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11 – </a:t>
            </a:r>
            <a:r>
              <a:rPr lang="ko-KR" altLang="en-US" dirty="0" err="1" smtClean="0"/>
              <a:t>메시징과</a:t>
            </a:r>
            <a:r>
              <a:rPr lang="ko-KR" altLang="en-US" dirty="0" smtClean="0"/>
              <a:t> 통합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메시지 브로커로 </a:t>
            </a:r>
            <a:r>
              <a:rPr lang="en-US" altLang="ko-KR" sz="2000" dirty="0" err="1" smtClean="0"/>
              <a:t>Redis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1"/>
            <a:r>
              <a:rPr lang="en-US" altLang="ko-KR" sz="1600" dirty="0" err="1"/>
              <a:t>Redis</a:t>
            </a:r>
            <a:r>
              <a:rPr lang="ko-KR" altLang="en-US" sz="1600" dirty="0"/>
              <a:t>는 메시지 </a:t>
            </a:r>
            <a:r>
              <a:rPr lang="ko-KR" altLang="en-US" sz="1600" dirty="0" err="1"/>
              <a:t>브로커라기</a:t>
            </a:r>
            <a:r>
              <a:rPr lang="ko-KR" altLang="en-US" sz="1600" dirty="0"/>
              <a:t> 보다는 데이터베이스이다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많은 기능 중에서 중앙 </a:t>
            </a:r>
            <a:r>
              <a:rPr lang="ko-KR" altLang="en-US" sz="1600" dirty="0" err="1"/>
              <a:t>집중식</a:t>
            </a:r>
            <a:r>
              <a:rPr lang="ko-KR" altLang="en-US" sz="1600" dirty="0"/>
              <a:t> 게시</a:t>
            </a:r>
            <a:r>
              <a:rPr lang="en-US" altLang="ko-KR" sz="1600" dirty="0"/>
              <a:t>/</a:t>
            </a:r>
            <a:r>
              <a:rPr lang="ko-KR" altLang="en-US" sz="1600" dirty="0"/>
              <a:t>구독 패턴을 구현하도록 특별하게 설계된 명령 쌍이 존재한다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Redis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서버나 세션 저장소와 같은 기존 인프라에서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속도와 유연성은 분산 시스템에서 데이터를 공유하기 위한 매우 보편적인 선택 기준이다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프로젝트에서 구독</a:t>
            </a:r>
            <a:r>
              <a:rPr lang="en-US" altLang="ko-KR" sz="1600" dirty="0"/>
              <a:t>/</a:t>
            </a:r>
            <a:r>
              <a:rPr lang="ko-KR" altLang="en-US" sz="1600" dirty="0"/>
              <a:t>게시를 위한 브로커가 필요할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간단하고 즉각적인 선택은 </a:t>
            </a:r>
            <a:r>
              <a:rPr lang="en-US" altLang="ko-KR" sz="1600" dirty="0" err="1"/>
              <a:t>Redis</a:t>
            </a:r>
            <a:r>
              <a:rPr lang="en-US" altLang="ko-KR" sz="1600" dirty="0"/>
              <a:t> </a:t>
            </a:r>
            <a:r>
              <a:rPr lang="ko-KR" altLang="en-US" sz="1600" dirty="0"/>
              <a:t>자체를 재사용하여 전용 메시지 브로커를 설치하고 유지 관리할 필요가 없도록 하는 것이다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9588"/>
            <a:ext cx="37147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08685" y="4064495"/>
            <a:ext cx="6345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메시지는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웹 페이지의 텍스트 상자에 입력되어 연결된 채팅 서버의 인스턴스로 전송된다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그런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다음 메시지가 브로커에 게시된다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브로커는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모든 가입자에게 메시지를 발송한다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예제의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아키텍청에서는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채팅 서버의 모든 인스턴스가 대상이다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각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인스턴스에서 메시지는 연결된 모든 클라이언트에 전파된다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04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</a:t>
            </a:r>
            <a:r>
              <a:rPr lang="ko-KR" altLang="en-US" sz="2000" dirty="0"/>
              <a:t>를 사용한 피어 투 피어 게시</a:t>
            </a:r>
            <a:r>
              <a:rPr lang="en-US" altLang="ko-KR" sz="2000" dirty="0"/>
              <a:t>/</a:t>
            </a:r>
            <a:r>
              <a:rPr lang="ko-KR" altLang="en-US" sz="2000" dirty="0"/>
              <a:t>구독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ØMQ </a:t>
            </a:r>
            <a:r>
              <a:rPr lang="ko-KR" altLang="en-US" sz="1600" dirty="0"/>
              <a:t>소개</a:t>
            </a:r>
          </a:p>
          <a:p>
            <a:pPr lvl="2"/>
            <a:r>
              <a:rPr lang="en-US" altLang="ko-KR" sz="1400" dirty="0"/>
              <a:t>ØMQ</a:t>
            </a:r>
            <a:r>
              <a:rPr lang="ko-KR" altLang="en-US" sz="1400" dirty="0"/>
              <a:t>는 다양한 </a:t>
            </a:r>
            <a:r>
              <a:rPr lang="ko-KR" altLang="en-US" sz="1400" dirty="0" err="1"/>
              <a:t>메시징</a:t>
            </a:r>
            <a:r>
              <a:rPr lang="ko-KR" altLang="en-US" sz="1400" dirty="0"/>
              <a:t> 패턴을 구축할 수 있는 기본적인 도구를 제공하는 네트워킹 라이브러리이다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API</a:t>
            </a:r>
            <a:r>
              <a:rPr lang="ko-KR" altLang="en-US" sz="1400" dirty="0"/>
              <a:t>는 저수준이면서 매우 빠른 최소한의 </a:t>
            </a:r>
            <a:r>
              <a:rPr lang="en-US" altLang="ko-KR" sz="1400" dirty="0"/>
              <a:t>API</a:t>
            </a:r>
            <a:r>
              <a:rPr lang="ko-KR" altLang="en-US" sz="1400" dirty="0"/>
              <a:t>를 가지고 있지만 원자 메시지</a:t>
            </a:r>
            <a:r>
              <a:rPr lang="en-US" altLang="ko-KR" sz="1400" dirty="0"/>
              <a:t>, </a:t>
            </a:r>
            <a:r>
              <a:rPr lang="ko-KR" altLang="en-US" sz="1400" dirty="0"/>
              <a:t>로드 </a:t>
            </a:r>
            <a:r>
              <a:rPr lang="ko-KR" altLang="en-US" sz="1400" dirty="0" err="1"/>
              <a:t>밸런싱</a:t>
            </a:r>
            <a:r>
              <a:rPr lang="en-US" altLang="ko-KR" sz="1400" dirty="0"/>
              <a:t>, </a:t>
            </a:r>
            <a:r>
              <a:rPr lang="ko-KR" altLang="en-US" sz="1400" dirty="0"/>
              <a:t>큐 등과 같은 </a:t>
            </a:r>
            <a:r>
              <a:rPr lang="ko-KR" altLang="en-US" sz="1400" dirty="0" err="1"/>
              <a:t>메시징</a:t>
            </a:r>
            <a:r>
              <a:rPr lang="ko-KR" altLang="en-US" sz="1400" dirty="0"/>
              <a:t> 시스템의 모든 기본 구성 요소들을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전통적인 </a:t>
            </a:r>
            <a:r>
              <a:rPr lang="en-US" altLang="ko-KR" sz="1400" dirty="0"/>
              <a:t>TCP, </a:t>
            </a:r>
            <a:r>
              <a:rPr lang="ko-KR" altLang="en-US" sz="1400" dirty="0"/>
              <a:t>프로세스 내 채널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 통신</a:t>
            </a:r>
            <a:r>
              <a:rPr lang="en-US" altLang="ko-KR" sz="1400" dirty="0"/>
              <a:t>, PGM </a:t>
            </a:r>
            <a:r>
              <a:rPr lang="ko-KR" altLang="en-US" sz="1400" dirty="0"/>
              <a:t>프로토콜을 사용한 멀티캐스팅을 지원한다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채팅 서버를 위한 피어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피어 아키텍처 설계</a:t>
            </a:r>
          </a:p>
          <a:p>
            <a:pPr lvl="2"/>
            <a:r>
              <a:rPr lang="ko-KR" altLang="en-US" sz="1400" dirty="0"/>
              <a:t>아키텍처에서 브로커를 제거할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채팅 어플리케이션의 각 인스턴스는 게시하는 메시지를 수신하기 위해 다른 사용 가능한 인스턴스에 직접 연결해야 한다</a:t>
            </a:r>
            <a:r>
              <a:rPr lang="en-US" altLang="ko-KR" sz="1400" dirty="0"/>
              <a:t>. ØMQ</a:t>
            </a:r>
            <a:r>
              <a:rPr lang="ko-KR" altLang="en-US" sz="1400" dirty="0"/>
              <a:t>에는 </a:t>
            </a:r>
            <a:r>
              <a:rPr lang="en-US" altLang="ko-KR" sz="1400" dirty="0"/>
              <a:t>PUB</a:t>
            </a:r>
            <a:r>
              <a:rPr lang="ko-KR" altLang="en-US" sz="1400" dirty="0"/>
              <a:t>와 </a:t>
            </a:r>
            <a:r>
              <a:rPr lang="en-US" altLang="ko-KR" sz="1400" dirty="0"/>
              <a:t>SUB</a:t>
            </a:r>
            <a:r>
              <a:rPr lang="ko-KR" altLang="en-US" sz="1400" dirty="0"/>
              <a:t>라는 두 가지 유형의 소켓이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일반적인 패턴은 </a:t>
            </a:r>
            <a:r>
              <a:rPr lang="en-US" altLang="ko-KR" sz="1400" dirty="0"/>
              <a:t>PUB </a:t>
            </a:r>
            <a:r>
              <a:rPr lang="ko-KR" altLang="en-US" sz="1400" dirty="0"/>
              <a:t>소켓을 다른 </a:t>
            </a:r>
            <a:r>
              <a:rPr lang="en-US" altLang="ko-KR" sz="1400" dirty="0"/>
              <a:t>SUB </a:t>
            </a:r>
            <a:r>
              <a:rPr lang="ko-KR" altLang="en-US" sz="1400" dirty="0"/>
              <a:t>소켓에 대한 요청 수신을 대기하는 포트에 바인딩하는 것이다</a:t>
            </a:r>
            <a:r>
              <a:rPr lang="en-US" altLang="ko-KR" sz="1400" dirty="0" smtClean="0"/>
              <a:t>.</a:t>
            </a:r>
            <a:endParaRPr lang="en-US" altLang="ko-KR" sz="1800" dirty="0"/>
          </a:p>
          <a:p>
            <a:pPr lvl="2"/>
            <a:r>
              <a:rPr lang="ko-KR" altLang="en-US" sz="1400" dirty="0"/>
              <a:t>구독은 </a:t>
            </a:r>
            <a:r>
              <a:rPr lang="en-US" altLang="ko-KR" sz="1400" dirty="0"/>
              <a:t>SUB </a:t>
            </a:r>
            <a:r>
              <a:rPr lang="ko-KR" altLang="en-US" sz="1400" dirty="0"/>
              <a:t>소켓으로 배달되는 메시지를 지정하는 필터를 가질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필터는 간단한 바이너리 버퍼이므로 메시지의 시작 부분과 일치하게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메시지가 </a:t>
            </a:r>
            <a:r>
              <a:rPr lang="en-US" altLang="ko-KR" sz="1400" dirty="0"/>
              <a:t>PUB </a:t>
            </a:r>
            <a:r>
              <a:rPr lang="ko-KR" altLang="en-US" sz="1400" dirty="0"/>
              <a:t>소켓을 통해 전송되면 메시지는 연결된 모든 </a:t>
            </a:r>
            <a:r>
              <a:rPr lang="en-US" altLang="ko-KR" sz="1400" dirty="0"/>
              <a:t>SUB </a:t>
            </a:r>
            <a:r>
              <a:rPr lang="ko-KR" altLang="en-US" sz="1400" dirty="0"/>
              <a:t>소켓으로 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 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구독 필터가 적용된 후에만 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 된다</a:t>
            </a:r>
            <a:r>
              <a:rPr lang="en-US" altLang="ko-KR" sz="1400" dirty="0"/>
              <a:t>. </a:t>
            </a:r>
            <a:r>
              <a:rPr lang="ko-KR" altLang="en-US" sz="1400" dirty="0"/>
              <a:t>필터는 </a:t>
            </a:r>
            <a:r>
              <a:rPr lang="en-US" altLang="ko-KR" sz="1400" dirty="0"/>
              <a:t>TCP</a:t>
            </a:r>
            <a:r>
              <a:rPr lang="ko-KR" altLang="en-US" sz="1400" dirty="0"/>
              <a:t>와 같이 연결 프로토콜을 사용하는 경우에만 게시자 측에 적용된다</a:t>
            </a:r>
            <a:r>
              <a:rPr lang="en-US" altLang="ko-KR" sz="1400" dirty="0"/>
              <a:t>.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7082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사용한 </a:t>
            </a:r>
            <a:r>
              <a:rPr lang="ko-KR" altLang="en-US" sz="2000" dirty="0"/>
              <a:t>피어 투 피어 게시</a:t>
            </a:r>
            <a:r>
              <a:rPr lang="en-US" altLang="ko-KR" sz="2000" dirty="0"/>
              <a:t>/</a:t>
            </a:r>
            <a:r>
              <a:rPr lang="ko-KR" altLang="en-US" sz="2000" dirty="0" smtClean="0"/>
              <a:t>구독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위의 그림에서 인스턴스가 두 개인 경우의 흐름을 보여주지만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개념을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인스턴스에 적용할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아키텍처는 필요한 모든 연결을 설정할 수 있도록 각 노드가 시스템의 다른 노드를 인식해야 한다는 것을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구독이 </a:t>
            </a:r>
            <a:r>
              <a:rPr lang="en-US" altLang="ko-KR" sz="1600" dirty="0"/>
              <a:t>SUB </a:t>
            </a:r>
            <a:r>
              <a:rPr lang="ko-KR" altLang="en-US" sz="1600" dirty="0"/>
              <a:t>소켓에서 </a:t>
            </a:r>
            <a:r>
              <a:rPr lang="en-US" altLang="ko-KR" sz="1600" dirty="0"/>
              <a:t>PUB </a:t>
            </a:r>
            <a:r>
              <a:rPr lang="ko-KR" altLang="en-US" sz="1600" dirty="0"/>
              <a:t>소켓으로 이동하는 동안 메시지가 반대 방향으로 이동하는 것을 보여준다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91" y="1844674"/>
            <a:ext cx="4133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영구 구독자</a:t>
            </a:r>
            <a:r>
              <a:rPr lang="en-US" altLang="ko-KR" sz="2000" dirty="0"/>
              <a:t>(Durable subscribers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err="1"/>
              <a:t>메시징</a:t>
            </a:r>
            <a:r>
              <a:rPr lang="ko-KR" altLang="en-US" sz="1600" dirty="0"/>
              <a:t> 시스템에서 중요한 추상화는 메시지 큐</a:t>
            </a:r>
            <a:r>
              <a:rPr lang="en-US" altLang="ko-KR" sz="1600" dirty="0"/>
              <a:t>(MQ)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메시지 큐의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대기열</a:t>
            </a:r>
            <a:r>
              <a:rPr lang="ko-KR" altLang="en-US" sz="1600" dirty="0"/>
              <a:t> 시스템은 수신자들이 메시지를 수신할 수 있을 때까지 메시지들을 저장하므로 메시지 발신자와 메시지 수신자가 반드시 동시에 활성화되고 연결될 필요가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동작은 구독자가 메시지 시스템에 연결된 동안에만 메시지를 수신할 수 있는 </a:t>
            </a:r>
            <a:r>
              <a:rPr lang="ko-KR" altLang="en-US" sz="1600" dirty="0" err="1"/>
              <a:t>설정후</a:t>
            </a:r>
            <a:r>
              <a:rPr lang="ko-KR" altLang="en-US" sz="1600" dirty="0"/>
              <a:t> 잊어버리기</a:t>
            </a:r>
            <a:r>
              <a:rPr lang="en-US" altLang="ko-KR" sz="1600" dirty="0"/>
              <a:t>(set and forget) </a:t>
            </a:r>
            <a:r>
              <a:rPr lang="ko-KR" altLang="en-US" sz="1600" dirty="0"/>
              <a:t>패러다임과 반대되는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항상 안정적으로 모든 메시지를 수신할 수 있는 구독자</a:t>
            </a:r>
            <a:r>
              <a:rPr lang="en-US" altLang="ko-KR" sz="1600" dirty="0"/>
              <a:t>, </a:t>
            </a:r>
            <a:r>
              <a:rPr lang="ko-KR" altLang="en-US" sz="1600" dirty="0"/>
              <a:t>심지어 수신하지 않을 때도 메시지가 전송되는 구독자를 영구 </a:t>
            </a:r>
            <a:r>
              <a:rPr lang="ko-KR" altLang="en-US" sz="1600" dirty="0" err="1"/>
              <a:t>구독자라고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영구 구독자를 허용하려면 시스템이 구독자의 연결이 끊어진 동안 메시지를 </a:t>
            </a:r>
            <a:r>
              <a:rPr lang="ko-KR" altLang="en-US" sz="1600" dirty="0" err="1"/>
              <a:t>대기열에</a:t>
            </a:r>
            <a:r>
              <a:rPr lang="ko-KR" altLang="en-US" sz="1600" dirty="0"/>
              <a:t> 축적해야 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대기열은</a:t>
            </a:r>
            <a:r>
              <a:rPr lang="ko-KR" altLang="en-US" sz="1600" dirty="0"/>
              <a:t> 메시지를 메모리에 저장하거나 디스크에 유지함으로써 브로커가 다시 시작되거나 충돌한 경우에도 메시지를 복구할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512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82" y="3522053"/>
            <a:ext cx="5541235" cy="32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AMQP </a:t>
            </a:r>
            <a:r>
              <a:rPr lang="ko-KR" altLang="en-US" sz="2000" dirty="0"/>
              <a:t>소개</a:t>
            </a:r>
          </a:p>
          <a:p>
            <a:pPr lvl="1"/>
            <a:r>
              <a:rPr lang="ko-KR" altLang="en-US" sz="1600" dirty="0"/>
              <a:t>메시지 </a:t>
            </a:r>
            <a:r>
              <a:rPr lang="ko-KR" altLang="en-US" sz="1600" dirty="0" err="1"/>
              <a:t>대기열은</a:t>
            </a:r>
            <a:r>
              <a:rPr lang="ko-KR" altLang="en-US" sz="1600" dirty="0"/>
              <a:t> 일반적으로 메시지를 분실하면 안되는 상황에서 사용되는데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여기에는 은행 또는 금융 시스템과 같은 중요한 업무용 어플리케이션이 포함된다</a:t>
            </a:r>
            <a:r>
              <a:rPr lang="en-US" altLang="ko-KR" sz="1600" dirty="0"/>
              <a:t>. AMQP</a:t>
            </a:r>
            <a:r>
              <a:rPr lang="ko-KR" altLang="en-US" sz="1600" dirty="0"/>
              <a:t>는 많은 메시지 </a:t>
            </a:r>
            <a:r>
              <a:rPr lang="ko-KR" altLang="en-US" sz="1600" dirty="0" err="1"/>
              <a:t>대기열</a:t>
            </a:r>
            <a:r>
              <a:rPr lang="ko-KR" altLang="en-US" sz="1600" dirty="0"/>
              <a:t> 시스템에서 지원하는 개방형 표준 프로토콜이다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일반적인 통신 프로토콜을 정의하는 것 외에도 라우팅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필터링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대기열</a:t>
            </a:r>
            <a:r>
              <a:rPr lang="ko-KR" altLang="en-US" sz="1600" dirty="0"/>
              <a:t>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안정성 및 보안을 묘사하는 모델들을 제공한다</a:t>
            </a:r>
            <a:r>
              <a:rPr lang="en-US" altLang="ko-KR" sz="1600" dirty="0"/>
              <a:t>. AMQP</a:t>
            </a:r>
            <a:r>
              <a:rPr lang="ko-KR" altLang="en-US" sz="1600" dirty="0"/>
              <a:t>에는 다음 세 가지 필수 컴포넌트가 있다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717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60" y="2798159"/>
            <a:ext cx="7326679" cy="37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AMQP </a:t>
            </a:r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err="1"/>
              <a:t>대기열</a:t>
            </a:r>
            <a:r>
              <a:rPr lang="en-US" altLang="ko-KR" sz="1600" dirty="0"/>
              <a:t>(Queue): </a:t>
            </a:r>
            <a:r>
              <a:rPr lang="ko-KR" altLang="en-US" sz="1600" dirty="0"/>
              <a:t>클라이언트가 사용하는 메시지를 저장하는 데이터 구조로</a:t>
            </a:r>
            <a:r>
              <a:rPr lang="en-US" altLang="ko-KR" sz="1600" dirty="0"/>
              <a:t>, </a:t>
            </a:r>
            <a:r>
              <a:rPr lang="ko-KR" altLang="en-US" sz="1600" dirty="0"/>
              <a:t>대기열의 메시지들은 본질적으로 어플리케이션에 있는 하나 이상의 사용자에게 </a:t>
            </a:r>
            <a:r>
              <a:rPr lang="ko-KR" altLang="en-US" sz="1600" dirty="0" err="1"/>
              <a:t>푸시된다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사용자가 동일한 </a:t>
            </a:r>
            <a:r>
              <a:rPr lang="ko-KR" altLang="en-US" sz="1600" dirty="0" err="1"/>
              <a:t>대기열에</a:t>
            </a:r>
            <a:r>
              <a:rPr lang="ko-KR" altLang="en-US" sz="1600" dirty="0"/>
              <a:t> 연결되어 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메시지는 이들에게 로드 </a:t>
            </a:r>
            <a:r>
              <a:rPr lang="ko-KR" altLang="en-US" sz="1600" dirty="0" err="1"/>
              <a:t>밸런스된다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대기열은</a:t>
            </a:r>
            <a:r>
              <a:rPr lang="ko-KR" altLang="en-US" sz="1600" dirty="0"/>
              <a:t> 다음 중 하나 일 수 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영구적</a:t>
            </a:r>
            <a:r>
              <a:rPr lang="en-US" altLang="ko-KR" sz="1400" dirty="0"/>
              <a:t>(Durable) </a:t>
            </a:r>
            <a:r>
              <a:rPr lang="ko-KR" altLang="en-US" sz="1400" dirty="0"/>
              <a:t>큐</a:t>
            </a:r>
            <a:r>
              <a:rPr lang="en-US" altLang="ko-KR" sz="1400" dirty="0"/>
              <a:t>: </a:t>
            </a:r>
            <a:r>
              <a:rPr lang="ko-KR" altLang="en-US" sz="1400" dirty="0"/>
              <a:t>브로커가 다시 시작되면 </a:t>
            </a:r>
            <a:r>
              <a:rPr lang="ko-KR" altLang="en-US" sz="1400" dirty="0" err="1"/>
              <a:t>대기열이</a:t>
            </a:r>
            <a:r>
              <a:rPr lang="ko-KR" altLang="en-US" sz="1400" dirty="0"/>
              <a:t> 자동으로 다시 만들어진다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영구적 </a:t>
            </a:r>
            <a:r>
              <a:rPr lang="ko-KR" altLang="en-US" sz="1400" dirty="0" err="1"/>
              <a:t>대기열이라는</a:t>
            </a:r>
            <a:r>
              <a:rPr lang="ko-KR" altLang="en-US" sz="1400" dirty="0"/>
              <a:t> 말은 모든 콘텐츠가 보존된다는 의미가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 영구적</a:t>
            </a:r>
            <a:r>
              <a:rPr lang="en-US" altLang="ko-KR" sz="1400" dirty="0"/>
              <a:t>(persistent)</a:t>
            </a:r>
            <a:r>
              <a:rPr lang="ko-KR" altLang="en-US" sz="1400" dirty="0"/>
              <a:t>으로 표시된 메시지만 </a:t>
            </a:r>
            <a:r>
              <a:rPr lang="en-US" altLang="ko-KR" sz="1400" dirty="0"/>
              <a:t>Disk</a:t>
            </a:r>
            <a:r>
              <a:rPr lang="ko-KR" altLang="en-US" sz="1400" dirty="0"/>
              <a:t>에 저장되고 </a:t>
            </a:r>
            <a:r>
              <a:rPr lang="ko-KR" altLang="en-US" sz="1400" dirty="0" err="1"/>
              <a:t>재시작</a:t>
            </a:r>
            <a:r>
              <a:rPr lang="ko-KR" altLang="en-US" sz="1400" dirty="0"/>
              <a:t> 시 복원된다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독점적</a:t>
            </a:r>
            <a:r>
              <a:rPr lang="en-US" altLang="ko-KR" sz="1400" dirty="0"/>
              <a:t>(Exclusive) </a:t>
            </a:r>
            <a:r>
              <a:rPr lang="ko-KR" altLang="en-US" sz="1400" dirty="0"/>
              <a:t>큐</a:t>
            </a:r>
            <a:r>
              <a:rPr lang="en-US" altLang="ko-KR" sz="1400" dirty="0"/>
              <a:t>: </a:t>
            </a:r>
            <a:r>
              <a:rPr lang="ko-KR" altLang="en-US" sz="1400" dirty="0"/>
              <a:t>이는 큐가 하나의 특정 구독자 연결에만 </a:t>
            </a:r>
            <a:r>
              <a:rPr lang="ko-KR" altLang="en-US" sz="1400" dirty="0" err="1"/>
              <a:t>바인딩됨을</a:t>
            </a:r>
            <a:r>
              <a:rPr lang="ko-KR" altLang="en-US" sz="1400" dirty="0"/>
              <a:t>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연결이 닫히면 </a:t>
            </a:r>
            <a:r>
              <a:rPr lang="ko-KR" altLang="en-US" sz="1400" dirty="0" err="1"/>
              <a:t>대기열이</a:t>
            </a:r>
            <a:r>
              <a:rPr lang="ko-KR" altLang="en-US" sz="1400" dirty="0"/>
              <a:t> 소멸된다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자동 삭제</a:t>
            </a:r>
            <a:r>
              <a:rPr lang="en-US" altLang="ko-KR" sz="1400" dirty="0"/>
              <a:t>(Auto-delete) </a:t>
            </a:r>
            <a:r>
              <a:rPr lang="ko-KR" altLang="en-US" sz="1400" dirty="0"/>
              <a:t>큐</a:t>
            </a:r>
            <a:r>
              <a:rPr lang="en-US" altLang="ko-KR" sz="1400" dirty="0"/>
              <a:t>: </a:t>
            </a:r>
            <a:r>
              <a:rPr lang="ko-KR" altLang="en-US" sz="1400" dirty="0"/>
              <a:t>마지막 구독자의 연결이 끊어지면 </a:t>
            </a:r>
            <a:r>
              <a:rPr lang="ko-KR" altLang="en-US" sz="1400" dirty="0" err="1"/>
              <a:t>대기열이</a:t>
            </a:r>
            <a:r>
              <a:rPr lang="ko-KR" altLang="en-US" sz="1400" dirty="0"/>
              <a:t> 삭제된다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교환기</a:t>
            </a:r>
            <a:r>
              <a:rPr lang="en-US" altLang="ko-KR" sz="1600" dirty="0"/>
              <a:t>(Exchange): </a:t>
            </a:r>
            <a:r>
              <a:rPr lang="ko-KR" altLang="en-US" sz="1600" dirty="0"/>
              <a:t>여기에 메시지가 게시된다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교환기를 실행하는 알고리즘에 따라 메시지를 하나 이상의 </a:t>
            </a:r>
            <a:r>
              <a:rPr lang="ko-KR" altLang="en-US" sz="1600" dirty="0" err="1"/>
              <a:t>대기열로</a:t>
            </a:r>
            <a:r>
              <a:rPr lang="ko-KR" altLang="en-US" sz="1600" dirty="0"/>
              <a:t> 라우팅한다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직접 교환기</a:t>
            </a:r>
            <a:r>
              <a:rPr lang="en-US" altLang="ko-KR" sz="1400" dirty="0"/>
              <a:t>(Direct Exchange): </a:t>
            </a:r>
            <a:r>
              <a:rPr lang="ko-KR" altLang="en-US" sz="1400" dirty="0"/>
              <a:t>전체 라우팅 키를 일치시켜 메시지를 라우팅한다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토픽 교환기</a:t>
            </a:r>
            <a:r>
              <a:rPr lang="en-US" altLang="ko-KR" sz="1400" dirty="0"/>
              <a:t>(Topic Exchange): </a:t>
            </a:r>
            <a:r>
              <a:rPr lang="ko-KR" altLang="en-US" sz="1400" dirty="0"/>
              <a:t>라우팅 키와 일치하는 </a:t>
            </a:r>
            <a:r>
              <a:rPr lang="en-US" altLang="ko-KR" sz="1400" dirty="0"/>
              <a:t>glob-like </a:t>
            </a:r>
            <a:r>
              <a:rPr lang="ko-KR" altLang="en-US" sz="1400" dirty="0"/>
              <a:t>패턴을 사용하여 메시지를 배분한다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 err="1"/>
              <a:t>팬아웃</a:t>
            </a:r>
            <a:r>
              <a:rPr lang="ko-KR" altLang="en-US" sz="1400" dirty="0"/>
              <a:t> 교환기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Fanout</a:t>
            </a:r>
            <a:r>
              <a:rPr lang="en-US" altLang="ko-KR" sz="1400" dirty="0"/>
              <a:t> Exchange): </a:t>
            </a:r>
            <a:r>
              <a:rPr lang="ko-KR" altLang="en-US" sz="1400" dirty="0"/>
              <a:t>제공된 모든 라우팅 키를 무시하고 연결된 모든 </a:t>
            </a:r>
            <a:r>
              <a:rPr lang="ko-KR" altLang="en-US" sz="1400" dirty="0" err="1"/>
              <a:t>대기열에</a:t>
            </a:r>
            <a:r>
              <a:rPr lang="ko-KR" altLang="en-US" sz="1400" dirty="0"/>
              <a:t> 메시지를 </a:t>
            </a:r>
            <a:r>
              <a:rPr lang="ko-KR" altLang="en-US" sz="1400" dirty="0" err="1"/>
              <a:t>브로드캐스트한다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바인딩</a:t>
            </a:r>
            <a:r>
              <a:rPr lang="en-US" altLang="ko-KR" sz="1600" dirty="0"/>
              <a:t>(Binding): </a:t>
            </a:r>
            <a:r>
              <a:rPr lang="ko-KR" altLang="en-US" sz="1600" dirty="0"/>
              <a:t>교환기와 </a:t>
            </a:r>
            <a:r>
              <a:rPr lang="ko-KR" altLang="en-US" sz="1600" dirty="0" err="1"/>
              <a:t>대기열</a:t>
            </a:r>
            <a:r>
              <a:rPr lang="ko-KR" altLang="en-US" sz="1600" dirty="0"/>
              <a:t> 간의 연결이다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또한 교환기에서 도착한 메시지를 필터링하는데 사용되는 라우팅 키 또는 패턴을 정의한다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11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위 </a:t>
            </a:r>
            <a:r>
              <a:rPr lang="ko-KR" altLang="en-US" sz="2000" dirty="0"/>
              <a:t>그림에서 여러 작업자가 동일한 작업을 받는 것을 절대 원치 않기 때문에 이러한 유형의 어플리케이션에서 게시</a:t>
            </a:r>
            <a:r>
              <a:rPr lang="en-US" altLang="ko-KR" sz="2000" dirty="0"/>
              <a:t>/</a:t>
            </a:r>
            <a:r>
              <a:rPr lang="ko-KR" altLang="en-US" sz="2000" dirty="0"/>
              <a:t>구독 패턴은 적합하지 않다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 필요한 것은 각 메시지를 다른 소비자에게 보내는 로드 </a:t>
            </a:r>
            <a:r>
              <a:rPr lang="ko-KR" altLang="en-US" sz="2000" dirty="0" err="1"/>
              <a:t>밸런서와</a:t>
            </a:r>
            <a:r>
              <a:rPr lang="ko-KR" altLang="en-US" sz="2000" dirty="0"/>
              <a:t> 유사한 메시지 배포 패턴이다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메시징</a:t>
            </a:r>
            <a:r>
              <a:rPr lang="ko-KR" altLang="en-US" sz="2000" dirty="0"/>
              <a:t> 시스템 용어로</a:t>
            </a:r>
            <a:r>
              <a:rPr lang="en-US" altLang="ko-KR" sz="2000" dirty="0"/>
              <a:t>, </a:t>
            </a:r>
            <a:r>
              <a:rPr lang="ko-KR" altLang="en-US" sz="2000" dirty="0"/>
              <a:t>이 패턴은 경쟁 소비자</a:t>
            </a:r>
            <a:r>
              <a:rPr lang="en-US" altLang="ko-KR" sz="2000" dirty="0"/>
              <a:t>(competing consumers), </a:t>
            </a:r>
            <a:r>
              <a:rPr lang="ko-KR" altLang="en-US" sz="2000" dirty="0" err="1"/>
              <a:t>팬아웃</a:t>
            </a:r>
            <a:r>
              <a:rPr lang="ko-KR" altLang="en-US" sz="2000" dirty="0"/>
              <a:t> 배포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fanout</a:t>
            </a:r>
            <a:r>
              <a:rPr lang="en-US" altLang="ko-KR" sz="2000" dirty="0"/>
              <a:t> distribution) </a:t>
            </a:r>
            <a:r>
              <a:rPr lang="ko-KR" altLang="en-US" sz="2000" dirty="0"/>
              <a:t>또는 환풍기</a:t>
            </a:r>
            <a:r>
              <a:rPr lang="en-US" altLang="ko-KR" sz="2000" dirty="0"/>
              <a:t>(ventilator) </a:t>
            </a:r>
            <a:r>
              <a:rPr lang="ko-KR" altLang="en-US" sz="2000" dirty="0"/>
              <a:t>패턴으로 알려져 </a:t>
            </a:r>
            <a:r>
              <a:rPr lang="ko-KR" altLang="en-US" sz="2000" dirty="0" err="1" smtClean="0"/>
              <a:t>있이다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819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1248509"/>
            <a:ext cx="37623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HTTP </a:t>
            </a:r>
            <a:r>
              <a:rPr lang="ko-KR" altLang="en-US" sz="2000" dirty="0"/>
              <a:t>로드 </a:t>
            </a:r>
            <a:r>
              <a:rPr lang="ko-KR" altLang="en-US" sz="2000" dirty="0" err="1"/>
              <a:t>밸런서와의</a:t>
            </a:r>
            <a:r>
              <a:rPr lang="ko-KR" altLang="en-US" sz="2000" dirty="0"/>
              <a:t> 한 가지 중요한 차이점은 여기서는 소비자의 역할이 보다 활발하다는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대부분의 경우 소비자와 연결되는 것은 생산자가 아니라 소비자 자신이 새로운 작업을 얻기 위해 작업 생산자나 작업 </a:t>
            </a:r>
            <a:r>
              <a:rPr lang="ko-KR" altLang="en-US" sz="2000" dirty="0" err="1"/>
              <a:t>대기열에</a:t>
            </a:r>
            <a:r>
              <a:rPr lang="ko-KR" altLang="en-US" sz="2000" dirty="0"/>
              <a:t> 연결된다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생산자를 수정하거나 서비스 레지스트리를 채택하지 않고도 작업자의 수를 원활하게 늘릴 수 있다는 점에서 확장 가능한 시스템으로 큰 장점이다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일반적인 </a:t>
            </a:r>
            <a:r>
              <a:rPr lang="ko-KR" altLang="en-US" sz="2000" dirty="0" err="1"/>
              <a:t>메시징</a:t>
            </a:r>
            <a:r>
              <a:rPr lang="ko-KR" altLang="en-US" sz="2000" dirty="0"/>
              <a:t> 시스템에서 반드시 생산자와 </a:t>
            </a:r>
            <a:r>
              <a:rPr lang="ko-KR" altLang="en-US" sz="2000" dirty="0" err="1"/>
              <a:t>작업자간에</a:t>
            </a:r>
            <a:r>
              <a:rPr lang="ko-KR" altLang="en-US" sz="2000" dirty="0"/>
              <a:t>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통신을 할 필요는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 대부분의 경우 선호되는 접근 방식은 일방적인 비동기 통신을 사용하는 것인데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병렬 처리와 확장성이 향상된다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아키텍처에서 메시지는 잠재적으로 항상 한 방향으로만 전달되어 아래의 그림에 표시된 파이프라인을 생성할 수 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76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파이프라인을 </a:t>
            </a:r>
            <a:r>
              <a:rPr lang="ko-KR" altLang="en-US" sz="2000" dirty="0"/>
              <a:t>사용하면 동기식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통신에 대한 부담 없이 매우 복잡한 프로세스가 가능한 아키텍처를 구축할 수 있으므로 대기 시간이 짧아지고 처리량이 높아지는 경우가 많다</a:t>
            </a:r>
            <a:r>
              <a:rPr lang="en-US" altLang="ko-KR" sz="2000" dirty="0"/>
              <a:t>. </a:t>
            </a:r>
            <a:r>
              <a:rPr lang="ko-KR" altLang="en-US" sz="2000" dirty="0"/>
              <a:t>위 그림에서 메시지를 일련의 작업자들에 배포하고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팬아웃</a:t>
            </a:r>
            <a:r>
              <a:rPr lang="en-US" altLang="ko-KR" sz="2000" dirty="0"/>
              <a:t>) </a:t>
            </a:r>
            <a:r>
              <a:rPr lang="ko-KR" altLang="en-US" sz="2000" dirty="0"/>
              <a:t>다른 처리 장치로 전달한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싱크로 표현되는 단일 노드로 취합하는</a:t>
            </a:r>
            <a:r>
              <a:rPr lang="en-US" altLang="ko-KR" sz="2000" dirty="0"/>
              <a:t>(</a:t>
            </a:r>
            <a:r>
              <a:rPr lang="ko-KR" altLang="en-US" sz="2000" dirty="0"/>
              <a:t>팬인</a:t>
            </a:r>
            <a:r>
              <a:rPr lang="en-US" altLang="ko-KR" sz="2000" dirty="0"/>
              <a:t>) </a:t>
            </a:r>
            <a:r>
              <a:rPr lang="ko-KR" altLang="en-US" sz="2000" dirty="0"/>
              <a:t>방법을 볼 수 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921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38665"/>
            <a:ext cx="72294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 </a:t>
            </a:r>
            <a:r>
              <a:rPr lang="ko-KR" altLang="en-US" sz="2000" dirty="0" err="1"/>
              <a:t>팬아웃</a:t>
            </a:r>
            <a:r>
              <a:rPr lang="en-US" altLang="ko-KR" sz="2000" dirty="0"/>
              <a:t>/</a:t>
            </a:r>
            <a:r>
              <a:rPr lang="ko-KR" altLang="en-US" sz="2000" dirty="0"/>
              <a:t>팬인 패턴</a:t>
            </a:r>
          </a:p>
          <a:p>
            <a:pPr lvl="1"/>
            <a:r>
              <a:rPr lang="en-US" altLang="ko-KR" sz="1600" dirty="0"/>
              <a:t>PUSH/PULL </a:t>
            </a:r>
            <a:r>
              <a:rPr lang="ko-KR" altLang="en-US" sz="1600" dirty="0"/>
              <a:t>소켓</a:t>
            </a:r>
          </a:p>
          <a:p>
            <a:pPr lvl="2"/>
            <a:r>
              <a:rPr lang="en-US" altLang="ko-KR" sz="1400" dirty="0"/>
              <a:t>PUSH </a:t>
            </a:r>
            <a:r>
              <a:rPr lang="ko-KR" altLang="en-US" sz="1400" dirty="0"/>
              <a:t>소켓은 메시지를 전송하기 위한 것이고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소켓은 </a:t>
            </a:r>
            <a:r>
              <a:rPr lang="ko-KR" altLang="en-US" sz="1400" dirty="0" err="1"/>
              <a:t>수신용이다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/>
              <a:t>둘 다 연결 모드 혹은 </a:t>
            </a:r>
            <a:r>
              <a:rPr lang="ko-KR" altLang="en-US" sz="1400" dirty="0" err="1"/>
              <a:t>바인드</a:t>
            </a:r>
            <a:r>
              <a:rPr lang="ko-KR" altLang="en-US" sz="1400" dirty="0"/>
              <a:t> 모드에서 동작할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PUSH </a:t>
            </a:r>
            <a:r>
              <a:rPr lang="ko-KR" altLang="en-US" sz="1400" dirty="0"/>
              <a:t>소켓을 만들어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소켓에서 들어오는 연결을 청취하는 로컬 포트에 바인딩하거나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소켓에서 </a:t>
            </a:r>
            <a:r>
              <a:rPr lang="en-US" altLang="ko-KR" sz="1400" dirty="0"/>
              <a:t>PUSH </a:t>
            </a:r>
            <a:r>
              <a:rPr lang="ko-KR" altLang="en-US" sz="1400" dirty="0"/>
              <a:t>소켓의 연결을 수신하도록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메시지는 항상 </a:t>
            </a:r>
            <a:r>
              <a:rPr lang="en-US" altLang="ko-KR" sz="1400" dirty="0"/>
              <a:t>PUSH</a:t>
            </a:r>
            <a:r>
              <a:rPr lang="ko-KR" altLang="en-US" sz="1400" dirty="0"/>
              <a:t>에서 </a:t>
            </a:r>
            <a:r>
              <a:rPr lang="en-US" altLang="ko-KR" sz="1400" dirty="0"/>
              <a:t>PULL</a:t>
            </a:r>
            <a:r>
              <a:rPr lang="ko-KR" altLang="en-US" sz="1400" dirty="0"/>
              <a:t>까지 동일한 방향으로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유일하게 다른 부분은 연결은 초기화하는 부분이다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바인드</a:t>
            </a:r>
            <a:r>
              <a:rPr lang="ko-KR" altLang="en-US" sz="1400" dirty="0"/>
              <a:t> 모드는 작업 </a:t>
            </a:r>
            <a:r>
              <a:rPr lang="ko-KR" altLang="en-US" sz="1400" dirty="0" err="1"/>
              <a:t>생성자와</a:t>
            </a:r>
            <a:r>
              <a:rPr lang="ko-KR" altLang="en-US" sz="1400" dirty="0"/>
              <a:t> 싱크 같은 영구적인 노드에 최적의 솔루션이지만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연결 모드는 작업자와 같은 </a:t>
            </a:r>
            <a:r>
              <a:rPr lang="ko-KR" altLang="en-US" sz="1400" dirty="0" err="1"/>
              <a:t>임시노드에</a:t>
            </a:r>
            <a:r>
              <a:rPr lang="ko-KR" altLang="en-US" sz="1400" dirty="0"/>
              <a:t> 적합하다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내구성이 높은 노드에 영향을 주지 않고 일시적인 노드의 수를 임의로 변경할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하나의 </a:t>
            </a:r>
            <a:r>
              <a:rPr lang="en-US" altLang="ko-KR" sz="1400" dirty="0"/>
              <a:t>PUSH </a:t>
            </a:r>
            <a:r>
              <a:rPr lang="ko-KR" altLang="en-US" sz="1400" dirty="0"/>
              <a:t>소켓에 여러 개의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소켓이 연결되어 있으면 메시지가 모든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소켓에 균등하게 배분된다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실제로는 부하가 분산된다</a:t>
            </a:r>
            <a:r>
              <a:rPr lang="en-US" altLang="ko-KR" sz="1400" dirty="0"/>
              <a:t>(peer-to-peer load balancing). </a:t>
            </a:r>
            <a:r>
              <a:rPr lang="ko-KR" altLang="en-US" sz="1400" dirty="0"/>
              <a:t>한편</a:t>
            </a:r>
            <a:r>
              <a:rPr lang="en-US" altLang="ko-KR" sz="1400" dirty="0"/>
              <a:t>, </a:t>
            </a:r>
            <a:r>
              <a:rPr lang="ko-KR" altLang="en-US" sz="1400" dirty="0"/>
              <a:t>여러 </a:t>
            </a:r>
            <a:r>
              <a:rPr lang="en-US" altLang="ko-KR" sz="1400" dirty="0"/>
              <a:t>PUSH </a:t>
            </a:r>
            <a:r>
              <a:rPr lang="ko-KR" altLang="en-US" sz="1400" dirty="0"/>
              <a:t>소켓에서 메시지를 수신하는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소켓은 공정한 </a:t>
            </a:r>
            <a:r>
              <a:rPr lang="ko-KR" altLang="en-US" sz="1400" dirty="0" err="1"/>
              <a:t>대기열</a:t>
            </a:r>
            <a:r>
              <a:rPr lang="ko-KR" altLang="en-US" sz="1400" dirty="0"/>
              <a:t> 시스템을 사용하여 메시지들을 처리한다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인바운드</a:t>
            </a:r>
            <a:r>
              <a:rPr lang="ko-KR" altLang="en-US" sz="1400" dirty="0"/>
              <a:t> 메시지에 라운드 로빈을 적용하여 모든 소스에서 메시지들을 균일하게 소비한다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연결된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소켓이 없는 </a:t>
            </a:r>
            <a:r>
              <a:rPr lang="en-US" altLang="ko-KR" sz="1400" dirty="0"/>
              <a:t>PUSH </a:t>
            </a:r>
            <a:r>
              <a:rPr lang="ko-KR" altLang="en-US" sz="1400" dirty="0"/>
              <a:t>소켓을 통해 전송된 메시지들은 사라지지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대신 노드가 온라인 상태가 되어 메시지를 가져가기 시작할 때까지 생성자의 큐에 대기한다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359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확장성이 분할에 관한 것이라면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통합은 다시 결합에 관한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분산 어플리케이션을 </a:t>
            </a:r>
            <a:r>
              <a:rPr lang="ko-KR" altLang="en-US" sz="2000" dirty="0" err="1"/>
              <a:t>통합하는데는</a:t>
            </a:r>
            <a:r>
              <a:rPr lang="ko-KR" altLang="en-US" sz="2000" dirty="0"/>
              <a:t> 두 가지 주요 기술이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하나는 공유 저장 장치를 중앙 조정자로 사용하고 모든 정보를 보관하는 것이며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하나는 메시지를 사용하여 시스템 노드 전체에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및 명령을 전파하는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마지막 옵션은 분산 시스템을 확장할 때 실제로 차이를 만드는 부분이며</a:t>
            </a:r>
            <a:r>
              <a:rPr lang="en-US" altLang="ko-KR" sz="2000" dirty="0"/>
              <a:t>, </a:t>
            </a:r>
            <a:r>
              <a:rPr lang="ko-KR" altLang="en-US" sz="2000" dirty="0"/>
              <a:t>복잡하게 만드는 원인이 되기도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메시지는 소프트웨어 시스템의 모든 계층에서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인터넷 상에서 의사 소통을 하기 위해 메시지를 교환하고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파이프를 사용하여 서로 다른 프로세스로 정보를 전송하기 위해 메시지를 사용할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어플리케이션 내에서 직접적인 함수 호출의 대안으로 메시지를 사용할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또한 장치 드라이버는 하드웨어와 통신하기 위해 메시지를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ko-KR" altLang="en-US" sz="2000" dirty="0" err="1"/>
              <a:t>분산형</a:t>
            </a:r>
            <a:r>
              <a:rPr lang="ko-KR" altLang="en-US" sz="2000" dirty="0"/>
              <a:t> 아키텍처를 다루는 경우 </a:t>
            </a:r>
            <a:r>
              <a:rPr lang="ko-KR" altLang="en-US" sz="2000" dirty="0" err="1"/>
              <a:t>메시징</a:t>
            </a:r>
            <a:r>
              <a:rPr lang="ko-KR" altLang="en-US" sz="2000" dirty="0"/>
              <a:t> 시스템이라는 용어는 네트워크를 통한 정보 교환을 용이하게 하기 위한 솔루션</a:t>
            </a:r>
            <a:r>
              <a:rPr lang="en-US" altLang="ko-KR" sz="2000" dirty="0"/>
              <a:t>, </a:t>
            </a:r>
            <a:r>
              <a:rPr lang="ko-KR" altLang="en-US" sz="2000" dirty="0"/>
              <a:t>패턴 및 일련의 아키텍처를 말하는데 사용된다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 </a:t>
            </a:r>
            <a:r>
              <a:rPr lang="ko-KR" altLang="en-US" sz="2000" dirty="0" err="1"/>
              <a:t>팬아웃</a:t>
            </a:r>
            <a:r>
              <a:rPr lang="en-US" altLang="ko-KR" sz="2000" dirty="0"/>
              <a:t>/</a:t>
            </a:r>
            <a:r>
              <a:rPr lang="ko-KR" altLang="en-US" sz="2000" dirty="0"/>
              <a:t>팬인 패턴</a:t>
            </a:r>
          </a:p>
          <a:p>
            <a:pPr lvl="1"/>
            <a:r>
              <a:rPr lang="en-US" altLang="ko-KR" sz="1600" dirty="0"/>
              <a:t>ØMQ</a:t>
            </a:r>
            <a:r>
              <a:rPr lang="ko-KR" altLang="en-US" sz="1600" dirty="0"/>
              <a:t>를 사용한 분산된 </a:t>
            </a:r>
            <a:r>
              <a:rPr lang="ko-KR" altLang="en-US" sz="1600" dirty="0" err="1"/>
              <a:t>해시섬</a:t>
            </a:r>
            <a:r>
              <a:rPr lang="ko-KR" altLang="en-US" sz="1600" dirty="0"/>
              <a:t> 크래커 만들기</a:t>
            </a:r>
          </a:p>
          <a:p>
            <a:pPr lvl="2"/>
            <a:r>
              <a:rPr lang="ko-KR" altLang="en-US" sz="1400" dirty="0" err="1"/>
              <a:t>해시섬</a:t>
            </a:r>
            <a:r>
              <a:rPr lang="ko-KR" altLang="en-US" sz="1400" dirty="0"/>
              <a:t> 크래커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hashsum</a:t>
            </a:r>
            <a:r>
              <a:rPr lang="en-US" altLang="ko-KR" sz="1400" dirty="0"/>
              <a:t> cracker)</a:t>
            </a:r>
            <a:r>
              <a:rPr lang="ko-KR" altLang="en-US" sz="1400" dirty="0"/>
              <a:t>는 주어진 알파벳 문자의 가능한 모든 변형에 주어진 해시</a:t>
            </a:r>
            <a:r>
              <a:rPr lang="en-US" altLang="ko-KR" sz="1400" dirty="0"/>
              <a:t>(MD5, SHA1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를 일치시키기 위해 전수 공격</a:t>
            </a:r>
            <a:r>
              <a:rPr lang="en-US" altLang="ko-KR" sz="1400" dirty="0"/>
              <a:t>(brute-force) </a:t>
            </a:r>
            <a:r>
              <a:rPr lang="ko-KR" altLang="en-US" sz="1400" dirty="0"/>
              <a:t>기술을 사용하는 시스템이다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병렬 파이프라인의 강력함을 보여주는 예제로 완벽한 과도한 병렬 작업 부하</a:t>
            </a:r>
            <a:r>
              <a:rPr lang="en-US" altLang="ko-KR" sz="1400" dirty="0"/>
              <a:t>(embarrassingly parallel workload) </a:t>
            </a:r>
            <a:r>
              <a:rPr lang="ko-KR" altLang="en-US" sz="1400" dirty="0" err="1"/>
              <a:t>문제라도고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  <a:endParaRPr lang="en-US" altLang="ko-KR" sz="1050" dirty="0" smtClean="0"/>
          </a:p>
        </p:txBody>
      </p:sp>
      <p:pic>
        <p:nvPicPr>
          <p:cNvPr id="1126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734774"/>
            <a:ext cx="68294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 </a:t>
            </a:r>
            <a:r>
              <a:rPr lang="ko-KR" altLang="en-US" sz="2000" dirty="0" err="1"/>
              <a:t>팬아웃</a:t>
            </a:r>
            <a:r>
              <a:rPr lang="en-US" altLang="ko-KR" sz="2000" dirty="0"/>
              <a:t>/</a:t>
            </a:r>
            <a:r>
              <a:rPr lang="ko-KR" altLang="en-US" sz="2000" dirty="0"/>
              <a:t>팬인 패턴</a:t>
            </a:r>
          </a:p>
          <a:p>
            <a:pPr lvl="1"/>
            <a:r>
              <a:rPr lang="en-US" altLang="ko-KR" sz="1600" dirty="0"/>
              <a:t>ØMQ</a:t>
            </a:r>
            <a:r>
              <a:rPr lang="ko-KR" altLang="en-US" sz="1600" dirty="0"/>
              <a:t>를 사용한 분산된 </a:t>
            </a:r>
            <a:r>
              <a:rPr lang="ko-KR" altLang="en-US" sz="1600" dirty="0" err="1"/>
              <a:t>해시섬</a:t>
            </a:r>
            <a:r>
              <a:rPr lang="ko-KR" altLang="en-US" sz="1600" dirty="0"/>
              <a:t> 크래커 만들기</a:t>
            </a:r>
          </a:p>
          <a:p>
            <a:pPr lvl="2"/>
            <a:r>
              <a:rPr lang="ko-KR" altLang="en-US" sz="1400" dirty="0"/>
              <a:t>아키텍처에는 주어진 알파벳의 가능한 모든 변형을 생성하고 일련의 작업자</a:t>
            </a:r>
            <a:r>
              <a:rPr lang="en-US" altLang="ko-KR" sz="1400" dirty="0"/>
              <a:t>(worker)</a:t>
            </a:r>
            <a:r>
              <a:rPr lang="ko-KR" altLang="en-US" sz="1400" dirty="0"/>
              <a:t>들에게 배포하는 변형 </a:t>
            </a:r>
            <a:r>
              <a:rPr lang="ko-KR" altLang="en-US" sz="1400" dirty="0" err="1"/>
              <a:t>생성자</a:t>
            </a:r>
            <a:r>
              <a:rPr lang="en-US" altLang="ko-KR" sz="1400" dirty="0"/>
              <a:t>(ventilator)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작업자들은 주어진 변형에 대한 </a:t>
            </a:r>
            <a:r>
              <a:rPr lang="ko-KR" altLang="en-US" sz="1400" dirty="0" err="1"/>
              <a:t>해시섬을</a:t>
            </a:r>
            <a:r>
              <a:rPr lang="ko-KR" altLang="en-US" sz="1400" dirty="0"/>
              <a:t> 계산하고 이를 입력으로 제공된 </a:t>
            </a:r>
            <a:r>
              <a:rPr lang="ko-KR" altLang="en-US" sz="1400" dirty="0" err="1"/>
              <a:t>해시섬에</a:t>
            </a:r>
            <a:r>
              <a:rPr lang="ko-KR" altLang="en-US" sz="1400" dirty="0"/>
              <a:t> 일치하는지 비교한다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일치하는 항목이 존재하면 결과가 결과 수집 노드로 전송된다</a:t>
            </a:r>
            <a:r>
              <a:rPr lang="en-US" altLang="ko-KR" sz="1400" dirty="0"/>
              <a:t>.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아키텍처의 영구 노드는 변형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및 결과 </a:t>
            </a:r>
            <a:r>
              <a:rPr lang="ko-KR" altLang="en-US" sz="1400" dirty="0" err="1"/>
              <a:t>수집자이고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이에 반해 임시 노드들은 작업자들이다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각 작업자가 </a:t>
            </a:r>
            <a:r>
              <a:rPr lang="en-US" altLang="ko-KR" sz="1400" dirty="0"/>
              <a:t>PULL </a:t>
            </a:r>
            <a:r>
              <a:rPr lang="ko-KR" altLang="en-US" sz="1400" dirty="0"/>
              <a:t>소켓을 공급기에 연결하고 </a:t>
            </a:r>
            <a:r>
              <a:rPr lang="en-US" altLang="ko-KR" sz="1400" dirty="0"/>
              <a:t>PUSH </a:t>
            </a:r>
            <a:r>
              <a:rPr lang="ko-KR" altLang="en-US" sz="1400" dirty="0"/>
              <a:t>소켓을 결과 </a:t>
            </a:r>
            <a:r>
              <a:rPr lang="ko-KR" altLang="en-US" sz="1400" dirty="0" err="1"/>
              <a:t>수집자에</a:t>
            </a:r>
            <a:r>
              <a:rPr lang="ko-KR" altLang="en-US" sz="1400" dirty="0"/>
              <a:t> 연결한다는 것을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공급기 또는 결과 </a:t>
            </a:r>
            <a:r>
              <a:rPr lang="ko-KR" altLang="en-US" sz="1400" dirty="0" err="1"/>
              <a:t>수집자에서</a:t>
            </a:r>
            <a:r>
              <a:rPr lang="ko-KR" altLang="en-US" sz="1400" dirty="0"/>
              <a:t> 매개 변수를 변경하지 않고 원하는 수의 작업자들을 시작하고 중지할 수 있다</a:t>
            </a:r>
            <a:r>
              <a:rPr lang="en-US" altLang="ko-KR" sz="1400" dirty="0"/>
              <a:t>.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1463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11.3 </a:t>
            </a:r>
            <a:r>
              <a:rPr lang="ko-KR" altLang="en-US" sz="3600" dirty="0" smtClean="0"/>
              <a:t>파이프라인 및 작업 배포 </a:t>
            </a:r>
            <a:r>
              <a:rPr lang="ko-KR" altLang="en-US" sz="3600" dirty="0" smtClean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ØMQ </a:t>
            </a:r>
            <a:r>
              <a:rPr lang="ko-KR" altLang="en-US" sz="2000" dirty="0" err="1"/>
              <a:t>팬아웃</a:t>
            </a:r>
            <a:r>
              <a:rPr lang="en-US" altLang="ko-KR" sz="2000" dirty="0"/>
              <a:t>/</a:t>
            </a:r>
            <a:r>
              <a:rPr lang="ko-KR" altLang="en-US" sz="2000" dirty="0"/>
              <a:t>팬인 패턴</a:t>
            </a:r>
          </a:p>
          <a:p>
            <a:pPr lvl="1"/>
            <a:r>
              <a:rPr lang="en-US" altLang="ko-KR" sz="1600" dirty="0"/>
              <a:t>AMQP</a:t>
            </a:r>
            <a:r>
              <a:rPr lang="ko-KR" altLang="en-US" sz="1600" dirty="0"/>
              <a:t>를 사용한 해시 크래커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/>
              <a:t>여러 작업자에게 여러 작업들을 배포하려면 단일 </a:t>
            </a:r>
            <a:r>
              <a:rPr lang="ko-KR" altLang="en-US" sz="1400" dirty="0" err="1"/>
              <a:t>대기열을</a:t>
            </a:r>
            <a:r>
              <a:rPr lang="ko-KR" altLang="en-US" sz="1400" dirty="0"/>
              <a:t> 사용해야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위의 그림에서 이를 작업 </a:t>
            </a:r>
            <a:r>
              <a:rPr lang="ko-KR" altLang="en-US" sz="1400" dirty="0" err="1"/>
              <a:t>대기열</a:t>
            </a:r>
            <a:r>
              <a:rPr lang="en-US" altLang="ko-KR" sz="1400" dirty="0"/>
              <a:t>(Jobs queue)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작업 대기열의 다른 한쪽 끝에는 경쟁 소비자로서 일련의 작업자들이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각각의 작업자는 서로 다른 메시지를 </a:t>
            </a:r>
            <a:r>
              <a:rPr lang="ko-KR" altLang="en-US" sz="1400" dirty="0" err="1"/>
              <a:t>큐로부터</a:t>
            </a:r>
            <a:r>
              <a:rPr lang="ko-KR" altLang="en-US" sz="1400" dirty="0"/>
              <a:t> 수신한다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여러 작업이 서로 다른 작업자에 전달되어 동시에 실행된다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/>
              <a:t>작업자가 생성한 결과는 결과 </a:t>
            </a:r>
            <a:r>
              <a:rPr lang="ko-KR" altLang="en-US" sz="1400" dirty="0" err="1"/>
              <a:t>대기열</a:t>
            </a:r>
            <a:r>
              <a:rPr lang="en-US" altLang="ko-KR" sz="1400" dirty="0"/>
              <a:t>(results queue)</a:t>
            </a:r>
            <a:r>
              <a:rPr lang="ko-KR" altLang="en-US" sz="1400" dirty="0"/>
              <a:t>이라고 하는 다른 </a:t>
            </a:r>
            <a:r>
              <a:rPr lang="ko-KR" altLang="en-US" sz="1400" dirty="0" err="1"/>
              <a:t>대기열에</a:t>
            </a:r>
            <a:r>
              <a:rPr lang="ko-KR" altLang="en-US" sz="1400" dirty="0"/>
              <a:t> 게시한 다음</a:t>
            </a:r>
            <a:r>
              <a:rPr lang="en-US" altLang="ko-KR" sz="1400" dirty="0"/>
              <a:t>, </a:t>
            </a:r>
            <a:r>
              <a:rPr lang="ko-KR" altLang="en-US" sz="1400" dirty="0"/>
              <a:t>결과 </a:t>
            </a:r>
            <a:r>
              <a:rPr lang="ko-KR" altLang="en-US" sz="1400" dirty="0" err="1"/>
              <a:t>수집자</a:t>
            </a:r>
            <a:r>
              <a:rPr lang="en-US" altLang="ko-KR" sz="1400" dirty="0"/>
              <a:t>(results collector)</a:t>
            </a:r>
            <a:r>
              <a:rPr lang="ko-KR" altLang="en-US" sz="1400" dirty="0"/>
              <a:t>에 의해 소비된다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아키텍처에서 어떠한 교환기</a:t>
            </a:r>
            <a:r>
              <a:rPr lang="en-US" altLang="ko-KR" sz="1400" dirty="0"/>
              <a:t>(Exchange)</a:t>
            </a:r>
            <a:r>
              <a:rPr lang="ko-KR" altLang="en-US" sz="1400" dirty="0"/>
              <a:t>도 사용하지 않는다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1331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896574"/>
            <a:ext cx="79152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11.4 </a:t>
            </a:r>
            <a:r>
              <a:rPr lang="ko-KR" altLang="en-US" sz="3600" dirty="0"/>
              <a:t>요청</a:t>
            </a:r>
            <a:r>
              <a:rPr lang="en-US" altLang="ko-KR" sz="3600" dirty="0"/>
              <a:t>(request)/</a:t>
            </a:r>
            <a:r>
              <a:rPr lang="ko-KR" altLang="en-US" sz="3600" dirty="0"/>
              <a:t>응답</a:t>
            </a:r>
            <a:r>
              <a:rPr lang="en-US" altLang="ko-KR" sz="3600" dirty="0"/>
              <a:t>(reply) </a:t>
            </a:r>
            <a:r>
              <a:rPr lang="ko-KR" altLang="en-US" sz="3600" dirty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상관 관계 </a:t>
            </a:r>
            <a:r>
              <a:rPr lang="ko-KR" altLang="en-US" sz="2000" dirty="0" err="1" smtClean="0"/>
              <a:t>식별자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상관 관계 </a:t>
            </a:r>
            <a:r>
              <a:rPr lang="ko-KR" altLang="en-US" sz="1600" dirty="0" err="1"/>
              <a:t>식별자</a:t>
            </a:r>
            <a:r>
              <a:rPr lang="en-US" altLang="ko-KR" sz="1600" dirty="0"/>
              <a:t>(correlation identifier)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단방향</a:t>
            </a:r>
            <a:r>
              <a:rPr lang="ko-KR" altLang="en-US" sz="1600" dirty="0"/>
              <a:t> 채널 위에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응답의 추상화를 만들기 위한 기본적인 블록을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패턴은 각 요청에 </a:t>
            </a:r>
            <a:r>
              <a:rPr lang="ko-KR" altLang="en-US" sz="1600" dirty="0" err="1"/>
              <a:t>식별자를</a:t>
            </a:r>
            <a:r>
              <a:rPr lang="ko-KR" altLang="en-US" sz="1600" dirty="0"/>
              <a:t> 표시한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수신자가 응답할 때 이를 첨부한다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하면 요청한 발신자가 두 메시지를 연관시키고 응답을 알맞은 </a:t>
            </a:r>
            <a:r>
              <a:rPr lang="ko-KR" altLang="en-US" sz="1600" dirty="0" err="1"/>
              <a:t>핸들러에</a:t>
            </a:r>
            <a:r>
              <a:rPr lang="ko-KR" altLang="en-US" sz="1600" dirty="0"/>
              <a:t> 반환할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메시지가 원하는 방향으로 이동할 수 있어 </a:t>
            </a:r>
            <a:r>
              <a:rPr lang="ko-KR" altLang="en-US" sz="1600" dirty="0" err="1"/>
              <a:t>단방향</a:t>
            </a:r>
            <a:r>
              <a:rPr lang="ko-KR" altLang="en-US" sz="1600" dirty="0"/>
              <a:t> 비동기 채널이 가진 문제를 우아하게 해결할 수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그림은 관계 </a:t>
            </a:r>
            <a:r>
              <a:rPr lang="en-US" altLang="ko-KR" sz="1600" dirty="0"/>
              <a:t>ID</a:t>
            </a:r>
            <a:r>
              <a:rPr lang="ko-KR" altLang="en-US" sz="1600" dirty="0"/>
              <a:t>를 사용하여 각 요청을 보낸 다음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순서로 수신하더라도 각 응답을 올바른 요청과 일치시키는 방법을 보여준다</a:t>
            </a:r>
            <a:r>
              <a:rPr lang="en-US" altLang="ko-KR" sz="1600" dirty="0"/>
              <a:t>.</a:t>
            </a:r>
          </a:p>
        </p:txBody>
      </p:sp>
      <p:pic>
        <p:nvPicPr>
          <p:cNvPr id="1638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14" y="2672861"/>
            <a:ext cx="5564976" cy="33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11.4 </a:t>
            </a:r>
            <a:r>
              <a:rPr lang="ko-KR" altLang="en-US" sz="3600" dirty="0"/>
              <a:t>요청</a:t>
            </a:r>
            <a:r>
              <a:rPr lang="en-US" altLang="ko-KR" sz="3600" dirty="0"/>
              <a:t>(request)/</a:t>
            </a:r>
            <a:r>
              <a:rPr lang="ko-KR" altLang="en-US" sz="3600" dirty="0"/>
              <a:t>응답</a:t>
            </a:r>
            <a:r>
              <a:rPr lang="en-US" altLang="ko-KR" sz="3600" dirty="0"/>
              <a:t>(reply) </a:t>
            </a:r>
            <a:r>
              <a:rPr lang="ko-KR" altLang="en-US" sz="3600" dirty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상관 관계 </a:t>
            </a:r>
            <a:r>
              <a:rPr lang="ko-KR" altLang="en-US" sz="2000" dirty="0" err="1" smtClean="0"/>
              <a:t>식별자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상관 관계 </a:t>
            </a:r>
            <a:r>
              <a:rPr lang="ko-KR" altLang="en-US" sz="1600" dirty="0" err="1"/>
              <a:t>식별자를</a:t>
            </a:r>
            <a:r>
              <a:rPr lang="ko-KR" altLang="en-US" sz="1600" dirty="0"/>
              <a:t> 사용한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 추상화 구현</a:t>
            </a:r>
          </a:p>
          <a:p>
            <a:pPr lvl="2"/>
            <a:r>
              <a:rPr lang="ko-KR" altLang="en-US" sz="1400" dirty="0"/>
              <a:t>단순 채널 범주에는 </a:t>
            </a:r>
            <a:r>
              <a:rPr lang="en-US" altLang="ko-KR" sz="1400" dirty="0" err="1"/>
              <a:t>Websocket</a:t>
            </a:r>
            <a:r>
              <a:rPr lang="ko-KR" altLang="en-US" sz="1400" dirty="0"/>
              <a:t>을 찾을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웹 사이트는 서버와 브라우저 사이에 </a:t>
            </a:r>
            <a:r>
              <a:rPr lang="ko-KR" altLang="en-US" sz="1400" dirty="0" err="1"/>
              <a:t>점대점</a:t>
            </a:r>
            <a:r>
              <a:rPr lang="ko-KR" altLang="en-US" sz="1400" dirty="0"/>
              <a:t> 연결을 설정하고 메시지는 양방향으로 이동할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 다른 예로는 </a:t>
            </a:r>
            <a:r>
              <a:rPr lang="en-US" altLang="ko-KR" sz="1400" dirty="0"/>
              <a:t>`</a:t>
            </a:r>
            <a:r>
              <a:rPr lang="en-US" altLang="ko-KR" sz="1400" dirty="0" err="1"/>
              <a:t>child_process.fork</a:t>
            </a:r>
            <a:r>
              <a:rPr lang="en-US" altLang="ko-KR" sz="1400" dirty="0"/>
              <a:t>()`</a:t>
            </a:r>
            <a:r>
              <a:rPr lang="ko-KR" altLang="en-US" sz="1400" dirty="0"/>
              <a:t>를 사용하여 자식 프로세스가 생성될 때 생성되는 채널이다</a:t>
            </a:r>
            <a:r>
              <a:rPr lang="en-US" altLang="ko-KR" sz="1400" dirty="0"/>
              <a:t>. </a:t>
            </a:r>
            <a:r>
              <a:rPr lang="ko-KR" altLang="en-US" sz="1400" dirty="0"/>
              <a:t>부모 프로세스는 자식 </a:t>
            </a:r>
            <a:r>
              <a:rPr lang="ko-KR" altLang="en-US" sz="1400" dirty="0" err="1"/>
              <a:t>프로세스와만</a:t>
            </a:r>
            <a:r>
              <a:rPr lang="ko-KR" altLang="en-US" sz="1400" dirty="0"/>
              <a:t> 연결하며 메시지는 모든 방향으로 이동이 가능하다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다음 어플리케이션의 계획은 부모 프로세스와 자식 프로세스 간에 생성된 채널을 감싸지 위해 추상화를 작성하는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추상화는 각 요청에 관계 </a:t>
            </a:r>
            <a:r>
              <a:rPr lang="en-US" altLang="ko-KR" sz="1400" dirty="0"/>
              <a:t>ID</a:t>
            </a:r>
            <a:r>
              <a:rPr lang="ko-KR" altLang="en-US" sz="1400" dirty="0"/>
              <a:t>를 자동으로 표시한 후</a:t>
            </a:r>
            <a:r>
              <a:rPr lang="en-US" altLang="ko-KR" sz="1400" dirty="0"/>
              <a:t>, </a:t>
            </a:r>
            <a:r>
              <a:rPr lang="ko-KR" altLang="en-US" sz="1400" dirty="0"/>
              <a:t>들어오는 응답의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대기중인 요청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목록과 일치시켜 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 통신을 제공한다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부모 프로세스는 다음 두 가지 요소를 사용하여 자식 프로세스와 함께 채널에 접근할 수 있다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 err="1"/>
              <a:t>child.send</a:t>
            </a:r>
            <a:r>
              <a:rPr lang="en-US" altLang="ko-KR" sz="1400" dirty="0"/>
              <a:t>(message)</a:t>
            </a:r>
          </a:p>
          <a:p>
            <a:pPr marL="914400" lvl="2" indent="0">
              <a:buNone/>
            </a:pPr>
            <a:r>
              <a:rPr lang="en-US" altLang="ko-KR" sz="1400" dirty="0" err="1"/>
              <a:t>child.on</a:t>
            </a:r>
            <a:r>
              <a:rPr lang="en-US" altLang="ko-KR" sz="1400" dirty="0"/>
              <a:t>('message', callback)</a:t>
            </a:r>
          </a:p>
          <a:p>
            <a:pPr lvl="2"/>
            <a:r>
              <a:rPr lang="ko-KR" altLang="en-US" sz="1400" dirty="0"/>
              <a:t>비슷한 방법으로 자식 프로세스는 다음을 사용하여 채널에 접근할 수 있다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 err="1"/>
              <a:t>process.send</a:t>
            </a:r>
            <a:r>
              <a:rPr lang="en-US" altLang="ko-KR" sz="1400" dirty="0"/>
              <a:t>(message)</a:t>
            </a:r>
          </a:p>
          <a:p>
            <a:pPr marL="914400" lvl="2" indent="0">
              <a:buNone/>
            </a:pPr>
            <a:r>
              <a:rPr lang="en-US" altLang="ko-KR" sz="1400" dirty="0" err="1"/>
              <a:t>process.on</a:t>
            </a:r>
            <a:r>
              <a:rPr lang="en-US" altLang="ko-KR" sz="1400" dirty="0"/>
              <a:t>('message', callback)</a:t>
            </a:r>
          </a:p>
          <a:p>
            <a:pPr lvl="2"/>
            <a:r>
              <a:rPr lang="ko-KR" altLang="en-US" sz="1400" dirty="0"/>
              <a:t>이는 부모가 사용할 수 있는 채널의 인터페이스가 자식에서 사용할 수 있는 인터페이스와 동일한 것이라는 것을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하면 일반적인 추상화를 만들 수 있으므로 요청을 채널의 양쪽 끝에서 보낼 수 있게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11.4 </a:t>
            </a:r>
            <a:r>
              <a:rPr lang="ko-KR" altLang="en-US" sz="3600" dirty="0"/>
              <a:t>요청</a:t>
            </a:r>
            <a:r>
              <a:rPr lang="en-US" altLang="ko-KR" sz="3600" dirty="0"/>
              <a:t>(request)/</a:t>
            </a:r>
            <a:r>
              <a:rPr lang="ko-KR" altLang="en-US" sz="3600" dirty="0"/>
              <a:t>응답</a:t>
            </a:r>
            <a:r>
              <a:rPr lang="en-US" altLang="ko-KR" sz="3600" dirty="0"/>
              <a:t>(reply) </a:t>
            </a:r>
            <a:r>
              <a:rPr lang="ko-KR" altLang="en-US" sz="3600" dirty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반송 주소</a:t>
            </a:r>
            <a:r>
              <a:rPr lang="en-US" altLang="ko-KR" sz="2000" dirty="0" smtClean="0"/>
              <a:t>(return address)</a:t>
            </a:r>
          </a:p>
          <a:p>
            <a:pPr lvl="1"/>
            <a:r>
              <a:rPr lang="ko-KR" altLang="en-US" sz="1600" dirty="0"/>
              <a:t>상관 관계 </a:t>
            </a:r>
            <a:r>
              <a:rPr lang="ko-KR" altLang="en-US" sz="1600" dirty="0" err="1"/>
              <a:t>식별자는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단방향</a:t>
            </a:r>
            <a:r>
              <a:rPr lang="ko-KR" altLang="en-US" sz="1600" dirty="0"/>
              <a:t> 채널 위에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 통신을 생성하기 위한 기본적인 패턴이다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</a:t>
            </a:r>
            <a:r>
              <a:rPr lang="ko-KR" altLang="en-US" sz="1600" dirty="0" err="1"/>
              <a:t>메시징</a:t>
            </a:r>
            <a:r>
              <a:rPr lang="ko-KR" altLang="en-US" sz="1600" dirty="0"/>
              <a:t> 아키텍처에 둘 이상의 채널이나 큐가 있거나 요청자가 둘 이상일 경우에는 이것만으로 충분하지 않다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상황에서는 관계 </a:t>
            </a:r>
            <a:r>
              <a:rPr lang="en-US" altLang="ko-KR" sz="1600" dirty="0"/>
              <a:t>ID </a:t>
            </a:r>
            <a:r>
              <a:rPr lang="ko-KR" altLang="en-US" sz="1600" dirty="0"/>
              <a:t>이외에도 응답자가 요청의 원래 발신자에게 응답을 보낼 수 있는 정보인 반송 주소도 알아야 할 필요가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11.4 </a:t>
            </a:r>
            <a:r>
              <a:rPr lang="ko-KR" altLang="en-US" sz="3600" dirty="0"/>
              <a:t>요청</a:t>
            </a:r>
            <a:r>
              <a:rPr lang="en-US" altLang="ko-KR" sz="3600" dirty="0"/>
              <a:t>(request)/</a:t>
            </a:r>
            <a:r>
              <a:rPr lang="ko-KR" altLang="en-US" sz="3600" dirty="0"/>
              <a:t>응답</a:t>
            </a:r>
            <a:r>
              <a:rPr lang="en-US" altLang="ko-KR" sz="3600" dirty="0"/>
              <a:t>(reply) </a:t>
            </a:r>
            <a:r>
              <a:rPr lang="ko-KR" altLang="en-US" sz="3600" dirty="0"/>
              <a:t>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반송 주소</a:t>
            </a:r>
            <a:r>
              <a:rPr lang="en-US" altLang="ko-KR" sz="2000" dirty="0" smtClean="0"/>
              <a:t>(return address)</a:t>
            </a:r>
          </a:p>
          <a:p>
            <a:pPr lvl="1"/>
            <a:r>
              <a:rPr lang="en-US" altLang="ko-KR" sz="1600" dirty="0" smtClean="0"/>
              <a:t>AMQP</a:t>
            </a:r>
            <a:r>
              <a:rPr lang="ko-KR" altLang="en-US" sz="1600" dirty="0"/>
              <a:t>에서 반송 주소 패턴 구현</a:t>
            </a:r>
          </a:p>
          <a:p>
            <a:pPr lvl="2"/>
            <a:r>
              <a:rPr lang="en-US" altLang="ko-KR" sz="1400" dirty="0"/>
              <a:t>AMQP</a:t>
            </a:r>
            <a:r>
              <a:rPr lang="ko-KR" altLang="en-US" sz="1400" dirty="0"/>
              <a:t>에서 반송 주소는 </a:t>
            </a:r>
            <a:r>
              <a:rPr lang="en-US" altLang="ko-KR" sz="1400" dirty="0"/>
              <a:t>requestor</a:t>
            </a:r>
            <a:r>
              <a:rPr lang="ko-KR" altLang="en-US" sz="1400" dirty="0"/>
              <a:t>가 들어오는 응답을 수신 대기하는 </a:t>
            </a:r>
            <a:r>
              <a:rPr lang="ko-KR" altLang="en-US" sz="1400" dirty="0" err="1"/>
              <a:t>대기열이다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응답은 하나의 </a:t>
            </a:r>
            <a:r>
              <a:rPr lang="ko-KR" altLang="en-US" sz="1400" dirty="0" err="1"/>
              <a:t>요청자만</a:t>
            </a:r>
            <a:r>
              <a:rPr lang="ko-KR" altLang="en-US" sz="1400" dirty="0"/>
              <a:t> 수신하기 때문에 </a:t>
            </a:r>
            <a:r>
              <a:rPr lang="ko-KR" altLang="en-US" sz="1400" dirty="0" err="1"/>
              <a:t>대기열은</a:t>
            </a:r>
            <a:r>
              <a:rPr lang="ko-KR" altLang="en-US" sz="1400" dirty="0"/>
              <a:t> 비공개이며</a:t>
            </a:r>
            <a:r>
              <a:rPr lang="en-US" altLang="ko-KR" sz="1400" dirty="0"/>
              <a:t>, </a:t>
            </a:r>
            <a:r>
              <a:rPr lang="ko-KR" altLang="en-US" sz="1400" dirty="0"/>
              <a:t>서로 다른 소비자 간에는 공유되지 않는 것이 중요하다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속성으로 인해 </a:t>
            </a:r>
            <a:r>
              <a:rPr lang="ko-KR" altLang="en-US" sz="1400" dirty="0" err="1"/>
              <a:t>요청자와</a:t>
            </a:r>
            <a:r>
              <a:rPr lang="ko-KR" altLang="en-US" sz="1400" dirty="0"/>
              <a:t> 해당 응답자를 연결 범위로 하는 임시적인 큐가 필요하며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응답자가 응답을 전할 수 있도록 해당 반송 큐와 </a:t>
            </a:r>
            <a:r>
              <a:rPr lang="ko-KR" altLang="en-US" sz="1400" dirty="0" err="1"/>
              <a:t>점대점</a:t>
            </a:r>
            <a:r>
              <a:rPr lang="ko-KR" altLang="en-US" sz="1400" dirty="0"/>
              <a:t> 통신을 설정해야 한다는 것을 알 수 있다</a:t>
            </a:r>
            <a:r>
              <a:rPr lang="en-US" altLang="ko-KR" sz="1400" dirty="0"/>
              <a:t>. AMQP</a:t>
            </a:r>
            <a:r>
              <a:rPr lang="ko-KR" altLang="en-US" sz="1400" dirty="0"/>
              <a:t>를 기반으로 한 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 패턴을 만들려면 메시지 등록 정보에 응답 대기열의 이름을 지정하면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방법으로 응답자는 응답 메시지가 전달되어야 하는 위치를 알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1843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34" y="2921168"/>
            <a:ext cx="5556006" cy="38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2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메시지 및 </a:t>
            </a:r>
            <a:r>
              <a:rPr lang="ko-KR" altLang="en-US" sz="2000" dirty="0" err="1"/>
              <a:t>메시징</a:t>
            </a:r>
            <a:r>
              <a:rPr lang="ko-KR" altLang="en-US" sz="2000" dirty="0"/>
              <a:t> 시스템에 대해 이야기할 때 고려해야 할 </a:t>
            </a:r>
            <a:r>
              <a:rPr lang="en-US" altLang="ko-KR" sz="2000" dirty="0"/>
              <a:t>4</a:t>
            </a:r>
            <a:r>
              <a:rPr lang="ko-KR" altLang="en-US" sz="2000" dirty="0"/>
              <a:t>가지 </a:t>
            </a:r>
            <a:r>
              <a:rPr lang="ko-KR" altLang="en-US" sz="2000" dirty="0" smtClean="0"/>
              <a:t>기본요소</a:t>
            </a:r>
            <a:endParaRPr lang="en-US" altLang="ko-KR" sz="2000" dirty="0" smtClean="0"/>
          </a:p>
          <a:p>
            <a:pPr lvl="1"/>
            <a:r>
              <a:rPr lang="ko-KR" altLang="en-US" sz="1600" dirty="0" err="1"/>
              <a:t>단방향</a:t>
            </a:r>
            <a:r>
              <a:rPr lang="ko-KR" altLang="en-US" sz="1600" dirty="0"/>
              <a:t> 또는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 교환할 수 있는 통신의 방향</a:t>
            </a:r>
          </a:p>
          <a:p>
            <a:pPr lvl="1"/>
            <a:r>
              <a:rPr lang="ko-KR" altLang="en-US" sz="1600" dirty="0"/>
              <a:t>내용을 결정하는 메시지의 목적</a:t>
            </a:r>
          </a:p>
          <a:p>
            <a:pPr lvl="1"/>
            <a:r>
              <a:rPr lang="ko-KR" altLang="en-US" sz="1600" dirty="0"/>
              <a:t>즉시 또는 나중에</a:t>
            </a:r>
            <a:r>
              <a:rPr lang="en-US" altLang="ko-KR" sz="1600" dirty="0"/>
              <a:t>(</a:t>
            </a:r>
            <a:r>
              <a:rPr lang="ko-KR" altLang="en-US" sz="1600" dirty="0"/>
              <a:t>비동기식으로</a:t>
            </a:r>
            <a:r>
              <a:rPr lang="en-US" altLang="ko-KR" sz="1600" dirty="0"/>
              <a:t>) </a:t>
            </a:r>
            <a:r>
              <a:rPr lang="ko-KR" altLang="en-US" sz="1600" dirty="0"/>
              <a:t>전송 및 수신할 수 있는 메시지 타이밍</a:t>
            </a:r>
          </a:p>
          <a:p>
            <a:pPr lvl="1"/>
            <a:r>
              <a:rPr lang="ko-KR" altLang="en-US" sz="1600" dirty="0"/>
              <a:t>직접 또는 브로커를 통해 발생할 수 있는 메시지의 전달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560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0121"/>
            <a:ext cx="3154953" cy="12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8569" y="1966654"/>
            <a:ext cx="6440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단방향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통신의 일반적인 예로는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WebSocket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을 사용하여 연결된 브라우저에 메시지를 보내는 이메일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웹 서버 또는 일련의 작업자들에게 작업을 배포하는 시스템이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1617"/>
            <a:ext cx="3149091" cy="12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78569" y="3387927"/>
            <a:ext cx="6523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응답 패턴의 일반적인 예로는 웹 서비스 호출이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구현하기 쉬운 패턴처럼 보일 수 있지만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통신이 비동기이거나 여러 개의 노드가 포함되어 있으면 복잡해진다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30" name="Picture 6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2668"/>
            <a:ext cx="5687823" cy="203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40415" y="5100606"/>
            <a:ext cx="39785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구성된 모든 노드 사이의 통신 방향을 관찰해보면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단방향이라고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볼 수 있지만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전체 관점에서 볼 때 시작점에서 요청을 보내고 다른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노드로부터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응답을 받는다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122194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및 요청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응답 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96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메시지 유형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명령 메시지</a:t>
            </a:r>
            <a:r>
              <a:rPr lang="en-US" altLang="ko-KR" sz="1600" dirty="0"/>
              <a:t>(Command </a:t>
            </a:r>
            <a:r>
              <a:rPr lang="en-US" altLang="ko-KR" sz="1600" dirty="0" smtClean="0"/>
              <a:t>Message): </a:t>
            </a:r>
            <a:r>
              <a:rPr lang="ko-KR" altLang="en-US" sz="1400" dirty="0" smtClean="0"/>
              <a:t>이 메시지 유형의 목적은 수신 측에서 어떤 동작이나 작업을 수행하도록 하는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가능하게 하기 위해선 메시지에는 작업을 실행하는데 필요한 연산 </a:t>
            </a:r>
            <a:r>
              <a:rPr lang="ko-KR" altLang="en-US" sz="1400" dirty="0" err="1" smtClean="0"/>
              <a:t>명청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실행에 주어지는 인자 값들과 같은 기본적인 정보를 가지고 있어야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명령 메시지는 원격 프로시저 호출</a:t>
            </a:r>
            <a:r>
              <a:rPr lang="en-US" altLang="ko-KR" sz="1400" dirty="0" smtClean="0"/>
              <a:t>(RPC)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분산된 연산 수행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간단하게는 데이터를 요청하는데 사용할 수 있다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600" dirty="0" smtClean="0"/>
              <a:t>이벤트 </a:t>
            </a:r>
            <a:r>
              <a:rPr lang="ko-KR" altLang="en-US" sz="1600" dirty="0"/>
              <a:t>메시지</a:t>
            </a:r>
            <a:r>
              <a:rPr lang="en-US" altLang="ko-KR" sz="1600" dirty="0"/>
              <a:t>(Event Message</a:t>
            </a:r>
            <a:r>
              <a:rPr lang="en-US" altLang="ko-KR" sz="1600" dirty="0" smtClean="0"/>
              <a:t>): </a:t>
            </a:r>
            <a:r>
              <a:rPr lang="ko-KR" altLang="en-US" sz="1400" dirty="0" smtClean="0"/>
              <a:t>이벤트 </a:t>
            </a:r>
            <a:r>
              <a:rPr lang="ko-KR" altLang="en-US" sz="1400" dirty="0"/>
              <a:t>메시지는 다른 컴포넌트에 무엇인가가 발생했음을 알리는데 사용된다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이벤트의 유형을 포함하며 컨텍스트</a:t>
            </a:r>
            <a:r>
              <a:rPr lang="en-US" altLang="ko-KR" sz="1400" dirty="0"/>
              <a:t>, </a:t>
            </a:r>
            <a:r>
              <a:rPr lang="ko-KR" altLang="en-US" sz="1400" dirty="0"/>
              <a:t>주제 또는 관련된 수행자와 같은 세부적인 정보도 포함된다</a:t>
            </a:r>
            <a:r>
              <a:rPr lang="en-US" altLang="ko-KR" sz="1400" dirty="0"/>
              <a:t>. </a:t>
            </a:r>
            <a:r>
              <a:rPr lang="ko-KR" altLang="en-US" sz="1400" dirty="0"/>
              <a:t>브라우저에서 롱 </a:t>
            </a:r>
            <a:r>
              <a:rPr lang="ko-KR" altLang="en-US" sz="1400" dirty="0" err="1"/>
              <a:t>폴링</a:t>
            </a:r>
            <a:r>
              <a:rPr lang="en-US" altLang="ko-KR" sz="1400" dirty="0"/>
              <a:t>(long polling)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WebSocket</a:t>
            </a:r>
            <a:r>
              <a:rPr lang="ko-KR" altLang="en-US" sz="1400" dirty="0"/>
              <a:t>을 통하여 데이터가 변경되거나 일반적인 시스템의 상태가 변화되었을 때 서버로부터 알림을 받기 위해 이벤트 메시지를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이벤트의 사용은 시스템의 모든 노드를 동일한 페이지에서 유지할 수 있도록 하기 때문에 분산 어플리케이션에서 매우 중요한 통합 메커니즘이다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600" dirty="0" smtClean="0"/>
              <a:t>도큐먼트 </a:t>
            </a:r>
            <a:r>
              <a:rPr lang="ko-KR" altLang="en-US" sz="1600" dirty="0"/>
              <a:t>메시지</a:t>
            </a:r>
            <a:r>
              <a:rPr lang="en-US" altLang="ko-KR" sz="1600" dirty="0"/>
              <a:t>(Document Message</a:t>
            </a:r>
            <a:r>
              <a:rPr lang="en-US" altLang="ko-KR" sz="1600" dirty="0" smtClean="0"/>
              <a:t>): </a:t>
            </a:r>
            <a:r>
              <a:rPr lang="ko-KR" altLang="en-US" sz="1400" dirty="0" smtClean="0"/>
              <a:t>도큐먼트 </a:t>
            </a:r>
            <a:r>
              <a:rPr lang="ko-KR" altLang="en-US" sz="1400" dirty="0"/>
              <a:t>메시지는 기본적으로 컴포넌트와 시스템 간의 데이터 전송을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도큐먼트가 명령과 구별되는 주요 특징은 수신자에게 데이터를 어떻게 처리할지 알려주는 정보가 메시지에 포함되어 있지 않다는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한편으로 이벤트 메시지와 주요한 차이는 주로 발생한 특정한 사건과 </a:t>
            </a:r>
            <a:r>
              <a:rPr lang="ko-KR" altLang="en-US" sz="1400" dirty="0" err="1"/>
              <a:t>연관서잉</a:t>
            </a:r>
            <a:r>
              <a:rPr lang="ko-KR" altLang="en-US" sz="1400" dirty="0"/>
              <a:t> 없다는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명령 메시지에 대한 응답에는 요청된 데이터 또는 작업의 결과만 포함되므로 도큐먼트 메시지인 경우가 많다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61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40726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비동기 </a:t>
            </a:r>
            <a:r>
              <a:rPr lang="ko-KR" altLang="en-US" sz="2000" dirty="0" err="1" smtClean="0"/>
              <a:t>메시징</a:t>
            </a:r>
            <a:r>
              <a:rPr lang="ko-KR" altLang="en-US" sz="2000" dirty="0" smtClean="0"/>
              <a:t> 및 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비동기 통신은 </a:t>
            </a:r>
            <a:r>
              <a:rPr lang="en-US" altLang="ko-KR" sz="1600" dirty="0"/>
              <a:t>SMS</a:t>
            </a:r>
            <a:r>
              <a:rPr lang="ko-KR" altLang="en-US" sz="1600" dirty="0"/>
              <a:t>와 비슷하다</a:t>
            </a:r>
            <a:r>
              <a:rPr lang="en-US" altLang="ko-KR" sz="1600" dirty="0"/>
              <a:t>. </a:t>
            </a:r>
            <a:r>
              <a:rPr lang="ko-KR" altLang="en-US" sz="1600" dirty="0"/>
              <a:t>전송할 대 받는 사람을 네트워크에 연결할 필요가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즉시 또는 일정 지연 후 응답을 받거나 전혀 응답을 받지 못할 경우도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수신자에게 여러 개의 </a:t>
            </a:r>
            <a:r>
              <a:rPr lang="en-US" altLang="ko-KR" sz="1600" dirty="0"/>
              <a:t>SMS</a:t>
            </a:r>
            <a:r>
              <a:rPr lang="ko-KR" altLang="en-US" sz="1600" dirty="0"/>
              <a:t>를 차례로 보내고 응답하는 순서와 상관없이 응답을 받을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적은 리소스를 사용하고 더 나은 병렬 처리를 수행할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비동기 통신의 또 다른 중요한 이점은 메시지를 저장한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가능한 빨리 또는 일정 지연 후에 전달할 수 있다는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수신자가 새로운 메시지를 처리하기에 너무 바쁘거나 메시지 전달을 보장하고자 할 때 유용할 수 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메시징</a:t>
            </a:r>
            <a:r>
              <a:rPr lang="ko-KR" altLang="en-US" sz="1600" dirty="0"/>
              <a:t> 시스템에서는 다음 그림과 같이 보낸 사람과 받는 사람 간의 통신을 중재하고 메시지가 대상에 전달되기 전에 메시지를 저장하는 컴포넌트인 메시지 큐를 사용하여 이러한 작업을 수행할 수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/>
              <a:t>어떠한 이유에서든 수신자가 충돌하거나 네트워크 연결이 끊어지거나 속도가 느려지는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메시지는 </a:t>
            </a:r>
            <a:r>
              <a:rPr lang="ko-KR" altLang="en-US" sz="1600" dirty="0" err="1"/>
              <a:t>대기열에</a:t>
            </a:r>
            <a:r>
              <a:rPr lang="ko-KR" altLang="en-US" sz="1600" dirty="0"/>
              <a:t> 쌓이고 수신자가 온라인 상태가 되어 정상화되는 즉시 발송된다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대기열은</a:t>
            </a:r>
            <a:r>
              <a:rPr lang="ko-KR" altLang="en-US" sz="1600" dirty="0"/>
              <a:t> 발신자에 위치하거나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발신자와 수신자 간에 분리되어 위치하거나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통신의 </a:t>
            </a:r>
            <a:r>
              <a:rPr lang="ko-KR" altLang="en-US" sz="1600" dirty="0" err="1"/>
              <a:t>미들웨어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역활을</a:t>
            </a:r>
            <a:r>
              <a:rPr lang="ko-KR" altLang="en-US" sz="1600" dirty="0"/>
              <a:t> 하는 외부의 전용 시스템에 존재할 수도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611928"/>
            <a:ext cx="77152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피어 투 피어 또는 브로커 기반 </a:t>
            </a:r>
            <a:r>
              <a:rPr lang="ko-KR" altLang="en-US" sz="2000" dirty="0" err="1" smtClean="0"/>
              <a:t>메시징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메시지는 수신자에게 직접 </a:t>
            </a:r>
            <a:r>
              <a:rPr lang="en-US" altLang="ko-KR" sz="1600" dirty="0"/>
              <a:t>P2P </a:t>
            </a:r>
            <a:r>
              <a:rPr lang="ko-KR" altLang="en-US" sz="1600" dirty="0"/>
              <a:t>방식으로 또는 메시지 </a:t>
            </a:r>
            <a:r>
              <a:rPr lang="ko-KR" altLang="en-US" sz="1600" dirty="0" err="1"/>
              <a:t>브로커라는</a:t>
            </a:r>
            <a:r>
              <a:rPr lang="ko-KR" altLang="en-US" sz="1600" dirty="0"/>
              <a:t> 중앙 중계 시스템을 통해 수신자에게 직접 전달될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브로커의 주된 </a:t>
            </a:r>
            <a:r>
              <a:rPr lang="ko-KR" altLang="en-US" sz="1600" dirty="0" err="1"/>
              <a:t>역활은</a:t>
            </a:r>
            <a:r>
              <a:rPr lang="ko-KR" altLang="en-US" sz="1600" dirty="0"/>
              <a:t> 메시지 수신자를 발신자로부터 분리하는 것이다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pic>
        <p:nvPicPr>
          <p:cNvPr id="3074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76706"/>
            <a:ext cx="95631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11.1 </a:t>
            </a:r>
            <a:r>
              <a:rPr lang="ko-KR" altLang="en-US" sz="3600" dirty="0" err="1" smtClean="0"/>
              <a:t>메시징</a:t>
            </a:r>
            <a:r>
              <a:rPr lang="ko-KR" altLang="en-US" sz="3600" dirty="0" smtClean="0"/>
              <a:t> 시스템의 기본 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피어 투 피어 또는 브로커 기반 </a:t>
            </a:r>
            <a:r>
              <a:rPr lang="ko-KR" altLang="en-US" sz="2000" dirty="0" err="1" smtClean="0"/>
              <a:t>메시징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피어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피어 아키텍처에서 모든 노드는 메시지를 수신자에게 직접적으로 전달한다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노드가 수신자의 주소와 포트를 알아야 하고 프로토콜과 메시지 형식을 이해하고 있어야 함을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브로커는 이러한 복잡성을 제거한다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노드는 완전히 독립적일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세부 정보를 직접 알지 못하더라도 정의되지 않은 수 많은 </a:t>
            </a:r>
            <a:r>
              <a:rPr lang="ko-KR" altLang="en-US" sz="1600" dirty="0" err="1"/>
              <a:t>피어들과</a:t>
            </a:r>
            <a:r>
              <a:rPr lang="ko-KR" altLang="en-US" sz="1600" dirty="0"/>
              <a:t> 통신할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브로커는 다른 통신 프로토콜 간의 브리지 </a:t>
            </a:r>
            <a:r>
              <a:rPr lang="ko-KR" altLang="en-US" sz="1600" dirty="0" err="1"/>
              <a:t>역활을</a:t>
            </a:r>
            <a:r>
              <a:rPr lang="ko-KR" altLang="en-US" sz="1600" dirty="0"/>
              <a:t> 할 수도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디커플링</a:t>
            </a:r>
            <a:r>
              <a:rPr lang="ko-KR" altLang="en-US" sz="1600" dirty="0"/>
              <a:t> 및 상호 </a:t>
            </a:r>
            <a:r>
              <a:rPr lang="ko-KR" altLang="en-US" sz="1600" dirty="0" err="1"/>
              <a:t>운용성</a:t>
            </a:r>
            <a:r>
              <a:rPr lang="ko-KR" altLang="en-US" sz="1600" dirty="0"/>
              <a:t> 외에도 브로커는 많은 브로커가 즉시 지원할 수 있는 광범위한 </a:t>
            </a:r>
            <a:r>
              <a:rPr lang="ko-KR" altLang="en-US" sz="1600" dirty="0" err="1"/>
              <a:t>메시징</a:t>
            </a:r>
            <a:r>
              <a:rPr lang="ko-KR" altLang="en-US" sz="1600" dirty="0"/>
              <a:t> 패턴을 굳이 언급하지 않고도 영구적인 큐</a:t>
            </a:r>
            <a:r>
              <a:rPr lang="en-US" altLang="ko-KR" sz="1600" dirty="0"/>
              <a:t>(persistent queues), </a:t>
            </a:r>
            <a:r>
              <a:rPr lang="ko-KR" altLang="en-US" sz="1600" dirty="0"/>
              <a:t>라우팅</a:t>
            </a:r>
            <a:r>
              <a:rPr lang="en-US" altLang="ko-KR" sz="1600" dirty="0"/>
              <a:t>(routing), </a:t>
            </a:r>
            <a:r>
              <a:rPr lang="ko-KR" altLang="en-US" sz="1600" dirty="0"/>
              <a:t>메시지 변환 및 모니터링과 같은 고급 기능을 제공할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피어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피어 아키텍처를 사용하여 이러한 모든 기능을 구현하는 것을 막을 수는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불행히도 훨씬 더 많은 노력이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그럼에도 불구하고 브로커를 피해야 하는 몇 가지 이유가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2"/>
            <a:r>
              <a:rPr lang="ko-KR" altLang="en-US" sz="1400" dirty="0"/>
              <a:t>단일 장애 지점의 제거</a:t>
            </a:r>
          </a:p>
          <a:p>
            <a:pPr lvl="2"/>
            <a:r>
              <a:rPr lang="ko-KR" altLang="en-US" sz="1400" dirty="0"/>
              <a:t>브로커는 확장해야 하는 반면</a:t>
            </a:r>
            <a:r>
              <a:rPr lang="en-US" altLang="ko-KR" sz="1400" dirty="0"/>
              <a:t>, </a:t>
            </a:r>
            <a:r>
              <a:rPr lang="ko-KR" altLang="en-US" sz="1400" dirty="0"/>
              <a:t>피어</a:t>
            </a:r>
            <a:r>
              <a:rPr lang="en-US" altLang="ko-KR" sz="1400" dirty="0"/>
              <a:t>-</a:t>
            </a:r>
            <a:r>
              <a:rPr lang="ko-KR" altLang="en-US" sz="1400" dirty="0"/>
              <a:t>투</a:t>
            </a:r>
            <a:r>
              <a:rPr lang="en-US" altLang="ko-KR" sz="1400" dirty="0"/>
              <a:t>-</a:t>
            </a:r>
            <a:r>
              <a:rPr lang="ko-KR" altLang="en-US" sz="1400" dirty="0"/>
              <a:t>피어 아키텍처에서는 단일 노드만 확장하면 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브로커 없이 메시지를 교환하면 전송 대기 시간을 크게 줄일 수 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68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11.2 </a:t>
            </a:r>
            <a:r>
              <a:rPr lang="ko-KR" altLang="en-US" sz="3600" dirty="0" smtClean="0"/>
              <a:t>게시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구독 패턴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9"/>
            <a:ext cx="10515600" cy="5495192"/>
          </a:xfrm>
        </p:spPr>
        <p:txBody>
          <a:bodyPr>
            <a:normAutofit fontScale="92500" lnSpcReduction="10000"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000" dirty="0" smtClean="0"/>
              <a:t>pub/sub</a:t>
            </a:r>
            <a:r>
              <a:rPr lang="ko-KR" altLang="en-US" sz="2000" dirty="0"/>
              <a:t>는 게시자가 메시지의 수신자가 누구인지 미리 알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특정 메시지를 받기 위해서는 구독자가 자신의 관심사를 등록해야 하므로 </a:t>
            </a:r>
            <a:r>
              <a:rPr lang="ko-KR" altLang="en-US" sz="2000" dirty="0" err="1"/>
              <a:t>게시자는</a:t>
            </a:r>
            <a:r>
              <a:rPr lang="ko-KR" altLang="en-US" sz="2000" dirty="0"/>
              <a:t> 알 수 없는 수의 수신자와 함께 작업할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게시</a:t>
            </a:r>
            <a:r>
              <a:rPr lang="en-US" altLang="ko-KR" sz="2000" dirty="0"/>
              <a:t>/</a:t>
            </a:r>
            <a:r>
              <a:rPr lang="ko-KR" altLang="en-US" sz="2000" dirty="0"/>
              <a:t>구독 패턴의 양쪽이 느슨하게 결합되어 있으므로 진화하는 분산 시스템의 노드를 통합하는데 이상적이다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/>
              <a:t>브로커가 존재하면 구독자가 메시지의 </a:t>
            </a:r>
            <a:r>
              <a:rPr lang="ko-KR" altLang="en-US" sz="2000" dirty="0" err="1"/>
              <a:t>게시자인</a:t>
            </a:r>
            <a:r>
              <a:rPr lang="ko-KR" altLang="en-US" sz="2000" dirty="0"/>
              <a:t> 노드를 알지 못해 </a:t>
            </a:r>
            <a:r>
              <a:rPr lang="ko-KR" altLang="en-US" sz="2000" dirty="0" err="1"/>
              <a:t>브로커와만</a:t>
            </a:r>
            <a:r>
              <a:rPr lang="ko-KR" altLang="en-US" sz="2000" dirty="0"/>
              <a:t> 상호작용하기 때문에 시스템 노드 간의 분리가 더욱 개선된다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브로커는 메시지 큐 시스템을 제공하여 노드 간의 연결 문제가 있는 경우에도 안정적인 전달을 보장한다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409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78" y="1063870"/>
            <a:ext cx="6773844" cy="34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2929</Words>
  <Application>Microsoft Office PowerPoint</Application>
  <PresentationFormat>와이드스크린</PresentationFormat>
  <Paragraphs>205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Node.js 디자인 패턴</vt:lpstr>
      <vt:lpstr>개요</vt:lpstr>
      <vt:lpstr>11.1 메시징 시스템의 기본 사항</vt:lpstr>
      <vt:lpstr>11.1 메시징 시스템의 기본 사항</vt:lpstr>
      <vt:lpstr>11.1 메시징 시스템의 기본 사항</vt:lpstr>
      <vt:lpstr>11.1 메시징 시스템의 기본 사항</vt:lpstr>
      <vt:lpstr>11.1 메시징 시스템의 기본 사항</vt:lpstr>
      <vt:lpstr>11.1 메시징 시스템의 기본 사항</vt:lpstr>
      <vt:lpstr>11.2 게시/구독 패턴</vt:lpstr>
      <vt:lpstr>11.2 게시/구독 패턴</vt:lpstr>
      <vt:lpstr>11.2 게시/구독 패턴</vt:lpstr>
      <vt:lpstr>11.2 게시/구독 패턴</vt:lpstr>
      <vt:lpstr>11.2 게시/구독 패턴</vt:lpstr>
      <vt:lpstr>11.2 게시/구독 패턴</vt:lpstr>
      <vt:lpstr>11.2 게시/구독 패턴</vt:lpstr>
      <vt:lpstr>11.3 파이프라인 및 작업 배포 패턴</vt:lpstr>
      <vt:lpstr>11.3 파이프라인 및 작업 배포 패턴</vt:lpstr>
      <vt:lpstr>11.3 파이프라인 및 작업 배포 패턴</vt:lpstr>
      <vt:lpstr>11.3 파이프라인 및 작업 배포 패턴</vt:lpstr>
      <vt:lpstr>11.3 파이프라인 및 작업 배포 패턴</vt:lpstr>
      <vt:lpstr>11.3 파이프라인 및 작업 배포 패턴</vt:lpstr>
      <vt:lpstr>11.3 파이프라인 및 작업 배포 패턴</vt:lpstr>
      <vt:lpstr>11.4 요청(request)/응답(reply) 패턴</vt:lpstr>
      <vt:lpstr>11.4 요청(request)/응답(reply) 패턴</vt:lpstr>
      <vt:lpstr>11.4 요청(request)/응답(reply) 패턴</vt:lpstr>
      <vt:lpstr>11.4 요청(request)/응답(reply)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226</cp:revision>
  <dcterms:created xsi:type="dcterms:W3CDTF">2020-09-28T08:37:12Z</dcterms:created>
  <dcterms:modified xsi:type="dcterms:W3CDTF">2021-03-09T14:50:06Z</dcterms:modified>
</cp:coreProperties>
</file>