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06 – </a:t>
            </a:r>
            <a:r>
              <a:rPr lang="ko-KR" altLang="en-US" dirty="0" smtClean="0"/>
              <a:t>디자인 패턴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6.3 </a:t>
            </a:r>
            <a:r>
              <a:rPr lang="ko-KR" altLang="en-US" sz="3600" dirty="0" smtClean="0"/>
              <a:t>프록시</a:t>
            </a:r>
            <a:r>
              <a:rPr lang="en-US" altLang="ko-KR" sz="3600" dirty="0" smtClean="0"/>
              <a:t>(Proxy)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실전에서 어떻게 사용되는가</a:t>
            </a: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Mongoose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MongoDB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에서 널리 사용되는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ODM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라이브러리이다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내부적으로는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hooks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패키지를 사용하여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Document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객체의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init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validate, save, remove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메소드에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대한 실행 전후 실행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후크를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제공한다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200" dirty="0" smtClean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3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6.4 </a:t>
            </a:r>
            <a:r>
              <a:rPr lang="ko-KR" altLang="en-US" sz="3600" dirty="0" err="1" smtClean="0"/>
              <a:t>데코레이터</a:t>
            </a:r>
            <a:r>
              <a:rPr lang="en-US" altLang="ko-KR" sz="3600" dirty="0" smtClean="0"/>
              <a:t>(Decorator)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데코레이터는 기존 객체의 동작을 동적으로 증강시키는 구조적 패턴이다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이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동작은 동일한 클래스의 모든 객체에 추가되지 않고 명시적으로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데코레이트한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인스턴스에만 추가되기 때문에 고전적인 상속과는 다르다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프록시 패턴과 매우 유사하지만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객체의 기존 인터페이스 동작을 향상하거나 수정하는 대신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새로운 기능으로 기능을 증강한다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그림에서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데코레이터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객체는 </a:t>
            </a:r>
            <a:r>
              <a:rPr lang="en-US" altLang="ko-KR" sz="2000" dirty="0" err="1" smtClean="0">
                <a:solidFill>
                  <a:srgbClr val="24292E"/>
                </a:solidFill>
                <a:latin typeface="+mn-ea"/>
              </a:rPr>
              <a:t>methodC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()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기능을 추가하여 대상 객체를 확장한다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기존의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메소드들은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추가적인 처리 없이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데코레이팅된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객체에 위임된다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409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2603376"/>
            <a:ext cx="70770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6.4 </a:t>
            </a:r>
            <a:r>
              <a:rPr lang="ko-KR" altLang="en-US" sz="3600" dirty="0" err="1" smtClean="0"/>
              <a:t>데코레이터</a:t>
            </a:r>
            <a:r>
              <a:rPr lang="en-US" altLang="ko-KR" sz="3600" dirty="0" smtClean="0"/>
              <a:t>(Decorator)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컴포지션을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사용하면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데코레이팅된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컴포넌트가 일반적으로 상속받은 새 객체로 둘러싸여 배치된다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이 경우 데코레이터는 기존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메소드를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원래 컴포넌트로 위임하면서 새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메소드를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정의하면 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50" y="2760784"/>
            <a:ext cx="5368349" cy="38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6.4 </a:t>
            </a:r>
            <a:r>
              <a:rPr lang="ko-KR" altLang="en-US" sz="3600" dirty="0" err="1" smtClean="0"/>
              <a:t>데코레이터</a:t>
            </a:r>
            <a:r>
              <a:rPr lang="en-US" altLang="ko-KR" sz="3600" dirty="0" smtClean="0"/>
              <a:t>(Decorator)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데코레이팅된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객체에 직접 새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메소드를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연결하여 객체 데코레이션을 수행할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실전에서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어떻게 사용되는가</a:t>
            </a: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level-inverted-index: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LevelUP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데이터베이스에 역 색인을 추가하는 플러그인으로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데이터베이스에 저장된 값을 통해 간단한 텍스트 검색을 수행할 수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level-plus: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LevelUP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데이터베이스에 원자적 업데이트를 추가하는 플러그인이다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077549"/>
            <a:ext cx="3152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6.5 </a:t>
            </a:r>
            <a:r>
              <a:rPr lang="ko-KR" altLang="en-US" sz="3600" dirty="0" smtClean="0"/>
              <a:t>어댑터</a:t>
            </a:r>
            <a:r>
              <a:rPr lang="en-US" altLang="ko-KR" sz="3600" dirty="0" smtClean="0"/>
              <a:t>(Adapter)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어댑터를 사용하면 다른 인터페이스를 사용하여 객체의 함수를 액세스할 수 있다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다른 인터페이스를 호출하는 요소들에 의해 사용될 수 있도록 객체를 조정한다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위의 그림에서 어댑터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(Adapter)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가 본질적으로 다른 인터페이스를 노출하는 객체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</a:rPr>
              <a:t>Adaptee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의 래퍼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(Wrapper)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임을 보여준다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또한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어댑터의 동작이 대상 객체에 대한 하나 이상의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메소드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호출로 구성될 수 있다는 것을 보여준다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구현의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관점에서 가장 보편적인 기술은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컴포지션이다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어댑터가 대상 객체의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메소드에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대한 중재자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역활을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제공하도록 한다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48985"/>
            <a:ext cx="7010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6.5 </a:t>
            </a:r>
            <a:r>
              <a:rPr lang="ko-KR" altLang="en-US" sz="3600" dirty="0" smtClean="0"/>
              <a:t>어댑터</a:t>
            </a:r>
            <a:r>
              <a:rPr lang="en-US" altLang="ko-KR" sz="3600" dirty="0" smtClean="0"/>
              <a:t>(Adapter)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실전에서는 어떻게 사용되는가</a:t>
            </a:r>
          </a:p>
          <a:p>
            <a:pPr lvl="1"/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LevelUP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은 다양한 저장소의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백엔드로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사용된다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이는 내부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LevelUP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API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복제하기 위해 만들어진 다양한 어댑터를 통해 가능하다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Jugglingdb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다중 데이터베이스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ORM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이며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다양한 데이터베이스와 호환을 위해 여러 어댑터를 사용한다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level-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filesystem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LevelUP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위에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fs API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구현한 것이다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5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6.6 </a:t>
            </a:r>
            <a:r>
              <a:rPr lang="ko-KR" altLang="en-US" sz="3600" dirty="0" smtClean="0"/>
              <a:t>전략</a:t>
            </a:r>
            <a:r>
              <a:rPr lang="en-US" altLang="ko-KR" sz="3600" dirty="0" smtClean="0"/>
              <a:t>(Strategy)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전략 패턴은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컨텍스트라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불리는 객체를 사용하여 변수 부분을 상호 교환 가능한 개별 전략이라는 객체들로 추출함으로써 연산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로직의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변형을 지원한다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컨텍스트는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일련의 알고리즘의 공통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로직을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구한혀는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반면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개별 전략은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입력값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시스템 구성 혹은 사용자 기본 설정 같은 다양한 요소들을 컨텍스트의 동작에 적용할 수 있도록 변경 가능한 부분 구현한다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이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패턴은 알고리즘 내에서 문제를 분리하는데 도움이 될 뿐만 아니라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더 나은 유연성을 제공하여 동일한 문제의 다양한 변형에 적용할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수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</p:txBody>
      </p:sp>
      <p:pic>
        <p:nvPicPr>
          <p:cNvPr id="205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17" y="3555547"/>
            <a:ext cx="5074566" cy="260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6.6 </a:t>
            </a:r>
            <a:r>
              <a:rPr lang="ko-KR" altLang="en-US" sz="3600" dirty="0" smtClean="0"/>
              <a:t>전략</a:t>
            </a:r>
            <a:r>
              <a:rPr lang="en-US" altLang="ko-KR" sz="3600" dirty="0" smtClean="0"/>
              <a:t>(Strategy)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실전에서는 어떻게 사용하는가</a:t>
            </a: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Passport.js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웹 서버의 여러 인증 체계를 지원하는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Node.js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의 인증 프레임워크이다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Passport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인증 프로세스 중에 필요한 공통적인 논리와 변경할 수 있는 부분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즉 실제 인증 단계를 분리하는데 전략 패턴을 사용한다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2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6.7 </a:t>
            </a:r>
            <a:r>
              <a:rPr lang="ko-KR" altLang="en-US" sz="3600" dirty="0" smtClean="0"/>
              <a:t>상태</a:t>
            </a:r>
            <a:r>
              <a:rPr lang="en-US" altLang="ko-KR" sz="3600" dirty="0" smtClean="0"/>
              <a:t>(State)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상태는 컨텍스트의 상태에 따라 전략이 변경되는 전략 패턴의 변형이다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전략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패턴에서 사용자 기본 설정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환경설정 매개 변수 등 다양한 변수를 기반으로 전략을 선택하는데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선택이 완료되면 전략은 컨텍스트의 나머지 수명 동안 변경되지 않는다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상태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패턴에서 전략은 동적이며 컨텍스트의 수명 동안 변경될 수 있으므로 해당 동작은 내부의 상태에 따라 변경될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상태 전이는 컨텍스트 객체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클라이언트 코드 또는 상태 객체 자체에 의해 시작되고 제어될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상태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객체 자체에 의해 시작되고 제어되는 옵션은 일반적으로 컨텍스트가 모든 가능한 상태와 이들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사일를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전환하는 방법에 대해 알 필요가 없으므로 유연성 및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디커플링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측면에서 최상의 결과를 제공한다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2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4098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49" y="4571320"/>
            <a:ext cx="4785701" cy="21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6.8 </a:t>
            </a:r>
            <a:r>
              <a:rPr lang="ko-KR" altLang="en-US" sz="3600" dirty="0" smtClean="0"/>
              <a:t>템플릿</a:t>
            </a:r>
            <a:r>
              <a:rPr lang="en-US" altLang="ko-KR" sz="3600" dirty="0" smtClean="0"/>
              <a:t>(Template)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템플릿은 알고리즘의 골격을 나타내는 추상 의사 클래스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(abstract pseudo class)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를 정의하는 것으로 구성된다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이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클래스의 일부 단계는 정의되지 않은 채로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있으며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서브 클래스는 템플릿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메소드라는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단계를 구현하여 알고리즘의 비어있는 부분을 채울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이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패턴의 목적은 유사한 알고리즘의 모든 변형을 패밀리 클래스로 정의할 수 있게 하는 것이다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2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6146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93" y="3248843"/>
            <a:ext cx="7071213" cy="31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 디자인 </a:t>
            </a:r>
            <a:r>
              <a:rPr lang="ko-KR" altLang="en-US" sz="2000" dirty="0"/>
              <a:t>패턴은 되풀이하는 문제에 대한 재사용 가능한 솔루션이다</a:t>
            </a:r>
            <a:r>
              <a:rPr lang="en-US" altLang="ko-KR" sz="2000" dirty="0"/>
              <a:t>. </a:t>
            </a:r>
            <a:r>
              <a:rPr lang="ko-KR" altLang="en-US" sz="2000" dirty="0"/>
              <a:t>자바스크립트는 멀티패러다임</a:t>
            </a:r>
            <a:r>
              <a:rPr lang="en-US" altLang="ko-KR" sz="2000" dirty="0"/>
              <a:t>, </a:t>
            </a:r>
            <a:r>
              <a:rPr lang="ko-KR" altLang="en-US" sz="2000" dirty="0"/>
              <a:t>객체지향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프로토타입</a:t>
            </a:r>
            <a:r>
              <a:rPr lang="ko-KR" altLang="en-US" sz="2000" dirty="0"/>
              <a:t> 기반이며 동적 </a:t>
            </a:r>
            <a:r>
              <a:rPr lang="ko-KR" altLang="en-US" sz="2000" dirty="0" err="1"/>
              <a:t>자료형을</a:t>
            </a:r>
            <a:r>
              <a:rPr lang="ko-KR" altLang="en-US" sz="2000" dirty="0"/>
              <a:t> 가지고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함수를 일급 객체로 취급하고 함수 중심 프로그래밍 스타일을 허용한다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특성은 자바스크립트를 매우 다재 다능한 언어로 만들어 개발자에게 엄청난 힘을 부여하지만 동시에 프로그래밍 스타일</a:t>
            </a:r>
            <a:r>
              <a:rPr lang="en-US" altLang="ko-KR" sz="2000" dirty="0"/>
              <a:t>, </a:t>
            </a:r>
            <a:r>
              <a:rPr lang="ko-KR" altLang="en-US" sz="2000" dirty="0"/>
              <a:t>규칙</a:t>
            </a:r>
            <a:r>
              <a:rPr lang="en-US" altLang="ko-KR" sz="2000" dirty="0"/>
              <a:t>, </a:t>
            </a:r>
            <a:r>
              <a:rPr lang="ko-KR" altLang="en-US" sz="2000" dirty="0"/>
              <a:t>기술 그리고 궁극적으로 생태계의 패턴을 분열시키는 원인이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자바스크립트는 풍부한 프레임워크와 독창적인 라이브러리가 많다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맥락에서 전통적인 디자인 패턴은 자바스크립트의 특성에도 영향을 받았다</a:t>
            </a:r>
            <a:r>
              <a:rPr lang="en-US" altLang="ko-KR" sz="2000" dirty="0"/>
              <a:t>. </a:t>
            </a:r>
            <a:r>
              <a:rPr lang="ko-KR" altLang="en-US" sz="2000" dirty="0"/>
              <a:t>구현하는 방법이 다양해서 패턴이라 부를 수 없을 수도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각 패턴의 기반에 있는 독창적인 아이디어</a:t>
            </a:r>
            <a:r>
              <a:rPr lang="en-US" altLang="ko-KR" sz="2000" dirty="0"/>
              <a:t>, </a:t>
            </a:r>
            <a:r>
              <a:rPr lang="ko-KR" altLang="en-US" sz="2000" dirty="0"/>
              <a:t>해결해야 할 문제 그리고 핵심 개념은 변하지 않는다</a:t>
            </a:r>
            <a:r>
              <a:rPr lang="en-US" altLang="ko-KR" sz="2000" dirty="0"/>
              <a:t>.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47932" y="4396154"/>
            <a:ext cx="929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교재의 예시를 다루기엔 양이 많아지기 때문에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이런게</a:t>
            </a:r>
            <a:r>
              <a:rPr lang="ko-KR" altLang="en-US" dirty="0" smtClean="0">
                <a:solidFill>
                  <a:srgbClr val="FF0000"/>
                </a:solidFill>
              </a:rPr>
              <a:t> 있다 정도로만 짚고 넘어 갈 </a:t>
            </a:r>
            <a:r>
              <a:rPr lang="ko-KR" altLang="en-US" dirty="0" err="1" smtClean="0">
                <a:solidFill>
                  <a:srgbClr val="FF0000"/>
                </a:solidFill>
              </a:rPr>
              <a:t>꺼임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6.9 </a:t>
            </a:r>
            <a:r>
              <a:rPr lang="ko-KR" altLang="en-US" sz="3600" dirty="0" err="1" smtClean="0"/>
              <a:t>미들웨어</a:t>
            </a:r>
            <a:r>
              <a:rPr lang="en-US" altLang="ko-KR" sz="3600" dirty="0" smtClean="0"/>
              <a:t>(Middleware)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일반적인 의미에서 하위 서비스와 어플리케이션 사이에서 작용하는 모든 종류의 소프트웨어 계층을 정의한다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문자 그대로 중앙에 있는 소프트웨어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).</a:t>
            </a:r>
          </a:p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Express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에 있어서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파이프라인에서 구성되고 들어오는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HTTP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요청 및 응답의 처리를 책임지는 일련의 서비스인 일반적인 함수들을 말한다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미들웨어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패턴은 개발자가 프레임 워크 코어를 확장하지 않고도 현재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어플림케이션에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쉽게 추가할 수 있는 새 기능을 쉽게 만들고 배포할 수 있는 효과적인 전략이다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Express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미들웨어가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수행하는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작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업</a:t>
            </a:r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요청 본문의 구문 분석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요청 및 응답 압축 및 해제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액세스 로그 생성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세션 관리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암호화된 쿠키 관리</a:t>
            </a: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CSRF(Cross-Site Request Forgery)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보호 제공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5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6.9 </a:t>
            </a:r>
            <a:r>
              <a:rPr lang="ko-KR" altLang="en-US" sz="3600" dirty="0" err="1" smtClean="0"/>
              <a:t>미들웨어</a:t>
            </a:r>
            <a:r>
              <a:rPr lang="en-US" altLang="ko-KR" sz="3600" dirty="0" smtClean="0"/>
              <a:t>(Middleware)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Node.js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에서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미들웨어라는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단어는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Express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프레임워크의 경계를 훨씬 넘어서 사용되며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모든 종류의 데이터에 대한 전처리 및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후처리를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수행하기 위하여 함수의 형태로 처리 단위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필터 및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핸들러의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집합이 비동기 시퀀스의 형태로 연결된 특정 패턴을 나타낸다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1026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450854"/>
            <a:ext cx="90868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6.9 </a:t>
            </a:r>
            <a:r>
              <a:rPr lang="ko-KR" altLang="en-US" sz="3600" dirty="0" err="1" smtClean="0"/>
              <a:t>미들웨어</a:t>
            </a:r>
            <a:r>
              <a:rPr lang="en-US" altLang="ko-KR" sz="3600" dirty="0" smtClean="0"/>
              <a:t>(Middleware)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새로운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use() 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함수를 호출하여 등록할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일반적으로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새로운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파이프라인 끝에 추가할 수 있지만 엄격한 규칙은 아니다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처리를 위해 새로 수신된 데이터의 처리는 비동기 순차 실행의 흐름으로 해당 등록된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미들웨어가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호출된다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파이프라인의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각 유닛은 이전 유닛의 실행 결과를 입력으로 받는다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각각의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콜백을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호출하지 않거나 에러를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콜백에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전달함으로써 데이터 처리를 중단할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오류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상황은 대개 오류 처리 전용인 다른 일련의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실행시킨다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미들웨어의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전략에는 다음이 포함된다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추가 속성 또는 기능을 사용한 데이터 추가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데이터를 일련의 처리 결과로 바꾸기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데이터의 불변성을 유지하고 처리 결과로 항상 새로운 사본을 반환</a:t>
            </a:r>
          </a:p>
          <a:p>
            <a:endParaRPr lang="ko-KR" altLang="en-US" sz="20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95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6.10 </a:t>
            </a:r>
            <a:r>
              <a:rPr lang="ko-KR" altLang="en-US" sz="3600" dirty="0" smtClean="0"/>
              <a:t>커맨드</a:t>
            </a:r>
            <a:r>
              <a:rPr lang="en-US" altLang="ko-KR" sz="3600" dirty="0" smtClean="0"/>
              <a:t>(Command)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커맨드는 나중에 수행할 동작에 필요한 모든 정보를 캡슐화하는 객체로 생각할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그후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이 목적을 구체화하여 실제 수행으로 전환시키는 것은 다른 컴포넌트의 책임이다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endParaRPr lang="en-US" altLang="ko-KR" sz="2000" dirty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2050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344615"/>
            <a:ext cx="74485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6.10 </a:t>
            </a:r>
            <a:r>
              <a:rPr lang="ko-KR" altLang="en-US" sz="3600" dirty="0" smtClean="0"/>
              <a:t>커맨드</a:t>
            </a:r>
            <a:r>
              <a:rPr lang="en-US" altLang="ko-KR" sz="3600" dirty="0" smtClean="0"/>
              <a:t>(Command)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커맨드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메소드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 또는 함수를 호출하는데 필요한 정보를 캡슐화하는 객체</a:t>
            </a:r>
          </a:p>
          <a:p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클라이언트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명령을 생성하고 그것을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호출자에게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 제공</a:t>
            </a:r>
          </a:p>
          <a:p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호출자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대상에서 명령을 실행하는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역활</a:t>
            </a:r>
            <a:endParaRPr lang="ko-KR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타겟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호출의 대상으로 단일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함수거나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 한 객체의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메소드</a:t>
            </a:r>
            <a:endParaRPr lang="ko-KR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커맨드 패턴의 장점은 다음과 같다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커맨드를 나중에 실행하도록 예약할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커맨드는 쉽게 </a:t>
            </a:r>
            <a:r>
              <a:rPr lang="ko-KR" altLang="en-US" sz="1600" dirty="0" err="1">
                <a:solidFill>
                  <a:srgbClr val="24292E"/>
                </a:solidFill>
                <a:latin typeface="-apple-system"/>
              </a:rPr>
              <a:t>직렬화되어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 네트워크를 통해 전송될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이 간단한 속성을 사용하여 원격 컴퓨터 간에 작업을 배포하고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브라우저에서 서버로 명령을 전송하고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, RPC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시스템을 만드는 등의 작업을 수행할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커맨드를 사용하면 시스템에서 실행되는 모든 작업의 내역을 쉽게 유지할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커맨드는 데이터 동기화 및 충돌 해결을 위한 일부 알고리즘에서 중요한 부분이다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실행이 예정된 커맨드가 아직 실행되지 않은 경우 취소할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이렇게 하여 어플리케이션의 상태를 커맨드를 실행하기 전의 상태로 되돌릴 수도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몇 가지 명령들을 함께 그룹화할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이는 </a:t>
            </a:r>
            <a:r>
              <a:rPr lang="ko-KR" altLang="en-US" sz="1600" dirty="0" err="1">
                <a:solidFill>
                  <a:srgbClr val="24292E"/>
                </a:solidFill>
                <a:latin typeface="-apple-system"/>
              </a:rPr>
              <a:t>원자성을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 가진 트랜잭션을 만들거나 그룹의 모든 작업을 한번에 실행하는 메커니즘을 구현하는데 사용할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중복 제거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결합 및 분할 혹은 오늘날의 실시간 협업 소프트웨어의 기반인 운영 변환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(Operational Transformation, OT)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과 같은 더 복잡한 알고리즘을 적용하는 일련의 커맨드들로 다양한 종류의 변환을 수행할 수 있다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3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6</a:t>
            </a:r>
            <a:r>
              <a:rPr lang="en-US" altLang="ko-KR" sz="3600" dirty="0" smtClean="0"/>
              <a:t>.1 </a:t>
            </a:r>
            <a:r>
              <a:rPr lang="ko-KR" altLang="en-US" sz="3600" dirty="0" err="1" smtClean="0"/>
              <a:t>팩토리</a:t>
            </a:r>
            <a:r>
              <a:rPr lang="en-US" altLang="ko-KR" sz="3600" dirty="0" smtClean="0"/>
              <a:t>(Factory)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객체를 생성하기 위한 </a:t>
            </a:r>
            <a:r>
              <a:rPr lang="ko-KR" altLang="en-US" sz="2000" dirty="0" err="1" smtClean="0"/>
              <a:t>제너릭</a:t>
            </a:r>
            <a:r>
              <a:rPr lang="ko-KR" altLang="en-US" sz="2000" dirty="0" smtClean="0"/>
              <a:t> 인터페이스</a:t>
            </a:r>
            <a:endParaRPr lang="en-US" altLang="ko-KR" sz="2000" dirty="0" smtClean="0"/>
          </a:p>
          <a:p>
            <a:pPr lvl="1"/>
            <a:r>
              <a:rPr lang="ko-KR" altLang="en-US" sz="1600" dirty="0" err="1"/>
              <a:t>팩토리는</a:t>
            </a:r>
            <a:r>
              <a:rPr lang="ko-KR" altLang="en-US" sz="1600" dirty="0"/>
              <a:t> 객체 생성을 구현과 분리할 수 있게 해준다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근본적으로 </a:t>
            </a:r>
            <a:r>
              <a:rPr lang="ko-KR" altLang="en-US" sz="1600" dirty="0" err="1"/>
              <a:t>팩토리는</a:t>
            </a:r>
            <a:r>
              <a:rPr lang="ko-KR" altLang="en-US" sz="1600" dirty="0"/>
              <a:t> 새로운 인스턴스의 생성을 감싸서 우리가 하는 방식에 더 많은 유연성과 제어력을 제공한다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팩토리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내에서 </a:t>
            </a:r>
            <a:r>
              <a:rPr lang="ko-KR" altLang="en-US" sz="1600" dirty="0" err="1"/>
              <a:t>클로저를</a:t>
            </a:r>
            <a:r>
              <a:rPr lang="ko-KR" altLang="en-US" sz="1600" dirty="0"/>
              <a:t> 활용하고 프로토타입과 </a:t>
            </a:r>
            <a:r>
              <a:rPr lang="en-US" altLang="ko-KR" sz="1600" dirty="0"/>
              <a:t>new </a:t>
            </a:r>
            <a:r>
              <a:rPr lang="ko-KR" altLang="en-US" sz="1600" dirty="0"/>
              <a:t>연산자 또는 </a:t>
            </a:r>
            <a:r>
              <a:rPr lang="en-US" altLang="ko-KR" sz="1600" dirty="0" err="1"/>
              <a:t>Object.create</a:t>
            </a:r>
            <a:r>
              <a:rPr lang="en-US" altLang="ko-KR" sz="1600" dirty="0"/>
              <a:t>()</a:t>
            </a:r>
            <a:r>
              <a:rPr lang="ko-KR" altLang="en-US" sz="1600" dirty="0"/>
              <a:t>를 사용하여 새로운 인스턴스를 만들거나 또는 특정 조건에 따라 다른 인스턴스를 반환할 수도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팩토리의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소비자는 인스턴스 생성이 수행되는 방법에 대해서는 적적으로 알 필요가 없다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new </a:t>
            </a:r>
            <a:r>
              <a:rPr lang="ko-KR" altLang="en-US" sz="1600" dirty="0"/>
              <a:t>연산자를 사용하면 객체 </a:t>
            </a:r>
            <a:r>
              <a:rPr lang="ko-KR" altLang="en-US" sz="1600" dirty="0" smtClean="0"/>
              <a:t>하나를 </a:t>
            </a:r>
            <a:r>
              <a:rPr lang="ko-KR" altLang="en-US" sz="1600" dirty="0"/>
              <a:t>생성하는데 한 가지 특정한 방법으로만 코드를 </a:t>
            </a:r>
            <a:r>
              <a:rPr lang="ko-KR" altLang="en-US" sz="1600" dirty="0" err="1"/>
              <a:t>바인드할</a:t>
            </a:r>
            <a:r>
              <a:rPr lang="ko-KR" altLang="en-US" sz="1600" dirty="0"/>
              <a:t> 수 있으나 자바스크립트에서는 더 유연하고 거의 제약이 없을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4078165"/>
            <a:ext cx="3800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6</a:t>
            </a:r>
            <a:r>
              <a:rPr lang="en-US" altLang="ko-KR" sz="3600" dirty="0" smtClean="0"/>
              <a:t>.1 </a:t>
            </a:r>
            <a:r>
              <a:rPr lang="ko-KR" altLang="en-US" sz="3600" dirty="0" err="1" smtClean="0"/>
              <a:t>팩토리</a:t>
            </a:r>
            <a:r>
              <a:rPr lang="en-US" altLang="ko-KR" sz="3600" dirty="0" smtClean="0"/>
              <a:t>(Factory)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캡슐화를 강제하기 위한 메커니즘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자바스크립트에는 접근 수준 지정자가 없다</a:t>
            </a:r>
            <a:r>
              <a:rPr lang="en-US" altLang="ko-KR" sz="1600" dirty="0"/>
              <a:t>(</a:t>
            </a:r>
            <a:r>
              <a:rPr lang="ko-KR" altLang="en-US" sz="1600" dirty="0"/>
              <a:t>예로 </a:t>
            </a:r>
            <a:r>
              <a:rPr lang="en-US" altLang="ko-KR" sz="1600" dirty="0"/>
              <a:t>private </a:t>
            </a:r>
            <a:r>
              <a:rPr lang="ko-KR" altLang="en-US" sz="1600" dirty="0"/>
              <a:t>변수를 선언할 수 없음</a:t>
            </a:r>
            <a:r>
              <a:rPr lang="en-US" altLang="ko-KR" sz="1600" dirty="0" smtClean="0"/>
              <a:t>).</a:t>
            </a:r>
          </a:p>
          <a:p>
            <a:pPr lvl="1"/>
            <a:r>
              <a:rPr lang="ko-KR" altLang="en-US" sz="1600" dirty="0" smtClean="0"/>
              <a:t>따라서 </a:t>
            </a:r>
            <a:r>
              <a:rPr lang="ko-KR" altLang="en-US" sz="1600" dirty="0"/>
              <a:t>캡슐화를 적용하는 유일한 방법은 함수 </a:t>
            </a:r>
            <a:r>
              <a:rPr lang="ko-KR" altLang="en-US" sz="1600" dirty="0" err="1"/>
              <a:t>스코프와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클로저를</a:t>
            </a:r>
            <a:r>
              <a:rPr lang="ko-KR" altLang="en-US" sz="1600" dirty="0"/>
              <a:t> 사용하는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팩토리는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private </a:t>
            </a:r>
            <a:r>
              <a:rPr lang="ko-KR" altLang="en-US" sz="1600" dirty="0"/>
              <a:t>변수를 적용하기가 쉽다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675791"/>
            <a:ext cx="6257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6</a:t>
            </a:r>
            <a:r>
              <a:rPr lang="en-US" altLang="ko-KR" sz="3600" dirty="0" smtClean="0"/>
              <a:t>.1 </a:t>
            </a:r>
            <a:r>
              <a:rPr lang="ko-KR" altLang="en-US" sz="3600" dirty="0" err="1" smtClean="0"/>
              <a:t>팩토리</a:t>
            </a:r>
            <a:r>
              <a:rPr lang="en-US" altLang="ko-KR" sz="3600" dirty="0" smtClean="0"/>
              <a:t>(Factory)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실전에서 어떻게 쓰이는가</a:t>
            </a:r>
            <a:endParaRPr lang="ko-KR" altLang="en-US" sz="1600" dirty="0"/>
          </a:p>
          <a:p>
            <a:pPr lvl="1"/>
            <a:r>
              <a:rPr lang="ko-KR" altLang="en-US" sz="1600" dirty="0"/>
              <a:t>새로운 인스턴스를 만드는데 있어 </a:t>
            </a:r>
            <a:r>
              <a:rPr lang="ko-KR" altLang="en-US" sz="1600" dirty="0" err="1"/>
              <a:t>팩토리만을</a:t>
            </a:r>
            <a:r>
              <a:rPr lang="ko-KR" altLang="en-US" sz="1600" dirty="0"/>
              <a:t> 제공하는 패키지</a:t>
            </a:r>
          </a:p>
          <a:p>
            <a:pPr lvl="2"/>
            <a:r>
              <a:rPr lang="en-US" altLang="ko-KR" sz="1400" dirty="0" err="1"/>
              <a:t>Dnode</a:t>
            </a:r>
            <a:r>
              <a:rPr lang="en-US" altLang="ko-KR" sz="1400" dirty="0"/>
              <a:t>: Node.js</a:t>
            </a:r>
            <a:r>
              <a:rPr lang="ko-KR" altLang="en-US" sz="1400" dirty="0"/>
              <a:t>용 원격 프로시저 호출</a:t>
            </a:r>
            <a:r>
              <a:rPr lang="en-US" altLang="ko-KR" sz="1400" dirty="0"/>
              <a:t>(RPC) </a:t>
            </a:r>
            <a:r>
              <a:rPr lang="ko-KR" altLang="en-US" sz="1400" dirty="0"/>
              <a:t>시스템이다</a:t>
            </a:r>
            <a:r>
              <a:rPr lang="en-US" altLang="ko-KR" sz="1400" dirty="0"/>
              <a:t>. </a:t>
            </a:r>
            <a:r>
              <a:rPr lang="ko-KR" altLang="en-US" sz="1400" dirty="0"/>
              <a:t>노출된 유일한 인터페이스가 </a:t>
            </a:r>
            <a:r>
              <a:rPr lang="ko-KR" altLang="en-US" sz="1400" dirty="0" err="1"/>
              <a:t>팩토리이고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클래스의 새 인스턴스를 생성할 수 있기 때문에 외부에 노출되지 않는다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 err="1"/>
              <a:t>Restify</a:t>
            </a:r>
            <a:r>
              <a:rPr lang="en-US" altLang="ko-KR" sz="1400" dirty="0"/>
              <a:t>: REST API</a:t>
            </a:r>
            <a:r>
              <a:rPr lang="ko-KR" altLang="en-US" sz="1400" dirty="0"/>
              <a:t>를 만들기 위한 프레임워크이다</a:t>
            </a:r>
            <a:r>
              <a:rPr lang="en-US" altLang="ko-KR" sz="1400" dirty="0"/>
              <a:t>. </a:t>
            </a:r>
            <a:r>
              <a:rPr lang="en-US" altLang="ko-KR" sz="1400" dirty="0" err="1"/>
              <a:t>restify.createServer</a:t>
            </a:r>
            <a:r>
              <a:rPr lang="en-US" altLang="ko-KR" sz="1400" dirty="0"/>
              <a:t>() </a:t>
            </a:r>
            <a:r>
              <a:rPr lang="ko-KR" altLang="en-US" sz="1400" dirty="0" err="1"/>
              <a:t>팩토리를</a:t>
            </a:r>
            <a:r>
              <a:rPr lang="ko-KR" altLang="en-US" sz="1400" dirty="0"/>
              <a:t> 통해 새로운 서버 인스턴스를 만들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클래스와 </a:t>
            </a:r>
            <a:r>
              <a:rPr lang="ko-KR" altLang="en-US" sz="1600" dirty="0" err="1"/>
              <a:t>팩토리를</a:t>
            </a:r>
            <a:r>
              <a:rPr lang="ko-KR" altLang="en-US" sz="1600" dirty="0"/>
              <a:t> 모두 외부에 노출하고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인스턴스 작성하는 방법으로 </a:t>
            </a:r>
            <a:r>
              <a:rPr lang="ko-KR" altLang="en-US" sz="1600" dirty="0" err="1"/>
              <a:t>팩토리를</a:t>
            </a:r>
            <a:r>
              <a:rPr lang="ko-KR" altLang="en-US" sz="1600" dirty="0"/>
              <a:t> 소개하는 모듈</a:t>
            </a:r>
          </a:p>
          <a:p>
            <a:pPr lvl="2"/>
            <a:r>
              <a:rPr lang="en-US" altLang="ko-KR" sz="1400" dirty="0"/>
              <a:t>http-proxy: </a:t>
            </a:r>
            <a:r>
              <a:rPr lang="ko-KR" altLang="en-US" sz="1400" dirty="0"/>
              <a:t>프로그래밍 가능한 </a:t>
            </a:r>
            <a:r>
              <a:rPr lang="ko-KR" altLang="en-US" sz="1400" dirty="0" err="1"/>
              <a:t>프록싱</a:t>
            </a:r>
            <a:r>
              <a:rPr lang="ko-KR" altLang="en-US" sz="1400" dirty="0"/>
              <a:t> 라이브러리로 </a:t>
            </a:r>
            <a:r>
              <a:rPr lang="en-US" altLang="ko-KR" sz="1400" dirty="0" err="1"/>
              <a:t>httpProxy.createProxyServer</a:t>
            </a:r>
            <a:r>
              <a:rPr lang="en-US" altLang="ko-KR" sz="1400" dirty="0"/>
              <a:t>(options)</a:t>
            </a:r>
            <a:r>
              <a:rPr lang="ko-KR" altLang="en-US" sz="1400" dirty="0"/>
              <a:t>으로 새로운 인스턴스를 생성한다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코어 </a:t>
            </a:r>
            <a:r>
              <a:rPr lang="en-US" altLang="ko-KR" sz="1400" dirty="0"/>
              <a:t>Node.js HTTP </a:t>
            </a:r>
            <a:r>
              <a:rPr lang="ko-KR" altLang="en-US" sz="1400" dirty="0"/>
              <a:t>서버</a:t>
            </a:r>
            <a:r>
              <a:rPr lang="en-US" altLang="ko-KR" sz="1400" dirty="0"/>
              <a:t>: 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()</a:t>
            </a:r>
            <a:r>
              <a:rPr lang="ko-KR" altLang="en-US" sz="1400" dirty="0"/>
              <a:t>를 사용하여 새로운 인스턴스를 생성한다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 err="1"/>
              <a:t>bunyan</a:t>
            </a:r>
            <a:r>
              <a:rPr lang="en-US" altLang="ko-KR" sz="1400" dirty="0"/>
              <a:t>: </a:t>
            </a:r>
            <a:r>
              <a:rPr lang="ko-KR" altLang="en-US" sz="1400" dirty="0"/>
              <a:t>로깅 라이브러리로 </a:t>
            </a:r>
            <a:r>
              <a:rPr lang="en-US" altLang="ko-KR" sz="1400" dirty="0" err="1"/>
              <a:t>bunyan.createLogger</a:t>
            </a:r>
            <a:r>
              <a:rPr lang="en-US" altLang="ko-KR" sz="1400" dirty="0"/>
              <a:t>()</a:t>
            </a:r>
            <a:r>
              <a:rPr lang="ko-KR" altLang="en-US" sz="1400" dirty="0"/>
              <a:t>를 사용하여 새로운 인스턴스를 생성한다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7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6.2 </a:t>
            </a:r>
            <a:r>
              <a:rPr lang="ko-KR" altLang="en-US" sz="3600" dirty="0" smtClean="0"/>
              <a:t>공개 </a:t>
            </a:r>
            <a:r>
              <a:rPr lang="ko-KR" altLang="en-US" sz="3600" dirty="0" err="1" smtClean="0"/>
              <a:t>생성자</a:t>
            </a:r>
            <a:r>
              <a:rPr lang="en-US" altLang="ko-KR" sz="3600" dirty="0" smtClean="0"/>
              <a:t>(Revealing constructor)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공개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패턴은 </a:t>
            </a:r>
            <a:r>
              <a:rPr lang="en-US" altLang="ko-KR" sz="2000" dirty="0" smtClean="0"/>
              <a:t>Promise</a:t>
            </a:r>
            <a:r>
              <a:rPr lang="ko-KR" altLang="en-US" sz="2000" dirty="0" smtClean="0"/>
              <a:t>와 같은 일부 핵심 라이브러리에서 사용된다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Promise</a:t>
            </a:r>
            <a:r>
              <a:rPr lang="ko-KR" altLang="en-US" sz="2000" dirty="0" smtClean="0"/>
              <a:t>는 인자로 함수</a:t>
            </a:r>
            <a:r>
              <a:rPr lang="en-US" altLang="ko-KR" sz="2000" dirty="0" smtClean="0"/>
              <a:t>(executor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받아들인다</a:t>
            </a:r>
            <a:r>
              <a:rPr lang="en-US" altLang="ko-KR" sz="2000" dirty="0" smtClean="0"/>
              <a:t>.</a:t>
            </a:r>
            <a:endParaRPr lang="en-US" altLang="ko-KR" sz="1000" dirty="0"/>
          </a:p>
          <a:p>
            <a:pPr lvl="1"/>
            <a:r>
              <a:rPr lang="ko-KR" altLang="en-US" sz="1600" dirty="0" smtClean="0"/>
              <a:t>이 함수는 </a:t>
            </a:r>
            <a:r>
              <a:rPr lang="en-US" altLang="ko-KR" sz="1600" dirty="0" smtClean="0"/>
              <a:t>Promise </a:t>
            </a:r>
            <a:r>
              <a:rPr lang="ko-KR" altLang="en-US" sz="1600" dirty="0" smtClean="0"/>
              <a:t>생성자의 내부 구현에 의해 호출되고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생성중인 </a:t>
            </a:r>
            <a:r>
              <a:rPr lang="ko-KR" altLang="en-US" sz="1600" dirty="0" err="1" smtClean="0"/>
              <a:t>프라미스의</a:t>
            </a:r>
            <a:r>
              <a:rPr lang="ko-KR" altLang="en-US" sz="1600" dirty="0" smtClean="0"/>
              <a:t> 내부 상태의 제한된 부분만 조작할 수 있게 하는데 사용된다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객체의 내부 상태를 변경할  수 있도록 </a:t>
            </a:r>
            <a:r>
              <a:rPr lang="en-US" altLang="ko-KR" sz="1600" dirty="0" smtClean="0"/>
              <a:t>resolve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reject </a:t>
            </a:r>
            <a:r>
              <a:rPr lang="ko-KR" altLang="en-US" sz="1600" dirty="0" smtClean="0"/>
              <a:t>함수를 외부에 노출하는 메커니즘을 제공한다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읽기 전용 이벤트 </a:t>
            </a:r>
            <a:r>
              <a:rPr lang="ko-KR" altLang="en-US" sz="2000" dirty="0" err="1" smtClean="0"/>
              <a:t>이미터</a:t>
            </a:r>
            <a:r>
              <a:rPr lang="en-US" altLang="ko-KR" sz="2000" dirty="0" smtClean="0"/>
              <a:t>(Read-only-event-emit, Roee)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9442" b="52385"/>
          <a:stretch/>
        </p:blipFill>
        <p:spPr>
          <a:xfrm>
            <a:off x="838201" y="3592024"/>
            <a:ext cx="4700954" cy="2281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0177"/>
          <a:stretch/>
        </p:blipFill>
        <p:spPr>
          <a:xfrm>
            <a:off x="6162675" y="3778677"/>
            <a:ext cx="5191125" cy="19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6.3 </a:t>
            </a:r>
            <a:r>
              <a:rPr lang="ko-KR" altLang="en-US" sz="3600" dirty="0" smtClean="0"/>
              <a:t>프록시</a:t>
            </a:r>
            <a:r>
              <a:rPr lang="en-US" altLang="ko-KR" sz="3600" dirty="0" smtClean="0"/>
              <a:t>(Proxy)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프록시란</a:t>
            </a:r>
            <a:r>
              <a:rPr lang="ko-KR" altLang="en-US" sz="2000" dirty="0"/>
              <a:t> 다른 객체에 대한 접근을 제어하는 객체이다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프록시와 </a:t>
            </a:r>
            <a:r>
              <a:rPr lang="ko-KR" altLang="en-US" sz="2000" dirty="0"/>
              <a:t>대상은 동일한 인터페이스를 가지고 있으며 이를 통해 다른 인터페이스와 완전히 호환되도록 바꿀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실제 </a:t>
            </a:r>
            <a:r>
              <a:rPr lang="ko-KR" altLang="en-US" sz="2000" dirty="0"/>
              <a:t>이 패턴의 다른 이름은 </a:t>
            </a:r>
            <a:r>
              <a:rPr lang="ko-KR" altLang="en-US" sz="2000" dirty="0" err="1"/>
              <a:t>써</a:t>
            </a:r>
            <a:r>
              <a:rPr lang="ko-KR" altLang="en-US" sz="2000" dirty="0" err="1" smtClean="0"/>
              <a:t>로게이트</a:t>
            </a:r>
            <a:r>
              <a:rPr lang="en-US" altLang="ko-KR" sz="2000" dirty="0"/>
              <a:t>(surrogate)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smtClean="0"/>
              <a:t>프록시는 </a:t>
            </a:r>
            <a:r>
              <a:rPr lang="ko-KR" altLang="en-US" sz="2000" dirty="0"/>
              <a:t>대상에서 실행될 작업의 전부 또는 일부를 가로채서 해당 동작을 향상시키거나 보완한다</a:t>
            </a:r>
            <a:r>
              <a:rPr lang="en-US" altLang="ko-KR" sz="2000" dirty="0"/>
              <a:t>.</a:t>
            </a:r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006363"/>
            <a:ext cx="61341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6.3 </a:t>
            </a:r>
            <a:r>
              <a:rPr lang="ko-KR" altLang="en-US" sz="3600" dirty="0" smtClean="0"/>
              <a:t>프록시</a:t>
            </a:r>
            <a:r>
              <a:rPr lang="en-US" altLang="ko-KR" sz="3600" dirty="0" smtClean="0"/>
              <a:t>(Proxy)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-apple-system"/>
              </a:rPr>
              <a:t>프록시는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각 작업을 대상으로 전달하여 추가적인 전처리 또는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후처리로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 동작을 향상시킨다</a:t>
            </a:r>
            <a:r>
              <a:rPr lang="en-US" altLang="ko-KR" sz="2000" dirty="0" smtClean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-apple-system"/>
              </a:rPr>
              <a:t>프록시가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유용한 </a:t>
            </a:r>
            <a:r>
              <a:rPr lang="ko-KR" altLang="en-US" sz="2000" dirty="0" smtClean="0">
                <a:solidFill>
                  <a:srgbClr val="24292E"/>
                </a:solidFill>
                <a:latin typeface="-apple-system"/>
              </a:rPr>
              <a:t>상황</a:t>
            </a:r>
            <a:endParaRPr lang="en-US" altLang="ko-KR" sz="2000" dirty="0" smtClean="0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ko-KR" altLang="en-US" sz="1600" b="1" dirty="0"/>
              <a:t>데이터 유효성 검사</a:t>
            </a:r>
            <a:r>
              <a:rPr lang="en-US" altLang="ko-KR" sz="1600" b="1" dirty="0"/>
              <a:t>(Data validation): </a:t>
            </a:r>
            <a:r>
              <a:rPr lang="ko-KR" altLang="en-US" sz="1600" dirty="0"/>
              <a:t>프록시가 입력을 대상으로 전달하기 전에 유효성을 검사한다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보안</a:t>
            </a:r>
            <a:r>
              <a:rPr lang="en-US" altLang="ko-KR" sz="1600" b="1" dirty="0"/>
              <a:t>(Security): </a:t>
            </a:r>
            <a:r>
              <a:rPr lang="ko-KR" altLang="en-US" sz="1600" dirty="0"/>
              <a:t>프록시는 클라이언트가 작업을 수행할 수 있는 권한이 있는지 확인하고 검사 결과가 긍정적인 경우에만 요청을 대상으로 전달한다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 err="1"/>
              <a:t>캐싱</a:t>
            </a:r>
            <a:r>
              <a:rPr lang="en-US" altLang="ko-KR" sz="1600" b="1" dirty="0"/>
              <a:t>(Caching): </a:t>
            </a:r>
            <a:r>
              <a:rPr lang="ko-KR" altLang="en-US" sz="1600" dirty="0"/>
              <a:t>프록시가 내부 캐시를 유지하여 데이터가 캐시에 아직 존재하지 않는 경우에만 대상에서 작업이 실행되도록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지연 초기화</a:t>
            </a:r>
            <a:r>
              <a:rPr lang="en-US" altLang="ko-KR" sz="1600" b="1" dirty="0"/>
              <a:t>(Lazy initialization): </a:t>
            </a:r>
            <a:r>
              <a:rPr lang="ko-KR" altLang="en-US" sz="1600" dirty="0"/>
              <a:t>대상의 생성 비용이 비싸다면 프록시는 필요로 할 때까지 연기할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로깅</a:t>
            </a:r>
            <a:r>
              <a:rPr lang="en-US" altLang="ko-KR" sz="1600" b="1" dirty="0"/>
              <a:t>(Logging): </a:t>
            </a:r>
            <a:r>
              <a:rPr lang="ko-KR" altLang="en-US" sz="1600" dirty="0"/>
              <a:t>프록시는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호출과 상대 매개 변수를 인터셉트하고 이를 기록한다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원격 객체</a:t>
            </a:r>
            <a:r>
              <a:rPr lang="en-US" altLang="ko-KR" sz="1600" b="1" dirty="0"/>
              <a:t>(Remote objects): </a:t>
            </a:r>
            <a:r>
              <a:rPr lang="ko-KR" altLang="en-US" sz="1600" dirty="0"/>
              <a:t>프록시는 원격 위치에 있는 객체를 가져와서 로컬처럼 보이게 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45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6.3 </a:t>
            </a:r>
            <a:r>
              <a:rPr lang="ko-KR" altLang="en-US" sz="3600" dirty="0" smtClean="0"/>
              <a:t>프록시</a:t>
            </a:r>
            <a:r>
              <a:rPr lang="en-US" altLang="ko-KR" sz="3600" dirty="0" smtClean="0"/>
              <a:t>(Proxy)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ES2015 Proxy</a:t>
            </a: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ES2015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부터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Proxy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라는 전역 객체가 도입되었으며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, Proxy API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에는 타겟 및 </a:t>
            </a:r>
            <a:r>
              <a:rPr lang="ko-KR" altLang="en-US" sz="1600" dirty="0" err="1" smtClean="0">
                <a:solidFill>
                  <a:srgbClr val="24292E"/>
                </a:solidFill>
                <a:latin typeface="+mn-ea"/>
              </a:rPr>
              <a:t>핸들러를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 인자로 허용하는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Proxy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생성자가 포함되어 있다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타겟은 프록시가 적용되는 객체를 나타내며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, handler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는 프록시의 동작을 정의하는 특수한 객체이다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핸들러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객체에는 해당 작업이 프록시 인스턴스에서 수행될 때 자동으로 호출되는 트랩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메소드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예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: apply, get, set, has)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라는 사전에 정의된 이름을 가진 일련의 선택적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메소드를이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포함되어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2377958"/>
            <a:ext cx="3838575" cy="23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1" y="3938953"/>
            <a:ext cx="7572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1613</Words>
  <Application>Microsoft Office PowerPoint</Application>
  <PresentationFormat>와이드스크린</PresentationFormat>
  <Paragraphs>158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-apple-system</vt:lpstr>
      <vt:lpstr>맑은 고딕</vt:lpstr>
      <vt:lpstr>Arial</vt:lpstr>
      <vt:lpstr>Office 테마</vt:lpstr>
      <vt:lpstr>Node.js 디자인 패턴</vt:lpstr>
      <vt:lpstr>개요</vt:lpstr>
      <vt:lpstr>6.1 팩토리(Factory)</vt:lpstr>
      <vt:lpstr>6.1 팩토리(Factory)</vt:lpstr>
      <vt:lpstr>6.1 팩토리(Factory)</vt:lpstr>
      <vt:lpstr>6.2 공개 생성자(Revealing constructor)</vt:lpstr>
      <vt:lpstr>6.3 프록시(Proxy)</vt:lpstr>
      <vt:lpstr>6.3 프록시(Proxy)</vt:lpstr>
      <vt:lpstr>6.3 프록시(Proxy)</vt:lpstr>
      <vt:lpstr>6.3 프록시(Proxy)</vt:lpstr>
      <vt:lpstr>6.4 데코레이터(Decorator)</vt:lpstr>
      <vt:lpstr>6.4 데코레이터(Decorator)</vt:lpstr>
      <vt:lpstr>6.4 데코레이터(Decorator)</vt:lpstr>
      <vt:lpstr>6.5 어댑터(Adapter)</vt:lpstr>
      <vt:lpstr>6.5 어댑터(Adapter)</vt:lpstr>
      <vt:lpstr>6.6 전략(Strategy)</vt:lpstr>
      <vt:lpstr>6.6 전략(Strategy)</vt:lpstr>
      <vt:lpstr>6.7 상태(State)</vt:lpstr>
      <vt:lpstr>6.8 템플릿(Template)</vt:lpstr>
      <vt:lpstr>6.9 미들웨어(Middleware)</vt:lpstr>
      <vt:lpstr>6.9 미들웨어(Middleware)</vt:lpstr>
      <vt:lpstr>6.9 미들웨어(Middleware)</vt:lpstr>
      <vt:lpstr>6.10 커맨드(Command)</vt:lpstr>
      <vt:lpstr>6.10 커맨드(Command)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149</cp:revision>
  <dcterms:created xsi:type="dcterms:W3CDTF">2020-09-28T08:37:12Z</dcterms:created>
  <dcterms:modified xsi:type="dcterms:W3CDTF">2021-02-24T19:02:35Z</dcterms:modified>
</cp:coreProperties>
</file>