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Chapter 07 – </a:t>
            </a:r>
            <a:r>
              <a:rPr lang="ko-KR" altLang="en-US" dirty="0" smtClean="0"/>
              <a:t>모듈 연결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7.3 </a:t>
            </a:r>
            <a:r>
              <a:rPr lang="ko-KR" altLang="en-US" sz="3600" dirty="0"/>
              <a:t>연결</a:t>
            </a:r>
            <a:r>
              <a:rPr lang="en-US" altLang="ko-KR" sz="3600" dirty="0"/>
              <a:t>(Wiring)</a:t>
            </a:r>
            <a:r>
              <a:rPr lang="ko-KR" altLang="en-US" sz="3600" dirty="0"/>
              <a:t>을 위한 플러그인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플러그인 </a:t>
            </a:r>
            <a:r>
              <a:rPr lang="ko-KR" altLang="en-US" sz="2000" dirty="0" smtClean="0"/>
              <a:t>제어와 어플리케이션 제어 </a:t>
            </a:r>
            <a:r>
              <a:rPr lang="ko-KR" altLang="en-US" sz="2000" dirty="0" smtClean="0"/>
              <a:t>확장</a:t>
            </a:r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명시적인 </a:t>
            </a:r>
            <a:r>
              <a:rPr lang="ko-KR" altLang="en-US" sz="1600" dirty="0"/>
              <a:t>확장은 인프라를 명시적으로 확장하는 보다 구체적인 컴포넌트</a:t>
            </a:r>
            <a:r>
              <a:rPr lang="en-US" altLang="ko-KR" sz="1600" dirty="0"/>
              <a:t>(</a:t>
            </a:r>
            <a:r>
              <a:rPr lang="ko-KR" altLang="en-US" sz="1600" dirty="0"/>
              <a:t>새로운 기능을 제공하는</a:t>
            </a:r>
            <a:r>
              <a:rPr lang="en-US" altLang="ko-KR" sz="1600" dirty="0"/>
              <a:t>)</a:t>
            </a:r>
            <a:r>
              <a:rPr lang="ko-KR" altLang="en-US" sz="1600" dirty="0"/>
              <a:t>를 가진다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IoC</a:t>
            </a:r>
            <a:r>
              <a:rPr lang="en-US" altLang="ko-KR" sz="1600" dirty="0" smtClean="0"/>
              <a:t>(Inversion </a:t>
            </a:r>
            <a:r>
              <a:rPr lang="en-US" altLang="ko-KR" sz="1600" dirty="0"/>
              <a:t>of Control: </a:t>
            </a:r>
            <a:r>
              <a:rPr lang="ko-KR" altLang="en-US" sz="1600" dirty="0"/>
              <a:t>제어 반전</a:t>
            </a:r>
            <a:r>
              <a:rPr lang="en-US" altLang="ko-KR" sz="1600" dirty="0"/>
              <a:t>)</a:t>
            </a:r>
            <a:r>
              <a:rPr lang="ko-KR" altLang="en-US" sz="1600" dirty="0"/>
              <a:t>를 통한 확장은 새로운 특정 컴포넌트를 로드</a:t>
            </a:r>
            <a:r>
              <a:rPr lang="en-US" altLang="ko-KR" sz="1600" dirty="0"/>
              <a:t>, </a:t>
            </a:r>
            <a:r>
              <a:rPr lang="ko-KR" altLang="en-US" sz="1600" dirty="0"/>
              <a:t>설치 도는 실행하여 확장을 제어하는 인프라이다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 err="1" smtClean="0"/>
              <a:t>플러그인이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제어하는 확장</a:t>
            </a:r>
            <a:r>
              <a:rPr lang="en-US" altLang="ko-KR" sz="1600" dirty="0"/>
              <a:t>(Plugin-controlled extension)</a:t>
            </a:r>
            <a:r>
              <a:rPr lang="ko-KR" altLang="en-US" sz="1600" dirty="0"/>
              <a:t>은 필요에 따라 어플리케이션의 컴포넌트를 </a:t>
            </a:r>
            <a:r>
              <a:rPr lang="ko-KR" altLang="en-US" sz="1600" dirty="0" err="1"/>
              <a:t>플러그인에</a:t>
            </a:r>
            <a:r>
              <a:rPr lang="ko-KR" altLang="en-US" sz="1600" dirty="0"/>
              <a:t> 제공하여 확장하는 </a:t>
            </a:r>
            <a:r>
              <a:rPr lang="ko-KR" altLang="en-US" sz="1600" dirty="0" err="1"/>
              <a:t>플러그인인</a:t>
            </a:r>
            <a:r>
              <a:rPr lang="ko-KR" altLang="en-US" sz="1600" dirty="0"/>
              <a:t> 반면</a:t>
            </a:r>
            <a:r>
              <a:rPr lang="en-US" altLang="ko-KR" sz="1600" dirty="0"/>
              <a:t>, </a:t>
            </a:r>
            <a:r>
              <a:rPr lang="ko-KR" altLang="en-US" sz="1600" dirty="0"/>
              <a:t>어플리케이션이 제어하는 확장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IoC</a:t>
            </a:r>
            <a:r>
              <a:rPr lang="en-US" altLang="ko-KR" sz="1600" dirty="0"/>
              <a:t>)</a:t>
            </a:r>
            <a:r>
              <a:rPr lang="ko-KR" altLang="en-US" sz="1600" dirty="0"/>
              <a:t>은 어플리케이션의 확장 지점 중 한 곳에 </a:t>
            </a:r>
            <a:r>
              <a:rPr lang="ko-KR" altLang="en-US" sz="1600" dirty="0" err="1"/>
              <a:t>플러그인을</a:t>
            </a:r>
            <a:r>
              <a:rPr lang="ko-KR" altLang="en-US" sz="1600" dirty="0"/>
              <a:t> 통합하여 제어가 어플리케이션에 맡겨진다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1026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57" y="1633904"/>
            <a:ext cx="7331686" cy="26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3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7.1 </a:t>
            </a:r>
            <a:r>
              <a:rPr lang="ko-KR" altLang="en-US" sz="3600" dirty="0" smtClean="0"/>
              <a:t>모듈과 의존성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Node.js</a:t>
            </a:r>
            <a:r>
              <a:rPr lang="ko-KR" altLang="en-US" sz="2000" dirty="0"/>
              <a:t>의 가장 일반적인 </a:t>
            </a:r>
            <a:r>
              <a:rPr lang="ko-KR" altLang="en-US" sz="2000" dirty="0" smtClean="0"/>
              <a:t>종속성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소프트웨어 아키텍처에서 종속성이란 컴포넌트의 </a:t>
            </a:r>
            <a:r>
              <a:rPr lang="ko-KR" altLang="en-US" sz="1600" dirty="0"/>
              <a:t>동작이나 구조에 영향을 미치는 </a:t>
            </a:r>
            <a:r>
              <a:rPr lang="ko-KR" altLang="en-US" sz="1600" dirty="0" err="1"/>
              <a:t>엔티티</a:t>
            </a:r>
            <a:r>
              <a:rPr lang="en-US" altLang="ko-KR" sz="1600" dirty="0"/>
              <a:t>, </a:t>
            </a:r>
            <a:r>
              <a:rPr lang="ko-KR" altLang="en-US" sz="1600" dirty="0"/>
              <a:t>상태 또는 데이터 </a:t>
            </a:r>
            <a:r>
              <a:rPr lang="ko-KR" altLang="en-US" sz="1600" dirty="0" smtClean="0"/>
              <a:t>형식을 말한다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모듈은 </a:t>
            </a:r>
            <a:r>
              <a:rPr lang="ko-KR" altLang="en-US" sz="1600" dirty="0"/>
              <a:t>정보 은닉을 수행하는 완벽한 수준의 세분화된 단위를 나타내며 컴포넌트의 공개 인터페이스 만을 노출하는 효과적인 메커니즘을 제공한다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2000" dirty="0" smtClean="0"/>
              <a:t>응집력과 결합력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응집력</a:t>
            </a:r>
            <a:r>
              <a:rPr lang="en-US" altLang="ko-KR" sz="1600" dirty="0"/>
              <a:t>(Cohesion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이란 컴포넌트 기능 간의 상관 관계에 대한 측도이다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결합력</a:t>
            </a:r>
            <a:r>
              <a:rPr lang="en-US" altLang="ko-KR" sz="1600" dirty="0"/>
              <a:t>(Coupling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이란 구성 </a:t>
            </a:r>
            <a:r>
              <a:rPr lang="ko-KR" altLang="en-US" sz="1600" dirty="0"/>
              <a:t>요소가 시스템의 다른 구성 요소에 얼마나 의존하는지에 대한 </a:t>
            </a:r>
            <a:r>
              <a:rPr lang="ko-KR" altLang="en-US" sz="1600" dirty="0" smtClean="0"/>
              <a:t>측도이다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ko-KR" altLang="en-US" sz="1600" dirty="0" smtClean="0"/>
              <a:t>바람직한 시나리오는 </a:t>
            </a:r>
            <a:r>
              <a:rPr lang="ko-KR" altLang="en-US" sz="1600" dirty="0"/>
              <a:t>높은 </a:t>
            </a:r>
            <a:r>
              <a:rPr lang="ko-KR" altLang="en-US" sz="1600" dirty="0" err="1"/>
              <a:t>응집도와</a:t>
            </a:r>
            <a:r>
              <a:rPr lang="ko-KR" altLang="en-US" sz="1600" dirty="0"/>
              <a:t> 느슨한 결합을 갖는 것이고</a:t>
            </a:r>
            <a:r>
              <a:rPr lang="en-US" altLang="ko-KR" sz="1600" dirty="0"/>
              <a:t>, </a:t>
            </a:r>
            <a:r>
              <a:rPr lang="ko-KR" altLang="en-US" sz="1600" dirty="0"/>
              <a:t>이는 일반적으로 이해하기 쉽고 재사용 가능하며 확장 가능한 모듈을 만든다</a:t>
            </a:r>
            <a:r>
              <a:rPr lang="en-US" altLang="ko-KR" sz="1600" dirty="0"/>
              <a:t>.</a:t>
            </a:r>
          </a:p>
          <a:p>
            <a:r>
              <a:rPr lang="ko-KR" altLang="en-US" sz="2000" dirty="0"/>
              <a:t>상태 저장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Stateful</a:t>
            </a:r>
            <a:r>
              <a:rPr lang="en-US" altLang="ko-KR" sz="2000" dirty="0"/>
              <a:t>) </a:t>
            </a:r>
            <a:r>
              <a:rPr lang="ko-KR" altLang="en-US" sz="2000" dirty="0"/>
              <a:t>모듈</a:t>
            </a:r>
          </a:p>
          <a:p>
            <a:pPr lvl="1"/>
            <a:r>
              <a:rPr lang="ko-KR" altLang="en-US" sz="1600" dirty="0"/>
              <a:t>자바스크립트에서는 모든 것이 하나의 객체이다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인터페이스나 </a:t>
            </a:r>
            <a:r>
              <a:rPr lang="ko-KR" altLang="en-US" sz="1600" dirty="0"/>
              <a:t>클래스와 같은 추상적인 개념이 없다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동적 </a:t>
            </a:r>
            <a:r>
              <a:rPr lang="ko-KR" altLang="en-US" sz="1600" dirty="0"/>
              <a:t>타이핑은 이미 인터페이스를 구현에서 분리하는 자연스러운 메커니즘을 제공한다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9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7.2 </a:t>
            </a:r>
            <a:r>
              <a:rPr lang="ko-KR" altLang="en-US" sz="3600" dirty="0" smtClean="0"/>
              <a:t>모듈 연결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하드코드된</a:t>
            </a:r>
            <a:r>
              <a:rPr lang="ko-KR" altLang="en-US" sz="2000" dirty="0" smtClean="0"/>
              <a:t> 종속성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Node.js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하드코딩된</a:t>
            </a:r>
            <a:r>
              <a:rPr lang="ko-KR" altLang="en-US" sz="1600" dirty="0" smtClean="0"/>
              <a:t> 의존성은 클라이언트 모듈이 </a:t>
            </a:r>
            <a:r>
              <a:rPr lang="en-US" altLang="ko-KR" sz="1600" dirty="0" smtClean="0"/>
              <a:t>require()</a:t>
            </a:r>
            <a:r>
              <a:rPr lang="ko-KR" altLang="en-US" sz="1600" dirty="0" smtClean="0"/>
              <a:t>를 사용하여 다른 모듈을 명시적으로 </a:t>
            </a:r>
            <a:r>
              <a:rPr lang="ko-KR" altLang="en-US" sz="1600" dirty="0" err="1" smtClean="0"/>
              <a:t>로드할</a:t>
            </a:r>
            <a:r>
              <a:rPr lang="ko-KR" altLang="en-US" sz="1600" dirty="0" smtClean="0"/>
              <a:t> 때 발생한다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장점</a:t>
            </a:r>
          </a:p>
          <a:p>
            <a:pPr lvl="2"/>
            <a:r>
              <a:rPr lang="ko-KR" altLang="en-US" sz="1400" dirty="0"/>
              <a:t>직관적인 구성으로 이해하기 쉽다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디버깅하기 쉽다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각 모듈은 외부에서 개입하지 않아도 초기화되고 연결된다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dirty="0"/>
              <a:t>단점</a:t>
            </a:r>
          </a:p>
          <a:p>
            <a:pPr lvl="2"/>
            <a:r>
              <a:rPr lang="ko-KR" altLang="en-US" sz="1400" dirty="0"/>
              <a:t>모듈을 다른 인스턴스에 연결하는 가능성이 제한되어 </a:t>
            </a:r>
            <a:r>
              <a:rPr lang="ko-KR" altLang="en-US" sz="1400" dirty="0" err="1"/>
              <a:t>재사용성이</a:t>
            </a:r>
            <a:r>
              <a:rPr lang="ko-KR" altLang="en-US" sz="1400" dirty="0"/>
              <a:t> 낮아지며 단위 테스트가 어려워진다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대부분 상태 유지 인스턴스와 관련되어 있음을 이해하는 것이 중요하다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4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7.2 </a:t>
            </a:r>
            <a:r>
              <a:rPr lang="ko-KR" altLang="en-US" sz="3600" dirty="0" smtClean="0"/>
              <a:t>모듈 연결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의존성 주입</a:t>
            </a:r>
            <a:r>
              <a:rPr lang="en-US" altLang="ko-KR" sz="2000" dirty="0"/>
              <a:t>(DI, Dependency Injection)</a:t>
            </a:r>
          </a:p>
          <a:p>
            <a:pPr lvl="1"/>
            <a:r>
              <a:rPr lang="en-US" altLang="ko-KR" sz="1600" dirty="0"/>
              <a:t>DI </a:t>
            </a:r>
            <a:r>
              <a:rPr lang="ko-KR" altLang="en-US" sz="1600" dirty="0"/>
              <a:t>패턴의 주요 아이디어는 컴포넌트의 종속성들을 외부 개체에 의해 입력으로 제공하는 것이다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 </a:t>
            </a:r>
            <a:r>
              <a:rPr lang="ko-KR" altLang="en-US" sz="1600" dirty="0"/>
              <a:t>접근법의 가장 큰 장점은 특히 상태 저장 인스턴스 모듈에 대해 </a:t>
            </a:r>
            <a:r>
              <a:rPr lang="ko-KR" altLang="en-US" sz="1600" dirty="0" err="1"/>
              <a:t>디커플링이</a:t>
            </a:r>
            <a:r>
              <a:rPr lang="ko-KR" altLang="en-US" sz="1600" dirty="0"/>
              <a:t> 향상된다는 것이다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DI</a:t>
            </a:r>
            <a:r>
              <a:rPr lang="ko-KR" altLang="en-US" sz="1600" dirty="0"/>
              <a:t>를 사용하여 각 종속성은 모듈에 하드코딩되지 않고 외부에서 수신된다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즉 </a:t>
            </a:r>
            <a:r>
              <a:rPr lang="ko-KR" altLang="en-US" sz="1600" dirty="0"/>
              <a:t>모듈이 어떤 종속성이든 사용하도록 설정할 수 있으므로 다른 컨텍스트에서 재사용할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다양한 유형의 </a:t>
            </a:r>
            <a:r>
              <a:rPr lang="en-US" altLang="ko-KR" sz="1600" dirty="0"/>
              <a:t>DI</a:t>
            </a:r>
          </a:p>
          <a:p>
            <a:pPr lvl="2"/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인젝션</a:t>
            </a:r>
            <a:r>
              <a:rPr lang="en-US" altLang="ko-KR" sz="1400" dirty="0"/>
              <a:t>: </a:t>
            </a:r>
            <a:r>
              <a:rPr lang="ko-KR" altLang="en-US" sz="1400" dirty="0"/>
              <a:t>의존성이 생성 순간에 </a:t>
            </a:r>
            <a:r>
              <a:rPr lang="ko-KR" altLang="en-US" sz="1400" dirty="0" err="1"/>
              <a:t>생성자에게</a:t>
            </a:r>
            <a:r>
              <a:rPr lang="ko-KR" altLang="en-US" sz="1400" dirty="0"/>
              <a:t> 전달</a:t>
            </a:r>
          </a:p>
          <a:p>
            <a:pPr lvl="2"/>
            <a:r>
              <a:rPr lang="ko-KR" altLang="en-US" sz="1400" dirty="0"/>
              <a:t>속성 </a:t>
            </a:r>
            <a:r>
              <a:rPr lang="ko-KR" altLang="en-US" sz="1400" dirty="0" err="1"/>
              <a:t>인젝션</a:t>
            </a:r>
            <a:r>
              <a:rPr lang="en-US" altLang="ko-KR" sz="1400" dirty="0"/>
              <a:t>: </a:t>
            </a:r>
            <a:r>
              <a:rPr lang="ko-KR" altLang="en-US" sz="1400" dirty="0"/>
              <a:t>종속성이 생성된 객체에 첨부</a:t>
            </a:r>
          </a:p>
          <a:p>
            <a:pPr lvl="1"/>
            <a:r>
              <a:rPr lang="ko-KR" altLang="en-US" sz="1600" dirty="0"/>
              <a:t>속성 </a:t>
            </a:r>
            <a:r>
              <a:rPr lang="ko-KR" altLang="en-US" sz="1600" dirty="0" err="1"/>
              <a:t>인젝션은</a:t>
            </a:r>
            <a:r>
              <a:rPr lang="ko-KR" altLang="en-US" sz="1600" dirty="0"/>
              <a:t> 객체가 종속성과 연결되지 않기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객체가 일관성 없는 상태로 생성된다는 것을 의미하므로 덜 강력하지만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종속성 간의 순환이 있을 대는 유용할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026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7.2 </a:t>
            </a:r>
            <a:r>
              <a:rPr lang="ko-KR" altLang="en-US" sz="3600" dirty="0" smtClean="0"/>
              <a:t>모듈 연결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서비스 </a:t>
            </a:r>
            <a:r>
              <a:rPr lang="ko-KR" altLang="en-US" sz="2000" dirty="0" err="1"/>
              <a:t>로케이터</a:t>
            </a:r>
            <a:r>
              <a:rPr lang="en-US" altLang="ko-KR" sz="2000" dirty="0"/>
              <a:t>(Service locator)</a:t>
            </a:r>
          </a:p>
          <a:p>
            <a:pPr lvl="1"/>
            <a:r>
              <a:rPr lang="ko-KR" altLang="en-US" sz="1600" dirty="0"/>
              <a:t>서비스 </a:t>
            </a:r>
            <a:r>
              <a:rPr lang="ko-KR" altLang="en-US" sz="1600" dirty="0" err="1"/>
              <a:t>로케이터의</a:t>
            </a:r>
            <a:r>
              <a:rPr lang="ko-KR" altLang="en-US" sz="1600" dirty="0"/>
              <a:t> 핵심 원칙은 시스템의 컴포넌트를 관리하고 모듈이 종속성을 </a:t>
            </a:r>
            <a:r>
              <a:rPr lang="ko-KR" altLang="en-US" sz="1600" dirty="0" err="1"/>
              <a:t>로드해야</a:t>
            </a:r>
            <a:r>
              <a:rPr lang="ko-KR" altLang="en-US" sz="1600" dirty="0"/>
              <a:t> 할 때마다 중재자 </a:t>
            </a:r>
            <a:r>
              <a:rPr lang="ko-KR" altLang="en-US" sz="1600" dirty="0" err="1"/>
              <a:t>역활을</a:t>
            </a:r>
            <a:r>
              <a:rPr lang="ko-KR" altLang="en-US" sz="1600" dirty="0"/>
              <a:t> 수행할 수 있도록 중앙의 레지스트리를 갖는 것이다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종속성이 </a:t>
            </a:r>
            <a:r>
              <a:rPr lang="ko-KR" altLang="en-US" sz="1600" dirty="0" err="1"/>
              <a:t>하드코딩된</a:t>
            </a:r>
            <a:r>
              <a:rPr lang="ko-KR" altLang="en-US" sz="1600" dirty="0"/>
              <a:t> 서비스 </a:t>
            </a:r>
            <a:r>
              <a:rPr lang="ko-KR" altLang="en-US" sz="1600" dirty="0" err="1"/>
              <a:t>로케이터</a:t>
            </a:r>
            <a:endParaRPr lang="ko-KR" altLang="en-US" sz="1600" dirty="0"/>
          </a:p>
          <a:p>
            <a:pPr lvl="2"/>
            <a:r>
              <a:rPr lang="ko-KR" altLang="en-US" sz="1400" dirty="0" err="1" smtClean="0"/>
              <a:t>디커플링</a:t>
            </a:r>
            <a:r>
              <a:rPr lang="ko-KR" altLang="en-US" sz="1400" dirty="0" smtClean="0"/>
              <a:t> 측면에서 가장 적은 장점을 가진 것으로</a:t>
            </a:r>
            <a:r>
              <a:rPr lang="en-US" altLang="ko-KR" sz="1400" dirty="0" smtClean="0"/>
              <a:t>, require()</a:t>
            </a:r>
            <a:r>
              <a:rPr lang="ko-KR" altLang="en-US" sz="1400" dirty="0" smtClean="0"/>
              <a:t>를 사용하여 서비스 </a:t>
            </a:r>
            <a:r>
              <a:rPr lang="ko-KR" altLang="en-US" sz="1400" dirty="0" err="1" smtClean="0"/>
              <a:t>로케이터의</a:t>
            </a:r>
            <a:r>
              <a:rPr lang="ko-KR" altLang="en-US" sz="1400" dirty="0" smtClean="0"/>
              <a:t> 인스턴스를 직접 참조하는 것으로 구성된다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400" dirty="0" err="1" smtClean="0"/>
              <a:t>디커플링을</a:t>
            </a:r>
            <a:r>
              <a:rPr lang="ko-KR" altLang="en-US" sz="1400" dirty="0" smtClean="0"/>
              <a:t> 제공하기 위해 의도된 특정 컴포넌트와 밀접한 결합을 유도하기 때문에 안티패턴으로 간주된다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600" dirty="0" smtClean="0"/>
              <a:t>주입식</a:t>
            </a:r>
            <a:r>
              <a:rPr lang="en-US" altLang="ko-KR" sz="1600" dirty="0"/>
              <a:t>(injected) </a:t>
            </a:r>
            <a:r>
              <a:rPr lang="ko-KR" altLang="en-US" sz="1600" dirty="0"/>
              <a:t>서비스 </a:t>
            </a:r>
            <a:r>
              <a:rPr lang="ko-KR" altLang="en-US" sz="1600" dirty="0" err="1"/>
              <a:t>로케이터</a:t>
            </a:r>
            <a:endParaRPr lang="ko-KR" altLang="en-US" sz="1600" dirty="0"/>
          </a:p>
          <a:p>
            <a:pPr lvl="2"/>
            <a:r>
              <a:rPr lang="en-US" altLang="ko-KR" sz="1400" dirty="0"/>
              <a:t>DI</a:t>
            </a:r>
            <a:r>
              <a:rPr lang="ko-KR" altLang="en-US" sz="1400" dirty="0"/>
              <a:t>를 통해 컴포넌트에서 참조된다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전체 종속성 세트를 하나씩 제공하는 대신 전체 종속성 세트를 한 번에 주입하는 보다 편리한 방법이다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dirty="0"/>
              <a:t>글로벌 서비스 </a:t>
            </a:r>
            <a:r>
              <a:rPr lang="ko-KR" altLang="en-US" sz="1600" dirty="0" err="1"/>
              <a:t>로케이터</a:t>
            </a:r>
            <a:endParaRPr lang="ko-KR" altLang="en-US" sz="1600" dirty="0"/>
          </a:p>
          <a:p>
            <a:pPr lvl="2"/>
            <a:r>
              <a:rPr lang="ko-KR" altLang="en-US" sz="1400" dirty="0"/>
              <a:t>전역 범위에서 직접 가져온다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 err="1"/>
              <a:t>하드코딩된</a:t>
            </a:r>
            <a:r>
              <a:rPr lang="ko-KR" altLang="en-US" sz="1400" dirty="0"/>
              <a:t> 서비스 </a:t>
            </a:r>
            <a:r>
              <a:rPr lang="ko-KR" altLang="en-US" sz="1400" dirty="0" err="1"/>
              <a:t>로케이터의</a:t>
            </a:r>
            <a:r>
              <a:rPr lang="ko-KR" altLang="en-US" sz="1400" dirty="0"/>
              <a:t> 단점과 동일한 단점이 있지만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전역적이고</a:t>
            </a:r>
            <a:r>
              <a:rPr lang="ko-KR" altLang="en-US" sz="1400" dirty="0"/>
              <a:t> 실제 </a:t>
            </a:r>
            <a:r>
              <a:rPr lang="ko-KR" altLang="en-US" sz="1400" dirty="0" err="1"/>
              <a:t>싱글톤이므로</a:t>
            </a:r>
            <a:r>
              <a:rPr lang="ko-KR" altLang="en-US" sz="1400" dirty="0"/>
              <a:t> 패키지 간에 인스턴스를 공유하기 위한 패턴으로 쉽게 사용할 수 있다</a:t>
            </a:r>
            <a:r>
              <a:rPr lang="en-US" altLang="ko-KR" sz="1400" dirty="0" smtClean="0"/>
              <a:t>.</a:t>
            </a:r>
          </a:p>
          <a:p>
            <a:pPr marL="457200" lvl="1" indent="0">
              <a:buNone/>
            </a:pP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8551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7.2 </a:t>
            </a:r>
            <a:r>
              <a:rPr lang="ko-KR" altLang="en-US" sz="3600" dirty="0" smtClean="0"/>
              <a:t>모듈 연결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서비스 </a:t>
            </a:r>
            <a:r>
              <a:rPr lang="ko-KR" altLang="en-US" sz="2000" dirty="0" err="1"/>
              <a:t>로케이터</a:t>
            </a:r>
            <a:r>
              <a:rPr lang="en-US" altLang="ko-KR" sz="2000" dirty="0"/>
              <a:t>(Service locator)</a:t>
            </a:r>
          </a:p>
          <a:p>
            <a:pPr lvl="1"/>
            <a:r>
              <a:rPr lang="ko-KR" altLang="en-US" sz="1600" dirty="0"/>
              <a:t>서비스 </a:t>
            </a:r>
            <a:r>
              <a:rPr lang="ko-KR" altLang="en-US" sz="1600" dirty="0" err="1"/>
              <a:t>로케이터의</a:t>
            </a:r>
            <a:r>
              <a:rPr lang="ko-KR" altLang="en-US" sz="1600" dirty="0"/>
              <a:t> 장단점</a:t>
            </a:r>
          </a:p>
          <a:p>
            <a:pPr lvl="2"/>
            <a:r>
              <a:rPr lang="ko-KR" altLang="en-US" sz="1400" dirty="0"/>
              <a:t>서비스 </a:t>
            </a:r>
            <a:r>
              <a:rPr lang="ko-KR" altLang="en-US" sz="1400" dirty="0" err="1"/>
              <a:t>로케이터와</a:t>
            </a:r>
            <a:r>
              <a:rPr lang="ko-KR" altLang="en-US" sz="1400" dirty="0"/>
              <a:t> </a:t>
            </a:r>
            <a:r>
              <a:rPr lang="en-US" altLang="ko-KR" sz="1400" dirty="0"/>
              <a:t>DI</a:t>
            </a:r>
            <a:r>
              <a:rPr lang="ko-KR" altLang="en-US" sz="1400" dirty="0"/>
              <a:t>는 둘 다 의존성 처리의 책임을 컴포넌트의 외부 개체로 이관시킨다</a:t>
            </a:r>
            <a:r>
              <a:rPr lang="en-US" altLang="ko-KR" sz="1400" dirty="0"/>
              <a:t>. </a:t>
            </a:r>
            <a:r>
              <a:rPr lang="ko-KR" altLang="en-US" sz="1400" dirty="0"/>
              <a:t>여기서 서비스 </a:t>
            </a:r>
            <a:r>
              <a:rPr lang="ko-KR" altLang="en-US" sz="1400" dirty="0" err="1"/>
              <a:t>로케이터를</a:t>
            </a:r>
            <a:r>
              <a:rPr lang="ko-KR" altLang="en-US" sz="1400" dirty="0"/>
              <a:t> 연결하는 방법이 전체 아키텍처의 유연성을 결정하게 된다</a:t>
            </a:r>
            <a:r>
              <a:rPr lang="en-US" altLang="ko-KR" sz="1400" dirty="0"/>
              <a:t>.</a:t>
            </a:r>
          </a:p>
          <a:p>
            <a:pPr lvl="2"/>
            <a:r>
              <a:rPr lang="en-US" altLang="ko-KR" sz="1400" dirty="0"/>
              <a:t>DI</a:t>
            </a:r>
            <a:r>
              <a:rPr lang="ko-KR" altLang="en-US" sz="1400" dirty="0"/>
              <a:t>와 마찬가지로 서비스 </a:t>
            </a:r>
            <a:r>
              <a:rPr lang="ko-KR" altLang="en-US" sz="1400" dirty="0" err="1"/>
              <a:t>로케이터를</a:t>
            </a:r>
            <a:r>
              <a:rPr lang="ko-KR" altLang="en-US" sz="1400" dirty="0"/>
              <a:t> 사용하면 컴포넌트가 런타임에 해결</a:t>
            </a:r>
            <a:r>
              <a:rPr lang="en-US" altLang="ko-KR" sz="1400" dirty="0"/>
              <a:t>(resolve)</a:t>
            </a:r>
            <a:r>
              <a:rPr lang="ko-KR" altLang="en-US" sz="1400" dirty="0"/>
              <a:t>되기 때문에 컴포넌트 간의 관계를 식별하기가 더 어려워진다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200" dirty="0"/>
              <a:t>서비스 </a:t>
            </a:r>
            <a:r>
              <a:rPr lang="ko-KR" altLang="en-US" sz="1200" dirty="0" err="1"/>
              <a:t>로케이터가</a:t>
            </a:r>
            <a:r>
              <a:rPr lang="ko-KR" altLang="en-US" sz="1200" dirty="0"/>
              <a:t> </a:t>
            </a:r>
            <a:r>
              <a:rPr lang="en-US" altLang="ko-KR" sz="1200" dirty="0"/>
              <a:t>DI </a:t>
            </a:r>
            <a:r>
              <a:rPr lang="ko-KR" altLang="en-US" sz="1200" dirty="0"/>
              <a:t>컨테이너와 동일한 </a:t>
            </a:r>
            <a:r>
              <a:rPr lang="ko-KR" altLang="en-US" sz="1200" dirty="0" err="1"/>
              <a:t>역활을</a:t>
            </a:r>
            <a:r>
              <a:rPr lang="ko-KR" altLang="en-US" sz="1200" dirty="0"/>
              <a:t> 공유하기 때문에 이를 잘못 해석하는 경우가 많다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600" dirty="0" smtClean="0"/>
              <a:t>서비스 </a:t>
            </a:r>
            <a:r>
              <a:rPr lang="ko-KR" altLang="en-US" sz="1600" dirty="0" err="1" smtClean="0"/>
              <a:t>로케이터와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DI</a:t>
            </a:r>
            <a:r>
              <a:rPr lang="ko-KR" altLang="en-US" sz="1600" dirty="0" smtClean="0"/>
              <a:t>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차이는 </a:t>
            </a:r>
            <a:r>
              <a:rPr lang="ko-KR" altLang="en-US" sz="1600" dirty="0"/>
              <a:t>다음 두 가지 이유에서 두드러진다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 err="1"/>
              <a:t>재사용성</a:t>
            </a:r>
            <a:r>
              <a:rPr lang="en-US" altLang="ko-KR" sz="1400" dirty="0"/>
              <a:t>: </a:t>
            </a:r>
            <a:r>
              <a:rPr lang="ko-KR" altLang="en-US" sz="1400" dirty="0"/>
              <a:t>서비스 </a:t>
            </a:r>
            <a:r>
              <a:rPr lang="ko-KR" altLang="en-US" sz="1400" dirty="0" err="1"/>
              <a:t>로케이터에</a:t>
            </a:r>
            <a:r>
              <a:rPr lang="ko-KR" altLang="en-US" sz="1400" dirty="0"/>
              <a:t> 의존하는 컴포넌트는 시스템에서 서비스 </a:t>
            </a:r>
            <a:r>
              <a:rPr lang="ko-KR" altLang="en-US" sz="1400" dirty="0" err="1"/>
              <a:t>로케이터를</a:t>
            </a:r>
            <a:r>
              <a:rPr lang="ko-KR" altLang="en-US" sz="1400" dirty="0"/>
              <a:t> 사용할 수 있어야 하기 때문에 </a:t>
            </a:r>
            <a:r>
              <a:rPr lang="ko-KR" altLang="en-US" sz="1400" dirty="0" err="1"/>
              <a:t>재사용성이</a:t>
            </a:r>
            <a:r>
              <a:rPr lang="ko-KR" altLang="en-US" sz="1400" dirty="0"/>
              <a:t> 적다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 err="1"/>
              <a:t>가독성</a:t>
            </a:r>
            <a:r>
              <a:rPr lang="en-US" altLang="ko-KR" sz="1400" dirty="0"/>
              <a:t>: </a:t>
            </a:r>
            <a:r>
              <a:rPr lang="ko-KR" altLang="en-US" sz="1400" dirty="0"/>
              <a:t>서비스 </a:t>
            </a:r>
            <a:r>
              <a:rPr lang="ko-KR" altLang="en-US" sz="1400" dirty="0" err="1"/>
              <a:t>로케이터는</a:t>
            </a:r>
            <a:r>
              <a:rPr lang="ko-KR" altLang="en-US" sz="1400" dirty="0"/>
              <a:t> 컴포넌트가 필요로 하는 종속성 식별이 불분명하다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3136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7.2 </a:t>
            </a:r>
            <a:r>
              <a:rPr lang="ko-KR" altLang="en-US" sz="3600" dirty="0" smtClean="0"/>
              <a:t>모듈 연결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의존성 주입 컨테이너</a:t>
            </a:r>
          </a:p>
          <a:p>
            <a:pPr lvl="1"/>
            <a:r>
              <a:rPr lang="ko-KR" altLang="en-US" sz="1600" dirty="0"/>
              <a:t>서비스 </a:t>
            </a:r>
            <a:r>
              <a:rPr lang="ko-KR" altLang="en-US" sz="1600" dirty="0" err="1"/>
              <a:t>로케이터를</a:t>
            </a:r>
            <a:r>
              <a:rPr lang="ko-KR" altLang="en-US" sz="1600" dirty="0"/>
              <a:t> </a:t>
            </a:r>
            <a:r>
              <a:rPr lang="en-US" altLang="ko-KR" sz="1600" dirty="0"/>
              <a:t>DI </a:t>
            </a:r>
            <a:r>
              <a:rPr lang="ko-KR" altLang="en-US" sz="1600" dirty="0"/>
              <a:t>컨테이너로 변환하는 단계는 어렵지 않지만 </a:t>
            </a:r>
            <a:r>
              <a:rPr lang="ko-KR" altLang="en-US" sz="1600" dirty="0" err="1"/>
              <a:t>디커플링</a:t>
            </a:r>
            <a:r>
              <a:rPr lang="ko-KR" altLang="en-US" sz="1600" dirty="0"/>
              <a:t> 측면에서 큰 차이가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 </a:t>
            </a:r>
            <a:r>
              <a:rPr lang="ko-KR" altLang="en-US" sz="1600" dirty="0"/>
              <a:t>패턴으로 인해 사실상 각 모듈은 서비스 </a:t>
            </a:r>
            <a:r>
              <a:rPr lang="ko-KR" altLang="en-US" sz="1600" dirty="0" err="1"/>
              <a:t>로케이터에</a:t>
            </a:r>
            <a:r>
              <a:rPr lang="ko-KR" altLang="en-US" sz="1600" dirty="0"/>
              <a:t> 의존할 필요가 없다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필요 </a:t>
            </a:r>
            <a:r>
              <a:rPr lang="ko-KR" altLang="en-US" sz="1600" dirty="0"/>
              <a:t>종속성을 표현할 수 있으며 </a:t>
            </a:r>
            <a:r>
              <a:rPr lang="en-US" altLang="ko-KR" sz="1600" dirty="0"/>
              <a:t>DI </a:t>
            </a:r>
            <a:r>
              <a:rPr lang="ko-KR" altLang="en-US" sz="1600" dirty="0"/>
              <a:t>컨테이너가 나머지를 원활하게 수행해 준다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/>
              <a:t>DI </a:t>
            </a:r>
            <a:r>
              <a:rPr lang="ko-KR" altLang="en-US" sz="1600" dirty="0"/>
              <a:t>컨테이너의 장단점</a:t>
            </a:r>
          </a:p>
          <a:p>
            <a:pPr lvl="2"/>
            <a:r>
              <a:rPr lang="en-US" altLang="ko-KR" sz="1400" dirty="0"/>
              <a:t>DI </a:t>
            </a:r>
            <a:r>
              <a:rPr lang="ko-KR" altLang="en-US" sz="1400" dirty="0"/>
              <a:t>컨테이너는 모듈이 </a:t>
            </a:r>
            <a:r>
              <a:rPr lang="en-US" altLang="ko-KR" sz="1400" dirty="0"/>
              <a:t>DI </a:t>
            </a:r>
            <a:r>
              <a:rPr lang="ko-KR" altLang="en-US" sz="1400" dirty="0"/>
              <a:t>패턴을 사용하므로 대부분의 장단점을 상속받았다고 할 수 있다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400" dirty="0" smtClean="0"/>
              <a:t>특히 </a:t>
            </a:r>
            <a:r>
              <a:rPr lang="ko-KR" altLang="en-US" sz="1400" dirty="0" err="1"/>
              <a:t>디커플링과</a:t>
            </a:r>
            <a:r>
              <a:rPr lang="ko-KR" altLang="en-US" sz="1400" dirty="0"/>
              <a:t> 테스트 가능성이 향상되었지만</a:t>
            </a:r>
            <a:r>
              <a:rPr lang="en-US" altLang="ko-KR" sz="1400" dirty="0"/>
              <a:t>, </a:t>
            </a:r>
            <a:r>
              <a:rPr lang="ko-KR" altLang="en-US" sz="1400" dirty="0"/>
              <a:t>반면에 의존성이 런타임에 해결되기 때문에 복잡성이 더 증가하였다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400" dirty="0" smtClean="0"/>
              <a:t>또한 </a:t>
            </a:r>
            <a:r>
              <a:rPr lang="en-US" altLang="ko-KR" sz="1400" dirty="0"/>
              <a:t>DI </a:t>
            </a:r>
            <a:r>
              <a:rPr lang="ko-KR" altLang="en-US" sz="1400" dirty="0"/>
              <a:t>컨테이너는 서비스 </a:t>
            </a:r>
            <a:r>
              <a:rPr lang="ko-KR" altLang="en-US" sz="1400" dirty="0" err="1"/>
              <a:t>로케이터</a:t>
            </a:r>
            <a:r>
              <a:rPr lang="ko-KR" altLang="en-US" sz="1400" dirty="0"/>
              <a:t> 패턴과 많은 특성을 공유하지만 실제로 의존성을 제외한 추가적인 서비스에 의존하도록 모듈을 강제하지는 않는다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4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7.3 </a:t>
            </a:r>
            <a:r>
              <a:rPr lang="ko-KR" altLang="en-US" sz="3600" dirty="0"/>
              <a:t>연결</a:t>
            </a:r>
            <a:r>
              <a:rPr lang="en-US" altLang="ko-KR" sz="3600" dirty="0"/>
              <a:t>(Wiring)</a:t>
            </a:r>
            <a:r>
              <a:rPr lang="ko-KR" altLang="en-US" sz="3600" dirty="0"/>
              <a:t>을 위한 플러그인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패키지로서의 플러그인</a:t>
            </a:r>
          </a:p>
          <a:p>
            <a:pPr lvl="1"/>
            <a:r>
              <a:rPr lang="en-US" altLang="ko-KR" sz="1600" dirty="0" smtClean="0"/>
              <a:t>Node.js</a:t>
            </a:r>
            <a:r>
              <a:rPr lang="ko-KR" altLang="en-US" sz="1600" dirty="0"/>
              <a:t>에서 </a:t>
            </a:r>
            <a:r>
              <a:rPr lang="ko-KR" altLang="en-US" sz="1600" dirty="0" err="1" smtClean="0"/>
              <a:t>플러그인은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프로젝트의 </a:t>
            </a:r>
            <a:r>
              <a:rPr lang="en-US" altLang="ko-KR" sz="1600" dirty="0" err="1"/>
              <a:t>node_modules</a:t>
            </a:r>
            <a:r>
              <a:rPr lang="en-US" altLang="ko-KR" sz="1600" dirty="0"/>
              <a:t> </a:t>
            </a:r>
            <a:r>
              <a:rPr lang="ko-KR" altLang="en-US" sz="1600" dirty="0"/>
              <a:t>디렉터리에 패키지로 </a:t>
            </a:r>
            <a:r>
              <a:rPr lang="ko-KR" altLang="en-US" sz="1600" dirty="0" smtClean="0"/>
              <a:t>설치된다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400" dirty="0" smtClean="0"/>
              <a:t>이는 </a:t>
            </a: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기능을 활용하여 </a:t>
            </a:r>
            <a:r>
              <a:rPr lang="ko-KR" altLang="en-US" sz="1400" dirty="0" err="1"/>
              <a:t>플러그인을</a:t>
            </a:r>
            <a:r>
              <a:rPr lang="ko-KR" altLang="en-US" sz="1400" dirty="0"/>
              <a:t> 배포하고 종속성을 관리할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400" dirty="0" smtClean="0"/>
              <a:t>패키지에는 </a:t>
            </a:r>
            <a:r>
              <a:rPr lang="ko-KR" altLang="en-US" sz="1400" dirty="0"/>
              <a:t>자체적인 종속성 </a:t>
            </a:r>
            <a:r>
              <a:rPr lang="ko-KR" altLang="en-US" sz="1400" dirty="0" smtClean="0"/>
              <a:t>그래프가 </a:t>
            </a:r>
            <a:r>
              <a:rPr lang="ko-KR" altLang="en-US" sz="1400" dirty="0"/>
              <a:t>있을 수 있으므로 </a:t>
            </a:r>
            <a:r>
              <a:rPr lang="ko-KR" altLang="en-US" sz="1400" dirty="0" err="1"/>
              <a:t>플러그인이</a:t>
            </a:r>
            <a:r>
              <a:rPr lang="ko-KR" altLang="en-US" sz="1400" dirty="0"/>
              <a:t> 상위 프로젝트의 종속성을 사용하는 것과는 달리 종속성 간에 충돌 및 </a:t>
            </a:r>
            <a:r>
              <a:rPr lang="ko-KR" altLang="en-US" sz="1400" dirty="0" err="1"/>
              <a:t>비호환성이</a:t>
            </a:r>
            <a:r>
              <a:rPr lang="ko-KR" altLang="en-US" sz="1400" dirty="0"/>
              <a:t> 발생할 가능성이 줄어든다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/>
            <a:r>
              <a:rPr lang="ko-KR" altLang="en-US" sz="1600" dirty="0"/>
              <a:t>패키지 사용의 </a:t>
            </a:r>
            <a:r>
              <a:rPr lang="ko-KR" altLang="en-US" sz="1600" dirty="0" smtClean="0"/>
              <a:t>이점 중 하나는 어플리케이션이 </a:t>
            </a:r>
            <a:r>
              <a:rPr lang="ko-KR" altLang="en-US" sz="1600" dirty="0"/>
              <a:t>자신의 모든 컴포넌트들을 내부 </a:t>
            </a:r>
            <a:r>
              <a:rPr lang="ko-KR" altLang="en-US" sz="1600" dirty="0" err="1"/>
              <a:t>플러그인인</a:t>
            </a:r>
            <a:r>
              <a:rPr lang="ko-KR" altLang="en-US" sz="1600" dirty="0"/>
              <a:t> 것처럼 패키지 안에 감싸서 어플리케이션 전체를 빌드하는 것이다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400" dirty="0" smtClean="0"/>
              <a:t>따라서 </a:t>
            </a:r>
            <a:r>
              <a:rPr lang="ko-KR" altLang="en-US" sz="1400" dirty="0"/>
              <a:t>어플리케이션의 메인 패키지 내에 모듈들을 구성하는 대신</a:t>
            </a:r>
            <a:r>
              <a:rPr lang="en-US" altLang="ko-KR" sz="1400" dirty="0"/>
              <a:t>, </a:t>
            </a:r>
            <a:r>
              <a:rPr lang="ko-KR" altLang="en-US" sz="1400" dirty="0"/>
              <a:t>기능의 큰 덩어리 별로 별도의 패키지를 만들어 </a:t>
            </a:r>
            <a:r>
              <a:rPr lang="en-US" altLang="ko-KR" sz="1400" dirty="0" err="1"/>
              <a:t>node_modules</a:t>
            </a:r>
            <a:r>
              <a:rPr lang="en-US" altLang="ko-KR" sz="1400" dirty="0"/>
              <a:t> </a:t>
            </a:r>
            <a:r>
              <a:rPr lang="ko-KR" altLang="en-US" sz="1400" dirty="0"/>
              <a:t>디렉토리에 설치할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/>
            <a:r>
              <a:rPr lang="ko-KR" altLang="en-US" sz="1600" dirty="0"/>
              <a:t>이러한 패턴을 사용하는 이유는 </a:t>
            </a:r>
            <a:r>
              <a:rPr lang="ko-KR" altLang="en-US" sz="1600" dirty="0" smtClean="0"/>
              <a:t>편의성 및 재사용성이다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4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7.3 </a:t>
            </a:r>
            <a:r>
              <a:rPr lang="ko-KR" altLang="en-US" sz="3600" dirty="0"/>
              <a:t>연결</a:t>
            </a:r>
            <a:r>
              <a:rPr lang="en-US" altLang="ko-KR" sz="3600" dirty="0"/>
              <a:t>(Wiring)</a:t>
            </a:r>
            <a:r>
              <a:rPr lang="ko-KR" altLang="en-US" sz="3600" dirty="0"/>
              <a:t>을 위한 플러그인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확장 포인트</a:t>
            </a:r>
          </a:p>
          <a:p>
            <a:pPr lvl="1"/>
            <a:r>
              <a:rPr lang="ko-KR" altLang="en-US" sz="1600" dirty="0"/>
              <a:t>이벤트 </a:t>
            </a:r>
            <a:r>
              <a:rPr lang="ko-KR" altLang="en-US" sz="1600" dirty="0" err="1"/>
              <a:t>이미터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EventEmitters</a:t>
            </a:r>
            <a:r>
              <a:rPr lang="en-US" altLang="ko-KR" sz="1600" dirty="0"/>
              <a:t>)</a:t>
            </a:r>
            <a:r>
              <a:rPr lang="ko-KR" altLang="en-US" sz="1600" dirty="0"/>
              <a:t>를 사용하면 이벤트로 게시</a:t>
            </a:r>
            <a:r>
              <a:rPr lang="en-US" altLang="ko-KR" sz="1600" dirty="0"/>
              <a:t>(publish)/</a:t>
            </a:r>
            <a:r>
              <a:rPr lang="ko-KR" altLang="en-US" sz="1600" dirty="0"/>
              <a:t>구독</a:t>
            </a:r>
            <a:r>
              <a:rPr lang="en-US" altLang="ko-KR" sz="1600" dirty="0"/>
              <a:t>(subscribe) </a:t>
            </a:r>
            <a:r>
              <a:rPr lang="ko-KR" altLang="en-US" sz="1600" dirty="0"/>
              <a:t>패턴을 사용하여 컴포넌트를 분리할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플러그인을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지원하기 위한 가장 중요한 요소는 일련의 확장 포인트</a:t>
            </a:r>
            <a:r>
              <a:rPr lang="en-US" altLang="ko-KR" sz="1600" dirty="0"/>
              <a:t>(extension point)</a:t>
            </a:r>
            <a:r>
              <a:rPr lang="ko-KR" altLang="en-US" sz="1600" dirty="0"/>
              <a:t>들이다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컴포넌트를 </a:t>
            </a:r>
            <a:r>
              <a:rPr lang="ko-KR" altLang="en-US" sz="1600" dirty="0"/>
              <a:t>연결하는 방식도 </a:t>
            </a:r>
            <a:r>
              <a:rPr lang="ko-KR" altLang="en-US" sz="1600" dirty="0" err="1"/>
              <a:t>플러그인에</a:t>
            </a:r>
            <a:r>
              <a:rPr lang="ko-KR" altLang="en-US" sz="1600" dirty="0"/>
              <a:t> 어플리케이션의 서비스를 노출시키는 방법에 영향을 줄 수 있으므로 결정적인 </a:t>
            </a:r>
            <a:r>
              <a:rPr lang="ko-KR" altLang="en-US" sz="1600" dirty="0" err="1"/>
              <a:t>역활을</a:t>
            </a:r>
            <a:r>
              <a:rPr lang="ko-KR" altLang="en-US" sz="1600" dirty="0"/>
              <a:t> 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137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892</Words>
  <Application>Microsoft Office PowerPoint</Application>
  <PresentationFormat>와이드스크린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Node.js 디자인 패턴</vt:lpstr>
      <vt:lpstr>7.1 모듈과 의존성</vt:lpstr>
      <vt:lpstr>7.2 모듈 연결 패턴</vt:lpstr>
      <vt:lpstr>7.2 모듈 연결 패턴</vt:lpstr>
      <vt:lpstr>7.2 모듈 연결 패턴</vt:lpstr>
      <vt:lpstr>7.2 모듈 연결 패턴</vt:lpstr>
      <vt:lpstr>7.2 모듈 연결 패턴</vt:lpstr>
      <vt:lpstr>7.3 연결(Wiring)을 위한 플러그인</vt:lpstr>
      <vt:lpstr>7.3 연결(Wiring)을 위한 플러그인</vt:lpstr>
      <vt:lpstr>7.3 연결(Wiring)을 위한 플러그인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175</cp:revision>
  <dcterms:created xsi:type="dcterms:W3CDTF">2020-09-28T08:37:12Z</dcterms:created>
  <dcterms:modified xsi:type="dcterms:W3CDTF">2021-03-02T14:49:50Z</dcterms:modified>
</cp:coreProperties>
</file>