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2C1477-82B8-4A8D-A937-EEC3DD21E660}">
          <p14:sldIdLst>
            <p14:sldId id="256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68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1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6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2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39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3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8FE3-18A8-41B3-993C-7D5C860FC228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7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디자인 패턴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Chapter </a:t>
            </a:r>
            <a:r>
              <a:rPr lang="en-US" altLang="ko-KR" dirty="0" smtClean="0"/>
              <a:t>08 – </a:t>
            </a:r>
            <a:r>
              <a:rPr lang="ko-KR" altLang="en-US" dirty="0" smtClean="0"/>
              <a:t>웹 어플리케이션을 위한 범용 </a:t>
            </a:r>
            <a:r>
              <a:rPr lang="en-US" altLang="ko-KR" dirty="0" err="1" smtClean="0"/>
              <a:t>Javascript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74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개요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 자바스크립트는 </a:t>
            </a:r>
            <a:r>
              <a:rPr lang="ko-KR" altLang="en-US" sz="2000" dirty="0"/>
              <a:t>웹 개발자들에게 직접 브라우저에서 코드를 실행하여 보다 동적이고 상호작용이 뛰어난 웹 사이트를 구축할 수 있도록 한다는 목표를 가지고 </a:t>
            </a:r>
            <a:r>
              <a:rPr lang="en-US" altLang="ko-KR" sz="2000" dirty="0"/>
              <a:t>1995</a:t>
            </a:r>
            <a:r>
              <a:rPr lang="ko-KR" altLang="en-US" sz="2000" dirty="0"/>
              <a:t>년에 탄생하였다</a:t>
            </a:r>
            <a:r>
              <a:rPr lang="en-US" altLang="ko-KR" sz="2000" dirty="0"/>
              <a:t>. </a:t>
            </a:r>
            <a:r>
              <a:rPr lang="ko-KR" altLang="en-US" sz="2000" dirty="0"/>
              <a:t>초창기 자바스크립트는 매우 간단하고 제한된 언어였지만</a:t>
            </a:r>
            <a:r>
              <a:rPr lang="en-US" altLang="ko-KR" sz="2000" dirty="0"/>
              <a:t>, </a:t>
            </a:r>
            <a:r>
              <a:rPr lang="ko-KR" altLang="en-US" sz="2000" dirty="0"/>
              <a:t>오늘날 모든 종류의 어플리케이션을 만들기 위해 브라우저 외부에서도 사용할 수 있는 완전한 범용 언어로 간주될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플랫폼과 장치 전반에 걸친 가용성은 동일한 프로젝트의 여러 환경에서 코드의 </a:t>
            </a:r>
            <a:r>
              <a:rPr lang="ko-KR" altLang="en-US" sz="2000" dirty="0" err="1"/>
              <a:t>재사용성을</a:t>
            </a:r>
            <a:r>
              <a:rPr lang="ko-KR" altLang="en-US" sz="2000" dirty="0"/>
              <a:t> 단순화할 수 있는 새로운 경향을 자바스크립트 개발자들 사이에 촉진시키고 있다</a:t>
            </a:r>
            <a:r>
              <a:rPr lang="en-US" altLang="ko-KR" sz="2000" dirty="0"/>
              <a:t>. Node.js</a:t>
            </a:r>
            <a:r>
              <a:rPr lang="ko-KR" altLang="en-US" sz="2000" dirty="0"/>
              <a:t>와 관련하여 가장 </a:t>
            </a:r>
            <a:r>
              <a:rPr lang="ko-KR" altLang="en-US" sz="2000" dirty="0" err="1"/>
              <a:t>의미있는</a:t>
            </a:r>
            <a:r>
              <a:rPr lang="ko-KR" altLang="en-US" sz="2000" dirty="0"/>
              <a:t> 사례는 서버와 브라우저 사이에 코드를 공유하기 쉬운 웹 어플리케이션을 만들 수 있는 기회에 관한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코드 재사용을 위한 이 질문은 원래 동형 자바스크립트</a:t>
            </a:r>
            <a:r>
              <a:rPr lang="en-US" altLang="ko-KR" sz="2000" dirty="0"/>
              <a:t>(Isomorphic </a:t>
            </a:r>
            <a:r>
              <a:rPr lang="en-US" altLang="ko-KR" sz="2000" dirty="0" err="1"/>
              <a:t>Javascript</a:t>
            </a:r>
            <a:r>
              <a:rPr lang="en-US" altLang="ko-KR" sz="2000" dirty="0"/>
              <a:t>)</a:t>
            </a:r>
            <a:r>
              <a:rPr lang="ko-KR" altLang="en-US" sz="2000" dirty="0"/>
              <a:t>로 구분되었지만 이제는 범용 자바스크립트</a:t>
            </a:r>
            <a:r>
              <a:rPr lang="en-US" altLang="ko-KR" sz="2000" dirty="0"/>
              <a:t>(Universal </a:t>
            </a:r>
            <a:r>
              <a:rPr lang="en-US" altLang="ko-KR" sz="2000" dirty="0" err="1"/>
              <a:t>Javascript</a:t>
            </a:r>
            <a:r>
              <a:rPr lang="en-US" altLang="ko-KR" sz="2000" dirty="0"/>
              <a:t>)</a:t>
            </a:r>
            <a:r>
              <a:rPr lang="ko-KR" altLang="en-US" sz="2000" dirty="0"/>
              <a:t>로 널리 인식되고 있다</a:t>
            </a:r>
            <a:r>
              <a:rPr lang="en-US" altLang="ko-KR" sz="2000" dirty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2595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8.1 </a:t>
            </a:r>
            <a:r>
              <a:rPr lang="ko-KR" altLang="en-US" sz="3600" dirty="0" smtClean="0"/>
              <a:t>브라우저와 코드 공유하기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모듈 공유</a:t>
            </a:r>
          </a:p>
          <a:p>
            <a:pPr lvl="1"/>
            <a:r>
              <a:rPr lang="ko-KR" altLang="en-US" sz="1600" dirty="0"/>
              <a:t>서버에서 사용하는 모듈 시스템과 브라우저에서 사용되는 모듈 시스템은 일치하지 </a:t>
            </a:r>
            <a:r>
              <a:rPr lang="ko-KR" altLang="en-US" sz="1600" dirty="0" smtClean="0"/>
              <a:t>않는다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브라우저에서는 </a:t>
            </a:r>
            <a:r>
              <a:rPr lang="en-US" altLang="ko-KR" sz="1600" dirty="0" smtClean="0"/>
              <a:t>require() </a:t>
            </a:r>
            <a:r>
              <a:rPr lang="ko-KR" altLang="en-US" sz="1600" dirty="0"/>
              <a:t>함수 혹은 모듈을 해석할 수 있는 파일 시스템이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따라서 </a:t>
            </a:r>
            <a:r>
              <a:rPr lang="ko-KR" altLang="en-US" sz="1600" dirty="0"/>
              <a:t>두 플랫폼에서 작동할 수 있는 시스템을 사용하려면 추가적인 단계를 </a:t>
            </a:r>
            <a:r>
              <a:rPr lang="ko-KR" altLang="en-US" sz="1600" dirty="0" smtClean="0"/>
              <a:t>수행해야 </a:t>
            </a:r>
            <a:r>
              <a:rPr lang="ko-KR" altLang="en-US" sz="1600" dirty="0"/>
              <a:t>된다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sz="2000" dirty="0"/>
              <a:t>범용 모듈 정의</a:t>
            </a:r>
          </a:p>
          <a:p>
            <a:pPr lvl="1"/>
            <a:r>
              <a:rPr lang="ko-KR" altLang="en-US" sz="1600" dirty="0"/>
              <a:t>모듈 시스템이 전혀 없는 환경이 있을 수도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전역이 다른 모듈들을 액세스하기 위한 주된 메커니즘이다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/>
              <a:t>RequireJS</a:t>
            </a:r>
            <a:r>
              <a:rPr lang="ko-KR" altLang="en-US" sz="1600" dirty="0"/>
              <a:t>와 같이 비동기 모듈 정의 </a:t>
            </a:r>
            <a:r>
              <a:rPr lang="ko-KR" altLang="en-US" sz="1600" dirty="0" err="1"/>
              <a:t>로더</a:t>
            </a:r>
            <a:r>
              <a:rPr lang="ko-KR" altLang="en-US" sz="1600" dirty="0"/>
              <a:t> 기반의 환경을 가질 수 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/>
              <a:t>CommonJS</a:t>
            </a:r>
            <a:r>
              <a:rPr lang="en-US" altLang="ko-KR" sz="1600" dirty="0"/>
              <a:t> </a:t>
            </a:r>
            <a:r>
              <a:rPr lang="ko-KR" altLang="en-US" sz="1600" dirty="0"/>
              <a:t>모듈 시스템을 추상화한 환경을 가지고 있을 </a:t>
            </a:r>
            <a:r>
              <a:rPr lang="ko-KR" altLang="en-US" sz="1600" dirty="0" smtClean="0"/>
              <a:t>수도 </a:t>
            </a:r>
            <a:r>
              <a:rPr lang="ko-KR" altLang="en-US" sz="1600" dirty="0"/>
              <a:t>있다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  <a:p>
            <a:r>
              <a:rPr lang="en-US" altLang="ko-KR" sz="2000" dirty="0"/>
              <a:t>ES2015 </a:t>
            </a:r>
            <a:r>
              <a:rPr lang="ko-KR" altLang="en-US" sz="2000" dirty="0"/>
              <a:t>모듈</a:t>
            </a:r>
          </a:p>
          <a:p>
            <a:pPr lvl="1"/>
            <a:r>
              <a:rPr lang="en-US" altLang="ko-KR" sz="1600" dirty="0"/>
              <a:t>ES2015 </a:t>
            </a:r>
            <a:r>
              <a:rPr lang="ko-KR" altLang="en-US" sz="1600" dirty="0"/>
              <a:t>사양에서 소개된 기능 중 하나는 내장</a:t>
            </a:r>
            <a:r>
              <a:rPr lang="en-US" altLang="ko-KR" sz="1600" dirty="0"/>
              <a:t>(build-in) </a:t>
            </a:r>
            <a:r>
              <a:rPr lang="ko-KR" altLang="en-US" sz="1600" dirty="0"/>
              <a:t>모듈 시스템이며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CommonJS</a:t>
            </a:r>
            <a:r>
              <a:rPr lang="en-US" altLang="ko-KR" sz="1600" dirty="0"/>
              <a:t> </a:t>
            </a:r>
            <a:r>
              <a:rPr lang="ko-KR" altLang="en-US" sz="1600" dirty="0"/>
              <a:t>및 </a:t>
            </a:r>
            <a:r>
              <a:rPr lang="en-US" altLang="ko-KR" sz="1600" dirty="0"/>
              <a:t>AMD </a:t>
            </a:r>
            <a:r>
              <a:rPr lang="ko-KR" altLang="en-US" sz="1600" dirty="0"/>
              <a:t>모듈을 최대한 활용하는 것을 목표로 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규격은 </a:t>
            </a:r>
            <a:r>
              <a:rPr lang="en-US" altLang="ko-KR" sz="1600" dirty="0" err="1"/>
              <a:t>CommonJS</a:t>
            </a:r>
            <a:r>
              <a:rPr lang="ko-KR" altLang="en-US" sz="1600" dirty="0"/>
              <a:t>와 마찬가지로 압축된 구문과 단일 </a:t>
            </a:r>
            <a:r>
              <a:rPr lang="en-US" altLang="ko-KR" sz="1600" dirty="0"/>
              <a:t>exports</a:t>
            </a:r>
            <a:r>
              <a:rPr lang="ko-KR" altLang="en-US" sz="1600" dirty="0"/>
              <a:t>를 선호하며 종속성 순환 지원을 제공한다</a:t>
            </a:r>
            <a:r>
              <a:rPr lang="en-US" altLang="ko-KR" sz="1600" dirty="0"/>
              <a:t>. AMD</a:t>
            </a:r>
            <a:r>
              <a:rPr lang="ko-KR" altLang="en-US" sz="1600" dirty="0"/>
              <a:t>와 마찬가지로 비동기 로드 및 환경 설정 가능한 모듈 로드를 직접 지원한다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선언적 구문</a:t>
            </a:r>
            <a:r>
              <a:rPr lang="en-US" altLang="ko-KR" sz="1600" dirty="0"/>
              <a:t>(declarative syntax) </a:t>
            </a:r>
            <a:r>
              <a:rPr lang="ko-KR" altLang="en-US" sz="1600" dirty="0"/>
              <a:t>덕분에 정적 분석기</a:t>
            </a:r>
            <a:r>
              <a:rPr lang="en-US" altLang="ko-KR" sz="1600" dirty="0"/>
              <a:t>(static analyzers)</a:t>
            </a:r>
            <a:r>
              <a:rPr lang="ko-KR" altLang="en-US" sz="1600" dirty="0"/>
              <a:t>를 사용하여 정적 검사 및 최적화 같은 작업을 수행할 수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3048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8.2 </a:t>
            </a:r>
            <a:r>
              <a:rPr lang="en-US" altLang="ko-KR" sz="3600" dirty="0" err="1" smtClean="0"/>
              <a:t>Webpack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소개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웹팩은</a:t>
            </a:r>
            <a:r>
              <a:rPr lang="ko-KR" altLang="en-US" sz="2000" dirty="0"/>
              <a:t> </a:t>
            </a:r>
            <a:r>
              <a:rPr lang="en-US" altLang="ko-KR" sz="2000" dirty="0"/>
              <a:t>Node.js </a:t>
            </a:r>
            <a:r>
              <a:rPr lang="ko-KR" altLang="en-US" sz="2000" dirty="0"/>
              <a:t>모듈 규칙을 사용하여 모듈을 작성한 다음</a:t>
            </a:r>
            <a:r>
              <a:rPr lang="en-US" altLang="ko-KR" sz="2000" dirty="0"/>
              <a:t>, </a:t>
            </a:r>
            <a:r>
              <a:rPr lang="ko-KR" altLang="en-US" sz="2000" dirty="0"/>
              <a:t>컴파일 단계에서 모듈이 브라우저에서 작업하는데 필요한 모든 종속성을 포함하는 </a:t>
            </a:r>
            <a:r>
              <a:rPr lang="ko-KR" altLang="en-US" sz="2000" dirty="0" smtClean="0"/>
              <a:t>번들을 </a:t>
            </a:r>
            <a:r>
              <a:rPr lang="ko-KR" altLang="en-US" sz="2000" dirty="0"/>
              <a:t>작성한다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그후 </a:t>
            </a:r>
            <a:r>
              <a:rPr lang="ko-KR" altLang="en-US" sz="2000" dirty="0"/>
              <a:t>번들을 웹 페이지에 쉽게 불러오고 브라우저 내에서 실행할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웹 팩은 재귀적으로 소스를 스캔하고 </a:t>
            </a:r>
            <a:r>
              <a:rPr lang="en-US" altLang="ko-KR" sz="2000" dirty="0" smtClean="0"/>
              <a:t>require() </a:t>
            </a:r>
            <a:r>
              <a:rPr lang="ko-KR" altLang="en-US" sz="2000" dirty="0"/>
              <a:t>함수의 참조를 찾아서 해결한 다음 참조된 모듈을 번들에 포함시킨다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err="1" smtClean="0"/>
              <a:t>Webpack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사용의 이점</a:t>
            </a:r>
          </a:p>
          <a:p>
            <a:pPr lvl="1"/>
            <a:r>
              <a:rPr lang="ko-KR" altLang="en-US" sz="1600" dirty="0"/>
              <a:t>브라우저와 호환되지 않는 모듈이 있는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이를 빌드에서 제외하거나 빈 객체나 다른 모듈로 대체하거나 브라우저와 호환 구현을 제공하는 다른 모듈로 바꿀 수 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 err="1"/>
              <a:t>웹팩은</a:t>
            </a:r>
            <a:r>
              <a:rPr lang="ko-KR" altLang="en-US" sz="1600" dirty="0"/>
              <a:t> 다른 모듈에 대한 번들을 생성할 수 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 err="1"/>
              <a:t>웹팩은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서드파티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로더와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플러그인을</a:t>
            </a:r>
            <a:r>
              <a:rPr lang="ko-KR" altLang="en-US" sz="1600" dirty="0"/>
              <a:t> 사용하여 소스 파일의 추가적인 처리를 가능하게 한다</a:t>
            </a:r>
            <a:r>
              <a:rPr lang="en-US" altLang="ko-KR" sz="1600" dirty="0"/>
              <a:t>. </a:t>
            </a:r>
            <a:r>
              <a:rPr lang="ko-KR" altLang="en-US" sz="1600" dirty="0"/>
              <a:t>컴파일을 위한 </a:t>
            </a:r>
            <a:r>
              <a:rPr lang="en-US" altLang="ko-KR" sz="1600" dirty="0" err="1"/>
              <a:t>CoffeeScript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TypeScript</a:t>
            </a:r>
            <a:r>
              <a:rPr lang="en-US" altLang="ko-KR" sz="1600" dirty="0"/>
              <a:t> </a:t>
            </a:r>
            <a:r>
              <a:rPr lang="ko-KR" altLang="en-US" sz="1600" dirty="0"/>
              <a:t>또는 </a:t>
            </a:r>
            <a:r>
              <a:rPr lang="en-US" altLang="ko-KR" sz="1600" dirty="0"/>
              <a:t>ES2015</a:t>
            </a:r>
            <a:r>
              <a:rPr lang="ko-KR" altLang="en-US" sz="1600" dirty="0"/>
              <a:t>로부터 시작하여 </a:t>
            </a:r>
            <a:r>
              <a:rPr lang="en-US" altLang="ko-KR" sz="1600" dirty="0"/>
              <a:t>AMD </a:t>
            </a:r>
            <a:r>
              <a:rPr lang="ko-KR" altLang="en-US" sz="1600" dirty="0"/>
              <a:t>로드를 지원하기 위해 </a:t>
            </a:r>
            <a:r>
              <a:rPr lang="en-US" altLang="ko-KR" sz="1600" dirty="0"/>
              <a:t>require()</a:t>
            </a:r>
            <a:r>
              <a:rPr lang="ko-KR" altLang="en-US" sz="1600" dirty="0"/>
              <a:t>를 사용하는 </a:t>
            </a:r>
            <a:r>
              <a:rPr lang="en-US" altLang="ko-KR" sz="1600" dirty="0"/>
              <a:t>Bower</a:t>
            </a:r>
            <a:r>
              <a:rPr lang="ko-KR" altLang="en-US" sz="1600" dirty="0"/>
              <a:t>와 </a:t>
            </a:r>
            <a:r>
              <a:rPr lang="en-US" altLang="ko-KR" sz="1600" dirty="0"/>
              <a:t>Component </a:t>
            </a:r>
            <a:r>
              <a:rPr lang="ko-KR" altLang="en-US" sz="1600" dirty="0"/>
              <a:t>패키지에 이르기까지</a:t>
            </a:r>
            <a:r>
              <a:rPr lang="en-US" altLang="ko-KR" sz="1600" dirty="0"/>
              <a:t>, </a:t>
            </a:r>
            <a:r>
              <a:rPr lang="ko-KR" altLang="en-US" sz="1600" dirty="0"/>
              <a:t>또 최소화에서 템플릿과 스타일시트와 같은 다른 리소스들의 컴파일과 </a:t>
            </a:r>
            <a:r>
              <a:rPr lang="ko-KR" altLang="en-US" sz="1600" dirty="0" err="1"/>
              <a:t>번들링에</a:t>
            </a:r>
            <a:r>
              <a:rPr lang="ko-KR" altLang="en-US" sz="1600" dirty="0"/>
              <a:t> 이르기까지 필요한 거의 모든 </a:t>
            </a:r>
            <a:r>
              <a:rPr lang="ko-KR" altLang="en-US" sz="1600" dirty="0" err="1"/>
              <a:t>로더와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플러그인이</a:t>
            </a:r>
            <a:r>
              <a:rPr lang="ko-KR" altLang="en-US" sz="1600" dirty="0"/>
              <a:t> 존재한다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Gulp </a:t>
            </a:r>
            <a:r>
              <a:rPr lang="ko-KR" altLang="en-US" sz="1600" dirty="0"/>
              <a:t>및 </a:t>
            </a:r>
            <a:r>
              <a:rPr lang="en-US" altLang="ko-KR" sz="1600" dirty="0"/>
              <a:t>Grunt</a:t>
            </a:r>
            <a:r>
              <a:rPr lang="ko-KR" altLang="en-US" sz="1600" dirty="0"/>
              <a:t>와 같은 작업 관리자에서 </a:t>
            </a:r>
            <a:r>
              <a:rPr lang="ko-KR" altLang="en-US" sz="1600" dirty="0" err="1"/>
              <a:t>웹팩을</a:t>
            </a:r>
            <a:r>
              <a:rPr lang="ko-KR" altLang="en-US" sz="1600" dirty="0"/>
              <a:t> 쉽게 호출할 수 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 err="1"/>
              <a:t>웹팩을</a:t>
            </a:r>
            <a:r>
              <a:rPr lang="ko-KR" altLang="en-US" sz="1600" dirty="0"/>
              <a:t> 사용하면 자바스크립트 </a:t>
            </a:r>
            <a:r>
              <a:rPr lang="ko-KR" altLang="en-US" sz="1600" dirty="0" err="1"/>
              <a:t>파일뿐</a:t>
            </a:r>
            <a:r>
              <a:rPr lang="ko-KR" altLang="en-US" sz="1600" dirty="0"/>
              <a:t> 아니라 스타일시트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이밎</a:t>
            </a:r>
            <a:r>
              <a:rPr lang="en-US" altLang="ko-KR" sz="1600" dirty="0"/>
              <a:t>, </a:t>
            </a:r>
            <a:r>
              <a:rPr lang="ko-KR" altLang="en-US" sz="1600" dirty="0"/>
              <a:t>폰트 및 템플릿과 같은 모든 프로젝트 리소스를 관리하고 </a:t>
            </a:r>
            <a:r>
              <a:rPr lang="ko-KR" altLang="en-US" sz="1600" dirty="0" err="1"/>
              <a:t>전처리할</a:t>
            </a:r>
            <a:r>
              <a:rPr lang="ko-KR" altLang="en-US" sz="1600" dirty="0"/>
              <a:t> 수 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종속 트리를 분할하여 브라우저에서 필요할 때마다 </a:t>
            </a:r>
            <a:r>
              <a:rPr lang="ko-KR" altLang="en-US" sz="1600" dirty="0" err="1"/>
              <a:t>로드할</a:t>
            </a:r>
            <a:r>
              <a:rPr lang="ko-KR" altLang="en-US" sz="1600" dirty="0"/>
              <a:t> 수 있도록 </a:t>
            </a:r>
            <a:r>
              <a:rPr lang="ko-KR" altLang="en-US" sz="1600" dirty="0" err="1"/>
              <a:t>웹팩을</a:t>
            </a:r>
            <a:r>
              <a:rPr lang="ko-KR" altLang="en-US" sz="1600" dirty="0"/>
              <a:t> 구성할 수도 있다</a:t>
            </a:r>
            <a:r>
              <a:rPr lang="en-US" altLang="ko-KR" sz="1600" dirty="0"/>
              <a:t>.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68073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8.3 </a:t>
            </a:r>
            <a:r>
              <a:rPr lang="ko-KR" altLang="en-US" sz="3600" dirty="0" smtClean="0"/>
              <a:t>크로스 플랫폼 개발의 기본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크로스 플랫폼 개발을 위한 디자인 패턴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전략</a:t>
            </a:r>
            <a:r>
              <a:rPr lang="en-US" altLang="ko-KR" sz="1600" dirty="0"/>
              <a:t>(Strategy)</a:t>
            </a:r>
            <a:r>
              <a:rPr lang="ko-KR" altLang="en-US" sz="1600" dirty="0"/>
              <a:t>과 템플릿</a:t>
            </a:r>
            <a:r>
              <a:rPr lang="en-US" altLang="ko-KR" sz="1600" dirty="0"/>
              <a:t>(Template): </a:t>
            </a:r>
            <a:r>
              <a:rPr lang="ko-KR" altLang="en-US" sz="1600" dirty="0"/>
              <a:t>브라우저와 코드를 공유할 때 가장 유용한 패턴이다</a:t>
            </a:r>
            <a:r>
              <a:rPr lang="en-US" altLang="ko-KR" sz="1600" dirty="0"/>
              <a:t>. </a:t>
            </a:r>
            <a:r>
              <a:rPr lang="ko-KR" altLang="en-US" sz="1600" dirty="0"/>
              <a:t>알고리즘의 공통 단계를 정의하여 일부를 교체할 수 있게 한다</a:t>
            </a:r>
            <a:r>
              <a:rPr lang="en-US" altLang="ko-KR" sz="1600" dirty="0"/>
              <a:t>. </a:t>
            </a:r>
            <a:r>
              <a:rPr lang="ko-KR" altLang="en-US" sz="1600" dirty="0"/>
              <a:t>크로스 플랫폼 개발에서 이러한 패턴을 통해 플랫폼에 제한되지 않는 컴포넌트를 공유할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이를 통해 </a:t>
            </a:r>
            <a:r>
              <a:rPr lang="ko-KR" altLang="en-US" sz="1600" dirty="0" err="1"/>
              <a:t>플랫폼별</a:t>
            </a:r>
            <a:r>
              <a:rPr lang="ko-KR" altLang="en-US" sz="1600" dirty="0"/>
              <a:t> 부품이 다른 전략이나 템플릿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사용하도록 변경할 수 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어댑터</a:t>
            </a:r>
            <a:r>
              <a:rPr lang="en-US" altLang="ko-KR" sz="1600" dirty="0"/>
              <a:t>(Adapter): </a:t>
            </a:r>
            <a:r>
              <a:rPr lang="ko-KR" altLang="en-US" sz="1600" dirty="0"/>
              <a:t>컴포넌트 전체를 교환해야 할 때 가장 유용하다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프록시</a:t>
            </a:r>
            <a:r>
              <a:rPr lang="en-US" altLang="ko-KR" sz="1600" dirty="0"/>
              <a:t>(Proxy): </a:t>
            </a:r>
            <a:r>
              <a:rPr lang="ko-KR" altLang="en-US" sz="1600" dirty="0"/>
              <a:t>서버에서 실행되도록 한 코드를 브라우저에서 실행할 때</a:t>
            </a:r>
            <a:r>
              <a:rPr lang="en-US" altLang="ko-KR" sz="1600" dirty="0"/>
              <a:t>, </a:t>
            </a:r>
            <a:r>
              <a:rPr lang="ko-KR" altLang="en-US" sz="1600" dirty="0"/>
              <a:t>종종 서버에 있는 코드들도 브라우저에서 사용할 수 있기를 기대하는 경우가 많으며</a:t>
            </a:r>
            <a:r>
              <a:rPr lang="en-US" altLang="ko-KR" sz="1600" dirty="0"/>
              <a:t>, </a:t>
            </a:r>
            <a:r>
              <a:rPr lang="ko-KR" altLang="en-US" sz="1600" dirty="0"/>
              <a:t>여기서 원격 프록시 패턴이 적용된다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 err="1"/>
              <a:t>옵저버</a:t>
            </a:r>
            <a:r>
              <a:rPr lang="en-US" altLang="ko-KR" sz="1600" dirty="0"/>
              <a:t>(Observer): </a:t>
            </a:r>
            <a:r>
              <a:rPr lang="ko-KR" altLang="en-US" sz="1600" dirty="0"/>
              <a:t>이벤트를 발생시키는 컴포넌트와 이벤트를 수신하는 컴포넌트 사이의 자연스러운 추상화를 제공한다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DI </a:t>
            </a:r>
            <a:r>
              <a:rPr lang="ko-KR" altLang="en-US" sz="1600" dirty="0"/>
              <a:t>및 서비스 </a:t>
            </a:r>
            <a:r>
              <a:rPr lang="ko-KR" altLang="en-US" sz="1600" dirty="0" err="1"/>
              <a:t>로케이터</a:t>
            </a:r>
            <a:r>
              <a:rPr lang="en-US" altLang="ko-KR" sz="1600" dirty="0"/>
              <a:t>: </a:t>
            </a:r>
            <a:r>
              <a:rPr lang="ko-KR" altLang="en-US" sz="1600" dirty="0"/>
              <a:t>주입 순간에 모듈의 구현을 대체하는데 유용하게 사용할 수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766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8.4 </a:t>
            </a:r>
            <a:r>
              <a:rPr lang="ko-KR" altLang="en-US" sz="3600" dirty="0" err="1" smtClean="0"/>
              <a:t>리액터</a:t>
            </a:r>
            <a:r>
              <a:rPr lang="ko-KR" altLang="en-US" sz="3600" dirty="0" smtClean="0"/>
              <a:t> 소개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리액트란</a:t>
            </a:r>
            <a:r>
              <a:rPr lang="ko-KR" altLang="en-US" sz="2000" dirty="0"/>
              <a:t> 페이스북에서 발표한 자바스크립트 라이브러리이다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리액트는</a:t>
            </a:r>
            <a:r>
              <a:rPr lang="ko-KR" altLang="en-US" sz="2000" dirty="0"/>
              <a:t> 컴포넌트의 개념에 초점을 맞추어 뷰의 추상화를 제공한다</a:t>
            </a:r>
            <a:r>
              <a:rPr lang="en-US" altLang="ko-KR" sz="2000" dirty="0"/>
              <a:t>. </a:t>
            </a:r>
            <a:r>
              <a:rPr lang="ko-KR" altLang="en-US" sz="2000" dirty="0"/>
              <a:t>여기서 컴포넌트는 버튼</a:t>
            </a:r>
            <a:r>
              <a:rPr lang="en-US" altLang="ko-KR" sz="2000" dirty="0"/>
              <a:t>, </a:t>
            </a:r>
            <a:r>
              <a:rPr lang="ko-KR" altLang="en-US" sz="2000" dirty="0"/>
              <a:t>입력 폼</a:t>
            </a:r>
            <a:r>
              <a:rPr lang="en-US" altLang="ko-KR" sz="2000" dirty="0"/>
              <a:t>, HTML</a:t>
            </a:r>
            <a:r>
              <a:rPr lang="ko-KR" altLang="en-US" sz="2000" dirty="0"/>
              <a:t>의 </a:t>
            </a:r>
            <a:r>
              <a:rPr lang="en-US" altLang="ko-KR" sz="2000" dirty="0"/>
              <a:t>div </a:t>
            </a:r>
            <a:r>
              <a:rPr lang="ko-KR" altLang="en-US" sz="2000" dirty="0"/>
              <a:t>또는 사용자 인터페이스의 다른 모든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같은 간단한 컨테이너이다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개념은 특정한 책임을 가진</a:t>
            </a:r>
            <a:r>
              <a:rPr lang="en-US" altLang="ko-KR" sz="2000" dirty="0"/>
              <a:t>, </a:t>
            </a:r>
            <a:r>
              <a:rPr lang="ko-KR" altLang="en-US" sz="2000" dirty="0"/>
              <a:t>고도로 재사용 가능한 컴포넌트를 정의하고 구성하는 것만으로 어플리케이션의 사용자 인터페이스를 구축할 수 있어야 한다는 것이다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ko-KR" altLang="en-US" sz="2000" dirty="0" err="1"/>
              <a:t>리액트의</a:t>
            </a:r>
            <a:r>
              <a:rPr lang="ko-KR" altLang="en-US" sz="2000" dirty="0"/>
              <a:t> 모토는 </a:t>
            </a:r>
            <a:r>
              <a:rPr lang="en-US" altLang="ko-KR" sz="2000" dirty="0"/>
              <a:t>'</a:t>
            </a:r>
            <a:r>
              <a:rPr lang="ko-KR" altLang="en-US" sz="2000" dirty="0"/>
              <a:t>한번 배우고 모든 곳에 사용하세요</a:t>
            </a:r>
            <a:r>
              <a:rPr lang="en-US" altLang="ko-KR" sz="2000" dirty="0"/>
              <a:t>(Learn it once, use it </a:t>
            </a:r>
            <a:r>
              <a:rPr lang="en-US" altLang="ko-KR" sz="2000" dirty="0" err="1"/>
              <a:t>everywehere</a:t>
            </a:r>
            <a:r>
              <a:rPr lang="en-US" altLang="ko-KR" sz="2000" dirty="0"/>
              <a:t>)'</a:t>
            </a:r>
            <a:r>
              <a:rPr lang="ko-KR" altLang="en-US" sz="2000" dirty="0"/>
              <a:t>로</a:t>
            </a:r>
            <a:r>
              <a:rPr lang="en-US" altLang="ko-KR" sz="2000" dirty="0"/>
              <a:t>, </a:t>
            </a:r>
            <a:r>
              <a:rPr lang="ko-KR" altLang="en-US" sz="2000" dirty="0"/>
              <a:t>모든 다른 상황에 맞도록 특정한 구현이 필요하다는 것을 분명히 함과 동시에 일단 배우고 나면 다양한 환경에 걸쳐 편리한 원리와 도구를 재사용할 수 있다는 뜻이다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ko-KR" altLang="en-US" sz="2000" dirty="0" err="1"/>
              <a:t>리액트가</a:t>
            </a:r>
            <a:r>
              <a:rPr lang="ko-KR" altLang="en-US" sz="2000" dirty="0"/>
              <a:t> 범용 자바스크립트 개발과 관련해서 주요 특징은 거의 동일한 코드를 사용하여 서버와 클라이언트 모두에서 뷰 코드를 렌더링할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이는 </a:t>
            </a:r>
            <a:r>
              <a:rPr lang="ko-KR" altLang="en-US" sz="2000" dirty="0" err="1"/>
              <a:t>리액트를</a:t>
            </a:r>
            <a:r>
              <a:rPr lang="ko-KR" altLang="en-US" sz="2000" dirty="0"/>
              <a:t> 사용하여 사용자가 </a:t>
            </a:r>
            <a:r>
              <a:rPr lang="en-US" altLang="ko-KR" sz="2000" dirty="0"/>
              <a:t>Node.js </a:t>
            </a:r>
            <a:r>
              <a:rPr lang="ko-KR" altLang="en-US" sz="2000" dirty="0"/>
              <a:t>서버에서 직접 요청한 페이지를 표시하는데 필요한 모든 </a:t>
            </a:r>
            <a:r>
              <a:rPr lang="en-US" altLang="ko-KR" sz="2000" dirty="0"/>
              <a:t>HTML </a:t>
            </a:r>
            <a:r>
              <a:rPr lang="ko-KR" altLang="en-US" sz="2000" dirty="0"/>
              <a:t>코드를 렌더링한 후 페이지가 </a:t>
            </a:r>
            <a:r>
              <a:rPr lang="ko-KR" altLang="en-US" sz="2000" dirty="0" err="1"/>
              <a:t>로드될</a:t>
            </a:r>
            <a:r>
              <a:rPr lang="ko-KR" altLang="en-US" sz="2000" dirty="0"/>
              <a:t> 때 추가적인 상호 작용이나 렌더링을 브라우저에서 직접 수행할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통해 </a:t>
            </a:r>
            <a:r>
              <a:rPr lang="en-US" altLang="ko-KR" sz="2000" dirty="0"/>
              <a:t>SPA(Single-</a:t>
            </a:r>
            <a:r>
              <a:rPr lang="en-US" altLang="ko-KR" sz="2000" dirty="0" err="1"/>
              <a:t>PageApplication</a:t>
            </a:r>
            <a:r>
              <a:rPr lang="en-US" altLang="ko-KR" sz="2000" dirty="0"/>
              <a:t>)</a:t>
            </a:r>
            <a:r>
              <a:rPr lang="ko-KR" altLang="en-US" sz="2000" dirty="0"/>
              <a:t>를 구축할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동시에 사용자가 </a:t>
            </a:r>
            <a:r>
              <a:rPr lang="ko-KR" altLang="en-US" sz="2000" dirty="0" err="1"/>
              <a:t>로드하는</a:t>
            </a:r>
            <a:r>
              <a:rPr lang="ko-KR" altLang="en-US" sz="2000" dirty="0"/>
              <a:t> 첫 번째 페이지를 서버에서 제공함으로써 로딩 시간이 단축되고 검색 엔진의 콘텐츠 색인 기능이 향상된다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</a:t>
            </a:r>
            <a:r>
              <a:rPr lang="ko-KR" altLang="en-US" sz="2000" dirty="0" err="1"/>
              <a:t>리액트의</a:t>
            </a:r>
            <a:r>
              <a:rPr lang="ko-KR" altLang="en-US" sz="2000" dirty="0"/>
              <a:t> </a:t>
            </a:r>
            <a:r>
              <a:rPr lang="en-US" altLang="ko-KR" sz="2000" dirty="0"/>
              <a:t>Virtual DOM</a:t>
            </a:r>
            <a:r>
              <a:rPr lang="ko-KR" altLang="en-US" sz="2000" dirty="0"/>
              <a:t>은 변경 사항이 </a:t>
            </a:r>
            <a:r>
              <a:rPr lang="ko-KR" altLang="en-US" sz="2000" dirty="0" err="1"/>
              <a:t>렌더링되는</a:t>
            </a:r>
            <a:r>
              <a:rPr lang="ko-KR" altLang="en-US" sz="2000" dirty="0"/>
              <a:t> 방식을 최적화할 수 있다</a:t>
            </a:r>
            <a:r>
              <a:rPr lang="en-US" altLang="ko-KR" sz="20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2327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7DB454C-A827-47AB-8781-20B753D099DF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4232</TotalTime>
  <Words>819</Words>
  <Application>Microsoft Office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Node.js 디자인 패턴</vt:lpstr>
      <vt:lpstr>개요</vt:lpstr>
      <vt:lpstr>8.1 브라우저와 코드 공유하기</vt:lpstr>
      <vt:lpstr>8.2 Webpack 소개</vt:lpstr>
      <vt:lpstr>8.3 크로스 플랫폼 개발의 기본</vt:lpstr>
      <vt:lpstr>8.4 리액터 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DON’T KNOW JS</dc:title>
  <dc:creator>임 근혁</dc:creator>
  <cp:lastModifiedBy>임 근혁</cp:lastModifiedBy>
  <cp:revision>179</cp:revision>
  <dcterms:created xsi:type="dcterms:W3CDTF">2020-09-28T08:37:12Z</dcterms:created>
  <dcterms:modified xsi:type="dcterms:W3CDTF">2021-03-04T16:36:52Z</dcterms:modified>
</cp:coreProperties>
</file>