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4"/>
            <p14:sldId id="265"/>
            <p14:sldId id="266"/>
            <p14:sldId id="267"/>
            <p14:sldId id="268"/>
            <p14:sldId id="269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Chapter 09 – </a:t>
            </a:r>
            <a:r>
              <a:rPr lang="ko-KR" altLang="en-US" dirty="0" smtClean="0"/>
              <a:t>고급 비동기 레시피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9.2 CPU </a:t>
            </a:r>
            <a:r>
              <a:rPr lang="ko-KR" altLang="en-US" sz="3600" dirty="0" err="1" smtClean="0"/>
              <a:t>바운딩</a:t>
            </a:r>
            <a:r>
              <a:rPr lang="en-US" altLang="ko-KR" sz="3600" dirty="0" smtClean="0"/>
              <a:t>(CPU-bound) </a:t>
            </a:r>
            <a:r>
              <a:rPr lang="ko-KR" altLang="en-US" sz="3600" dirty="0" smtClean="0"/>
              <a:t>작업 실행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멀티 프로세스 패턴에 대한 고려 사항</a:t>
            </a:r>
          </a:p>
          <a:p>
            <a:pPr lvl="1"/>
            <a:r>
              <a:rPr lang="en-US" altLang="ko-KR" sz="1600" dirty="0"/>
              <a:t>app.js</a:t>
            </a:r>
            <a:r>
              <a:rPr lang="ko-KR" altLang="en-US" sz="1600" dirty="0"/>
              <a:t>를 수정한 뒤</a:t>
            </a:r>
            <a:r>
              <a:rPr lang="en-US" altLang="ko-KR" sz="1600" dirty="0"/>
              <a:t>, </a:t>
            </a:r>
            <a:r>
              <a:rPr lang="ko-KR" altLang="en-US" sz="1600" dirty="0"/>
              <a:t>실행하면 이전에 보았던 </a:t>
            </a:r>
            <a:r>
              <a:rPr lang="ko-KR" altLang="en-US" sz="1600" dirty="0" err="1"/>
              <a:t>인터리빙</a:t>
            </a:r>
            <a:r>
              <a:rPr lang="ko-KR" altLang="en-US" sz="1600" dirty="0"/>
              <a:t> 패턴과 마찬가지로 이 새로운 버전의 </a:t>
            </a:r>
            <a:r>
              <a:rPr lang="en-US" altLang="ko-KR" sz="1600" dirty="0" err="1"/>
              <a:t>subsetSum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사용하면 </a:t>
            </a:r>
            <a:r>
              <a:rPr lang="en-US" altLang="ko-KR" sz="1600" dirty="0"/>
              <a:t>CPU </a:t>
            </a:r>
            <a:r>
              <a:rPr lang="ko-KR" altLang="en-US" sz="1600" dirty="0"/>
              <a:t>바운드 작업을 실행하는 동안 이벤트 루프가 차단되지 않는다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부분 집합 합계 작업 두 개를 동시에 </a:t>
            </a:r>
            <a:r>
              <a:rPr lang="ko-KR" altLang="en-US" sz="1600" dirty="0" err="1"/>
              <a:t>시작시키면</a:t>
            </a:r>
            <a:r>
              <a:rPr lang="ko-KR" altLang="en-US" sz="1600" dirty="0"/>
              <a:t> 두 개의 서로 다른 프로세서를 최대한 활용하여 실행하도록 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다만</a:t>
            </a:r>
            <a:r>
              <a:rPr lang="en-US" altLang="ko-KR" sz="1600" dirty="0"/>
              <a:t>, </a:t>
            </a:r>
            <a:r>
              <a:rPr lang="ko-KR" altLang="en-US" sz="1600" dirty="0"/>
              <a:t>동시 처리를 </a:t>
            </a:r>
            <a:r>
              <a:rPr lang="en-US" altLang="ko-KR" sz="1600" dirty="0"/>
              <a:t>2</a:t>
            </a:r>
            <a:r>
              <a:rPr lang="ko-KR" altLang="en-US" sz="1600" dirty="0"/>
              <a:t>개의 프로세스로 제한했기 때문에 세 개의 작업을 동시 실행하려고 하면 마지막으로 시도했던 작업이 중단된다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pPr lvl="1"/>
            <a:r>
              <a:rPr lang="ko-KR" altLang="en-US" sz="1600" dirty="0"/>
              <a:t>멀티 프로세스 패턴은 </a:t>
            </a:r>
            <a:r>
              <a:rPr lang="ko-KR" altLang="en-US" sz="1600" dirty="0" err="1"/>
              <a:t>인터리빙</a:t>
            </a:r>
            <a:r>
              <a:rPr lang="ko-KR" altLang="en-US" sz="1600" dirty="0"/>
              <a:t> 패턴보다 </a:t>
            </a:r>
            <a:r>
              <a:rPr lang="ko-KR" altLang="en-US" sz="1600" dirty="0" err="1"/>
              <a:t>인터리빙</a:t>
            </a:r>
            <a:r>
              <a:rPr lang="ko-KR" altLang="en-US" sz="1600" dirty="0"/>
              <a:t> 패턴보다 강력하고 유연하다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그러나 단일 시스템에서 제공하는 자원의 양은 여전히 제한적이므로 확장성에 한계가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경우 대답은 여러 컴퓨터에 걸쳐 부하를 분산시키는 것이다</a:t>
            </a:r>
            <a:r>
              <a:rPr lang="en-US" altLang="ko-KR" sz="1600" dirty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351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9.1 </a:t>
            </a:r>
            <a:r>
              <a:rPr lang="ko-KR" altLang="en-US" sz="3600" dirty="0" smtClean="0"/>
              <a:t>비동기 배치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일괄 처리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및 </a:t>
            </a:r>
            <a:r>
              <a:rPr lang="ko-KR" altLang="en-US" sz="3600" dirty="0" err="1" smtClean="0"/>
              <a:t>캐싱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비동기 요청 일괄 처리</a:t>
            </a:r>
            <a:endParaRPr lang="en-US" altLang="ko-KR" sz="1600" dirty="0" smtClean="0"/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264" y="1772812"/>
            <a:ext cx="8187471" cy="392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38200" y="5809452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위의 그림은 동일한 입력을 사용하여 동일한 비동기 작업을 호출하는 두 개의 클라이언트를 보여준다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이 상황을 해결하는 자연스러운 방법은 두 클라이언트가 서로 다른 순간에 완료될 두 개의 별도 작업자를 시작하는 것이다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24292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4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9.1 </a:t>
            </a:r>
            <a:r>
              <a:rPr lang="ko-KR" altLang="en-US" sz="3600" dirty="0" smtClean="0"/>
              <a:t>비동기 배치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일괄 처리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및 </a:t>
            </a:r>
            <a:r>
              <a:rPr lang="ko-KR" altLang="en-US" sz="3600" dirty="0" err="1" smtClean="0"/>
              <a:t>캐싱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비동기 요청 일괄 처리</a:t>
            </a:r>
            <a:endParaRPr lang="en-US" altLang="ko-KR" sz="16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73723" y="5604934"/>
            <a:ext cx="105800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n-ea"/>
              </a:rPr>
              <a:t>위의 그림은 같은 입력으로 동일한 </a:t>
            </a:r>
            <a:r>
              <a:rPr lang="en-US" altLang="ko-KR" sz="1600" dirty="0">
                <a:latin typeface="+mn-ea"/>
              </a:rPr>
              <a:t>API</a:t>
            </a:r>
            <a:r>
              <a:rPr lang="ko-KR" altLang="en-US" sz="1600" dirty="0">
                <a:latin typeface="+mn-ea"/>
              </a:rPr>
              <a:t>를 호출하는 두 요청을 일괄 처리하거나 다른 실행 중인 작업자에 추가하는 방법이다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작업이 완료되면 두 클라이언트에게 모두 알릴 수 있으며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이는 대개 적절한 메모리 관리와 무효화 전략이 필요한 복잡한 </a:t>
            </a:r>
            <a:r>
              <a:rPr lang="ko-KR" altLang="en-US" sz="1600" dirty="0" err="1">
                <a:latin typeface="+mn-ea"/>
              </a:rPr>
              <a:t>캐싱</a:t>
            </a:r>
            <a:r>
              <a:rPr lang="ko-KR" altLang="en-US" sz="1600" dirty="0">
                <a:latin typeface="+mn-ea"/>
              </a:rPr>
              <a:t> 메커니즘을 처리하지 않고도 어플리케이션의 부하를 최적화할 수 있는 간단하지만 매우 강력한 방법을 보여준다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400" dirty="0">
              <a:solidFill>
                <a:srgbClr val="24292E"/>
              </a:solidFill>
              <a:latin typeface="+mn-ea"/>
            </a:endParaRPr>
          </a:p>
        </p:txBody>
      </p:sp>
      <p:pic>
        <p:nvPicPr>
          <p:cNvPr id="2050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49" y="1817077"/>
            <a:ext cx="6666126" cy="34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35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9.1 </a:t>
            </a:r>
            <a:r>
              <a:rPr lang="ko-KR" altLang="en-US" sz="3600" dirty="0" smtClean="0"/>
              <a:t>비동기 배치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일괄 처리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및 </a:t>
            </a:r>
            <a:r>
              <a:rPr lang="ko-KR" altLang="en-US" sz="3600" dirty="0" err="1" smtClean="0"/>
              <a:t>캐싱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비동기 요청 </a:t>
            </a:r>
            <a:r>
              <a:rPr lang="ko-KR" altLang="en-US" sz="2000" dirty="0" err="1" smtClean="0"/>
              <a:t>캐싱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요청의 일괄 처리 패턴의 문제점 중 하나는 </a:t>
            </a:r>
            <a:r>
              <a:rPr lang="en-US" altLang="ko-KR" sz="1600" dirty="0"/>
              <a:t>API</a:t>
            </a:r>
            <a:r>
              <a:rPr lang="ko-KR" altLang="en-US" sz="1600" dirty="0"/>
              <a:t>가 빠를수록 일괄 처리 요청의 수가 줄어든다는 것이다</a:t>
            </a:r>
            <a:r>
              <a:rPr lang="en-US" altLang="ko-KR" sz="1600" dirty="0"/>
              <a:t>. API</a:t>
            </a:r>
            <a:r>
              <a:rPr lang="ko-KR" altLang="en-US" sz="1600" dirty="0"/>
              <a:t>가 충분히 빠르면 최적화를 시도할 필요가 없다고 할 수도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여전히 어플리케이션의 리소스 로드에 있어 합산을 한다면 상당한 영향을 미칠 수 있는 요인이 있음을 보여준다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때로는 </a:t>
            </a:r>
            <a:r>
              <a:rPr lang="en-US" altLang="ko-KR" sz="1600" dirty="0"/>
              <a:t>API </a:t>
            </a:r>
            <a:r>
              <a:rPr lang="ko-KR" altLang="en-US" sz="1600" dirty="0"/>
              <a:t>호출의 결과가 자주 변경되지 않는다고 가정할 수도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경우 간단한 요청의 일괄 처리는 최상의 성능을 제공하지 못한다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모든 상황에서 어플리케이션의 로드를 줄이고 응답 속도를 높이고자 한다면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캐싱</a:t>
            </a:r>
            <a:r>
              <a:rPr lang="ko-KR" altLang="en-US" sz="1600" dirty="0"/>
              <a:t> 패턴이 가장 좋다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err="1"/>
              <a:t>캐싱</a:t>
            </a:r>
            <a:r>
              <a:rPr lang="ko-KR" altLang="en-US" sz="1600" dirty="0"/>
              <a:t> 패턴은 요청이 </a:t>
            </a:r>
            <a:r>
              <a:rPr lang="ko-KR" altLang="en-US" sz="1600" dirty="0" err="1"/>
              <a:t>완료되자마자</a:t>
            </a:r>
            <a:r>
              <a:rPr lang="ko-KR" altLang="en-US" sz="1600" dirty="0"/>
              <a:t> 결과를 캐시에 저장한다</a:t>
            </a:r>
            <a:r>
              <a:rPr lang="en-US" altLang="ko-KR" sz="1600" dirty="0"/>
              <a:t>. </a:t>
            </a:r>
            <a:r>
              <a:rPr lang="ko-KR" altLang="en-US" sz="1600" dirty="0"/>
              <a:t>캐시의 결과를 바로 변수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 항목 또는 특수 </a:t>
            </a:r>
            <a:r>
              <a:rPr lang="ko-KR" altLang="en-US" sz="1600" dirty="0" err="1"/>
              <a:t>캐싱</a:t>
            </a:r>
            <a:r>
              <a:rPr lang="ko-KR" altLang="en-US" sz="1600" dirty="0"/>
              <a:t> 서버에 저장한다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다음 번에 </a:t>
            </a:r>
            <a:r>
              <a:rPr lang="en-US" altLang="ko-KR" sz="1600" dirty="0"/>
              <a:t>API</a:t>
            </a:r>
            <a:r>
              <a:rPr lang="ko-KR" altLang="en-US" sz="1600" dirty="0"/>
              <a:t>를 호출할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요청을 생성하는 대신 캐시에서 즉시 결과를 검색할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비동기 프로그래밍에서 </a:t>
            </a:r>
            <a:r>
              <a:rPr lang="ko-KR" altLang="en-US" sz="1600" dirty="0" err="1"/>
              <a:t>캐싱</a:t>
            </a:r>
            <a:r>
              <a:rPr lang="ko-KR" altLang="en-US" sz="1600" dirty="0"/>
              <a:t> 패턴은 최적화를 위해 요청 일괄 처리와 결합되어야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캐시가 아직 설정되지 않은 상태에서 여러 요청이 동시에 실행될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이러한 요청이 모두 완료될 때 캐시가 여러 번 설정될 수 있기 때문이다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619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9.1 </a:t>
            </a:r>
            <a:r>
              <a:rPr lang="ko-KR" altLang="en-US" sz="3600" dirty="0" smtClean="0"/>
              <a:t>비동기 배치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일괄 처리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및 </a:t>
            </a:r>
            <a:r>
              <a:rPr lang="ko-KR" altLang="en-US" sz="3600" dirty="0" err="1" smtClean="0"/>
              <a:t>캐싱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비동기 요청 </a:t>
            </a:r>
            <a:r>
              <a:rPr lang="ko-KR" altLang="en-US" sz="2000" dirty="0" err="1" smtClean="0"/>
              <a:t>캐싱</a:t>
            </a:r>
            <a:endParaRPr lang="en-US" altLang="ko-KR" sz="2000" dirty="0" smtClean="0"/>
          </a:p>
        </p:txBody>
      </p:sp>
      <p:pic>
        <p:nvPicPr>
          <p:cNvPr id="1026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54" y="1710186"/>
            <a:ext cx="8172986" cy="328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38200" y="5200364"/>
            <a:ext cx="973215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위의 그림은 최적의 비동기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캐싱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알고리즘을 위한 두 개의 단계를 보여준다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비동기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API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를 사용하고 있으므로 비록 캐시와 관련된 처리들이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동기적이라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할지라도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캐시된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값은 항상 비동기적으로 반환해야 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한다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24292E"/>
                </a:solidFill>
                <a:latin typeface="+mn-ea"/>
              </a:rPr>
              <a:t>첫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번째 단계는 일괄처리 패턴과 완전히 동일하다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캐시가 설정되지 않은 동안 수신된 요청은 함께 일괄 처리된다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요청이 완료되면 캐시가 한 번 설정된다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캐시 설정이 완료되면 이후의 모든 요청이 캐시에서 직접 제공된다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400" b="0" i="0" dirty="0">
              <a:solidFill>
                <a:srgbClr val="24292E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51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9.1 </a:t>
            </a:r>
            <a:r>
              <a:rPr lang="ko-KR" altLang="en-US" sz="3600" dirty="0" smtClean="0"/>
              <a:t>비동기 배치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일괄 처리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및 </a:t>
            </a:r>
            <a:r>
              <a:rPr lang="ko-KR" altLang="en-US" sz="3600" dirty="0" err="1" smtClean="0"/>
              <a:t>캐싱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프라미스를</a:t>
            </a:r>
            <a:r>
              <a:rPr lang="ko-KR" altLang="en-US" sz="2000" dirty="0" smtClean="0"/>
              <a:t> 사용한 일괄 처리 및 </a:t>
            </a:r>
            <a:r>
              <a:rPr lang="ko-KR" altLang="en-US" sz="2000" dirty="0" err="1" smtClean="0"/>
              <a:t>캐싱</a:t>
            </a:r>
            <a:endParaRPr lang="en-US" altLang="ko-KR" sz="2000" dirty="0" smtClean="0"/>
          </a:p>
          <a:p>
            <a:pPr lvl="1"/>
            <a:r>
              <a:rPr lang="ko-KR" altLang="en-US" sz="1600" dirty="0" err="1"/>
              <a:t>프라미스를</a:t>
            </a:r>
            <a:r>
              <a:rPr lang="ko-KR" altLang="en-US" sz="1600" dirty="0"/>
              <a:t> 유익하게 이용할 수 있는 두 가지 특성이 있다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400" dirty="0"/>
              <a:t>다수의 </a:t>
            </a:r>
            <a:r>
              <a:rPr lang="ko-KR" altLang="en-US" sz="1400" dirty="0" err="1"/>
              <a:t>리스너를</a:t>
            </a:r>
            <a:r>
              <a:rPr lang="ko-KR" altLang="en-US" sz="1400" dirty="0"/>
              <a:t> 동일한 </a:t>
            </a:r>
            <a:r>
              <a:rPr lang="ko-KR" altLang="en-US" sz="1400" dirty="0" err="1"/>
              <a:t>프라미스에</a:t>
            </a:r>
            <a:r>
              <a:rPr lang="ko-KR" altLang="en-US" sz="1400" dirty="0"/>
              <a:t> 붙일 수 있다</a:t>
            </a:r>
            <a:r>
              <a:rPr lang="en-US" altLang="ko-KR" sz="1400" dirty="0"/>
              <a:t>.</a:t>
            </a:r>
          </a:p>
          <a:p>
            <a:pPr lvl="2"/>
            <a:r>
              <a:rPr lang="en-US" altLang="ko-KR" sz="1400" dirty="0" smtClean="0"/>
              <a:t>then() </a:t>
            </a:r>
            <a:r>
              <a:rPr lang="ko-KR" altLang="en-US" sz="1400" dirty="0" err="1" smtClean="0"/>
              <a:t>리스너는</a:t>
            </a:r>
            <a:r>
              <a:rPr lang="ko-KR" altLang="en-US" sz="1400" dirty="0" smtClean="0"/>
              <a:t> 한번만 호출할 수 있으며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프라미스가</a:t>
            </a:r>
            <a:r>
              <a:rPr lang="ko-KR" altLang="en-US" sz="1400" dirty="0" smtClean="0"/>
              <a:t> 이미 해결된 후에도 연결되어 작동한다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게다가 </a:t>
            </a:r>
            <a:r>
              <a:rPr lang="en-US" altLang="ko-KR" sz="1400" dirty="0" smtClean="0"/>
              <a:t>then()</a:t>
            </a:r>
            <a:r>
              <a:rPr lang="ko-KR" altLang="en-US" sz="1400" dirty="0" smtClean="0"/>
              <a:t>은 항상 비동기적으로 호출된다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600" dirty="0" smtClean="0"/>
              <a:t>첫 </a:t>
            </a:r>
            <a:r>
              <a:rPr lang="ko-KR" altLang="en-US" sz="1600" dirty="0"/>
              <a:t>번째 특성은 요청을 일괄 처리하는데 필요한 것이며</a:t>
            </a:r>
            <a:r>
              <a:rPr lang="en-US" altLang="ko-KR" sz="1600" dirty="0"/>
              <a:t>, </a:t>
            </a:r>
            <a:r>
              <a:rPr lang="ko-KR" altLang="en-US" sz="1600" dirty="0"/>
              <a:t>두 번째 특징은 해결된 값에 대한 캐시를 의미하여 일관된 비동기 방식으로 </a:t>
            </a:r>
            <a:r>
              <a:rPr lang="ko-KR" altLang="en-US" sz="1600" dirty="0" err="1"/>
              <a:t>캐시된</a:t>
            </a:r>
            <a:r>
              <a:rPr lang="ko-KR" altLang="en-US" sz="1600" dirty="0"/>
              <a:t> 값을 반환하는 자연스러운 메커니즘을 제공한다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</a:t>
            </a:r>
            <a:r>
              <a:rPr lang="ko-KR" altLang="en-US" sz="1600" dirty="0" err="1"/>
              <a:t>프라미스를</a:t>
            </a:r>
            <a:r>
              <a:rPr lang="ko-KR" altLang="en-US" sz="1600" dirty="0"/>
              <a:t> 사용하면 일괄 처리와 </a:t>
            </a:r>
            <a:r>
              <a:rPr lang="ko-KR" altLang="en-US" sz="1600" dirty="0" err="1"/>
              <a:t>캐싱이</a:t>
            </a:r>
            <a:r>
              <a:rPr lang="ko-KR" altLang="en-US" sz="1600" dirty="0"/>
              <a:t> 매우 단순하고 </a:t>
            </a:r>
            <a:r>
              <a:rPr lang="ko-KR" altLang="en-US" sz="1600" dirty="0" err="1"/>
              <a:t>간결하다는</a:t>
            </a:r>
            <a:r>
              <a:rPr lang="ko-KR" altLang="en-US" sz="1600" dirty="0"/>
              <a:t> 것을 의미한다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732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9.2 CPU </a:t>
            </a:r>
            <a:r>
              <a:rPr lang="ko-KR" altLang="en-US" sz="3600" dirty="0" err="1" smtClean="0"/>
              <a:t>바운딩</a:t>
            </a:r>
            <a:r>
              <a:rPr lang="en-US" altLang="ko-KR" sz="3600" dirty="0" smtClean="0"/>
              <a:t>(CPU-bound) </a:t>
            </a:r>
            <a:r>
              <a:rPr lang="ko-KR" altLang="en-US" sz="3600" dirty="0" smtClean="0"/>
              <a:t>작업 실행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이벤트 루프를 제어하지 못하는 긴 동기식 작업을 </a:t>
            </a:r>
            <a:r>
              <a:rPr lang="en-US" altLang="ko-KR" sz="2000" dirty="0" smtClean="0"/>
              <a:t>I/O </a:t>
            </a:r>
            <a:r>
              <a:rPr lang="ko-KR" altLang="en-US" sz="2000" dirty="0" smtClean="0"/>
              <a:t>작업이 많지 않고 </a:t>
            </a:r>
            <a:r>
              <a:rPr lang="en-US" altLang="ko-KR" sz="2000" dirty="0" smtClean="0"/>
              <a:t>CPU</a:t>
            </a:r>
            <a:r>
              <a:rPr lang="ko-KR" altLang="en-US" sz="2000" dirty="0" smtClean="0"/>
              <a:t>의 사용량이 많다는 특징 때문에 </a:t>
            </a:r>
            <a:r>
              <a:rPr lang="en-US" altLang="ko-KR" sz="2000" dirty="0" smtClean="0"/>
              <a:t>CPU </a:t>
            </a:r>
            <a:r>
              <a:rPr lang="ko-KR" altLang="en-US" sz="2000" dirty="0" err="1" smtClean="0"/>
              <a:t>바운딩이라고</a:t>
            </a:r>
            <a:r>
              <a:rPr lang="ko-KR" altLang="en-US" sz="2000" dirty="0" smtClean="0"/>
              <a:t> 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setImmediate</a:t>
            </a:r>
            <a:r>
              <a:rPr lang="ko-KR" altLang="en-US" sz="2000" dirty="0" smtClean="0"/>
              <a:t>를 사용한 </a:t>
            </a:r>
            <a:r>
              <a:rPr lang="ko-KR" altLang="en-US" sz="2000" dirty="0" err="1" smtClean="0"/>
              <a:t>인터리빙</a:t>
            </a:r>
            <a:r>
              <a:rPr lang="en-US" altLang="ko-KR" sz="2000" dirty="0" smtClean="0"/>
              <a:t>(Interleaving)</a:t>
            </a:r>
          </a:p>
          <a:p>
            <a:pPr lvl="1"/>
            <a:r>
              <a:rPr lang="ko-KR" altLang="en-US" sz="1600" dirty="0" smtClean="0"/>
              <a:t>일반적으로 </a:t>
            </a:r>
            <a:r>
              <a:rPr lang="en-US" altLang="ko-KR" sz="1600" dirty="0" smtClean="0"/>
              <a:t>CPU </a:t>
            </a:r>
            <a:r>
              <a:rPr lang="ko-KR" altLang="en-US" sz="1600" dirty="0" smtClean="0"/>
              <a:t>바운드 알고리즘은 일련의 단계에 따라 작성된다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재귀 호출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루프 또는 그 변형이나 조합일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그래서 이 문제에 대한 간단한 해결책은 각각의 단계가 완료된 후 이벤트 루프에 </a:t>
            </a:r>
            <a:r>
              <a:rPr lang="ko-KR" altLang="en-US" sz="1600" dirty="0" err="1" smtClean="0"/>
              <a:t>제어권을</a:t>
            </a:r>
            <a:r>
              <a:rPr lang="ko-KR" altLang="en-US" sz="1600" dirty="0" smtClean="0"/>
              <a:t> 돌려주는 것이다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이렇게 하면 장기 실행 알고리즘이 </a:t>
            </a:r>
            <a:r>
              <a:rPr lang="en-US" altLang="ko-KR" sz="1600" dirty="0" smtClean="0"/>
              <a:t>CPU</a:t>
            </a:r>
            <a:r>
              <a:rPr lang="ko-KR" altLang="en-US" sz="1600" dirty="0" smtClean="0"/>
              <a:t>에 </a:t>
            </a:r>
            <a:r>
              <a:rPr lang="ko-KR" altLang="en-US" sz="1600" dirty="0" err="1" smtClean="0"/>
              <a:t>제어권을</a:t>
            </a:r>
            <a:r>
              <a:rPr lang="ko-KR" altLang="en-US" sz="1600" dirty="0" smtClean="0"/>
              <a:t> 줄 때마다 이벤트 루프에 의해 보류중인 모든 </a:t>
            </a:r>
            <a:r>
              <a:rPr lang="en-US" altLang="ko-KR" sz="1600" dirty="0" smtClean="0"/>
              <a:t>I/O</a:t>
            </a:r>
            <a:r>
              <a:rPr lang="ko-KR" altLang="en-US" sz="1600" dirty="0" smtClean="0"/>
              <a:t>가 지속적으로 처리될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이를 달성할 수 있는 간단한 방법은 알고리즘의 단계 사이사이에 보류중인 </a:t>
            </a:r>
            <a:r>
              <a:rPr lang="en-US" altLang="ko-KR" sz="1600" dirty="0" smtClean="0"/>
              <a:t>I/O </a:t>
            </a:r>
            <a:r>
              <a:rPr lang="ko-KR" altLang="en-US" sz="1600" dirty="0" smtClean="0"/>
              <a:t>요청들을 처리하도록 예약하는 것이다</a:t>
            </a:r>
            <a:r>
              <a:rPr lang="en-US" altLang="ko-KR" sz="1600" smtClean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75903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9.2 CPU </a:t>
            </a:r>
            <a:r>
              <a:rPr lang="ko-KR" altLang="en-US" sz="3600" dirty="0" err="1" smtClean="0"/>
              <a:t>바운딩</a:t>
            </a:r>
            <a:r>
              <a:rPr lang="en-US" altLang="ko-KR" sz="3600" dirty="0" smtClean="0"/>
              <a:t>(CPU-bound) </a:t>
            </a:r>
            <a:r>
              <a:rPr lang="ko-KR" altLang="en-US" sz="3600" dirty="0" smtClean="0"/>
              <a:t>작업 실행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인터리빙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패턴에 대한 고려 사항</a:t>
            </a:r>
          </a:p>
          <a:p>
            <a:pPr lvl="1"/>
            <a:r>
              <a:rPr lang="ko-KR" altLang="en-US" sz="1600" dirty="0"/>
              <a:t>대기중인 입출력 다음에 알고리즘의 다음 단계를 예약하기 위해서는 </a:t>
            </a:r>
            <a:r>
              <a:rPr lang="en-US" altLang="ko-KR" sz="1600" dirty="0" err="1" smtClean="0"/>
              <a:t>setImmedidate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사용해야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이것이 효율성 측면에서 최고의 패턴은 아니다</a:t>
            </a:r>
            <a:r>
              <a:rPr lang="en-US" altLang="ko-KR" sz="1600" dirty="0"/>
              <a:t>. </a:t>
            </a:r>
            <a:r>
              <a:rPr lang="ko-KR" altLang="en-US" sz="1600" dirty="0"/>
              <a:t>실제로 작업을 지연하면 알고리즘이 실행해야 하는 모든 단계를 곱한 작은 오버헤드가 발생하며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중요한 영향을 미칠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일반적으로 </a:t>
            </a:r>
            <a:r>
              <a:rPr lang="en-US" altLang="ko-KR" sz="1600" dirty="0"/>
              <a:t>CPU </a:t>
            </a:r>
            <a:r>
              <a:rPr lang="ko-KR" altLang="en-US" sz="1600" dirty="0"/>
              <a:t>바운드 작업을 실행하고자 할 때 마지막으로 처리해야 하는 작업이다</a:t>
            </a:r>
            <a:r>
              <a:rPr lang="en-US" altLang="ko-KR" sz="1600" dirty="0"/>
              <a:t>. </a:t>
            </a:r>
            <a:r>
              <a:rPr lang="ko-KR" altLang="en-US" sz="1600" dirty="0"/>
              <a:t>특히 사용자에게 결과를 직접 반환해야 하는 경우에는 적절한 시간 내에 처리를 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문제를 완화할 수 있는 가능한 해결책은 </a:t>
            </a:r>
            <a:r>
              <a:rPr lang="en-US" altLang="ko-KR" sz="1600" dirty="0" err="1" smtClean="0"/>
              <a:t>setImmedidate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매 단계마다 사용하는 대신</a:t>
            </a:r>
            <a:r>
              <a:rPr lang="en-US" altLang="ko-KR" sz="1600" dirty="0"/>
              <a:t>, </a:t>
            </a:r>
            <a:r>
              <a:rPr lang="ko-KR" altLang="en-US" sz="1600" dirty="0"/>
              <a:t>특정 단계 후에만 사용하는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문제의 근원은 해결되지 않는다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앞선 예시의 패턴이 꼭 피해야 한다는 것을 의미하지는 않는다</a:t>
            </a:r>
            <a:r>
              <a:rPr lang="en-US" altLang="ko-KR" sz="1600" dirty="0"/>
              <a:t>. </a:t>
            </a:r>
            <a:r>
              <a:rPr lang="ko-KR" altLang="en-US" sz="1600" dirty="0"/>
              <a:t>사용량이 많은 서버에서는 이벤트 루프를 </a:t>
            </a:r>
            <a:r>
              <a:rPr lang="en-US" altLang="ko-KR" sz="1600" dirty="0"/>
              <a:t>200</a:t>
            </a:r>
            <a:r>
              <a:rPr lang="ko-KR" altLang="en-US" sz="1600" dirty="0"/>
              <a:t>밀리 초 동안 차단하는 작업조차도 원치 않는 지연을 만들어 낼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작업이 산발적으로 또는 백그라운드에서 실행되고 너무 오랫동안 실행하지 않아도 되는 상황에서는 </a:t>
            </a:r>
            <a:r>
              <a:rPr lang="en-US" altLang="ko-KR" sz="1600" dirty="0" err="1" smtClean="0"/>
              <a:t>setImmedidate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사용하여 실행을 </a:t>
            </a:r>
            <a:r>
              <a:rPr lang="ko-KR" altLang="en-US" sz="1600" dirty="0" err="1"/>
              <a:t>인터리브하는</a:t>
            </a:r>
            <a:r>
              <a:rPr lang="ko-KR" altLang="en-US" sz="1600" dirty="0"/>
              <a:t> 것이 이벤트 루프를 차단하는 것을 피하는 가장 간단하고 효과적인 방법이다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2736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9.2 CPU </a:t>
            </a:r>
            <a:r>
              <a:rPr lang="ko-KR" altLang="en-US" sz="3600" dirty="0" err="1" smtClean="0"/>
              <a:t>바운딩</a:t>
            </a:r>
            <a:r>
              <a:rPr lang="en-US" altLang="ko-KR" sz="3600" dirty="0" smtClean="0"/>
              <a:t>(CPU-bound) </a:t>
            </a:r>
            <a:r>
              <a:rPr lang="ko-KR" altLang="en-US" sz="3600" dirty="0" smtClean="0"/>
              <a:t>작업 실행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멀티 프로세스 사용</a:t>
            </a:r>
            <a:endParaRPr lang="ko-KR" altLang="en-US" sz="2000" dirty="0"/>
          </a:p>
          <a:p>
            <a:pPr lvl="1"/>
            <a:r>
              <a:rPr lang="ko-KR" altLang="en-US" sz="1600" dirty="0"/>
              <a:t>이벤트 루프를 막지 못하도록 하는 또 다른 패턴은 자식 프로세스를 사용하는 것이다</a:t>
            </a:r>
            <a:r>
              <a:rPr lang="en-US" altLang="ko-KR" sz="1600" dirty="0"/>
              <a:t>. Node.js</a:t>
            </a:r>
            <a:r>
              <a:rPr lang="ko-KR" altLang="en-US" sz="1600" dirty="0"/>
              <a:t>에서는 웹 서버와 같은 </a:t>
            </a:r>
            <a:r>
              <a:rPr lang="en-US" altLang="ko-KR" sz="1600" dirty="0"/>
              <a:t>I/O </a:t>
            </a:r>
            <a:r>
              <a:rPr lang="ko-KR" altLang="en-US" sz="1600" dirty="0"/>
              <a:t>집약적인 어플리케이션을 실행할 때 최상의 성능을 제공하는 </a:t>
            </a:r>
            <a:r>
              <a:rPr lang="ko-KR" altLang="en-US" sz="1600" dirty="0" err="1"/>
              <a:t>비동기식</a:t>
            </a:r>
            <a:r>
              <a:rPr lang="ko-KR" altLang="en-US" sz="1600" dirty="0"/>
              <a:t> 아키텍처 덕분에 리소스 사용률을 최적화할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어플리케이션의 </a:t>
            </a:r>
            <a:r>
              <a:rPr lang="ko-KR" altLang="en-US" sz="1600" dirty="0" err="1"/>
              <a:t>응답성을</a:t>
            </a:r>
            <a:r>
              <a:rPr lang="ko-KR" altLang="en-US" sz="1600" dirty="0"/>
              <a:t> 유지하는 가장 좋은 방법은 값비싼 </a:t>
            </a:r>
            <a:r>
              <a:rPr lang="en-US" altLang="ko-KR" sz="1600" dirty="0"/>
              <a:t>CPU </a:t>
            </a:r>
            <a:r>
              <a:rPr lang="ko-KR" altLang="en-US" sz="1600" dirty="0"/>
              <a:t>관련 작업을 기본 어플리케이션의 컨텍스트에서 실행하지 않고 대신 별도의 프로세스를 사용하는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이에 세 가지 주요 장점이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동기화 작업의 실행 단계를 </a:t>
            </a:r>
            <a:r>
              <a:rPr lang="ko-KR" altLang="en-US" sz="1600" dirty="0" err="1"/>
              <a:t>인터리빙할</a:t>
            </a:r>
            <a:r>
              <a:rPr lang="ko-KR" altLang="en-US" sz="1600" dirty="0"/>
              <a:t> 필요 없이 최대 속도로 실행될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Node.js</a:t>
            </a:r>
            <a:r>
              <a:rPr lang="ko-KR" altLang="en-US" sz="1600" dirty="0"/>
              <a:t>의 프로세스로 작업하는 것은 간단하다</a:t>
            </a:r>
            <a:r>
              <a:rPr lang="en-US" altLang="ko-KR" sz="1600" dirty="0"/>
              <a:t>. </a:t>
            </a:r>
            <a:r>
              <a:rPr lang="ko-KR" altLang="en-US" sz="1600" dirty="0"/>
              <a:t>알고리즘을 수정하여 </a:t>
            </a:r>
            <a:r>
              <a:rPr lang="en-US" altLang="ko-KR" sz="1600" dirty="0" err="1"/>
              <a:t>setImmediate</a:t>
            </a:r>
            <a:r>
              <a:rPr lang="en-US" altLang="ko-KR" sz="1600" dirty="0"/>
              <a:t>()</a:t>
            </a:r>
            <a:r>
              <a:rPr lang="ko-KR" altLang="en-US" sz="1600" dirty="0"/>
              <a:t>를 사용하는 것보다 쉬우며</a:t>
            </a:r>
            <a:r>
              <a:rPr lang="en-US" altLang="ko-KR" sz="1600" dirty="0"/>
              <a:t>, </a:t>
            </a:r>
            <a:r>
              <a:rPr lang="ko-KR" altLang="en-US" sz="1600" dirty="0"/>
              <a:t>메인 어플리케이션 자체를 확장할 필요 없이 다중 프로세서를 쉽게 사용할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최고의 성능이 필요하다면</a:t>
            </a:r>
            <a:r>
              <a:rPr lang="en-US" altLang="ko-KR" sz="1600" dirty="0"/>
              <a:t>, ANSI C</a:t>
            </a:r>
            <a:r>
              <a:rPr lang="ko-KR" altLang="en-US" sz="1600" dirty="0"/>
              <a:t>와 같은 저 수준 언어로 작성된 외부 프로세스를 실행할 수도 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Node.js</a:t>
            </a:r>
            <a:r>
              <a:rPr lang="ko-KR" altLang="en-US" sz="1600" dirty="0"/>
              <a:t>는 외부 프로세스와 상호작용 할 수 있는 일련의 </a:t>
            </a:r>
            <a:r>
              <a:rPr lang="en-US" altLang="ko-KR" sz="1600" dirty="0"/>
              <a:t>API </a:t>
            </a:r>
            <a:r>
              <a:rPr lang="ko-KR" altLang="en-US" sz="1600" dirty="0"/>
              <a:t>도구들을 제공한다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child_process</a:t>
            </a:r>
            <a:r>
              <a:rPr lang="en-US" altLang="ko-KR" sz="1600" dirty="0"/>
              <a:t> </a:t>
            </a:r>
            <a:r>
              <a:rPr lang="ko-KR" altLang="en-US" sz="1600" dirty="0"/>
              <a:t>모듈에서 필요한 것을 찾을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외부 프로세스가 </a:t>
            </a:r>
            <a:r>
              <a:rPr lang="en-US" altLang="ko-KR" sz="1600" dirty="0"/>
              <a:t>Node.js </a:t>
            </a:r>
            <a:r>
              <a:rPr lang="ko-KR" altLang="en-US" sz="1600" dirty="0"/>
              <a:t>프로그램일 때 메인 어플리케이션에 연결하는 것처럼 매우 쉽다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</a:t>
            </a:r>
            <a:r>
              <a:rPr lang="en-US" altLang="ko-KR" sz="1600" dirty="0" err="1" smtClean="0"/>
              <a:t>child_process.fork</a:t>
            </a:r>
            <a:r>
              <a:rPr lang="en-US" altLang="ko-KR" sz="1600" dirty="0" smtClean="0"/>
              <a:t>() </a:t>
            </a:r>
            <a:r>
              <a:rPr lang="ko-KR" altLang="en-US" sz="1600" dirty="0"/>
              <a:t>함수를 이용하여 만들며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</a:t>
            </a:r>
            <a:r>
              <a:rPr lang="en-US" altLang="ko-KR" sz="1600" dirty="0"/>
              <a:t>child Node.js </a:t>
            </a:r>
            <a:r>
              <a:rPr lang="ko-KR" altLang="en-US" sz="1600" dirty="0"/>
              <a:t>프로세스를 생성하고 자동으로 통신 채널을 생성하여 </a:t>
            </a:r>
            <a:r>
              <a:rPr lang="en-US" altLang="ko-KR" sz="1600" dirty="0" err="1"/>
              <a:t>EventEmitter</a:t>
            </a:r>
            <a:r>
              <a:rPr lang="ko-KR" altLang="en-US" sz="1600" dirty="0"/>
              <a:t>와 매우 유사한 인터페이스를 사용하여 정보를 교환할 수 있도록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11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889</Words>
  <Application>Microsoft Office PowerPoint</Application>
  <PresentationFormat>와이드스크린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Node.js 디자인 패턴</vt:lpstr>
      <vt:lpstr>9.1 비동기 배치(일괄 처리) 및 캐싱</vt:lpstr>
      <vt:lpstr>9.1 비동기 배치(일괄 처리) 및 캐싱</vt:lpstr>
      <vt:lpstr>9.1 비동기 배치(일괄 처리) 및 캐싱</vt:lpstr>
      <vt:lpstr>9.1 비동기 배치(일괄 처리) 및 캐싱</vt:lpstr>
      <vt:lpstr>9.1 비동기 배치(일괄 처리) 및 캐싱</vt:lpstr>
      <vt:lpstr>9.2 CPU 바운딩(CPU-bound) 작업 실행</vt:lpstr>
      <vt:lpstr>9.2 CPU 바운딩(CPU-bound) 작업 실행</vt:lpstr>
      <vt:lpstr>9.2 CPU 바운딩(CPU-bound) 작업 실행</vt:lpstr>
      <vt:lpstr>9.2 CPU 바운딩(CPU-bound) 작업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192</cp:revision>
  <dcterms:created xsi:type="dcterms:W3CDTF">2020-09-28T08:37:12Z</dcterms:created>
  <dcterms:modified xsi:type="dcterms:W3CDTF">2021-03-08T07:44:21Z</dcterms:modified>
</cp:coreProperties>
</file>