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21" r:id="rId3"/>
    <p:sldId id="324" r:id="rId4"/>
    <p:sldId id="349" r:id="rId5"/>
    <p:sldId id="352" r:id="rId6"/>
    <p:sldId id="350" r:id="rId7"/>
    <p:sldId id="351" r:id="rId8"/>
    <p:sldId id="322" r:id="rId9"/>
    <p:sldId id="323" r:id="rId10"/>
    <p:sldId id="325" r:id="rId11"/>
    <p:sldId id="353" r:id="rId12"/>
    <p:sldId id="348" r:id="rId13"/>
    <p:sldId id="326" r:id="rId14"/>
    <p:sldId id="327" r:id="rId15"/>
    <p:sldId id="328" r:id="rId16"/>
    <p:sldId id="329" r:id="rId17"/>
    <p:sldId id="330" r:id="rId18"/>
    <p:sldId id="354" r:id="rId19"/>
    <p:sldId id="331" r:id="rId20"/>
    <p:sldId id="338" r:id="rId21"/>
    <p:sldId id="333" r:id="rId22"/>
    <p:sldId id="334" r:id="rId23"/>
    <p:sldId id="335" r:id="rId24"/>
    <p:sldId id="336" r:id="rId25"/>
    <p:sldId id="337" r:id="rId26"/>
    <p:sldId id="339" r:id="rId27"/>
    <p:sldId id="340" r:id="rId28"/>
    <p:sldId id="341" r:id="rId29"/>
    <p:sldId id="342" r:id="rId30"/>
    <p:sldId id="332" r:id="rId31"/>
    <p:sldId id="343" r:id="rId32"/>
    <p:sldId id="347" r:id="rId33"/>
    <p:sldId id="345" r:id="rId34"/>
    <p:sldId id="346" r:id="rId35"/>
    <p:sldId id="355" r:id="rId36"/>
    <p:sldId id="356" r:id="rId37"/>
    <p:sldId id="357" r:id="rId38"/>
    <p:sldId id="358" r:id="rId39"/>
    <p:sldId id="359" r:id="rId40"/>
    <p:sldId id="344" r:id="rId41"/>
    <p:sldId id="291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2" autoAdjust="0"/>
    <p:restoredTop sz="79334" autoAdjust="0"/>
  </p:normalViewPr>
  <p:slideViewPr>
    <p:cSldViewPr snapToGrid="0">
      <p:cViewPr varScale="1">
        <p:scale>
          <a:sx n="90" d="100"/>
          <a:sy n="90" d="100"/>
        </p:scale>
        <p:origin x="786" y="90"/>
      </p:cViewPr>
      <p:guideLst/>
    </p:cSldViewPr>
  </p:slideViewPr>
  <p:outlineViewPr>
    <p:cViewPr>
      <p:scale>
        <a:sx n="33" d="100"/>
        <a:sy n="33" d="100"/>
      </p:scale>
      <p:origin x="0" y="-82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271B-84F7-6D4E-AAB1-312F4DF55AC3}" type="datetimeFigureOut">
              <a:rPr kumimoji="1" lang="ko-Kore-KR" altLang="en-US" smtClean="0"/>
              <a:t>01/22/2021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3147-8DA8-2841-9D47-B268AFCE7F4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939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분산 시스템에서 각 서버가 합의 알고리즘을 직접 구현해도 되긴 함</a:t>
            </a:r>
            <a:r>
              <a:rPr lang="en-US" altLang="ko-KR" dirty="0"/>
              <a:t>. </a:t>
            </a:r>
            <a:r>
              <a:rPr lang="ko-KR" altLang="en-US" dirty="0"/>
              <a:t>하지만 그건 비효율적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3152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949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0020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986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4634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8332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6753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4934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0017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846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592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Zookeeper </a:t>
            </a:r>
            <a:r>
              <a:rPr lang="ko-KR" altLang="en-US" dirty="0"/>
              <a:t>를 이용해서 분산 </a:t>
            </a:r>
            <a:r>
              <a:rPr lang="ko-KR" altLang="en-US" dirty="0" err="1"/>
              <a:t>락이나</a:t>
            </a:r>
            <a:r>
              <a:rPr lang="ko-KR" altLang="en-US" dirty="0"/>
              <a:t> 서비스 디스커버리 등은 직접 구현해야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3728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474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죽었다</a:t>
            </a:r>
            <a:r>
              <a:rPr kumimoji="1" lang="ko-KR" altLang="en-US" dirty="0"/>
              <a:t> 다시 살아는 서버는 다른 노드들로부터 데이터를 복제하여 동기화함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75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2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707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925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838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1418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3147-8DA8-2841-9D47-B268AFCE7F49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35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7330-F558-4AB3-858E-342F50B65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A1C09F-B051-4143-936D-F077B0863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2FD76-9090-4456-8D3A-0F020AD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4FA45-753B-4B8F-9826-9776FDB5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291F4-A79A-45D4-BEC3-0AC1FDEA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8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86FB9-8CA0-4979-8FAC-04E2E666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548ACD-E4D3-47AC-B633-E8B5A46D9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2708-A557-49D3-8F39-DF91BBD3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CD280-0AE8-46CA-BE23-48D4EEC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3EC62-EAC0-4AEC-A62D-303CB7DA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80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3DE18-2E5C-47D5-A20F-58735F25D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EC32B-B952-481C-8B6F-DF77C8658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8A338-918D-46A2-8F0B-B620E2D7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3DBC-5D88-4D4C-AF11-4C38903A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BA7DE-F2BB-45FC-AC2D-D08EFDA6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7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2E096-7211-4524-97AC-3389296E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78A69-2F16-4250-A30E-FB2075B3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5B6B2-2327-4549-BE90-88CC9FC8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C82DF-E79B-447A-A8B0-E769829E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DD3B6-04A4-43B5-AFCA-5D99A51E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1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D596A-1CC2-46A9-8C1B-EA4D4A87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F5564-8083-4916-B1E9-FCDE9B44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D034D-9C9D-4060-93CB-2E71C77C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86AE8-69B1-4AB6-B6B8-D02C3C52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17DE8-3A93-4F11-88E4-16809A3F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4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97892-DCA7-4553-BB61-E55552CD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880AA-5B56-4DAE-9F76-2E8C8B94A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66964-D504-415F-92F5-05F4F067E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F0A2D-3AEB-4DCE-B3A6-2BFFB59B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463AC-EB8D-42F9-86C7-D353CC96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915DA-2873-47D2-B895-8AFC18D6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0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5D803-D1E6-4C4F-8020-E2C1D2DC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CCA41-5D19-4AAB-A0F2-86ECD78A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B2BC4-3964-476A-917B-9C2621821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C0EA9-55D8-4B16-AAE7-F01C3A350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F1168C-6F89-441E-BC0D-8ED00C79A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060A5-E464-4CE0-820D-D94CB279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DFE93-6493-4839-AAF6-F4630103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ACF431-D431-4B5C-AA5D-B5CC7D0C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0CF1A-913C-4A44-873E-FE1D3AD2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069BB2-87C4-4065-B5B1-83ADF52D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56671-0134-4B6D-AB6C-1D08979A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908038-5FAD-419A-B6FE-04315B43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45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52B49-4815-46F3-9065-037BF585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3FDB41-5A78-4799-8B85-1F94A8FA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4C4EFF-F35F-4289-A12B-6CA860AD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9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EDE57-5F11-4786-8267-07A1DAAD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183548-F994-430F-A169-B26EA192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0F85D-BA27-4F53-BBF2-73FB67D5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EFDE3F-8C73-4B36-9B12-E0321D07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81F35-4C52-456B-A27E-950B5E4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45190-2437-44DD-93CB-A647457B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1B257-839B-447D-9C59-DC31137F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FFB142-56D2-486B-BDDE-923623B09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AA05B-CC01-49AA-9DF6-F5E07329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55DA6-7FCD-4543-8802-6E5BAA4A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D90E8-5B4F-42BB-8DF2-08B64254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C9F7A-9D36-4C0F-BFC2-ADBFEFD3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6BDB0-4B12-4A5A-B2AA-D8505181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483308-95BA-460F-ADE4-8A0B96BA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69634-7E3E-4776-B160-3010D2537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AC05-D989-49AB-9D89-43915E37C4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9F97D-5388-42F3-81F3-301E5D9EE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B0ADB-374E-455A-B383-A2323681F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63A7-E2F0-490A-ABA7-0C6AB82F3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7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10EA-1404-D84D-BA9B-A76188CDA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Hadoop Study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24FCE-5BF5-2E43-927D-F403EFD9C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/>
              <a:t>Week </a:t>
            </a:r>
            <a:r>
              <a:rPr lang="en-US" altLang="ko-KR" dirty="0"/>
              <a:t>5?8??</a:t>
            </a:r>
            <a:endParaRPr lang="en-KR" dirty="0"/>
          </a:p>
          <a:p>
            <a:r>
              <a:rPr lang="en-KR" dirty="0"/>
              <a:t>Junghyun Kim &amp; Keunhak Lim</a:t>
            </a:r>
          </a:p>
        </p:txBody>
      </p:sp>
    </p:spTree>
    <p:extLst>
      <p:ext uri="{BB962C8B-B14F-4D97-AF65-F5344CB8AC3E}">
        <p14:creationId xmlns:p14="http://schemas.microsoft.com/office/powerpoint/2010/main" val="11157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데이터 모델</a:t>
            </a:r>
            <a:endParaRPr lang="en-US" altLang="ko-KR" dirty="0"/>
          </a:p>
          <a:p>
            <a:pPr lvl="1"/>
            <a:r>
              <a:rPr lang="en-US" altLang="ko-KR" sz="2000" dirty="0" err="1"/>
              <a:t>Znode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라고</a:t>
            </a:r>
            <a:r>
              <a:rPr lang="ko-KR" altLang="en-US" sz="2000" dirty="0"/>
              <a:t> 불리는 노드를 계층적인 트리 형태로 저장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Znode</a:t>
            </a:r>
            <a:r>
              <a:rPr lang="ko-KR" altLang="en-US" sz="2000" dirty="0"/>
              <a:t>는 키 경로로 참조되며 키</a:t>
            </a:r>
            <a:r>
              <a:rPr lang="en-US" altLang="ko-KR" sz="2000" dirty="0"/>
              <a:t>/</a:t>
            </a:r>
            <a:r>
              <a:rPr lang="ko-KR" altLang="en-US" sz="2000" dirty="0"/>
              <a:t>값 형태로 데이터 저장 가능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Znode</a:t>
            </a:r>
            <a:r>
              <a:rPr lang="ko-KR" altLang="en-US" sz="2000" dirty="0"/>
              <a:t>에 저장할 수 있는 데이터는 </a:t>
            </a:r>
            <a:r>
              <a:rPr lang="en-US" altLang="ko-KR" sz="2000" dirty="0"/>
              <a:t>1MB</a:t>
            </a:r>
            <a:r>
              <a:rPr lang="ko-KR" altLang="en-US" sz="2000" dirty="0"/>
              <a:t>로 제한</a:t>
            </a:r>
            <a:endParaRPr lang="en-US" altLang="ko-KR" sz="2000" dirty="0"/>
          </a:p>
          <a:p>
            <a:pPr lvl="1"/>
            <a:r>
              <a:rPr lang="ko-KR" altLang="en-US" sz="2000" dirty="0"/>
              <a:t>데이터의 접근은 </a:t>
            </a:r>
            <a:r>
              <a:rPr lang="ko-KR" altLang="en-US" sz="2000" dirty="0" err="1"/>
              <a:t>원자성을</a:t>
            </a:r>
            <a:r>
              <a:rPr lang="ko-KR" altLang="en-US" sz="2000" dirty="0"/>
              <a:t> 가지며 부분만 읽거나 변경이 불가능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가지 </a:t>
            </a:r>
            <a:r>
              <a:rPr lang="en-US" altLang="ko-KR" sz="2000" dirty="0" err="1"/>
              <a:t>znode</a:t>
            </a:r>
            <a:r>
              <a:rPr lang="ko-KR" altLang="en-US" sz="2000" dirty="0"/>
              <a:t> 지원</a:t>
            </a:r>
            <a:endParaRPr lang="en-US" altLang="ko-KR" sz="2000" dirty="0"/>
          </a:p>
          <a:p>
            <a:pPr lvl="2"/>
            <a:r>
              <a:rPr lang="en-US" altLang="ko-KR" sz="1800" dirty="0"/>
              <a:t>Ephemeral </a:t>
            </a:r>
            <a:r>
              <a:rPr lang="en-US" altLang="ko-KR" sz="1800" dirty="0" err="1"/>
              <a:t>znode</a:t>
            </a:r>
            <a:endParaRPr lang="en-US" altLang="ko-KR" sz="1800" dirty="0"/>
          </a:p>
          <a:p>
            <a:pPr lvl="3"/>
            <a:r>
              <a:rPr lang="ko-KR" altLang="en-US" sz="1600" dirty="0"/>
              <a:t>클라이언트 세션이 끊기면 삭제됨</a:t>
            </a:r>
            <a:endParaRPr lang="en-US" altLang="ko-KR" sz="1600" dirty="0"/>
          </a:p>
          <a:p>
            <a:pPr lvl="2"/>
            <a:r>
              <a:rPr lang="en-US" altLang="ko-KR" sz="1800" dirty="0"/>
              <a:t>Persistent </a:t>
            </a:r>
            <a:r>
              <a:rPr lang="en-US" altLang="ko-KR" sz="1800" dirty="0" err="1"/>
              <a:t>znode</a:t>
            </a:r>
            <a:endParaRPr lang="en-US" altLang="ko-KR" sz="1800" dirty="0"/>
          </a:p>
          <a:p>
            <a:pPr lvl="3"/>
            <a:r>
              <a:rPr lang="ko-KR" altLang="en-US" sz="1600" dirty="0"/>
              <a:t>디스크에 보존됨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 err="1"/>
              <a:t>Znode</a:t>
            </a:r>
            <a:r>
              <a:rPr lang="en-US" altLang="ko-KR" sz="2000" dirty="0"/>
              <a:t> </a:t>
            </a:r>
            <a:r>
              <a:rPr lang="ko-KR" altLang="en-US" sz="2000" dirty="0"/>
              <a:t>변경을 </a:t>
            </a:r>
            <a:r>
              <a:rPr lang="ko-KR" altLang="en-US" sz="2000" dirty="0" err="1"/>
              <a:t>통보받을</a:t>
            </a:r>
            <a:r>
              <a:rPr lang="ko-KR" altLang="en-US" sz="2000" dirty="0"/>
              <a:t> 수 있게</a:t>
            </a:r>
            <a:br>
              <a:rPr lang="en-US" altLang="ko-KR" sz="2000" dirty="0"/>
            </a:br>
            <a:r>
              <a:rPr lang="en-US" altLang="ko-KR" sz="2000" dirty="0"/>
              <a:t>Watcher </a:t>
            </a:r>
            <a:r>
              <a:rPr lang="ko-KR" altLang="en-US" sz="2000" dirty="0"/>
              <a:t>등록 가능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Znode</a:t>
            </a:r>
            <a:r>
              <a:rPr lang="en-US" altLang="ko-KR" sz="2000" dirty="0"/>
              <a:t> </a:t>
            </a:r>
            <a:r>
              <a:rPr lang="ko-KR" altLang="en-US" sz="2000" dirty="0"/>
              <a:t>생성시 순차적인 번호가 자동으로 </a:t>
            </a:r>
            <a:br>
              <a:rPr lang="en-US" altLang="ko-KR" sz="2000" dirty="0"/>
            </a:br>
            <a:r>
              <a:rPr lang="ko-KR" altLang="en-US" sz="2000" dirty="0"/>
              <a:t>붙도록 </a:t>
            </a:r>
            <a:r>
              <a:rPr lang="en-US" altLang="ko-KR" sz="2000" dirty="0"/>
              <a:t>sequential </a:t>
            </a:r>
            <a:r>
              <a:rPr lang="ko-KR" altLang="en-US" sz="2000" dirty="0"/>
              <a:t>모드 설정 가능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F2CE191-5781-EB48-AAAD-9390F62F8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736" y="3627547"/>
            <a:ext cx="5643716" cy="323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8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Zookeeper </a:t>
            </a:r>
            <a:r>
              <a:rPr lang="ko-KR" altLang="en-US" dirty="0"/>
              <a:t>기본 연산</a:t>
            </a:r>
            <a:endParaRPr lang="en-US" altLang="ko-KR" dirty="0"/>
          </a:p>
          <a:p>
            <a:pPr lvl="1"/>
            <a:r>
              <a:rPr lang="en-US" altLang="ko-KR" sz="2000" dirty="0"/>
              <a:t>9</a:t>
            </a:r>
            <a:r>
              <a:rPr lang="ko-KR" altLang="en-US" sz="2000" dirty="0"/>
              <a:t>개의 기본 연산 제공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간결함을 목적으로 일부 파일시스템 </a:t>
            </a:r>
            <a:r>
              <a:rPr lang="ko-KR" altLang="en-US" sz="2000" dirty="0" err="1"/>
              <a:t>프리미티브를</a:t>
            </a:r>
            <a:r>
              <a:rPr lang="ko-KR" altLang="en-US" sz="2000" dirty="0"/>
              <a:t> 제거함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주키퍼</a:t>
            </a:r>
            <a:r>
              <a:rPr lang="ko-KR" altLang="en-US" sz="2000" dirty="0"/>
              <a:t> 파일은 작고 항상 전체를 읽고 쓰기 때문에 </a:t>
            </a:r>
            <a:r>
              <a:rPr lang="en-US" altLang="ko-KR" sz="2000" dirty="0"/>
              <a:t>open, close, seek </a:t>
            </a:r>
            <a:r>
              <a:rPr lang="ko-KR" altLang="en-US" sz="2000" dirty="0"/>
              <a:t>등의 연산이 </a:t>
            </a:r>
            <a:br>
              <a:rPr lang="en-US" altLang="ko-KR" sz="2000" dirty="0"/>
            </a:br>
            <a:r>
              <a:rPr lang="ko-KR" altLang="en-US" sz="2000" dirty="0"/>
              <a:t>없음 </a:t>
            </a:r>
            <a:endParaRPr lang="en-US" altLang="ko-KR" sz="2000" dirty="0"/>
          </a:p>
          <a:p>
            <a:pPr lvl="1"/>
            <a:endParaRPr lang="en-US" altLang="ko-KR" sz="1800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447803-F19C-417D-9257-4B1CBCF1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4" y="2463098"/>
            <a:ext cx="4476572" cy="26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3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ZAB(Zookeeper Atomic Broadcast)</a:t>
            </a:r>
          </a:p>
          <a:p>
            <a:pPr lvl="1"/>
            <a:r>
              <a:rPr lang="en-US" altLang="ko-KR" sz="1400" dirty="0"/>
              <a:t>B. Reed and F. P. </a:t>
            </a:r>
            <a:r>
              <a:rPr lang="en-US" altLang="ko-KR" sz="1400" dirty="0" err="1"/>
              <a:t>Junqueira</a:t>
            </a:r>
            <a:r>
              <a:rPr lang="en-US" altLang="ko-KR" sz="1400" dirty="0"/>
              <a:t>. </a:t>
            </a:r>
            <a:r>
              <a:rPr lang="en-US" altLang="ko-KR" sz="1400" i="1" dirty="0"/>
              <a:t>A simple totally ordered broadcast protocol.</a:t>
            </a:r>
            <a:r>
              <a:rPr lang="en-US" altLang="ko-KR" sz="1400" dirty="0"/>
              <a:t> In LADIS ’08: Proceedings of the 2nd Workshop on Large-Scale Distributed Systems and Middleware, pages 1–6, New York, NY, USA, 2008. ACM</a:t>
            </a:r>
          </a:p>
          <a:p>
            <a:pPr lvl="1"/>
            <a:r>
              <a:rPr lang="en-US" altLang="ko-KR" sz="1800" dirty="0"/>
              <a:t>https://dl.acm.org/doi/10.1145/1529974.1529978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2000" dirty="0"/>
              <a:t>2 </a:t>
            </a:r>
            <a:r>
              <a:rPr lang="ko-KR" altLang="en-US" sz="2000" dirty="0"/>
              <a:t>단계로 동작함</a:t>
            </a:r>
            <a:endParaRPr lang="en-US" altLang="ko-KR" sz="20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b="1" dirty="0"/>
              <a:t>대표 선출</a:t>
            </a:r>
            <a:endParaRPr lang="en-US" altLang="ko-KR" sz="1600" b="1" dirty="0"/>
          </a:p>
          <a:p>
            <a:pPr lvl="3"/>
            <a:r>
              <a:rPr lang="ko-KR" altLang="en-US" sz="1400" dirty="0"/>
              <a:t>앙상블 내의 서버들은 </a:t>
            </a:r>
            <a:r>
              <a:rPr lang="en-US" altLang="ko-KR" sz="1400" dirty="0"/>
              <a:t>Leader </a:t>
            </a:r>
            <a:r>
              <a:rPr lang="ko-KR" altLang="en-US" sz="1400" dirty="0"/>
              <a:t>라는 특별한 멤버를 선출하는 과정을 거침</a:t>
            </a:r>
            <a:endParaRPr lang="en-US" altLang="ko-KR" sz="1400" dirty="0"/>
          </a:p>
          <a:p>
            <a:pPr lvl="3"/>
            <a:r>
              <a:rPr lang="ko-KR" altLang="en-US" sz="1400" dirty="0"/>
              <a:t>나머지 다른 서버는 </a:t>
            </a:r>
            <a:r>
              <a:rPr lang="en-US" altLang="ko-KR" sz="1400" dirty="0"/>
              <a:t>Follower</a:t>
            </a:r>
            <a:r>
              <a:rPr lang="ko-KR" altLang="en-US" sz="1400" dirty="0"/>
              <a:t>가 됨</a:t>
            </a:r>
            <a:endParaRPr lang="en-US" altLang="ko-KR" sz="1400" dirty="0"/>
          </a:p>
          <a:p>
            <a:pPr lvl="3"/>
            <a:r>
              <a:rPr lang="ko-KR" altLang="en-US" sz="1400" dirty="0"/>
              <a:t>과반수</a:t>
            </a:r>
            <a:r>
              <a:rPr lang="en-US" altLang="ko-KR" sz="1400" dirty="0"/>
              <a:t> Follower</a:t>
            </a:r>
            <a:r>
              <a:rPr lang="ko-KR" altLang="en-US" sz="1400" dirty="0"/>
              <a:t>의 상태가 </a:t>
            </a:r>
            <a:r>
              <a:rPr lang="en-US" altLang="ko-KR" sz="1400" dirty="0"/>
              <a:t>Leader</a:t>
            </a:r>
            <a:r>
              <a:rPr lang="ko-KR" altLang="en-US" sz="1400" dirty="0"/>
              <a:t>와 동기화되면 이 단계는 즉시 끝남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600" b="1" dirty="0"/>
              <a:t>원자적 </a:t>
            </a:r>
            <a:r>
              <a:rPr lang="ko-KR" altLang="en-US" sz="1600" b="1" dirty="0" err="1"/>
              <a:t>브로드캐스트</a:t>
            </a:r>
            <a:endParaRPr lang="en-US" altLang="ko-KR" sz="1600" b="1" dirty="0"/>
          </a:p>
          <a:p>
            <a:pPr lvl="3"/>
            <a:r>
              <a:rPr lang="ko-KR" altLang="en-US" sz="1400" dirty="0"/>
              <a:t>모든 쓰기 요청은 </a:t>
            </a:r>
            <a:r>
              <a:rPr lang="en-US" altLang="ko-KR" sz="1400" dirty="0"/>
              <a:t>Leader</a:t>
            </a:r>
            <a:r>
              <a:rPr lang="ko-KR" altLang="en-US" sz="1400" dirty="0"/>
              <a:t>에 전달됨</a:t>
            </a:r>
            <a:endParaRPr lang="en-US" altLang="ko-KR" sz="1400" dirty="0"/>
          </a:p>
          <a:p>
            <a:pPr lvl="3"/>
            <a:r>
              <a:rPr lang="en-US" altLang="ko-KR" sz="1400" dirty="0"/>
              <a:t>Leader</a:t>
            </a:r>
            <a:r>
              <a:rPr lang="ko-KR" altLang="en-US" sz="1400" dirty="0"/>
              <a:t>는 </a:t>
            </a:r>
            <a:r>
              <a:rPr lang="en-US" altLang="ko-KR" sz="1400" dirty="0"/>
              <a:t>Follower</a:t>
            </a:r>
            <a:r>
              <a:rPr lang="ko-KR" altLang="en-US" sz="1400" dirty="0"/>
              <a:t>의 업데이트를 </a:t>
            </a:r>
            <a:r>
              <a:rPr lang="ko-KR" altLang="en-US" sz="1400" dirty="0" err="1"/>
              <a:t>브로드캐스트</a:t>
            </a:r>
            <a:endParaRPr lang="en-US" altLang="ko-KR" sz="1400" dirty="0"/>
          </a:p>
          <a:p>
            <a:pPr lvl="3"/>
            <a:r>
              <a:rPr lang="ko-KR" altLang="en-US" sz="1400" dirty="0"/>
              <a:t>과반수 노드에서 변경을 저장하고 응답하면 대표는 연산을 </a:t>
            </a:r>
            <a:r>
              <a:rPr lang="ko-KR" altLang="en-US" sz="1400" dirty="0" err="1"/>
              <a:t>커밋</a:t>
            </a:r>
            <a:endParaRPr lang="en-US" altLang="ko-KR" sz="1400" dirty="0"/>
          </a:p>
          <a:p>
            <a:pPr lvl="3"/>
            <a:r>
              <a:rPr lang="ko-KR" altLang="en-US" sz="1400" dirty="0"/>
              <a:t>성공 혹은 응답 둘 중 하나의 결과 반환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0653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46A0D56-876E-994D-93F3-CDDB8BB425F6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919D112-CF47-8D42-8008-CD1ACCC8B91C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87997FA-EE76-5C40-B154-239DC7E3D217}"/>
              </a:ext>
            </a:extLst>
          </p:cNvPr>
          <p:cNvCxnSpPr>
            <a:stCxn id="24" idx="4"/>
            <a:endCxn id="30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43048E-634C-3542-8829-3EF7ACFA2070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68DE8B-2010-D541-8BE5-B7BB0CFE534C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173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CD67A-2ED4-8F43-9FBE-9D60FD7984F9}"/>
              </a:ext>
            </a:extLst>
          </p:cNvPr>
          <p:cNvSpPr txBox="1"/>
          <p:nvPr/>
        </p:nvSpPr>
        <p:spPr>
          <a:xfrm>
            <a:off x="1020097" y="4702939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1) ”/zoo/duck”</a:t>
            </a:r>
            <a:r>
              <a:rPr kumimoji="1" lang="ko-KR" altLang="en-US" dirty="0"/>
              <a:t>에 쓰기 요청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AD8A42-884D-2642-AD31-00499558CBE4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DAE825-0B27-2447-9C42-5A0BCC8F56D4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83169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CD67A-2ED4-8F43-9FBE-9D60FD7984F9}"/>
              </a:ext>
            </a:extLst>
          </p:cNvPr>
          <p:cNvSpPr txBox="1"/>
          <p:nvPr/>
        </p:nvSpPr>
        <p:spPr>
          <a:xfrm>
            <a:off x="929148" y="267098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en-US" altLang="ko-Kore-KR" dirty="0"/>
              <a:t>) Leader</a:t>
            </a:r>
            <a:r>
              <a:rPr kumimoji="1" lang="ko-KR" altLang="en-US" dirty="0"/>
              <a:t>에게 쓰기 요청 전달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C432D6D-0013-F642-A577-746C318EA0FD}"/>
              </a:ext>
            </a:extLst>
          </p:cNvPr>
          <p:cNvCxnSpPr>
            <a:stCxn id="5" idx="0"/>
            <a:endCxn id="14" idx="0"/>
          </p:cNvCxnSpPr>
          <p:nvPr/>
        </p:nvCxnSpPr>
        <p:spPr>
          <a:xfrm rot="5400000" flipH="1" flipV="1">
            <a:off x="2357898" y="2010573"/>
            <a:ext cx="12700" cy="2857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CEE22B-0672-604D-AE67-7F818DDCBBD9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B78211-1489-474E-9DBE-AFCFE5ECFC1F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8108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CD67A-2ED4-8F43-9FBE-9D60FD7984F9}"/>
              </a:ext>
            </a:extLst>
          </p:cNvPr>
          <p:cNvSpPr txBox="1"/>
          <p:nvPr/>
        </p:nvSpPr>
        <p:spPr>
          <a:xfrm>
            <a:off x="1642773" y="4776932"/>
            <a:ext cx="438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en-US" altLang="ko-Kore-KR" dirty="0"/>
              <a:t>) Leader</a:t>
            </a:r>
            <a:r>
              <a:rPr kumimoji="1" lang="ko-KR" altLang="en-US" dirty="0"/>
              <a:t>가 각 </a:t>
            </a:r>
            <a:r>
              <a:rPr kumimoji="1" lang="en-US" altLang="ko-KR" dirty="0"/>
              <a:t>follower</a:t>
            </a:r>
            <a:r>
              <a:rPr kumimoji="1" lang="ko-KR" altLang="en-US" dirty="0"/>
              <a:t>에 </a:t>
            </a:r>
            <a:br>
              <a:rPr kumimoji="1" lang="en-US" altLang="ko-KR" dirty="0"/>
            </a:br>
            <a:r>
              <a:rPr kumimoji="1" lang="ko-KR" altLang="en-US" dirty="0"/>
              <a:t>쓰기 요청을 </a:t>
            </a:r>
            <a:r>
              <a:rPr kumimoji="1" lang="en-US" altLang="ko-KR" dirty="0"/>
              <a:t>broadcast</a:t>
            </a:r>
            <a:r>
              <a:rPr kumimoji="1" lang="ko-KR" altLang="en-US" dirty="0"/>
              <a:t> 하고 응답을 받음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C432D6D-0013-F642-A577-746C318EA0FD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3072273" y="3477116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23698EBB-8AC0-C24B-825B-40E1EF60C31C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6200000" flipH="1">
            <a:off x="4501791" y="3476347"/>
            <a:ext cx="12700" cy="1430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8925BB-2FE4-D44D-93C3-BFEB2F56A7DA}"/>
              </a:ext>
            </a:extLst>
          </p:cNvPr>
          <p:cNvCxnSpPr>
            <a:cxnSpLocks/>
            <a:stCxn id="14" idx="0"/>
            <a:endCxn id="5" idx="0"/>
          </p:cNvCxnSpPr>
          <p:nvPr/>
        </p:nvCxnSpPr>
        <p:spPr>
          <a:xfrm rot="16200000" flipV="1">
            <a:off x="2357898" y="2010573"/>
            <a:ext cx="12700" cy="2857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5ACAA0-8EB9-6442-8F6B-86C4A3AA93A4}"/>
              </a:ext>
            </a:extLst>
          </p:cNvPr>
          <p:cNvCxnSpPr>
            <a:cxnSpLocks/>
            <a:stCxn id="14" idx="0"/>
            <a:endCxn id="18" idx="0"/>
          </p:cNvCxnSpPr>
          <p:nvPr/>
        </p:nvCxnSpPr>
        <p:spPr>
          <a:xfrm rot="5400000" flipH="1" flipV="1">
            <a:off x="5216935" y="2009036"/>
            <a:ext cx="12700" cy="28605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CD77DEDE-0D1E-E346-B6E5-2CDC7117EBDD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46C5C5-6538-0044-996B-88A04840BFA6}"/>
              </a:ext>
            </a:extLst>
          </p:cNvPr>
          <p:cNvCxnSpPr>
            <a:cxnSpLocks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0AB947-861B-D440-9238-2BDE4D910067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BFAD53C-1383-B641-BD6A-09C802566C8F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D4C6E6-E37F-E041-A193-94078DB8FE80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106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CD67A-2ED4-8F43-9FBE-9D60FD7984F9}"/>
              </a:ext>
            </a:extLst>
          </p:cNvPr>
          <p:cNvSpPr txBox="1"/>
          <p:nvPr/>
        </p:nvSpPr>
        <p:spPr>
          <a:xfrm>
            <a:off x="2056899" y="4889138"/>
            <a:ext cx="3391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en-US" altLang="ko-Kore-KR" dirty="0"/>
              <a:t>) </a:t>
            </a:r>
            <a:r>
              <a:rPr kumimoji="1" lang="ko-KR" altLang="en-US" dirty="0"/>
              <a:t>과반수 이상의 </a:t>
            </a:r>
            <a:r>
              <a:rPr kumimoji="1" lang="en-US" altLang="ko-KR" dirty="0"/>
              <a:t>follower</a:t>
            </a:r>
            <a:r>
              <a:rPr kumimoji="1" lang="ko-KR" altLang="en-US" dirty="0"/>
              <a:t>에게 </a:t>
            </a:r>
            <a:br>
              <a:rPr kumimoji="1" lang="en-US" altLang="ko-KR" dirty="0"/>
            </a:br>
            <a:r>
              <a:rPr kumimoji="1" lang="ko-KR" altLang="en-US" dirty="0"/>
              <a:t>응답을 받으면 변경사항 </a:t>
            </a:r>
            <a:r>
              <a:rPr kumimoji="1" lang="ko-KR" altLang="en-US" dirty="0" err="1"/>
              <a:t>커밋</a:t>
            </a:r>
            <a:br>
              <a:rPr kumimoji="1" lang="en-US" altLang="ko-KR" dirty="0"/>
            </a:br>
            <a:r>
              <a:rPr kumimoji="1" lang="en-US" altLang="ko-KR" dirty="0"/>
              <a:t>(</a:t>
            </a:r>
            <a:r>
              <a:rPr kumimoji="1" lang="ko-KR" altLang="en-US" dirty="0" err="1"/>
              <a:t>과반수에게</a:t>
            </a:r>
            <a:r>
              <a:rPr kumimoji="1" lang="ko-KR" altLang="en-US" dirty="0"/>
              <a:t> 못 받으면 롤백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C432D6D-0013-F642-A577-746C318EA0FD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3072273" y="3477116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23698EBB-8AC0-C24B-825B-40E1EF60C31C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6200000" flipH="1">
            <a:off x="4501791" y="3476347"/>
            <a:ext cx="12700" cy="1430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8925BB-2FE4-D44D-93C3-BFEB2F56A7DA}"/>
              </a:ext>
            </a:extLst>
          </p:cNvPr>
          <p:cNvCxnSpPr>
            <a:cxnSpLocks/>
            <a:stCxn id="14" idx="0"/>
            <a:endCxn id="5" idx="0"/>
          </p:cNvCxnSpPr>
          <p:nvPr/>
        </p:nvCxnSpPr>
        <p:spPr>
          <a:xfrm rot="16200000" flipV="1">
            <a:off x="2357898" y="2010573"/>
            <a:ext cx="12700" cy="2857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5ACAA0-8EB9-6442-8F6B-86C4A3AA93A4}"/>
              </a:ext>
            </a:extLst>
          </p:cNvPr>
          <p:cNvCxnSpPr>
            <a:cxnSpLocks/>
            <a:stCxn id="14" idx="0"/>
            <a:endCxn id="18" idx="0"/>
          </p:cNvCxnSpPr>
          <p:nvPr/>
        </p:nvCxnSpPr>
        <p:spPr>
          <a:xfrm rot="5400000" flipH="1" flipV="1">
            <a:off x="5216935" y="2009036"/>
            <a:ext cx="12700" cy="28605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E0851D-32FF-6945-A2A5-8CCE068F1B8C}"/>
              </a:ext>
            </a:extLst>
          </p:cNvPr>
          <p:cNvSpPr txBox="1"/>
          <p:nvPr/>
        </p:nvSpPr>
        <p:spPr>
          <a:xfrm>
            <a:off x="1826956" y="5770430"/>
            <a:ext cx="4158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</a:rPr>
              <a:t>하나의 요청은 성공</a:t>
            </a:r>
            <a:r>
              <a:rPr kumimoji="1" lang="en-US" altLang="ko-KR" sz="1400" dirty="0">
                <a:solidFill>
                  <a:srgbClr val="C00000"/>
                </a:solidFill>
              </a:rPr>
              <a:t>/</a:t>
            </a:r>
            <a:r>
              <a:rPr kumimoji="1" lang="ko-KR" altLang="en-US" sz="1400" dirty="0">
                <a:solidFill>
                  <a:srgbClr val="C00000"/>
                </a:solidFill>
              </a:rPr>
              <a:t>혹은 실패이므로 </a:t>
            </a:r>
            <a:r>
              <a:rPr kumimoji="1" lang="ko-KR" altLang="en-US" sz="1400" dirty="0" err="1">
                <a:solidFill>
                  <a:srgbClr val="C00000"/>
                </a:solidFill>
              </a:rPr>
              <a:t>원자성</a:t>
            </a:r>
            <a:r>
              <a:rPr kumimoji="1" lang="ko-KR" altLang="en-US" sz="1400" dirty="0">
                <a:solidFill>
                  <a:srgbClr val="C00000"/>
                </a:solidFill>
              </a:rPr>
              <a:t> 보장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DB4103-32DF-5A4A-82A0-9A4A68EC8A1D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2C4042-C478-744B-BCF8-4409B143F58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6F27AC-C2A9-6146-A20F-B00C88D23B9D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144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CD67A-2ED4-8F43-9FBE-9D60FD7984F9}"/>
              </a:ext>
            </a:extLst>
          </p:cNvPr>
          <p:cNvSpPr txBox="1"/>
          <p:nvPr/>
        </p:nvSpPr>
        <p:spPr>
          <a:xfrm>
            <a:off x="1214393" y="4619673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5) </a:t>
            </a:r>
            <a:r>
              <a:rPr kumimoji="1" lang="ko-KR" altLang="en-US" dirty="0"/>
              <a:t>클라이언트에 응답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C432D6D-0013-F642-A577-746C318EA0FD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3072273" y="3477116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23698EBB-8AC0-C24B-825B-40E1EF60C31C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6200000" flipH="1">
            <a:off x="4501791" y="3476347"/>
            <a:ext cx="12700" cy="1430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8925BB-2FE4-D44D-93C3-BFEB2F56A7DA}"/>
              </a:ext>
            </a:extLst>
          </p:cNvPr>
          <p:cNvCxnSpPr>
            <a:cxnSpLocks/>
            <a:stCxn id="14" idx="0"/>
            <a:endCxn id="5" idx="0"/>
          </p:cNvCxnSpPr>
          <p:nvPr/>
        </p:nvCxnSpPr>
        <p:spPr>
          <a:xfrm rot="16200000" flipV="1">
            <a:off x="2357898" y="2010573"/>
            <a:ext cx="12700" cy="2857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5ACAA0-8EB9-6442-8F6B-86C4A3AA93A4}"/>
              </a:ext>
            </a:extLst>
          </p:cNvPr>
          <p:cNvCxnSpPr>
            <a:cxnSpLocks/>
            <a:stCxn id="14" idx="0"/>
            <a:endCxn id="18" idx="0"/>
          </p:cNvCxnSpPr>
          <p:nvPr/>
        </p:nvCxnSpPr>
        <p:spPr>
          <a:xfrm rot="5400000" flipH="1" flipV="1">
            <a:off x="5216935" y="2009036"/>
            <a:ext cx="12700" cy="28605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FDB4103-32DF-5A4A-82A0-9A4A68EC8A1D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2C4042-C478-744B-BCF8-4409B143F58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6F27AC-C2A9-6146-A20F-B00C88D23B9D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CF37892-79D7-4E29-82F2-885FC9E34387}"/>
              </a:ext>
            </a:extLst>
          </p:cNvPr>
          <p:cNvCxnSpPr>
            <a:cxnSpLocks/>
          </p:cNvCxnSpPr>
          <p:nvPr/>
        </p:nvCxnSpPr>
        <p:spPr>
          <a:xfrm flipV="1">
            <a:off x="1134710" y="4197841"/>
            <a:ext cx="0" cy="102081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33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CD67A-2ED4-8F43-9FBE-9D60FD7984F9}"/>
              </a:ext>
            </a:extLst>
          </p:cNvPr>
          <p:cNvSpPr txBox="1"/>
          <p:nvPr/>
        </p:nvSpPr>
        <p:spPr>
          <a:xfrm>
            <a:off x="4467728" y="6194341"/>
            <a:ext cx="6273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</a:rPr>
              <a:t>다른 클라이언트가 </a:t>
            </a:r>
            <a:r>
              <a:rPr kumimoji="1" lang="ko-KR" altLang="en-US" sz="1400" dirty="0" err="1">
                <a:solidFill>
                  <a:srgbClr val="C00000"/>
                </a:solidFill>
              </a:rPr>
              <a:t>커밋된</a:t>
            </a:r>
            <a:r>
              <a:rPr kumimoji="1" lang="ko-KR" altLang="en-US" sz="1400" dirty="0">
                <a:solidFill>
                  <a:srgbClr val="C00000"/>
                </a:solidFill>
              </a:rPr>
              <a:t> 데이터를 바로 읽지 못할 수 있음</a:t>
            </a:r>
            <a:r>
              <a:rPr kumimoji="1" lang="en-US" altLang="ko-KR" sz="1400" dirty="0">
                <a:solidFill>
                  <a:srgbClr val="C00000"/>
                </a:solidFill>
              </a:rPr>
              <a:t>.</a:t>
            </a:r>
            <a:r>
              <a:rPr kumimoji="1" lang="ko-KR" altLang="en-US" sz="1400" dirty="0">
                <a:solidFill>
                  <a:srgbClr val="C00000"/>
                </a:solidFill>
              </a:rPr>
              <a:t> </a:t>
            </a:r>
            <a:br>
              <a:rPr kumimoji="1" lang="en-US" altLang="ko-KR" sz="1400" dirty="0">
                <a:solidFill>
                  <a:srgbClr val="C00000"/>
                </a:solidFill>
              </a:rPr>
            </a:br>
            <a:r>
              <a:rPr kumimoji="1" lang="ko-KR" altLang="en-US" sz="1400" dirty="0">
                <a:solidFill>
                  <a:srgbClr val="C00000"/>
                </a:solidFill>
              </a:rPr>
              <a:t>하지만 일정 시간 후 데이터가 </a:t>
            </a:r>
            <a:r>
              <a:rPr kumimoji="1" lang="ko-KR" altLang="en-US" sz="1400" dirty="0" err="1">
                <a:solidFill>
                  <a:srgbClr val="C00000"/>
                </a:solidFill>
              </a:rPr>
              <a:t>동기화되면</a:t>
            </a:r>
            <a:r>
              <a:rPr kumimoji="1" lang="ko-KR" altLang="en-US" sz="1400" dirty="0">
                <a:solidFill>
                  <a:srgbClr val="C00000"/>
                </a:solidFill>
              </a:rPr>
              <a:t> 확인 가능 </a:t>
            </a:r>
            <a:r>
              <a:rPr kumimoji="1" lang="en-US" altLang="ko-KR" sz="1400" dirty="0">
                <a:solidFill>
                  <a:srgbClr val="C00000"/>
                </a:solidFill>
              </a:rPr>
              <a:t>(Eventual Consistency)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C432D6D-0013-F642-A577-746C318EA0FD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3072273" y="3477116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23698EBB-8AC0-C24B-825B-40E1EF60C31C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6200000" flipH="1">
            <a:off x="4501791" y="3476347"/>
            <a:ext cx="12700" cy="1430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8925BB-2FE4-D44D-93C3-BFEB2F56A7DA}"/>
              </a:ext>
            </a:extLst>
          </p:cNvPr>
          <p:cNvCxnSpPr>
            <a:cxnSpLocks/>
            <a:stCxn id="14" idx="0"/>
            <a:endCxn id="5" idx="0"/>
          </p:cNvCxnSpPr>
          <p:nvPr/>
        </p:nvCxnSpPr>
        <p:spPr>
          <a:xfrm rot="16200000" flipV="1">
            <a:off x="2357898" y="2010573"/>
            <a:ext cx="12700" cy="2857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5ACAA0-8EB9-6442-8F6B-86C4A3AA93A4}"/>
              </a:ext>
            </a:extLst>
          </p:cNvPr>
          <p:cNvCxnSpPr>
            <a:cxnSpLocks/>
            <a:stCxn id="14" idx="0"/>
            <a:endCxn id="18" idx="0"/>
          </p:cNvCxnSpPr>
          <p:nvPr/>
        </p:nvCxnSpPr>
        <p:spPr>
          <a:xfrm rot="5400000" flipH="1" flipV="1">
            <a:off x="5216935" y="2009036"/>
            <a:ext cx="12700" cy="28605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E0851D-32FF-6945-A2A5-8CCE068F1B8C}"/>
              </a:ext>
            </a:extLst>
          </p:cNvPr>
          <p:cNvSpPr txBox="1"/>
          <p:nvPr/>
        </p:nvSpPr>
        <p:spPr>
          <a:xfrm>
            <a:off x="4025476" y="43395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응답 받음</a:t>
            </a:r>
            <a:endParaRPr kumimoji="1" lang="ko-Kore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5A08EF-6ACC-3D4C-BFAB-EC7AF9D2DA0F}"/>
              </a:ext>
            </a:extLst>
          </p:cNvPr>
          <p:cNvSpPr txBox="1"/>
          <p:nvPr/>
        </p:nvSpPr>
        <p:spPr>
          <a:xfrm>
            <a:off x="2585566" y="43271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응답 받음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FA2F7E-F860-BA43-83FC-2A3179D48C76}"/>
              </a:ext>
            </a:extLst>
          </p:cNvPr>
          <p:cNvSpPr txBox="1"/>
          <p:nvPr/>
        </p:nvSpPr>
        <p:spPr>
          <a:xfrm>
            <a:off x="1956862" y="297448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응답 받음</a:t>
            </a:r>
            <a:endParaRPr kumimoji="1" lang="ko-Kore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E131C1-6A67-FC49-9C29-2119CB122B4E}"/>
              </a:ext>
            </a:extLst>
          </p:cNvPr>
          <p:cNvSpPr txBox="1"/>
          <p:nvPr/>
        </p:nvSpPr>
        <p:spPr>
          <a:xfrm>
            <a:off x="4844307" y="306847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</a:rPr>
              <a:t>응답 못 받음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AEC77C-2FCF-4F48-AA9D-31259D619B3D}"/>
              </a:ext>
            </a:extLst>
          </p:cNvPr>
          <p:cNvSpPr txBox="1"/>
          <p:nvPr/>
        </p:nvSpPr>
        <p:spPr>
          <a:xfrm>
            <a:off x="6588240" y="4697706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00000"/>
                </a:solidFill>
              </a:rPr>
              <a:t>“/zoo/duck” </a:t>
            </a:r>
            <a:r>
              <a:rPr kumimoji="1" lang="ko-KR" altLang="en-US" sz="1400" dirty="0">
                <a:solidFill>
                  <a:srgbClr val="C00000"/>
                </a:solidFill>
              </a:rPr>
              <a:t>읽기 실패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669E4-D02F-4749-9162-1D965F642A03}"/>
              </a:ext>
            </a:extLst>
          </p:cNvPr>
          <p:cNvSpPr/>
          <p:nvPr/>
        </p:nvSpPr>
        <p:spPr>
          <a:xfrm>
            <a:off x="7123293" y="3689733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“/zoo/duck” </a:t>
            </a:r>
            <a:r>
              <a:rPr kumimoji="1" lang="ko-KR" altLang="en-US" sz="1200" dirty="0">
                <a:solidFill>
                  <a:srgbClr val="C00000"/>
                </a:solidFill>
              </a:rPr>
              <a:t>쓰기 지연</a:t>
            </a:r>
            <a:endParaRPr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29CF4-550A-024A-A811-14C48DB3D3B3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F671C5-99E5-5A46-BEB8-E3E64934340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E6529A-28FA-6848-980E-3A0AAF5C1911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553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 시스템에서는 여러 서비스를 </a:t>
            </a:r>
            <a:r>
              <a:rPr lang="en-US" altLang="ko-KR" dirty="0"/>
              <a:t>“</a:t>
            </a:r>
            <a:r>
              <a:rPr lang="ko-KR" altLang="en-US" dirty="0"/>
              <a:t>하나의 값</a:t>
            </a:r>
            <a:r>
              <a:rPr lang="en-US" altLang="ko-KR" dirty="0"/>
              <a:t>”</a:t>
            </a:r>
            <a:r>
              <a:rPr lang="ko-KR" altLang="en-US" dirty="0"/>
              <a:t>으로 일치시키는 것이 중요함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왜냐면 분산 시스템에서는 아래와 같은 것들이 필요하기 때문</a:t>
            </a:r>
            <a:endParaRPr lang="en-US" altLang="ko-KR" dirty="0"/>
          </a:p>
          <a:p>
            <a:pPr lvl="1"/>
            <a:r>
              <a:rPr lang="ko-KR" altLang="en-US" dirty="0"/>
              <a:t>서버 간 시간 동기화</a:t>
            </a:r>
            <a:endParaRPr lang="en-US" altLang="ko-KR" dirty="0"/>
          </a:p>
          <a:p>
            <a:pPr lvl="1"/>
            <a:r>
              <a:rPr lang="ko-KR" altLang="en-US" dirty="0"/>
              <a:t>원격 자원의 </a:t>
            </a:r>
            <a:r>
              <a:rPr lang="en-US" altLang="ko-KR" dirty="0"/>
              <a:t>lock (</a:t>
            </a:r>
            <a:r>
              <a:rPr lang="ko-KR" altLang="en-US" dirty="0"/>
              <a:t>분산 </a:t>
            </a:r>
            <a:r>
              <a:rPr lang="ko-KR" altLang="en-US" dirty="0" err="1"/>
              <a:t>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분산 트랜잭션의 </a:t>
            </a:r>
            <a:r>
              <a:rPr lang="en-US" altLang="ko-KR" dirty="0"/>
              <a:t>commit </a:t>
            </a:r>
            <a:r>
              <a:rPr lang="ko-KR" altLang="en-US" dirty="0"/>
              <a:t>여부</a:t>
            </a:r>
            <a:endParaRPr lang="en-US" altLang="ko-KR" dirty="0"/>
          </a:p>
          <a:p>
            <a:pPr lvl="1"/>
            <a:r>
              <a:rPr lang="ko-KR" altLang="en-US" dirty="0"/>
              <a:t>서비스 디스커버리</a:t>
            </a:r>
            <a:endParaRPr lang="en-US" altLang="ko-KR" dirty="0"/>
          </a:p>
          <a:p>
            <a:pPr lvl="1"/>
            <a:r>
              <a:rPr lang="ko-KR" altLang="en-US" dirty="0"/>
              <a:t>여러 서비스 간 리더 선출 </a:t>
            </a:r>
            <a:endParaRPr lang="en-US" altLang="ko-KR" dirty="0"/>
          </a:p>
          <a:p>
            <a:pPr lvl="1"/>
            <a:r>
              <a:rPr lang="ko-KR" altLang="en-US" dirty="0"/>
              <a:t>여러 서비스 간 동적 설정 파일 관리 등등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0857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쓰기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CD67A-2ED4-8F43-9FBE-9D60FD7984F9}"/>
              </a:ext>
            </a:extLst>
          </p:cNvPr>
          <p:cNvSpPr txBox="1"/>
          <p:nvPr/>
        </p:nvSpPr>
        <p:spPr>
          <a:xfrm>
            <a:off x="4509631" y="6121498"/>
            <a:ext cx="447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</a:rPr>
              <a:t>연결된 </a:t>
            </a:r>
            <a:r>
              <a:rPr kumimoji="1" lang="en-US" altLang="ko-KR" sz="1400" dirty="0">
                <a:solidFill>
                  <a:srgbClr val="C00000"/>
                </a:solidFill>
              </a:rPr>
              <a:t>Follower</a:t>
            </a:r>
            <a:r>
              <a:rPr kumimoji="1" lang="ko-KR" altLang="en-US" sz="1400" dirty="0">
                <a:solidFill>
                  <a:srgbClr val="C00000"/>
                </a:solidFill>
              </a:rPr>
              <a:t>에서 지연이 계속 발생해서 못 읽으면</a:t>
            </a:r>
            <a:endParaRPr kumimoji="1" lang="en-US" altLang="ko-KR" sz="1400" dirty="0">
              <a:solidFill>
                <a:srgbClr val="C00000"/>
              </a:solidFill>
            </a:endParaRPr>
          </a:p>
          <a:p>
            <a:r>
              <a:rPr kumimoji="1" lang="en-US" altLang="ko-Kore-KR" sz="1400" dirty="0">
                <a:solidFill>
                  <a:srgbClr val="C00000"/>
                </a:solidFill>
              </a:rPr>
              <a:t>Zookeeper</a:t>
            </a:r>
            <a:r>
              <a:rPr kumimoji="1" lang="ko-KR" altLang="en-US" sz="1400" dirty="0">
                <a:solidFill>
                  <a:srgbClr val="C00000"/>
                </a:solidFill>
              </a:rPr>
              <a:t> 내 다른 </a:t>
            </a:r>
            <a:r>
              <a:rPr kumimoji="1" lang="en-US" altLang="ko-KR" sz="1400" dirty="0">
                <a:solidFill>
                  <a:srgbClr val="C00000"/>
                </a:solidFill>
              </a:rPr>
              <a:t>Follower</a:t>
            </a:r>
            <a:r>
              <a:rPr kumimoji="1" lang="ko-KR" altLang="en-US" sz="1400" dirty="0">
                <a:solidFill>
                  <a:srgbClr val="C00000"/>
                </a:solidFill>
              </a:rPr>
              <a:t>로 연결됨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구부러진 연결선[U] 5">
            <a:extLst>
              <a:ext uri="{FF2B5EF4-FFF2-40B4-BE49-F238E27FC236}">
                <a16:creationId xmlns:a16="http://schemas.microsoft.com/office/drawing/2014/main" id="{0C432D6D-0013-F642-A577-746C318EA0FD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3072273" y="3477116"/>
            <a:ext cx="12700" cy="142875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23698EBB-8AC0-C24B-825B-40E1EF60C31C}"/>
              </a:ext>
            </a:extLst>
          </p:cNvPr>
          <p:cNvCxnSpPr>
            <a:cxnSpLocks/>
            <a:stCxn id="14" idx="2"/>
            <a:endCxn id="17" idx="2"/>
          </p:cNvCxnSpPr>
          <p:nvPr/>
        </p:nvCxnSpPr>
        <p:spPr>
          <a:xfrm rot="16200000" flipH="1">
            <a:off x="4501791" y="3476347"/>
            <a:ext cx="12700" cy="143028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7A8925BB-2FE4-D44D-93C3-BFEB2F56A7DA}"/>
              </a:ext>
            </a:extLst>
          </p:cNvPr>
          <p:cNvCxnSpPr>
            <a:cxnSpLocks/>
            <a:stCxn id="14" idx="0"/>
            <a:endCxn id="5" idx="0"/>
          </p:cNvCxnSpPr>
          <p:nvPr/>
        </p:nvCxnSpPr>
        <p:spPr>
          <a:xfrm rot="16200000" flipV="1">
            <a:off x="2357898" y="2010573"/>
            <a:ext cx="12700" cy="28575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5ACAA0-8EB9-6442-8F6B-86C4A3AA93A4}"/>
              </a:ext>
            </a:extLst>
          </p:cNvPr>
          <p:cNvCxnSpPr>
            <a:cxnSpLocks/>
            <a:stCxn id="14" idx="0"/>
            <a:endCxn id="18" idx="0"/>
          </p:cNvCxnSpPr>
          <p:nvPr/>
        </p:nvCxnSpPr>
        <p:spPr>
          <a:xfrm rot="5400000" flipH="1" flipV="1">
            <a:off x="5216935" y="2009036"/>
            <a:ext cx="12700" cy="286057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AE0851D-32FF-6945-A2A5-8CCE068F1B8C}"/>
              </a:ext>
            </a:extLst>
          </p:cNvPr>
          <p:cNvSpPr txBox="1"/>
          <p:nvPr/>
        </p:nvSpPr>
        <p:spPr>
          <a:xfrm>
            <a:off x="4025476" y="43395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응답 받음</a:t>
            </a:r>
            <a:endParaRPr kumimoji="1" lang="ko-Kore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5A08EF-6ACC-3D4C-BFAB-EC7AF9D2DA0F}"/>
              </a:ext>
            </a:extLst>
          </p:cNvPr>
          <p:cNvSpPr txBox="1"/>
          <p:nvPr/>
        </p:nvSpPr>
        <p:spPr>
          <a:xfrm>
            <a:off x="2585566" y="432716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응답 받음</a:t>
            </a:r>
            <a:endParaRPr kumimoji="1" lang="ko-Kore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FA2F7E-F860-BA43-83FC-2A3179D48C76}"/>
              </a:ext>
            </a:extLst>
          </p:cNvPr>
          <p:cNvSpPr txBox="1"/>
          <p:nvPr/>
        </p:nvSpPr>
        <p:spPr>
          <a:xfrm>
            <a:off x="1956862" y="297448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응답 받음</a:t>
            </a:r>
            <a:endParaRPr kumimoji="1" lang="ko-Kore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E131C1-6A67-FC49-9C29-2119CB122B4E}"/>
              </a:ext>
            </a:extLst>
          </p:cNvPr>
          <p:cNvSpPr txBox="1"/>
          <p:nvPr/>
        </p:nvSpPr>
        <p:spPr>
          <a:xfrm>
            <a:off x="4844307" y="3068478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</a:rPr>
              <a:t>응답 못 받음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AEC77C-2FCF-4F48-AA9D-31259D619B3D}"/>
              </a:ext>
            </a:extLst>
          </p:cNvPr>
          <p:cNvSpPr txBox="1"/>
          <p:nvPr/>
        </p:nvSpPr>
        <p:spPr>
          <a:xfrm>
            <a:off x="6588240" y="4697706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00000"/>
                </a:solidFill>
              </a:rPr>
              <a:t>“/zoo/duck” </a:t>
            </a:r>
            <a:r>
              <a:rPr kumimoji="1" lang="ko-KR" altLang="en-US" sz="1400" dirty="0">
                <a:solidFill>
                  <a:srgbClr val="C00000"/>
                </a:solidFill>
              </a:rPr>
              <a:t>읽기 실패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9669E4-D02F-4749-9162-1D965F642A03}"/>
              </a:ext>
            </a:extLst>
          </p:cNvPr>
          <p:cNvSpPr/>
          <p:nvPr/>
        </p:nvSpPr>
        <p:spPr>
          <a:xfrm>
            <a:off x="7123293" y="3689733"/>
            <a:ext cx="1736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200" dirty="0">
                <a:solidFill>
                  <a:srgbClr val="C00000"/>
                </a:solidFill>
              </a:rPr>
              <a:t>“/zoo/duck” </a:t>
            </a:r>
            <a:r>
              <a:rPr kumimoji="1" lang="ko-KR" altLang="en-US" sz="1200" dirty="0">
                <a:solidFill>
                  <a:srgbClr val="C00000"/>
                </a:solidFill>
              </a:rPr>
              <a:t>쓰기 지연</a:t>
            </a:r>
            <a:endParaRPr lang="ko-Kore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29CF4-550A-024A-A811-14C48DB3D3B3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F671C5-99E5-5A46-BEB8-E3E64934340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E6529A-28FA-6848-980E-3A0AAF5C1911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23002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변경 통보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Watcher)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FA2F7E-F860-BA43-83FC-2A3179D48C76}"/>
              </a:ext>
            </a:extLst>
          </p:cNvPr>
          <p:cNvSpPr txBox="1"/>
          <p:nvPr/>
        </p:nvSpPr>
        <p:spPr>
          <a:xfrm>
            <a:off x="4168596" y="4588076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sz="1600" dirty="0"/>
              <a:t>“/zoo/duck”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znode</a:t>
            </a:r>
            <a:r>
              <a:rPr kumimoji="1" lang="ko-KR" altLang="en-US" sz="1600" dirty="0"/>
              <a:t>에</a:t>
            </a:r>
            <a:br>
              <a:rPr kumimoji="1" lang="en-US" altLang="ko-KR" sz="1600" dirty="0"/>
            </a:br>
            <a:r>
              <a:rPr kumimoji="1" lang="en-US" altLang="ko-KR" sz="1600" dirty="0"/>
              <a:t>Watcher </a:t>
            </a:r>
            <a:r>
              <a:rPr kumimoji="1" lang="ko-KR" altLang="en-US" sz="1600" dirty="0"/>
              <a:t>설정</a:t>
            </a:r>
            <a:endParaRPr kumimoji="1" lang="ko-Kore-KR" altLang="en-US" sz="16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E9D352-0973-EA48-8173-DB2D881FC14E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DB7618F-6887-EA43-A54B-BD46695DF577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83E6BF-94FD-1F40-9D8D-3139618E0688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40991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변경 통보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Watcher)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FA2F7E-F860-BA43-83FC-2A3179D48C76}"/>
              </a:ext>
            </a:extLst>
          </p:cNvPr>
          <p:cNvSpPr txBox="1"/>
          <p:nvPr/>
        </p:nvSpPr>
        <p:spPr>
          <a:xfrm>
            <a:off x="982675" y="4588076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2)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“/zoo/duck”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znode</a:t>
            </a:r>
            <a:r>
              <a:rPr kumimoji="1" lang="ko-KR" altLang="en-US" sz="1600" dirty="0"/>
              <a:t>에</a:t>
            </a:r>
            <a:br>
              <a:rPr kumimoji="1" lang="en-US" altLang="ko-KR" sz="1600" dirty="0"/>
            </a:br>
            <a:r>
              <a:rPr kumimoji="1" lang="en-US" altLang="ko-KR" sz="1600" dirty="0"/>
              <a:t>100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write </a:t>
            </a:r>
            <a:r>
              <a:rPr kumimoji="1" lang="ko-KR" altLang="en-US" sz="1600" dirty="0"/>
              <a:t>요청</a:t>
            </a:r>
            <a:endParaRPr kumimoji="1" lang="ko-Kore-KR" altLang="en-US" sz="1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700C10-82D4-7B4A-937D-ECCE5FF18EEF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231671-858B-AD4F-AC15-B29577CC9A7B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F82234-A6FE-3841-BB8E-C239D55F43B6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818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변경 통보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Watcher)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FA2F7E-F860-BA43-83FC-2A3179D48C76}"/>
              </a:ext>
            </a:extLst>
          </p:cNvPr>
          <p:cNvSpPr txBox="1"/>
          <p:nvPr/>
        </p:nvSpPr>
        <p:spPr>
          <a:xfrm>
            <a:off x="2126121" y="2469887"/>
            <a:ext cx="332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3)</a:t>
            </a:r>
            <a:r>
              <a:rPr kumimoji="1" lang="ko-KR" altLang="en-US" sz="1600" dirty="0"/>
              <a:t> 요청이 </a:t>
            </a:r>
            <a:r>
              <a:rPr kumimoji="1" lang="en-US" altLang="ko-KR" sz="1600" dirty="0"/>
              <a:t>Leader</a:t>
            </a:r>
            <a:r>
              <a:rPr kumimoji="1" lang="ko-KR" altLang="en-US" sz="1600" dirty="0"/>
              <a:t>에게 전달되고 </a:t>
            </a:r>
            <a:r>
              <a:rPr kumimoji="1" lang="en-US" altLang="ko-KR" sz="1600" dirty="0"/>
              <a:t>Broadcast </a:t>
            </a:r>
            <a:r>
              <a:rPr kumimoji="1" lang="ko-KR" altLang="en-US" sz="1600" dirty="0"/>
              <a:t>되어 </a:t>
            </a:r>
            <a:r>
              <a:rPr kumimoji="1" lang="en-US" altLang="ko-KR" sz="1600" dirty="0"/>
              <a:t>“/zoo/duck”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znode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100</a:t>
            </a:r>
            <a:r>
              <a:rPr kumimoji="1" lang="ko-KR" altLang="en-US" sz="1600" dirty="0"/>
              <a:t> 쓰기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74C50A-7B94-A04A-B875-BFF1288AF673}"/>
              </a:ext>
            </a:extLst>
          </p:cNvPr>
          <p:cNvSpPr/>
          <p:nvPr/>
        </p:nvSpPr>
        <p:spPr>
          <a:xfrm>
            <a:off x="8742582" y="5192455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100</a:t>
            </a:r>
            <a:endParaRPr lang="ko-Kore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F3CB02-4593-254B-B96D-6954F4D53734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345C0C-666C-F448-956C-E3C14EBDDAF1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A41B33-9679-4C44-BE34-686E69256FCB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29770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변경 통보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Watcher)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FA2F7E-F860-BA43-83FC-2A3179D48C76}"/>
              </a:ext>
            </a:extLst>
          </p:cNvPr>
          <p:cNvSpPr txBox="1"/>
          <p:nvPr/>
        </p:nvSpPr>
        <p:spPr>
          <a:xfrm>
            <a:off x="4125516" y="4633917"/>
            <a:ext cx="3321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4) </a:t>
            </a:r>
            <a:r>
              <a:rPr kumimoji="1" lang="ko-KR" altLang="en-US" sz="1600" dirty="0"/>
              <a:t>변경 통지</a:t>
            </a:r>
            <a:br>
              <a:rPr kumimoji="1" lang="en-US" altLang="ko-KR" sz="1600" dirty="0"/>
            </a:br>
            <a:r>
              <a:rPr kumimoji="1" lang="en-US" altLang="ko-KR" sz="1600" dirty="0"/>
              <a:t>(</a:t>
            </a:r>
            <a:r>
              <a:rPr kumimoji="1" lang="ko-KR" altLang="en-US" sz="1600" dirty="0"/>
              <a:t>통지되는 순간 등록한 </a:t>
            </a:r>
            <a:br>
              <a:rPr kumimoji="1" lang="en-US" altLang="ko-KR" sz="1600" dirty="0"/>
            </a:br>
            <a:r>
              <a:rPr kumimoji="1" lang="en-US" altLang="ko-KR" sz="1600" dirty="0"/>
              <a:t>watcher</a:t>
            </a:r>
            <a:r>
              <a:rPr kumimoji="1" lang="ko-KR" altLang="en-US" sz="1600" dirty="0"/>
              <a:t> 는 사라짐</a:t>
            </a:r>
            <a:r>
              <a:rPr kumimoji="1" lang="en-US" altLang="ko-KR" sz="1600" dirty="0"/>
              <a:t>)</a:t>
            </a:r>
            <a:endParaRPr kumimoji="1" lang="ko-Kore-KR" altLang="en-US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74C50A-7B94-A04A-B875-BFF1288AF673}"/>
              </a:ext>
            </a:extLst>
          </p:cNvPr>
          <p:cNvSpPr/>
          <p:nvPr/>
        </p:nvSpPr>
        <p:spPr>
          <a:xfrm>
            <a:off x="8742582" y="5192455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100</a:t>
            </a:r>
            <a:endParaRPr lang="ko-Kore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F3CB02-4593-254B-B96D-6954F4D53734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345C0C-666C-F448-956C-E3C14EBDDAF1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A41B33-9679-4C44-BE34-686E69256FCB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B529C41-DB2B-2646-8DC8-251435C7F89B}"/>
              </a:ext>
            </a:extLst>
          </p:cNvPr>
          <p:cNvCxnSpPr>
            <a:cxnSpLocks/>
          </p:cNvCxnSpPr>
          <p:nvPr/>
        </p:nvCxnSpPr>
        <p:spPr>
          <a:xfrm>
            <a:off x="6372887" y="4191491"/>
            <a:ext cx="12141" cy="10208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04F71-BA0F-864B-A16C-8379F39AA290}"/>
              </a:ext>
            </a:extLst>
          </p:cNvPr>
          <p:cNvSpPr/>
          <p:nvPr/>
        </p:nvSpPr>
        <p:spPr>
          <a:xfrm>
            <a:off x="3031903" y="5564786"/>
            <a:ext cx="29106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400" dirty="0">
                <a:solidFill>
                  <a:srgbClr val="C00000"/>
                </a:solidFill>
              </a:rPr>
              <a:t>Watcher </a:t>
            </a:r>
            <a:r>
              <a:rPr kumimoji="1" lang="ko-KR" altLang="en-US" sz="1400" dirty="0">
                <a:solidFill>
                  <a:srgbClr val="C00000"/>
                </a:solidFill>
              </a:rPr>
              <a:t>의 등록은 쓰기 연산인</a:t>
            </a:r>
            <a:br>
              <a:rPr kumimoji="1" lang="en-US" altLang="ko-KR" sz="1400" dirty="0">
                <a:solidFill>
                  <a:srgbClr val="C00000"/>
                </a:solidFill>
              </a:rPr>
            </a:br>
            <a:r>
              <a:rPr kumimoji="1" lang="en-US" altLang="ko-KR" sz="1400" dirty="0">
                <a:solidFill>
                  <a:srgbClr val="C00000"/>
                </a:solidFill>
              </a:rPr>
              <a:t>Create, Delete, </a:t>
            </a:r>
            <a:r>
              <a:rPr kumimoji="1" lang="en-US" altLang="ko-KR" sz="1400" dirty="0" err="1">
                <a:solidFill>
                  <a:srgbClr val="C00000"/>
                </a:solidFill>
              </a:rPr>
              <a:t>SetData</a:t>
            </a:r>
            <a:r>
              <a:rPr kumimoji="1" lang="en-US" altLang="ko-KR" sz="1400" dirty="0">
                <a:solidFill>
                  <a:srgbClr val="C00000"/>
                </a:solidFill>
              </a:rPr>
              <a:t> </a:t>
            </a:r>
            <a:r>
              <a:rPr kumimoji="1" lang="ko-KR" altLang="en-US" sz="1400" dirty="0">
                <a:solidFill>
                  <a:srgbClr val="C00000"/>
                </a:solidFill>
              </a:rPr>
              <a:t>에만 가능</a:t>
            </a:r>
            <a:endParaRPr lang="ko-Kore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8777E7-B79C-3B45-889A-C246238BC9C3}"/>
              </a:ext>
            </a:extLst>
          </p:cNvPr>
          <p:cNvSpPr/>
          <p:nvPr/>
        </p:nvSpPr>
        <p:spPr>
          <a:xfrm>
            <a:off x="4295296" y="6078872"/>
            <a:ext cx="2351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400" dirty="0">
                <a:solidFill>
                  <a:srgbClr val="C00000"/>
                </a:solidFill>
              </a:rPr>
              <a:t>+@</a:t>
            </a:r>
            <a:r>
              <a:rPr kumimoji="1" lang="ko-KR" altLang="en-US" sz="1400" dirty="0">
                <a:solidFill>
                  <a:srgbClr val="C00000"/>
                </a:solidFill>
              </a:rPr>
              <a:t> </a:t>
            </a:r>
            <a:r>
              <a:rPr kumimoji="1" lang="ko-KR" altLang="en-US" sz="1400" dirty="0" err="1">
                <a:solidFill>
                  <a:srgbClr val="C00000"/>
                </a:solidFill>
              </a:rPr>
              <a:t>주키퍼</a:t>
            </a:r>
            <a:r>
              <a:rPr kumimoji="1" lang="ko-KR" altLang="en-US" sz="1400" dirty="0">
                <a:solidFill>
                  <a:srgbClr val="C00000"/>
                </a:solidFill>
              </a:rPr>
              <a:t> 연결 상태 통지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7464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</a:t>
            </a:r>
            <a:r>
              <a:rPr lang="ko-KR" altLang="en-US" dirty="0"/>
              <a:t>데이터 읽기</a:t>
            </a:r>
            <a:r>
              <a:rPr lang="en-US" altLang="ko-KR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BAEC77C-2FCF-4F48-AA9D-31259D619B3D}"/>
              </a:ext>
            </a:extLst>
          </p:cNvPr>
          <p:cNvSpPr txBox="1"/>
          <p:nvPr/>
        </p:nvSpPr>
        <p:spPr>
          <a:xfrm>
            <a:off x="4698148" y="4679794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“/zoo/duck” </a:t>
            </a:r>
            <a:r>
              <a:rPr kumimoji="1" lang="ko-KR" altLang="en-US" sz="1400" dirty="0"/>
              <a:t>읽기 가능</a:t>
            </a:r>
            <a:endParaRPr kumimoji="1" lang="ko-Kore-KR" altLang="en-US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29CF4-550A-024A-A811-14C48DB3D3B3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F671C5-99E5-5A46-BEB8-E3E64934340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E6529A-28FA-6848-980E-3A0AAF5C1911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78020-8529-134B-B6E8-4AA69F6E98C0}"/>
              </a:ext>
            </a:extLst>
          </p:cNvPr>
          <p:cNvSpPr/>
          <p:nvPr/>
        </p:nvSpPr>
        <p:spPr>
          <a:xfrm>
            <a:off x="8762460" y="5176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100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EDED5-5B3B-094A-9B28-46439452EFE9}"/>
              </a:ext>
            </a:extLst>
          </p:cNvPr>
          <p:cNvSpPr txBox="1"/>
          <p:nvPr/>
        </p:nvSpPr>
        <p:spPr>
          <a:xfrm>
            <a:off x="919077" y="4705418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“/zoo/duck” </a:t>
            </a:r>
            <a:r>
              <a:rPr kumimoji="1" lang="ko-KR" altLang="en-US" sz="1400" dirty="0"/>
              <a:t>읽기 가능</a:t>
            </a:r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6D3142-E0C3-5B4E-8FEC-99E6510EEF52}"/>
              </a:ext>
            </a:extLst>
          </p:cNvPr>
          <p:cNvSpPr txBox="1"/>
          <p:nvPr/>
        </p:nvSpPr>
        <p:spPr>
          <a:xfrm>
            <a:off x="2356329" y="5212304"/>
            <a:ext cx="3094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쓰기 요청은 </a:t>
            </a:r>
            <a:r>
              <a:rPr kumimoji="1" lang="en-US" altLang="ko-KR" sz="1400" dirty="0"/>
              <a:t>Leader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거치지만 </a:t>
            </a:r>
            <a:br>
              <a:rPr kumimoji="1" lang="en-US" altLang="ko-KR" sz="1400" dirty="0"/>
            </a:br>
            <a:r>
              <a:rPr kumimoji="1" lang="ko-KR" altLang="en-US" sz="1400" dirty="0"/>
              <a:t>읽기 요청은 </a:t>
            </a:r>
            <a:r>
              <a:rPr kumimoji="1" lang="en-US" altLang="ko-KR" sz="1400" dirty="0"/>
              <a:t>Follower</a:t>
            </a:r>
            <a:r>
              <a:rPr kumimoji="1" lang="ko-KR" altLang="en-US" sz="1400" dirty="0"/>
              <a:t>에서 처리 가능</a:t>
            </a:r>
            <a:endParaRPr kumimoji="1" lang="en-US" altLang="ko-KR" sz="1400" dirty="0"/>
          </a:p>
          <a:p>
            <a:r>
              <a:rPr kumimoji="1" lang="en-US" altLang="ko-KR" sz="1400" dirty="0"/>
              <a:t>=&gt;</a:t>
            </a:r>
            <a:r>
              <a:rPr kumimoji="1" lang="ko-KR" altLang="en-US" sz="1400" dirty="0"/>
              <a:t> </a:t>
            </a:r>
            <a:r>
              <a:rPr kumimoji="1" lang="ko-KR" altLang="en-US" sz="1400" dirty="0">
                <a:solidFill>
                  <a:srgbClr val="C00000"/>
                </a:solidFill>
              </a:rPr>
              <a:t>읽기에 특화되어 있음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063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(Ephemeral</a:t>
            </a:r>
            <a:r>
              <a:rPr lang="ko-KR" altLang="en-US" dirty="0"/>
              <a:t> </a:t>
            </a:r>
            <a:r>
              <a:rPr lang="en-US" altLang="ko-KR" dirty="0" err="1"/>
              <a:t>znode</a:t>
            </a:r>
            <a:r>
              <a:rPr lang="en-US" altLang="ko-KR" dirty="0"/>
              <a:t>,</a:t>
            </a:r>
            <a:r>
              <a:rPr lang="ko-KR" altLang="en-US" dirty="0"/>
              <a:t> 임시 노드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이전까지는 </a:t>
            </a:r>
            <a:r>
              <a:rPr lang="en-US" altLang="ko-KR" sz="1800" dirty="0"/>
              <a:t>persistent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znode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29CF4-550A-024A-A811-14C48DB3D3B3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F671C5-99E5-5A46-BEB8-E3E64934340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E6529A-28FA-6848-980E-3A0AAF5C1911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78020-8529-134B-B6E8-4AA69F6E98C0}"/>
              </a:ext>
            </a:extLst>
          </p:cNvPr>
          <p:cNvSpPr/>
          <p:nvPr/>
        </p:nvSpPr>
        <p:spPr>
          <a:xfrm>
            <a:off x="8762460" y="5176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100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EDED5-5B3B-094A-9B28-46439452EFE9}"/>
              </a:ext>
            </a:extLst>
          </p:cNvPr>
          <p:cNvSpPr txBox="1"/>
          <p:nvPr/>
        </p:nvSpPr>
        <p:spPr>
          <a:xfrm>
            <a:off x="919077" y="4705418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1) “/zoo/pig” </a:t>
            </a:r>
            <a:r>
              <a:rPr kumimoji="1" lang="ko-KR" altLang="en-US" sz="1400" dirty="0"/>
              <a:t>임시 노드 생성 요청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580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(Ephemeral</a:t>
            </a:r>
            <a:r>
              <a:rPr lang="ko-KR" altLang="en-US" dirty="0"/>
              <a:t> </a:t>
            </a:r>
            <a:r>
              <a:rPr lang="en-US" altLang="ko-KR" dirty="0" err="1"/>
              <a:t>znode</a:t>
            </a:r>
            <a:r>
              <a:rPr lang="en-US" altLang="ko-KR" dirty="0"/>
              <a:t>,</a:t>
            </a:r>
            <a:r>
              <a:rPr lang="ko-KR" altLang="en-US" dirty="0"/>
              <a:t> 임시 노드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이전까지는 </a:t>
            </a:r>
            <a:r>
              <a:rPr lang="en-US" altLang="ko-KR" sz="1800" dirty="0"/>
              <a:t>persistent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znode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29CF4-550A-024A-A811-14C48DB3D3B3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F671C5-99E5-5A46-BEB8-E3E64934340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E6529A-28FA-6848-980E-3A0AAF5C1911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78020-8529-134B-B6E8-4AA69F6E98C0}"/>
              </a:ext>
            </a:extLst>
          </p:cNvPr>
          <p:cNvSpPr/>
          <p:nvPr/>
        </p:nvSpPr>
        <p:spPr>
          <a:xfrm>
            <a:off x="8762460" y="5176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100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EDED5-5B3B-094A-9B28-46439452EFE9}"/>
              </a:ext>
            </a:extLst>
          </p:cNvPr>
          <p:cNvSpPr txBox="1"/>
          <p:nvPr/>
        </p:nvSpPr>
        <p:spPr>
          <a:xfrm>
            <a:off x="2101867" y="2713968"/>
            <a:ext cx="2927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2) </a:t>
            </a:r>
            <a:r>
              <a:rPr kumimoji="1" lang="ko-KR" altLang="en-US" sz="1400" dirty="0"/>
              <a:t>생성 요청을 </a:t>
            </a:r>
            <a:r>
              <a:rPr kumimoji="1" lang="en-US" altLang="ko-KR" sz="1400" dirty="0"/>
              <a:t>Leader</a:t>
            </a:r>
            <a:r>
              <a:rPr kumimoji="1" lang="ko-KR" altLang="en-US" sz="1400" dirty="0"/>
              <a:t>에게 보내고</a:t>
            </a:r>
            <a:br>
              <a:rPr kumimoji="1" lang="en-US" altLang="ko-KR" sz="1400" dirty="0"/>
            </a:br>
            <a:r>
              <a:rPr kumimoji="1" lang="en-US" altLang="ko-KR" sz="1400" dirty="0"/>
              <a:t>Follower</a:t>
            </a:r>
            <a:r>
              <a:rPr kumimoji="1" lang="ko-KR" altLang="en-US" sz="1400" dirty="0"/>
              <a:t>에 </a:t>
            </a:r>
            <a:r>
              <a:rPr kumimoji="1" lang="en-US" altLang="ko-KR" sz="1400" dirty="0"/>
              <a:t>broadcast </a:t>
            </a:r>
            <a:r>
              <a:rPr kumimoji="1" lang="ko-KR" altLang="en-US" sz="1400" dirty="0"/>
              <a:t>하고 </a:t>
            </a:r>
            <a:r>
              <a:rPr kumimoji="1" lang="ko-KR" altLang="en-US" sz="1400" dirty="0" err="1"/>
              <a:t>커밋</a:t>
            </a:r>
            <a:endParaRPr kumimoji="1" lang="ko-Kore-KR" altLang="en-US" sz="14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E384D1-D046-2A4F-8E71-94D5560DE83D}"/>
              </a:ext>
            </a:extLst>
          </p:cNvPr>
          <p:cNvSpPr/>
          <p:nvPr/>
        </p:nvSpPr>
        <p:spPr>
          <a:xfrm>
            <a:off x="10287457" y="4889138"/>
            <a:ext cx="898003" cy="930712"/>
          </a:xfrm>
          <a:prstGeom prst="ellipse">
            <a:avLst/>
          </a:prstGeom>
          <a:noFill/>
          <a:ln w="34925" cmpd="thinThick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B744EC-80F4-1845-B2BE-383FFC8D64F7}"/>
              </a:ext>
            </a:extLst>
          </p:cNvPr>
          <p:cNvCxnSpPr>
            <a:cxnSpLocks/>
            <a:stCxn id="31" idx="5"/>
          </p:cNvCxnSpPr>
          <p:nvPr/>
        </p:nvCxnSpPr>
        <p:spPr>
          <a:xfrm>
            <a:off x="10175965" y="4365239"/>
            <a:ext cx="330247" cy="611455"/>
          </a:xfrm>
          <a:prstGeom prst="straightConnector1">
            <a:avLst/>
          </a:prstGeom>
          <a:ln w="34925" cmpd="thinThick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F89FBD-0BB7-B649-9FE1-681E3FB541E1}"/>
              </a:ext>
            </a:extLst>
          </p:cNvPr>
          <p:cNvSpPr/>
          <p:nvPr/>
        </p:nvSpPr>
        <p:spPr>
          <a:xfrm>
            <a:off x="11180354" y="515472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/pig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938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(Ephemeral</a:t>
            </a:r>
            <a:r>
              <a:rPr lang="ko-KR" altLang="en-US" dirty="0"/>
              <a:t> </a:t>
            </a:r>
            <a:r>
              <a:rPr lang="en-US" altLang="ko-KR" dirty="0" err="1"/>
              <a:t>znode</a:t>
            </a:r>
            <a:r>
              <a:rPr lang="en-US" altLang="ko-KR" dirty="0"/>
              <a:t>,</a:t>
            </a:r>
            <a:r>
              <a:rPr lang="ko-KR" altLang="en-US" dirty="0"/>
              <a:t> 임시 노드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이전까지는 </a:t>
            </a:r>
            <a:r>
              <a:rPr lang="en-US" altLang="ko-KR" sz="1800" dirty="0"/>
              <a:t>persistent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znode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29CF4-550A-024A-A811-14C48DB3D3B3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F671C5-99E5-5A46-BEB8-E3E64934340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E6529A-28FA-6848-980E-3A0AAF5C1911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78020-8529-134B-B6E8-4AA69F6E98C0}"/>
              </a:ext>
            </a:extLst>
          </p:cNvPr>
          <p:cNvSpPr/>
          <p:nvPr/>
        </p:nvSpPr>
        <p:spPr>
          <a:xfrm>
            <a:off x="8762460" y="5176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100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EDED5-5B3B-094A-9B28-46439452EFE9}"/>
              </a:ext>
            </a:extLst>
          </p:cNvPr>
          <p:cNvSpPr txBox="1"/>
          <p:nvPr/>
        </p:nvSpPr>
        <p:spPr>
          <a:xfrm>
            <a:off x="1716502" y="4723937"/>
            <a:ext cx="2922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3) </a:t>
            </a:r>
            <a:r>
              <a:rPr kumimoji="1" lang="ko-KR" altLang="en-US" sz="1400" dirty="0"/>
              <a:t>만약 생성 요청한 클라이언트의</a:t>
            </a:r>
            <a:br>
              <a:rPr kumimoji="1" lang="en-US" altLang="ko-KR" sz="1400" dirty="0"/>
            </a:br>
            <a:r>
              <a:rPr kumimoji="1" lang="ko-KR" altLang="en-US" sz="1400" dirty="0"/>
              <a:t>세션이 끊기면</a:t>
            </a:r>
            <a:r>
              <a:rPr kumimoji="1" lang="en-US" altLang="ko-KR" sz="1400" dirty="0"/>
              <a:t>?</a:t>
            </a:r>
            <a:endParaRPr kumimoji="1" lang="ko-Kore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4F89FBD-0BB7-B649-9FE1-681E3FB541E1}"/>
              </a:ext>
            </a:extLst>
          </p:cNvPr>
          <p:cNvSpPr/>
          <p:nvPr/>
        </p:nvSpPr>
        <p:spPr>
          <a:xfrm>
            <a:off x="11180354" y="5154722"/>
            <a:ext cx="1083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/pig</a:t>
            </a:r>
            <a:endParaRPr lang="ko-Kore-KR" altLang="en-US" dirty="0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5BD84921-A60D-324D-9018-F1C4576750E6}"/>
              </a:ext>
            </a:extLst>
          </p:cNvPr>
          <p:cNvSpPr/>
          <p:nvPr/>
        </p:nvSpPr>
        <p:spPr>
          <a:xfrm>
            <a:off x="684608" y="4567198"/>
            <a:ext cx="492211" cy="434751"/>
          </a:xfrm>
          <a:prstGeom prst="mathMultiply">
            <a:avLst>
              <a:gd name="adj1" fmla="val 655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6CB3DCB-CB9B-1841-96EF-31E0B0A3A4F0}"/>
              </a:ext>
            </a:extLst>
          </p:cNvPr>
          <p:cNvSpPr/>
          <p:nvPr/>
        </p:nvSpPr>
        <p:spPr>
          <a:xfrm>
            <a:off x="10287457" y="4889138"/>
            <a:ext cx="898003" cy="930712"/>
          </a:xfrm>
          <a:prstGeom prst="ellipse">
            <a:avLst/>
          </a:prstGeom>
          <a:noFill/>
          <a:ln w="34925" cmpd="thinThick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8E88B4D-5D6D-8B4C-9118-03349DC31FD4}"/>
              </a:ext>
            </a:extLst>
          </p:cNvPr>
          <p:cNvCxnSpPr>
            <a:cxnSpLocks/>
          </p:cNvCxnSpPr>
          <p:nvPr/>
        </p:nvCxnSpPr>
        <p:spPr>
          <a:xfrm>
            <a:off x="10175965" y="4365239"/>
            <a:ext cx="330247" cy="611455"/>
          </a:xfrm>
          <a:prstGeom prst="straightConnector1">
            <a:avLst/>
          </a:prstGeom>
          <a:ln w="34925" cmpd="thinThick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52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동작 예시 </a:t>
            </a:r>
            <a:r>
              <a:rPr lang="en-US" altLang="ko-KR" dirty="0"/>
              <a:t>(Ephemeral</a:t>
            </a:r>
            <a:r>
              <a:rPr lang="ko-KR" altLang="en-US" dirty="0"/>
              <a:t> </a:t>
            </a:r>
            <a:r>
              <a:rPr lang="en-US" altLang="ko-KR" dirty="0" err="1"/>
              <a:t>znode</a:t>
            </a:r>
            <a:r>
              <a:rPr lang="en-US" altLang="ko-KR" dirty="0"/>
              <a:t>,</a:t>
            </a:r>
            <a:r>
              <a:rPr lang="ko-KR" altLang="en-US" dirty="0"/>
              <a:t> 임시 노드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/>
              <a:t>이전까지는 </a:t>
            </a:r>
            <a:r>
              <a:rPr lang="en-US" altLang="ko-KR" sz="1800" dirty="0"/>
              <a:t>persistent</a:t>
            </a:r>
            <a:r>
              <a:rPr lang="ko-KR" altLang="en-US" sz="1800" dirty="0"/>
              <a:t> </a:t>
            </a:r>
            <a:r>
              <a:rPr lang="en-US" altLang="ko-KR" sz="1800" dirty="0" err="1"/>
              <a:t>znode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16B3F7-26CD-0642-80D6-C290F5AD7185}"/>
              </a:ext>
            </a:extLst>
          </p:cNvPr>
          <p:cNvSpPr/>
          <p:nvPr/>
        </p:nvSpPr>
        <p:spPr>
          <a:xfrm>
            <a:off x="39820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5AED39-ECC5-A740-92C9-82035528BD07}"/>
              </a:ext>
            </a:extLst>
          </p:cNvPr>
          <p:cNvSpPr/>
          <p:nvPr/>
        </p:nvSpPr>
        <p:spPr>
          <a:xfrm>
            <a:off x="1826956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58AE3F-7AA5-DB45-A130-7A6C1BF3865B}"/>
              </a:ext>
            </a:extLst>
          </p:cNvPr>
          <p:cNvSpPr/>
          <p:nvPr/>
        </p:nvSpPr>
        <p:spPr>
          <a:xfrm>
            <a:off x="3255706" y="3439323"/>
            <a:ext cx="1061884" cy="75216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Leader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61E7A9-9835-704D-89D5-90BBB2A3AC78}"/>
              </a:ext>
            </a:extLst>
          </p:cNvPr>
          <p:cNvSpPr/>
          <p:nvPr/>
        </p:nvSpPr>
        <p:spPr>
          <a:xfrm>
            <a:off x="398206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B8B69D-008F-5542-8410-E5DF04BACB6D}"/>
              </a:ext>
            </a:extLst>
          </p:cNvPr>
          <p:cNvSpPr/>
          <p:nvPr/>
        </p:nvSpPr>
        <p:spPr>
          <a:xfrm>
            <a:off x="6116280" y="5212304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436146-8B60-BD48-8D70-8F9F3457B207}"/>
              </a:ext>
            </a:extLst>
          </p:cNvPr>
          <p:cNvSpPr/>
          <p:nvPr/>
        </p:nvSpPr>
        <p:spPr>
          <a:xfrm>
            <a:off x="4685993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4E0E80-5C2A-7247-9C54-9A56AD849164}"/>
              </a:ext>
            </a:extLst>
          </p:cNvPr>
          <p:cNvSpPr/>
          <p:nvPr/>
        </p:nvSpPr>
        <p:spPr>
          <a:xfrm>
            <a:off x="6116280" y="3439323"/>
            <a:ext cx="1061884" cy="752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Follower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76EFECE-61FF-3543-93D4-DA1E413558FA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929148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7FB76-335A-1B44-9D8E-09A3D55EBF43}"/>
              </a:ext>
            </a:extLst>
          </p:cNvPr>
          <p:cNvCxnSpPr>
            <a:stCxn id="16" idx="0"/>
            <a:endCxn id="18" idx="2"/>
          </p:cNvCxnSpPr>
          <p:nvPr/>
        </p:nvCxnSpPr>
        <p:spPr>
          <a:xfrm flipV="1">
            <a:off x="6647222" y="4191491"/>
            <a:ext cx="0" cy="102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4DDBDD-6D65-AF4D-9598-431AD228E06A}"/>
              </a:ext>
            </a:extLst>
          </p:cNvPr>
          <p:cNvSpPr/>
          <p:nvPr/>
        </p:nvSpPr>
        <p:spPr>
          <a:xfrm>
            <a:off x="224912" y="3038168"/>
            <a:ext cx="712347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ED39AB-182B-4C46-A0BC-2A74E691200E}"/>
              </a:ext>
            </a:extLst>
          </p:cNvPr>
          <p:cNvSpPr txBox="1"/>
          <p:nvPr/>
        </p:nvSpPr>
        <p:spPr>
          <a:xfrm>
            <a:off x="6116280" y="30381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ensemble</a:t>
            </a:r>
            <a:endParaRPr kumimoji="1" lang="ko-Kore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E0EC4A-47B7-FC49-8CA7-47497066E618}"/>
              </a:ext>
            </a:extLst>
          </p:cNvPr>
          <p:cNvSpPr txBox="1"/>
          <p:nvPr/>
        </p:nvSpPr>
        <p:spPr>
          <a:xfrm>
            <a:off x="9409471" y="6032746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znode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D3E72-8B72-0D47-B1CF-8AEF239D9AB0}"/>
              </a:ext>
            </a:extLst>
          </p:cNvPr>
          <p:cNvSpPr txBox="1"/>
          <p:nvPr/>
        </p:nvSpPr>
        <p:spPr>
          <a:xfrm>
            <a:off x="2936584" y="6155474"/>
            <a:ext cx="1424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Zookeeper</a:t>
            </a:r>
            <a:endParaRPr kumimoji="1" lang="ko-Kore-KR" altLang="en-US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AC3C9A5-3BC5-FE44-BCFA-AD944105A8D4}"/>
              </a:ext>
            </a:extLst>
          </p:cNvPr>
          <p:cNvSpPr/>
          <p:nvPr/>
        </p:nvSpPr>
        <p:spPr>
          <a:xfrm>
            <a:off x="9409471" y="2190880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31DC85F-44BC-A84C-AB61-32F9EF0F2B67}"/>
              </a:ext>
            </a:extLst>
          </p:cNvPr>
          <p:cNvSpPr/>
          <p:nvPr/>
        </p:nvSpPr>
        <p:spPr>
          <a:xfrm>
            <a:off x="9409471" y="3570827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FDA0ED5-7414-3A46-BB69-4BB115A61745}"/>
              </a:ext>
            </a:extLst>
          </p:cNvPr>
          <p:cNvCxnSpPr>
            <a:stCxn id="30" idx="4"/>
            <a:endCxn id="31" idx="0"/>
          </p:cNvCxnSpPr>
          <p:nvPr/>
        </p:nvCxnSpPr>
        <p:spPr>
          <a:xfrm>
            <a:off x="9858473" y="3121592"/>
            <a:ext cx="0" cy="4492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D6DA69B-0FD7-A64A-AEDA-CA488C1C83C6}"/>
              </a:ext>
            </a:extLst>
          </p:cNvPr>
          <p:cNvSpPr/>
          <p:nvPr/>
        </p:nvSpPr>
        <p:spPr>
          <a:xfrm>
            <a:off x="8602101" y="4889138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51E05B1-9B13-244B-999C-9E690B400E21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9239252" y="4365239"/>
            <a:ext cx="301728" cy="580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29CF4-550A-024A-A811-14C48DB3D3B3}"/>
              </a:ext>
            </a:extLst>
          </p:cNvPr>
          <p:cNvSpPr/>
          <p:nvPr/>
        </p:nvSpPr>
        <p:spPr>
          <a:xfrm>
            <a:off x="8932858" y="2471570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AF671C5-99E5-5A46-BEB8-E3E64934340E}"/>
              </a:ext>
            </a:extLst>
          </p:cNvPr>
          <p:cNvSpPr/>
          <p:nvPr/>
        </p:nvSpPr>
        <p:spPr>
          <a:xfrm>
            <a:off x="8721264" y="3832433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/zoo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DE6529A-28FA-6848-980E-3A0AAF5C1911}"/>
              </a:ext>
            </a:extLst>
          </p:cNvPr>
          <p:cNvSpPr/>
          <p:nvPr/>
        </p:nvSpPr>
        <p:spPr>
          <a:xfrm>
            <a:off x="7359571" y="515621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/zoo</a:t>
            </a:r>
            <a:r>
              <a:rPr kumimoji="1" lang="en-US" altLang="ko-KR" dirty="0"/>
              <a:t>/duck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578020-8529-134B-B6E8-4AA69F6E98C0}"/>
              </a:ext>
            </a:extLst>
          </p:cNvPr>
          <p:cNvSpPr/>
          <p:nvPr/>
        </p:nvSpPr>
        <p:spPr>
          <a:xfrm>
            <a:off x="8762460" y="5176528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b="1" dirty="0"/>
              <a:t>100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9EDED5-5B3B-094A-9B28-46439452EFE9}"/>
              </a:ext>
            </a:extLst>
          </p:cNvPr>
          <p:cNvSpPr txBox="1"/>
          <p:nvPr/>
        </p:nvSpPr>
        <p:spPr>
          <a:xfrm>
            <a:off x="9762638" y="4860671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4) </a:t>
            </a:r>
            <a:r>
              <a:rPr kumimoji="1" lang="ko-KR" altLang="en-US" sz="1400" dirty="0"/>
              <a:t>생성한 임시 노드가 삭제</a:t>
            </a:r>
            <a:endParaRPr kumimoji="1" lang="ko-Kore-KR" altLang="en-US" sz="1400" dirty="0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5BD84921-A60D-324D-9018-F1C4576750E6}"/>
              </a:ext>
            </a:extLst>
          </p:cNvPr>
          <p:cNvSpPr/>
          <p:nvPr/>
        </p:nvSpPr>
        <p:spPr>
          <a:xfrm>
            <a:off x="684608" y="4567198"/>
            <a:ext cx="492211" cy="434751"/>
          </a:xfrm>
          <a:prstGeom prst="mathMultiply">
            <a:avLst>
              <a:gd name="adj1" fmla="val 655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03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Consensus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sz="2000" dirty="0"/>
              <a:t>다수의 노드에서 하나의 합의를 내기 위한 알고리즘</a:t>
            </a:r>
            <a:endParaRPr lang="en-US" altLang="ko-KR" sz="2000" dirty="0"/>
          </a:p>
          <a:p>
            <a:pPr lvl="1"/>
            <a:r>
              <a:rPr lang="ko-KR" altLang="en-US" sz="2000" dirty="0"/>
              <a:t>과반수의 동의를 받은 제안이 합의의 결과가 됨</a:t>
            </a:r>
            <a:endParaRPr lang="en-US" altLang="ko-KR" sz="2000" dirty="0"/>
          </a:p>
          <a:p>
            <a:pPr lvl="1"/>
            <a:r>
              <a:rPr lang="ko-KR" altLang="en-US" sz="2000" dirty="0"/>
              <a:t>합의의 결과는 최종적으로 전체 노드에 반영됨 </a:t>
            </a:r>
            <a:r>
              <a:rPr lang="en-US" altLang="ko-KR" sz="1800" dirty="0"/>
              <a:t>(Eventually Consistency)</a:t>
            </a:r>
            <a:endParaRPr lang="en-US" altLang="ko-KR" sz="2000" dirty="0"/>
          </a:p>
          <a:p>
            <a:pPr lvl="1"/>
            <a:r>
              <a:rPr lang="en-US" altLang="ko-KR" sz="1600" dirty="0"/>
              <a:t>https://</a:t>
            </a:r>
            <a:r>
              <a:rPr lang="en-US" altLang="ko-KR" sz="1600" dirty="0" err="1"/>
              <a:t>www.youtube.com</a:t>
            </a:r>
            <a:r>
              <a:rPr lang="en-US" altLang="ko-KR" sz="1600" dirty="0"/>
              <a:t>/</a:t>
            </a:r>
            <a:r>
              <a:rPr lang="en-US" altLang="ko-KR" sz="1600" dirty="0" err="1"/>
              <a:t>watch?app</a:t>
            </a:r>
            <a:r>
              <a:rPr lang="en-US" altLang="ko-KR" sz="1600" dirty="0"/>
              <a:t>=</a:t>
            </a:r>
            <a:r>
              <a:rPr lang="en-US" altLang="ko-KR" sz="1600" dirty="0" err="1"/>
              <a:t>desktop&amp;v</a:t>
            </a:r>
            <a:r>
              <a:rPr lang="en-US" altLang="ko-KR" sz="1600" dirty="0"/>
              <a:t>=d7nAGI_NZPk</a:t>
            </a:r>
            <a:endParaRPr lang="en-US" altLang="ko-KR" sz="1800" dirty="0"/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43E876-734E-3E41-8E9B-BF29ABABD7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63"/>
          <a:stretch/>
        </p:blipFill>
        <p:spPr>
          <a:xfrm>
            <a:off x="735105" y="3775665"/>
            <a:ext cx="10618695" cy="2753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BEEA41-E6A9-6C4D-85C0-ED1A8B1A0695}"/>
              </a:ext>
            </a:extLst>
          </p:cNvPr>
          <p:cNvSpPr txBox="1"/>
          <p:nvPr/>
        </p:nvSpPr>
        <p:spPr>
          <a:xfrm>
            <a:off x="8283558" y="2386282"/>
            <a:ext cx="390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</a:rPr>
              <a:t>과반수의 승인으로 결과가 결정되어도</a:t>
            </a:r>
            <a:br>
              <a:rPr kumimoji="1" lang="en-US" altLang="ko-KR" sz="1400" dirty="0">
                <a:solidFill>
                  <a:srgbClr val="C00000"/>
                </a:solidFill>
              </a:rPr>
            </a:br>
            <a:r>
              <a:rPr kumimoji="1" lang="ko-KR" altLang="en-US" sz="1400" dirty="0">
                <a:solidFill>
                  <a:srgbClr val="C00000"/>
                </a:solidFill>
              </a:rPr>
              <a:t>모든 노드에 결과가 반영되기까지 시간이 걸림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04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Zookeeper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sz="2000" dirty="0"/>
              <a:t>순차적 일관성</a:t>
            </a:r>
            <a:r>
              <a:rPr lang="en-US" altLang="ko-KR" sz="2000" dirty="0"/>
              <a:t>(Sequential Consistency)</a:t>
            </a:r>
          </a:p>
          <a:p>
            <a:pPr lvl="2"/>
            <a:r>
              <a:rPr lang="ko-KR" altLang="en-US" sz="1800" dirty="0"/>
              <a:t>특정 클라이언트의 요청은 보낸 순서대로 처리</a:t>
            </a:r>
            <a:endParaRPr lang="en-US" altLang="ko-KR" sz="1800" dirty="0"/>
          </a:p>
          <a:p>
            <a:pPr lvl="1"/>
            <a:r>
              <a:rPr lang="ko-KR" altLang="en-US" sz="2000" dirty="0" err="1"/>
              <a:t>원자성</a:t>
            </a:r>
            <a:r>
              <a:rPr lang="en-US" altLang="ko-KR" sz="2000" dirty="0"/>
              <a:t>(Atomicity)</a:t>
            </a:r>
          </a:p>
          <a:p>
            <a:pPr lvl="2"/>
            <a:r>
              <a:rPr lang="ko-KR" altLang="en-US" sz="1800" dirty="0"/>
              <a:t>클라이언트 요청은 성공 또는 실패</a:t>
            </a:r>
            <a:endParaRPr lang="en-US" altLang="ko-KR" sz="1800" dirty="0"/>
          </a:p>
          <a:p>
            <a:pPr lvl="1"/>
            <a:r>
              <a:rPr lang="ko-KR" altLang="en-US" sz="2000" dirty="0"/>
              <a:t>단일 시스템 이미지</a:t>
            </a:r>
            <a:endParaRPr lang="en-US" altLang="ko-KR" sz="2000" dirty="0"/>
          </a:p>
          <a:p>
            <a:pPr lvl="2"/>
            <a:r>
              <a:rPr lang="ko-KR" altLang="en-US" sz="1800" dirty="0"/>
              <a:t>클라이언트는 연결된 서버에 관계없이 같은 시스템을 바라본다</a:t>
            </a:r>
            <a:endParaRPr lang="en-US" altLang="ko-KR" sz="1800" dirty="0"/>
          </a:p>
          <a:p>
            <a:pPr lvl="1"/>
            <a:r>
              <a:rPr lang="ko-KR" altLang="en-US" sz="2000" dirty="0"/>
              <a:t>지속성</a:t>
            </a:r>
            <a:endParaRPr lang="en-US" altLang="ko-KR" sz="2000" dirty="0"/>
          </a:p>
          <a:p>
            <a:pPr lvl="2"/>
            <a:r>
              <a:rPr lang="ko-KR" altLang="en-US" sz="1800" dirty="0"/>
              <a:t>요청이 성공하면 업데이트 내역은 저장되고 취소되지 않음</a:t>
            </a:r>
            <a:endParaRPr lang="en-US" altLang="ko-KR" sz="1800" dirty="0"/>
          </a:p>
          <a:p>
            <a:pPr lvl="1"/>
            <a:r>
              <a:rPr lang="ko-KR" altLang="en-US" sz="2000" dirty="0" err="1"/>
              <a:t>적시성</a:t>
            </a:r>
            <a:endParaRPr lang="en-US" altLang="ko-KR" sz="2000" dirty="0"/>
          </a:p>
          <a:p>
            <a:pPr lvl="2"/>
            <a:r>
              <a:rPr lang="ko-KR" altLang="en-US" sz="1800" dirty="0"/>
              <a:t>클라이언트에 연결된 시스템에서 지연이 발생하더라도 수십 초 이상 오래된 정보를 보여주지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연결된 </a:t>
            </a:r>
            <a:r>
              <a:rPr lang="en-US" altLang="ko-KR" sz="1800" dirty="0"/>
              <a:t>follower</a:t>
            </a:r>
            <a:r>
              <a:rPr lang="ko-KR" altLang="en-US" sz="1800" dirty="0"/>
              <a:t>에서 지연이 발생하면 클라이언트는 다른 서버로 연결된다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488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ko-KR" dirty="0"/>
              <a:t>Zookeeper</a:t>
            </a:r>
            <a:r>
              <a:rPr lang="ko-KR" altLang="en-US" dirty="0"/>
              <a:t> 클라이언트 접속 클래스 예시</a:t>
            </a:r>
            <a:r>
              <a:rPr lang="ko-KR" altLang="en-US" sz="1800" dirty="0"/>
              <a:t> </a:t>
            </a:r>
            <a:r>
              <a:rPr lang="en-US" altLang="ko-KR" sz="1800" dirty="0"/>
              <a:t>(main</a:t>
            </a:r>
            <a:r>
              <a:rPr lang="ko-KR" altLang="en-US" sz="1800" dirty="0"/>
              <a:t>에서 </a:t>
            </a:r>
            <a:r>
              <a:rPr lang="en-US" altLang="ko-KR" sz="1800" dirty="0"/>
              <a:t>connect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호출부</a:t>
            </a:r>
            <a:r>
              <a:rPr lang="ko-KR" altLang="en-US" sz="1800" dirty="0"/>
              <a:t> 제외</a:t>
            </a:r>
            <a:r>
              <a:rPr lang="en-US" altLang="ko-KR" sz="1800" dirty="0"/>
              <a:t>)</a:t>
            </a:r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F8E76BE-203E-4345-93E7-FBB87E781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4" y="2356925"/>
            <a:ext cx="6232832" cy="43830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AB9D65-7FDD-1949-A777-F91193033FA1}"/>
              </a:ext>
            </a:extLst>
          </p:cNvPr>
          <p:cNvSpPr/>
          <p:nvPr/>
        </p:nvSpPr>
        <p:spPr>
          <a:xfrm>
            <a:off x="4300567" y="2578151"/>
            <a:ext cx="3318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연결 이벤트를 받기 위해 </a:t>
            </a:r>
            <a:r>
              <a:rPr lang="en-US" altLang="ko-KR" sz="1400" dirty="0"/>
              <a:t>Watcher </a:t>
            </a:r>
            <a:r>
              <a:rPr lang="ko-KR" altLang="en-US" sz="1400" dirty="0"/>
              <a:t>생성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79D461-A782-694E-B022-7D2D0B7E1377}"/>
              </a:ext>
            </a:extLst>
          </p:cNvPr>
          <p:cNvSpPr/>
          <p:nvPr/>
        </p:nvSpPr>
        <p:spPr>
          <a:xfrm>
            <a:off x="4300567" y="4005361"/>
            <a:ext cx="54648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주키퍼</a:t>
            </a:r>
            <a:r>
              <a:rPr lang="ko-KR" altLang="en-US" sz="1400" dirty="0"/>
              <a:t> 인스턴스 생성하면서 자기자신</a:t>
            </a:r>
            <a:r>
              <a:rPr lang="en-US" altLang="ko-KR" sz="1400" dirty="0"/>
              <a:t>(Watcher)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등록하고 대기</a:t>
            </a:r>
            <a:endParaRPr lang="ko-Kore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3A6A94-7090-3B4A-96CD-9C17027515EB}"/>
              </a:ext>
            </a:extLst>
          </p:cNvPr>
          <p:cNvSpPr/>
          <p:nvPr/>
        </p:nvSpPr>
        <p:spPr>
          <a:xfrm>
            <a:off x="3399655" y="5249118"/>
            <a:ext cx="4150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연결 이벤트가 발신되고 정상 연결되면 대기 해제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389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서비스 모니터링 </a:t>
            </a:r>
            <a:r>
              <a:rPr lang="en-US" altLang="ko-KR" dirty="0"/>
              <a:t>&amp;</a:t>
            </a:r>
            <a:r>
              <a:rPr lang="ko-KR" altLang="en-US" dirty="0"/>
              <a:t> 서비스 </a:t>
            </a:r>
            <a:r>
              <a:rPr lang="ko-KR" altLang="en-US" dirty="0" err="1"/>
              <a:t>디스커버리</a:t>
            </a:r>
            <a:endParaRPr lang="en-US" altLang="ko-KR" dirty="0"/>
          </a:p>
          <a:p>
            <a:pPr lvl="1"/>
            <a:r>
              <a:rPr lang="ko-KR" altLang="en-US" sz="1800" dirty="0"/>
              <a:t>서비스 구동 시 </a:t>
            </a:r>
            <a:r>
              <a:rPr lang="en-US" altLang="ko-KR" sz="1800" dirty="0"/>
              <a:t>Ephemeral </a:t>
            </a:r>
            <a:r>
              <a:rPr lang="en-US" altLang="ko-KR" sz="1800" dirty="0" err="1"/>
              <a:t>znode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/>
            <a:r>
              <a:rPr lang="ko-KR" altLang="en-US" sz="1800" dirty="0"/>
              <a:t>모니터링 서비스는 각 </a:t>
            </a:r>
            <a:r>
              <a:rPr lang="en-US" altLang="ko-KR" sz="1800" dirty="0" err="1"/>
              <a:t>znode</a:t>
            </a:r>
            <a:r>
              <a:rPr lang="ko-KR" altLang="en-US" sz="1800" dirty="0"/>
              <a:t>에 </a:t>
            </a:r>
            <a:r>
              <a:rPr lang="en-US" altLang="ko-KR" sz="1800" dirty="0"/>
              <a:t>watcher </a:t>
            </a:r>
            <a:r>
              <a:rPr lang="ko-KR" altLang="en-US" sz="1800" dirty="0"/>
              <a:t>설정하여 서비스 정상 연결 여부 확인</a:t>
            </a:r>
            <a:endParaRPr lang="en-US" altLang="ko-KR" sz="1800" dirty="0"/>
          </a:p>
          <a:p>
            <a:endParaRPr lang="en-US" altLang="ko-KR" sz="1800" dirty="0"/>
          </a:p>
          <a:p>
            <a:pPr lvl="1"/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54FDDEB-451E-9E4D-96D9-363CF45E2AFD}"/>
              </a:ext>
            </a:extLst>
          </p:cNvPr>
          <p:cNvSpPr/>
          <p:nvPr/>
        </p:nvSpPr>
        <p:spPr>
          <a:xfrm>
            <a:off x="6033367" y="3033243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B56C147-52C3-194B-A3FC-1E2683F933AF}"/>
              </a:ext>
            </a:extLst>
          </p:cNvPr>
          <p:cNvSpPr/>
          <p:nvPr/>
        </p:nvSpPr>
        <p:spPr>
          <a:xfrm>
            <a:off x="4645742" y="4088752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1C0DE08-419E-614A-A069-749432B2D446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5094744" y="3827655"/>
            <a:ext cx="1070132" cy="2610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A8A961-8932-FE49-B100-01D213E66F98}"/>
              </a:ext>
            </a:extLst>
          </p:cNvPr>
          <p:cNvSpPr/>
          <p:nvPr/>
        </p:nvSpPr>
        <p:spPr>
          <a:xfrm>
            <a:off x="5668896" y="3200666"/>
            <a:ext cx="276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6CE5DD-E083-744A-9FB1-925F480D6457}"/>
              </a:ext>
            </a:extLst>
          </p:cNvPr>
          <p:cNvSpPr/>
          <p:nvPr/>
        </p:nvSpPr>
        <p:spPr>
          <a:xfrm>
            <a:off x="3369749" y="4298976"/>
            <a:ext cx="1284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/payments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E9FD4AD-8A06-2640-A2F0-43AC2FCE65B0}"/>
              </a:ext>
            </a:extLst>
          </p:cNvPr>
          <p:cNvSpPr/>
          <p:nvPr/>
        </p:nvSpPr>
        <p:spPr>
          <a:xfrm>
            <a:off x="3515810" y="5304308"/>
            <a:ext cx="898003" cy="930712"/>
          </a:xfrm>
          <a:prstGeom prst="ellipse">
            <a:avLst/>
          </a:prstGeom>
          <a:noFill/>
          <a:ln w="34925" cmpd="thinThick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FA41D2-03B0-C04E-B446-76E8F17FC50E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282304" y="4883164"/>
            <a:ext cx="494947" cy="557444"/>
          </a:xfrm>
          <a:prstGeom prst="straightConnector1">
            <a:avLst/>
          </a:prstGeom>
          <a:ln w="34925" cmpd="thinThick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A1846D19-C62B-E043-B102-90F32132FDBF}"/>
              </a:ext>
            </a:extLst>
          </p:cNvPr>
          <p:cNvSpPr/>
          <p:nvPr/>
        </p:nvSpPr>
        <p:spPr>
          <a:xfrm>
            <a:off x="5685293" y="5304308"/>
            <a:ext cx="898003" cy="930712"/>
          </a:xfrm>
          <a:prstGeom prst="ellipse">
            <a:avLst/>
          </a:prstGeom>
          <a:noFill/>
          <a:ln w="34925" cmpd="thinThick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A006C86-9431-8046-A2AE-EFC66F03CE38}"/>
              </a:ext>
            </a:extLst>
          </p:cNvPr>
          <p:cNvSpPr/>
          <p:nvPr/>
        </p:nvSpPr>
        <p:spPr>
          <a:xfrm>
            <a:off x="7304695" y="5333804"/>
            <a:ext cx="898003" cy="930712"/>
          </a:xfrm>
          <a:prstGeom prst="ellipse">
            <a:avLst/>
          </a:prstGeom>
          <a:noFill/>
          <a:ln w="34925" cmpd="thinThick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6FF4DA-F316-8B41-8927-79A1697F4CC1}"/>
              </a:ext>
            </a:extLst>
          </p:cNvPr>
          <p:cNvSpPr/>
          <p:nvPr/>
        </p:nvSpPr>
        <p:spPr>
          <a:xfrm>
            <a:off x="8216178" y="4325198"/>
            <a:ext cx="12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/members</a:t>
            </a:r>
            <a:endParaRPr kumimoji="1" lang="ko-Kore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1A6F814-4957-7542-9A53-449488663B63}"/>
              </a:ext>
            </a:extLst>
          </p:cNvPr>
          <p:cNvSpPr/>
          <p:nvPr/>
        </p:nvSpPr>
        <p:spPr>
          <a:xfrm>
            <a:off x="7311224" y="4027962"/>
            <a:ext cx="898003" cy="93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26634C5-6219-DF48-9918-B13B70BC9522}"/>
              </a:ext>
            </a:extLst>
          </p:cNvPr>
          <p:cNvCxnSpPr>
            <a:cxnSpLocks/>
            <a:stCxn id="4" idx="5"/>
            <a:endCxn id="16" idx="1"/>
          </p:cNvCxnSpPr>
          <p:nvPr/>
        </p:nvCxnSpPr>
        <p:spPr>
          <a:xfrm>
            <a:off x="6799861" y="3827655"/>
            <a:ext cx="642872" cy="3366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2A9B526-36E1-924D-A704-F2781CA24222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5412236" y="4883164"/>
            <a:ext cx="404566" cy="557444"/>
          </a:xfrm>
          <a:prstGeom prst="straightConnector1">
            <a:avLst/>
          </a:prstGeom>
          <a:ln w="34925" cmpd="thinThick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82F568-BEA1-2A46-8451-C13BE1B5ACA9}"/>
              </a:ext>
            </a:extLst>
          </p:cNvPr>
          <p:cNvCxnSpPr>
            <a:cxnSpLocks/>
            <a:stCxn id="16" idx="4"/>
            <a:endCxn id="13" idx="0"/>
          </p:cNvCxnSpPr>
          <p:nvPr/>
        </p:nvCxnSpPr>
        <p:spPr>
          <a:xfrm flipH="1">
            <a:off x="7753697" y="4958674"/>
            <a:ext cx="6529" cy="375130"/>
          </a:xfrm>
          <a:prstGeom prst="straightConnector1">
            <a:avLst/>
          </a:prstGeom>
          <a:ln w="34925" cmpd="thinThick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4A63AD-100B-3E41-8EC8-76B3109E4C73}"/>
              </a:ext>
            </a:extLst>
          </p:cNvPr>
          <p:cNvSpPr/>
          <p:nvPr/>
        </p:nvSpPr>
        <p:spPr>
          <a:xfrm>
            <a:off x="1249438" y="5470105"/>
            <a:ext cx="2240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/payments/gateway</a:t>
            </a:r>
            <a:endParaRPr kumimoji="1"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091FC8-B98F-F048-B548-A5E044616A7A}"/>
              </a:ext>
            </a:extLst>
          </p:cNvPr>
          <p:cNvSpPr/>
          <p:nvPr/>
        </p:nvSpPr>
        <p:spPr>
          <a:xfrm>
            <a:off x="5262188" y="6258480"/>
            <a:ext cx="1681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/payments/bill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34E9AB0-4F3E-314A-883D-0C0EEFA53C01}"/>
              </a:ext>
            </a:extLst>
          </p:cNvPr>
          <p:cNvSpPr/>
          <p:nvPr/>
        </p:nvSpPr>
        <p:spPr>
          <a:xfrm>
            <a:off x="8256545" y="5614494"/>
            <a:ext cx="2555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/>
              <a:t>/members/information</a:t>
            </a:r>
            <a:endParaRPr kumimoji="1"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582B467-E1EE-E743-8FB9-35D7F3F2CA21}"/>
              </a:ext>
            </a:extLst>
          </p:cNvPr>
          <p:cNvSpPr/>
          <p:nvPr/>
        </p:nvSpPr>
        <p:spPr>
          <a:xfrm>
            <a:off x="2323855" y="3999938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결제 관련 서비스 집합 </a:t>
            </a:r>
            <a:endParaRPr lang="ko-Kore-KR" altLang="en-US" dirty="0">
              <a:solidFill>
                <a:srgbClr val="C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159CB1-E09D-EC49-9BE5-6890CC72050A}"/>
              </a:ext>
            </a:extLst>
          </p:cNvPr>
          <p:cNvSpPr/>
          <p:nvPr/>
        </p:nvSpPr>
        <p:spPr>
          <a:xfrm>
            <a:off x="8200576" y="4027962"/>
            <a:ext cx="250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회원 관련 서비스 집합</a:t>
            </a:r>
            <a:endParaRPr lang="ko-Kore-KR" altLang="en-US" dirty="0">
              <a:solidFill>
                <a:srgbClr val="C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B5BF8D8-D54C-6546-955E-89D31A0233BB}"/>
              </a:ext>
            </a:extLst>
          </p:cNvPr>
          <p:cNvSpPr/>
          <p:nvPr/>
        </p:nvSpPr>
        <p:spPr>
          <a:xfrm>
            <a:off x="633973" y="6219933"/>
            <a:ext cx="4267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만약 게이트웨이 서비스에 문제가 생겨 다운된다면</a:t>
            </a:r>
            <a:br>
              <a:rPr lang="en-US" altLang="ko-KR" sz="1400" dirty="0">
                <a:solidFill>
                  <a:srgbClr val="C00000"/>
                </a:solidFill>
              </a:rPr>
            </a:br>
            <a:r>
              <a:rPr lang="ko-KR" altLang="en-US" sz="1400" dirty="0">
                <a:solidFill>
                  <a:srgbClr val="C00000"/>
                </a:solidFill>
              </a:rPr>
              <a:t>등록된 </a:t>
            </a:r>
            <a:r>
              <a:rPr lang="en-US" altLang="ko-KR" sz="1400" dirty="0">
                <a:solidFill>
                  <a:srgbClr val="C00000"/>
                </a:solidFill>
              </a:rPr>
              <a:t>watcher</a:t>
            </a:r>
            <a:r>
              <a:rPr lang="ko-KR" altLang="en-US" sz="1400" dirty="0">
                <a:solidFill>
                  <a:srgbClr val="C00000"/>
                </a:solidFill>
              </a:rPr>
              <a:t>로 모니터링 서비스가 인지 가능</a:t>
            </a:r>
            <a:endParaRPr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CA27EB-7D7F-814D-BB3D-84C1372DC5F7}"/>
              </a:ext>
            </a:extLst>
          </p:cNvPr>
          <p:cNvSpPr/>
          <p:nvPr/>
        </p:nvSpPr>
        <p:spPr>
          <a:xfrm>
            <a:off x="3610265" y="5607099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addr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781DEA-8833-1045-A737-9D792039439D}"/>
              </a:ext>
            </a:extLst>
          </p:cNvPr>
          <p:cNvSpPr/>
          <p:nvPr/>
        </p:nvSpPr>
        <p:spPr>
          <a:xfrm>
            <a:off x="5816802" y="5604843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addr</a:t>
            </a:r>
            <a:endParaRPr kumimoji="1" lang="ko-Kore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AEAEA5-E386-BC4B-B2E8-5B133132E8BE}"/>
              </a:ext>
            </a:extLst>
          </p:cNvPr>
          <p:cNvSpPr/>
          <p:nvPr/>
        </p:nvSpPr>
        <p:spPr>
          <a:xfrm>
            <a:off x="7427441" y="5630846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ko-Kore-KR" dirty="0" err="1"/>
              <a:t>addr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718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환경 설정 제공 서비스</a:t>
            </a:r>
            <a:endParaRPr lang="en-US" altLang="ko-KR" dirty="0"/>
          </a:p>
          <a:p>
            <a:pPr lvl="1"/>
            <a:r>
              <a:rPr lang="ko-KR" altLang="en-US" sz="1800" dirty="0"/>
              <a:t>분산된 여러 환경 설정 정보 제공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환경설정 실시간 업데이트가 필요한 경우</a:t>
            </a:r>
            <a:r>
              <a:rPr lang="en-US" altLang="ko-KR" sz="1800" dirty="0"/>
              <a:t>,</a:t>
            </a:r>
            <a:r>
              <a:rPr lang="ko-KR" altLang="en-US" sz="1800" dirty="0"/>
              <a:t> 각 서비스에서 </a:t>
            </a:r>
            <a:r>
              <a:rPr lang="en-US" altLang="ko-KR" sz="1800" dirty="0"/>
              <a:t>Watcher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등록하여 변경 감지되면 업데이트 하도록 구현</a:t>
            </a:r>
            <a:endParaRPr lang="en-US" altLang="ko-KR" sz="1800" dirty="0"/>
          </a:p>
          <a:p>
            <a:pPr lvl="1"/>
            <a:endParaRPr lang="en-US" altLang="ko-KR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F7AEE8E-C79A-5845-8FF4-394DBFE5C1E7}"/>
              </a:ext>
            </a:extLst>
          </p:cNvPr>
          <p:cNvSpPr/>
          <p:nvPr/>
        </p:nvSpPr>
        <p:spPr>
          <a:xfrm>
            <a:off x="6308621" y="3805082"/>
            <a:ext cx="2769011" cy="151045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97E39-1A84-D44C-9098-43A4037523A8}"/>
              </a:ext>
            </a:extLst>
          </p:cNvPr>
          <p:cNvSpPr/>
          <p:nvPr/>
        </p:nvSpPr>
        <p:spPr>
          <a:xfrm>
            <a:off x="7113448" y="4375643"/>
            <a:ext cx="129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Zookeeper</a:t>
            </a:r>
            <a:endParaRPr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6179F6-1122-BA4A-A58F-407E8A0909E2}"/>
              </a:ext>
            </a:extLst>
          </p:cNvPr>
          <p:cNvSpPr/>
          <p:nvPr/>
        </p:nvSpPr>
        <p:spPr>
          <a:xfrm>
            <a:off x="2381864" y="3259392"/>
            <a:ext cx="1061884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 A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50E79B-164A-6245-866F-C264531D13AF}"/>
              </a:ext>
            </a:extLst>
          </p:cNvPr>
          <p:cNvSpPr/>
          <p:nvPr/>
        </p:nvSpPr>
        <p:spPr>
          <a:xfrm>
            <a:off x="838200" y="4744975"/>
            <a:ext cx="1061884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 B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8B6E04-E38A-2241-8EF1-EFD83A70FED6}"/>
              </a:ext>
            </a:extLst>
          </p:cNvPr>
          <p:cNvSpPr/>
          <p:nvPr/>
        </p:nvSpPr>
        <p:spPr>
          <a:xfrm>
            <a:off x="2912806" y="5947183"/>
            <a:ext cx="1061884" cy="7521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Service C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BEF3D7F-C25C-1749-8221-B0942267B288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 flipV="1">
            <a:off x="3443748" y="3635476"/>
            <a:ext cx="2864873" cy="9248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67DEEF8-A29D-864F-871D-3379FEBCCE54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1900084" y="4560310"/>
            <a:ext cx="4408537" cy="560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E2C1F3-5D04-664D-A76E-044655BDF13F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3443748" y="4560310"/>
            <a:ext cx="2864873" cy="1386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09DEF9-D44D-F844-AE20-AE5110C8D4D6}"/>
              </a:ext>
            </a:extLst>
          </p:cNvPr>
          <p:cNvSpPr/>
          <p:nvPr/>
        </p:nvSpPr>
        <p:spPr>
          <a:xfrm>
            <a:off x="3443400" y="4274997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환경 설정 읽기</a:t>
            </a:r>
            <a:endParaRPr lang="ko-Kore-KR" altLang="en-US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2658AC-A4AA-E64B-AAD8-52463DEA4105}"/>
              </a:ext>
            </a:extLst>
          </p:cNvPr>
          <p:cNvSpPr/>
          <p:nvPr/>
        </p:nvSpPr>
        <p:spPr>
          <a:xfrm>
            <a:off x="10163388" y="5696460"/>
            <a:ext cx="1061884" cy="75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Admin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58D37C8-3E88-4840-B69E-14B14D17EF3C}"/>
              </a:ext>
            </a:extLst>
          </p:cNvPr>
          <p:cNvCxnSpPr>
            <a:cxnSpLocks/>
            <a:stCxn id="21" idx="0"/>
            <a:endCxn id="4" idx="3"/>
          </p:cNvCxnSpPr>
          <p:nvPr/>
        </p:nvCxnSpPr>
        <p:spPr>
          <a:xfrm flipH="1" flipV="1">
            <a:off x="9077632" y="4560310"/>
            <a:ext cx="1616698" cy="113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F9FE0E-125B-254A-8E06-03D762A582A6}"/>
              </a:ext>
            </a:extLst>
          </p:cNvPr>
          <p:cNvSpPr/>
          <p:nvPr/>
        </p:nvSpPr>
        <p:spPr>
          <a:xfrm>
            <a:off x="9556037" y="4560309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환경 설정 정보 구성</a:t>
            </a:r>
            <a:endParaRPr lang="ko-Kore-KR" altLang="en-US" dirty="0">
              <a:solidFill>
                <a:srgbClr val="C0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022525-9C49-7145-AB2D-58DE660CD6CC}"/>
              </a:ext>
            </a:extLst>
          </p:cNvPr>
          <p:cNvSpPr/>
          <p:nvPr/>
        </p:nvSpPr>
        <p:spPr>
          <a:xfrm>
            <a:off x="5893595" y="1666458"/>
            <a:ext cx="50337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일반적으로는 로컬 파일로 설정하지만</a:t>
            </a:r>
            <a:endParaRPr lang="en-US" altLang="ko-KR" sz="1400" dirty="0">
              <a:solidFill>
                <a:srgbClr val="C00000"/>
              </a:solidFill>
            </a:endParaRPr>
          </a:p>
          <a:p>
            <a:r>
              <a:rPr lang="en-US" altLang="ko-Kore-KR" sz="1400" dirty="0">
                <a:solidFill>
                  <a:srgbClr val="C00000"/>
                </a:solidFill>
              </a:rPr>
              <a:t>MSA</a:t>
            </a:r>
            <a:r>
              <a:rPr lang="ko-KR" altLang="en-US" sz="1400" dirty="0">
                <a:solidFill>
                  <a:srgbClr val="C00000"/>
                </a:solidFill>
              </a:rPr>
              <a:t> 같이 다수의 서비스 인스턴스 </a:t>
            </a:r>
            <a:r>
              <a:rPr lang="en-US" altLang="ko-KR" sz="1400" dirty="0">
                <a:solidFill>
                  <a:srgbClr val="C00000"/>
                </a:solidFill>
              </a:rPr>
              <a:t>Up/Down</a:t>
            </a:r>
            <a:r>
              <a:rPr lang="ko-KR" altLang="en-US" sz="1400" dirty="0">
                <a:solidFill>
                  <a:srgbClr val="C00000"/>
                </a:solidFill>
              </a:rPr>
              <a:t> 이 빈번하게 </a:t>
            </a:r>
            <a:br>
              <a:rPr lang="en-US" altLang="ko-KR" sz="1400" dirty="0">
                <a:solidFill>
                  <a:srgbClr val="C00000"/>
                </a:solidFill>
              </a:rPr>
            </a:br>
            <a:r>
              <a:rPr lang="ko-KR" altLang="en-US" sz="1400" dirty="0">
                <a:solidFill>
                  <a:srgbClr val="C00000"/>
                </a:solidFill>
              </a:rPr>
              <a:t>발생이 가능한 경우</a:t>
            </a:r>
            <a:r>
              <a:rPr lang="en-US" altLang="ko-KR" sz="1400" dirty="0">
                <a:solidFill>
                  <a:srgbClr val="C00000"/>
                </a:solidFill>
              </a:rPr>
              <a:t>,</a:t>
            </a:r>
            <a:r>
              <a:rPr lang="ko-KR" altLang="en-US" sz="1400" dirty="0">
                <a:solidFill>
                  <a:srgbClr val="C00000"/>
                </a:solidFill>
              </a:rPr>
              <a:t> 환경설정 불일치 문제가 발생할 수 있음</a:t>
            </a:r>
            <a:endParaRPr lang="ko-Kore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477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err="1"/>
              <a:t>락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sz="1800" dirty="0"/>
              <a:t>직접 구현보다 이미 구현되어 있는 것을 사용하는 것 권장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아래는 참고 예시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037967-FD2F-40FA-A532-71911C73B0FC}"/>
              </a:ext>
            </a:extLst>
          </p:cNvPr>
          <p:cNvSpPr/>
          <p:nvPr/>
        </p:nvSpPr>
        <p:spPr>
          <a:xfrm>
            <a:off x="4316819" y="3076096"/>
            <a:ext cx="3125972" cy="18713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9CEC6DB2-CC12-4627-A545-7A6934EBA3AD}"/>
              </a:ext>
            </a:extLst>
          </p:cNvPr>
          <p:cNvSpPr/>
          <p:nvPr/>
        </p:nvSpPr>
        <p:spPr>
          <a:xfrm>
            <a:off x="5020325" y="3711995"/>
            <a:ext cx="1718960" cy="894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9A395-8FE9-4F44-AEF1-C3EB7D582AC7}"/>
              </a:ext>
            </a:extLst>
          </p:cNvPr>
          <p:cNvSpPr/>
          <p:nvPr/>
        </p:nvSpPr>
        <p:spPr>
          <a:xfrm>
            <a:off x="4575602" y="327275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/locks, sequential node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BCDF2-FA12-47C4-AFB4-F6AEB41DFB31}"/>
              </a:ext>
            </a:extLst>
          </p:cNvPr>
          <p:cNvSpPr/>
          <p:nvPr/>
        </p:nvSpPr>
        <p:spPr>
          <a:xfrm>
            <a:off x="3433801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5981E3-3D1E-4AD3-A379-57EEB59311DD}"/>
              </a:ext>
            </a:extLst>
          </p:cNvPr>
          <p:cNvSpPr/>
          <p:nvPr/>
        </p:nvSpPr>
        <p:spPr>
          <a:xfrm>
            <a:off x="7393800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B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3C7024-2B1E-4F4F-ABE4-8984B65419FB}"/>
              </a:ext>
            </a:extLst>
          </p:cNvPr>
          <p:cNvCxnSpPr/>
          <p:nvPr/>
        </p:nvCxnSpPr>
        <p:spPr>
          <a:xfrm flipV="1">
            <a:off x="4114800" y="4720856"/>
            <a:ext cx="1031358" cy="1019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98B3E-53AB-450C-A237-58E6674123C4}"/>
              </a:ext>
            </a:extLst>
          </p:cNvPr>
          <p:cNvSpPr/>
          <p:nvPr/>
        </p:nvSpPr>
        <p:spPr>
          <a:xfrm>
            <a:off x="4527584" y="5232121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Lock </a:t>
            </a:r>
            <a:r>
              <a:rPr lang="ko-KR" altLang="en-US" dirty="0"/>
              <a:t>요청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7799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err="1"/>
              <a:t>락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sz="1800" dirty="0"/>
              <a:t>직접 구현보다 이미 구현되어 있는 것을 사용하는 것 권장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아래는 참고 예시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037967-FD2F-40FA-A532-71911C73B0FC}"/>
              </a:ext>
            </a:extLst>
          </p:cNvPr>
          <p:cNvSpPr/>
          <p:nvPr/>
        </p:nvSpPr>
        <p:spPr>
          <a:xfrm>
            <a:off x="4316819" y="3076096"/>
            <a:ext cx="3125972" cy="18713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9CEC6DB2-CC12-4627-A545-7A6934EBA3AD}"/>
              </a:ext>
            </a:extLst>
          </p:cNvPr>
          <p:cNvSpPr/>
          <p:nvPr/>
        </p:nvSpPr>
        <p:spPr>
          <a:xfrm>
            <a:off x="5020325" y="3711995"/>
            <a:ext cx="1718960" cy="894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9A395-8FE9-4F44-AEF1-C3EB7D582AC7}"/>
              </a:ext>
            </a:extLst>
          </p:cNvPr>
          <p:cNvSpPr/>
          <p:nvPr/>
        </p:nvSpPr>
        <p:spPr>
          <a:xfrm>
            <a:off x="4575602" y="327275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/locks, sequential node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BCDF2-FA12-47C4-AFB4-F6AEB41DFB31}"/>
              </a:ext>
            </a:extLst>
          </p:cNvPr>
          <p:cNvSpPr/>
          <p:nvPr/>
        </p:nvSpPr>
        <p:spPr>
          <a:xfrm>
            <a:off x="3433801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5981E3-3D1E-4AD3-A379-57EEB59311DD}"/>
              </a:ext>
            </a:extLst>
          </p:cNvPr>
          <p:cNvSpPr/>
          <p:nvPr/>
        </p:nvSpPr>
        <p:spPr>
          <a:xfrm>
            <a:off x="7393800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B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3C7024-2B1E-4F4F-ABE4-8984B65419FB}"/>
              </a:ext>
            </a:extLst>
          </p:cNvPr>
          <p:cNvCxnSpPr/>
          <p:nvPr/>
        </p:nvCxnSpPr>
        <p:spPr>
          <a:xfrm flipV="1">
            <a:off x="4114800" y="4720856"/>
            <a:ext cx="1031358" cy="10198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98B3E-53AB-450C-A237-58E6674123C4}"/>
              </a:ext>
            </a:extLst>
          </p:cNvPr>
          <p:cNvSpPr/>
          <p:nvPr/>
        </p:nvSpPr>
        <p:spPr>
          <a:xfrm>
            <a:off x="4527584" y="5232121"/>
            <a:ext cx="153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Lock-01 </a:t>
            </a:r>
            <a:r>
              <a:rPr lang="ko-KR" altLang="en-US" dirty="0"/>
              <a:t>응답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865D74-A43B-4709-BBE9-92CBDE3E4299}"/>
              </a:ext>
            </a:extLst>
          </p:cNvPr>
          <p:cNvSpPr/>
          <p:nvPr/>
        </p:nvSpPr>
        <p:spPr>
          <a:xfrm>
            <a:off x="5348863" y="3813191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5A2514-AC67-4DC4-90A3-F91FE1332BFC}"/>
              </a:ext>
            </a:extLst>
          </p:cNvPr>
          <p:cNvSpPr/>
          <p:nvPr/>
        </p:nvSpPr>
        <p:spPr>
          <a:xfrm>
            <a:off x="2902859" y="5588312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0595F1-67A8-4C2D-9B8A-8B88622BA395}"/>
              </a:ext>
            </a:extLst>
          </p:cNvPr>
          <p:cNvSpPr/>
          <p:nvPr/>
        </p:nvSpPr>
        <p:spPr>
          <a:xfrm>
            <a:off x="478849" y="4486035"/>
            <a:ext cx="35349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Client A</a:t>
            </a:r>
            <a:r>
              <a:rPr lang="ko-KR" altLang="en-US" dirty="0"/>
              <a:t>는 현재 </a:t>
            </a:r>
            <a:r>
              <a:rPr lang="en-US" altLang="ko-KR" dirty="0"/>
              <a:t>/locks </a:t>
            </a:r>
            <a:r>
              <a:rPr lang="ko-KR" altLang="en-US" dirty="0"/>
              <a:t>노드에 </a:t>
            </a:r>
            <a:br>
              <a:rPr lang="en-US" altLang="ko-KR" dirty="0"/>
            </a:br>
            <a:r>
              <a:rPr lang="ko-KR" altLang="en-US" dirty="0"/>
              <a:t>가장 먼저 생성된 </a:t>
            </a:r>
            <a:r>
              <a:rPr lang="ko-KR" altLang="en-US" dirty="0" err="1"/>
              <a:t>락이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r>
              <a:rPr lang="ko-KR" altLang="en-US" dirty="0"/>
              <a:t>번이고</a:t>
            </a:r>
            <a:endParaRPr lang="en-US" altLang="ko-KR" dirty="0"/>
          </a:p>
          <a:p>
            <a:r>
              <a:rPr lang="ko-KR" altLang="en-US" dirty="0" err="1"/>
              <a:t>응답받은</a:t>
            </a:r>
            <a:r>
              <a:rPr lang="ko-KR" altLang="en-US" dirty="0"/>
              <a:t> </a:t>
            </a:r>
            <a:r>
              <a:rPr lang="ko-KR" altLang="en-US" dirty="0" err="1"/>
              <a:t>락이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r>
              <a:rPr lang="ko-KR" altLang="en-US" dirty="0"/>
              <a:t>번이므로</a:t>
            </a:r>
            <a:br>
              <a:rPr lang="en-US" altLang="ko-KR" dirty="0"/>
            </a:br>
            <a:r>
              <a:rPr lang="en-US" altLang="ko-KR" b="1" dirty="0"/>
              <a:t>Lock</a:t>
            </a:r>
            <a:r>
              <a:rPr lang="ko-KR" altLang="en-US" b="1" dirty="0"/>
              <a:t>을 얻음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77257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err="1"/>
              <a:t>락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sz="1800" dirty="0"/>
              <a:t>직접 구현보다 이미 구현되어 있는 것을 사용하는 것 권장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아래는 참고 예시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037967-FD2F-40FA-A532-71911C73B0FC}"/>
              </a:ext>
            </a:extLst>
          </p:cNvPr>
          <p:cNvSpPr/>
          <p:nvPr/>
        </p:nvSpPr>
        <p:spPr>
          <a:xfrm>
            <a:off x="4316819" y="3076096"/>
            <a:ext cx="3125972" cy="18713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9CEC6DB2-CC12-4627-A545-7A6934EBA3AD}"/>
              </a:ext>
            </a:extLst>
          </p:cNvPr>
          <p:cNvSpPr/>
          <p:nvPr/>
        </p:nvSpPr>
        <p:spPr>
          <a:xfrm>
            <a:off x="5020325" y="3711995"/>
            <a:ext cx="1718960" cy="894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9A395-8FE9-4F44-AEF1-C3EB7D582AC7}"/>
              </a:ext>
            </a:extLst>
          </p:cNvPr>
          <p:cNvSpPr/>
          <p:nvPr/>
        </p:nvSpPr>
        <p:spPr>
          <a:xfrm>
            <a:off x="4575602" y="327275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/locks, sequential node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BCDF2-FA12-47C4-AFB4-F6AEB41DFB31}"/>
              </a:ext>
            </a:extLst>
          </p:cNvPr>
          <p:cNvSpPr/>
          <p:nvPr/>
        </p:nvSpPr>
        <p:spPr>
          <a:xfrm>
            <a:off x="3433801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5981E3-3D1E-4AD3-A379-57EEB59311DD}"/>
              </a:ext>
            </a:extLst>
          </p:cNvPr>
          <p:cNvSpPr/>
          <p:nvPr/>
        </p:nvSpPr>
        <p:spPr>
          <a:xfrm>
            <a:off x="7393800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B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3C7024-2B1E-4F4F-ABE4-8984B65419FB}"/>
              </a:ext>
            </a:extLst>
          </p:cNvPr>
          <p:cNvCxnSpPr>
            <a:cxnSpLocks/>
          </p:cNvCxnSpPr>
          <p:nvPr/>
        </p:nvCxnSpPr>
        <p:spPr>
          <a:xfrm flipH="1" flipV="1">
            <a:off x="6587340" y="4705945"/>
            <a:ext cx="905281" cy="96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98B3E-53AB-450C-A237-58E6674123C4}"/>
              </a:ext>
            </a:extLst>
          </p:cNvPr>
          <p:cNvSpPr/>
          <p:nvPr/>
        </p:nvSpPr>
        <p:spPr>
          <a:xfrm>
            <a:off x="7039981" y="4959419"/>
            <a:ext cx="1202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Lock </a:t>
            </a:r>
            <a:r>
              <a:rPr lang="ko-KR" altLang="en-US" dirty="0"/>
              <a:t>요청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29D811-3930-4C69-9EA3-2A1A0595A829}"/>
              </a:ext>
            </a:extLst>
          </p:cNvPr>
          <p:cNvSpPr/>
          <p:nvPr/>
        </p:nvSpPr>
        <p:spPr>
          <a:xfrm>
            <a:off x="5348863" y="3813191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B4E497-B172-404B-A76D-0B6A63094852}"/>
              </a:ext>
            </a:extLst>
          </p:cNvPr>
          <p:cNvSpPr/>
          <p:nvPr/>
        </p:nvSpPr>
        <p:spPr>
          <a:xfrm>
            <a:off x="2902859" y="5588312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0140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err="1"/>
              <a:t>락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sz="1800" dirty="0"/>
              <a:t>직접 구현보다 이미 구현되어 있는 것을 사용하는 것 권장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아래는 참고 예시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037967-FD2F-40FA-A532-71911C73B0FC}"/>
              </a:ext>
            </a:extLst>
          </p:cNvPr>
          <p:cNvSpPr/>
          <p:nvPr/>
        </p:nvSpPr>
        <p:spPr>
          <a:xfrm>
            <a:off x="4316819" y="3076096"/>
            <a:ext cx="3125972" cy="18713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9CEC6DB2-CC12-4627-A545-7A6934EBA3AD}"/>
              </a:ext>
            </a:extLst>
          </p:cNvPr>
          <p:cNvSpPr/>
          <p:nvPr/>
        </p:nvSpPr>
        <p:spPr>
          <a:xfrm>
            <a:off x="5020325" y="3711995"/>
            <a:ext cx="1718960" cy="894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9A395-8FE9-4F44-AEF1-C3EB7D582AC7}"/>
              </a:ext>
            </a:extLst>
          </p:cNvPr>
          <p:cNvSpPr/>
          <p:nvPr/>
        </p:nvSpPr>
        <p:spPr>
          <a:xfrm>
            <a:off x="4575602" y="327275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/locks, sequential node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BCDF2-FA12-47C4-AFB4-F6AEB41DFB31}"/>
              </a:ext>
            </a:extLst>
          </p:cNvPr>
          <p:cNvSpPr/>
          <p:nvPr/>
        </p:nvSpPr>
        <p:spPr>
          <a:xfrm>
            <a:off x="3433801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5981E3-3D1E-4AD3-A379-57EEB59311DD}"/>
              </a:ext>
            </a:extLst>
          </p:cNvPr>
          <p:cNvSpPr/>
          <p:nvPr/>
        </p:nvSpPr>
        <p:spPr>
          <a:xfrm>
            <a:off x="7393800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B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3C7024-2B1E-4F4F-ABE4-8984B65419FB}"/>
              </a:ext>
            </a:extLst>
          </p:cNvPr>
          <p:cNvCxnSpPr>
            <a:cxnSpLocks/>
          </p:cNvCxnSpPr>
          <p:nvPr/>
        </p:nvCxnSpPr>
        <p:spPr>
          <a:xfrm flipH="1" flipV="1">
            <a:off x="6587340" y="4705945"/>
            <a:ext cx="905281" cy="9672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898B3E-53AB-450C-A237-58E6674123C4}"/>
              </a:ext>
            </a:extLst>
          </p:cNvPr>
          <p:cNvSpPr/>
          <p:nvPr/>
        </p:nvSpPr>
        <p:spPr>
          <a:xfrm>
            <a:off x="7039981" y="4959419"/>
            <a:ext cx="153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Lock-02 </a:t>
            </a:r>
            <a:r>
              <a:rPr lang="ko-KR" altLang="en-US" dirty="0"/>
              <a:t>응답</a:t>
            </a:r>
            <a:endParaRPr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29D811-3930-4C69-9EA3-2A1A0595A829}"/>
              </a:ext>
            </a:extLst>
          </p:cNvPr>
          <p:cNvSpPr/>
          <p:nvPr/>
        </p:nvSpPr>
        <p:spPr>
          <a:xfrm>
            <a:off x="5348863" y="3813191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88D2B-8CFF-4607-9420-1B90701A5A0A}"/>
              </a:ext>
            </a:extLst>
          </p:cNvPr>
          <p:cNvSpPr/>
          <p:nvPr/>
        </p:nvSpPr>
        <p:spPr>
          <a:xfrm>
            <a:off x="5348863" y="4136047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Lock-02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854C9-1A5E-4CDE-8BB1-10AFA41AC9A0}"/>
              </a:ext>
            </a:extLst>
          </p:cNvPr>
          <p:cNvSpPr/>
          <p:nvPr/>
        </p:nvSpPr>
        <p:spPr>
          <a:xfrm>
            <a:off x="2902859" y="5588312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154AC5-DB23-4D01-82C4-294F3E70A0E1}"/>
              </a:ext>
            </a:extLst>
          </p:cNvPr>
          <p:cNvSpPr/>
          <p:nvPr/>
        </p:nvSpPr>
        <p:spPr>
          <a:xfrm>
            <a:off x="8042536" y="5629621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Lock-02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CECEEB-8797-4C08-9A1E-5A7CF2907370}"/>
              </a:ext>
            </a:extLst>
          </p:cNvPr>
          <p:cNvSpPr/>
          <p:nvPr/>
        </p:nvSpPr>
        <p:spPr>
          <a:xfrm>
            <a:off x="8867938" y="4278857"/>
            <a:ext cx="35349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Client B</a:t>
            </a:r>
            <a:r>
              <a:rPr lang="ko-KR" altLang="en-US" dirty="0"/>
              <a:t>는 현재 </a:t>
            </a:r>
            <a:r>
              <a:rPr lang="en-US" altLang="ko-KR" dirty="0"/>
              <a:t>/locks </a:t>
            </a:r>
            <a:r>
              <a:rPr lang="ko-KR" altLang="en-US" dirty="0"/>
              <a:t>노드에 </a:t>
            </a:r>
            <a:br>
              <a:rPr lang="en-US" altLang="ko-KR" dirty="0"/>
            </a:br>
            <a:r>
              <a:rPr lang="ko-KR" altLang="en-US" dirty="0"/>
              <a:t>가장 먼저 생성된 </a:t>
            </a:r>
            <a:r>
              <a:rPr lang="ko-KR" altLang="en-US" dirty="0" err="1"/>
              <a:t>락이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  <a:r>
              <a:rPr lang="ko-KR" altLang="en-US" dirty="0"/>
              <a:t>번이고</a:t>
            </a:r>
            <a:endParaRPr lang="en-US" altLang="ko-KR" dirty="0"/>
          </a:p>
          <a:p>
            <a:r>
              <a:rPr lang="ko-KR" altLang="en-US" dirty="0"/>
              <a:t>응답 받은 </a:t>
            </a:r>
            <a:r>
              <a:rPr lang="ko-KR" altLang="en-US" dirty="0" err="1"/>
              <a:t>락은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번이므로</a:t>
            </a:r>
            <a:br>
              <a:rPr lang="en-US" altLang="ko-KR" dirty="0"/>
            </a:br>
            <a:r>
              <a:rPr lang="ko-KR" altLang="en-US" b="1" dirty="0"/>
              <a:t>대기하고 </a:t>
            </a:r>
            <a:r>
              <a:rPr lang="en-US" altLang="ko-KR" b="1" dirty="0"/>
              <a:t>Watcher </a:t>
            </a:r>
            <a:r>
              <a:rPr lang="ko-KR" altLang="en-US" b="1" dirty="0"/>
              <a:t>등록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682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err="1"/>
              <a:t>락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sz="1800" dirty="0"/>
              <a:t>직접 구현보다 이미 구현되어 있는 것을 사용하는 것 권장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아래는 참고 예시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037967-FD2F-40FA-A532-71911C73B0FC}"/>
              </a:ext>
            </a:extLst>
          </p:cNvPr>
          <p:cNvSpPr/>
          <p:nvPr/>
        </p:nvSpPr>
        <p:spPr>
          <a:xfrm>
            <a:off x="4316819" y="3076096"/>
            <a:ext cx="3125972" cy="18713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9CEC6DB2-CC12-4627-A545-7A6934EBA3AD}"/>
              </a:ext>
            </a:extLst>
          </p:cNvPr>
          <p:cNvSpPr/>
          <p:nvPr/>
        </p:nvSpPr>
        <p:spPr>
          <a:xfrm>
            <a:off x="5020325" y="3711995"/>
            <a:ext cx="1718960" cy="894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9A395-8FE9-4F44-AEF1-C3EB7D582AC7}"/>
              </a:ext>
            </a:extLst>
          </p:cNvPr>
          <p:cNvSpPr/>
          <p:nvPr/>
        </p:nvSpPr>
        <p:spPr>
          <a:xfrm>
            <a:off x="4575602" y="327275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/locks, sequential node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BCDF2-FA12-47C4-AFB4-F6AEB41DFB31}"/>
              </a:ext>
            </a:extLst>
          </p:cNvPr>
          <p:cNvSpPr/>
          <p:nvPr/>
        </p:nvSpPr>
        <p:spPr>
          <a:xfrm>
            <a:off x="3433801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5981E3-3D1E-4AD3-A379-57EEB59311DD}"/>
              </a:ext>
            </a:extLst>
          </p:cNvPr>
          <p:cNvSpPr/>
          <p:nvPr/>
        </p:nvSpPr>
        <p:spPr>
          <a:xfrm>
            <a:off x="7393800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B</a:t>
            </a:r>
            <a:endParaRPr kumimoji="1" lang="ko-Kore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73C7024-2B1E-4F4F-ABE4-8984B65419FB}"/>
              </a:ext>
            </a:extLst>
          </p:cNvPr>
          <p:cNvCxnSpPr>
            <a:cxnSpLocks/>
          </p:cNvCxnSpPr>
          <p:nvPr/>
        </p:nvCxnSpPr>
        <p:spPr>
          <a:xfrm flipH="1">
            <a:off x="4184152" y="4676412"/>
            <a:ext cx="983582" cy="9190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29D811-3930-4C69-9EA3-2A1A0595A829}"/>
              </a:ext>
            </a:extLst>
          </p:cNvPr>
          <p:cNvSpPr/>
          <p:nvPr/>
        </p:nvSpPr>
        <p:spPr>
          <a:xfrm>
            <a:off x="5348863" y="3813191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88D2B-8CFF-4607-9420-1B90701A5A0A}"/>
              </a:ext>
            </a:extLst>
          </p:cNvPr>
          <p:cNvSpPr/>
          <p:nvPr/>
        </p:nvSpPr>
        <p:spPr>
          <a:xfrm>
            <a:off x="5348863" y="4136047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Lock-02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EF854C9-1A5E-4CDE-8BB1-10AFA41AC9A0}"/>
              </a:ext>
            </a:extLst>
          </p:cNvPr>
          <p:cNvSpPr/>
          <p:nvPr/>
        </p:nvSpPr>
        <p:spPr>
          <a:xfrm>
            <a:off x="2902859" y="5588312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Lock-01</a:t>
            </a:r>
            <a:endParaRPr kumimoji="1" lang="ko-Kore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154AC5-DB23-4D01-82C4-294F3E70A0E1}"/>
              </a:ext>
            </a:extLst>
          </p:cNvPr>
          <p:cNvSpPr/>
          <p:nvPr/>
        </p:nvSpPr>
        <p:spPr>
          <a:xfrm>
            <a:off x="8042536" y="5629621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Lock-02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CECEEB-8797-4C08-9A1E-5A7CF2907370}"/>
              </a:ext>
            </a:extLst>
          </p:cNvPr>
          <p:cNvSpPr/>
          <p:nvPr/>
        </p:nvSpPr>
        <p:spPr>
          <a:xfrm>
            <a:off x="4414614" y="5221586"/>
            <a:ext cx="1520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Release</a:t>
            </a:r>
            <a:r>
              <a:rPr lang="ko-KR" altLang="en-US" dirty="0"/>
              <a:t> </a:t>
            </a:r>
            <a:r>
              <a:rPr lang="en-US" altLang="ko-KR" dirty="0"/>
              <a:t>Lock</a:t>
            </a:r>
            <a:br>
              <a:rPr lang="en-US" altLang="ko-KR" dirty="0"/>
            </a:br>
            <a:r>
              <a:rPr lang="en-US" altLang="ko-KR" dirty="0"/>
              <a:t>(delete </a:t>
            </a:r>
            <a:r>
              <a:rPr lang="ko-KR" altLang="en-US" dirty="0"/>
              <a:t>요청</a:t>
            </a:r>
            <a:r>
              <a:rPr lang="en-US" altLang="ko-KR" dirty="0"/>
              <a:t>)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8561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분산 </a:t>
            </a:r>
            <a:r>
              <a:rPr lang="ko-KR" altLang="en-US" dirty="0" err="1"/>
              <a:t>락</a:t>
            </a:r>
            <a:r>
              <a:rPr lang="ko-KR" altLang="en-US" dirty="0"/>
              <a:t> 서비스</a:t>
            </a:r>
            <a:endParaRPr lang="en-US" altLang="ko-KR" dirty="0"/>
          </a:p>
          <a:p>
            <a:pPr lvl="1"/>
            <a:r>
              <a:rPr lang="ko-KR" altLang="en-US" sz="1800" dirty="0"/>
              <a:t>직접 구현보다 이미 구현되어 있는 것을 사용하는 것 권장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아래는 참고 예시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C037967-FD2F-40FA-A532-71911C73B0FC}"/>
              </a:ext>
            </a:extLst>
          </p:cNvPr>
          <p:cNvSpPr/>
          <p:nvPr/>
        </p:nvSpPr>
        <p:spPr>
          <a:xfrm>
            <a:off x="4316819" y="3076096"/>
            <a:ext cx="3125972" cy="18713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9CEC6DB2-CC12-4627-A545-7A6934EBA3AD}"/>
              </a:ext>
            </a:extLst>
          </p:cNvPr>
          <p:cNvSpPr/>
          <p:nvPr/>
        </p:nvSpPr>
        <p:spPr>
          <a:xfrm>
            <a:off x="5020325" y="3711995"/>
            <a:ext cx="1718960" cy="8945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9A395-8FE9-4F44-AEF1-C3EB7D582AC7}"/>
              </a:ext>
            </a:extLst>
          </p:cNvPr>
          <p:cNvSpPr/>
          <p:nvPr/>
        </p:nvSpPr>
        <p:spPr>
          <a:xfrm>
            <a:off x="4575602" y="3272755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/locks, sequential node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7BCDF2-FA12-47C4-AFB4-F6AEB41DFB31}"/>
              </a:ext>
            </a:extLst>
          </p:cNvPr>
          <p:cNvSpPr/>
          <p:nvPr/>
        </p:nvSpPr>
        <p:spPr>
          <a:xfrm>
            <a:off x="3433801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A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5981E3-3D1E-4AD3-A379-57EEB59311DD}"/>
              </a:ext>
            </a:extLst>
          </p:cNvPr>
          <p:cNvSpPr/>
          <p:nvPr/>
        </p:nvSpPr>
        <p:spPr>
          <a:xfrm>
            <a:off x="7393800" y="5740707"/>
            <a:ext cx="1061884" cy="7521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Client B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488D2B-8CFF-4607-9420-1B90701A5A0A}"/>
              </a:ext>
            </a:extLst>
          </p:cNvPr>
          <p:cNvSpPr/>
          <p:nvPr/>
        </p:nvSpPr>
        <p:spPr>
          <a:xfrm>
            <a:off x="5348863" y="4136047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Lock-02</a:t>
            </a:r>
            <a:endParaRPr kumimoji="1" lang="ko-Kore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154AC5-DB23-4D01-82C4-294F3E70A0E1}"/>
              </a:ext>
            </a:extLst>
          </p:cNvPr>
          <p:cNvSpPr/>
          <p:nvPr/>
        </p:nvSpPr>
        <p:spPr>
          <a:xfrm>
            <a:off x="8042536" y="5629621"/>
            <a:ext cx="1061884" cy="3047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/>
              <a:t>Lock-02</a:t>
            </a:r>
            <a:endParaRPr kumimoji="1" lang="ko-Kore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CECEEB-8797-4C08-9A1E-5A7CF2907370}"/>
              </a:ext>
            </a:extLst>
          </p:cNvPr>
          <p:cNvSpPr/>
          <p:nvPr/>
        </p:nvSpPr>
        <p:spPr>
          <a:xfrm>
            <a:off x="5199106" y="4947426"/>
            <a:ext cx="1361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Event </a:t>
            </a:r>
            <a:r>
              <a:rPr lang="ko-KR" altLang="en-US" dirty="0"/>
              <a:t>발생</a:t>
            </a:r>
            <a:r>
              <a:rPr lang="en-US" altLang="ko-KR" dirty="0"/>
              <a:t>!</a:t>
            </a:r>
            <a:endParaRPr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2483A3-06BB-4CC8-A743-713D37A187C8}"/>
              </a:ext>
            </a:extLst>
          </p:cNvPr>
          <p:cNvCxnSpPr>
            <a:cxnSpLocks/>
          </p:cNvCxnSpPr>
          <p:nvPr/>
        </p:nvCxnSpPr>
        <p:spPr>
          <a:xfrm flipH="1" flipV="1">
            <a:off x="6587340" y="4705945"/>
            <a:ext cx="905281" cy="96729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7ADB65-6AFC-4682-87EB-E9CC31307393}"/>
              </a:ext>
            </a:extLst>
          </p:cNvPr>
          <p:cNvSpPr/>
          <p:nvPr/>
        </p:nvSpPr>
        <p:spPr>
          <a:xfrm>
            <a:off x="8325078" y="4273261"/>
            <a:ext cx="35349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Client B</a:t>
            </a:r>
            <a:r>
              <a:rPr lang="ko-KR" altLang="en-US" dirty="0"/>
              <a:t>는 현재 </a:t>
            </a:r>
            <a:r>
              <a:rPr lang="en-US" altLang="ko-KR" dirty="0"/>
              <a:t>/locks </a:t>
            </a:r>
            <a:r>
              <a:rPr lang="ko-KR" altLang="en-US" dirty="0"/>
              <a:t>노드에 </a:t>
            </a:r>
            <a:br>
              <a:rPr lang="en-US" altLang="ko-KR" dirty="0"/>
            </a:br>
            <a:r>
              <a:rPr lang="ko-KR" altLang="en-US" dirty="0"/>
              <a:t>가장 먼저 생성된 </a:t>
            </a:r>
            <a:r>
              <a:rPr lang="ko-KR" altLang="en-US" dirty="0" err="1"/>
              <a:t>락이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번이고</a:t>
            </a:r>
            <a:endParaRPr lang="en-US" altLang="ko-KR" dirty="0"/>
          </a:p>
          <a:p>
            <a:r>
              <a:rPr lang="ko-KR" altLang="en-US" dirty="0"/>
              <a:t>가지고 있는 </a:t>
            </a:r>
            <a:r>
              <a:rPr lang="ko-KR" altLang="en-US" dirty="0" err="1"/>
              <a:t>락이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  <a:r>
              <a:rPr lang="ko-KR" altLang="en-US" dirty="0"/>
              <a:t>번이므로</a:t>
            </a:r>
            <a:br>
              <a:rPr lang="en-US" altLang="ko-KR" dirty="0"/>
            </a:br>
            <a:r>
              <a:rPr lang="ko-KR" altLang="en-US" dirty="0"/>
              <a:t>대기를 풀고 </a:t>
            </a:r>
            <a:r>
              <a:rPr lang="en-US" altLang="ko-KR" b="1" dirty="0"/>
              <a:t>Lock</a:t>
            </a:r>
            <a:r>
              <a:rPr lang="ko-KR" altLang="en-US" b="1" dirty="0"/>
              <a:t>을 얻음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421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해결할 수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2000" dirty="0" err="1"/>
              <a:t>Paxos</a:t>
            </a:r>
            <a:r>
              <a:rPr lang="ko-KR" altLang="en-US" sz="2000" dirty="0"/>
              <a:t> 등의 분산 합의 알고리즘을 각 시스템에 직접 구현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sz="2000" dirty="0"/>
              <a:t>검증이 어려우며 구현 비용이 많이 </a:t>
            </a:r>
            <a:r>
              <a:rPr lang="ko-KR" altLang="en-US" sz="2000" dirty="0" err="1"/>
              <a:t>듬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DAD86DE-2674-4FA1-96B2-11ADBCA4C80D}"/>
              </a:ext>
            </a:extLst>
          </p:cNvPr>
          <p:cNvSpPr/>
          <p:nvPr/>
        </p:nvSpPr>
        <p:spPr>
          <a:xfrm>
            <a:off x="6539023" y="3040912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Server#1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BC2815-7810-4DA6-869C-47DA8149137D}"/>
              </a:ext>
            </a:extLst>
          </p:cNvPr>
          <p:cNvSpPr/>
          <p:nvPr/>
        </p:nvSpPr>
        <p:spPr>
          <a:xfrm>
            <a:off x="6539023" y="4934911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E7093A-D4F4-4532-A055-D3ED14209CA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591647" y="3567224"/>
            <a:ext cx="1424762" cy="583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89821C-DDC3-41BE-8D69-3A0AC786A942}"/>
              </a:ext>
            </a:extLst>
          </p:cNvPr>
          <p:cNvCxnSpPr>
            <a:cxnSpLocks/>
          </p:cNvCxnSpPr>
          <p:nvPr/>
        </p:nvCxnSpPr>
        <p:spPr>
          <a:xfrm flipV="1">
            <a:off x="7517219" y="4745483"/>
            <a:ext cx="1499190" cy="466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47C90A5-7B45-4B1B-9E1A-0A4443095B42}"/>
              </a:ext>
            </a:extLst>
          </p:cNvPr>
          <p:cNvSpPr/>
          <p:nvPr/>
        </p:nvSpPr>
        <p:spPr>
          <a:xfrm>
            <a:off x="8941981" y="3882287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 #3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888173-D86F-450F-AF7A-3429B65B32FE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7065335" y="4093536"/>
            <a:ext cx="0" cy="841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29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/>
              <a:t>활용 예시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주키퍼를</a:t>
            </a:r>
            <a:r>
              <a:rPr lang="ko-KR" altLang="en-US" dirty="0"/>
              <a:t> 실제 분산 시스템에 바로 적용할 수 있도록 이미 구현된 여러 서비스를 라이브러리 형태로 제공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ko-KR" altLang="en-US" dirty="0"/>
              <a:t>에 있음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lvl="1"/>
            <a:r>
              <a:rPr lang="en-US" altLang="ko-KR" dirty="0"/>
              <a:t>C, Java </a:t>
            </a:r>
            <a:r>
              <a:rPr lang="ko-KR" altLang="en-US" dirty="0"/>
              <a:t>제공</a:t>
            </a:r>
            <a:endParaRPr lang="en-US" altLang="ko-KR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D224233-E6FF-4F4B-A50C-C6022A3B3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81" y="3429000"/>
            <a:ext cx="10410148" cy="33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0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A0504C-750F-B146-8A2D-DA800F3C20C0}"/>
              </a:ext>
            </a:extLst>
          </p:cNvPr>
          <p:cNvSpPr txBox="1"/>
          <p:nvPr/>
        </p:nvSpPr>
        <p:spPr>
          <a:xfrm>
            <a:off x="3272402" y="2705725"/>
            <a:ext cx="56471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Thank</a:t>
            </a:r>
            <a:r>
              <a:rPr lang="ko-KR" altLang="en-US" sz="8800" dirty="0"/>
              <a:t> </a:t>
            </a:r>
            <a:r>
              <a:rPr lang="en-US" altLang="ko-KR" sz="8800" dirty="0"/>
              <a:t>You</a:t>
            </a:r>
            <a:endParaRPr lang="en-KR" sz="8800" dirty="0"/>
          </a:p>
        </p:txBody>
      </p:sp>
    </p:spTree>
    <p:extLst>
      <p:ext uri="{BB962C8B-B14F-4D97-AF65-F5344CB8AC3E}">
        <p14:creationId xmlns:p14="http://schemas.microsoft.com/office/powerpoint/2010/main" val="269931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해결할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여러 서비스 간 의사 결정을 한 결정권자에게 맡김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간단함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장애에 취약함</a:t>
            </a:r>
            <a:r>
              <a:rPr lang="en-US" altLang="ko-KR" dirty="0"/>
              <a:t>(SPOF)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DAD86DE-2674-4FA1-96B2-11ADBCA4C80D}"/>
              </a:ext>
            </a:extLst>
          </p:cNvPr>
          <p:cNvSpPr/>
          <p:nvPr/>
        </p:nvSpPr>
        <p:spPr>
          <a:xfrm>
            <a:off x="6539023" y="3040912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Server#1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BC2815-7810-4DA6-869C-47DA8149137D}"/>
              </a:ext>
            </a:extLst>
          </p:cNvPr>
          <p:cNvSpPr/>
          <p:nvPr/>
        </p:nvSpPr>
        <p:spPr>
          <a:xfrm>
            <a:off x="6539023" y="4934911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4FC12-73C9-44B2-86C6-34D0A1312C41}"/>
              </a:ext>
            </a:extLst>
          </p:cNvPr>
          <p:cNvSpPr/>
          <p:nvPr/>
        </p:nvSpPr>
        <p:spPr>
          <a:xfrm>
            <a:off x="9016409" y="3848986"/>
            <a:ext cx="1456661" cy="12333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Global</a:t>
            </a:r>
            <a:br>
              <a:rPr lang="en-US" altLang="ko-KR" sz="1600" dirty="0"/>
            </a:br>
            <a:r>
              <a:rPr lang="en-US" altLang="ko-KR" sz="1600" dirty="0"/>
              <a:t>Coordinator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E7093A-D4F4-4532-A055-D3ED14209CA3}"/>
              </a:ext>
            </a:extLst>
          </p:cNvPr>
          <p:cNvCxnSpPr>
            <a:stCxn id="4" idx="6"/>
          </p:cNvCxnSpPr>
          <p:nvPr/>
        </p:nvCxnSpPr>
        <p:spPr>
          <a:xfrm>
            <a:off x="7591647" y="3567224"/>
            <a:ext cx="1424762" cy="661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89821C-DDC3-41BE-8D69-3A0AC786A942}"/>
              </a:ext>
            </a:extLst>
          </p:cNvPr>
          <p:cNvCxnSpPr>
            <a:cxnSpLocks/>
          </p:cNvCxnSpPr>
          <p:nvPr/>
        </p:nvCxnSpPr>
        <p:spPr>
          <a:xfrm flipV="1">
            <a:off x="7517219" y="4745483"/>
            <a:ext cx="1499190" cy="46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9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5BAF68-F15D-481A-BAF1-BA5632E93AC7}"/>
              </a:ext>
            </a:extLst>
          </p:cNvPr>
          <p:cNvSpPr/>
          <p:nvPr/>
        </p:nvSpPr>
        <p:spPr>
          <a:xfrm>
            <a:off x="8229599" y="2983837"/>
            <a:ext cx="3455582" cy="3193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어떻게 해결할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여러 서비스 간 의사 결정을 여러 명의 결정권자 그룹에게 맡김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SOPF </a:t>
            </a:r>
            <a:r>
              <a:rPr lang="ko-KR" altLang="en-US" dirty="0"/>
              <a:t>해결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sz="2400" dirty="0"/>
          </a:p>
          <a:p>
            <a:pPr lvl="1"/>
            <a:r>
              <a:rPr lang="ko-KR" altLang="en-US" sz="2000" dirty="0"/>
              <a:t>또 다른 합의 문제 발생</a:t>
            </a:r>
            <a:r>
              <a:rPr lang="en-US" altLang="ko-KR" sz="2000" dirty="0"/>
              <a:t>(master </a:t>
            </a:r>
            <a:r>
              <a:rPr lang="ko-KR" altLang="en-US" sz="2000" dirty="0"/>
              <a:t>선출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Coordinator </a:t>
            </a:r>
            <a:r>
              <a:rPr lang="ko-KR" altLang="en-US" sz="2000" dirty="0"/>
              <a:t>간 </a:t>
            </a:r>
            <a:r>
              <a:rPr lang="en-US" altLang="ko-KR" sz="2000" dirty="0"/>
              <a:t>Sync </a:t>
            </a:r>
            <a:r>
              <a:rPr lang="ko-KR" altLang="en-US" sz="2000" dirty="0"/>
              <a:t>문제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DAD86DE-2674-4FA1-96B2-11ADBCA4C80D}"/>
              </a:ext>
            </a:extLst>
          </p:cNvPr>
          <p:cNvSpPr/>
          <p:nvPr/>
        </p:nvSpPr>
        <p:spPr>
          <a:xfrm>
            <a:off x="6539023" y="3040912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Server#1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BC2815-7810-4DA6-869C-47DA8149137D}"/>
              </a:ext>
            </a:extLst>
          </p:cNvPr>
          <p:cNvSpPr/>
          <p:nvPr/>
        </p:nvSpPr>
        <p:spPr>
          <a:xfrm>
            <a:off x="6539023" y="4934911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4FC12-73C9-44B2-86C6-34D0A1312C41}"/>
              </a:ext>
            </a:extLst>
          </p:cNvPr>
          <p:cNvSpPr/>
          <p:nvPr/>
        </p:nvSpPr>
        <p:spPr>
          <a:xfrm>
            <a:off x="8601737" y="3717851"/>
            <a:ext cx="1052624" cy="7761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Coordinator</a:t>
            </a:r>
          </a:p>
          <a:p>
            <a:pPr algn="ctr"/>
            <a:r>
              <a:rPr lang="en-US" altLang="ko-KR" sz="1100" dirty="0"/>
              <a:t>#1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E7093A-D4F4-4532-A055-D3ED14209CA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591647" y="3567224"/>
            <a:ext cx="637952" cy="5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89821C-DDC3-41BE-8D69-3A0AC786A942}"/>
              </a:ext>
            </a:extLst>
          </p:cNvPr>
          <p:cNvCxnSpPr>
            <a:cxnSpLocks/>
          </p:cNvCxnSpPr>
          <p:nvPr/>
        </p:nvCxnSpPr>
        <p:spPr>
          <a:xfrm flipV="1">
            <a:off x="7517219" y="4865043"/>
            <a:ext cx="712380" cy="3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AD8A50-FBA8-48DC-81F7-4EF6CC6E1907}"/>
              </a:ext>
            </a:extLst>
          </p:cNvPr>
          <p:cNvSpPr/>
          <p:nvPr/>
        </p:nvSpPr>
        <p:spPr>
          <a:xfrm>
            <a:off x="9431078" y="5073134"/>
            <a:ext cx="1052624" cy="7761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Coordinator</a:t>
            </a:r>
          </a:p>
          <a:p>
            <a:pPr algn="ctr"/>
            <a:r>
              <a:rPr lang="en-US" altLang="ko-KR" sz="1100" dirty="0"/>
              <a:t>#2</a:t>
            </a:r>
            <a:endParaRPr lang="ko-KR" altLang="en-US" sz="11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A47C53-BCF7-4DAF-877B-F21008DA07D5}"/>
              </a:ext>
            </a:extLst>
          </p:cNvPr>
          <p:cNvSpPr/>
          <p:nvPr/>
        </p:nvSpPr>
        <p:spPr>
          <a:xfrm>
            <a:off x="10301176" y="3717851"/>
            <a:ext cx="1052624" cy="7761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Coordinator</a:t>
            </a:r>
          </a:p>
          <a:p>
            <a:pPr algn="ctr"/>
            <a:r>
              <a:rPr lang="en-US" altLang="ko-KR" sz="1100" dirty="0"/>
              <a:t>#3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EF0D8-87B7-4708-8245-CC480880CC80}"/>
              </a:ext>
            </a:extLst>
          </p:cNvPr>
          <p:cNvSpPr txBox="1"/>
          <p:nvPr/>
        </p:nvSpPr>
        <p:spPr>
          <a:xfrm>
            <a:off x="8942866" y="2614504"/>
            <a:ext cx="222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Coordinator Group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9E9467-DA69-4928-B230-033692635F33}"/>
              </a:ext>
            </a:extLst>
          </p:cNvPr>
          <p:cNvCxnSpPr>
            <a:cxnSpLocks/>
          </p:cNvCxnSpPr>
          <p:nvPr/>
        </p:nvCxnSpPr>
        <p:spPr>
          <a:xfrm>
            <a:off x="9016408" y="4499992"/>
            <a:ext cx="637952" cy="5961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BA91A6-F443-48BA-88A8-61A70996E317}"/>
              </a:ext>
            </a:extLst>
          </p:cNvPr>
          <p:cNvCxnSpPr>
            <a:cxnSpLocks/>
          </p:cNvCxnSpPr>
          <p:nvPr/>
        </p:nvCxnSpPr>
        <p:spPr>
          <a:xfrm flipH="1">
            <a:off x="10203712" y="4513083"/>
            <a:ext cx="559980" cy="5409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83971E-1C29-4073-9A7C-A869A5CCA5A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664996" y="4100856"/>
            <a:ext cx="636180" cy="5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52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5BAF68-F15D-481A-BAF1-BA5632E93AC7}"/>
              </a:ext>
            </a:extLst>
          </p:cNvPr>
          <p:cNvSpPr/>
          <p:nvPr/>
        </p:nvSpPr>
        <p:spPr>
          <a:xfrm>
            <a:off x="8229599" y="2983837"/>
            <a:ext cx="3455582" cy="31931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어떻게 해결할 수 있을까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여러 서비스 간 의사 결정을 여러 명의 결정권자 그룹에게 맡김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</a:t>
            </a:r>
            <a:r>
              <a:rPr lang="en-US" altLang="ko-KR" dirty="0"/>
              <a:t>: SOPF </a:t>
            </a:r>
            <a:r>
              <a:rPr lang="ko-KR" altLang="en-US" dirty="0"/>
              <a:t>해결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sz="2400" dirty="0"/>
          </a:p>
          <a:p>
            <a:pPr lvl="1"/>
            <a:r>
              <a:rPr lang="ko-KR" altLang="en-US" sz="2000" dirty="0"/>
              <a:t>또 다른 합의 문제 발생</a:t>
            </a:r>
            <a:r>
              <a:rPr lang="en-US" altLang="ko-KR" sz="2000" dirty="0"/>
              <a:t>(master </a:t>
            </a:r>
            <a:r>
              <a:rPr lang="ko-KR" altLang="en-US" sz="2000" dirty="0"/>
              <a:t>선출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Coordinator </a:t>
            </a:r>
            <a:r>
              <a:rPr lang="ko-KR" altLang="en-US" sz="2000" dirty="0"/>
              <a:t>간 </a:t>
            </a:r>
            <a:r>
              <a:rPr lang="en-US" altLang="ko-KR" sz="2000" dirty="0"/>
              <a:t>Sync </a:t>
            </a:r>
            <a:r>
              <a:rPr lang="ko-KR" altLang="en-US" sz="2000" dirty="0"/>
              <a:t>문제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DAD86DE-2674-4FA1-96B2-11ADBCA4C80D}"/>
              </a:ext>
            </a:extLst>
          </p:cNvPr>
          <p:cNvSpPr/>
          <p:nvPr/>
        </p:nvSpPr>
        <p:spPr>
          <a:xfrm>
            <a:off x="6539023" y="3040912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Server#1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2BC2815-7810-4DA6-869C-47DA8149137D}"/>
              </a:ext>
            </a:extLst>
          </p:cNvPr>
          <p:cNvSpPr/>
          <p:nvPr/>
        </p:nvSpPr>
        <p:spPr>
          <a:xfrm>
            <a:off x="6539023" y="4934911"/>
            <a:ext cx="1052624" cy="1052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Server #2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4FC12-73C9-44B2-86C6-34D0A1312C41}"/>
              </a:ext>
            </a:extLst>
          </p:cNvPr>
          <p:cNvSpPr/>
          <p:nvPr/>
        </p:nvSpPr>
        <p:spPr>
          <a:xfrm>
            <a:off x="8601737" y="3717851"/>
            <a:ext cx="1052624" cy="7761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Coordinator</a:t>
            </a:r>
          </a:p>
          <a:p>
            <a:pPr algn="ctr"/>
            <a:r>
              <a:rPr lang="en-US" altLang="ko-KR" sz="1100" dirty="0"/>
              <a:t>#1</a:t>
            </a:r>
            <a:endParaRPr lang="ko-KR" altLang="en-US" sz="11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E7093A-D4F4-4532-A055-D3ED14209CA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591647" y="3567224"/>
            <a:ext cx="637952" cy="596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889821C-DDC3-41BE-8D69-3A0AC786A942}"/>
              </a:ext>
            </a:extLst>
          </p:cNvPr>
          <p:cNvCxnSpPr>
            <a:cxnSpLocks/>
          </p:cNvCxnSpPr>
          <p:nvPr/>
        </p:nvCxnSpPr>
        <p:spPr>
          <a:xfrm flipV="1">
            <a:off x="7517219" y="4865043"/>
            <a:ext cx="712380" cy="34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AD8A50-FBA8-48DC-81F7-4EF6CC6E1907}"/>
              </a:ext>
            </a:extLst>
          </p:cNvPr>
          <p:cNvSpPr/>
          <p:nvPr/>
        </p:nvSpPr>
        <p:spPr>
          <a:xfrm>
            <a:off x="9431078" y="5073134"/>
            <a:ext cx="1052624" cy="7761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Coordinator</a:t>
            </a:r>
          </a:p>
          <a:p>
            <a:pPr algn="ctr"/>
            <a:r>
              <a:rPr lang="en-US" altLang="ko-KR" sz="1100" dirty="0"/>
              <a:t>#2</a:t>
            </a:r>
            <a:endParaRPr lang="ko-KR" altLang="en-US" sz="11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A47C53-BCF7-4DAF-877B-F21008DA07D5}"/>
              </a:ext>
            </a:extLst>
          </p:cNvPr>
          <p:cNvSpPr/>
          <p:nvPr/>
        </p:nvSpPr>
        <p:spPr>
          <a:xfrm>
            <a:off x="10301176" y="3717851"/>
            <a:ext cx="1052624" cy="7761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Coordinator</a:t>
            </a:r>
          </a:p>
          <a:p>
            <a:pPr algn="ctr"/>
            <a:r>
              <a:rPr lang="en-US" altLang="ko-KR" sz="1100" dirty="0"/>
              <a:t>#3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EF0D8-87B7-4708-8245-CC480880CC80}"/>
              </a:ext>
            </a:extLst>
          </p:cNvPr>
          <p:cNvSpPr txBox="1"/>
          <p:nvPr/>
        </p:nvSpPr>
        <p:spPr>
          <a:xfrm>
            <a:off x="8942866" y="2614504"/>
            <a:ext cx="222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Coordinator Group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9E9467-DA69-4928-B230-033692635F33}"/>
              </a:ext>
            </a:extLst>
          </p:cNvPr>
          <p:cNvCxnSpPr>
            <a:cxnSpLocks/>
          </p:cNvCxnSpPr>
          <p:nvPr/>
        </p:nvCxnSpPr>
        <p:spPr>
          <a:xfrm>
            <a:off x="9016408" y="4499992"/>
            <a:ext cx="637952" cy="59618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BA91A6-F443-48BA-88A8-61A70996E317}"/>
              </a:ext>
            </a:extLst>
          </p:cNvPr>
          <p:cNvCxnSpPr>
            <a:cxnSpLocks/>
          </p:cNvCxnSpPr>
          <p:nvPr/>
        </p:nvCxnSpPr>
        <p:spPr>
          <a:xfrm flipH="1">
            <a:off x="10203712" y="4513083"/>
            <a:ext cx="559980" cy="5409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483971E-1C29-4073-9A7C-A869A5CCA5A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664996" y="4100856"/>
            <a:ext cx="636180" cy="5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vscode-zookeeper - Visual Studio Marketplace">
            <a:extLst>
              <a:ext uri="{FF2B5EF4-FFF2-40B4-BE49-F238E27FC236}">
                <a16:creationId xmlns:a16="http://schemas.microsoft.com/office/drawing/2014/main" id="{B0CABC93-3127-463E-A12F-A98718F4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642" y="1970984"/>
            <a:ext cx="1716273" cy="171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1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Zookeeper</a:t>
            </a:r>
            <a:r>
              <a:rPr lang="en-US" altLang="ko-KR" dirty="0"/>
              <a:t>?</a:t>
            </a:r>
            <a:endParaRPr lang="en-US" dirty="0"/>
          </a:p>
          <a:p>
            <a:pPr lvl="1"/>
            <a:r>
              <a:rPr lang="ko-KR" altLang="en-US" sz="2000" dirty="0"/>
              <a:t>분산 </a:t>
            </a:r>
            <a:r>
              <a:rPr lang="ko-KR" altLang="en-US" sz="2000" dirty="0" err="1"/>
              <a:t>코디네이션</a:t>
            </a:r>
            <a:r>
              <a:rPr lang="ko-KR" altLang="en-US" sz="2000" dirty="0"/>
              <a:t> 서비스</a:t>
            </a:r>
            <a:endParaRPr lang="en-US" altLang="ko-KR" sz="2000" dirty="0"/>
          </a:p>
          <a:p>
            <a:pPr lvl="1"/>
            <a:r>
              <a:rPr lang="ko-KR" altLang="en-US" sz="2000" dirty="0"/>
              <a:t>분산 시스템에서 구현하기 힘든 것들을 쉽게 구현할 수 있도록 도움을 주는 도구</a:t>
            </a:r>
            <a:r>
              <a:rPr lang="en-US" altLang="ko-KR" sz="2000" dirty="0"/>
              <a:t>(</a:t>
            </a:r>
            <a:r>
              <a:rPr lang="ko-KR" altLang="en-US" sz="2000" dirty="0"/>
              <a:t>혹은 라이브러리</a:t>
            </a:r>
            <a:r>
              <a:rPr lang="en-US" altLang="ko-KR" sz="2000" dirty="0"/>
              <a:t>)</a:t>
            </a:r>
          </a:p>
          <a:p>
            <a:pPr lvl="1"/>
            <a:r>
              <a:rPr lang="en-US" sz="2000" dirty="0"/>
              <a:t>Kafka, HBase </a:t>
            </a:r>
            <a:r>
              <a:rPr lang="ko-KR" altLang="en-US" sz="2000" dirty="0"/>
              <a:t>등에서 이미 </a:t>
            </a:r>
            <a:r>
              <a:rPr lang="en-US" altLang="ko-KR" sz="2000" dirty="0"/>
              <a:t>Zookeeper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사용하고 있음</a:t>
            </a:r>
            <a:endParaRPr lang="en-US" sz="2000" dirty="0"/>
          </a:p>
          <a:p>
            <a:pPr lvl="1"/>
            <a:endParaRPr lang="en-KR" dirty="0"/>
          </a:p>
        </p:txBody>
      </p:sp>
      <p:pic>
        <p:nvPicPr>
          <p:cNvPr id="5" name="그림 4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3E5BB6D-5CA4-8240-A837-CD35C7403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40" y="4176105"/>
            <a:ext cx="6845300" cy="1663700"/>
          </a:xfrm>
          <a:prstGeom prst="rect">
            <a:avLst/>
          </a:prstGeom>
        </p:spPr>
      </p:pic>
      <p:pic>
        <p:nvPicPr>
          <p:cNvPr id="1032" name="Picture 8" descr="Tutorial 1: Using Combiner - intellitech.pro">
            <a:extLst>
              <a:ext uri="{FF2B5EF4-FFF2-40B4-BE49-F238E27FC236}">
                <a16:creationId xmlns:a16="http://schemas.microsoft.com/office/drawing/2014/main" id="{8AA8D89C-8F94-7A4D-8213-67355AAC6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451" y="4001294"/>
            <a:ext cx="2155587" cy="210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6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F9A3-D412-B346-B2E8-236BF3A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 Introduction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450F-8517-A649-B7EF-3F0C693D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Zookeeper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pPr lvl="1"/>
            <a:r>
              <a:rPr lang="ko-KR" altLang="en-US" sz="2000" dirty="0"/>
              <a:t>하나의 </a:t>
            </a:r>
            <a:r>
              <a:rPr lang="en-US" altLang="ko-KR" sz="2000" dirty="0"/>
              <a:t>Leader</a:t>
            </a:r>
            <a:r>
              <a:rPr lang="ko-KR" altLang="en-US" sz="2000" dirty="0"/>
              <a:t>와 다수의 </a:t>
            </a:r>
            <a:r>
              <a:rPr lang="en-US" altLang="ko-KR" sz="2000" dirty="0"/>
              <a:t>Follower</a:t>
            </a:r>
            <a:r>
              <a:rPr lang="ko-KR" altLang="en-US" sz="2000" dirty="0"/>
              <a:t>로 구성된 일종의 분산 파일시스템</a:t>
            </a:r>
            <a:endParaRPr lang="en-US" altLang="ko-KR" sz="2000" dirty="0"/>
          </a:p>
          <a:p>
            <a:pPr lvl="1"/>
            <a:r>
              <a:rPr lang="en-US" sz="2000" dirty="0"/>
              <a:t>Leader</a:t>
            </a:r>
            <a:r>
              <a:rPr lang="ko-KR" altLang="en-US" sz="2000" dirty="0"/>
              <a:t>가 이상이 생겨 죽으면 </a:t>
            </a:r>
            <a:r>
              <a:rPr lang="en-US" altLang="ko-KR" sz="2000" dirty="0"/>
              <a:t>Zab</a:t>
            </a:r>
            <a:r>
              <a:rPr lang="ko-KR" altLang="en-US" sz="2000" dirty="0"/>
              <a:t> 프로토콜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Paxos</a:t>
            </a:r>
            <a:r>
              <a:rPr lang="ko-KR" altLang="en-US" sz="2000" dirty="0"/>
              <a:t> 알고리즘의 변형</a:t>
            </a:r>
            <a:r>
              <a:rPr lang="en-US" altLang="ko-KR" sz="2000" dirty="0"/>
              <a:t>)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새로운 리더를 선출</a:t>
            </a:r>
            <a:endParaRPr lang="en-US" sz="2000" dirty="0"/>
          </a:p>
          <a:p>
            <a:pPr lvl="1"/>
            <a:r>
              <a:rPr lang="ko-KR" altLang="en-US" sz="2000" dirty="0"/>
              <a:t>앙상블 내 과반수의 서버만 살아있다면 서비스 계속 제공 가능 </a:t>
            </a:r>
            <a:r>
              <a:rPr lang="en-US" altLang="ko-KR" sz="2000" dirty="0"/>
              <a:t>=&gt; </a:t>
            </a:r>
            <a:r>
              <a:rPr lang="ko-KR" altLang="en-US" sz="2000" dirty="0"/>
              <a:t>가용성이 높다</a:t>
            </a:r>
            <a:endParaRPr lang="en-US" altLang="ko-KR" sz="2000" dirty="0"/>
          </a:p>
          <a:p>
            <a:pPr lvl="1"/>
            <a:r>
              <a:rPr lang="ko-KR" altLang="en-US" sz="2000" dirty="0"/>
              <a:t>모든 노드에 데이터를 복제함</a:t>
            </a:r>
            <a:endParaRPr lang="en-KR" sz="2000" dirty="0"/>
          </a:p>
        </p:txBody>
      </p:sp>
      <p:pic>
        <p:nvPicPr>
          <p:cNvPr id="2050" name="Picture 2" descr="ZooKeeper Service">
            <a:extLst>
              <a:ext uri="{FF2B5EF4-FFF2-40B4-BE49-F238E27FC236}">
                <a16:creationId xmlns:a16="http://schemas.microsoft.com/office/drawing/2014/main" id="{AFF4E65F-B2F0-3946-8921-AE4FDAAF0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43375"/>
            <a:ext cx="76200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E499B-31BA-984F-BFD5-7E20CAD0254D}"/>
              </a:ext>
            </a:extLst>
          </p:cNvPr>
          <p:cNvSpPr txBox="1"/>
          <p:nvPr/>
        </p:nvSpPr>
        <p:spPr>
          <a:xfrm>
            <a:off x="8253351" y="40969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앙상블</a:t>
            </a:r>
          </a:p>
        </p:txBody>
      </p:sp>
      <p:sp>
        <p:nvSpPr>
          <p:cNvPr id="6" name="곱하기 5">
            <a:extLst>
              <a:ext uri="{FF2B5EF4-FFF2-40B4-BE49-F238E27FC236}">
                <a16:creationId xmlns:a16="http://schemas.microsoft.com/office/drawing/2014/main" id="{E194219C-8A1F-914B-AC85-24689DFBA9B0}"/>
              </a:ext>
            </a:extLst>
          </p:cNvPr>
          <p:cNvSpPr/>
          <p:nvPr/>
        </p:nvSpPr>
        <p:spPr>
          <a:xfrm>
            <a:off x="7778336" y="4273943"/>
            <a:ext cx="1116280" cy="1341912"/>
          </a:xfrm>
          <a:prstGeom prst="mathMultiply">
            <a:avLst>
              <a:gd name="adj1" fmla="val 862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63CF2589-9CF6-1648-98C1-6AE854B2306C}"/>
              </a:ext>
            </a:extLst>
          </p:cNvPr>
          <p:cNvSpPr/>
          <p:nvPr/>
        </p:nvSpPr>
        <p:spPr>
          <a:xfrm>
            <a:off x="6600702" y="4273943"/>
            <a:ext cx="1116280" cy="1341912"/>
          </a:xfrm>
          <a:prstGeom prst="mathMultiply">
            <a:avLst>
              <a:gd name="adj1" fmla="val 8626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64514-EB97-9946-8EA8-FA026982B2BE}"/>
              </a:ext>
            </a:extLst>
          </p:cNvPr>
          <p:cNvSpPr txBox="1"/>
          <p:nvPr/>
        </p:nvSpPr>
        <p:spPr>
          <a:xfrm>
            <a:off x="9188348" y="4582102"/>
            <a:ext cx="29947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다섯</a:t>
            </a:r>
            <a:r>
              <a:rPr kumimoji="1" lang="ko-KR" altLang="en-US" sz="1400" dirty="0"/>
              <a:t> 대 중 </a:t>
            </a:r>
            <a:r>
              <a:rPr kumimoji="1" lang="ko-Kore-KR" altLang="en-US" sz="1400" dirty="0"/>
              <a:t>두</a:t>
            </a:r>
            <a:r>
              <a:rPr kumimoji="1" lang="ko-KR" altLang="en-US" sz="1400" dirty="0"/>
              <a:t> 대의 서버가 </a:t>
            </a:r>
            <a:br>
              <a:rPr kumimoji="1" lang="en-US" altLang="ko-KR" sz="1400" dirty="0"/>
            </a:br>
            <a:r>
              <a:rPr kumimoji="1" lang="ko-KR" altLang="en-US" sz="1400" dirty="0"/>
              <a:t>죽어도 서비스 제공 가능</a:t>
            </a:r>
            <a:br>
              <a:rPr kumimoji="1" lang="en-US" altLang="ko-KR" sz="1400" dirty="0"/>
            </a:br>
            <a:r>
              <a:rPr kumimoji="1" lang="en-US" altLang="ko-KR" sz="1400" dirty="0"/>
              <a:t>(</a:t>
            </a:r>
            <a:r>
              <a:rPr kumimoji="1" lang="ko-KR" altLang="en-US" sz="1400" dirty="0"/>
              <a:t>클라이언트는 다른 서버로 </a:t>
            </a:r>
            <a:r>
              <a:rPr kumimoji="1" lang="ko-KR" altLang="en-US" sz="1400" dirty="0" err="1"/>
              <a:t>재연결</a:t>
            </a:r>
            <a:r>
              <a:rPr kumimoji="1" lang="en-US" altLang="ko-KR" sz="1400" dirty="0"/>
              <a:t>)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9F27E-86A3-B346-A602-AAD4E75B52BC}"/>
              </a:ext>
            </a:extLst>
          </p:cNvPr>
          <p:cNvSpPr txBox="1"/>
          <p:nvPr/>
        </p:nvSpPr>
        <p:spPr>
          <a:xfrm>
            <a:off x="8136491" y="3558946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rgbClr val="C00000"/>
                </a:solidFill>
              </a:rPr>
              <a:t>홀수 서버 구성을 권장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7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1971</Words>
  <Application>Microsoft Office PowerPoint</Application>
  <PresentationFormat>와이드스크린</PresentationFormat>
  <Paragraphs>577</Paragraphs>
  <Slides>41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Calibri</vt:lpstr>
      <vt:lpstr>Office 테마</vt:lpstr>
      <vt:lpstr>Hadoop Study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Introduction</vt:lpstr>
      <vt:lpstr>Zookeeper 활용 예시</vt:lpstr>
      <vt:lpstr>Zookeeper 활용 예시</vt:lpstr>
      <vt:lpstr>Zookeeper 활용 예시</vt:lpstr>
      <vt:lpstr>Zookeeper 활용 예시</vt:lpstr>
      <vt:lpstr>Zookeeper 활용 예시</vt:lpstr>
      <vt:lpstr>Zookeeper 활용 예시</vt:lpstr>
      <vt:lpstr>Zookeeper 활용 예시</vt:lpstr>
      <vt:lpstr>Zookeeper 활용 예시</vt:lpstr>
      <vt:lpstr>Zookeeper 활용 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 Study</dc:title>
  <dc:creator>Kim Junghyun</dc:creator>
  <cp:lastModifiedBy>임근학 [limkeunhak]</cp:lastModifiedBy>
  <cp:revision>158</cp:revision>
  <dcterms:created xsi:type="dcterms:W3CDTF">2020-11-10T14:42:35Z</dcterms:created>
  <dcterms:modified xsi:type="dcterms:W3CDTF">2021-01-22T09:06:01Z</dcterms:modified>
</cp:coreProperties>
</file>