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1" r:id="rId4"/>
    <p:sldId id="268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7"/>
            <p14:sldId id="271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2021-03-04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회원 관리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코드 리뷰</a:t>
            </a:r>
            <a:endParaRPr lang="en-US" altLang="ko-KR" dirty="0" smtClean="0"/>
          </a:p>
          <a:p>
            <a:r>
              <a:rPr lang="ko-KR" altLang="en-US" dirty="0" smtClean="0"/>
              <a:t>나의 프로젝트 설계 및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폴더 구성</a:t>
            </a:r>
            <a:endParaRPr lang="ko-KR" altLang="en-US" sz="3600" dirty="0"/>
          </a:p>
        </p:txBody>
      </p:sp>
      <p:sp>
        <p:nvSpPr>
          <p:cNvPr id="4" name="AutoShape 2" descr="https://v8.dev/_img/background-compilation/bytecode.svg"/>
          <p:cNvSpPr>
            <a:spLocks noChangeAspect="1" noChangeArrowheads="1"/>
          </p:cNvSpPr>
          <p:nvPr/>
        </p:nvSpPr>
        <p:spPr bwMode="auto">
          <a:xfrm>
            <a:off x="155575" y="-2324100"/>
            <a:ext cx="109061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105"/>
            <a:ext cx="3009900" cy="31432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68946" y="2165105"/>
            <a:ext cx="28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 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관련된 파일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2165105"/>
            <a:ext cx="3067050" cy="847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050" y="3410680"/>
            <a:ext cx="30765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데이터베이스 설계</a:t>
            </a:r>
            <a:endParaRPr lang="ko-KR" altLang="en-US" sz="36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737" y="2231964"/>
            <a:ext cx="3733800" cy="2762250"/>
          </a:xfrm>
          <a:prstGeom prst="rect">
            <a:avLst/>
          </a:prstGeom>
        </p:spPr>
      </p:pic>
      <p:sp>
        <p:nvSpPr>
          <p:cNvPr id="4" name="AutoShape 2" descr="https://v8.dev/_img/background-compilation/bytecode.svg"/>
          <p:cNvSpPr>
            <a:spLocks noChangeAspect="1" noChangeArrowheads="1"/>
          </p:cNvSpPr>
          <p:nvPr/>
        </p:nvSpPr>
        <p:spPr bwMode="auto">
          <a:xfrm>
            <a:off x="155575" y="-2324100"/>
            <a:ext cx="109061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8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시스템 설계</a:t>
            </a:r>
            <a:endParaRPr lang="ko-KR" altLang="en-US" sz="36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838200" y="1248508"/>
            <a:ext cx="4500000" cy="5142010"/>
            <a:chOff x="838200" y="1248508"/>
            <a:chExt cx="4500000" cy="5142010"/>
          </a:xfrm>
        </p:grpSpPr>
        <p:sp>
          <p:nvSpPr>
            <p:cNvPr id="5" name="순서도: 처리 4"/>
            <p:cNvSpPr/>
            <p:nvPr/>
          </p:nvSpPr>
          <p:spPr>
            <a:xfrm>
              <a:off x="838200" y="2168763"/>
              <a:ext cx="1800000" cy="5400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email, password, nick</a:t>
              </a:r>
            </a:p>
            <a:p>
              <a:pPr algn="ctr"/>
              <a:r>
                <a:rPr lang="ko-KR" altLang="en-US" sz="1200" dirty="0" err="1" smtClean="0"/>
                <a:t>파라미터</a:t>
              </a:r>
              <a:r>
                <a:rPr lang="ko-KR" altLang="en-US" sz="1200" dirty="0" smtClean="0"/>
                <a:t> 작성</a:t>
              </a:r>
              <a:endParaRPr lang="ko-KR" altLang="en-US" sz="1200" dirty="0"/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838200" y="1248508"/>
              <a:ext cx="1800000" cy="54000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회원 등록</a:t>
              </a:r>
              <a:endParaRPr lang="ko-KR" altLang="en-US" dirty="0"/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838200" y="3089753"/>
              <a:ext cx="1800000" cy="54000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dirty="0" smtClean="0"/>
                <a:t>email</a:t>
              </a:r>
            </a:p>
            <a:p>
              <a:pPr algn="ctr"/>
              <a:r>
                <a:rPr lang="ko-KR" altLang="en-US" sz="1200" dirty="0" smtClean="0"/>
                <a:t>유효성 검사</a:t>
              </a:r>
              <a:endParaRPr lang="ko-KR" altLang="en-US" dirty="0"/>
            </a:p>
          </p:txBody>
        </p:sp>
        <p:sp>
          <p:nvSpPr>
            <p:cNvPr id="8" name="순서도: 판단 7"/>
            <p:cNvSpPr/>
            <p:nvPr/>
          </p:nvSpPr>
          <p:spPr>
            <a:xfrm>
              <a:off x="838200" y="4010008"/>
              <a:ext cx="1800000" cy="54000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dirty="0" smtClean="0"/>
                <a:t>password</a:t>
              </a:r>
            </a:p>
            <a:p>
              <a:pPr algn="ctr"/>
              <a:r>
                <a:rPr lang="ko-KR" altLang="en-US" sz="1200" dirty="0" smtClean="0"/>
                <a:t>유효성 검사</a:t>
              </a:r>
              <a:endParaRPr lang="ko-KR" altLang="en-US" dirty="0"/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838200" y="4930263"/>
              <a:ext cx="1800000" cy="5400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데이터베이스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INSERT</a:t>
              </a:r>
              <a:endParaRPr lang="ko-KR" altLang="en-US" sz="1200" dirty="0"/>
            </a:p>
          </p:txBody>
        </p:sp>
        <p:sp>
          <p:nvSpPr>
            <p:cNvPr id="10" name="순서도: 수행의 시작/종료 9"/>
            <p:cNvSpPr/>
            <p:nvPr/>
          </p:nvSpPr>
          <p:spPr>
            <a:xfrm>
              <a:off x="838200" y="5850518"/>
              <a:ext cx="1800000" cy="54000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응답 코드 출력</a:t>
              </a:r>
              <a:endParaRPr lang="ko-KR" altLang="en-US" sz="1200" dirty="0"/>
            </a:p>
          </p:txBody>
        </p:sp>
        <p:cxnSp>
          <p:nvCxnSpPr>
            <p:cNvPr id="12" name="직선 화살표 연결선 11"/>
            <p:cNvCxnSpPr>
              <a:stCxn id="6" idx="2"/>
              <a:endCxn id="5" idx="0"/>
            </p:cNvCxnSpPr>
            <p:nvPr/>
          </p:nvCxnSpPr>
          <p:spPr>
            <a:xfrm>
              <a:off x="1738200" y="1788508"/>
              <a:ext cx="0" cy="380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1738454" y="2709498"/>
              <a:ext cx="0" cy="380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1738200" y="3629753"/>
              <a:ext cx="0" cy="380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738200" y="4550008"/>
              <a:ext cx="0" cy="380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1738200" y="5470263"/>
              <a:ext cx="0" cy="380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순서도: 수행의 시작/종료 20"/>
            <p:cNvSpPr/>
            <p:nvPr/>
          </p:nvSpPr>
          <p:spPr>
            <a:xfrm>
              <a:off x="3538200" y="3089018"/>
              <a:ext cx="1800000" cy="54000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응답 코드 출력</a:t>
              </a:r>
              <a:endParaRPr lang="ko-KR" altLang="en-US" sz="1200" dirty="0"/>
            </a:p>
          </p:txBody>
        </p:sp>
        <p:cxnSp>
          <p:nvCxnSpPr>
            <p:cNvPr id="23" name="직선 화살표 연결선 22"/>
            <p:cNvCxnSpPr>
              <a:stCxn id="7" idx="3"/>
              <a:endCxn id="21" idx="1"/>
            </p:cNvCxnSpPr>
            <p:nvPr/>
          </p:nvCxnSpPr>
          <p:spPr>
            <a:xfrm flipV="1">
              <a:off x="2638200" y="3359018"/>
              <a:ext cx="900000" cy="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8" idx="3"/>
              <a:endCxn id="21" idx="2"/>
            </p:cNvCxnSpPr>
            <p:nvPr/>
          </p:nvCxnSpPr>
          <p:spPr>
            <a:xfrm flipV="1">
              <a:off x="2638200" y="3629018"/>
              <a:ext cx="1800000" cy="6509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738200" y="3546796"/>
              <a:ext cx="408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yes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38199" y="4471723"/>
              <a:ext cx="408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yes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38200" y="3089018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no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38200" y="3999509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no</a:t>
              </a:r>
              <a:endParaRPr lang="ko-KR" altLang="en-US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238200" y="3219715"/>
            <a:ext cx="51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 </a:t>
            </a:r>
            <a:r>
              <a:rPr lang="ko-KR" altLang="en-US" dirty="0" smtClean="0"/>
              <a:t>유효성 검사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email</a:t>
            </a:r>
            <a:r>
              <a:rPr lang="ko-KR" altLang="en-US" dirty="0" smtClean="0"/>
              <a:t>을 형식에 맞게 작성하였는가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password </a:t>
            </a:r>
            <a:r>
              <a:rPr lang="ko-KR" altLang="en-US" dirty="0" smtClean="0"/>
              <a:t>유효성 검사</a:t>
            </a:r>
            <a:r>
              <a:rPr lang="en-US" altLang="ko-KR" dirty="0" smtClean="0"/>
              <a:t>: 8~15 </a:t>
            </a:r>
            <a:r>
              <a:rPr lang="ko-KR" altLang="en-US" dirty="0" smtClean="0"/>
              <a:t>길이의 문자열을 작성하였는가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83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시스템 설계</a:t>
            </a:r>
            <a:endParaRPr lang="ko-KR" altLang="en-US" sz="3600" dirty="0"/>
          </a:p>
        </p:txBody>
      </p:sp>
      <p:sp>
        <p:nvSpPr>
          <p:cNvPr id="32" name="순서도: 처리 31"/>
          <p:cNvSpPr/>
          <p:nvPr/>
        </p:nvSpPr>
        <p:spPr>
          <a:xfrm>
            <a:off x="838200" y="2168763"/>
            <a:ext cx="1800000" cy="54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email</a:t>
            </a:r>
          </a:p>
          <a:p>
            <a:pPr algn="ctr"/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작성</a:t>
            </a:r>
            <a:endParaRPr lang="ko-KR" altLang="en-US" sz="1200" dirty="0"/>
          </a:p>
        </p:txBody>
      </p:sp>
      <p:sp>
        <p:nvSpPr>
          <p:cNvPr id="33" name="순서도: 수행의 시작/종료 32"/>
          <p:cNvSpPr/>
          <p:nvPr/>
        </p:nvSpPr>
        <p:spPr>
          <a:xfrm>
            <a:off x="838200" y="1248508"/>
            <a:ext cx="1800000" cy="54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 조회</a:t>
            </a:r>
            <a:endParaRPr lang="ko-KR" altLang="en-US" dirty="0"/>
          </a:p>
        </p:txBody>
      </p:sp>
      <p:sp>
        <p:nvSpPr>
          <p:cNvPr id="34" name="순서도: 판단 33"/>
          <p:cNvSpPr/>
          <p:nvPr/>
        </p:nvSpPr>
        <p:spPr>
          <a:xfrm>
            <a:off x="838200" y="3089753"/>
            <a:ext cx="1800000" cy="540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/>
              <a:t>email</a:t>
            </a:r>
          </a:p>
          <a:p>
            <a:pPr algn="ctr"/>
            <a:r>
              <a:rPr lang="ko-KR" altLang="en-US" sz="1200" dirty="0" smtClean="0"/>
              <a:t>유효성 검사</a:t>
            </a:r>
            <a:endParaRPr lang="ko-KR" altLang="en-US" dirty="0"/>
          </a:p>
        </p:txBody>
      </p:sp>
      <p:sp>
        <p:nvSpPr>
          <p:cNvPr id="36" name="순서도: 처리 35"/>
          <p:cNvSpPr/>
          <p:nvPr/>
        </p:nvSpPr>
        <p:spPr>
          <a:xfrm>
            <a:off x="838200" y="4006508"/>
            <a:ext cx="1800000" cy="54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데이터베이스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SELECT</a:t>
            </a:r>
            <a:endParaRPr lang="ko-KR" altLang="en-US" sz="1200" dirty="0"/>
          </a:p>
        </p:txBody>
      </p:sp>
      <p:sp>
        <p:nvSpPr>
          <p:cNvPr id="37" name="순서도: 수행의 시작/종료 36"/>
          <p:cNvSpPr/>
          <p:nvPr/>
        </p:nvSpPr>
        <p:spPr>
          <a:xfrm>
            <a:off x="838200" y="4926763"/>
            <a:ext cx="1800000" cy="54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응답 코드 출력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>
            <a:stCxn id="33" idx="2"/>
            <a:endCxn id="32" idx="0"/>
          </p:cNvCxnSpPr>
          <p:nvPr/>
        </p:nvCxnSpPr>
        <p:spPr>
          <a:xfrm>
            <a:off x="1738200" y="1788508"/>
            <a:ext cx="0" cy="38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738454" y="2709498"/>
            <a:ext cx="0" cy="38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738200" y="3629753"/>
            <a:ext cx="0" cy="38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738200" y="4546508"/>
            <a:ext cx="0" cy="38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4" idx="3"/>
          </p:cNvCxnSpPr>
          <p:nvPr/>
        </p:nvCxnSpPr>
        <p:spPr>
          <a:xfrm flipV="1">
            <a:off x="2638200" y="3359018"/>
            <a:ext cx="900000" cy="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38200" y="3546796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638200" y="308901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dirty="0"/>
          </a:p>
        </p:txBody>
      </p:sp>
      <p:sp>
        <p:nvSpPr>
          <p:cNvPr id="50" name="순서도: 판단 49"/>
          <p:cNvSpPr/>
          <p:nvPr/>
        </p:nvSpPr>
        <p:spPr>
          <a:xfrm>
            <a:off x="3537945" y="3096017"/>
            <a:ext cx="1800000" cy="540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/>
              <a:t>email </a:t>
            </a:r>
            <a:r>
              <a:rPr lang="ko-KR" altLang="en-US" sz="1200" dirty="0" smtClean="0"/>
              <a:t>값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유무 검사</a:t>
            </a:r>
            <a:endParaRPr lang="ko-KR" altLang="en-US" dirty="0"/>
          </a:p>
        </p:txBody>
      </p:sp>
      <p:sp>
        <p:nvSpPr>
          <p:cNvPr id="52" name="순서도: 처리 51"/>
          <p:cNvSpPr/>
          <p:nvPr/>
        </p:nvSpPr>
        <p:spPr>
          <a:xfrm>
            <a:off x="3537945" y="3999509"/>
            <a:ext cx="1800000" cy="54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데이터베이스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SELECT</a:t>
            </a:r>
            <a:endParaRPr lang="ko-KR" altLang="en-US" sz="1200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4425079" y="3629753"/>
            <a:ext cx="0" cy="38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25079" y="354679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dirty="0"/>
          </a:p>
        </p:txBody>
      </p:sp>
      <p:cxnSp>
        <p:nvCxnSpPr>
          <p:cNvPr id="58" name="꺾인 연결선 57"/>
          <p:cNvCxnSpPr>
            <a:stCxn id="52" idx="2"/>
            <a:endCxn id="37" idx="3"/>
          </p:cNvCxnSpPr>
          <p:nvPr/>
        </p:nvCxnSpPr>
        <p:spPr>
          <a:xfrm rot="5400000">
            <a:off x="3209446" y="3968264"/>
            <a:ext cx="657254" cy="1799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5337945" y="3366017"/>
            <a:ext cx="900000" cy="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37945" y="3096017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dirty="0"/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6251833" y="3089018"/>
            <a:ext cx="1800000" cy="54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응답 코드 출력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238200" y="4866598"/>
            <a:ext cx="51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 </a:t>
            </a:r>
            <a:r>
              <a:rPr lang="ko-KR" altLang="en-US" dirty="0" smtClean="0"/>
              <a:t>유효성 검사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email</a:t>
            </a:r>
            <a:r>
              <a:rPr lang="ko-KR" altLang="en-US" dirty="0" smtClean="0"/>
              <a:t>을 형식에 맞게 작성하였는가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email </a:t>
            </a:r>
            <a:r>
              <a:rPr lang="ko-KR" altLang="en-US" dirty="0" smtClean="0"/>
              <a:t>값 유무 검사</a:t>
            </a:r>
            <a:r>
              <a:rPr lang="en-US" altLang="ko-KR" dirty="0" smtClean="0"/>
              <a:t>: email</a:t>
            </a:r>
            <a:r>
              <a:rPr lang="ko-KR" altLang="en-US" dirty="0" smtClean="0"/>
              <a:t>을 작성하였는가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324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시스템 설계</a:t>
            </a:r>
            <a:endParaRPr lang="ko-KR" altLang="en-US" sz="3600" dirty="0"/>
          </a:p>
        </p:txBody>
      </p:sp>
      <p:sp>
        <p:nvSpPr>
          <p:cNvPr id="32" name="순서도: 처리 31"/>
          <p:cNvSpPr/>
          <p:nvPr/>
        </p:nvSpPr>
        <p:spPr>
          <a:xfrm>
            <a:off x="838200" y="2168763"/>
            <a:ext cx="1800000" cy="54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email</a:t>
            </a:r>
          </a:p>
          <a:p>
            <a:pPr algn="ctr"/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작성</a:t>
            </a:r>
            <a:endParaRPr lang="ko-KR" altLang="en-US" sz="1200" dirty="0"/>
          </a:p>
        </p:txBody>
      </p:sp>
      <p:sp>
        <p:nvSpPr>
          <p:cNvPr id="33" name="순서도: 수행의 시작/종료 32"/>
          <p:cNvSpPr/>
          <p:nvPr/>
        </p:nvSpPr>
        <p:spPr>
          <a:xfrm>
            <a:off x="838200" y="1248508"/>
            <a:ext cx="1800000" cy="54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 삭제</a:t>
            </a:r>
            <a:endParaRPr lang="ko-KR" altLang="en-US" dirty="0"/>
          </a:p>
        </p:txBody>
      </p:sp>
      <p:sp>
        <p:nvSpPr>
          <p:cNvPr id="34" name="순서도: 판단 33"/>
          <p:cNvSpPr/>
          <p:nvPr/>
        </p:nvSpPr>
        <p:spPr>
          <a:xfrm>
            <a:off x="838200" y="3089753"/>
            <a:ext cx="1800000" cy="540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/>
              <a:t>email</a:t>
            </a:r>
          </a:p>
          <a:p>
            <a:pPr algn="ctr"/>
            <a:r>
              <a:rPr lang="ko-KR" altLang="en-US" sz="1200" dirty="0" smtClean="0"/>
              <a:t>유효성 검사</a:t>
            </a:r>
            <a:endParaRPr lang="ko-KR" altLang="en-US" dirty="0"/>
          </a:p>
        </p:txBody>
      </p:sp>
      <p:sp>
        <p:nvSpPr>
          <p:cNvPr id="36" name="순서도: 처리 35"/>
          <p:cNvSpPr/>
          <p:nvPr/>
        </p:nvSpPr>
        <p:spPr>
          <a:xfrm>
            <a:off x="838200" y="4006508"/>
            <a:ext cx="1800000" cy="54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데이터베이스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DELETE</a:t>
            </a:r>
            <a:endParaRPr lang="ko-KR" altLang="en-US" sz="1200" dirty="0"/>
          </a:p>
        </p:txBody>
      </p:sp>
      <p:sp>
        <p:nvSpPr>
          <p:cNvPr id="37" name="순서도: 수행의 시작/종료 36"/>
          <p:cNvSpPr/>
          <p:nvPr/>
        </p:nvSpPr>
        <p:spPr>
          <a:xfrm>
            <a:off x="838200" y="4926763"/>
            <a:ext cx="1800000" cy="54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응답 코드 출력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>
            <a:stCxn id="33" idx="2"/>
            <a:endCxn id="32" idx="0"/>
          </p:cNvCxnSpPr>
          <p:nvPr/>
        </p:nvCxnSpPr>
        <p:spPr>
          <a:xfrm>
            <a:off x="1738200" y="1788508"/>
            <a:ext cx="0" cy="38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738454" y="2709498"/>
            <a:ext cx="0" cy="38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738200" y="3629753"/>
            <a:ext cx="0" cy="38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738200" y="4546508"/>
            <a:ext cx="0" cy="38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4" idx="3"/>
          </p:cNvCxnSpPr>
          <p:nvPr/>
        </p:nvCxnSpPr>
        <p:spPr>
          <a:xfrm flipV="1">
            <a:off x="2638200" y="3359018"/>
            <a:ext cx="900000" cy="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38200" y="3546796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638200" y="308901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dirty="0"/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3525079" y="3089018"/>
            <a:ext cx="1800000" cy="54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응답 코드 출력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211958" y="3038964"/>
            <a:ext cx="51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 </a:t>
            </a:r>
            <a:r>
              <a:rPr lang="ko-KR" altLang="en-US" dirty="0" smtClean="0"/>
              <a:t>유효성 검사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email</a:t>
            </a:r>
            <a:r>
              <a:rPr lang="ko-KR" altLang="en-US" dirty="0" smtClean="0"/>
              <a:t>을 형식에 맞게 작성하였는가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03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구현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일일이 코드를 캡처해서 만들기 번거로우니 </a:t>
            </a:r>
            <a:r>
              <a:rPr lang="en-US" altLang="ko-KR" sz="2400" dirty="0" smtClean="0"/>
              <a:t>VSC</a:t>
            </a:r>
            <a:r>
              <a:rPr lang="ko-KR" altLang="en-US" sz="2400" dirty="0" smtClean="0"/>
              <a:t>로 보기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서버 코드 </a:t>
            </a:r>
            <a:r>
              <a:rPr lang="en-US" altLang="ko-KR" sz="2400" dirty="0" smtClean="0"/>
              <a:t>-&gt; DB </a:t>
            </a:r>
            <a:r>
              <a:rPr lang="ko-KR" altLang="en-US" sz="2400" dirty="0" smtClean="0"/>
              <a:t>코드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모듈 코드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로그 코드 순으로 리뷰 진행</a:t>
            </a:r>
            <a:endParaRPr lang="en-US" altLang="ko-KR" sz="2000" dirty="0" smtClean="0"/>
          </a:p>
        </p:txBody>
      </p:sp>
      <p:sp>
        <p:nvSpPr>
          <p:cNvPr id="4" name="AutoShape 2" descr="https://v8.dev/_img/background-compilation/bytecode.svg"/>
          <p:cNvSpPr>
            <a:spLocks noChangeAspect="1" noChangeArrowheads="1"/>
          </p:cNvSpPr>
          <p:nvPr/>
        </p:nvSpPr>
        <p:spPr bwMode="auto">
          <a:xfrm>
            <a:off x="155575" y="-2324100"/>
            <a:ext cx="109061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개요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목적</a:t>
            </a:r>
            <a:endParaRPr lang="en-US" altLang="ko-KR" sz="2400" dirty="0" smtClean="0"/>
          </a:p>
          <a:p>
            <a:r>
              <a:rPr lang="ko-KR" altLang="en-US" sz="1600" dirty="0"/>
              <a:t>추후 </a:t>
            </a:r>
            <a:r>
              <a:rPr lang="en-US" altLang="ko-KR" sz="1600" dirty="0" err="1"/>
              <a:t>BitFlex</a:t>
            </a:r>
            <a:r>
              <a:rPr lang="en-US" altLang="ko-KR" sz="1600" dirty="0"/>
              <a:t> </a:t>
            </a:r>
            <a:r>
              <a:rPr lang="ko-KR" altLang="en-US" sz="1600" dirty="0"/>
              <a:t>프로젝트에서 참고할 회원 관리 시스템을 만든다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smtClean="0"/>
              <a:t>단순화한 데이터베이스 및 기능을 구현하며</a:t>
            </a:r>
            <a:r>
              <a:rPr lang="en-US" altLang="ko-KR" sz="1600" dirty="0" smtClean="0"/>
              <a:t>, RESTful</a:t>
            </a:r>
            <a:r>
              <a:rPr lang="ko-KR" altLang="en-US" sz="1600" dirty="0" smtClean="0"/>
              <a:t>한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를 설계한다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설계 원칙</a:t>
            </a:r>
            <a:endParaRPr lang="en-US" altLang="ko-KR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일반적으로 사용되는 설계 원칙을 최대한 적용한다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다만 내가 아는게 많이 없다</a:t>
            </a:r>
            <a:r>
              <a:rPr lang="en-US" altLang="ko-KR" sz="1600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최대한 깔끔하고 심플한 코드 스타일을 구현한다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최대한 기능은 분리한다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4" name="AutoShape 2" descr="https://v8.dev/_img/background-compilation/bytecode.svg"/>
          <p:cNvSpPr>
            <a:spLocks noChangeAspect="1" noChangeArrowheads="1"/>
          </p:cNvSpPr>
          <p:nvPr/>
        </p:nvSpPr>
        <p:spPr bwMode="auto">
          <a:xfrm>
            <a:off x="155575" y="-2324100"/>
            <a:ext cx="109061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5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개요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목적</a:t>
            </a:r>
            <a:endParaRPr lang="en-US" altLang="ko-KR" sz="2400" dirty="0" smtClean="0"/>
          </a:p>
          <a:p>
            <a:r>
              <a:rPr lang="ko-KR" altLang="en-US" sz="1600" dirty="0"/>
              <a:t>추후 </a:t>
            </a:r>
            <a:r>
              <a:rPr lang="en-US" altLang="ko-KR" sz="1600" dirty="0" err="1"/>
              <a:t>BitFlex</a:t>
            </a:r>
            <a:r>
              <a:rPr lang="en-US" altLang="ko-KR" sz="1600" dirty="0"/>
              <a:t> </a:t>
            </a:r>
            <a:r>
              <a:rPr lang="ko-KR" altLang="en-US" sz="1600" dirty="0"/>
              <a:t>프로젝트에서 참고할 회원 관리 시스템을 만든다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smtClean="0"/>
              <a:t>단순화한 데이터베이스 및 기능을 구현하며</a:t>
            </a:r>
            <a:r>
              <a:rPr lang="en-US" altLang="ko-KR" sz="1600" dirty="0" smtClean="0"/>
              <a:t>, RESTful</a:t>
            </a:r>
            <a:r>
              <a:rPr lang="ko-KR" altLang="en-US" sz="1600" dirty="0" smtClean="0"/>
              <a:t>한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를 설계한다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설계 원칙</a:t>
            </a:r>
            <a:endParaRPr lang="en-US" altLang="ko-KR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일반적으로 사용되는 설계 원칙을 최대한 적용한다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다만 내가 아는게 많이 없다</a:t>
            </a:r>
            <a:r>
              <a:rPr lang="en-US" altLang="ko-KR" sz="1600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최대한 깔끔하고 심플한 코드 스타일을 구현한다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최대한 기능은 분리한다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4" name="AutoShape 2" descr="https://v8.dev/_img/background-compilation/bytecode.svg"/>
          <p:cNvSpPr>
            <a:spLocks noChangeAspect="1" noChangeArrowheads="1"/>
          </p:cNvSpPr>
          <p:nvPr/>
        </p:nvSpPr>
        <p:spPr bwMode="auto">
          <a:xfrm>
            <a:off x="155575" y="-2324100"/>
            <a:ext cx="109061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61492" y="4826977"/>
            <a:ext cx="7069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대부분은 몰라서 </a:t>
            </a:r>
            <a:r>
              <a:rPr lang="ko-KR" altLang="en-US" dirty="0" err="1" smtClean="0">
                <a:solidFill>
                  <a:srgbClr val="FF0000"/>
                </a:solidFill>
              </a:rPr>
              <a:t>그랬다는걸</a:t>
            </a:r>
            <a:r>
              <a:rPr lang="ko-KR" altLang="en-US" dirty="0" smtClean="0">
                <a:solidFill>
                  <a:srgbClr val="FF0000"/>
                </a:solidFill>
              </a:rPr>
              <a:t> 인지하기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실제 코드 리뷰와 비교해서 </a:t>
            </a:r>
            <a:r>
              <a:rPr lang="ko-KR" altLang="en-US" dirty="0" err="1" smtClean="0">
                <a:solidFill>
                  <a:srgbClr val="FF0000"/>
                </a:solidFill>
              </a:rPr>
              <a:t>까는거</a:t>
            </a:r>
            <a:r>
              <a:rPr lang="ko-KR" altLang="en-US" dirty="0" smtClean="0">
                <a:solidFill>
                  <a:srgbClr val="FF0000"/>
                </a:solidFill>
              </a:rPr>
              <a:t> 또는 </a:t>
            </a:r>
            <a:r>
              <a:rPr lang="ko-KR" altLang="en-US" dirty="0" err="1" smtClean="0">
                <a:solidFill>
                  <a:srgbClr val="FF0000"/>
                </a:solidFill>
              </a:rPr>
              <a:t>아쉬운점</a:t>
            </a:r>
            <a:r>
              <a:rPr lang="ko-KR" altLang="en-US" dirty="0" smtClean="0">
                <a:solidFill>
                  <a:srgbClr val="FF0000"/>
                </a:solidFill>
              </a:rPr>
              <a:t> 이야기 하기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발표 중 표현에 관한 것은 바로 까기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코드는 얼마든 </a:t>
            </a:r>
            <a:r>
              <a:rPr lang="ko-KR" altLang="en-US" dirty="0" err="1" smtClean="0">
                <a:solidFill>
                  <a:srgbClr val="FF0000"/>
                </a:solidFill>
              </a:rPr>
              <a:t>까도됨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요구 사항 정의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6919546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형식은 </a:t>
            </a:r>
            <a:r>
              <a:rPr lang="en-US" altLang="ko-KR" sz="2000" dirty="0"/>
              <a:t>REST API</a:t>
            </a:r>
            <a:r>
              <a:rPr lang="ko-KR" altLang="en-US" sz="2000" dirty="0"/>
              <a:t>로 제공한다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회원 관리 시스템은 세 </a:t>
            </a:r>
            <a:r>
              <a:rPr lang="ko-KR" altLang="en-US" sz="2000" dirty="0"/>
              <a:t>가지 기능을 제공한다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/>
              <a:t>회원 </a:t>
            </a:r>
            <a:r>
              <a:rPr lang="ko-KR" altLang="en-US" sz="1600" dirty="0" smtClean="0"/>
              <a:t>등록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회원 조회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회원 삭제</a:t>
            </a:r>
            <a:endParaRPr lang="en-US" altLang="ko-KR" sz="1600" dirty="0" smtClean="0"/>
          </a:p>
          <a:p>
            <a:r>
              <a:rPr lang="ko-KR" altLang="en-US" sz="2000" dirty="0" smtClean="0"/>
              <a:t>회원 정보는 이메일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패스워드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닉네임으로 구성한다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회원 등록은 이메일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패스워드를 반드시 입력해야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회원 조회는 전체 회원 또는 해당 이메일의 회원 정보를 조회한다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회원 삭제는 해당 이메일의 회원 정보를 삭제한다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AutoShape 2" descr="https://v8.dev/_img/background-compilation/bytecode.svg"/>
          <p:cNvSpPr>
            <a:spLocks noChangeAspect="1" noChangeArrowheads="1"/>
          </p:cNvSpPr>
          <p:nvPr/>
        </p:nvSpPr>
        <p:spPr bwMode="auto">
          <a:xfrm>
            <a:off x="155575" y="-2324100"/>
            <a:ext cx="109061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7757746" y="1248508"/>
            <a:ext cx="3596054" cy="2637570"/>
            <a:chOff x="4126523" y="1865309"/>
            <a:chExt cx="3596054" cy="2637570"/>
          </a:xfrm>
        </p:grpSpPr>
        <p:sp>
          <p:nvSpPr>
            <p:cNvPr id="5" name="직사각형 4"/>
            <p:cNvSpPr/>
            <p:nvPr/>
          </p:nvSpPr>
          <p:spPr>
            <a:xfrm>
              <a:off x="4229101" y="2524125"/>
              <a:ext cx="940775" cy="53706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회원 등록</a:t>
              </a:r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454163" y="2524124"/>
              <a:ext cx="940775" cy="53706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회원 조회</a:t>
              </a:r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679225" y="2524123"/>
              <a:ext cx="940775" cy="53706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회원 삭제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26523" y="1865309"/>
              <a:ext cx="3596054" cy="131762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회원 관리 시스템</a:t>
              </a:r>
              <a:endParaRPr lang="en-US" altLang="ko-KR" sz="1400" dirty="0" smtClean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 smtClean="0"/>
            </a:p>
            <a:p>
              <a:pPr algn="ctr"/>
              <a:endParaRPr lang="ko-KR" altLang="en-US" sz="1400" dirty="0"/>
            </a:p>
          </p:txBody>
        </p:sp>
        <p:sp>
          <p:nvSpPr>
            <p:cNvPr id="9" name="원통 8"/>
            <p:cNvSpPr/>
            <p:nvPr/>
          </p:nvSpPr>
          <p:spPr>
            <a:xfrm>
              <a:off x="5454163" y="3736730"/>
              <a:ext cx="940775" cy="76614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DBMS</a:t>
              </a:r>
              <a:endParaRPr lang="ko-KR" altLang="en-US" sz="1200" dirty="0"/>
            </a:p>
          </p:txBody>
        </p:sp>
        <p:cxnSp>
          <p:nvCxnSpPr>
            <p:cNvPr id="11" name="직선 화살표 연결선 10"/>
            <p:cNvCxnSpPr>
              <a:stCxn id="6" idx="2"/>
              <a:endCxn id="9" idx="1"/>
            </p:cNvCxnSpPr>
            <p:nvPr/>
          </p:nvCxnSpPr>
          <p:spPr>
            <a:xfrm>
              <a:off x="5924551" y="3061187"/>
              <a:ext cx="0" cy="6755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5" idx="2"/>
              <a:endCxn id="7" idx="2"/>
            </p:cNvCxnSpPr>
            <p:nvPr/>
          </p:nvCxnSpPr>
          <p:spPr>
            <a:xfrm rot="5400000" flipH="1" flipV="1">
              <a:off x="5924550" y="1836125"/>
              <a:ext cx="2" cy="2450124"/>
            </a:xfrm>
            <a:prstGeom prst="bentConnector3">
              <a:avLst>
                <a:gd name="adj1" fmla="val -114300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62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REST API </a:t>
            </a:r>
            <a:r>
              <a:rPr lang="ko-KR" altLang="en-US" sz="3600" dirty="0" smtClean="0"/>
              <a:t>설계</a:t>
            </a:r>
            <a:endParaRPr lang="ko-KR" altLang="en-US" sz="3600" dirty="0"/>
          </a:p>
        </p:txBody>
      </p:sp>
      <p:sp>
        <p:nvSpPr>
          <p:cNvPr id="4" name="AutoShape 2" descr="https://v8.dev/_img/background-compilation/bytecode.svg"/>
          <p:cNvSpPr>
            <a:spLocks noChangeAspect="1" noChangeArrowheads="1"/>
          </p:cNvSpPr>
          <p:nvPr/>
        </p:nvSpPr>
        <p:spPr bwMode="auto">
          <a:xfrm>
            <a:off x="155575" y="-2324100"/>
            <a:ext cx="109061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04140"/>
              </p:ext>
            </p:extLst>
          </p:nvPr>
        </p:nvGraphicFramePr>
        <p:xfrm>
          <a:off x="838200" y="1420763"/>
          <a:ext cx="3850053" cy="1237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351">
                  <a:extLst>
                    <a:ext uri="{9D8B030D-6E8A-4147-A177-3AD203B41FA5}">
                      <a16:colId xmlns:a16="http://schemas.microsoft.com/office/drawing/2014/main" val="1522394063"/>
                    </a:ext>
                  </a:extLst>
                </a:gridCol>
                <a:gridCol w="1283351">
                  <a:extLst>
                    <a:ext uri="{9D8B030D-6E8A-4147-A177-3AD203B41FA5}">
                      <a16:colId xmlns:a16="http://schemas.microsoft.com/office/drawing/2014/main" val="2865882067"/>
                    </a:ext>
                  </a:extLst>
                </a:gridCol>
                <a:gridCol w="1283351">
                  <a:extLst>
                    <a:ext uri="{9D8B030D-6E8A-4147-A177-3AD203B41FA5}">
                      <a16:colId xmlns:a16="http://schemas.microsoft.com/office/drawing/2014/main" val="3025302253"/>
                    </a:ext>
                  </a:extLst>
                </a:gridCol>
              </a:tblGrid>
              <a:tr h="36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메서드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URI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51302"/>
                  </a:ext>
                </a:extLst>
              </a:tr>
              <a:tr h="291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 등록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/members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864724"/>
                  </a:ext>
                </a:extLst>
              </a:tr>
              <a:tr h="291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 조회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/members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508202"/>
                  </a:ext>
                </a:extLst>
              </a:tr>
              <a:tr h="291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화원 삭제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/members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91247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73417"/>
              </p:ext>
            </p:extLst>
          </p:nvPr>
        </p:nvGraphicFramePr>
        <p:xfrm>
          <a:off x="838198" y="3103011"/>
          <a:ext cx="10223502" cy="2110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3917">
                  <a:extLst>
                    <a:ext uri="{9D8B030D-6E8A-4147-A177-3AD203B41FA5}">
                      <a16:colId xmlns:a16="http://schemas.microsoft.com/office/drawing/2014/main" val="1522394063"/>
                    </a:ext>
                  </a:extLst>
                </a:gridCol>
                <a:gridCol w="1703917">
                  <a:extLst>
                    <a:ext uri="{9D8B030D-6E8A-4147-A177-3AD203B41FA5}">
                      <a16:colId xmlns:a16="http://schemas.microsoft.com/office/drawing/2014/main" val="3101061862"/>
                    </a:ext>
                  </a:extLst>
                </a:gridCol>
                <a:gridCol w="1703917">
                  <a:extLst>
                    <a:ext uri="{9D8B030D-6E8A-4147-A177-3AD203B41FA5}">
                      <a16:colId xmlns:a16="http://schemas.microsoft.com/office/drawing/2014/main" val="2865882067"/>
                    </a:ext>
                  </a:extLst>
                </a:gridCol>
                <a:gridCol w="1703917">
                  <a:extLst>
                    <a:ext uri="{9D8B030D-6E8A-4147-A177-3AD203B41FA5}">
                      <a16:colId xmlns:a16="http://schemas.microsoft.com/office/drawing/2014/main" val="2925702239"/>
                    </a:ext>
                  </a:extLst>
                </a:gridCol>
                <a:gridCol w="1703917">
                  <a:extLst>
                    <a:ext uri="{9D8B030D-6E8A-4147-A177-3AD203B41FA5}">
                      <a16:colId xmlns:a16="http://schemas.microsoft.com/office/drawing/2014/main" val="3025302253"/>
                    </a:ext>
                  </a:extLst>
                </a:gridCol>
                <a:gridCol w="1703917">
                  <a:extLst>
                    <a:ext uri="{9D8B030D-6E8A-4147-A177-3AD203B41FA5}">
                      <a16:colId xmlns:a16="http://schemas.microsoft.com/office/drawing/2014/main" val="3982174184"/>
                    </a:ext>
                  </a:extLst>
                </a:gridCol>
              </a:tblGrid>
              <a:tr h="36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파라미터명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비고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51302"/>
                  </a:ext>
                </a:extLst>
              </a:tr>
              <a:tr h="291044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 등록</a:t>
                      </a:r>
                      <a:endParaRPr lang="ko-KR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입력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email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이메일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864724"/>
                  </a:ext>
                </a:extLst>
              </a:tr>
              <a:tr h="2910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password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비밀번호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508202"/>
                  </a:ext>
                </a:extLst>
              </a:tr>
              <a:tr h="2910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nick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별칭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912477"/>
                  </a:ext>
                </a:extLst>
              </a:tr>
              <a:tr h="2910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코드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731447"/>
                  </a:ext>
                </a:extLst>
              </a:tr>
              <a:tr h="2910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message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메시지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284206"/>
                  </a:ext>
                </a:extLst>
              </a:tr>
              <a:tr h="2910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Object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77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5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REST API </a:t>
            </a:r>
            <a:r>
              <a:rPr lang="ko-KR" altLang="en-US" sz="3600" dirty="0" smtClean="0"/>
              <a:t>설계</a:t>
            </a:r>
            <a:endParaRPr lang="ko-KR" altLang="en-US" sz="3600" dirty="0"/>
          </a:p>
        </p:txBody>
      </p:sp>
      <p:sp>
        <p:nvSpPr>
          <p:cNvPr id="4" name="AutoShape 2" descr="https://v8.dev/_img/background-compilation/bytecode.svg"/>
          <p:cNvSpPr>
            <a:spLocks noChangeAspect="1" noChangeArrowheads="1"/>
          </p:cNvSpPr>
          <p:nvPr/>
        </p:nvSpPr>
        <p:spPr bwMode="auto">
          <a:xfrm>
            <a:off x="155575" y="-2324100"/>
            <a:ext cx="109061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838200" y="1420763"/>
          <a:ext cx="3850053" cy="1237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351">
                  <a:extLst>
                    <a:ext uri="{9D8B030D-6E8A-4147-A177-3AD203B41FA5}">
                      <a16:colId xmlns:a16="http://schemas.microsoft.com/office/drawing/2014/main" val="1522394063"/>
                    </a:ext>
                  </a:extLst>
                </a:gridCol>
                <a:gridCol w="1283351">
                  <a:extLst>
                    <a:ext uri="{9D8B030D-6E8A-4147-A177-3AD203B41FA5}">
                      <a16:colId xmlns:a16="http://schemas.microsoft.com/office/drawing/2014/main" val="2865882067"/>
                    </a:ext>
                  </a:extLst>
                </a:gridCol>
                <a:gridCol w="1283351">
                  <a:extLst>
                    <a:ext uri="{9D8B030D-6E8A-4147-A177-3AD203B41FA5}">
                      <a16:colId xmlns:a16="http://schemas.microsoft.com/office/drawing/2014/main" val="3025302253"/>
                    </a:ext>
                  </a:extLst>
                </a:gridCol>
              </a:tblGrid>
              <a:tr h="36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메서드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URI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51302"/>
                  </a:ext>
                </a:extLst>
              </a:tr>
              <a:tr h="291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 등록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/members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864724"/>
                  </a:ext>
                </a:extLst>
              </a:tr>
              <a:tr h="291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 조회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/members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508202"/>
                  </a:ext>
                </a:extLst>
              </a:tr>
              <a:tr h="291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화원 삭제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/members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91247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433199"/>
              </p:ext>
            </p:extLst>
          </p:nvPr>
        </p:nvGraphicFramePr>
        <p:xfrm>
          <a:off x="838198" y="3103011"/>
          <a:ext cx="10223502" cy="2858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3917">
                  <a:extLst>
                    <a:ext uri="{9D8B030D-6E8A-4147-A177-3AD203B41FA5}">
                      <a16:colId xmlns:a16="http://schemas.microsoft.com/office/drawing/2014/main" val="1522394063"/>
                    </a:ext>
                  </a:extLst>
                </a:gridCol>
                <a:gridCol w="1703917">
                  <a:extLst>
                    <a:ext uri="{9D8B030D-6E8A-4147-A177-3AD203B41FA5}">
                      <a16:colId xmlns:a16="http://schemas.microsoft.com/office/drawing/2014/main" val="3101061862"/>
                    </a:ext>
                  </a:extLst>
                </a:gridCol>
                <a:gridCol w="1703917">
                  <a:extLst>
                    <a:ext uri="{9D8B030D-6E8A-4147-A177-3AD203B41FA5}">
                      <a16:colId xmlns:a16="http://schemas.microsoft.com/office/drawing/2014/main" val="2865882067"/>
                    </a:ext>
                  </a:extLst>
                </a:gridCol>
                <a:gridCol w="1703917">
                  <a:extLst>
                    <a:ext uri="{9D8B030D-6E8A-4147-A177-3AD203B41FA5}">
                      <a16:colId xmlns:a16="http://schemas.microsoft.com/office/drawing/2014/main" val="2925702239"/>
                    </a:ext>
                  </a:extLst>
                </a:gridCol>
                <a:gridCol w="1703917">
                  <a:extLst>
                    <a:ext uri="{9D8B030D-6E8A-4147-A177-3AD203B41FA5}">
                      <a16:colId xmlns:a16="http://schemas.microsoft.com/office/drawing/2014/main" val="3025302253"/>
                    </a:ext>
                  </a:extLst>
                </a:gridCol>
                <a:gridCol w="1703917">
                  <a:extLst>
                    <a:ext uri="{9D8B030D-6E8A-4147-A177-3AD203B41FA5}">
                      <a16:colId xmlns:a16="http://schemas.microsoft.com/office/drawing/2014/main" val="3982174184"/>
                    </a:ext>
                  </a:extLst>
                </a:gridCol>
              </a:tblGrid>
              <a:tr h="36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파라미터명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비고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51302"/>
                  </a:ext>
                </a:extLst>
              </a:tr>
              <a:tr h="29104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 조회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입력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email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이메일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Null</a:t>
                      </a:r>
                      <a:r>
                        <a:rPr lang="ko-KR" altLang="en-US" sz="1200" dirty="0" smtClean="0"/>
                        <a:t>일 경우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전체 조회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864724"/>
                  </a:ext>
                </a:extLst>
              </a:tr>
              <a:tr h="2910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코드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508202"/>
                  </a:ext>
                </a:extLst>
              </a:tr>
              <a:tr h="2910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message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메시지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912477"/>
                  </a:ext>
                </a:extLst>
              </a:tr>
              <a:tr h="2910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Object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731447"/>
                  </a:ext>
                </a:extLst>
              </a:tr>
              <a:tr h="29104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 삭제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입력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email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이메일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284206"/>
                  </a:ext>
                </a:extLst>
              </a:tr>
              <a:tr h="2910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코드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778220"/>
                  </a:ext>
                </a:extLst>
              </a:tr>
              <a:tr h="2910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message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메시지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806626"/>
                  </a:ext>
                </a:extLst>
              </a:tr>
              <a:tr h="2910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Object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75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81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폴더 구성</a:t>
            </a:r>
            <a:endParaRPr lang="ko-KR" altLang="en-US" sz="3600" dirty="0"/>
          </a:p>
        </p:txBody>
      </p:sp>
      <p:sp>
        <p:nvSpPr>
          <p:cNvPr id="4" name="AutoShape 2" descr="https://v8.dev/_img/background-compilation/bytecode.svg"/>
          <p:cNvSpPr>
            <a:spLocks noChangeAspect="1" noChangeArrowheads="1"/>
          </p:cNvSpPr>
          <p:nvPr/>
        </p:nvSpPr>
        <p:spPr bwMode="auto">
          <a:xfrm>
            <a:off x="155575" y="-2324100"/>
            <a:ext cx="109061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87" y="2165105"/>
            <a:ext cx="30099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폴더 구성</a:t>
            </a:r>
            <a:endParaRPr lang="ko-KR" altLang="en-US" sz="3600" dirty="0"/>
          </a:p>
        </p:txBody>
      </p:sp>
      <p:sp>
        <p:nvSpPr>
          <p:cNvPr id="4" name="AutoShape 2" descr="https://v8.dev/_img/background-compilation/bytecode.svg"/>
          <p:cNvSpPr>
            <a:spLocks noChangeAspect="1" noChangeArrowheads="1"/>
          </p:cNvSpPr>
          <p:nvPr/>
        </p:nvSpPr>
        <p:spPr bwMode="auto">
          <a:xfrm>
            <a:off x="155575" y="-2324100"/>
            <a:ext cx="109061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105"/>
            <a:ext cx="3009900" cy="3143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2165105"/>
            <a:ext cx="3009900" cy="581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050" y="3113181"/>
            <a:ext cx="3095625" cy="1304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54562" y="2165105"/>
            <a:ext cx="269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대한 설정 및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9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폴더 구성</a:t>
            </a:r>
            <a:endParaRPr lang="ko-KR" altLang="en-US" sz="3600" dirty="0"/>
          </a:p>
        </p:txBody>
      </p:sp>
      <p:sp>
        <p:nvSpPr>
          <p:cNvPr id="4" name="AutoShape 2" descr="https://v8.dev/_img/background-compilation/bytecode.svg"/>
          <p:cNvSpPr>
            <a:spLocks noChangeAspect="1" noChangeArrowheads="1"/>
          </p:cNvSpPr>
          <p:nvPr/>
        </p:nvSpPr>
        <p:spPr bwMode="auto">
          <a:xfrm>
            <a:off x="155575" y="-2324100"/>
            <a:ext cx="109061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105"/>
            <a:ext cx="3009900" cy="3143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2165105"/>
            <a:ext cx="3057525" cy="1076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050" y="3609609"/>
            <a:ext cx="3086100" cy="542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846" y="2165105"/>
            <a:ext cx="317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비즈니스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관련된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494</Words>
  <Application>Microsoft Office PowerPoint</Application>
  <PresentationFormat>와이드스크린</PresentationFormat>
  <Paragraphs>197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회원 관리 시스템</vt:lpstr>
      <vt:lpstr>개요</vt:lpstr>
      <vt:lpstr>개요</vt:lpstr>
      <vt:lpstr>요구 사항 정의</vt:lpstr>
      <vt:lpstr>REST API 설계</vt:lpstr>
      <vt:lpstr>REST API 설계</vt:lpstr>
      <vt:lpstr>폴더 구성</vt:lpstr>
      <vt:lpstr>폴더 구성</vt:lpstr>
      <vt:lpstr>폴더 구성</vt:lpstr>
      <vt:lpstr>폴더 구성</vt:lpstr>
      <vt:lpstr>데이터베이스 설계</vt:lpstr>
      <vt:lpstr>시스템 설계</vt:lpstr>
      <vt:lpstr>시스템 설계</vt:lpstr>
      <vt:lpstr>시스템 설계</vt:lpstr>
      <vt:lpstr>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179</cp:revision>
  <dcterms:created xsi:type="dcterms:W3CDTF">2020-09-28T08:37:12Z</dcterms:created>
  <dcterms:modified xsi:type="dcterms:W3CDTF">2021-03-04T11:47:53Z</dcterms:modified>
</cp:coreProperties>
</file>