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3" r:id="rId6"/>
    <p:sldId id="267" r:id="rId7"/>
    <p:sldId id="269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5"/>
            <p14:sldId id="266"/>
            <p14:sldId id="263"/>
            <p14:sldId id="267"/>
            <p14:sldId id="269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en-US" altLang="ko-KR" dirty="0" smtClean="0"/>
              <a:t>Part 2 – </a:t>
            </a:r>
            <a:r>
              <a:rPr lang="ko-KR" altLang="en-US" dirty="0" err="1" smtClean="0"/>
              <a:t>스코프란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렉시컬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이해하기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11557" y="2146848"/>
            <a:ext cx="2176669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 = 2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844000" y="1882698"/>
            <a:ext cx="504000" cy="1204160"/>
            <a:chOff x="6196526" y="1511198"/>
            <a:chExt cx="504000" cy="1204160"/>
          </a:xfrm>
        </p:grpSpPr>
        <p:sp>
          <p:nvSpPr>
            <p:cNvPr id="16" name="오른쪽 화살표 15"/>
            <p:cNvSpPr/>
            <p:nvPr/>
          </p:nvSpPr>
          <p:spPr>
            <a:xfrm rot="2700000">
              <a:off x="6196527" y="2283358"/>
              <a:ext cx="504000" cy="360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 rot="-2700000">
              <a:off x="6196526" y="1511198"/>
              <a:ext cx="504000" cy="360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003774" y="2822708"/>
            <a:ext cx="1603514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 = 2;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7002119" y="1470986"/>
            <a:ext cx="1605170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var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a;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71969" y="4770783"/>
            <a:ext cx="684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컴파일러는 </a:t>
            </a:r>
            <a:r>
              <a:rPr lang="ko-KR" altLang="en-US" dirty="0"/>
              <a:t>변수를 선언한다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smtClean="0"/>
              <a:t>엔진이 </a:t>
            </a:r>
            <a:r>
              <a:rPr lang="ko-KR" altLang="en-US" dirty="0" err="1"/>
              <a:t>스코프에서</a:t>
            </a:r>
            <a:r>
              <a:rPr lang="ko-KR" altLang="en-US" dirty="0"/>
              <a:t> 변수를 찾고 변수가 있다면 값을 대입한다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6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이해하기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컴파일러가 생성한 코드를 실행할 때 엔진은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선언된 적이 있는지 </a:t>
            </a:r>
            <a:r>
              <a:rPr lang="ko-KR" altLang="en-US" sz="2000" dirty="0" err="1" smtClean="0"/>
              <a:t>스코프에서</a:t>
            </a:r>
            <a:r>
              <a:rPr lang="ko-KR" altLang="en-US" sz="2000" dirty="0" smtClean="0"/>
              <a:t> 검색하며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이때 엔진이 어떤 종류의 검색을 하느냐에 따라 검색 결과가 달라진다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LHS(Left-Hand Side): </a:t>
            </a:r>
            <a:r>
              <a:rPr lang="ko-KR" altLang="en-US" sz="1600" dirty="0" smtClean="0"/>
              <a:t>대입 연산자의 왼쪽에 있을 때 수행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대입할 대상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RHS(Right-Hand </a:t>
            </a:r>
            <a:r>
              <a:rPr lang="en-US" altLang="ko-KR" sz="1600" dirty="0"/>
              <a:t>Side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대입 연산자의 </a:t>
            </a:r>
            <a:r>
              <a:rPr lang="ko-KR" altLang="en-US" sz="1600" dirty="0" smtClean="0"/>
              <a:t>오른쪽에 </a:t>
            </a:r>
            <a:r>
              <a:rPr lang="ko-KR" altLang="en-US" sz="1600" dirty="0"/>
              <a:t>있을 때 수행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대입한 값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79" y="4338080"/>
            <a:ext cx="1914525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6627" y="3670408"/>
            <a:ext cx="7167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foo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호출하는 데 </a:t>
            </a:r>
            <a:r>
              <a:rPr lang="en-US" altLang="ko-KR" sz="2000" dirty="0"/>
              <a:t>RHS </a:t>
            </a:r>
            <a:r>
              <a:rPr lang="ko-KR" altLang="en-US" sz="2000" dirty="0"/>
              <a:t>참조를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인수로 </a:t>
            </a:r>
            <a:r>
              <a:rPr lang="ko-KR" altLang="en-US" sz="2000" dirty="0"/>
              <a:t>값 </a:t>
            </a:r>
            <a:r>
              <a:rPr lang="en-US" altLang="ko-KR" sz="2000" dirty="0"/>
              <a:t>2</a:t>
            </a:r>
            <a:r>
              <a:rPr lang="ko-KR" altLang="en-US" sz="2000" dirty="0"/>
              <a:t>를 함수로 넘겨줄 때</a:t>
            </a:r>
            <a:r>
              <a:rPr lang="en-US" altLang="ko-KR" sz="2000" dirty="0"/>
              <a:t>, a</a:t>
            </a:r>
            <a:r>
              <a:rPr lang="ko-KR" altLang="en-US" sz="2000" dirty="0"/>
              <a:t>에 대한 대입 연산을 위해 </a:t>
            </a:r>
            <a:r>
              <a:rPr lang="en-US" altLang="ko-KR" sz="2000" dirty="0"/>
              <a:t>LHS </a:t>
            </a:r>
            <a:r>
              <a:rPr lang="ko-KR" altLang="en-US" sz="2000" dirty="0"/>
              <a:t>검색이 </a:t>
            </a:r>
            <a:r>
              <a:rPr lang="ko-KR" altLang="en-US" sz="2000" dirty="0" smtClean="0"/>
              <a:t>수행</a:t>
            </a:r>
            <a:endParaRPr lang="en-US" altLang="ko-KR" sz="20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변수 </a:t>
            </a:r>
            <a:r>
              <a:rPr lang="en-US" altLang="ko-KR" sz="2000" dirty="0"/>
              <a:t>a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RHS </a:t>
            </a:r>
            <a:r>
              <a:rPr lang="ko-KR" altLang="en-US" sz="2000" dirty="0" smtClean="0"/>
              <a:t>참조 역시 수행되는데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그 </a:t>
            </a:r>
            <a:r>
              <a:rPr lang="ko-KR" altLang="en-US" sz="2000" dirty="0" err="1"/>
              <a:t>결괏값은</a:t>
            </a:r>
            <a:r>
              <a:rPr lang="ko-KR" altLang="en-US" sz="2000" dirty="0"/>
              <a:t> </a:t>
            </a:r>
            <a:r>
              <a:rPr lang="en-US" altLang="ko-KR" sz="2000" dirty="0"/>
              <a:t>console.log() </a:t>
            </a:r>
            <a:r>
              <a:rPr lang="ko-KR" altLang="en-US" sz="2000" dirty="0"/>
              <a:t>함수에 </a:t>
            </a:r>
            <a:r>
              <a:rPr lang="ko-KR" altLang="en-US" sz="2000" dirty="0" smtClean="0"/>
              <a:t>전달</a:t>
            </a:r>
            <a:endParaRPr lang="en-US" altLang="ko-KR" sz="2000" dirty="0"/>
          </a:p>
          <a:p>
            <a:r>
              <a:rPr lang="en-US" altLang="ko-KR" sz="2000" dirty="0" smtClean="0"/>
              <a:t>4. console </a:t>
            </a:r>
            <a:r>
              <a:rPr lang="ko-KR" altLang="en-US" sz="2000" dirty="0"/>
              <a:t>객체를 </a:t>
            </a:r>
            <a:r>
              <a:rPr lang="en-US" altLang="ko-KR" sz="2000" dirty="0"/>
              <a:t>RHS </a:t>
            </a:r>
            <a:r>
              <a:rPr lang="ko-KR" altLang="en-US" sz="2000" dirty="0"/>
              <a:t>검색하여 </a:t>
            </a:r>
            <a:r>
              <a:rPr lang="en-US" altLang="ko-KR" sz="2000" dirty="0"/>
              <a:t>log </a:t>
            </a:r>
            <a:r>
              <a:rPr lang="ko-KR" altLang="en-US" sz="2000" dirty="0"/>
              <a:t>메서드가 있는지 </a:t>
            </a:r>
            <a:r>
              <a:rPr lang="ko-KR" altLang="en-US" sz="2000" dirty="0" smtClean="0"/>
              <a:t>확인</a:t>
            </a:r>
            <a:endParaRPr lang="en-US" altLang="ko-KR" sz="2000" dirty="0"/>
          </a:p>
          <a:p>
            <a:r>
              <a:rPr lang="en-US" altLang="ko-KR" sz="2000" dirty="0" smtClean="0"/>
              <a:t>5. log</a:t>
            </a:r>
            <a:r>
              <a:rPr lang="en-US" altLang="ko-KR" sz="2000" dirty="0"/>
              <a:t>()</a:t>
            </a:r>
            <a:r>
              <a:rPr lang="ko-KR" altLang="en-US" sz="2000" dirty="0"/>
              <a:t>의 내부에는 인자가 있을 것이고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첫 </a:t>
            </a:r>
            <a:r>
              <a:rPr lang="ko-KR" altLang="en-US" sz="2000" dirty="0"/>
              <a:t>번째 인자를 </a:t>
            </a:r>
            <a:r>
              <a:rPr lang="en-US" altLang="ko-KR" sz="2000" dirty="0"/>
              <a:t>LHS </a:t>
            </a:r>
            <a:r>
              <a:rPr lang="ko-KR" altLang="en-US" sz="2000" dirty="0"/>
              <a:t>검색으로 찾아 </a:t>
            </a:r>
            <a:r>
              <a:rPr lang="en-US" altLang="ko-KR" sz="2000" dirty="0"/>
              <a:t>2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대입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635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이해하기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컴파일러가 생성한 코드를 실행할 때 엔진은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선언된 적이 있는지 </a:t>
            </a:r>
            <a:r>
              <a:rPr lang="ko-KR" altLang="en-US" sz="2000" dirty="0" err="1" smtClean="0"/>
              <a:t>스코프에서</a:t>
            </a:r>
            <a:r>
              <a:rPr lang="ko-KR" altLang="en-US" sz="2000" dirty="0" smtClean="0"/>
              <a:t> 검색하며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이때 엔진이 어떤 종류의 검색을 하느냐에 따라 검색 결과가 달라진다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LHS(Left-Hand Side): </a:t>
            </a:r>
            <a:r>
              <a:rPr lang="ko-KR" altLang="en-US" sz="1600" dirty="0" smtClean="0"/>
              <a:t>대입 연산자의 왼쪽에 있을 때 수행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대입할 대상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RHS(Right-Hand </a:t>
            </a:r>
            <a:r>
              <a:rPr lang="en-US" altLang="ko-KR" sz="1600" dirty="0"/>
              <a:t>Side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대입 연산자의 </a:t>
            </a:r>
            <a:r>
              <a:rPr lang="ko-KR" altLang="en-US" sz="1600" dirty="0" smtClean="0"/>
              <a:t>오른쪽에 </a:t>
            </a:r>
            <a:r>
              <a:rPr lang="ko-KR" altLang="en-US" sz="1600" dirty="0"/>
              <a:t>있을 때 수행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대입한 값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3022355"/>
            <a:ext cx="1800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이해하기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컴파일러가 생성한 코드를 실행할 때 엔진은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선언된 적이 있는지 </a:t>
            </a:r>
            <a:r>
              <a:rPr lang="ko-KR" altLang="en-US" sz="2000" dirty="0" err="1" smtClean="0"/>
              <a:t>스코프에서</a:t>
            </a:r>
            <a:r>
              <a:rPr lang="ko-KR" altLang="en-US" sz="2000" dirty="0" smtClean="0"/>
              <a:t> 검색하며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이때 엔진이 어떤 종류의 검색을 하느냐에 따라 검색 결과가 달라진다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LHS(Left-Hand Side): </a:t>
            </a:r>
            <a:r>
              <a:rPr lang="ko-KR" altLang="en-US" sz="1600" dirty="0" smtClean="0"/>
              <a:t>대입 연산자의 왼쪽에 있을 때 수행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대입할 대상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RHS(Right-Hand </a:t>
            </a:r>
            <a:r>
              <a:rPr lang="en-US" altLang="ko-KR" sz="1600" dirty="0"/>
              <a:t>Side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대입 연산자의 </a:t>
            </a:r>
            <a:r>
              <a:rPr lang="ko-KR" altLang="en-US" sz="1600" dirty="0" smtClean="0"/>
              <a:t>오른쪽에 </a:t>
            </a:r>
            <a:r>
              <a:rPr lang="ko-KR" altLang="en-US" sz="1600" dirty="0"/>
              <a:t>있을 때 수행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대입한 값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3022355"/>
            <a:ext cx="180022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9168" y="4830417"/>
            <a:ext cx="5933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LHS: `c = …`, `a = 2`(</a:t>
            </a:r>
            <a:r>
              <a:rPr lang="ko-KR" altLang="en-US" sz="2000" dirty="0" smtClean="0"/>
              <a:t>암시적 인자 대입</a:t>
            </a:r>
            <a:r>
              <a:rPr lang="en-US" altLang="ko-KR" sz="2000" dirty="0" smtClean="0"/>
              <a:t>), `b = …` </a:t>
            </a:r>
          </a:p>
          <a:p>
            <a:r>
              <a:rPr lang="en-US" altLang="ko-KR" sz="2000" dirty="0" smtClean="0"/>
              <a:t>RHS: `foo(2)`, `= a;`, `a …`, `b …`</a:t>
            </a:r>
          </a:p>
        </p:txBody>
      </p:sp>
    </p:spTree>
    <p:extLst>
      <p:ext uri="{BB962C8B-B14F-4D97-AF65-F5344CB8AC3E}">
        <p14:creationId xmlns:p14="http://schemas.microsoft.com/office/powerpoint/2010/main" val="18573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중첩 </a:t>
            </a:r>
            <a:r>
              <a:rPr lang="ko-KR" altLang="en-US" sz="3600" dirty="0" err="1" smtClean="0"/>
              <a:t>스코프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스코프는</a:t>
            </a:r>
            <a:r>
              <a:rPr lang="ko-KR" altLang="en-US" sz="2000" dirty="0" smtClean="0"/>
              <a:t> 다른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중첩될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대상 변수를 현재 </a:t>
            </a:r>
            <a:r>
              <a:rPr lang="ko-KR" altLang="en-US" sz="2000" dirty="0" err="1" smtClean="0"/>
              <a:t>스코프에서</a:t>
            </a:r>
            <a:r>
              <a:rPr lang="ko-KR" altLang="en-US" sz="2000" dirty="0" smtClean="0"/>
              <a:t> 발견하지 못하면 엔진은 다음 바깥의 </a:t>
            </a:r>
            <a:r>
              <a:rPr lang="ko-KR" altLang="en-US" sz="2000" dirty="0" err="1" smtClean="0"/>
              <a:t>스코프로</a:t>
            </a:r>
            <a:r>
              <a:rPr lang="ko-KR" altLang="en-US" sz="2000" dirty="0" smtClean="0"/>
              <a:t> 넘어가는 식으로 변수를 찾거나 글로벌 </a:t>
            </a:r>
            <a:r>
              <a:rPr lang="ko-KR" altLang="en-US" sz="2000" dirty="0" err="1" smtClean="0"/>
              <a:t>스코프라</a:t>
            </a:r>
            <a:r>
              <a:rPr lang="ko-KR" altLang="en-US" sz="2000" dirty="0" smtClean="0"/>
              <a:t> 부르는 가장 바깥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도달할 때까지 계속한다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80" y="3050930"/>
            <a:ext cx="2219325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790" y="3552064"/>
            <a:ext cx="720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RHS </a:t>
            </a:r>
            <a:r>
              <a:rPr lang="ko-KR" altLang="en-US" dirty="0" smtClean="0"/>
              <a:t>참조를 </a:t>
            </a:r>
            <a:r>
              <a:rPr lang="en-US" altLang="ko-KR" dirty="0" smtClean="0"/>
              <a:t>foo</a:t>
            </a:r>
            <a:r>
              <a:rPr lang="ko-KR" altLang="en-US" dirty="0" smtClean="0"/>
              <a:t>의 바깥 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 </a:t>
            </a:r>
            <a:r>
              <a:rPr lang="ko-KR" altLang="en-US" dirty="0" err="1" smtClean="0"/>
              <a:t>스코프에서</a:t>
            </a:r>
            <a:r>
              <a:rPr lang="ko-KR" altLang="en-US" dirty="0" smtClean="0"/>
              <a:t>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오류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종류의 검색 방식은 변수가 아직 선언되지 않았을 때 서로 다르게 동작한다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RHS </a:t>
            </a:r>
            <a:r>
              <a:rPr lang="ko-KR" altLang="en-US" sz="2000" dirty="0"/>
              <a:t>검색이 중첩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안 어디에서도 변수를 참지 못하면 엔진이 </a:t>
            </a:r>
            <a:r>
              <a:rPr lang="en-US" altLang="ko-KR" sz="2000" dirty="0" err="1"/>
              <a:t>ReferenceError</a:t>
            </a:r>
            <a:r>
              <a:rPr lang="ko-KR" altLang="en-US" sz="2000" dirty="0"/>
              <a:t>를 발생시킨다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함수가 </a:t>
            </a:r>
            <a:r>
              <a:rPr lang="ko-KR" altLang="en-US" sz="2000" dirty="0"/>
              <a:t>아닌 값을 함수처럼 </a:t>
            </a:r>
            <a:r>
              <a:rPr lang="ko-KR" altLang="en-US" sz="2000" dirty="0" smtClean="0"/>
              <a:t>실행하거나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null</a:t>
            </a:r>
            <a:r>
              <a:rPr lang="ko-KR" altLang="en-US" sz="2000" dirty="0"/>
              <a:t>이나 </a:t>
            </a:r>
            <a:r>
              <a:rPr lang="en-US" altLang="ko-KR" sz="2000" dirty="0"/>
              <a:t>undefined </a:t>
            </a:r>
            <a:r>
              <a:rPr lang="ko-KR" altLang="en-US" sz="2000" dirty="0"/>
              <a:t>값을 참조할 때 엔진은 </a:t>
            </a:r>
            <a:r>
              <a:rPr lang="en-US" altLang="ko-KR" sz="2000" dirty="0" err="1"/>
              <a:t>TypeError</a:t>
            </a:r>
            <a:r>
              <a:rPr lang="ko-KR" altLang="en-US" sz="2000" dirty="0"/>
              <a:t>를 발생시킨다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222424"/>
            <a:ext cx="2457450" cy="1419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87" y="2670098"/>
            <a:ext cx="1714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오류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종류의 검색 방식은 변수가 아직 선언되지 않았을 때 서로 다르게 동작한다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/>
              <a:t>엔진이 </a:t>
            </a:r>
            <a:r>
              <a:rPr lang="en-US" altLang="ko-KR" sz="2000" dirty="0"/>
              <a:t>LHS </a:t>
            </a:r>
            <a:r>
              <a:rPr lang="ko-KR" altLang="en-US" sz="2000" dirty="0"/>
              <a:t>검색을 수행하여 변수를 찾지 못하고 최상위 층에 도착할 때 글로벌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엔진이 검색하는 이름을 가진 새로운 변수를 생성해서 </a:t>
            </a:r>
            <a:r>
              <a:rPr lang="ko-KR" altLang="en-US" sz="2000" dirty="0" err="1"/>
              <a:t>엔진에게</a:t>
            </a:r>
            <a:r>
              <a:rPr lang="ko-KR" altLang="en-US" sz="2000" dirty="0"/>
              <a:t> 넘겨준다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Strict Mode</a:t>
            </a:r>
            <a:r>
              <a:rPr lang="ko-KR" altLang="en-US" sz="2000" dirty="0"/>
              <a:t>에서는 글로벌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변수를 생성하지 않아서 </a:t>
            </a:r>
            <a:r>
              <a:rPr lang="en-US" altLang="ko-KR" sz="2000" dirty="0"/>
              <a:t>LHS </a:t>
            </a:r>
            <a:r>
              <a:rPr lang="ko-KR" altLang="en-US" sz="2000" dirty="0"/>
              <a:t>검색은 </a:t>
            </a:r>
            <a:r>
              <a:rPr lang="en-US" altLang="ko-KR" sz="2000" dirty="0" err="1"/>
              <a:t>ReferenceError</a:t>
            </a:r>
            <a:r>
              <a:rPr lang="ko-KR" altLang="en-US" sz="2000" dirty="0"/>
              <a:t>를 발생시킨다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87" y="2019292"/>
            <a:ext cx="2428875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2262179"/>
            <a:ext cx="1866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렉스</a:t>
            </a:r>
            <a:r>
              <a:rPr lang="ko-KR" altLang="en-US" sz="3600" dirty="0" smtClean="0"/>
              <a:t> 타임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렉싱</a:t>
            </a:r>
            <a:r>
              <a:rPr lang="ko-KR" altLang="en-US" sz="2000" dirty="0"/>
              <a:t> 처리 과정에서는 소스 코드 문자열을 분석하여 상태 유지 </a:t>
            </a:r>
            <a:r>
              <a:rPr lang="ko-KR" altLang="en-US" sz="2000" dirty="0" err="1"/>
              <a:t>파싱의</a:t>
            </a:r>
            <a:r>
              <a:rPr lang="ko-KR" altLang="en-US" sz="2000" dirty="0"/>
              <a:t> 결과로 생성된 토큰에 의미를 부여한다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렉싱</a:t>
            </a:r>
            <a:r>
              <a:rPr lang="ko-KR" altLang="en-US" sz="2000" dirty="0"/>
              <a:t> 타임에 정의되는 </a:t>
            </a:r>
            <a:r>
              <a:rPr lang="ko-KR" altLang="en-US" sz="2000" dirty="0" err="1" smtClean="0"/>
              <a:t>스코프다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코드를 </a:t>
            </a:r>
            <a:r>
              <a:rPr lang="ko-KR" altLang="en-US" sz="2000" dirty="0"/>
              <a:t>짤 때 변수와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블록을 어디서 작성하는가에 기초해서 </a:t>
            </a:r>
            <a:r>
              <a:rPr lang="ko-KR" altLang="en-US" sz="2000" dirty="0" err="1" smtClean="0"/>
              <a:t>렉서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lexer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코드를 처리할 때 확정된다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122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렉스</a:t>
            </a:r>
            <a:r>
              <a:rPr lang="ko-KR" altLang="en-US" sz="3600" dirty="0" smtClean="0"/>
              <a:t> 타임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508"/>
            <a:ext cx="4381500" cy="358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9700" y="1915823"/>
            <a:ext cx="6134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버블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은 글로벌 </a:t>
            </a:r>
            <a:r>
              <a:rPr lang="ko-KR" altLang="en-US" sz="2000" dirty="0" err="1" smtClean="0"/>
              <a:t>스코프를</a:t>
            </a:r>
            <a:r>
              <a:rPr lang="ko-KR" altLang="en-US" sz="2000" dirty="0" smtClean="0"/>
              <a:t> 감싸고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안에는 오직 하나의 </a:t>
            </a:r>
            <a:r>
              <a:rPr lang="ko-KR" altLang="en-US" sz="2000" dirty="0" err="1" smtClean="0"/>
              <a:t>확인자</a:t>
            </a:r>
            <a:r>
              <a:rPr lang="en-US" altLang="ko-KR" sz="2000" dirty="0" smtClean="0"/>
              <a:t>(foo)</a:t>
            </a:r>
            <a:r>
              <a:rPr lang="ko-KR" altLang="en-US" sz="2000" dirty="0" smtClean="0"/>
              <a:t>만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버블 </a:t>
            </a:r>
            <a:r>
              <a:rPr lang="en-US" altLang="ko-KR" sz="2000" dirty="0"/>
              <a:t>2</a:t>
            </a:r>
            <a:r>
              <a:rPr lang="ko-KR" altLang="en-US" sz="2000" dirty="0"/>
              <a:t>는 </a:t>
            </a:r>
            <a:r>
              <a:rPr lang="en-US" altLang="ko-KR" sz="2000" dirty="0"/>
              <a:t>foo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감싸고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확인자</a:t>
            </a:r>
            <a:r>
              <a:rPr lang="en-US" altLang="ko-KR" sz="2000" dirty="0"/>
              <a:t>(a, bar, b)</a:t>
            </a:r>
            <a:r>
              <a:rPr lang="ko-KR" altLang="en-US" sz="2000" dirty="0"/>
              <a:t>를 포함한다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버블 </a:t>
            </a:r>
            <a:r>
              <a:rPr lang="en-US" altLang="ko-KR" sz="2000" dirty="0"/>
              <a:t>3</a:t>
            </a:r>
            <a:r>
              <a:rPr lang="ko-KR" altLang="en-US" sz="2000" dirty="0"/>
              <a:t>은 </a:t>
            </a:r>
            <a:r>
              <a:rPr lang="en-US" altLang="ko-KR" sz="2000" dirty="0"/>
              <a:t>bar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감싸고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하나의 </a:t>
            </a:r>
            <a:r>
              <a:rPr lang="ko-KR" altLang="en-US" sz="2000" dirty="0" err="1"/>
              <a:t>확인자</a:t>
            </a:r>
            <a:r>
              <a:rPr lang="en-US" altLang="ko-KR" sz="2000" dirty="0"/>
              <a:t>(c)</a:t>
            </a:r>
            <a:r>
              <a:rPr lang="ko-KR" altLang="en-US" sz="2000" dirty="0"/>
              <a:t>만을 포함한다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73137" y="5297168"/>
            <a:ext cx="804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어떤 함수의 버블도 동시에 다른 두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버블 안에 존재할 수 없다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76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렉스</a:t>
            </a:r>
            <a:r>
              <a:rPr lang="ko-KR" altLang="en-US" sz="3600" dirty="0" smtClean="0"/>
              <a:t> 타임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엔진은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버블의 구조와 상대적 위치를 통해 어디를 검색해야 </a:t>
            </a:r>
            <a:r>
              <a:rPr lang="ko-KR" altLang="en-US" sz="2000" dirty="0" err="1"/>
              <a:t>확인자를</a:t>
            </a:r>
            <a:r>
              <a:rPr lang="ko-KR" altLang="en-US" sz="2000" dirty="0"/>
              <a:t> 찾을 수 있는지 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스코프는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목표와 일치하는 대상을 찾는 즉시 검색을 중단한다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여러 </a:t>
            </a:r>
            <a:r>
              <a:rPr lang="ko-KR" altLang="en-US" sz="2000" dirty="0"/>
              <a:t>중첩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층에 걸쳐 같은 </a:t>
            </a:r>
            <a:r>
              <a:rPr lang="ko-KR" altLang="en-US" sz="2000" dirty="0" err="1"/>
              <a:t>확인자</a:t>
            </a:r>
            <a:r>
              <a:rPr lang="ko-KR" altLang="en-US" sz="2000" dirty="0"/>
              <a:t> 이름을 정의할 수 </a:t>
            </a:r>
            <a:r>
              <a:rPr lang="ko-KR" altLang="en-US" sz="2000" dirty="0" smtClean="0"/>
              <a:t>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</a:t>
            </a:r>
            <a:r>
              <a:rPr lang="ko-KR" altLang="en-US" sz="2000" dirty="0" err="1"/>
              <a:t>섀도잉</a:t>
            </a:r>
            <a:r>
              <a:rPr lang="en-US" altLang="ko-KR" sz="2000" dirty="0"/>
              <a:t>(shadowing)</a:t>
            </a:r>
            <a:r>
              <a:rPr lang="ko-KR" altLang="en-US" sz="2000" dirty="0"/>
              <a:t>이라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섀도잉과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상관없이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검색은 항상 실행 시점에서 가장 안쪽 </a:t>
            </a:r>
            <a:r>
              <a:rPr lang="ko-KR" altLang="en-US" sz="2000" dirty="0" err="1"/>
              <a:t>스코프에서</a:t>
            </a:r>
            <a:r>
              <a:rPr lang="ko-KR" altLang="en-US" sz="2000" dirty="0"/>
              <a:t> 시작하여 최초 목표와 일치하는 대상을 찾으면 멈추고</a:t>
            </a:r>
            <a:r>
              <a:rPr lang="en-US" altLang="ko-KR" sz="2000" dirty="0"/>
              <a:t>, </a:t>
            </a:r>
            <a:r>
              <a:rPr lang="ko-KR" altLang="en-US" sz="2000" dirty="0"/>
              <a:t>그전까지는 바깥</a:t>
            </a:r>
            <a:r>
              <a:rPr lang="en-US" altLang="ko-KR" sz="2000" dirty="0"/>
              <a:t>/</a:t>
            </a:r>
            <a:r>
              <a:rPr lang="ko-KR" altLang="en-US" sz="2000" dirty="0"/>
              <a:t>위로 올라가면서 수행한다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어떤 </a:t>
            </a:r>
            <a:r>
              <a:rPr lang="ko-KR" altLang="en-US" sz="2000" dirty="0"/>
              <a:t>함수가 어디서 또는 어떻게 호출되는지에 상관없이 함수의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함수가 선언된 위치에 따라 정의된다</a:t>
            </a:r>
            <a:r>
              <a:rPr lang="en-US" altLang="ko-KR" sz="20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995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pic>
        <p:nvPicPr>
          <p:cNvPr id="1026" name="Picture 2" descr="프로그래밍 언어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20" y="1494694"/>
            <a:ext cx="6012759" cy="33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7838" y="5177961"/>
            <a:ext cx="923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프로그래밍 언어의 기본 패러다임 중 하나는 변수에 값을 저장하고 저장된 값을 가져다 쓰고 수정하는 것이다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속이기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자바스크립트에서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속일 수 있는 두 가지 방법이 </a:t>
            </a:r>
            <a:r>
              <a:rPr lang="ko-KR" altLang="en-US" sz="2000" dirty="0" smtClean="0"/>
              <a:t>있지만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성능을 </a:t>
            </a:r>
            <a:r>
              <a:rPr lang="ko-KR" altLang="en-US" sz="2000" dirty="0"/>
              <a:t>떨어뜨리기 때문에 두 방법 모두 코드 작성할 때 권장하지 않는다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eval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문자열을 인자로 받아들여 실행 시점에 문자열의 내용을 코드의 일부분 처럼 처리한다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처음 작성한 코드에 프로그램에서 생성한 코드를 집어넣어 마치 처음 작성될 때부터 있던 것처럼 실행한다</a:t>
            </a:r>
            <a:r>
              <a:rPr lang="en-US" altLang="ko-KR" sz="1600" dirty="0"/>
              <a:t>.</a:t>
            </a:r>
            <a:endParaRPr lang="en-US" altLang="ko-KR" sz="65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435626"/>
            <a:ext cx="2514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속이기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자바스크립트에서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속일 수 있는 두 가지 방법이 </a:t>
            </a:r>
            <a:r>
              <a:rPr lang="ko-KR" altLang="en-US" sz="2000" dirty="0" smtClean="0"/>
              <a:t>있지만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성능을 </a:t>
            </a:r>
            <a:r>
              <a:rPr lang="ko-KR" altLang="en-US" sz="2000" dirty="0"/>
              <a:t>떨어뜨리기 때문에 두 방법 모두 코드 작성할 때 권장하지 않는다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eval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문자열을 인자로 받아들여 실행 시점에 문자열의 내용을 코드의 일부분 처럼 처리한다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처음 작성한 코드에 프로그램에서 생성한 코드를 집어넣어 마치 처음 작성될 때부터 있던 것처럼 실행한다</a:t>
            </a:r>
            <a:r>
              <a:rPr lang="en-US" altLang="ko-KR" sz="1600" dirty="0"/>
              <a:t>.</a:t>
            </a:r>
            <a:endParaRPr lang="en-US" altLang="ko-KR" sz="6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3435626"/>
            <a:ext cx="2828925" cy="170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5290" y="5466453"/>
            <a:ext cx="902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console.log</a:t>
            </a:r>
            <a:r>
              <a:rPr lang="en-US" altLang="ko-KR" sz="2000" dirty="0" smtClean="0">
                <a:solidFill>
                  <a:srgbClr val="FF0000"/>
                </a:solidFill>
              </a:rPr>
              <a:t>()</a:t>
            </a:r>
            <a:r>
              <a:rPr lang="ko-KR" altLang="en-US" sz="2000" dirty="0" smtClean="0">
                <a:solidFill>
                  <a:srgbClr val="FF0000"/>
                </a:solidFill>
              </a:rPr>
              <a:t>가 </a:t>
            </a:r>
            <a:r>
              <a:rPr lang="ko-KR" altLang="en-US" sz="2000" dirty="0">
                <a:solidFill>
                  <a:srgbClr val="FF0000"/>
                </a:solidFill>
              </a:rPr>
              <a:t>호출될 때 </a:t>
            </a:r>
            <a:r>
              <a:rPr lang="en-US" altLang="ko-KR" sz="2000" dirty="0">
                <a:solidFill>
                  <a:srgbClr val="FF0000"/>
                </a:solidFill>
              </a:rPr>
              <a:t>a</a:t>
            </a:r>
            <a:r>
              <a:rPr lang="ko-KR" altLang="en-US" sz="2000" dirty="0">
                <a:solidFill>
                  <a:srgbClr val="FF0000"/>
                </a:solidFill>
              </a:rPr>
              <a:t>와 </a:t>
            </a:r>
            <a:r>
              <a:rPr lang="en-US" altLang="ko-KR" sz="2000" dirty="0">
                <a:solidFill>
                  <a:srgbClr val="FF0000"/>
                </a:solidFill>
              </a:rPr>
              <a:t>b </a:t>
            </a:r>
            <a:r>
              <a:rPr lang="ko-KR" altLang="en-US" sz="2000" dirty="0">
                <a:solidFill>
                  <a:srgbClr val="FF0000"/>
                </a:solidFill>
              </a:rPr>
              <a:t>모두 </a:t>
            </a:r>
            <a:r>
              <a:rPr lang="en-US" altLang="ko-KR" sz="2000" dirty="0" smtClean="0">
                <a:solidFill>
                  <a:srgbClr val="FF0000"/>
                </a:solidFill>
              </a:rPr>
              <a:t>foo()</a:t>
            </a:r>
            <a:r>
              <a:rPr lang="ko-KR" altLang="en-US" sz="2000" dirty="0" smtClean="0">
                <a:solidFill>
                  <a:srgbClr val="FF0000"/>
                </a:solidFill>
              </a:rPr>
              <a:t>의 </a:t>
            </a:r>
            <a:r>
              <a:rPr lang="ko-KR" altLang="en-US" sz="2000" dirty="0" err="1">
                <a:solidFill>
                  <a:srgbClr val="FF0000"/>
                </a:solidFill>
              </a:rPr>
              <a:t>스코프에서</a:t>
            </a:r>
            <a:r>
              <a:rPr lang="ko-KR" altLang="en-US" sz="2000" dirty="0">
                <a:solidFill>
                  <a:srgbClr val="FF0000"/>
                </a:solidFill>
              </a:rPr>
              <a:t> 찾을 수 있으므로 바깥의 </a:t>
            </a:r>
            <a:r>
              <a:rPr lang="en-US" altLang="ko-KR" sz="2000" dirty="0">
                <a:solidFill>
                  <a:srgbClr val="FF0000"/>
                </a:solidFill>
              </a:rPr>
              <a:t>b</a:t>
            </a:r>
            <a:r>
              <a:rPr lang="ko-KR" altLang="en-US" sz="2000" dirty="0">
                <a:solidFill>
                  <a:srgbClr val="FF0000"/>
                </a:solidFill>
              </a:rPr>
              <a:t>는 아예 찾지도 않는다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속이기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with</a:t>
            </a:r>
          </a:p>
          <a:p>
            <a:pPr lvl="1"/>
            <a:r>
              <a:rPr lang="en-US" altLang="ko-KR" sz="1600" dirty="0" smtClean="0"/>
              <a:t>with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일반적으로 한 객체의 여러 속성을 참조할 때 객체 참조를 매번 반복하지 않기 위해 사용하는 일종의 속기법이라 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with </a:t>
            </a:r>
            <a:r>
              <a:rPr lang="ko-KR" altLang="en-US" sz="1600" dirty="0"/>
              <a:t>문은 속성을 가진 객체를 받아 마치 하나의 독립된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스코프처럼</a:t>
            </a:r>
            <a:r>
              <a:rPr lang="ko-KR" altLang="en-US" sz="1600" dirty="0"/>
              <a:t> 취급한다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하지만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with </a:t>
            </a:r>
            <a:r>
              <a:rPr lang="ko-KR" altLang="en-US" sz="1600" dirty="0"/>
              <a:t>블록 안에서 일반적인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선언문이 수행될 경우 선언된 변수는 </a:t>
            </a:r>
            <a:r>
              <a:rPr lang="en-US" altLang="ko-KR" sz="1600" dirty="0" smtClean="0"/>
              <a:t>with </a:t>
            </a:r>
            <a:r>
              <a:rPr lang="ko-KR" altLang="en-US" sz="1600" dirty="0"/>
              <a:t>블록이 아니라 </a:t>
            </a:r>
            <a:r>
              <a:rPr lang="en-US" altLang="ko-KR" sz="1600" dirty="0" smtClean="0"/>
              <a:t>with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포함하는 함수의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속한다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인자로 받은 코드 문자열에 하나 이상의 선언문이 있을 경우 이미 존재하는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스코프를</a:t>
            </a:r>
            <a:r>
              <a:rPr lang="ko-KR" altLang="en-US" sz="1600" dirty="0"/>
              <a:t> 수정할 수 있지만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with </a:t>
            </a:r>
            <a:r>
              <a:rPr lang="ko-KR" altLang="en-US" sz="1600" dirty="0"/>
              <a:t>문은 넘겨진 객체를 가지고 난데없이 사실상 하나의 새로운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스코프를</a:t>
            </a:r>
            <a:r>
              <a:rPr lang="ko-KR" altLang="en-US" sz="1600" dirty="0"/>
              <a:t> 생성한다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with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사용은 권장하지 않을 뿐만 아니라 </a:t>
            </a:r>
            <a:r>
              <a:rPr lang="en-US" altLang="ko-KR" sz="1600" dirty="0"/>
              <a:t>Strict Mode</a:t>
            </a:r>
            <a:r>
              <a:rPr lang="ko-KR" altLang="en-US" sz="1600" dirty="0"/>
              <a:t>에서는 이 둘 모두 사용이 제한된다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with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명시적으로 사용이 금지되었고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핵심 기능은 남았지만 간접적이고 위험한 사용 방식은 금지되었다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8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02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속이기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성능</a:t>
            </a:r>
          </a:p>
          <a:p>
            <a:pPr lvl="1"/>
            <a:r>
              <a:rPr lang="ko-KR" altLang="en-US" sz="1600" dirty="0"/>
              <a:t>자바스크립트 엔진은 컴파일레이션 단계에서 상당수의 최적화 작업을 진행한다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최적화의 일부분이 하는 핵심 작업은 </a:t>
            </a:r>
            <a:r>
              <a:rPr lang="ko-KR" altLang="en-US" sz="1600" dirty="0" err="1"/>
              <a:t>렉싱된</a:t>
            </a:r>
            <a:r>
              <a:rPr lang="ko-KR" altLang="en-US" sz="1600" dirty="0"/>
              <a:t> 코드를 분석하여 모든 변수와 함수 선언문이 어디에 있는지 파악하고 실행 과정에서 </a:t>
            </a:r>
            <a:r>
              <a:rPr lang="ko-KR" altLang="en-US" sz="1600" dirty="0" err="1"/>
              <a:t>확인자</a:t>
            </a:r>
            <a:r>
              <a:rPr lang="ko-KR" altLang="en-US" sz="1600" dirty="0"/>
              <a:t> 검색을 더 빠르게 하는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with</a:t>
            </a:r>
            <a:r>
              <a:rPr lang="ko-KR" altLang="en-US" sz="1600" dirty="0" smtClean="0"/>
              <a:t>가 코드에 있다면 엔진은 미리 </a:t>
            </a:r>
            <a:r>
              <a:rPr lang="ko-KR" altLang="en-US" sz="1600" dirty="0" err="1" smtClean="0"/>
              <a:t>확인해둔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확인자의</a:t>
            </a:r>
            <a:r>
              <a:rPr lang="ko-KR" altLang="en-US" sz="1600" dirty="0" smtClean="0"/>
              <a:t> 위치가 틀릴 수도 있다고 가정해야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with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코드에 있다면 대다수 최적화가 의미 없어져서 아무런 최적화도 하지 않은 것이나 마찬가지가 되어 버린다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따라서 </a:t>
            </a:r>
            <a:r>
              <a:rPr lang="ko-KR" altLang="en-US" sz="1600" dirty="0"/>
              <a:t>단순히 코드 어딘가에서 </a:t>
            </a:r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with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사용했다는 사실 하나만으로 그 코드는 거의 확실히 더 느리게 동작할 것이다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9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기반 </a:t>
            </a:r>
            <a:r>
              <a:rPr lang="ko-KR" altLang="en-US" sz="3600" dirty="0" err="1" smtClean="0"/>
              <a:t>스코프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각각의 선언된 함수는 저마다의 버블을 생성하지만 다른 어떤 자료 구조도 자체적인 </a:t>
            </a:r>
            <a:r>
              <a:rPr lang="ko-KR" altLang="en-US" sz="2000" dirty="0" err="1" smtClean="0"/>
              <a:t>스코프를</a:t>
            </a:r>
            <a:r>
              <a:rPr lang="ko-KR" altLang="en-US" sz="2000" dirty="0" smtClean="0"/>
              <a:t> 생성하지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있는 모든 변수와 함수는 그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버블에 속한다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02785"/>
            <a:ext cx="1981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기반 </a:t>
            </a:r>
            <a:r>
              <a:rPr lang="ko-KR" altLang="en-US" sz="3600" dirty="0" err="1" smtClean="0"/>
              <a:t>스코프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각각의 선언된 함수는 저마다의 버블을 생성하지만 다른 어떤 자료 구조도 자체적인 </a:t>
            </a:r>
            <a:r>
              <a:rPr lang="ko-KR" altLang="en-US" sz="2000" dirty="0" err="1" smtClean="0"/>
              <a:t>스코프를</a:t>
            </a:r>
            <a:r>
              <a:rPr lang="ko-KR" altLang="en-US" sz="2000" dirty="0" smtClean="0"/>
              <a:t> 생성하지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있는 모든 변수와 함수는 그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버블에 속한다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02785"/>
            <a:ext cx="1981200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7015" y="3366515"/>
            <a:ext cx="320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글로벌 </a:t>
            </a:r>
            <a:r>
              <a:rPr lang="ko-KR" altLang="en-US" sz="2000" dirty="0" err="1" smtClean="0"/>
              <a:t>스코프</a:t>
            </a:r>
            <a:r>
              <a:rPr lang="en-US" altLang="ko-KR" sz="2000" dirty="0" smtClean="0"/>
              <a:t>: foo</a:t>
            </a:r>
          </a:p>
          <a:p>
            <a:r>
              <a:rPr lang="en-US" altLang="ko-KR" sz="2000" dirty="0" smtClean="0"/>
              <a:t>foo </a:t>
            </a:r>
            <a:r>
              <a:rPr lang="ko-KR" altLang="en-US" sz="2000" dirty="0" err="1" smtClean="0"/>
              <a:t>스코프</a:t>
            </a:r>
            <a:r>
              <a:rPr lang="en-US" altLang="ko-KR" sz="2000" dirty="0" smtClean="0"/>
              <a:t>: a, b, c, bar</a:t>
            </a:r>
          </a:p>
          <a:p>
            <a:r>
              <a:rPr lang="en-US" altLang="ko-KR" sz="2000" dirty="0" smtClean="0"/>
              <a:t>bar </a:t>
            </a:r>
            <a:r>
              <a:rPr lang="ko-KR" altLang="en-US" sz="2000" dirty="0" err="1" smtClean="0"/>
              <a:t>스코프</a:t>
            </a:r>
            <a:r>
              <a:rPr lang="en-US" altLang="ko-KR" sz="2000" dirty="0" smtClean="0"/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4722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기반 </a:t>
            </a:r>
            <a:r>
              <a:rPr lang="ko-KR" altLang="en-US" sz="3600" dirty="0" err="1" smtClean="0"/>
              <a:t>스코프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각각의 선언된 함수는 저마다의 버블을 생성하지만 다른 어떤 자료 구조도 자체적인 </a:t>
            </a:r>
            <a:r>
              <a:rPr lang="ko-KR" altLang="en-US" sz="2000" dirty="0" err="1" smtClean="0"/>
              <a:t>스코프를</a:t>
            </a:r>
            <a:r>
              <a:rPr lang="ko-KR" altLang="en-US" sz="2000" dirty="0" smtClean="0"/>
              <a:t> 생성하지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있는 모든 변수와 함수는 그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버블에 속한다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02785"/>
            <a:ext cx="1981200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7015" y="3366515"/>
            <a:ext cx="320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글로벌 </a:t>
            </a:r>
            <a:r>
              <a:rPr lang="ko-KR" altLang="en-US" sz="2000" dirty="0" err="1" smtClean="0"/>
              <a:t>스코프</a:t>
            </a:r>
            <a:r>
              <a:rPr lang="en-US" altLang="ko-KR" sz="2000" dirty="0" smtClean="0"/>
              <a:t>: foo</a:t>
            </a:r>
          </a:p>
          <a:p>
            <a:r>
              <a:rPr lang="en-US" altLang="ko-KR" sz="2000" dirty="0" smtClean="0"/>
              <a:t>foo </a:t>
            </a:r>
            <a:r>
              <a:rPr lang="ko-KR" altLang="en-US" sz="2000" dirty="0" err="1" smtClean="0"/>
              <a:t>스코프</a:t>
            </a:r>
            <a:r>
              <a:rPr lang="en-US" altLang="ko-KR" sz="2000" dirty="0" smtClean="0"/>
              <a:t>: a, b, c, bar</a:t>
            </a:r>
          </a:p>
          <a:p>
            <a:r>
              <a:rPr lang="en-US" altLang="ko-KR" sz="2000" dirty="0" smtClean="0"/>
              <a:t>bar </a:t>
            </a:r>
            <a:r>
              <a:rPr lang="ko-KR" altLang="en-US" sz="2000" dirty="0" err="1" smtClean="0"/>
              <a:t>스코프</a:t>
            </a:r>
            <a:r>
              <a:rPr lang="en-US" altLang="ko-KR" sz="2000" dirty="0" smtClean="0"/>
              <a:t>: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834" y="5369107"/>
            <a:ext cx="815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함수 </a:t>
            </a:r>
            <a:r>
              <a:rPr lang="ko-KR" altLang="en-US" sz="2000" dirty="0" err="1">
                <a:solidFill>
                  <a:srgbClr val="FF0000"/>
                </a:solidFill>
              </a:rPr>
              <a:t>스코프는</a:t>
            </a:r>
            <a:r>
              <a:rPr lang="ko-KR" altLang="en-US" sz="2000" dirty="0">
                <a:solidFill>
                  <a:srgbClr val="FF0000"/>
                </a:solidFill>
              </a:rPr>
              <a:t> 모든 변수가 함수에 속하고 함수 전체에 걸쳐 사용되며 재사용된다는 개념을 확고하게 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일반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err="1" smtClean="0"/>
              <a:t>에</a:t>
            </a:r>
            <a:r>
              <a:rPr lang="ko-KR" altLang="en-US" sz="3600" dirty="0" smtClean="0"/>
              <a:t> 숨기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스코프를</a:t>
            </a:r>
            <a:r>
              <a:rPr lang="ko-KR" altLang="en-US" sz="2000" dirty="0"/>
              <a:t> 이용해 숨기는 </a:t>
            </a:r>
            <a:r>
              <a:rPr lang="ko-KR" altLang="en-US" sz="2000" dirty="0" smtClean="0"/>
              <a:t>방식은 소프트웨어 </a:t>
            </a:r>
            <a:r>
              <a:rPr lang="ko-KR" altLang="en-US" sz="2000" dirty="0"/>
              <a:t>디자인 원칙인 </a:t>
            </a:r>
            <a:r>
              <a:rPr lang="ko-KR" altLang="en-US" sz="2000" dirty="0" smtClean="0"/>
              <a:t>최소 </a:t>
            </a:r>
            <a:r>
              <a:rPr lang="ko-KR" altLang="en-US" sz="2000" dirty="0"/>
              <a:t>권한의 </a:t>
            </a:r>
            <a:r>
              <a:rPr lang="ko-KR" altLang="en-US" sz="2000" dirty="0" smtClean="0"/>
              <a:t>원칙과 </a:t>
            </a:r>
            <a:r>
              <a:rPr lang="ko-KR" altLang="en-US" sz="2000" dirty="0"/>
              <a:t>관련이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이 </a:t>
            </a:r>
            <a:r>
              <a:rPr lang="ko-KR" altLang="en-US" sz="1600" dirty="0"/>
              <a:t>원칙은 모듈</a:t>
            </a:r>
            <a:r>
              <a:rPr lang="en-US" altLang="ko-KR" sz="1600" dirty="0"/>
              <a:t>/</a:t>
            </a:r>
            <a:r>
              <a:rPr lang="ko-KR" altLang="en-US" sz="1600" dirty="0"/>
              <a:t>객체의 </a:t>
            </a:r>
            <a:r>
              <a:rPr lang="en-US" altLang="ko-KR" sz="1600" dirty="0"/>
              <a:t>API</a:t>
            </a:r>
            <a:r>
              <a:rPr lang="ko-KR" altLang="en-US" sz="1600" dirty="0"/>
              <a:t>와 같은 소프트웨어를 설계할 때 필요한 것만 최소한으로 남기고 나머지는 숨겨야 한다는 것이다</a:t>
            </a:r>
            <a:r>
              <a:rPr lang="en-US" altLang="ko-KR" sz="1600" dirty="0"/>
              <a:t>.</a:t>
            </a:r>
            <a:endParaRPr lang="en-US" altLang="ko-KR" sz="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0702" y="5853860"/>
            <a:ext cx="915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 err="1" smtClean="0"/>
              <a:t>doSomethingElse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ko-KR" altLang="en-US" dirty="0"/>
              <a:t>접근할 수 있도록 내버려 두는 것은 불필요할 뿐 아니라 위험할 수도 있다</a:t>
            </a:r>
            <a:r>
              <a:rPr lang="en-US" altLang="ko-KR" dirty="0"/>
              <a:t>.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6" y="2712298"/>
            <a:ext cx="3333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일반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err="1" smtClean="0"/>
              <a:t>에</a:t>
            </a:r>
            <a:r>
              <a:rPr lang="ko-KR" altLang="en-US" sz="3600" dirty="0" smtClean="0"/>
              <a:t> 숨기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변수와 함수를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숨기는 것의 또 다른 장점은 같은 이름을 가졌지만 다른 용도를 가진 두 </a:t>
            </a:r>
            <a:r>
              <a:rPr lang="ko-KR" altLang="en-US" sz="2000" dirty="0" err="1" smtClean="0"/>
              <a:t>확인자가</a:t>
            </a:r>
            <a:r>
              <a:rPr lang="ko-KR" altLang="en-US" sz="2000" dirty="0" smtClean="0"/>
              <a:t> 충돌하는 것을 피할 수 있다는 점이다</a:t>
            </a:r>
            <a:r>
              <a:rPr lang="en-US" altLang="ko-KR" sz="2000" dirty="0" smtClean="0"/>
              <a:t>.</a:t>
            </a:r>
            <a:endParaRPr lang="en-US" altLang="ko-KR" sz="8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79" y="2597997"/>
            <a:ext cx="3267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일반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err="1" smtClean="0"/>
              <a:t>에</a:t>
            </a:r>
            <a:r>
              <a:rPr lang="ko-KR" altLang="en-US" sz="3600" dirty="0" smtClean="0"/>
              <a:t> 숨기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변수와 함수를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숨기는 것의 또 다른 장점은 같은 이름을 가졌지만 다른 용도를 가진 두 </a:t>
            </a:r>
            <a:r>
              <a:rPr lang="ko-KR" altLang="en-US" sz="2000" dirty="0" err="1" smtClean="0"/>
              <a:t>확인자가</a:t>
            </a:r>
            <a:r>
              <a:rPr lang="ko-KR" altLang="en-US" sz="2000" dirty="0" smtClean="0"/>
              <a:t> 충돌하는 것을 피할 수 있다는 점이다</a:t>
            </a:r>
            <a:r>
              <a:rPr lang="en-US" altLang="ko-KR" sz="2000" dirty="0" smtClean="0"/>
              <a:t>.</a:t>
            </a:r>
            <a:endParaRPr lang="en-US" altLang="ko-KR" sz="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46" y="2245572"/>
            <a:ext cx="3743325" cy="3257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79" y="2597997"/>
            <a:ext cx="3267075" cy="2552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8300" y="590843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무한 반복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pic>
        <p:nvPicPr>
          <p:cNvPr id="1030" name="Picture 6" descr="물음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3293"/>
            <a:ext cx="3024554" cy="30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25814" y="2573850"/>
            <a:ext cx="7027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변수는 어디에 살아있는가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다른 말로 하면 변수는 어디에 저장되는가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필요할 때 프로그램은 어떻게 변수를 찾는가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91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일반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err="1" smtClean="0"/>
              <a:t>에</a:t>
            </a:r>
            <a:r>
              <a:rPr lang="ko-KR" altLang="en-US" sz="3600" dirty="0" smtClean="0"/>
              <a:t> 숨기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변수와 함수를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안에 숨기는 것의 또 다른 장점은 같은 이름을 가졌지만 다른 용도를 가진 두 </a:t>
            </a:r>
            <a:r>
              <a:rPr lang="ko-KR" altLang="en-US" sz="2000" dirty="0" err="1" smtClean="0"/>
              <a:t>확인자가</a:t>
            </a:r>
            <a:r>
              <a:rPr lang="ko-KR" altLang="en-US" sz="2000" dirty="0" smtClean="0"/>
              <a:t> 충돌하는 것을 피할 수 있다는 점이다</a:t>
            </a:r>
            <a:r>
              <a:rPr lang="en-US" altLang="ko-KR" sz="2000" dirty="0" smtClean="0"/>
              <a:t>.</a:t>
            </a:r>
            <a:endParaRPr lang="en-US" altLang="ko-KR" sz="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72" y="2588472"/>
            <a:ext cx="3257550" cy="2571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799"/>
          <a:stretch/>
        </p:blipFill>
        <p:spPr>
          <a:xfrm>
            <a:off x="6641123" y="2383749"/>
            <a:ext cx="3781425" cy="2981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3854" y="5792300"/>
            <a:ext cx="972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코딩하다 보면 같은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확인자</a:t>
            </a:r>
            <a:r>
              <a:rPr lang="ko-KR" altLang="en-US" sz="2000" dirty="0" smtClean="0">
                <a:solidFill>
                  <a:srgbClr val="FF0000"/>
                </a:solidFill>
              </a:rPr>
              <a:t> 이름을 자연스럽게 사용하게 되므로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스코프를</a:t>
            </a:r>
            <a:r>
              <a:rPr lang="ko-KR" altLang="en-US" sz="2000" dirty="0" smtClean="0">
                <a:solidFill>
                  <a:srgbClr val="FF0000"/>
                </a:solidFill>
              </a:rPr>
              <a:t> 이용해서 내부에 선언문을 숨기는 것이 좋은 선택지이다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일반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err="1" smtClean="0"/>
              <a:t>에</a:t>
            </a:r>
            <a:r>
              <a:rPr lang="ko-KR" altLang="en-US" sz="3600" dirty="0" smtClean="0"/>
              <a:t> 숨기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현대적인 충돌 방지 옵션으로는 다양한 의존성 관리자를 이용한 모듈 접근법이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도구를 사용하면 어떤 라이브러리도 </a:t>
            </a:r>
            <a:r>
              <a:rPr lang="ko-KR" altLang="en-US" sz="2000" dirty="0" err="1"/>
              <a:t>확인자를</a:t>
            </a:r>
            <a:r>
              <a:rPr lang="ko-KR" altLang="en-US" sz="2000" dirty="0"/>
              <a:t> 글로벌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추가할 필요 없이</a:t>
            </a:r>
            <a:r>
              <a:rPr lang="en-US" altLang="ko-KR" sz="2000" dirty="0"/>
              <a:t>, </a:t>
            </a:r>
            <a:r>
              <a:rPr lang="ko-KR" altLang="en-US" sz="2000" dirty="0"/>
              <a:t>특정 </a:t>
            </a:r>
            <a:r>
              <a:rPr lang="ko-KR" altLang="en-US" sz="2000" dirty="0" err="1"/>
              <a:t>스코프로부터</a:t>
            </a:r>
            <a:r>
              <a:rPr lang="ko-KR" altLang="en-US" sz="2000" dirty="0"/>
              <a:t> 의존성 관리자를 이용한 다양한 명시적인 방법으로 </a:t>
            </a:r>
            <a:r>
              <a:rPr lang="ko-KR" altLang="en-US" sz="2000" dirty="0" err="1"/>
              <a:t>확인자를</a:t>
            </a:r>
            <a:r>
              <a:rPr lang="ko-KR" altLang="en-US" sz="2000" dirty="0"/>
              <a:t> 가져와 사용할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이런 도구의 사용이 </a:t>
            </a:r>
            <a:r>
              <a:rPr lang="ko-KR" altLang="en-US" sz="2000" dirty="0" smtClean="0"/>
              <a:t>꼭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규칙에서 벗어날 수 있는 것이 아니다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의존성 </a:t>
            </a:r>
            <a:r>
              <a:rPr lang="ko-KR" altLang="en-US" sz="2000" dirty="0"/>
              <a:t>관리자는 그저 모든 </a:t>
            </a:r>
            <a:r>
              <a:rPr lang="ko-KR" altLang="en-US" sz="2000" dirty="0" err="1"/>
              <a:t>확인자가</a:t>
            </a:r>
            <a:r>
              <a:rPr lang="ko-KR" altLang="en-US" sz="2000" dirty="0"/>
              <a:t> 공유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노출되는 것을 방지하고</a:t>
            </a:r>
            <a:r>
              <a:rPr lang="en-US" altLang="ko-KR" sz="2000" dirty="0"/>
              <a:t>, </a:t>
            </a:r>
            <a:r>
              <a:rPr lang="ko-KR" altLang="en-US" sz="2000" dirty="0"/>
              <a:t>우발적인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충돌을 예방하기 위해 충돌 위험이 없는 비공개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확인자를</a:t>
            </a:r>
            <a:r>
              <a:rPr lang="ko-KR" altLang="en-US" sz="2000" dirty="0"/>
              <a:t> 보관한다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2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0" y="1831480"/>
            <a:ext cx="23907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656" y="4519477"/>
            <a:ext cx="881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foo()</a:t>
            </a:r>
            <a:r>
              <a:rPr lang="ko-KR" altLang="en-US" sz="2000" dirty="0" smtClean="0"/>
              <a:t>라는 </a:t>
            </a:r>
            <a:r>
              <a:rPr lang="ko-KR" altLang="en-US" sz="2000" dirty="0"/>
              <a:t>이름의 함수를 </a:t>
            </a:r>
            <a:r>
              <a:rPr lang="ko-KR" altLang="en-US" sz="2000" dirty="0" smtClean="0"/>
              <a:t>선언하는 것은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foo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확인자</a:t>
            </a:r>
            <a:r>
              <a:rPr lang="ko-KR" altLang="en-US" sz="2000" dirty="0"/>
              <a:t> 이름으로 둘러싸인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오염시킨다는 의미다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그 함수를 직업 이름으로 호출해야만 실제 감싼 코드를 실행할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함수를 이름 없이 선언하고 자동으로 실행된다면 더 이상적일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57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86656" y="4519477"/>
            <a:ext cx="88186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위의 코드에서 함수는 보통의 선언문이 아니라 함수 표현식으로 취급된다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마지막에 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붙이면 함수를 실행할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즉시 호출 함수 표현식</a:t>
            </a:r>
            <a:r>
              <a:rPr lang="en-US" altLang="ko-KR" dirty="0"/>
              <a:t>(Immediately Invoked Function Expression, IIFE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7" y="1831480"/>
            <a:ext cx="1905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블록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확인자</a:t>
            </a:r>
            <a:r>
              <a:rPr lang="ko-KR" altLang="en-US" sz="2000" dirty="0" smtClean="0"/>
              <a:t> 이름이 없는 표현식을 익명 함수 표현식이라 부른다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많은 라이브러리와 도구가 이 자바스크립트 특유의 표현법을 권장하나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몇 가지 기억해야 할 단점이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익명 함수는 스택 추적 시 표시할 이름이 없어서 디버깅이 더 어려울 수 있다.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이름은 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보통 쉽게 이해하고 읽을 수 있는 코드 작성에 도움이 되는데, 익명 함수는 이런 이름을 생략한다. 기능을 잘 나타내는 이름은 해당 코드를 그 자체로 설명하는 데 도움이 된다</a:t>
            </a:r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r>
              <a:rPr lang="ko-KR" altLang="en-US" sz="2000" dirty="0" smtClean="0"/>
              <a:t>함수 </a:t>
            </a:r>
            <a:r>
              <a:rPr lang="ko-KR" altLang="en-US" sz="2000" dirty="0"/>
              <a:t>표현식에 이름을 사용하면 특별한 부작용 없이 상당히 효과적으로 앞의 단점을 해결할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함수 표현식을 사용할 때 이름을 항상 </a:t>
            </a:r>
            <a:r>
              <a:rPr lang="ko-KR" altLang="en-US" sz="2000" dirty="0" smtClean="0"/>
              <a:t>쓰는 </a:t>
            </a:r>
            <a:r>
              <a:rPr lang="ko-KR" altLang="en-US" sz="2000" dirty="0"/>
              <a:t>것이 가장 좋다</a:t>
            </a:r>
            <a:r>
              <a:rPr lang="en-US" altLang="ko-KR" sz="2000" dirty="0" smtClean="0"/>
              <a:t>.</a:t>
            </a:r>
            <a:endParaRPr lang="ko-KR" altLang="ko-KR" sz="20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38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자바스크립트를 제외하고도 많은 언어가 블록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지원한다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블록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앞서 언급한 최소 권한 노출의 원칙을 확장하여 정보를 함수 안에 숨기고</a:t>
            </a:r>
            <a:r>
              <a:rPr lang="en-US" altLang="ko-KR" sz="2000" dirty="0"/>
              <a:t>, </a:t>
            </a:r>
            <a:r>
              <a:rPr lang="ko-KR" altLang="en-US" sz="2000" dirty="0"/>
              <a:t>나아가 정보를 코드 </a:t>
            </a:r>
            <a:r>
              <a:rPr lang="ko-KR" altLang="en-US" sz="2000" dirty="0" err="1"/>
              <a:t>블록안에</a:t>
            </a:r>
            <a:r>
              <a:rPr lang="ko-KR" altLang="en-US" sz="2000" dirty="0"/>
              <a:t> 숨기기 위한 도구다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블록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사용한다면 변수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는 오직 </a:t>
            </a:r>
            <a:r>
              <a:rPr lang="en-US" altLang="ko-KR" sz="2000" dirty="0"/>
              <a:t>for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안에서만 사용할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이외 함수 어느 곳에서 접근하더라도 오류가 발생할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ko-KR" altLang="en-US" sz="2000" dirty="0"/>
              <a:t>변수가 혼란스럽고 유지 보수하기 어려운 방식으로 재사용되지 않도록 막는다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하지만 </a:t>
            </a:r>
            <a:r>
              <a:rPr lang="ko-KR" altLang="en-US" sz="2000" dirty="0"/>
              <a:t>외견상으로 자바스크립트는 블록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지원하지 않는다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2713160"/>
            <a:ext cx="2914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with</a:t>
            </a:r>
          </a:p>
          <a:p>
            <a:pPr lvl="1"/>
            <a:r>
              <a:rPr lang="en-US" altLang="ko-KR" sz="1600" dirty="0"/>
              <a:t>with</a:t>
            </a:r>
            <a:r>
              <a:rPr lang="ko-KR" altLang="en-US" sz="1600" dirty="0"/>
              <a:t>는 지양해야 할 구조이긴 하지만 블록 </a:t>
            </a:r>
            <a:r>
              <a:rPr lang="ko-KR" altLang="en-US" sz="1600" dirty="0" err="1"/>
              <a:t>스코프의</a:t>
            </a:r>
            <a:r>
              <a:rPr lang="ko-KR" altLang="en-US" sz="1600" dirty="0"/>
              <a:t> 형태를 보여주는 한 예로</a:t>
            </a:r>
            <a:r>
              <a:rPr lang="en-US" altLang="ko-KR" sz="1600" dirty="0"/>
              <a:t>, with </a:t>
            </a:r>
            <a:r>
              <a:rPr lang="ko-KR" altLang="en-US" sz="1600" dirty="0"/>
              <a:t>문 안에서 생성된 객체는 바깥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영향 주는 일 없이 </a:t>
            </a:r>
            <a:r>
              <a:rPr lang="en-US" altLang="ko-KR" sz="1600" dirty="0"/>
              <a:t>with </a:t>
            </a:r>
            <a:r>
              <a:rPr lang="ko-KR" altLang="en-US" sz="1600" dirty="0"/>
              <a:t>문이 끝날 때까지만 존재한다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try/catch</a:t>
            </a:r>
          </a:p>
          <a:p>
            <a:pPr lvl="1"/>
            <a:r>
              <a:rPr lang="ko-KR" altLang="en-US" sz="1600" dirty="0"/>
              <a:t>자바스크립트 </a:t>
            </a:r>
            <a:r>
              <a:rPr lang="en-US" altLang="ko-KR" sz="1600" dirty="0"/>
              <a:t>ES3</a:t>
            </a:r>
            <a:r>
              <a:rPr lang="ko-KR" altLang="en-US" sz="1600" dirty="0"/>
              <a:t>에서 </a:t>
            </a:r>
            <a:r>
              <a:rPr lang="en-US" altLang="ko-KR" sz="1600" dirty="0"/>
              <a:t>try/catch </a:t>
            </a:r>
            <a:r>
              <a:rPr lang="ko-KR" altLang="en-US" sz="1600" dirty="0"/>
              <a:t>문 중 </a:t>
            </a:r>
            <a:r>
              <a:rPr lang="en-US" altLang="ko-KR" sz="1600" dirty="0"/>
              <a:t>catch </a:t>
            </a:r>
            <a:r>
              <a:rPr lang="ko-KR" altLang="en-US" sz="1600" dirty="0"/>
              <a:t>부분에서 선언된 변수는 </a:t>
            </a:r>
            <a:r>
              <a:rPr lang="en-US" altLang="ko-KR" sz="1600" dirty="0"/>
              <a:t>catch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속한다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37" y="3726473"/>
            <a:ext cx="2066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with</a:t>
            </a:r>
          </a:p>
          <a:p>
            <a:pPr lvl="1"/>
            <a:r>
              <a:rPr lang="en-US" altLang="ko-KR" sz="1600" dirty="0"/>
              <a:t>with</a:t>
            </a:r>
            <a:r>
              <a:rPr lang="ko-KR" altLang="en-US" sz="1600" dirty="0"/>
              <a:t>는 지양해야 할 구조이긴 하지만 블록 </a:t>
            </a:r>
            <a:r>
              <a:rPr lang="ko-KR" altLang="en-US" sz="1600" dirty="0" err="1"/>
              <a:t>스코프의</a:t>
            </a:r>
            <a:r>
              <a:rPr lang="ko-KR" altLang="en-US" sz="1600" dirty="0"/>
              <a:t> 형태를 보여주는 한 예로</a:t>
            </a:r>
            <a:r>
              <a:rPr lang="en-US" altLang="ko-KR" sz="1600" dirty="0"/>
              <a:t>, with </a:t>
            </a:r>
            <a:r>
              <a:rPr lang="ko-KR" altLang="en-US" sz="1600" dirty="0"/>
              <a:t>문 안에서 생성된 객체는 바깥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영향 주는 일 없이 </a:t>
            </a:r>
            <a:r>
              <a:rPr lang="en-US" altLang="ko-KR" sz="1600" dirty="0"/>
              <a:t>with </a:t>
            </a:r>
            <a:r>
              <a:rPr lang="ko-KR" altLang="en-US" sz="1600" dirty="0"/>
              <a:t>문이 끝날 때까지만 존재한다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try/catch</a:t>
            </a:r>
          </a:p>
          <a:p>
            <a:pPr lvl="1"/>
            <a:r>
              <a:rPr lang="ko-KR" altLang="en-US" sz="1600" dirty="0"/>
              <a:t>자바스크립트 </a:t>
            </a:r>
            <a:r>
              <a:rPr lang="en-US" altLang="ko-KR" sz="1600" dirty="0"/>
              <a:t>ES3</a:t>
            </a:r>
            <a:r>
              <a:rPr lang="ko-KR" altLang="en-US" sz="1600" dirty="0"/>
              <a:t>에서 </a:t>
            </a:r>
            <a:r>
              <a:rPr lang="en-US" altLang="ko-KR" sz="1600" dirty="0"/>
              <a:t>try/catch </a:t>
            </a:r>
            <a:r>
              <a:rPr lang="ko-KR" altLang="en-US" sz="1600" dirty="0"/>
              <a:t>문 중 </a:t>
            </a:r>
            <a:r>
              <a:rPr lang="en-US" altLang="ko-KR" sz="1600" dirty="0"/>
              <a:t>catch </a:t>
            </a:r>
            <a:r>
              <a:rPr lang="ko-KR" altLang="en-US" sz="1600" dirty="0"/>
              <a:t>부분에서 선언된 변수는 </a:t>
            </a:r>
            <a:r>
              <a:rPr lang="en-US" altLang="ko-KR" sz="1600" dirty="0"/>
              <a:t>catch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속한다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3712185"/>
            <a:ext cx="3371850" cy="166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477" y="5739570"/>
            <a:ext cx="977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변수 </a:t>
            </a:r>
            <a:r>
              <a:rPr lang="en-US" altLang="ko-KR" sz="2000" dirty="0" smtClean="0"/>
              <a:t>err</a:t>
            </a:r>
            <a:r>
              <a:rPr lang="ko-KR" altLang="en-US" sz="2000" dirty="0" smtClean="0"/>
              <a:t>는 오직 </a:t>
            </a:r>
            <a:r>
              <a:rPr lang="en-US" altLang="ko-KR" sz="2000" dirty="0" smtClean="0"/>
              <a:t>catch </a:t>
            </a:r>
            <a:r>
              <a:rPr lang="ko-KR" altLang="en-US" sz="2000" dirty="0" smtClean="0"/>
              <a:t>문 안에만 존재하므로 다른 곳에서 참조하면 오류가 발생한다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41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let</a:t>
            </a:r>
          </a:p>
          <a:p>
            <a:pPr lvl="1"/>
            <a:r>
              <a:rPr lang="en-US" altLang="ko-KR" sz="1600" dirty="0" smtClean="0"/>
              <a:t>ES6</a:t>
            </a:r>
            <a:r>
              <a:rPr lang="ko-KR" altLang="en-US" sz="1600" dirty="0" smtClean="0"/>
              <a:t>에서 소개된 변수를 선언하는 방식으로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</a:t>
            </a:r>
            <a:r>
              <a:rPr lang="ko-KR" altLang="en-US" sz="1600" dirty="0" err="1" smtClean="0"/>
              <a:t>스코프를</a:t>
            </a:r>
            <a:r>
              <a:rPr lang="ko-KR" altLang="en-US" sz="1600" dirty="0" smtClean="0"/>
              <a:t> 가진다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267683"/>
            <a:ext cx="3400425" cy="207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5884" y="4747847"/>
            <a:ext cx="888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let</a:t>
            </a:r>
            <a:r>
              <a:rPr lang="ko-KR" altLang="en-US" sz="2000" dirty="0"/>
              <a:t>을 이용해 변수를 현재 블록에 붙이는 것은 약간 비명시적이다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코드를 작성하다 보면 블록이 왔다 갔다 하고 다른 블록으로 감싸기도 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이럴 때 주의하지 않으면 변수가 어느 블록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속한 것인지 착각하기 쉽다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9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컬렉션</a:t>
            </a:r>
            <a:r>
              <a:rPr lang="en-US" altLang="ko-KR" sz="2000" dirty="0" smtClean="0"/>
              <a:t>(Garbage Collection)</a:t>
            </a:r>
          </a:p>
          <a:p>
            <a:pPr lvl="1"/>
            <a:r>
              <a:rPr lang="ko-KR" altLang="en-US" sz="1600" dirty="0" smtClean="0"/>
              <a:t>블록 </a:t>
            </a:r>
            <a:r>
              <a:rPr lang="ko-KR" altLang="en-US" sz="1600" dirty="0" err="1" smtClean="0"/>
              <a:t>스코프가</a:t>
            </a:r>
            <a:r>
              <a:rPr lang="ko-KR" altLang="en-US" sz="1600" dirty="0" smtClean="0"/>
              <a:t> 유용한 또 다른 이유는 메모리를 회수하기 위하기 위한 </a:t>
            </a:r>
            <a:r>
              <a:rPr lang="ko-KR" altLang="en-US" sz="1600" dirty="0" err="1" smtClean="0"/>
              <a:t>클로저나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가비지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콜렉션과</a:t>
            </a:r>
            <a:r>
              <a:rPr lang="ko-KR" altLang="en-US" sz="1600" dirty="0" smtClean="0"/>
              <a:t> 관련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797"/>
            <a:ext cx="4838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pic>
        <p:nvPicPr>
          <p:cNvPr id="1030" name="Picture 6" descr="물음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3293"/>
            <a:ext cx="3024554" cy="30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25814" y="2573850"/>
            <a:ext cx="7027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변수는 어디에 살아있는가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다른 말로 하면 변수는 어디에 저장되는가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필요할 때 프로그램은 어떻게 변수를 찾는가</a:t>
            </a:r>
            <a:r>
              <a:rPr lang="en-US" altLang="ko-KR" sz="2000" dirty="0"/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04292" y="5407270"/>
            <a:ext cx="7983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특정 장소에 변수를 저장하고 나중에 그 변수를 찾는 데는 잘 정의된 규칙이 필요하다는 점이며 이런 규칙을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스코프라고</a:t>
            </a:r>
            <a:r>
              <a:rPr lang="ko-KR" altLang="en-US" sz="2000" dirty="0" smtClean="0">
                <a:solidFill>
                  <a:srgbClr val="FF0000"/>
                </a:solidFill>
              </a:rPr>
              <a:t> 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컬렉션</a:t>
            </a:r>
            <a:r>
              <a:rPr lang="en-US" altLang="ko-KR" sz="2000" dirty="0" smtClean="0"/>
              <a:t>(Garbage Collection)</a:t>
            </a:r>
          </a:p>
          <a:p>
            <a:pPr lvl="1"/>
            <a:r>
              <a:rPr lang="ko-KR" altLang="en-US" sz="1600" dirty="0" smtClean="0"/>
              <a:t>블록 </a:t>
            </a:r>
            <a:r>
              <a:rPr lang="ko-KR" altLang="en-US" sz="1600" dirty="0" err="1" smtClean="0"/>
              <a:t>스코프가</a:t>
            </a:r>
            <a:r>
              <a:rPr lang="ko-KR" altLang="en-US" sz="1600" dirty="0" smtClean="0"/>
              <a:t> 유용한 또 다른 이유는 메모리를 회수하기 위하기 위한 </a:t>
            </a:r>
            <a:r>
              <a:rPr lang="ko-KR" altLang="en-US" sz="1600" dirty="0" err="1" smtClean="0"/>
              <a:t>클로저나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가비지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콜렉션과</a:t>
            </a:r>
            <a:r>
              <a:rPr lang="ko-KR" altLang="en-US" sz="1600" dirty="0" smtClean="0"/>
              <a:t> 관련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797"/>
            <a:ext cx="48387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2923" y="2997186"/>
            <a:ext cx="5550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클릭을 </a:t>
            </a:r>
            <a:r>
              <a:rPr lang="ko-KR" altLang="en-US" dirty="0"/>
              <a:t>처리하는 </a:t>
            </a:r>
            <a:r>
              <a:rPr lang="en-US" altLang="ko-KR" dirty="0"/>
              <a:t>click </a:t>
            </a:r>
            <a:r>
              <a:rPr lang="ko-KR" altLang="en-US" dirty="0"/>
              <a:t>함수는 </a:t>
            </a:r>
            <a:r>
              <a:rPr lang="en-US" altLang="ko-KR" dirty="0" err="1"/>
              <a:t>someReallyBigData</a:t>
            </a:r>
            <a:r>
              <a:rPr lang="en-US" altLang="ko-KR" dirty="0"/>
              <a:t> </a:t>
            </a:r>
            <a:r>
              <a:rPr lang="ko-KR" altLang="en-US" dirty="0"/>
              <a:t>변수가 전혀 필요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smtClean="0"/>
              <a:t>process()</a:t>
            </a:r>
            <a:r>
              <a:rPr lang="ko-KR" altLang="en-US" dirty="0" smtClean="0"/>
              <a:t>가 </a:t>
            </a:r>
            <a:r>
              <a:rPr lang="ko-KR" altLang="en-US" dirty="0"/>
              <a:t>실행된 후 많은 메모리를 먹는 자료 구조인 </a:t>
            </a:r>
            <a:r>
              <a:rPr lang="en-US" altLang="ko-KR" dirty="0" err="1"/>
              <a:t>someReallyBigData</a:t>
            </a:r>
            <a:r>
              <a:rPr lang="ko-KR" altLang="en-US" dirty="0"/>
              <a:t>는 수거할 수도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click </a:t>
            </a:r>
            <a:r>
              <a:rPr lang="ko-KR" altLang="en-US" dirty="0"/>
              <a:t>함수가 해당 </a:t>
            </a:r>
            <a:r>
              <a:rPr lang="ko-KR" altLang="en-US" dirty="0" err="1"/>
              <a:t>스코프</a:t>
            </a:r>
            <a:r>
              <a:rPr lang="ko-KR" altLang="en-US" dirty="0"/>
              <a:t> 전체의 </a:t>
            </a:r>
            <a:r>
              <a:rPr lang="ko-KR" altLang="en-US" dirty="0" err="1"/>
              <a:t>클로저를</a:t>
            </a:r>
            <a:r>
              <a:rPr lang="ko-KR" altLang="en-US" dirty="0"/>
              <a:t> 가지고 있기 때문에 자바스크립트 엔진은 그 데이터를 남겨둔다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컬렉션</a:t>
            </a:r>
            <a:r>
              <a:rPr lang="en-US" altLang="ko-KR" sz="2000" dirty="0" smtClean="0"/>
              <a:t>(Garbage Collection)</a:t>
            </a:r>
          </a:p>
          <a:p>
            <a:pPr lvl="1"/>
            <a:r>
              <a:rPr lang="ko-KR" altLang="en-US" sz="1600" dirty="0" smtClean="0"/>
              <a:t>블록 </a:t>
            </a:r>
            <a:r>
              <a:rPr lang="ko-KR" altLang="en-US" sz="1600" dirty="0" err="1" smtClean="0"/>
              <a:t>스코프가</a:t>
            </a:r>
            <a:r>
              <a:rPr lang="ko-KR" altLang="en-US" sz="1600" dirty="0" smtClean="0"/>
              <a:t> 유용한 또 다른 이유는 메모리를 회수하기 위하기 위한 </a:t>
            </a:r>
            <a:r>
              <a:rPr lang="ko-KR" altLang="en-US" sz="1600" dirty="0" err="1" smtClean="0"/>
              <a:t>클로저나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가비지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콜렉션과</a:t>
            </a:r>
            <a:r>
              <a:rPr lang="ko-KR" altLang="en-US" sz="1600" dirty="0" smtClean="0"/>
              <a:t> 관련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2451589"/>
            <a:ext cx="54006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CH </a:t>
            </a:r>
            <a:r>
              <a:rPr lang="en-US" altLang="ko-KR" sz="3600" dirty="0" smtClean="0"/>
              <a:t>03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역할을 하는 함수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const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ES6</a:t>
            </a:r>
            <a:r>
              <a:rPr lang="ko-KR" altLang="en-US" sz="1600" dirty="0"/>
              <a:t>에서 소개된 변수를 선언하는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가지며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선언된 값은 고정된다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선언된 후 </a:t>
            </a:r>
            <a:r>
              <a:rPr lang="en-US" altLang="ko-KR" sz="1600" dirty="0" err="1" smtClean="0"/>
              <a:t>const</a:t>
            </a:r>
            <a:r>
              <a:rPr lang="ko-KR" altLang="en-US" sz="1600" dirty="0" smtClean="0"/>
              <a:t>의 값을 변경하려고 하면 오류가 발생한다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602761"/>
            <a:ext cx="52006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스코프란</a:t>
            </a:r>
            <a:r>
              <a:rPr lang="ko-KR" altLang="en-US" sz="2000" dirty="0"/>
              <a:t> 어디서 어떻게 변수를 </a:t>
            </a:r>
            <a:r>
              <a:rPr lang="ko-KR" altLang="en-US" sz="2000" dirty="0" err="1"/>
              <a:t>찾는가를</a:t>
            </a:r>
            <a:r>
              <a:rPr lang="ko-KR" altLang="en-US" sz="2000" dirty="0"/>
              <a:t> 결정하는 규칙의 </a:t>
            </a:r>
            <a:r>
              <a:rPr lang="ko-KR" altLang="en-US" sz="2000" dirty="0" smtClean="0"/>
              <a:t>집합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LHS</a:t>
            </a:r>
            <a:r>
              <a:rPr lang="en-US" altLang="ko-KR" sz="1600" dirty="0"/>
              <a:t>: </a:t>
            </a:r>
            <a:r>
              <a:rPr lang="ko-KR" altLang="en-US" sz="1600" dirty="0"/>
              <a:t>변수에 값을 대입</a:t>
            </a:r>
          </a:p>
          <a:p>
            <a:pPr lvl="1"/>
            <a:r>
              <a:rPr lang="en-US" altLang="ko-KR" sz="1600" dirty="0"/>
              <a:t>RHS: </a:t>
            </a:r>
            <a:r>
              <a:rPr lang="ko-KR" altLang="en-US" sz="1600" dirty="0"/>
              <a:t>변수의 값을 </a:t>
            </a:r>
            <a:r>
              <a:rPr lang="ko-KR" altLang="en-US" sz="1600" dirty="0" err="1" smtClean="0"/>
              <a:t>얻어옴</a:t>
            </a:r>
            <a:endParaRPr lang="en-US" altLang="ko-KR" sz="1600" dirty="0"/>
          </a:p>
          <a:p>
            <a:r>
              <a:rPr lang="en-US" altLang="ko-KR" sz="2000" dirty="0"/>
              <a:t>LHS </a:t>
            </a:r>
            <a:r>
              <a:rPr lang="ko-KR" altLang="en-US" sz="2000" dirty="0"/>
              <a:t>참조는 대입 연산 과정에서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= </a:t>
            </a:r>
            <a:r>
              <a:rPr lang="ko-KR" altLang="en-US" sz="1600" dirty="0"/>
              <a:t>연산자를 사용하거나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함수의 인자로 넘겨줄 때 발생</a:t>
            </a:r>
          </a:p>
          <a:p>
            <a:r>
              <a:rPr lang="ko-KR" altLang="en-US" sz="2000" dirty="0" smtClean="0"/>
              <a:t>엔진은 </a:t>
            </a:r>
            <a:r>
              <a:rPr lang="en-US" altLang="ko-KR" sz="2000" dirty="0" smtClean="0"/>
              <a:t>`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a = 2;`</a:t>
            </a:r>
            <a:r>
              <a:rPr lang="ko-KR" altLang="en-US" sz="2000" dirty="0" smtClean="0"/>
              <a:t>와 </a:t>
            </a:r>
            <a:r>
              <a:rPr lang="ko-KR" altLang="en-US" sz="2000" dirty="0"/>
              <a:t>같은 구문을 독립된 두 단계로 </a:t>
            </a:r>
            <a:r>
              <a:rPr lang="ko-KR" altLang="en-US" sz="2000" dirty="0" smtClean="0"/>
              <a:t>나눔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`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a`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변수 </a:t>
            </a:r>
            <a:r>
              <a:rPr lang="en-US" altLang="ko-KR" sz="1600" dirty="0"/>
              <a:t>a</a:t>
            </a:r>
            <a:r>
              <a:rPr lang="ko-KR" altLang="en-US" sz="1600" dirty="0"/>
              <a:t>를 해당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선언</a:t>
            </a:r>
            <a:r>
              <a:rPr lang="en-US" altLang="ko-KR" sz="1600" dirty="0"/>
              <a:t>, </a:t>
            </a:r>
            <a:r>
              <a:rPr lang="ko-KR" altLang="en-US" sz="1600" dirty="0"/>
              <a:t>이 단계는 코드 실행 전에 처음부터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`a = 2`</a:t>
            </a:r>
            <a:r>
              <a:rPr lang="ko-KR" altLang="en-US" sz="1800" dirty="0" smtClean="0"/>
              <a:t>는 </a:t>
            </a:r>
            <a:r>
              <a:rPr lang="ko-KR" altLang="en-US" sz="1800" dirty="0"/>
              <a:t>변수 </a:t>
            </a:r>
            <a:r>
              <a:rPr lang="en-US" altLang="ko-KR" sz="1800" dirty="0"/>
              <a:t>a</a:t>
            </a:r>
            <a:r>
              <a:rPr lang="ko-KR" altLang="en-US" sz="1800" dirty="0"/>
              <a:t>를 찾아 값을 </a:t>
            </a:r>
            <a:r>
              <a:rPr lang="ko-KR" altLang="en-US" sz="1800" dirty="0" smtClean="0"/>
              <a:t>대입</a:t>
            </a:r>
            <a:endParaRPr lang="en-US" altLang="ko-KR" sz="1800" dirty="0" smtClean="0"/>
          </a:p>
          <a:p>
            <a:r>
              <a:rPr lang="en-US" altLang="ko-KR" sz="2000" dirty="0"/>
              <a:t>LHS</a:t>
            </a:r>
            <a:r>
              <a:rPr lang="ko-KR" altLang="en-US" sz="2000" dirty="0"/>
              <a:t>와 </a:t>
            </a:r>
            <a:r>
              <a:rPr lang="en-US" altLang="ko-KR" sz="2000" dirty="0"/>
              <a:t>RHS </a:t>
            </a:r>
            <a:r>
              <a:rPr lang="ko-KR" altLang="en-US" sz="2000" dirty="0"/>
              <a:t>참조 검색은 모두 현재 실행 중인 </a:t>
            </a:r>
            <a:r>
              <a:rPr lang="ko-KR" altLang="en-US" sz="2000" dirty="0" err="1"/>
              <a:t>스코프에서</a:t>
            </a:r>
            <a:r>
              <a:rPr lang="ko-KR" altLang="en-US" sz="2000" dirty="0"/>
              <a:t> 시작하며 상위 </a:t>
            </a:r>
            <a:r>
              <a:rPr lang="ko-KR" altLang="en-US" sz="2000" dirty="0" err="1"/>
              <a:t>스코프로</a:t>
            </a:r>
            <a:r>
              <a:rPr lang="ko-KR" altLang="en-US" sz="2000" dirty="0"/>
              <a:t> 넘어가며 </a:t>
            </a:r>
            <a:r>
              <a:rPr lang="ko-KR" altLang="en-US" sz="2000" dirty="0" err="1"/>
              <a:t>확인자를</a:t>
            </a:r>
            <a:r>
              <a:rPr lang="ko-KR" altLang="en-US" sz="2000" dirty="0"/>
              <a:t> 찾고 글로벌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이르면 작업을 중단</a:t>
            </a:r>
          </a:p>
          <a:p>
            <a:r>
              <a:rPr lang="en-US" altLang="ko-KR" sz="2000" dirty="0"/>
              <a:t>RHS </a:t>
            </a:r>
            <a:r>
              <a:rPr lang="ko-KR" altLang="en-US" sz="2000" dirty="0"/>
              <a:t>참조가 대상을 찾지 못하면 </a:t>
            </a:r>
            <a:r>
              <a:rPr lang="en-US" altLang="ko-KR" sz="2000" dirty="0" err="1"/>
              <a:t>ReferenceError</a:t>
            </a:r>
            <a:r>
              <a:rPr lang="ko-KR" altLang="en-US" sz="2000" dirty="0"/>
              <a:t>가 발생하며</a:t>
            </a:r>
            <a:r>
              <a:rPr lang="en-US" altLang="ko-KR" sz="2000" dirty="0"/>
              <a:t>, LHS </a:t>
            </a:r>
            <a:r>
              <a:rPr lang="ko-KR" altLang="en-US" sz="2000" dirty="0"/>
              <a:t>참조가 대상을 찾지 못하면 자동적</a:t>
            </a:r>
            <a:r>
              <a:rPr lang="en-US" altLang="ko-KR" sz="2000" dirty="0"/>
              <a:t>, </a:t>
            </a:r>
            <a:r>
              <a:rPr lang="ko-KR" altLang="en-US" sz="2000" dirty="0"/>
              <a:t>암시적으로 글로벌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같은 이름의 새로운 변수가 생성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08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렉시컬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스코프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스코프란</a:t>
            </a:r>
            <a:r>
              <a:rPr lang="ko-KR" altLang="en-US" sz="2000" dirty="0"/>
              <a:t> 프로그래머가 코드를 작성할 때 함수를 어디에 선언하는 지에 따라 정의되는 </a:t>
            </a:r>
            <a:r>
              <a:rPr lang="ko-KR" altLang="en-US" sz="2000" dirty="0" err="1" smtClean="0"/>
              <a:t>스코프</a:t>
            </a:r>
            <a:endParaRPr lang="en-US" altLang="ko-KR" sz="2000" dirty="0" smtClean="0"/>
          </a:p>
          <a:p>
            <a:r>
              <a:rPr lang="ko-KR" altLang="en-US" sz="2000" dirty="0"/>
              <a:t>자바스크립트에는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속이는 두 가지 </a:t>
            </a:r>
            <a:r>
              <a:rPr lang="ko-KR" altLang="en-US" sz="2000" dirty="0" smtClean="0"/>
              <a:t>방식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eval</a:t>
            </a:r>
            <a:r>
              <a:rPr lang="en-US" altLang="ko-KR" sz="2000" dirty="0" smtClean="0"/>
              <a:t>(), with</a:t>
            </a:r>
          </a:p>
          <a:p>
            <a:pPr lvl="1"/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 이상의 선언문을 포함하는 코드 문자열을 해석하여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스코프가</a:t>
            </a:r>
            <a:r>
              <a:rPr lang="ko-KR" altLang="en-US" sz="1600" dirty="0"/>
              <a:t> 있다면 런타임에 이를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with</a:t>
            </a:r>
            <a:r>
              <a:rPr lang="ko-KR" altLang="en-US" sz="1600" dirty="0"/>
              <a:t>는 객체 참조를 하나의 </a:t>
            </a:r>
            <a:r>
              <a:rPr lang="ko-KR" altLang="en-US" sz="1600" dirty="0" err="1"/>
              <a:t>스코프로</a:t>
            </a:r>
            <a:r>
              <a:rPr lang="en-US" altLang="ko-KR" sz="1600" dirty="0"/>
              <a:t>, </a:t>
            </a:r>
            <a:r>
              <a:rPr lang="ko-KR" altLang="en-US" sz="1600" dirty="0"/>
              <a:t>속성을 </a:t>
            </a:r>
            <a:r>
              <a:rPr lang="ko-KR" altLang="en-US" sz="1600" dirty="0" err="1"/>
              <a:t>확인자로</a:t>
            </a:r>
            <a:r>
              <a:rPr lang="ko-KR" altLang="en-US" sz="1600" dirty="0"/>
              <a:t> 간주하여 런타임에 새로운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스코프를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생성</a:t>
            </a:r>
            <a:endParaRPr lang="en-US" altLang="ko-KR" sz="2000" dirty="0"/>
          </a:p>
          <a:p>
            <a:r>
              <a:rPr lang="en-US" altLang="ko-KR" sz="2000" dirty="0" err="1" smtClean="0"/>
              <a:t>eval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with</a:t>
            </a:r>
            <a:r>
              <a:rPr lang="ko-KR" altLang="en-US" sz="2000" dirty="0" smtClean="0"/>
              <a:t>는 엔진이 컴파일 단계에서 수행한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검색과 관련된 최적화 작업을 무산시킴</a:t>
            </a:r>
            <a:endParaRPr lang="en-US" altLang="ko-KR" sz="2000" dirty="0" smtClean="0"/>
          </a:p>
          <a:p>
            <a:r>
              <a:rPr lang="ko-KR" altLang="en-US" sz="2000" dirty="0"/>
              <a:t>이들이 수행되면 엔진은 최악의 경우를 대비해 진행했던 최적화 결과가 </a:t>
            </a:r>
            <a:r>
              <a:rPr lang="ko-KR" altLang="en-US" sz="2000" dirty="0" err="1"/>
              <a:t>무효화됐다고</a:t>
            </a:r>
            <a:r>
              <a:rPr lang="ko-KR" altLang="en-US" sz="2000" dirty="0"/>
              <a:t> 가정해야 하기 </a:t>
            </a:r>
            <a:r>
              <a:rPr lang="ko-KR" altLang="en-US" sz="2000" dirty="0" smtClean="0"/>
              <a:t>때문에 </a:t>
            </a:r>
            <a:r>
              <a:rPr lang="en-US" altLang="ko-KR" sz="2000" dirty="0" err="1" smtClean="0"/>
              <a:t>eval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with</a:t>
            </a:r>
            <a:r>
              <a:rPr lang="ko-KR" altLang="en-US" sz="2000" dirty="0"/>
              <a:t>의 사용한 코드는 더 느리게 동작하므로 사용하지 않을 것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63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 </a:t>
            </a:r>
            <a:r>
              <a:rPr lang="en-US" altLang="ko-KR" sz="3600" dirty="0" smtClean="0"/>
              <a:t>vs </a:t>
            </a:r>
            <a:r>
              <a:rPr lang="ko-KR" altLang="en-US" sz="3600" dirty="0" smtClean="0"/>
              <a:t>블록 </a:t>
            </a:r>
            <a:r>
              <a:rPr lang="ko-KR" altLang="en-US" sz="3600" dirty="0" err="1" smtClean="0"/>
              <a:t>스코프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2516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함수는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이루는 가장 흔한 단위</a:t>
            </a:r>
          </a:p>
          <a:p>
            <a:pPr lvl="1"/>
            <a:r>
              <a:rPr lang="ko-KR" altLang="en-US" sz="1600" dirty="0"/>
              <a:t>다른 함수 안에서 선언된 변수와 함수는 본질적으로 다른 </a:t>
            </a:r>
            <a:r>
              <a:rPr lang="ko-KR" altLang="en-US" sz="1600" dirty="0" err="1"/>
              <a:t>스코프로부터</a:t>
            </a:r>
            <a:r>
              <a:rPr lang="ko-KR" altLang="en-US" sz="1600" dirty="0"/>
              <a:t> 숨겨진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좋은 소프트웨어를 위해 </a:t>
            </a:r>
            <a:r>
              <a:rPr lang="ko-KR" altLang="en-US" sz="1600" dirty="0" err="1"/>
              <a:t>적용해야할</a:t>
            </a:r>
            <a:r>
              <a:rPr lang="ko-KR" altLang="en-US" sz="1600" dirty="0"/>
              <a:t> 디자인 원칙</a:t>
            </a:r>
          </a:p>
          <a:p>
            <a:r>
              <a:rPr lang="ko-KR" altLang="en-US" sz="2000" dirty="0"/>
              <a:t>함수는 유일한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단위가 아니며</a:t>
            </a:r>
            <a:r>
              <a:rPr lang="en-US" altLang="ko-KR" sz="2000" dirty="0"/>
              <a:t>, </a:t>
            </a:r>
            <a:r>
              <a:rPr lang="ko-KR" altLang="en-US" sz="2000" dirty="0"/>
              <a:t>블록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함수만이 아니라 임의의 코드 블록에 변수와 함수가 속하는 개념</a:t>
            </a:r>
          </a:p>
          <a:p>
            <a:r>
              <a:rPr lang="en-US" altLang="ko-KR" sz="2000" dirty="0"/>
              <a:t>ES3</a:t>
            </a:r>
            <a:r>
              <a:rPr lang="ko-KR" altLang="en-US" sz="2000" dirty="0"/>
              <a:t>부터 시작해서 </a:t>
            </a:r>
            <a:r>
              <a:rPr lang="en-US" altLang="ko-KR" sz="2000" dirty="0"/>
              <a:t>try/catch </a:t>
            </a:r>
            <a:r>
              <a:rPr lang="ko-KR" altLang="en-US" sz="2000" dirty="0"/>
              <a:t>구조의 </a:t>
            </a:r>
            <a:r>
              <a:rPr lang="en-US" altLang="ko-KR" sz="2000" dirty="0"/>
              <a:t>catch </a:t>
            </a:r>
            <a:r>
              <a:rPr lang="ko-KR" altLang="en-US" sz="2000" dirty="0"/>
              <a:t>부분은 블록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가지며</a:t>
            </a:r>
            <a:r>
              <a:rPr lang="en-US" altLang="ko-KR" sz="2000" dirty="0"/>
              <a:t>, ES6</a:t>
            </a:r>
            <a:r>
              <a:rPr lang="ko-KR" altLang="en-US" sz="2000" dirty="0"/>
              <a:t>에서는 키워드 </a:t>
            </a:r>
            <a:r>
              <a:rPr lang="en-US" altLang="ko-KR" sz="2000" dirty="0"/>
              <a:t>let</a:t>
            </a:r>
            <a:r>
              <a:rPr lang="ko-KR" altLang="en-US" sz="2000" dirty="0"/>
              <a:t>이 추가되어 임의의 코드 블록 안에 변수를 선언이 가능</a:t>
            </a:r>
          </a:p>
          <a:p>
            <a:r>
              <a:rPr lang="ko-KR" altLang="en-US" sz="2000" dirty="0"/>
              <a:t>블록 </a:t>
            </a:r>
            <a:r>
              <a:rPr lang="ko-KR" altLang="en-US" sz="2000" dirty="0" err="1"/>
              <a:t>스코프는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완전히 대체할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523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 이론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자바스크립트는 컴파일러 언어다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자바스크립트 엔진은 전통적인 컴파일러 언어에서 컴파일러가 하는 일의 상당 부분을 세련된 방식으로 처리한다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전통적인 컴파일러 언어의 처리 과정에서는 프로그램을 이루는 소스 코드가 실행되기 전에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단계를 거치며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컴파일레이션</a:t>
            </a:r>
            <a:r>
              <a:rPr lang="en-US" altLang="ko-KR" sz="2000" dirty="0" smtClean="0"/>
              <a:t>(Compilation)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517531" y="4171946"/>
            <a:ext cx="1415562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토크나이징</a:t>
            </a:r>
            <a:r>
              <a:rPr lang="en-US" altLang="ko-KR" sz="1400" dirty="0" smtClean="0"/>
              <a:t>/</a:t>
            </a:r>
          </a:p>
          <a:p>
            <a:pPr algn="ctr"/>
            <a:r>
              <a:rPr lang="ko-KR" altLang="en-US" sz="1400" dirty="0" err="1" smtClean="0"/>
              <a:t>렉싱</a:t>
            </a:r>
            <a:endParaRPr lang="ko-KR" altLang="en-US" sz="1400" dirty="0"/>
          </a:p>
        </p:txBody>
      </p:sp>
      <p:sp>
        <p:nvSpPr>
          <p:cNvPr id="7" name="순서도: 처리 6"/>
          <p:cNvSpPr/>
          <p:nvPr/>
        </p:nvSpPr>
        <p:spPr>
          <a:xfrm>
            <a:off x="5388219" y="4171946"/>
            <a:ext cx="1415562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파싱</a:t>
            </a:r>
            <a:endParaRPr lang="ko-KR" altLang="en-US" sz="1400" dirty="0"/>
          </a:p>
        </p:txBody>
      </p:sp>
      <p:sp>
        <p:nvSpPr>
          <p:cNvPr id="8" name="순서도: 처리 7"/>
          <p:cNvSpPr/>
          <p:nvPr/>
        </p:nvSpPr>
        <p:spPr>
          <a:xfrm>
            <a:off x="8258907" y="4171946"/>
            <a:ext cx="1415562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코드 생성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933093" y="4514846"/>
            <a:ext cx="145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6803781" y="4514846"/>
            <a:ext cx="145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AutoShape 2" descr="https://v8.dev/_img/background-compilation/bytecode.svg"/>
          <p:cNvSpPr>
            <a:spLocks noChangeAspect="1" noChangeArrowheads="1"/>
          </p:cNvSpPr>
          <p:nvPr/>
        </p:nvSpPr>
        <p:spPr bwMode="auto">
          <a:xfrm>
            <a:off x="155575" y="-2324100"/>
            <a:ext cx="10906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 이론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토크나이징</a:t>
            </a:r>
            <a:r>
              <a:rPr lang="en-US" altLang="ko-KR" sz="2000" dirty="0" smtClean="0"/>
              <a:t>(Tokenizing)/</a:t>
            </a:r>
            <a:r>
              <a:rPr lang="ko-KR" altLang="en-US" sz="2000" dirty="0" err="1" smtClean="0"/>
              <a:t>렉싱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Lexing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문자열을 나누어 토큰이라는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조각으로 나누는 과정이다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토크나이징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렉싱은</a:t>
            </a:r>
            <a:r>
              <a:rPr lang="ko-KR" altLang="en-US" sz="1600" dirty="0" smtClean="0"/>
              <a:t> 토큰을 인식할 때 </a:t>
            </a:r>
            <a:r>
              <a:rPr lang="ko-KR" altLang="en-US" sz="1600" dirty="0" err="1" smtClean="0"/>
              <a:t>무상태</a:t>
            </a:r>
            <a:r>
              <a:rPr lang="ko-KR" altLang="en-US" sz="1600" dirty="0" smtClean="0"/>
              <a:t> 방식으로 하는지 상태 유지 방식으로 하는지에 따라 구분한다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err="1"/>
              <a:t>파싱</a:t>
            </a:r>
            <a:r>
              <a:rPr lang="en-US" altLang="ko-KR" sz="2000" dirty="0"/>
              <a:t>(Parsing)</a:t>
            </a:r>
          </a:p>
          <a:p>
            <a:pPr lvl="1"/>
            <a:r>
              <a:rPr lang="ko-KR" altLang="en-US" sz="1600" dirty="0"/>
              <a:t>토큰 배열을 프로그램의 문법 구조를 반영하여 중첩 원소를 갖는 트리 형태로 바꾸는 과정이다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파싱의</a:t>
            </a:r>
            <a:r>
              <a:rPr lang="ko-KR" altLang="en-US" sz="1600" dirty="0"/>
              <a:t> 결과로 만들어진 트리를 </a:t>
            </a:r>
            <a:r>
              <a:rPr lang="en-US" altLang="ko-KR" sz="1600" dirty="0"/>
              <a:t>AST(Abstract Syntax Tree, </a:t>
            </a:r>
            <a:r>
              <a:rPr lang="ko-KR" altLang="en-US" sz="1600" dirty="0"/>
              <a:t>추상 구문 트리</a:t>
            </a:r>
            <a:r>
              <a:rPr lang="en-US" altLang="ko-KR" sz="1600" dirty="0"/>
              <a:t>)</a:t>
            </a:r>
            <a:r>
              <a:rPr lang="ko-KR" altLang="en-US" sz="1600" dirty="0"/>
              <a:t>라</a:t>
            </a:r>
            <a:r>
              <a:rPr lang="en-US" altLang="ko-KR" sz="1600" dirty="0"/>
              <a:t> </a:t>
            </a:r>
            <a:r>
              <a:rPr lang="ko-KR" altLang="en-US" sz="1600" dirty="0"/>
              <a:t>부른다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코드 생성</a:t>
            </a:r>
            <a:r>
              <a:rPr lang="en-US" altLang="ko-KR" sz="2000" dirty="0" smtClean="0"/>
              <a:t>(Code-Generation)</a:t>
            </a:r>
          </a:p>
          <a:p>
            <a:pPr lvl="1"/>
            <a:r>
              <a:rPr lang="en-US" altLang="ko-KR" sz="1600" dirty="0" smtClean="0"/>
              <a:t>AST</a:t>
            </a:r>
            <a:r>
              <a:rPr lang="ko-KR" altLang="en-US" sz="1600" dirty="0" smtClean="0"/>
              <a:t>를 컴퓨터에서 실행 코드로 바꾸는 과정이다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언어에 따라 또는 목표하는 플랫폼에 따라 크게 달라진다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40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 이론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3074" name="Picture 2" descr="chrome v8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52" y="1248508"/>
            <a:ext cx="6883696" cy="51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이해하기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11557" y="2146848"/>
            <a:ext cx="2176669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 = 2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9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01 </a:t>
            </a:r>
            <a:r>
              <a:rPr lang="ko-KR" altLang="en-US" sz="3600" dirty="0" err="1" smtClean="0"/>
              <a:t>스코프란</a:t>
            </a:r>
            <a:r>
              <a:rPr lang="ko-KR" altLang="en-US" sz="3600" dirty="0" smtClean="0"/>
              <a:t> 무엇인가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이해하기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11557" y="2146848"/>
            <a:ext cx="2176669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 = 2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844000" y="1882698"/>
            <a:ext cx="504000" cy="1204160"/>
            <a:chOff x="6196526" y="1511198"/>
            <a:chExt cx="504000" cy="1204160"/>
          </a:xfrm>
        </p:grpSpPr>
        <p:sp>
          <p:nvSpPr>
            <p:cNvPr id="16" name="오른쪽 화살표 15"/>
            <p:cNvSpPr/>
            <p:nvPr/>
          </p:nvSpPr>
          <p:spPr>
            <a:xfrm rot="2700000">
              <a:off x="6196527" y="2283358"/>
              <a:ext cx="504000" cy="360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 rot="-2700000">
              <a:off x="6196526" y="1511198"/>
              <a:ext cx="504000" cy="360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003774" y="2822708"/>
            <a:ext cx="1603514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 = 2;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7002119" y="1470986"/>
            <a:ext cx="1605170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var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a;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4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2773</Words>
  <Application>Microsoft Office PowerPoint</Application>
  <PresentationFormat>와이드스크린</PresentationFormat>
  <Paragraphs>257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YOU DON’T KNOW JS</vt:lpstr>
      <vt:lpstr>CH 01 스코프란 무엇인가 – 개요</vt:lpstr>
      <vt:lpstr>CH 01 스코프란 무엇인가 – 개요</vt:lpstr>
      <vt:lpstr>CH 01 스코프란 무엇인가 – 개요</vt:lpstr>
      <vt:lpstr>CH 01 스코프란 무엇인가 – 컴파일러 이론</vt:lpstr>
      <vt:lpstr>CH 01 스코프란 무엇인가 – 컴파일러 이론</vt:lpstr>
      <vt:lpstr>CH 01 스코프란 무엇인가 – 컴파일러 이론</vt:lpstr>
      <vt:lpstr>CH 01 스코프란 무엇인가 – 스코프 이해하기</vt:lpstr>
      <vt:lpstr>CH 01 스코프란 무엇인가 – 스코프 이해하기</vt:lpstr>
      <vt:lpstr>CH 01 스코프란 무엇인가 – 스코프 이해하기</vt:lpstr>
      <vt:lpstr>CH 01 스코프란 무엇인가 – 스코프 이해하기</vt:lpstr>
      <vt:lpstr>CH 01 스코프란 무엇인가 – 스코프 이해하기</vt:lpstr>
      <vt:lpstr>CH 01 스코프란 무엇인가 – 스코프 이해하기</vt:lpstr>
      <vt:lpstr>CH 01 스코프란 무엇인가 – 중첩 스코프</vt:lpstr>
      <vt:lpstr>CH 01 스코프란 무엇인가 – 오류</vt:lpstr>
      <vt:lpstr>CH 01 스코프란 무엇인가 – 오류</vt:lpstr>
      <vt:lpstr>CH 02 렉시컬 스코프 – 렉스 타임</vt:lpstr>
      <vt:lpstr>CH 02 렉시컬 스코프 – 렉스 타임</vt:lpstr>
      <vt:lpstr>CH 02 렉시컬 스코프 – 렉스 타임</vt:lpstr>
      <vt:lpstr>CH 02 렉시컬 스코프 – 렉시컬 속이기</vt:lpstr>
      <vt:lpstr>CH 02 렉시컬 스코프 – 렉시컬 속이기</vt:lpstr>
      <vt:lpstr>CH 02 렉시컬 스코프 – 렉시컬 속이기</vt:lpstr>
      <vt:lpstr>CH 02 렉시컬 스코프 – 렉시컬 속이기</vt:lpstr>
      <vt:lpstr>CH 03 함수 vs 블록 스코프 – 함수 기반 스코프</vt:lpstr>
      <vt:lpstr>CH 03 함수 vs 블록 스코프 – 함수 기반 스코프</vt:lpstr>
      <vt:lpstr>CH 03 함수 vs 블록 스코프 – 함수 기반 스코프</vt:lpstr>
      <vt:lpstr>CH 03 함수 vs 블록 스코프 – 일반 스코프에 숨기</vt:lpstr>
      <vt:lpstr>CH 03 함수 vs 블록 스코프 – 일반 스코프에 숨기</vt:lpstr>
      <vt:lpstr>CH 03 함수 vs 블록 스코프 – 일반 스코프에 숨기</vt:lpstr>
      <vt:lpstr>CH 03 함수 vs 블록 스코프 – 일반 스코프에 숨기</vt:lpstr>
      <vt:lpstr>CH 03 함수 vs 블록 스코프 – 일반 스코프에 숨기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블록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함수</vt:lpstr>
      <vt:lpstr>CH 03 함수 vs 블록 스코프 – 스코프 역할을 하는 함수</vt:lpstr>
      <vt:lpstr>정리 – 스코프란 무엇인가</vt:lpstr>
      <vt:lpstr>정리 – 렉시컬 스코프</vt:lpstr>
      <vt:lpstr>정리 – 함수 vs 블록 스코프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150</cp:revision>
  <dcterms:created xsi:type="dcterms:W3CDTF">2020-09-28T08:37:12Z</dcterms:created>
  <dcterms:modified xsi:type="dcterms:W3CDTF">2021-02-08T18:55:35Z</dcterms:modified>
</cp:coreProperties>
</file>