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0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3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Operators/%EC%97%B0%EC%82%B0%EC%9E%90_%EC%9A%B0%EC%84%A0%EC%88%9C%EC%9C%8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ko/docs/Web/JavaScript/Reference/Operators/%EC%97%B0%EC%82%B0%EC%9E%90_%EC%9A%B0%EC%84%A0%EC%88%9C%EC%9C%8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9055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객체는 일단 동등한 원시 값으로 변환 후 그 </a:t>
            </a:r>
            <a:r>
              <a:rPr lang="ko-KR" altLang="en-US" sz="1600" dirty="0" err="1" smtClean="0"/>
              <a:t>결괏값을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규칙에 의해 강제변환한다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동등한 원시 값으로 바꾸기 위해 </a:t>
            </a:r>
            <a:r>
              <a:rPr lang="en-US" altLang="ko-KR" sz="1400" dirty="0" err="1" smtClean="0"/>
              <a:t>ToPrimitive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추상 연산 과정에서 해당 객체가 </a:t>
            </a:r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메서드를 구현했는지 확인한다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쓸 수 있고 반환 값이 원시 값이면 그대로 강제변환하되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그렇지 않을 경우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이용하여 강제 변환한다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72" y="1248508"/>
            <a:ext cx="3552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632938" cy="123092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ToBoolean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true, 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강제 변환할 수 있지만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숫자는 </a:t>
            </a:r>
            <a:r>
              <a:rPr lang="ko-KR" altLang="en-US" sz="1600" dirty="0" err="1" smtClean="0"/>
              <a:t>숫자고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불리언은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서로 별개이다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41" y="1518688"/>
            <a:ext cx="32004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16" y="1869921"/>
            <a:ext cx="1609725" cy="4286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06062"/>
            <a:ext cx="10515600" cy="17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smtClean="0"/>
              <a:t>명세가 정의한 </a:t>
            </a:r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</a:p>
          <a:p>
            <a:pPr lvl="2"/>
            <a:r>
              <a:rPr lang="en-US" altLang="ko-KR" sz="1400" dirty="0" smtClean="0"/>
              <a:t>false</a:t>
            </a:r>
          </a:p>
          <a:p>
            <a:pPr lvl="2"/>
            <a:r>
              <a:rPr lang="en-US" altLang="ko-KR" sz="1400" dirty="0" smtClean="0"/>
              <a:t>+0, -0, </a:t>
            </a:r>
            <a:r>
              <a:rPr lang="en-US" altLang="ko-KR" sz="1400" dirty="0" err="1" smtClean="0"/>
              <a:t>NaN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“”</a:t>
            </a:r>
          </a:p>
          <a:p>
            <a:pPr lvl="1"/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목록에 없으면 무조건 </a:t>
            </a:r>
            <a:r>
              <a:rPr lang="en-US" altLang="ko-KR" sz="1600" dirty="0" err="1" smtClean="0"/>
              <a:t>truthy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16" y="2891110"/>
            <a:ext cx="37241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632938" cy="123092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ToBoolean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true, 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강제 변환할 수 있지만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숫자는 </a:t>
            </a:r>
            <a:r>
              <a:rPr lang="ko-KR" altLang="en-US" sz="1600" dirty="0" err="1" smtClean="0"/>
              <a:t>숫자고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불리언은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서로 별개이다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41" y="1518688"/>
            <a:ext cx="32004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16" y="1869921"/>
            <a:ext cx="1609725" cy="4286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06062"/>
            <a:ext cx="10515600" cy="17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smtClean="0"/>
              <a:t>명세가 정의한 </a:t>
            </a:r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</a:p>
          <a:p>
            <a:pPr lvl="2"/>
            <a:r>
              <a:rPr lang="en-US" altLang="ko-KR" sz="1400" dirty="0" smtClean="0"/>
              <a:t>false</a:t>
            </a:r>
          </a:p>
          <a:p>
            <a:pPr lvl="2"/>
            <a:r>
              <a:rPr lang="en-US" altLang="ko-KR" sz="1400" dirty="0" smtClean="0"/>
              <a:t>+0, -0, </a:t>
            </a:r>
            <a:r>
              <a:rPr lang="en-US" altLang="ko-KR" sz="1400" dirty="0" err="1" smtClean="0"/>
              <a:t>NaN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“”</a:t>
            </a:r>
          </a:p>
          <a:p>
            <a:pPr lvl="1"/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목록에 없으면 무조건 </a:t>
            </a:r>
            <a:r>
              <a:rPr lang="en-US" altLang="ko-KR" sz="1600" dirty="0" err="1" smtClean="0"/>
              <a:t>truthy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16" y="2891110"/>
            <a:ext cx="37241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632938" cy="123092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ToBoolean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true, 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강제 변환할 수 있지만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숫자는 </a:t>
            </a:r>
            <a:r>
              <a:rPr lang="ko-KR" altLang="en-US" sz="1600" dirty="0" err="1" smtClean="0"/>
              <a:t>숫자고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불리언은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서로 별개이다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41" y="1518688"/>
            <a:ext cx="32004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16" y="1869921"/>
            <a:ext cx="1609725" cy="4286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06062"/>
            <a:ext cx="10515600" cy="17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smtClean="0"/>
              <a:t>명세가 정의한 </a:t>
            </a:r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</a:p>
          <a:p>
            <a:pPr lvl="2"/>
            <a:r>
              <a:rPr lang="en-US" altLang="ko-KR" sz="1400" dirty="0" smtClean="0"/>
              <a:t>false</a:t>
            </a:r>
          </a:p>
          <a:p>
            <a:pPr lvl="2"/>
            <a:r>
              <a:rPr lang="en-US" altLang="ko-KR" sz="1400" dirty="0" smtClean="0"/>
              <a:t>+0, -0, </a:t>
            </a:r>
            <a:r>
              <a:rPr lang="en-US" altLang="ko-KR" sz="1400" dirty="0" err="1" smtClean="0"/>
              <a:t>NaN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“”</a:t>
            </a:r>
          </a:p>
          <a:p>
            <a:pPr lvl="1"/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목록에 없으면 무조건 </a:t>
            </a:r>
            <a:r>
              <a:rPr lang="en-US" altLang="ko-KR" sz="1600" dirty="0" err="1" smtClean="0"/>
              <a:t>truthy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38" y="2891109"/>
            <a:ext cx="37948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명시적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명시적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분명하고 확실한 </a:t>
            </a:r>
            <a:r>
              <a:rPr lang="ko-KR" altLang="en-US" sz="2000" dirty="0" err="1" smtClean="0"/>
              <a:t>타입변환이며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개발자들이 흔히 사용하는 </a:t>
            </a:r>
            <a:r>
              <a:rPr lang="ko-KR" altLang="en-US" sz="2000" dirty="0" err="1" smtClean="0"/>
              <a:t>타입변환은</a:t>
            </a:r>
            <a:r>
              <a:rPr lang="ko-KR" altLang="en-US" sz="2000" dirty="0" smtClean="0"/>
              <a:t> 대개 이 명시적 강제 변환 범주에 속한다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명시적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혼동의 여지를 줄이고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코드 </a:t>
            </a:r>
            <a:r>
              <a:rPr lang="ko-KR" altLang="en-US" sz="2000" dirty="0" err="1" smtClean="0"/>
              <a:t>가독성</a:t>
            </a:r>
            <a:r>
              <a:rPr lang="ko-KR" altLang="en-US" sz="2000" dirty="0" smtClean="0"/>
              <a:t> 및 유지 보수성을 높인다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명시적 </a:t>
            </a:r>
            <a:r>
              <a:rPr lang="ko-KR" altLang="en-US" sz="2000" dirty="0" err="1"/>
              <a:t>강제변환</a:t>
            </a:r>
            <a:r>
              <a:rPr lang="en-US" altLang="ko-KR" sz="2000" dirty="0"/>
              <a:t>: </a:t>
            </a:r>
            <a:r>
              <a:rPr lang="ko-KR" altLang="en-US" sz="2000" dirty="0"/>
              <a:t>문자열 </a:t>
            </a:r>
            <a:r>
              <a:rPr lang="en-US" altLang="ko-KR" sz="2000" dirty="0"/>
              <a:t>&lt;-&gt; </a:t>
            </a:r>
            <a:r>
              <a:rPr lang="ko-KR" altLang="en-US" sz="2000" dirty="0" smtClean="0"/>
              <a:t>숫자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59" y="3166328"/>
            <a:ext cx="3219450" cy="1914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2" y="3166328"/>
            <a:ext cx="317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명시적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명시적 </a:t>
            </a:r>
            <a:r>
              <a:rPr lang="ko-KR" altLang="en-US" sz="2000" dirty="0" err="1"/>
              <a:t>강제변환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숫자 형태의 문자열 </a:t>
            </a:r>
            <a:r>
              <a:rPr lang="ko-KR" altLang="en-US" sz="2000" dirty="0" err="1" smtClean="0"/>
              <a:t>파싱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문자열로부터 숫자 값의 </a:t>
            </a:r>
            <a:r>
              <a:rPr lang="ko-KR" altLang="en-US" sz="1600" dirty="0" err="1" smtClean="0"/>
              <a:t>파싱은</a:t>
            </a:r>
            <a:r>
              <a:rPr lang="ko-KR" altLang="en-US" sz="1600" dirty="0" smtClean="0"/>
              <a:t> 비 </a:t>
            </a:r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문자를 허용하여 좌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우 방향으로 </a:t>
            </a:r>
            <a:r>
              <a:rPr lang="ko-KR" altLang="en-US" sz="1600" dirty="0" err="1" smtClean="0"/>
              <a:t>파싱하다가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숫자 같지 않은 문자를 만나면 즉시 멈춘다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784230"/>
            <a:ext cx="3152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명시적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명시적 </a:t>
            </a:r>
            <a:r>
              <a:rPr lang="ko-KR" altLang="en-US" sz="2000" dirty="0" err="1"/>
              <a:t>강제변환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* -&gt; </a:t>
            </a:r>
            <a:r>
              <a:rPr lang="ko-KR" altLang="en-US" sz="2000" dirty="0" err="1" smtClean="0"/>
              <a:t>불리언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! </a:t>
            </a:r>
            <a:r>
              <a:rPr lang="ko-KR" altLang="en-US" sz="1600" dirty="0" smtClean="0"/>
              <a:t>부정 </a:t>
            </a:r>
            <a:r>
              <a:rPr lang="ko-KR" altLang="en-US" sz="1600" dirty="0" err="1" smtClean="0"/>
              <a:t>단항</a:t>
            </a:r>
            <a:r>
              <a:rPr lang="ko-KR" altLang="en-US" sz="1600" dirty="0" smtClean="0"/>
              <a:t> 연산자도 값을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명시적 </a:t>
            </a:r>
            <a:r>
              <a:rPr lang="ko-KR" altLang="en-US" sz="1600" dirty="0" err="1" smtClean="0"/>
              <a:t>강제변환하며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값이 뒤바뀌므로 </a:t>
            </a:r>
            <a:r>
              <a:rPr lang="en-US" altLang="ko-KR" sz="1600" dirty="0" smtClean="0"/>
              <a:t>!! </a:t>
            </a:r>
            <a:r>
              <a:rPr lang="ko-KR" altLang="en-US" sz="1600" dirty="0" smtClean="0"/>
              <a:t>이중 부정 연산자를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22" y="2319703"/>
            <a:ext cx="3257550" cy="3905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8" y="2319703"/>
            <a:ext cx="2686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부수 효과가 명확하지 않게 숨겨진 형태로 일어나는 타입변환이다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강제변환의</a:t>
            </a:r>
            <a:r>
              <a:rPr lang="ko-KR" altLang="en-US" sz="2000" dirty="0" smtClean="0"/>
              <a:t> 목적은 중요한 내용으로부터 주의를 분산시켜 코드를 잡동사니로 가득 채워버리는 장황함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보일러플레이트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불필요한 상세 구현을 줄이는 것이다</a:t>
            </a:r>
            <a:r>
              <a:rPr lang="en-US" altLang="ko-KR" sz="2000" dirty="0" smtClean="0"/>
              <a:t>.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61063" y="2790093"/>
            <a:ext cx="7056927" cy="361950"/>
            <a:chOff x="1832463" y="2714625"/>
            <a:chExt cx="7056927" cy="361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463" y="2714625"/>
              <a:ext cx="3638550" cy="3619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165" y="2714625"/>
              <a:ext cx="2562225" cy="361950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5793581" y="2759686"/>
              <a:ext cx="211016" cy="27182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0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부수 효과가 명확하지 않게 숨겨진 형태로 일어나는 타입변환이다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강제변환의</a:t>
            </a:r>
            <a:r>
              <a:rPr lang="ko-KR" altLang="en-US" sz="2000" dirty="0" smtClean="0"/>
              <a:t> 목적은 중요한 내용으로부터 주의를 분산시켜 코드를 잡동사니로 가득 채워버리는 장황함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보일러플레이트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불필요한 상세 구현을 줄이는 것이다</a:t>
            </a:r>
            <a:r>
              <a:rPr lang="en-US" altLang="ko-KR" sz="2000" dirty="0" smtClean="0"/>
              <a:t>.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61063" y="2790093"/>
            <a:ext cx="7056927" cy="361950"/>
            <a:chOff x="1832463" y="2714625"/>
            <a:chExt cx="7056927" cy="361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463" y="2714625"/>
              <a:ext cx="3638550" cy="3619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165" y="2714625"/>
              <a:ext cx="2562225" cy="361950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5793581" y="2759686"/>
              <a:ext cx="211016" cy="27182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32355" y="4456494"/>
            <a:ext cx="717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코드 </a:t>
            </a:r>
            <a:r>
              <a:rPr lang="ko-KR" altLang="en-US" dirty="0" err="1" smtClean="0">
                <a:solidFill>
                  <a:srgbClr val="FF0000"/>
                </a:solidFill>
              </a:rPr>
              <a:t>가독성</a:t>
            </a:r>
            <a:r>
              <a:rPr lang="ko-KR" altLang="en-US" dirty="0" smtClean="0">
                <a:solidFill>
                  <a:srgbClr val="FF0000"/>
                </a:solidFill>
              </a:rPr>
              <a:t> 향상이라는 잠재적인 장점 이면에 코드를 다치게 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온갖 해로운 성분이 꿈틀대고 있을 수 있다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2355" y="5283116"/>
            <a:ext cx="717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해로운 성분이 뭔지 인식하고 피하는 방법을 아는 것이 중요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&lt;-&gt; </a:t>
            </a:r>
            <a:r>
              <a:rPr lang="ko-KR" altLang="en-US" sz="2000" dirty="0" smtClean="0"/>
              <a:t>숫자</a:t>
            </a:r>
            <a:endParaRPr lang="en-US" altLang="ko-KR" sz="1200" dirty="0"/>
          </a:p>
          <a:p>
            <a:pPr lvl="1"/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연산자는 한쪽 </a:t>
            </a:r>
            <a:r>
              <a:rPr lang="ko-KR" altLang="en-US" sz="1600" dirty="0" err="1" smtClean="0"/>
              <a:t>피연산자가</a:t>
            </a:r>
            <a:r>
              <a:rPr lang="ko-KR" altLang="en-US" sz="1600" dirty="0" smtClean="0"/>
              <a:t> 문자열이라면 문자열 붙이기 연산을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밖에는 숫자 덧셈을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124808"/>
            <a:ext cx="3124200" cy="990600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838200" y="3455377"/>
            <a:ext cx="10515600" cy="276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 smtClean="0"/>
              <a:t>-, *, / </a:t>
            </a:r>
            <a:r>
              <a:rPr lang="ko-KR" altLang="en-US" sz="1600" dirty="0" smtClean="0"/>
              <a:t>연산자는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문자열을 숫자로 강제변환한다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4077798"/>
            <a:ext cx="3181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값 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값이 다른 타입의 값으로 바꾸는 과정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명시적 강제 변환</a:t>
            </a:r>
            <a:r>
              <a:rPr lang="en-US" altLang="ko-KR" sz="1600" dirty="0" smtClean="0"/>
              <a:t>(Explicit): </a:t>
            </a:r>
            <a:r>
              <a:rPr lang="ko-KR" altLang="en-US" sz="1600" dirty="0" smtClean="0"/>
              <a:t>코드만 봐도 의도적으로 </a:t>
            </a:r>
            <a:r>
              <a:rPr lang="ko-KR" altLang="en-US" sz="1600" dirty="0" err="1" smtClean="0"/>
              <a:t>타입변환을</a:t>
            </a:r>
            <a:r>
              <a:rPr lang="ko-KR" altLang="en-US" sz="1600" dirty="0" smtClean="0"/>
              <a:t> 일으킨다는 사실이 명백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암시적 강제 변환</a:t>
            </a:r>
            <a:r>
              <a:rPr lang="en-US" altLang="ko-KR" sz="1600" dirty="0" smtClean="0"/>
              <a:t>(Implicit):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도중 불분명한 부수 효과</a:t>
            </a:r>
            <a:r>
              <a:rPr lang="en-US" altLang="ko-KR" sz="1600" dirty="0" smtClean="0"/>
              <a:t>(Side Effect)</a:t>
            </a:r>
            <a:r>
              <a:rPr lang="ko-KR" altLang="en-US" sz="1600" dirty="0" smtClean="0"/>
              <a:t>로부터 발생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명시적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암시적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명백한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숨겨진 부수 효과 대응 관계가 성립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복잡한 형태의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단순한 숫자 형태로 단순화할 때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ex: </a:t>
            </a:r>
            <a:r>
              <a:rPr lang="ko-KR" altLang="en-US" sz="1600" dirty="0" smtClean="0"/>
              <a:t>인자 중 정확히 하나만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인지 아닌지 확인하는 함수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536580"/>
            <a:ext cx="6505575" cy="24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37" y="5336931"/>
            <a:ext cx="4659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많은 인자를 처리할 수록 복잡해지고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어려워진다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복잡한 형태의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단순한 숫자 형태로 단순화할 때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ex: </a:t>
            </a:r>
            <a:r>
              <a:rPr lang="ko-KR" altLang="en-US" sz="1600" dirty="0" smtClean="0"/>
              <a:t>인자 중 정확히 하나만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인지 아닌지 확인하는 함수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48" y="2453050"/>
            <a:ext cx="4069730" cy="40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* -&gt; </a:t>
            </a:r>
            <a:r>
              <a:rPr lang="ko-KR" altLang="en-US" sz="2000" dirty="0" err="1" smtClean="0"/>
              <a:t>불리언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if() </a:t>
            </a:r>
            <a:r>
              <a:rPr lang="ko-KR" altLang="en-US" sz="1600" dirty="0"/>
              <a:t>문의 조건 표현식</a:t>
            </a:r>
          </a:p>
          <a:p>
            <a:pPr lvl="1"/>
            <a:r>
              <a:rPr lang="en-US" altLang="ko-KR" sz="1600" dirty="0"/>
              <a:t>for</a:t>
            </a:r>
            <a:r>
              <a:rPr lang="en-US" altLang="ko-KR" sz="1600" dirty="0" smtClean="0"/>
              <a:t>(  ;  ;  )</a:t>
            </a:r>
            <a:r>
              <a:rPr lang="ko-KR" altLang="en-US" sz="1600" dirty="0"/>
              <a:t>에서 두 번째 조건 표현식</a:t>
            </a:r>
          </a:p>
          <a:p>
            <a:pPr lvl="1"/>
            <a:r>
              <a:rPr lang="en-US" altLang="ko-KR" sz="1600" dirty="0"/>
              <a:t>while() </a:t>
            </a:r>
            <a:r>
              <a:rPr lang="ko-KR" altLang="en-US" sz="1600" dirty="0"/>
              <a:t>및 </a:t>
            </a:r>
            <a:r>
              <a:rPr lang="en-US" altLang="ko-KR" sz="1600" dirty="0"/>
              <a:t>do ~ while() </a:t>
            </a:r>
            <a:r>
              <a:rPr lang="ko-KR" altLang="en-US" sz="1600" dirty="0"/>
              <a:t>루프의 조건 표현식</a:t>
            </a:r>
          </a:p>
          <a:p>
            <a:pPr lvl="1"/>
            <a:r>
              <a:rPr lang="en-US" altLang="ko-KR" sz="1600" dirty="0"/>
              <a:t>? : </a:t>
            </a:r>
            <a:r>
              <a:rPr lang="ko-KR" altLang="en-US" sz="1600" dirty="0" err="1"/>
              <a:t>삼항</a:t>
            </a:r>
            <a:r>
              <a:rPr lang="ko-KR" altLang="en-US" sz="1600" dirty="0"/>
              <a:t> 연산 시 첫 번째 조건 표현식</a:t>
            </a:r>
          </a:p>
          <a:p>
            <a:pPr lvl="1"/>
            <a:r>
              <a:rPr lang="en-US" altLang="ko-KR" sz="1600" dirty="0"/>
              <a:t>||(</a:t>
            </a:r>
            <a:r>
              <a:rPr lang="ko-KR" altLang="en-US" sz="1600" dirty="0"/>
              <a:t>논리 </a:t>
            </a:r>
            <a:r>
              <a:rPr lang="en-US" altLang="ko-KR" sz="1600" dirty="0"/>
              <a:t>OR) </a:t>
            </a:r>
            <a:r>
              <a:rPr lang="ko-KR" altLang="en-US" sz="1600" dirty="0"/>
              <a:t>및 </a:t>
            </a:r>
            <a:r>
              <a:rPr lang="en-US" altLang="ko-KR" sz="1600" dirty="0"/>
              <a:t>&amp;&amp;(</a:t>
            </a:r>
            <a:r>
              <a:rPr lang="ko-KR" altLang="en-US" sz="1600" dirty="0"/>
              <a:t>논리 </a:t>
            </a:r>
            <a:r>
              <a:rPr lang="en-US" altLang="ko-KR" sz="1600" dirty="0"/>
              <a:t>AND)</a:t>
            </a:r>
            <a:r>
              <a:rPr lang="ko-KR" altLang="en-US" sz="1600" dirty="0"/>
              <a:t>의 좌측 </a:t>
            </a:r>
            <a:r>
              <a:rPr lang="ko-KR" altLang="en-US" sz="1600" dirty="0" err="1"/>
              <a:t>피연산자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&amp;&amp;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||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&amp;&amp;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|| </a:t>
            </a:r>
            <a:r>
              <a:rPr lang="ko-KR" altLang="en-US" sz="1600" dirty="0" smtClean="0"/>
              <a:t>연산자의 </a:t>
            </a:r>
            <a:r>
              <a:rPr lang="ko-KR" altLang="en-US" sz="1600" dirty="0" err="1" smtClean="0"/>
              <a:t>결괏값이</a:t>
            </a:r>
            <a:r>
              <a:rPr lang="ko-KR" altLang="en-US" sz="1600" dirty="0" smtClean="0"/>
              <a:t> 반드시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타입이어야</a:t>
            </a:r>
            <a:r>
              <a:rPr lang="ko-KR" altLang="en-US" sz="1600" dirty="0" smtClean="0"/>
              <a:t> 하는 것은 아니며 항상 두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표현식 중 어느 한쪽 값으로 귀결된다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||</a:t>
            </a:r>
            <a:r>
              <a:rPr lang="ko-KR" altLang="en-US" sz="1600" dirty="0" smtClean="0"/>
              <a:t>은 첫 번째 </a:t>
            </a:r>
            <a:r>
              <a:rPr lang="ko-KR" altLang="en-US" sz="1600" dirty="0" err="1" smtClean="0"/>
              <a:t>피연산자가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첫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이면 두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 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&amp;&amp;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첫 번째 </a:t>
            </a:r>
            <a:r>
              <a:rPr lang="ko-KR" altLang="en-US" sz="1600" dirty="0" err="1"/>
              <a:t>피연산자가</a:t>
            </a:r>
            <a:r>
              <a:rPr lang="ko-KR" altLang="en-US" sz="1600" dirty="0"/>
              <a:t>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</a:t>
            </a:r>
            <a:r>
              <a:rPr lang="en-US" altLang="ko-KR" sz="1600" dirty="0"/>
              <a:t>, false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첫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 반환한다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3382108"/>
            <a:ext cx="2619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&amp;&amp;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||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&amp;&amp;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|| </a:t>
            </a:r>
            <a:r>
              <a:rPr lang="ko-KR" altLang="en-US" sz="1600" dirty="0" smtClean="0"/>
              <a:t>연산자의 </a:t>
            </a:r>
            <a:r>
              <a:rPr lang="ko-KR" altLang="en-US" sz="1600" dirty="0" err="1" smtClean="0"/>
              <a:t>결괏값이</a:t>
            </a:r>
            <a:r>
              <a:rPr lang="ko-KR" altLang="en-US" sz="1600" dirty="0" smtClean="0"/>
              <a:t> 반드시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타입이어야</a:t>
            </a:r>
            <a:r>
              <a:rPr lang="ko-KR" altLang="en-US" sz="1600" dirty="0" smtClean="0"/>
              <a:t> 하는 것은 아니며 항상 두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표현식 중 어느 한쪽 값으로 귀결된다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||</a:t>
            </a:r>
            <a:r>
              <a:rPr lang="ko-KR" altLang="en-US" sz="1600" dirty="0" smtClean="0"/>
              <a:t>은 첫 번째 </a:t>
            </a:r>
            <a:r>
              <a:rPr lang="ko-KR" altLang="en-US" sz="1600" dirty="0" err="1" smtClean="0"/>
              <a:t>피연산자가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첫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이면 두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 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&amp;&amp;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첫 번째 </a:t>
            </a:r>
            <a:r>
              <a:rPr lang="ko-KR" altLang="en-US" sz="1600" dirty="0" err="1"/>
              <a:t>피연산자가</a:t>
            </a:r>
            <a:r>
              <a:rPr lang="ko-KR" altLang="en-US" sz="1600" dirty="0"/>
              <a:t>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</a:t>
            </a:r>
            <a:r>
              <a:rPr lang="en-US" altLang="ko-KR" sz="1600" dirty="0"/>
              <a:t>, false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첫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 반환한다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399693"/>
            <a:ext cx="2914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느슨한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엄격한 동등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느슨한 동등 비교</a:t>
            </a:r>
            <a:r>
              <a:rPr lang="en-US" altLang="ko-KR" sz="2000" dirty="0" smtClean="0"/>
              <a:t>(Loose Equals, ==)</a:t>
            </a:r>
            <a:r>
              <a:rPr lang="ko-KR" altLang="en-US" sz="2000" dirty="0" smtClean="0"/>
              <a:t>는 강제 변환을 허용한다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엄격한 동등 비교</a:t>
            </a:r>
            <a:r>
              <a:rPr lang="en-US" altLang="ko-KR" sz="2000" dirty="0" smtClean="0"/>
              <a:t>(Strict Equals, ===)</a:t>
            </a:r>
            <a:r>
              <a:rPr lang="ko-KR" altLang="en-US" sz="2000" dirty="0" smtClean="0"/>
              <a:t>는 강제 변환을 허용하지 않는다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398102"/>
            <a:ext cx="2971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느슨한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엄격한 동등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느슨한 동등 비교</a:t>
            </a:r>
            <a:r>
              <a:rPr lang="en-US" altLang="ko-KR" sz="2000" dirty="0" smtClean="0"/>
              <a:t>(Loose Equals, ==)</a:t>
            </a:r>
            <a:r>
              <a:rPr lang="ko-KR" altLang="en-US" sz="2000" dirty="0" smtClean="0"/>
              <a:t>는 강제 변환을 허용한다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엄격한 동등 비교</a:t>
            </a:r>
            <a:r>
              <a:rPr lang="en-US" altLang="ko-KR" sz="2000" dirty="0" smtClean="0"/>
              <a:t>(Strict Equals, ===)</a:t>
            </a:r>
            <a:r>
              <a:rPr lang="ko-KR" altLang="en-US" sz="2000" dirty="0" smtClean="0"/>
              <a:t>는 강제 변환을 허용하지 않는다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398102"/>
            <a:ext cx="2971800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4535" y="5152242"/>
            <a:ext cx="76229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</a:rPr>
              <a:t> 중 하나가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true/false</a:t>
            </a:r>
            <a:r>
              <a:rPr lang="ko-KR" altLang="en-US" sz="1600" dirty="0" smtClean="0">
                <a:solidFill>
                  <a:srgbClr val="FF0000"/>
                </a:solidFill>
              </a:rPr>
              <a:t>일 가능성이 있으면 절대로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==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연산자를 쓰지 말자</a:t>
            </a:r>
            <a:r>
              <a:rPr lang="en-US" altLang="ko-KR" sz="1600" dirty="0" smtClean="0">
                <a:solidFill>
                  <a:srgbClr val="FF0000"/>
                </a:solidFill>
              </a:rPr>
              <a:t>!!</a:t>
            </a:r>
          </a:p>
          <a:p>
            <a:pPr algn="ctr"/>
            <a:endParaRPr lang="en-US" altLang="ko-KR" sz="5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</a:rPr>
              <a:t> 중 하나가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[], “”, 0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될 가능성이 있으면 가급적 </a:t>
            </a:r>
            <a:r>
              <a:rPr lang="en-US" altLang="ko-KR" sz="1600" dirty="0" smtClean="0">
                <a:solidFill>
                  <a:srgbClr val="FF0000"/>
                </a:solidFill>
              </a:rPr>
              <a:t>==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쓰지말자</a:t>
            </a:r>
            <a:r>
              <a:rPr lang="en-US" altLang="ko-KR" sz="1600" dirty="0" smtClean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647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추상적 관계 비교</a:t>
            </a:r>
            <a:r>
              <a:rPr lang="en-US" altLang="ko-KR" sz="2000" dirty="0" smtClean="0"/>
              <a:t>(Abstract Relational Comparison) </a:t>
            </a:r>
            <a:r>
              <a:rPr lang="ko-KR" altLang="en-US" sz="2000" dirty="0" smtClean="0"/>
              <a:t>알고리즘은 비교 시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모두 문자열일 때와 그 외의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가지로 나뉜다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먼저 두 </a:t>
            </a:r>
            <a:r>
              <a:rPr lang="ko-KR" altLang="en-US" sz="1600" dirty="0" err="1" smtClean="0"/>
              <a:t>피연산자에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ToPrimitive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강제변환을</a:t>
            </a:r>
            <a:r>
              <a:rPr lang="ko-KR" altLang="en-US" sz="1600" dirty="0" smtClean="0"/>
              <a:t> 실시하여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한 쪽이라도 문자열이 아닐 경우 양쪽 모두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로 강제변환하여 비교한다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비교 대상이 모두 문자열 값이면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문자를 단순 어휘 비교한다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188676"/>
            <a:ext cx="2552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추상적 관계 비교</a:t>
            </a:r>
            <a:r>
              <a:rPr lang="en-US" altLang="ko-KR" sz="2000" dirty="0" smtClean="0"/>
              <a:t>(Abstract Relational Comparison) </a:t>
            </a:r>
            <a:r>
              <a:rPr lang="ko-KR" altLang="en-US" sz="2000" dirty="0" smtClean="0"/>
              <a:t>알고리즘은 비교 시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모두 문자열일 때와 그 외의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가지로 나뉜다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먼저 두 </a:t>
            </a:r>
            <a:r>
              <a:rPr lang="ko-KR" altLang="en-US" sz="1600" dirty="0" err="1" smtClean="0"/>
              <a:t>피연산자에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ToPrimitive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강제변환을</a:t>
            </a:r>
            <a:r>
              <a:rPr lang="ko-KR" altLang="en-US" sz="1600" dirty="0" smtClean="0"/>
              <a:t> 실시하여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한 쪽이라도 문자열이 아닐 경우 양쪽 모두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로 강제변환하여 비교한다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비교 대상이 모두 문자열 값이면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문자를 단순 어휘 비교한다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153507"/>
            <a:ext cx="2876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&lt;= 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 &lt; a</a:t>
            </a:r>
            <a:r>
              <a:rPr lang="ko-KR" altLang="en-US" sz="2000" dirty="0" smtClean="0"/>
              <a:t>의 결과를 부정하도록 명세에 기술되어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b &lt; a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a &lt;= b</a:t>
            </a:r>
            <a:r>
              <a:rPr lang="ko-KR" altLang="en-US" sz="1600" dirty="0" smtClean="0"/>
              <a:t>는 이를 부정한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79" y="2212731"/>
            <a:ext cx="20383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/>
              <a:t>- </a:t>
            </a:r>
            <a:r>
              <a:rPr lang="ko-KR" altLang="en-US" sz="3600" dirty="0"/>
              <a:t>값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값이 다른 타입의 값으로 바꾸는 과정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명시적 강제 변환</a:t>
            </a:r>
            <a:r>
              <a:rPr lang="en-US" altLang="ko-KR" sz="1600" dirty="0" smtClean="0"/>
              <a:t>(Explicit): </a:t>
            </a:r>
            <a:r>
              <a:rPr lang="ko-KR" altLang="en-US" sz="1600" dirty="0" smtClean="0"/>
              <a:t>코드만 봐도 의도적으로 </a:t>
            </a:r>
            <a:r>
              <a:rPr lang="ko-KR" altLang="en-US" sz="1600" dirty="0" err="1" smtClean="0"/>
              <a:t>타입변환을</a:t>
            </a:r>
            <a:r>
              <a:rPr lang="ko-KR" altLang="en-US" sz="1600" dirty="0" smtClean="0"/>
              <a:t> 일으킨다는 사실이 명백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암시적 강제 변환</a:t>
            </a:r>
            <a:r>
              <a:rPr lang="en-US" altLang="ko-KR" sz="1600" dirty="0" smtClean="0"/>
              <a:t>(Implicit):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도중 불분명한 부수 효과</a:t>
            </a:r>
            <a:r>
              <a:rPr lang="en-US" altLang="ko-KR" sz="1600" dirty="0" smtClean="0"/>
              <a:t>(Side Effect)</a:t>
            </a:r>
            <a:r>
              <a:rPr lang="ko-KR" altLang="en-US" sz="1600" dirty="0" smtClean="0"/>
              <a:t>로부터 발생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명시적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암시적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명백한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숨겨진 부수 효과 대응 관계가 성립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32615"/>
            <a:ext cx="3533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&lt;= 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 &lt; a</a:t>
            </a:r>
            <a:r>
              <a:rPr lang="ko-KR" altLang="en-US" sz="2000" dirty="0" smtClean="0"/>
              <a:t>의 결과를 부정하도록 명세에 기술되어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b &lt; a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a &lt;= b</a:t>
            </a:r>
            <a:r>
              <a:rPr lang="ko-KR" altLang="en-US" sz="1600" dirty="0" smtClean="0"/>
              <a:t>는 이를 부정한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317506"/>
            <a:ext cx="5524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&lt;= 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 &lt; a</a:t>
            </a:r>
            <a:r>
              <a:rPr lang="ko-KR" altLang="en-US" sz="2000" dirty="0" smtClean="0"/>
              <a:t>의 결과를 부정하도록 명세에 기술되어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b &lt; a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a &lt;= b</a:t>
            </a:r>
            <a:r>
              <a:rPr lang="ko-KR" altLang="en-US" sz="1600" dirty="0" smtClean="0"/>
              <a:t>는 이를 부정한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317506"/>
            <a:ext cx="5524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696" y="5011616"/>
            <a:ext cx="738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동등 비교는 엄격한 관계 비교가 없다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강제 </a:t>
            </a:r>
            <a:r>
              <a:rPr lang="ko-KR" altLang="en-US" sz="1600" dirty="0">
                <a:solidFill>
                  <a:srgbClr val="FF0000"/>
                </a:solidFill>
              </a:rPr>
              <a:t>변환이 유용하고 어느 정도 안전한 관계 비교라면 그냥 쓰고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조심해서 관계를 비교해야 하는 경우라면 명시적으로 강제변환하는 편이 안전하다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문과 표현식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모든 문은 완료 값을 가진다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 자체의 완료 값은 </a:t>
            </a:r>
            <a:r>
              <a:rPr lang="en-US" altLang="ko-KR" sz="2000" dirty="0" smtClean="0"/>
              <a:t>undefined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블록의 완료 값은 내부에 있는 마지막 문의 값을 암시적으로 반환한 값이다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대부분의 표현식에는 부수 효과가 없으나</a:t>
            </a:r>
            <a:r>
              <a:rPr lang="en-US" altLang="ko-KR" sz="2000" dirty="0"/>
              <a:t>,</a:t>
            </a:r>
            <a:r>
              <a:rPr lang="ko-KR" altLang="en-US" sz="2000" dirty="0"/>
              <a:t> 일부 표현식은 부수 효과를 가진다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/>
              <a:t>부수 효과” 는 함수 내의 실행으로 인해 함수 외부가 영향을 받는 것을 의미한다</a:t>
            </a:r>
            <a:r>
              <a:rPr lang="en-US" altLang="ko-KR" sz="1600" dirty="0"/>
              <a:t>. </a:t>
            </a:r>
          </a:p>
          <a:p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93" y="2875819"/>
            <a:ext cx="1819275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99" y="2466243"/>
            <a:ext cx="1895475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809391"/>
            <a:ext cx="4724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연산자 우선순위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연산자 우선순위</a:t>
            </a:r>
            <a:r>
              <a:rPr lang="en-US" altLang="ko-KR" sz="2000" dirty="0"/>
              <a:t>(operator precedence)</a:t>
            </a:r>
            <a:r>
              <a:rPr lang="ko-KR" altLang="en-US" sz="2000" dirty="0"/>
              <a:t>는 표현식에 연산자가 여러 개 있을 경우 어떤 규칙으로 처리되는 지를 </a:t>
            </a:r>
            <a:r>
              <a:rPr lang="ko-KR" altLang="en-US" sz="2000" dirty="0" smtClean="0"/>
              <a:t>결정하며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프로그래밍 언어에는 연산자 우선순위 리스트가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://developer.mozilla.org/ko/docs/Web/JavaScript/Reference/Operators/%EC%97%B0%EC%82%B0%EC%9E%90_%</a:t>
            </a:r>
            <a:r>
              <a:rPr lang="en-US" altLang="ko-KR" sz="1600" dirty="0" smtClean="0">
                <a:hlinkClick r:id="rId2"/>
              </a:rPr>
              <a:t>EC%9A%B0%EC%84%A0%EC%88%9C%EC%9C%84</a:t>
            </a:r>
            <a:endParaRPr lang="en-US" altLang="ko-KR" sz="1600" dirty="0" smtClean="0"/>
          </a:p>
          <a:p>
            <a:r>
              <a:rPr lang="en-US" altLang="ko-KR" sz="2000" dirty="0"/>
              <a:t>&amp;&amp;, || </a:t>
            </a:r>
            <a:r>
              <a:rPr lang="ko-KR" altLang="en-US" sz="2000" dirty="0"/>
              <a:t>연산자는 좌측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 결과만으로 전체 결과가 이미 결정될 경우 우측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평가를 건너뛰며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단락 평가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Short Circuited)</a:t>
            </a:r>
            <a:r>
              <a:rPr lang="ko-KR" altLang="en-US" sz="2000" dirty="0"/>
              <a:t>라는 말이 유래되었다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a &amp;&amp; b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falsy</a:t>
            </a:r>
            <a:r>
              <a:rPr lang="ko-KR" altLang="en-US" sz="1600" dirty="0" smtClean="0"/>
              <a:t>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쳐다보지도 않는다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887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연산자 우선순위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연산자 우선순위</a:t>
            </a:r>
            <a:r>
              <a:rPr lang="en-US" altLang="ko-KR" sz="2000" dirty="0"/>
              <a:t>(operator precedence)</a:t>
            </a:r>
            <a:r>
              <a:rPr lang="ko-KR" altLang="en-US" sz="2000" dirty="0"/>
              <a:t>는 표현식에 연산자가 여러 개 있을 경우 어떤 규칙으로 처리되는 지를 </a:t>
            </a:r>
            <a:r>
              <a:rPr lang="ko-KR" altLang="en-US" sz="2000" dirty="0" smtClean="0"/>
              <a:t>결정하며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프로그래밍 언어에는 연산자 우선순위 리스트가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://developer.mozilla.org/ko/docs/Web/JavaScript/Reference/Operators/%EC%97%B0%EC%82%B0%EC%9E%90_%</a:t>
            </a:r>
            <a:r>
              <a:rPr lang="en-US" altLang="ko-KR" sz="1600" dirty="0" smtClean="0">
                <a:hlinkClick r:id="rId2"/>
              </a:rPr>
              <a:t>EC%9A%B0%EC%84%A0%EC%88%9C%EC%9C%84</a:t>
            </a:r>
            <a:endParaRPr lang="en-US" altLang="ko-KR" sz="1600" dirty="0" smtClean="0"/>
          </a:p>
          <a:p>
            <a:r>
              <a:rPr lang="en-US" altLang="ko-KR" sz="2000" dirty="0"/>
              <a:t>&amp;&amp;, || </a:t>
            </a:r>
            <a:r>
              <a:rPr lang="ko-KR" altLang="en-US" sz="2000" dirty="0"/>
              <a:t>연산자는 좌측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 결과만으로 전체 결과가 이미 결정될 경우 우측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평가를 건너뛰며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단락 평가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Short Circuited)</a:t>
            </a:r>
            <a:r>
              <a:rPr lang="ko-KR" altLang="en-US" sz="2000" dirty="0"/>
              <a:t>라는 말이 유래되었다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a &amp;&amp; b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falsy</a:t>
            </a:r>
            <a:r>
              <a:rPr lang="ko-KR" altLang="en-US" sz="1600" dirty="0" smtClean="0"/>
              <a:t>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쳐다보지도 않는다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8395" y="5274955"/>
            <a:ext cx="9135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위의 예시에서 </a:t>
            </a:r>
            <a:r>
              <a:rPr lang="en-US" altLang="ko-KR" sz="1600" dirty="0"/>
              <a:t>`opts &amp;&amp; </a:t>
            </a:r>
            <a:r>
              <a:rPr lang="en-US" altLang="ko-KR" sz="1600" dirty="0" err="1"/>
              <a:t>opts.cool</a:t>
            </a:r>
            <a:r>
              <a:rPr lang="en-US" altLang="ko-KR" sz="1600" dirty="0"/>
              <a:t>`</a:t>
            </a:r>
            <a:r>
              <a:rPr lang="ko-KR" altLang="en-US" sz="1600" dirty="0"/>
              <a:t>에서 </a:t>
            </a:r>
            <a:r>
              <a:rPr lang="en-US" altLang="ko-KR" sz="1600" dirty="0"/>
              <a:t>opts</a:t>
            </a:r>
            <a:r>
              <a:rPr lang="ko-KR" altLang="en-US" sz="1600" dirty="0"/>
              <a:t>는 일종의 가드다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`opts`</a:t>
            </a:r>
            <a:r>
              <a:rPr lang="ko-KR" altLang="en-US" sz="1600" dirty="0"/>
              <a:t>가 존재하지 않는다면 당연히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opts.cool</a:t>
            </a:r>
            <a:r>
              <a:rPr lang="en-US" altLang="ko-KR" sz="1600" dirty="0"/>
              <a:t>` </a:t>
            </a:r>
            <a:r>
              <a:rPr lang="ko-KR" altLang="en-US" sz="1600" dirty="0"/>
              <a:t>표현식은 에러일 수 밖에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일단 </a:t>
            </a:r>
            <a:r>
              <a:rPr lang="en-US" altLang="ko-KR" sz="1600" dirty="0"/>
              <a:t>`opts`</a:t>
            </a:r>
            <a:r>
              <a:rPr lang="ko-KR" altLang="en-US" sz="1600" dirty="0"/>
              <a:t>를 먼저 단락 평가 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결과는 </a:t>
            </a:r>
            <a:r>
              <a:rPr lang="ko-KR" altLang="en-US" sz="1600" dirty="0" err="1"/>
              <a:t>실패면</a:t>
            </a:r>
            <a:r>
              <a:rPr lang="ko-KR" altLang="en-US" sz="1600" dirty="0"/>
              <a:t>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opts.cool</a:t>
            </a:r>
            <a:r>
              <a:rPr lang="en-US" altLang="ko-KR" sz="1600" dirty="0"/>
              <a:t>`</a:t>
            </a:r>
            <a:r>
              <a:rPr lang="ko-KR" altLang="en-US" sz="1600" dirty="0"/>
              <a:t>은 자동으로 건너뛰어 결과적으로 </a:t>
            </a:r>
            <a:r>
              <a:rPr lang="ko-KR" altLang="en-US" sz="1600" dirty="0" err="1"/>
              <a:t>에러나지</a:t>
            </a:r>
            <a:r>
              <a:rPr lang="ko-KR" altLang="en-US" sz="1600" dirty="0"/>
              <a:t> 않는다</a:t>
            </a:r>
            <a:r>
              <a:rPr lang="en-US" altLang="ko-KR" sz="1600" dirty="0"/>
              <a:t>. || </a:t>
            </a:r>
            <a:r>
              <a:rPr lang="ko-KR" altLang="en-US" sz="1600" dirty="0"/>
              <a:t>단락 평가도 마찬가지다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1" y="3812929"/>
            <a:ext cx="2733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세미콜론 자동 삽입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ASI(Automatic Semicolon Insertion, </a:t>
            </a:r>
            <a:r>
              <a:rPr lang="ko-KR" altLang="en-US" sz="2000" dirty="0"/>
              <a:t>자동 세미콜론 삽입</a:t>
            </a:r>
            <a:r>
              <a:rPr lang="en-US" altLang="ko-KR" sz="2000" dirty="0"/>
              <a:t>)</a:t>
            </a:r>
            <a:r>
              <a:rPr lang="ko-KR" altLang="en-US" sz="2000" dirty="0"/>
              <a:t>는 자바스크립트 프로그램의 세미콜론이 누락된 곳에 엔진이 자동으로 </a:t>
            </a:r>
            <a:r>
              <a:rPr lang="en-US" altLang="ko-KR" sz="2000" dirty="0"/>
              <a:t>;</a:t>
            </a:r>
            <a:r>
              <a:rPr lang="ko-KR" altLang="en-US" sz="2000" dirty="0"/>
              <a:t>을 삽입하는 것을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단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;</a:t>
            </a:r>
            <a:r>
              <a:rPr lang="ko-KR" altLang="en-US" sz="2000" dirty="0"/>
              <a:t>이라도 누락되면 자바스크립트 프로그램은 돌아가지 </a:t>
            </a:r>
            <a:r>
              <a:rPr lang="ko-KR" altLang="en-US" sz="2000" dirty="0" smtClean="0"/>
              <a:t>않는데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세미콜론을 삽입해도 </a:t>
            </a:r>
            <a:r>
              <a:rPr lang="en-US" altLang="ko-KR" sz="2000" dirty="0" smtClean="0"/>
              <a:t>ASI</a:t>
            </a:r>
            <a:r>
              <a:rPr lang="ko-KR" altLang="en-US" sz="2000" dirty="0" smtClean="0"/>
              <a:t>로 인해 프로그램이 정상적으로 실행된다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기본적으로 자바스크립트 파서는 줄 단위로 </a:t>
            </a:r>
            <a:r>
              <a:rPr lang="ko-KR" altLang="en-US" sz="2000" dirty="0" err="1" smtClean="0"/>
              <a:t>파싱을</a:t>
            </a:r>
            <a:r>
              <a:rPr lang="ko-KR" altLang="en-US" sz="2000" dirty="0" smtClean="0"/>
              <a:t> 하다가 </a:t>
            </a:r>
            <a:r>
              <a:rPr lang="en-US" altLang="ko-KR" sz="2000" dirty="0" smtClean="0"/>
              <a:t>(;</a:t>
            </a:r>
            <a:r>
              <a:rPr lang="ko-KR" altLang="en-US" sz="2000" dirty="0" smtClean="0"/>
              <a:t>이 빠져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에러가 나면 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을 넣어보고 타당한 것 같으면 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을 삽입한다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명세에는 </a:t>
            </a:r>
            <a:r>
              <a:rPr lang="en-US" altLang="ko-KR" sz="2000" dirty="0"/>
              <a:t>ASI</a:t>
            </a:r>
            <a:r>
              <a:rPr lang="ko-KR" altLang="en-US" sz="2000" dirty="0"/>
              <a:t>가 에러 정정</a:t>
            </a:r>
            <a:r>
              <a:rPr lang="en-US" altLang="ko-KR" sz="2000" dirty="0"/>
              <a:t>(Error Correction) </a:t>
            </a:r>
            <a:r>
              <a:rPr lang="ko-KR" altLang="en-US" sz="2000" dirty="0"/>
              <a:t>루틴이라고 </a:t>
            </a:r>
            <a:r>
              <a:rPr lang="ko-KR" altLang="en-US" sz="2000" dirty="0" err="1"/>
              <a:t>씌어있다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여기서 </a:t>
            </a:r>
            <a:r>
              <a:rPr lang="ko-KR" altLang="en-US" sz="1600" dirty="0" err="1"/>
              <a:t>에러란</a:t>
            </a:r>
            <a:r>
              <a:rPr lang="ko-KR" altLang="en-US" sz="1600" dirty="0"/>
              <a:t> 구체적으로 파서 에러</a:t>
            </a:r>
            <a:r>
              <a:rPr lang="en-US" altLang="ko-KR" sz="1600" dirty="0"/>
              <a:t>(Parser Error)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파서 에러는 프로그램을 부정확하게 잘못 코딩했기 때문에 발생하는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경우는 없다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ASI</a:t>
            </a:r>
            <a:r>
              <a:rPr lang="ko-KR" altLang="en-US" sz="1600" dirty="0" smtClean="0"/>
              <a:t>가 꼼꼼히 파서 에러를 정정했음에도 </a:t>
            </a:r>
            <a:r>
              <a:rPr lang="ko-KR" altLang="en-US" sz="1600" dirty="0" err="1" smtClean="0"/>
              <a:t>정정했음에도</a:t>
            </a:r>
            <a:r>
              <a:rPr lang="ko-KR" altLang="en-US" sz="1600" dirty="0" smtClean="0"/>
              <a:t> 발생한 파서 에러는 프로그램 작성자가 잘못 코딩을 했다는 증거이다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53" y="3370015"/>
            <a:ext cx="139065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97" y="3370016"/>
            <a:ext cx="1485900" cy="5048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920154" y="3465450"/>
            <a:ext cx="351692" cy="3139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에러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자바스크립트에는 하위 에러 타입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TypeError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ReferenceError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SyntaxError</a:t>
            </a:r>
            <a:r>
              <a:rPr lang="en-US" altLang="ko-KR" sz="2000" dirty="0"/>
              <a:t>) </a:t>
            </a:r>
            <a:r>
              <a:rPr lang="ko-KR" altLang="en-US" sz="2000" dirty="0"/>
              <a:t>뿐만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일부 에러는 컴파일 시점에 발생하도록 문법적으로 정의되어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자바스크립트에는 </a:t>
            </a:r>
            <a:r>
              <a:rPr lang="ko-KR" altLang="en-US" sz="2000" dirty="0"/>
              <a:t>오래 전부터 조기 에러</a:t>
            </a:r>
            <a:r>
              <a:rPr lang="en-US" altLang="ko-KR" sz="2000" dirty="0"/>
              <a:t>(Early Error)</a:t>
            </a:r>
            <a:r>
              <a:rPr lang="ko-KR" altLang="en-US" sz="2000" dirty="0"/>
              <a:t>로 붙잡아 던지게 되어 있는 여러 가지 특정 조건들이 있었다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구문 </a:t>
            </a:r>
            <a:r>
              <a:rPr lang="ko-KR" altLang="en-US" sz="2000" dirty="0"/>
              <a:t>에러는 물론이고</a:t>
            </a:r>
            <a:r>
              <a:rPr lang="en-US" altLang="ko-KR" sz="2000" dirty="0"/>
              <a:t>, </a:t>
            </a:r>
            <a:r>
              <a:rPr lang="ko-KR" altLang="en-US" sz="2000" dirty="0"/>
              <a:t>자바스크립트 문법에는 </a:t>
            </a:r>
            <a:r>
              <a:rPr lang="ko-KR" altLang="en-US" sz="2000" dirty="0" err="1"/>
              <a:t>구문상</a:t>
            </a:r>
            <a:r>
              <a:rPr lang="ko-KR" altLang="en-US" sz="2000" dirty="0"/>
              <a:t> 오류는 아니지만 허용되지 않는 것들도 정의되어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코드가 </a:t>
            </a:r>
            <a:r>
              <a:rPr lang="ko-KR" altLang="en-US" sz="2000" dirty="0"/>
              <a:t>실행도 되기 전에 발생하므로 이런 에러는 </a:t>
            </a:r>
            <a:r>
              <a:rPr lang="en-US" altLang="ko-KR" sz="2000" dirty="0"/>
              <a:t>`try ~ catch`</a:t>
            </a:r>
            <a:r>
              <a:rPr lang="ko-KR" altLang="en-US" sz="2000" dirty="0"/>
              <a:t>로 잡을 수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 </a:t>
            </a:r>
            <a:r>
              <a:rPr lang="ko-KR" altLang="en-US" sz="2000" dirty="0" err="1"/>
              <a:t>파싱</a:t>
            </a:r>
            <a:r>
              <a:rPr lang="en-US" altLang="ko-KR" sz="2000" dirty="0"/>
              <a:t>/</a:t>
            </a:r>
            <a:r>
              <a:rPr lang="ko-KR" altLang="en-US" sz="2000" dirty="0"/>
              <a:t>컴파일이 실패한다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23" y="4525840"/>
            <a:ext cx="2667000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14" y="4525840"/>
            <a:ext cx="1304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인자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디폴트 인자 값은 함수에 인자를 넘기지 않거나 </a:t>
            </a:r>
            <a:r>
              <a:rPr lang="en-US" altLang="ko-KR" sz="2000" dirty="0"/>
              <a:t>undefined</a:t>
            </a:r>
            <a:r>
              <a:rPr lang="ko-KR" altLang="en-US" sz="2000" dirty="0"/>
              <a:t>를 전달했을 때 적용된다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669930"/>
            <a:ext cx="3171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인자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디폴트 인자 값은 함수에 인자를 넘기지 않거나 </a:t>
            </a:r>
            <a:r>
              <a:rPr lang="en-US" altLang="ko-KR" sz="2000" dirty="0"/>
              <a:t>undefined</a:t>
            </a:r>
            <a:r>
              <a:rPr lang="ko-KR" altLang="en-US" sz="2000" dirty="0"/>
              <a:t>를 전달했을 때 적용된다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2679455"/>
            <a:ext cx="3209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인자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arguments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사용할 때</a:t>
            </a:r>
            <a:r>
              <a:rPr lang="en-US" altLang="ko-KR" sz="2000" dirty="0"/>
              <a:t>, ES6 </a:t>
            </a:r>
            <a:r>
              <a:rPr lang="ko-KR" altLang="en-US" sz="2000" dirty="0"/>
              <a:t>디폴트 인자 값이 </a:t>
            </a:r>
            <a:r>
              <a:rPr lang="en-US" altLang="ko-KR" sz="2000" dirty="0" smtClean="0"/>
              <a:t>arguments </a:t>
            </a:r>
            <a:r>
              <a:rPr lang="ko-KR" altLang="en-US" sz="2000" dirty="0"/>
              <a:t>배열 슬롯과 이에 대응하는 인자 값 간의 불일치를 초래할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인자를 </a:t>
            </a:r>
            <a:r>
              <a:rPr lang="ko-KR" altLang="en-US" sz="1600" dirty="0"/>
              <a:t>넘기면 </a:t>
            </a:r>
            <a:r>
              <a:rPr lang="en-US" altLang="ko-KR" sz="1600" dirty="0" smtClean="0"/>
              <a:t>arguments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슬롯과 인자가 연결되면서 항상 같은 값이 할당되지만 인자 없이 호출하면 전혀 연결되지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사실 </a:t>
            </a:r>
            <a:r>
              <a:rPr lang="ko-KR" altLang="en-US" sz="2000" dirty="0"/>
              <a:t>연결 그 자체만 바도 잘 설계된 </a:t>
            </a:r>
            <a:r>
              <a:rPr lang="ko-KR" altLang="en-US" sz="2000" dirty="0" err="1"/>
              <a:t>기능이라기보다</a:t>
            </a:r>
            <a:r>
              <a:rPr lang="ko-KR" altLang="en-US" sz="2000" dirty="0"/>
              <a:t> 엔진 내부의 상세한 구현체를 노출시킨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구멍난</a:t>
            </a:r>
            <a:r>
              <a:rPr lang="ko-KR" altLang="en-US" sz="2000" dirty="0"/>
              <a:t> 추상화</a:t>
            </a:r>
            <a:r>
              <a:rPr lang="en-US" altLang="ko-KR" sz="2000" dirty="0"/>
              <a:t>(Leaky Abstraction)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arguments </a:t>
            </a:r>
            <a:r>
              <a:rPr lang="ko-KR" altLang="en-US" sz="2000" dirty="0"/>
              <a:t>배열은 이제 비 권장 요소지만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ES6 </a:t>
            </a:r>
            <a:r>
              <a:rPr lang="ko-KR" altLang="en-US" sz="2000" dirty="0"/>
              <a:t>이전까지 </a:t>
            </a:r>
            <a:r>
              <a:rPr lang="en-US" altLang="ko-KR" sz="2000" dirty="0" smtClean="0"/>
              <a:t>arguments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함수에 전달된 인자들을 배열 형태로 추출할 수 있는 유일한 방법이었고 제법 유용하게 </a:t>
            </a:r>
            <a:r>
              <a:rPr lang="ko-KR" altLang="en-US" sz="2000" dirty="0" smtClean="0"/>
              <a:t>써왔으며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간단한 규칙만 준수한다면 안전하다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720486"/>
            <a:ext cx="3400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/>
              <a:t>- </a:t>
            </a:r>
            <a:r>
              <a:rPr lang="ko-KR" altLang="en-US" sz="3600" dirty="0"/>
              <a:t>값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값이 다른 타입의 값으로 바꾸는 과정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명시적 강제 변환</a:t>
            </a:r>
            <a:r>
              <a:rPr lang="en-US" altLang="ko-KR" sz="1600" dirty="0" smtClean="0"/>
              <a:t>(Explicit): </a:t>
            </a:r>
            <a:r>
              <a:rPr lang="ko-KR" altLang="en-US" sz="1600" dirty="0" smtClean="0"/>
              <a:t>코드만 봐도 의도적으로 </a:t>
            </a:r>
            <a:r>
              <a:rPr lang="ko-KR" altLang="en-US" sz="1600" dirty="0" err="1" smtClean="0"/>
              <a:t>타입변환을</a:t>
            </a:r>
            <a:r>
              <a:rPr lang="ko-KR" altLang="en-US" sz="1600" dirty="0" smtClean="0"/>
              <a:t> 일으킨다는 사실이 명백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암시적 강제 변환</a:t>
            </a:r>
            <a:r>
              <a:rPr lang="en-US" altLang="ko-KR" sz="1600" dirty="0" smtClean="0"/>
              <a:t>(Implicit):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도중 불분명한 부수 효과</a:t>
            </a:r>
            <a:r>
              <a:rPr lang="en-US" altLang="ko-KR" sz="1600" dirty="0" smtClean="0"/>
              <a:t>(Side Effect)</a:t>
            </a:r>
            <a:r>
              <a:rPr lang="ko-KR" altLang="en-US" sz="1600" dirty="0" smtClean="0"/>
              <a:t>로부터 발생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명시적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암시적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명백한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숨겨진 부수 효과 대응 관계가 성립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32615"/>
            <a:ext cx="353377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0303" y="4419144"/>
            <a:ext cx="7191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명시적이냐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암시적이냐는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개발자마다</a:t>
            </a:r>
            <a:r>
              <a:rPr lang="ko-KR" altLang="en-US" sz="2000" dirty="0" smtClean="0">
                <a:solidFill>
                  <a:srgbClr val="FF0000"/>
                </a:solidFill>
              </a:rPr>
              <a:t> 다르게 생각할 수 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639890"/>
            <a:ext cx="3219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084919"/>
            <a:ext cx="3248025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8683" y="5389685"/>
            <a:ext cx="979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return 42</a:t>
            </a:r>
            <a:r>
              <a:rPr lang="ko-KR" altLang="en-US" sz="1600" dirty="0" smtClean="0"/>
              <a:t>에서 </a:t>
            </a:r>
            <a:r>
              <a:rPr lang="en-US" altLang="ko-KR" sz="1600" dirty="0"/>
              <a:t>foo() </a:t>
            </a:r>
            <a:r>
              <a:rPr lang="ko-KR" altLang="en-US" sz="1600" dirty="0"/>
              <a:t>함수의 완료 값은 </a:t>
            </a:r>
            <a:r>
              <a:rPr lang="en-US" altLang="ko-KR" sz="1600" dirty="0"/>
              <a:t>42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세팅되고</a:t>
            </a:r>
            <a:r>
              <a:rPr lang="en-US" altLang="ko-KR" sz="1600" dirty="0"/>
              <a:t>, try </a:t>
            </a:r>
            <a:r>
              <a:rPr lang="ko-KR" altLang="en-US" sz="1600" dirty="0"/>
              <a:t>절의 실행이 종료되면서 곧바로 </a:t>
            </a:r>
            <a:r>
              <a:rPr lang="en-US" altLang="ko-KR" sz="1600" dirty="0" smtClean="0"/>
              <a:t>finally </a:t>
            </a:r>
            <a:r>
              <a:rPr lang="ko-KR" altLang="en-US" sz="1600" dirty="0"/>
              <a:t>절로 넘어간다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</a:t>
            </a:r>
            <a:r>
              <a:rPr lang="en-US" altLang="ko-KR" sz="1600" dirty="0"/>
              <a:t>foo() </a:t>
            </a:r>
            <a:r>
              <a:rPr lang="ko-KR" altLang="en-US" sz="1600" dirty="0"/>
              <a:t>함수 전체의 실행이 끝나고 완료 값은 </a:t>
            </a:r>
            <a:r>
              <a:rPr lang="ko-KR" altLang="en-US" sz="1600" dirty="0" err="1"/>
              <a:t>호출부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console.log() </a:t>
            </a:r>
            <a:r>
              <a:rPr lang="ko-KR" altLang="en-US" sz="1600" dirty="0"/>
              <a:t>문에 반환된다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2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5" y="2611315"/>
            <a:ext cx="3248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7828" y="5424853"/>
            <a:ext cx="99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throw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사용해도 비슷하다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 smtClean="0"/>
              <a:t>finally </a:t>
            </a:r>
            <a:r>
              <a:rPr lang="ko-KR" altLang="en-US" sz="1600" dirty="0"/>
              <a:t>절에서 예외가 던져지면</a:t>
            </a:r>
            <a:r>
              <a:rPr lang="en-US" altLang="ko-KR" sz="1600" dirty="0"/>
              <a:t>, </a:t>
            </a:r>
            <a:r>
              <a:rPr lang="ko-KR" altLang="en-US" sz="1600" dirty="0"/>
              <a:t>이전의 실행 결과는 모두 무시한다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이전에 </a:t>
            </a:r>
            <a:r>
              <a:rPr lang="en-US" altLang="ko-KR" sz="1600" dirty="0" smtClean="0"/>
              <a:t>try </a:t>
            </a:r>
            <a:r>
              <a:rPr lang="ko-KR" altLang="en-US" sz="1600" dirty="0"/>
              <a:t>블록에서 생성한 완료 값이 있어도 완전히 사장된다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en-US" altLang="ko-KR" sz="1600" dirty="0" smtClean="0"/>
              <a:t>(continue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break</a:t>
            </a:r>
            <a:r>
              <a:rPr lang="ko-KR" altLang="en-US" sz="1600" dirty="0" smtClean="0"/>
              <a:t>도 마찬가지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4" y="2122609"/>
            <a:ext cx="3362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7224346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그 이전에 실행된 </a:t>
            </a:r>
            <a:r>
              <a:rPr lang="en-US" altLang="ko-KR" sz="2000" dirty="0" smtClean="0"/>
              <a:t>try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catch </a:t>
            </a:r>
            <a:r>
              <a:rPr lang="ko-KR" altLang="en-US" sz="2000" dirty="0"/>
              <a:t>절의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덮어쓰는 특출한 능력을 가지고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단 반드시 명시적으로 </a:t>
            </a:r>
            <a:r>
              <a:rPr lang="en-US" altLang="ko-KR" sz="2000" dirty="0" smtClean="0"/>
              <a:t>return </a:t>
            </a:r>
            <a:r>
              <a:rPr lang="ko-KR" altLang="en-US" sz="2000" dirty="0"/>
              <a:t>문을 써야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보통 함수에서는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생략해도 </a:t>
            </a:r>
            <a:r>
              <a:rPr lang="en-US" altLang="ko-KR" sz="2000" dirty="0" smtClean="0"/>
              <a:t>return; </a:t>
            </a:r>
            <a:r>
              <a:rPr lang="ko-KR" altLang="en-US" sz="2000" dirty="0"/>
              <a:t>또는 </a:t>
            </a:r>
            <a:r>
              <a:rPr lang="en-US" altLang="ko-KR" sz="2000" dirty="0" smtClean="0"/>
              <a:t>return </a:t>
            </a:r>
            <a:r>
              <a:rPr lang="en-US" altLang="ko-KR" sz="2000" dirty="0"/>
              <a:t>undefined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한 </a:t>
            </a:r>
            <a:r>
              <a:rPr lang="ko-KR" altLang="en-US" sz="2000" dirty="0"/>
              <a:t>것으로 치지만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finally </a:t>
            </a:r>
            <a:r>
              <a:rPr lang="ko-KR" altLang="en-US" sz="2000" dirty="0"/>
              <a:t>안에서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빼면 이전의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무시하지 않는다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06" y="633102"/>
            <a:ext cx="2967402" cy="59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if … else … </a:t>
            </a:r>
            <a:r>
              <a:rPr lang="ko-KR" altLang="en-US" sz="2000" dirty="0" smtClean="0"/>
              <a:t>문의 사슬을 짧게 해준다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표현식의 평가 결과를 각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표현식의 값들과 매치한다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표현식과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 간의 매치 과정은 </a:t>
            </a:r>
            <a:r>
              <a:rPr lang="en-US" altLang="ko-KR" sz="2000" dirty="0" smtClean="0"/>
              <a:t>=== </a:t>
            </a:r>
            <a:r>
              <a:rPr lang="ko-KR" altLang="en-US" sz="2000" dirty="0" smtClean="0"/>
              <a:t>알고리즘과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68111"/>
            <a:ext cx="2819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if … else … </a:t>
            </a:r>
            <a:r>
              <a:rPr lang="ko-KR" altLang="en-US" sz="2000" dirty="0" smtClean="0"/>
              <a:t>문의 사슬을 짧게 해준다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표현식의 평가 결과를 각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표현식의 값들과 매치한다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표현식과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 간의 매치 과정은 </a:t>
            </a:r>
            <a:r>
              <a:rPr lang="en-US" altLang="ko-KR" sz="2000" dirty="0" smtClean="0"/>
              <a:t>=== </a:t>
            </a:r>
            <a:r>
              <a:rPr lang="ko-KR" altLang="en-US" sz="2000" dirty="0" smtClean="0"/>
              <a:t>알고리즘과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738437"/>
            <a:ext cx="2838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if … else … </a:t>
            </a:r>
            <a:r>
              <a:rPr lang="ko-KR" altLang="en-US" sz="2000" dirty="0" smtClean="0"/>
              <a:t>문의 사슬을 짧게 해준다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표현식의 평가 결과를 각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표현식의 값들과 매치한다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표현식과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 간의 매치 과정은 </a:t>
            </a:r>
            <a:r>
              <a:rPr lang="en-US" altLang="ko-KR" sz="2000" dirty="0" smtClean="0"/>
              <a:t>=== </a:t>
            </a:r>
            <a:r>
              <a:rPr lang="ko-KR" altLang="en-US" sz="2000" dirty="0" smtClean="0"/>
              <a:t>알고리즘과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701802"/>
            <a:ext cx="2828925" cy="3019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7529" y="5992848"/>
            <a:ext cx="7156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강제변환이</a:t>
            </a:r>
            <a:r>
              <a:rPr lang="ko-KR" altLang="en-US" sz="1600" dirty="0"/>
              <a:t> 일어나는 동등 비교를 이용하고 싶다면 </a:t>
            </a:r>
            <a:r>
              <a:rPr lang="ko-KR" altLang="en-US" sz="1600" dirty="0"/>
              <a:t>위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코드처럼 구현한다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9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강제 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알고 사용하면 유용</a:t>
            </a:r>
          </a:p>
          <a:p>
            <a:r>
              <a:rPr lang="ko-KR" altLang="en-US" sz="2000" dirty="0"/>
              <a:t>명시적 </a:t>
            </a:r>
            <a:r>
              <a:rPr lang="ko-KR" altLang="en-US" sz="2000" dirty="0" err="1"/>
              <a:t>강제변환은</a:t>
            </a:r>
            <a:r>
              <a:rPr lang="ko-KR" altLang="en-US" sz="2000" dirty="0"/>
              <a:t> 다른 타입의 값으로 변환하는 의도가 명확한 것으로 혼동의 여지를 줄이고 </a:t>
            </a:r>
            <a:r>
              <a:rPr lang="ko-KR" altLang="en-US" sz="2000" dirty="0" err="1"/>
              <a:t>가독성</a:t>
            </a:r>
            <a:r>
              <a:rPr lang="ko-KR" altLang="en-US" sz="2000" dirty="0"/>
              <a:t> 및 유지 보수성을 높임</a:t>
            </a:r>
          </a:p>
          <a:p>
            <a:r>
              <a:rPr lang="ko-KR" altLang="en-US" sz="2000" dirty="0"/>
              <a:t>암시적 </a:t>
            </a:r>
            <a:r>
              <a:rPr lang="ko-KR" altLang="en-US" sz="2000" dirty="0" err="1"/>
              <a:t>강제변환은</a:t>
            </a:r>
            <a:r>
              <a:rPr lang="ko-KR" altLang="en-US" sz="2000" dirty="0"/>
              <a:t> 숨겨진 </a:t>
            </a:r>
            <a:r>
              <a:rPr lang="ko-KR" altLang="en-US" sz="2000" dirty="0" err="1"/>
              <a:t>로직에</a:t>
            </a:r>
            <a:r>
              <a:rPr lang="ko-KR" altLang="en-US" sz="2000" dirty="0"/>
              <a:t> 의한 부수 효과가 있으며 변환이 처리되는 과정이 명확하지 않음</a:t>
            </a:r>
          </a:p>
          <a:p>
            <a:pPr lvl="1"/>
            <a:r>
              <a:rPr lang="ko-KR" altLang="en-US" sz="1600" dirty="0"/>
              <a:t>오히려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향상</a:t>
            </a:r>
          </a:p>
          <a:p>
            <a:pPr lvl="1"/>
            <a:r>
              <a:rPr lang="ko-KR" altLang="en-US" sz="1600" dirty="0"/>
              <a:t>변환 과정을 구체적으로 어떻게 일어나는지 명확하게 알고 사용해야 </a:t>
            </a:r>
            <a:r>
              <a:rPr lang="ko-KR" altLang="en-US" sz="1600" dirty="0" smtClean="0"/>
              <a:t>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76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문법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문과 표현식은 영어 언어의 문장</a:t>
            </a:r>
            <a:r>
              <a:rPr lang="en-US" altLang="ko-KR" sz="2000" dirty="0"/>
              <a:t>, </a:t>
            </a:r>
            <a:r>
              <a:rPr lang="ko-KR" altLang="en-US" sz="2000" dirty="0"/>
              <a:t>어구와 각각 유사하며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표현식은 순수하고 독립적이지만 부수 효과를 일으킬 수 있음</a:t>
            </a:r>
          </a:p>
          <a:p>
            <a:r>
              <a:rPr lang="ko-KR" altLang="en-US" sz="2000" dirty="0"/>
              <a:t>자바스크립트 문법에는 순수 </a:t>
            </a:r>
            <a:r>
              <a:rPr lang="ko-KR" altLang="en-US" sz="2000" dirty="0" err="1"/>
              <a:t>구문외에</a:t>
            </a:r>
            <a:r>
              <a:rPr lang="ko-KR" altLang="en-US" sz="2000" dirty="0"/>
              <a:t> 의미론적 사용 규칙이 </a:t>
            </a:r>
            <a:r>
              <a:rPr lang="ko-KR" altLang="en-US" sz="2000" dirty="0" smtClean="0"/>
              <a:t>내재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중괄호는 </a:t>
            </a:r>
            <a:r>
              <a:rPr lang="ko-KR" altLang="en-US" sz="1600" dirty="0"/>
              <a:t>문 블록</a:t>
            </a:r>
            <a:r>
              <a:rPr lang="en-US" altLang="ko-KR" sz="1600" dirty="0"/>
              <a:t>, </a:t>
            </a:r>
            <a:r>
              <a:rPr lang="ko-KR" altLang="en-US" sz="1600" dirty="0"/>
              <a:t>객체 </a:t>
            </a:r>
            <a:r>
              <a:rPr lang="ko-KR" altLang="en-US" sz="1600" dirty="0" err="1"/>
              <a:t>리터럴이</a:t>
            </a:r>
            <a:r>
              <a:rPr lang="ko-KR" altLang="en-US" sz="1600" dirty="0"/>
              <a:t> 될 수 </a:t>
            </a:r>
            <a:r>
              <a:rPr lang="ko-KR" altLang="en-US" sz="1600" dirty="0" smtClean="0"/>
              <a:t>있음</a:t>
            </a:r>
            <a:endParaRPr lang="en-US" altLang="ko-KR" sz="1200" dirty="0"/>
          </a:p>
          <a:p>
            <a:r>
              <a:rPr lang="ko-KR" altLang="en-US" sz="2000" dirty="0"/>
              <a:t>자바스크립트 연산자는 우선순위와 </a:t>
            </a:r>
            <a:r>
              <a:rPr lang="ko-KR" altLang="en-US" sz="2000" dirty="0" err="1"/>
              <a:t>결합성이</a:t>
            </a:r>
            <a:r>
              <a:rPr lang="ko-KR" altLang="en-US" sz="2000" dirty="0"/>
              <a:t> 정해져 있음</a:t>
            </a:r>
          </a:p>
          <a:p>
            <a:r>
              <a:rPr lang="en-US" altLang="ko-KR" sz="2000" dirty="0"/>
              <a:t>ASI(</a:t>
            </a:r>
            <a:r>
              <a:rPr lang="ko-KR" altLang="en-US" sz="2000" dirty="0"/>
              <a:t>자동 세미콜론 삽입</a:t>
            </a:r>
            <a:r>
              <a:rPr lang="en-US" altLang="ko-KR" sz="2000" dirty="0"/>
              <a:t>)</a:t>
            </a:r>
            <a:r>
              <a:rPr lang="ko-KR" altLang="en-US" sz="2000" dirty="0"/>
              <a:t>는 자바스크립트 엔진에 내장된 파서 에러 감지 시스템으로 필요한 세미콜론이 누락된 경우 코드 실행에 문제가 없도록 도움</a:t>
            </a:r>
          </a:p>
          <a:p>
            <a:r>
              <a:rPr lang="ko-KR" altLang="en-US" sz="2000" dirty="0"/>
              <a:t>자바스크립트 에러는 크게 조기 에러와 런타임 에러로 분류</a:t>
            </a:r>
          </a:p>
          <a:p>
            <a:r>
              <a:rPr lang="en-US" altLang="ko-KR" sz="2000" dirty="0"/>
              <a:t>arguments </a:t>
            </a:r>
            <a:r>
              <a:rPr lang="ko-KR" altLang="en-US" sz="2000" dirty="0"/>
              <a:t>배열은 조심하지 않으면 구멍 난 추상화에서 비롯된 갖가지 함정에 빠질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가급적 </a:t>
            </a:r>
            <a:r>
              <a:rPr lang="ko-KR" altLang="en-US" sz="1600" dirty="0"/>
              <a:t>사용을 자제하되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사용해야 하는 경우 </a:t>
            </a:r>
            <a:r>
              <a:rPr lang="en-US" altLang="ko-KR" sz="1600" dirty="0"/>
              <a:t>arguments</a:t>
            </a:r>
            <a:r>
              <a:rPr lang="ko-KR" altLang="en-US" sz="1600" dirty="0"/>
              <a:t>의 원소와 이에 대응하는 명명된 인자를 동시에 사용하지 말 것</a:t>
            </a:r>
          </a:p>
          <a:p>
            <a:r>
              <a:rPr lang="en-US" altLang="ko-KR" sz="2000" dirty="0" smtClean="0"/>
              <a:t>try … finally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finally </a:t>
            </a:r>
            <a:r>
              <a:rPr lang="ko-KR" altLang="en-US" sz="2000" dirty="0"/>
              <a:t>절은 반드시 실행되며 </a:t>
            </a:r>
            <a:r>
              <a:rPr lang="en-US" altLang="ko-KR" sz="2000" dirty="0"/>
              <a:t>try </a:t>
            </a:r>
            <a:r>
              <a:rPr lang="ko-KR" altLang="en-US" sz="2000" dirty="0"/>
              <a:t>이후 부터 항상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r>
              <a:rPr lang="en-US" altLang="ko-KR" sz="2000" dirty="0"/>
              <a:t>switch</a:t>
            </a:r>
            <a:r>
              <a:rPr lang="ko-KR" altLang="en-US" sz="2000" dirty="0"/>
              <a:t>는 </a:t>
            </a:r>
            <a:r>
              <a:rPr lang="en-US" altLang="ko-KR" sz="2000" dirty="0"/>
              <a:t>if </a:t>
            </a:r>
            <a:r>
              <a:rPr lang="ko-KR" altLang="en-US" sz="2000" dirty="0"/>
              <a:t>문이 많을 때 대체하는 훌륭한 수단이지만 예기치 않은 결과를 낳을 수 있음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4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연산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 연산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어떻게 값이 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등의 타입이 되는지에 대한 규칙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…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20" y="3029498"/>
            <a:ext cx="3946680" cy="276701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2601058"/>
            <a:ext cx="6197445" cy="362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1400" dirty="0" smtClean="0"/>
          </a:p>
          <a:p>
            <a:r>
              <a:rPr lang="en-US" altLang="ko-KR" sz="2000" dirty="0" err="1" smtClean="0"/>
              <a:t>ToString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아닌 값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문자열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숫자는 그냥 문자열로 바뀌고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너무 작거나 큰 값은 지수 형태로 바뀐다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일반 객체는 특별히 지정하지 않으면 기본적으로 </a:t>
            </a:r>
            <a:r>
              <a:rPr lang="en-US" altLang="ko-KR" sz="1600" dirty="0" smtClean="0"/>
              <a:t>[[Class]]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배열은 재정의된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원소 값이 콤마로 분리된 형태로 이어진다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9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 연산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어떻게 값이 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등의 타입이 되는지에 대한 규칙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…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2601058"/>
            <a:ext cx="6197445" cy="362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1400" dirty="0" smtClean="0"/>
          </a:p>
          <a:p>
            <a:r>
              <a:rPr lang="en-US" altLang="ko-KR" sz="2000" dirty="0" err="1" smtClean="0"/>
              <a:t>ToString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아닌 값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문자열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숫자는 그냥 문자열로 바뀌고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너무 작거나 큰 값은 지수 형태로 바뀐다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일반 객체는 특별히 지정하지 않으면 기본적으로 </a:t>
            </a:r>
            <a:r>
              <a:rPr lang="en-US" altLang="ko-KR" sz="1600" dirty="0" smtClean="0"/>
              <a:t>[[Class]]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배열은 재정의된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원소 값이 콤마로 분리된 형태로 이어진다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28" y="3027301"/>
            <a:ext cx="4056572" cy="27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숫자가 아닌 값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수식 연산이 가능한 숫자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문자열 값에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를 적용하면 대부분  숫자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규칙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구문과 비슷하게 작동하며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변환이 실패하면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922708"/>
            <a:ext cx="3314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숫자가 아닌 값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수식 연산이 가능한 숫자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문자열 값에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를 적용하면 대부분  숫자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규칙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구문과 비슷하게 작동하며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변환이 실패하면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2880212"/>
            <a:ext cx="3495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9055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객체는 일단 동등한 원시 값으로 변환 후 그 </a:t>
            </a:r>
            <a:r>
              <a:rPr lang="ko-KR" altLang="en-US" sz="1600" dirty="0" err="1" smtClean="0"/>
              <a:t>결괏값을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규칙에 의해 강제변환한다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동등한 원시 값으로 바꾸기 위해 </a:t>
            </a:r>
            <a:r>
              <a:rPr lang="en-US" altLang="ko-KR" sz="1400" dirty="0" err="1" smtClean="0"/>
              <a:t>ToPrimitive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추상 연산 과정에서 해당 객체가 </a:t>
            </a:r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메서드를 구현했는지 확인한다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쓸 수 있고 반환 값이 원시 값이면 그대로 강제변환하되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그렇지 않을 경우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이용하여 강제 변환한다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89" y="1248508"/>
            <a:ext cx="33337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2756</Words>
  <Application>Microsoft Office PowerPoint</Application>
  <PresentationFormat>와이드스크린</PresentationFormat>
  <Paragraphs>255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YOU DON’T KNOW JS</vt:lpstr>
      <vt:lpstr>CH 04 강제 변환 - 값 변환</vt:lpstr>
      <vt:lpstr>CH 04 강제 변환 - 값 변환</vt:lpstr>
      <vt:lpstr>CH 04 강제 변환 - 값 변환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명시적 강제변환</vt:lpstr>
      <vt:lpstr>CH 04 강제 변환 – 명시적 강제변환</vt:lpstr>
      <vt:lpstr>CH 04 강제 변환 – 명시적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느슨한/엄격한 동등 비교</vt:lpstr>
      <vt:lpstr>CH 04 강제 변환 – 느슨한/엄격한 동등 비교</vt:lpstr>
      <vt:lpstr>CH 04 강제 변환 – 추상 관계 비교</vt:lpstr>
      <vt:lpstr>CH 04 강제 변환 – 추상 관계 비교</vt:lpstr>
      <vt:lpstr>CH 04 강제 변환 – 추상 관계 비교</vt:lpstr>
      <vt:lpstr>CH 04 강제 변환 – 추상 관계 비교</vt:lpstr>
      <vt:lpstr>CH 04 강제 변환 – 추상 관계 비교</vt:lpstr>
      <vt:lpstr>CH 05 문법 – 문과 표현식</vt:lpstr>
      <vt:lpstr>CH 05 문법 – 연산자 우선순위</vt:lpstr>
      <vt:lpstr>CH 05 문법 – 연산자 우선순위</vt:lpstr>
      <vt:lpstr>CH 05 문법 – 세미콜론 자동 삽입</vt:lpstr>
      <vt:lpstr>CH 05 문법 – 에러</vt:lpstr>
      <vt:lpstr>CH 05 문법 – 함수 인자</vt:lpstr>
      <vt:lpstr>CH 05 문법 – 함수 인자</vt:lpstr>
      <vt:lpstr>CH 05 문법 – 함수 인자</vt:lpstr>
      <vt:lpstr>CH 05 문법 – try … finally</vt:lpstr>
      <vt:lpstr>CH 05 문법 – try … finally</vt:lpstr>
      <vt:lpstr>CH 05 문법 – try … finally</vt:lpstr>
      <vt:lpstr>CH 05 문법 – try … finally</vt:lpstr>
      <vt:lpstr>CH 05 문법 – try … finally</vt:lpstr>
      <vt:lpstr>CH 05 문법 – switch</vt:lpstr>
      <vt:lpstr>CH 05 문법 – switch</vt:lpstr>
      <vt:lpstr>CH 05 문법 – switch</vt:lpstr>
      <vt:lpstr>정리 – 강제 변환</vt:lpstr>
      <vt:lpstr>정리 -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85</cp:revision>
  <dcterms:created xsi:type="dcterms:W3CDTF">2020-09-28T08:37:12Z</dcterms:created>
  <dcterms:modified xsi:type="dcterms:W3CDTF">2021-02-04T08:42:57Z</dcterms:modified>
</cp:coreProperties>
</file>