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2021-03-15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YOU DON’T KNOW 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와 객체 </a:t>
            </a:r>
            <a:r>
              <a:rPr lang="ko-KR" altLang="en-US" dirty="0" err="1" smtClean="0"/>
              <a:t>프로토타입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비동기 성능</a:t>
            </a:r>
            <a:endParaRPr lang="en-US" altLang="ko-KR" dirty="0" smtClean="0"/>
          </a:p>
          <a:p>
            <a:r>
              <a:rPr lang="en-US" altLang="ko-KR" dirty="0"/>
              <a:t>1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r>
              <a:rPr lang="en-US" altLang="ko-KR" dirty="0" smtClean="0"/>
              <a:t>Part 1 – this</a:t>
            </a:r>
            <a:r>
              <a:rPr lang="ko-KR" altLang="en-US" dirty="0" smtClean="0"/>
              <a:t>라나 뭐라나</a:t>
            </a:r>
            <a:r>
              <a:rPr lang="en-US" altLang="ko-KR" dirty="0" smtClean="0"/>
              <a:t>, this</a:t>
            </a:r>
            <a:r>
              <a:rPr lang="ko-KR" altLang="en-US" dirty="0" smtClean="0"/>
              <a:t>가 이런 </a:t>
            </a:r>
            <a:r>
              <a:rPr lang="ko-KR" altLang="en-US" dirty="0" err="1" smtClean="0"/>
              <a:t>거로군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01 this</a:t>
            </a:r>
            <a:r>
              <a:rPr lang="ko-KR" altLang="en-US" sz="3600" dirty="0"/>
              <a:t>라나 뭐라나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헷갈리는 것들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자신의 </a:t>
            </a:r>
            <a:r>
              <a:rPr lang="ko-KR" altLang="en-US" sz="2000" dirty="0" err="1" smtClean="0">
                <a:solidFill>
                  <a:srgbClr val="24292E"/>
                </a:solidFill>
                <a:latin typeface="+mn-ea"/>
              </a:rPr>
              <a:t>스코프</a:t>
            </a:r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가 바로 함수의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스코프를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가리킨다는 것은 아주 흔한 오해다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는 어떤 식으로도 함수의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렉시컬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스코프를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참조하지 않는다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err="1" smtClean="0">
                <a:solidFill>
                  <a:srgbClr val="24292E"/>
                </a:solidFill>
                <a:latin typeface="+mn-ea"/>
              </a:rPr>
              <a:t>스코프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객체는 자바스크립트 구현체인 엔진의 내부 부품이기 때문에 일반 자바스크립트 코드로는 접근하지 못한다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54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01 this</a:t>
            </a:r>
            <a:r>
              <a:rPr lang="ko-KR" altLang="en-US" sz="3600" dirty="0"/>
              <a:t>라나 뭐라나 </a:t>
            </a:r>
            <a:r>
              <a:rPr lang="en-US" altLang="ko-KR" sz="3600" dirty="0" smtClean="0"/>
              <a:t>– this</a:t>
            </a:r>
            <a:r>
              <a:rPr lang="ko-KR" altLang="en-US" sz="3600" dirty="0" smtClean="0"/>
              <a:t>는 무엇인가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는 작성 시점이 아닌 런타임 시점에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바인딩되며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함수 호출 당시 상황에 따라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콘텍스트가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결정된다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함수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선언 위치와 상관없이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this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바인딩은 오로지 어떻게 함수를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호출했느냐에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따라 정해진다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24292E"/>
              </a:solidFill>
              <a:latin typeface="+mn-ea"/>
            </a:endParaRPr>
          </a:p>
          <a:p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함수를 호출하면 활성화 레코드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(Activation Record),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즉 실행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콘텍스트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(Execution Context)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가 만들어진다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여기엔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함수가 호출된 근원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(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콜스택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과 호출 방법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전달된 인자 등의 정보가 담겨있다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this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레퍼런스는 그중 하나로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함수가 실행되는 동안 이용할 수 있다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21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- </a:t>
            </a:r>
            <a:r>
              <a:rPr lang="ko-KR" altLang="en-US" sz="3600" dirty="0" err="1" smtClean="0"/>
              <a:t>호출부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this 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바인딩의 개념을 이해하려면 </a:t>
            </a:r>
            <a:r>
              <a:rPr lang="ko-KR" altLang="en-US" sz="2000" dirty="0" err="1" smtClean="0">
                <a:solidFill>
                  <a:srgbClr val="24292E"/>
                </a:solidFill>
                <a:latin typeface="+mn-ea"/>
              </a:rPr>
              <a:t>호출부를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확인하여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가 가리키는 것이 무엇인지 찾아봐야 한다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코딩 패턴에 따라 </a:t>
            </a:r>
            <a:r>
              <a:rPr lang="ko-KR" altLang="en-US" sz="2000" dirty="0" err="1" smtClean="0">
                <a:solidFill>
                  <a:srgbClr val="24292E"/>
                </a:solidFill>
                <a:latin typeface="+mn-ea"/>
              </a:rPr>
              <a:t>호출부가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어디인지 모호할 때가 많기 때문에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호출 스택을 생각하는 것이 좋다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en-US" altLang="ko-KR" sz="2000" dirty="0">
                <a:latin typeface="+mn-ea"/>
              </a:rPr>
              <a:t>this </a:t>
            </a:r>
            <a:r>
              <a:rPr lang="ko-KR" altLang="en-US" sz="2000" dirty="0">
                <a:latin typeface="+mn-ea"/>
              </a:rPr>
              <a:t>바인딩은 오직 </a:t>
            </a:r>
            <a:r>
              <a:rPr lang="ko-KR" altLang="en-US" sz="2000" dirty="0" err="1">
                <a:latin typeface="+mn-ea"/>
              </a:rPr>
              <a:t>호출부와</a:t>
            </a:r>
            <a:r>
              <a:rPr lang="ko-KR" altLang="en-US" sz="2000" dirty="0">
                <a:latin typeface="+mn-ea"/>
              </a:rPr>
              <a:t> 연관되기 때문에 호출 스택에서 진짜 </a:t>
            </a:r>
            <a:r>
              <a:rPr lang="ko-KR" altLang="en-US" sz="2000" dirty="0" err="1">
                <a:latin typeface="+mn-ea"/>
              </a:rPr>
              <a:t>호출부를</a:t>
            </a:r>
            <a:r>
              <a:rPr lang="ko-KR" altLang="en-US" sz="2000" dirty="0">
                <a:latin typeface="+mn-ea"/>
              </a:rPr>
              <a:t> 찾아내려면 코드를 주의 깊게 잘 봐야 한다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950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- </a:t>
            </a:r>
            <a:r>
              <a:rPr lang="ko-KR" altLang="en-US" sz="3600" dirty="0" err="1" smtClean="0"/>
              <a:t>호출부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2022230"/>
            <a:ext cx="23431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- </a:t>
            </a:r>
            <a:r>
              <a:rPr lang="ko-KR" altLang="en-US" sz="3600" dirty="0" err="1" smtClean="0"/>
              <a:t>호출부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1307855"/>
            <a:ext cx="39052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단지 규칙일 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solidFill>
                  <a:srgbClr val="24292E"/>
                </a:solidFill>
                <a:latin typeface="+mn-ea"/>
              </a:rPr>
              <a:t>호출부를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확인한 후에는 다음 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4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가지 규칙 중 어느 것이 해당하는지 확인한다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기본 바인딩</a:t>
            </a:r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암시적 바인딩</a:t>
            </a:r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명시적 바인딩</a:t>
            </a:r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new 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바인딩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28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단지 규칙일 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solidFill>
                  <a:srgbClr val="24292E"/>
                </a:solidFill>
                <a:latin typeface="+mn-ea"/>
              </a:rPr>
              <a:t>호출부를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확인한 후에는 다음 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4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가지 규칙 중 어느 것이 해당하는지 확인한다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기본 바인딩</a:t>
            </a:r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암시적 바인딩</a:t>
            </a:r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명시적 바인딩</a:t>
            </a:r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new 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바인딩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5629" y="3753096"/>
            <a:ext cx="592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현재 버전이 바뀌면서 일부 예제는 교재와 다를 수 있음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단지 규칙일 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기본 바인딩</a:t>
            </a:r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가장 평범한 함수 호출인 단독 함수 실행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(Standalone Function Invocation)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에 관한 규칙으로 나머지 규칙에 해당하지 않을 경우 적용되는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의 기본 규칙이다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var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 a = 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2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처럼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전역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스코프에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변수를 선언하면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변수명과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같은 이름의 전역 객체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프로퍼티가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생성된다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그리고 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foo()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함수 호출 시 </a:t>
            </a:r>
            <a:r>
              <a:rPr lang="en-US" altLang="ko-KR" sz="1600" dirty="0" err="1" smtClean="0">
                <a:solidFill>
                  <a:srgbClr val="24292E"/>
                </a:solidFill>
                <a:latin typeface="+mn-ea"/>
              </a:rPr>
              <a:t>this.a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는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전역 객체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a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기본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바인딩이 적용되어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는 전역 객체를 참조한다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엄격 모드에서는 기본 바인딩 대상에서 제외된다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62" y="2524125"/>
            <a:ext cx="23526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단지 규칙일 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암시적 바인딩</a:t>
            </a:r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두 번째 규칙은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호출부에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콘텍스트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객체가 있는지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즉 객체의 소유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(Owning)/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포함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(Containing)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여부를 확인하는 것이다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foo()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를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처음부터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foo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프로퍼티로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선언하든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나중에 레퍼런스로 추가하든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obj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객체가 이 함수를 소유하거나 포함한 것은 아니다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하지만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호출부는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obj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콘텍스트로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foo()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를 참조하므로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obj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객체는 함수 호출 시점에 함수의 레퍼런스를 소유하거나 포함한다고 볼 수 있다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2233979"/>
            <a:ext cx="23622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단지 규칙일 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명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시적 바인딩</a:t>
            </a:r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함수 레퍼런스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프로퍼티를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객체에 더하지 않고 어떤 객체를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바인딩에 이용하겠다는 의지를 코드에 명확히 밝힐 방도로 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call()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과 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apply()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메서드를 사용한다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두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메서드는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에 바인딩할 객체를 첫째 인자로 받아 함수 호출 시 이 객체를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로 세팅한다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를 지정한 객체로 직접 바인딩 하므로 이를 명시적 바인딩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(Explicit Binding)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이라 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foo.call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()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에서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명시적으로 바인딩하여 함수를 호출하므로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는 반드시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obj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가 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객체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대신 단순 원시 값을 인자로 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전달하면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원시 값에 대응되는 객체로 </a:t>
            </a:r>
            <a:r>
              <a:rPr lang="ko-KR" altLang="en-US" sz="1600" dirty="0" err="1" smtClean="0">
                <a:solidFill>
                  <a:srgbClr val="24292E"/>
                </a:solidFill>
                <a:latin typeface="+mn-ea"/>
              </a:rPr>
              <a:t>래핑되며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이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과정을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박싱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(Boxing)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이라고 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12" y="2868857"/>
            <a:ext cx="23145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01 this</a:t>
            </a:r>
            <a:r>
              <a:rPr lang="ko-KR" altLang="en-US" sz="3600" dirty="0"/>
              <a:t>라나 뭐라나 </a:t>
            </a:r>
            <a:r>
              <a:rPr lang="en-US" altLang="ko-KR" sz="3600" dirty="0"/>
              <a:t>- this</a:t>
            </a:r>
            <a:r>
              <a:rPr lang="ko-KR" altLang="en-US" sz="3600" dirty="0"/>
              <a:t>를 왜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this</a:t>
            </a:r>
            <a:r>
              <a:rPr lang="ko-KR" altLang="en-US" sz="2000" dirty="0" smtClean="0"/>
              <a:t>는 모든 함수 </a:t>
            </a:r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내에 자동으로 설정되는 특수한 </a:t>
            </a:r>
            <a:r>
              <a:rPr lang="ko-KR" altLang="en-US" sz="2000" dirty="0" err="1" smtClean="0"/>
              <a:t>식별자이다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62562"/>
          <a:stretch/>
        </p:blipFill>
        <p:spPr>
          <a:xfrm>
            <a:off x="838200" y="2791740"/>
            <a:ext cx="5219700" cy="18899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39144" r="22179"/>
          <a:stretch/>
        </p:blipFill>
        <p:spPr>
          <a:xfrm>
            <a:off x="7291754" y="2200639"/>
            <a:ext cx="4062046" cy="307218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89541" y="5776520"/>
            <a:ext cx="6638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212121"/>
                </a:solidFill>
                <a:latin typeface="+mn-ea"/>
              </a:rPr>
              <a:t>call</a:t>
            </a:r>
            <a:r>
              <a:rPr lang="ko-KR" altLang="ko-KR" sz="1600" dirty="0">
                <a:solidFill>
                  <a:srgbClr val="212121"/>
                </a:solidFill>
                <a:latin typeface="+mn-ea"/>
              </a:rPr>
              <a:t>()</a:t>
            </a:r>
            <a:r>
              <a:rPr lang="ko-KR" altLang="ko-KR" sz="1600" dirty="0">
                <a:solidFill>
                  <a:srgbClr val="212121"/>
                </a:solidFill>
                <a:latin typeface="+mn-ea"/>
                <a:cs typeface="Arial" panose="020B0604020202020204" pitchFamily="34" charset="0"/>
              </a:rPr>
              <a:t> </a:t>
            </a:r>
            <a:r>
              <a:rPr lang="ko-KR" altLang="ko-KR" sz="1600" dirty="0" err="1">
                <a:solidFill>
                  <a:srgbClr val="212121"/>
                </a:solidFill>
                <a:latin typeface="+mn-ea"/>
                <a:cs typeface="Arial" panose="020B0604020202020204" pitchFamily="34" charset="0"/>
              </a:rPr>
              <a:t>메소드는</a:t>
            </a:r>
            <a:r>
              <a:rPr lang="ko-KR" altLang="ko-KR" sz="1600" dirty="0">
                <a:solidFill>
                  <a:srgbClr val="212121"/>
                </a:solidFill>
                <a:latin typeface="+mn-ea"/>
                <a:cs typeface="Arial" panose="020B0604020202020204" pitchFamily="34" charset="0"/>
              </a:rPr>
              <a:t> 주어진 </a:t>
            </a:r>
            <a:r>
              <a:rPr lang="ko-KR" altLang="ko-KR" sz="1600" dirty="0" err="1">
                <a:solidFill>
                  <a:srgbClr val="212121"/>
                </a:solidFill>
                <a:latin typeface="+mn-ea"/>
              </a:rPr>
              <a:t>this</a:t>
            </a:r>
            <a:r>
              <a:rPr lang="ko-KR" altLang="ko-KR" sz="1600" dirty="0">
                <a:solidFill>
                  <a:srgbClr val="212121"/>
                </a:solidFill>
                <a:latin typeface="+mn-ea"/>
                <a:cs typeface="Arial" panose="020B0604020202020204" pitchFamily="34" charset="0"/>
              </a:rPr>
              <a:t> 값 및 각각 전달된 인수와 함께 함수를 호출</a:t>
            </a:r>
            <a:r>
              <a:rPr lang="ko-KR" altLang="ko-KR" sz="1600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단지 규칙일 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new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바인딩</a:t>
            </a:r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전통적인 클래스 지향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(Class-Oriented)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언어의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생성자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(Constructor)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는 클래스에 붙은 특별한 메서드로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클래스 인스턴스 생성 시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new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연산자로 호출된다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자바스크립트도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new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연산자가 있어 다른 클래스 지향 언어와 비슷할 거라 생각할 수도 있지만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의미상 클래스 지향적인 기능과 아무 상관이 없다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특별한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형태의 함수도 아니며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단지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new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를 사용하여 호출할 때 자동으로 붙들려 실행되는 평범한 함수다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함수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앞에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new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를 붙여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생성자를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호출을 하면 다음과 같은 일들이 일어난다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2"/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새 색체가 만들어진다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2"/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새로 생성된 객체의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[[ Prototype ]]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이 연결된다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2"/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새로 생성된 객체는 함수 호출 시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로 바인딩 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2"/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이 함수가 자신의 또 다른 객체를 반환하지 않는 한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new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와 함께 호출된 함수는 자동으로 새로 생성된 객체를 반환한다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400" dirty="0" smtClean="0">
              <a:solidFill>
                <a:srgbClr val="24292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2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단지 규칙일 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new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 바인딩</a:t>
            </a:r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552" y="1747491"/>
            <a:ext cx="2362200" cy="1438275"/>
          </a:xfrm>
          <a:prstGeom prst="rect">
            <a:avLst/>
          </a:prstGeom>
        </p:spPr>
      </p:pic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4" y="3370404"/>
            <a:ext cx="7219257" cy="31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3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모든 건 순서가 있는 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this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확정 규칙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1. new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로 함수를 호출했는가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?(new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바인딩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)</a:t>
            </a:r>
            <a:br>
              <a:rPr lang="en-US" altLang="ko-KR" sz="1600" dirty="0" smtClean="0">
                <a:solidFill>
                  <a:srgbClr val="24292E"/>
                </a:solidFill>
                <a:latin typeface="+mn-ea"/>
              </a:rPr>
            </a:b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-&gt;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맞으면 새로 생성된 객체가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2"/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var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 bar = new foo</a:t>
            </a:r>
            <a:r>
              <a:rPr lang="en-US" altLang="ko-KR" sz="1400" dirty="0" smtClean="0">
                <a:solidFill>
                  <a:srgbClr val="24292E"/>
                </a:solidFill>
                <a:latin typeface="+mn-ea"/>
              </a:rPr>
              <a:t>();</a:t>
            </a:r>
          </a:p>
          <a:p>
            <a:pPr lvl="2"/>
            <a:endParaRPr lang="en-US" altLang="ko-KR" sz="1400" dirty="0">
              <a:solidFill>
                <a:srgbClr val="24292E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2. call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과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apply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로 함수를 호출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이를테면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bind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하드 바인딩 내부에 숨겨진 형태로 호출됐는가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?(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명시적 바인딩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)</a:t>
            </a:r>
            <a:br>
              <a:rPr lang="en-US" altLang="ko-KR" sz="1600" dirty="0" smtClean="0">
                <a:solidFill>
                  <a:srgbClr val="24292E"/>
                </a:solidFill>
                <a:latin typeface="+mn-ea"/>
              </a:rPr>
            </a:b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-&gt;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맞으면 명시적으로 지정된 객체가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2"/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var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 bar = </a:t>
            </a:r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foo.call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obj</a:t>
            </a:r>
            <a:r>
              <a:rPr lang="en-US" altLang="ko-KR" sz="1400" dirty="0" smtClean="0">
                <a:solidFill>
                  <a:srgbClr val="24292E"/>
                </a:solidFill>
                <a:latin typeface="+mn-ea"/>
              </a:rPr>
              <a:t>);</a:t>
            </a:r>
          </a:p>
          <a:p>
            <a:pPr lvl="2"/>
            <a:endParaRPr lang="en-US" altLang="ko-KR" sz="1400" dirty="0">
              <a:solidFill>
                <a:srgbClr val="24292E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3. 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함수를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콘텍스트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즉 객체를 소유 또는 포함하는 형태로 호출했는가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?(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암시적 바인딩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)</a:t>
            </a:r>
            <a:br>
              <a:rPr lang="en-US" altLang="ko-KR" sz="1600" dirty="0" smtClean="0">
                <a:solidFill>
                  <a:srgbClr val="24292E"/>
                </a:solidFill>
                <a:latin typeface="+mn-ea"/>
              </a:rPr>
            </a:b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-&gt;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맞으면 바로 이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콘텍스트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객체가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2"/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var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 bar = </a:t>
            </a:r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obj.foo</a:t>
            </a:r>
            <a:r>
              <a:rPr lang="en-US" altLang="ko-KR" sz="1400" dirty="0" smtClean="0">
                <a:solidFill>
                  <a:srgbClr val="24292E"/>
                </a:solidFill>
                <a:latin typeface="+mn-ea"/>
              </a:rPr>
              <a:t>();</a:t>
            </a:r>
          </a:p>
          <a:p>
            <a:pPr lvl="2"/>
            <a:endParaRPr lang="en-US" altLang="ko-KR" sz="1400" dirty="0">
              <a:solidFill>
                <a:srgbClr val="24292E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4. 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그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외의 경우에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는 기본값으로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세팅된다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.(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기본바인딩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)</a:t>
            </a:r>
          </a:p>
          <a:p>
            <a:pPr lvl="2"/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var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 bar = foo();</a:t>
            </a: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57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바인딩 예외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this 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무시</a:t>
            </a:r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call, apply, bind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메서드에 첫 번째 인자로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null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또는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undefined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를 넘기면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바인딩이 무시되고 기본 바인딩 규칙이 적용된다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apply()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는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함수 호출 시 다수의 인자를 배열 값으로 펼쳐 보내는 용도로 자주 쓰인다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bind()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도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유사한 방법으로 인자들을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커링하는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메서드로 많이 사용한다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apply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와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bind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모두 반드시 첫 번째 인자로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바인딩을 지정해야 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하지만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가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로직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상 일종의 자리 끼움 값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(Placeholder)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으로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null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정도의 값을 전달하는 편이 합리적이다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어떤 함수 호출 시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null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을 전달했는데 그 함수가 내부적으로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를 레퍼런스로 참조하면 기본 바인딩이 적용되어 전역 변수를 참조하거나 최악으로는 변경하는 예기치 못한 일이 발생할 수 있다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2307980"/>
            <a:ext cx="23431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바인딩 예외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this </a:t>
            </a:r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무시</a:t>
            </a:r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더 안전한 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this</a:t>
            </a:r>
          </a:p>
          <a:p>
            <a:pPr lvl="2"/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안전하게 가고자 한다면 프로그램에서 부작용과 무관한 객체를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로 바인딩하는게 좋다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네트워크 업계의 용어로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DMZ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객체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즉 내용이 하나도 없으면서 전혀 위임되지 않은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Nondelegated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)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객체 정도가 필요하다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400" dirty="0" smtClean="0">
              <a:solidFill>
                <a:srgbClr val="24292E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2811340"/>
            <a:ext cx="37242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바인딩 예외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간접 레퍼런스</a:t>
            </a:r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간접 레퍼런스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(Indirect Reference)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가 생성되는 경우로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함수를 호출하면 무조건 기본 바인딩 규칙이 적용된다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간접 레퍼런스는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할당문에서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가장 빈번하게 발생한다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할당 표현식 </a:t>
            </a:r>
            <a:r>
              <a:rPr lang="en-US" altLang="ko-KR" sz="1600" dirty="0" err="1" smtClean="0">
                <a:solidFill>
                  <a:srgbClr val="24292E"/>
                </a:solidFill>
                <a:latin typeface="+mn-ea"/>
              </a:rPr>
              <a:t>p.foo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= </a:t>
            </a:r>
            <a:r>
              <a:rPr lang="en-US" altLang="ko-KR" sz="1600" dirty="0" err="1" smtClean="0">
                <a:solidFill>
                  <a:srgbClr val="24292E"/>
                </a:solidFill>
                <a:latin typeface="+mn-ea"/>
              </a:rPr>
              <a:t>o.foo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의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결괏값은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원 함수 객체의 레퍼런스이므로 실제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호출부는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처음 예상과는 달리 </a:t>
            </a:r>
            <a:r>
              <a:rPr lang="en-US" altLang="ko-KR" sz="1600" dirty="0" err="1" smtClean="0">
                <a:solidFill>
                  <a:srgbClr val="24292E"/>
                </a:solidFill>
                <a:latin typeface="+mn-ea"/>
              </a:rPr>
              <a:t>p.foo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(), </a:t>
            </a:r>
            <a:r>
              <a:rPr lang="en-US" altLang="ko-KR" sz="1600" dirty="0" err="1" smtClean="0">
                <a:solidFill>
                  <a:srgbClr val="24292E"/>
                </a:solidFill>
                <a:latin typeface="+mn-ea"/>
              </a:rPr>
              <a:t>o.foo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()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가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아니고 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foo()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그래서 기본 바인딩 규칙이 적용된다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65155"/>
            <a:ext cx="24384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바인딩 예외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소프트 바인딩</a:t>
            </a:r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하드 바인딩은 함수의 유연성을 크게 떨어뜨리기 때문에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를 암시적 바인딩을 하거나 나중에 다시 명시적 바인딩하는 식으로 수동 오버라이드하는 것이 불가능하다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암시적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명시적 바인딩 기법을 통해 임의로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바인딩을 하는 동시에 전역 객체나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undefined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가 아닌 다른 기본 바인딩 값을 세팅하기를 원했고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소프트 바인딩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(Soft Binding)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이라는 유틸리티를 고안했다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2685316"/>
            <a:ext cx="52863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어휘적 </a:t>
            </a:r>
            <a:r>
              <a:rPr lang="en-US" altLang="ko-KR" sz="3600" dirty="0" smtClean="0"/>
              <a:t>this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ES6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부터는 화살표 함수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(Arrow Function)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를 제공한다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화살표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함수는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function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키워드 대신 뚱뚱한 화살표 연산자로 불리는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`=&gt;`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를 써서 표현하며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4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가지 표준 규칙 대신 에두른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스코프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(Enclosing Scope)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를 보고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를 알아서 바인딩한다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rgbClr val="24292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04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어휘적 </a:t>
            </a:r>
            <a:r>
              <a:rPr lang="en-US" altLang="ko-KR" sz="3600" dirty="0" smtClean="0"/>
              <a:t>this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9805"/>
            <a:ext cx="4905375" cy="41338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14293" y="307501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foo()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내부에서 생성된 화살표 함수는 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foo()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호출 당시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를 무조건 어휘적으로 포착한다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foo()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는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obj1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에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가 바인딩 되므로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bar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의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역시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obj1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로 바인딩 된다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화살표 함수의 어휘적 바인딩은 절대로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오버라이드할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수 없다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화살표 함수는 이벤트 처리기나 타이머 등의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콜백에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가장 널리 쓰인다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64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</a:t>
            </a:r>
            <a:r>
              <a:rPr lang="en-US" altLang="ko-KR" sz="3600" dirty="0" smtClean="0"/>
              <a:t>02 this</a:t>
            </a:r>
            <a:r>
              <a:rPr lang="ko-KR" altLang="en-US" sz="3600" dirty="0" smtClean="0"/>
              <a:t>가 이런 </a:t>
            </a:r>
            <a:r>
              <a:rPr lang="ko-KR" altLang="en-US" sz="3600" dirty="0" err="1" smtClean="0"/>
              <a:t>거로군</a:t>
            </a:r>
            <a:r>
              <a:rPr lang="en-US" altLang="ko-KR" sz="3600" dirty="0" smtClean="0"/>
              <a:t>!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어휘적 </a:t>
            </a:r>
            <a:r>
              <a:rPr lang="en-US" altLang="ko-KR" sz="3600" dirty="0" smtClean="0"/>
              <a:t>this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1276350"/>
            <a:ext cx="4943475" cy="281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308231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화살표 함수는 </a:t>
            </a: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this를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 확실히 보장하는 수단으로 </a:t>
            </a:r>
            <a:r>
              <a:rPr lang="ko-KR" altLang="ko-KR" sz="1600" dirty="0" err="1" smtClean="0">
                <a:solidFill>
                  <a:srgbClr val="24292E"/>
                </a:solidFill>
                <a:latin typeface="+mn-ea"/>
              </a:rPr>
              <a:t>bind</a:t>
            </a:r>
            <a:r>
              <a:rPr lang="ko-KR" altLang="ko-KR" sz="1600" dirty="0" smtClean="0">
                <a:solidFill>
                  <a:srgbClr val="24292E"/>
                </a:solidFill>
                <a:latin typeface="+mn-ea"/>
              </a:rPr>
              <a:t>()</a:t>
            </a:r>
            <a:r>
              <a:rPr lang="ko-KR" altLang="ko-KR" sz="1600" dirty="0" err="1" smtClean="0">
                <a:solidFill>
                  <a:srgbClr val="24292E"/>
                </a:solidFill>
                <a:latin typeface="+mn-ea"/>
              </a:rPr>
              <a:t>를</a:t>
            </a:r>
            <a:r>
              <a:rPr lang="ko-KR" altLang="ko-KR" sz="16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대체할 수 있고 겉보기에도 끌리는 구석이 있지만, 결과적으로 더 잘 알려진 </a:t>
            </a: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렉시컬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스코프를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 쓰겠다고 기존의 </a:t>
            </a: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 체계를 포기하는 형국이란 점을 간과하면 안된다. </a:t>
            </a:r>
            <a:r>
              <a:rPr lang="ko-KR" altLang="ko-KR" sz="1600" dirty="0" err="1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ko-KR" sz="1600" dirty="0">
                <a:solidFill>
                  <a:srgbClr val="24292E"/>
                </a:solidFill>
                <a:latin typeface="+mn-ea"/>
              </a:rPr>
              <a:t> 스타일의 코드를 작성해야 할 때 다음의 점들을 생각해야 한다.</a:t>
            </a:r>
            <a:endParaRPr lang="ko-KR" altLang="ko-KR" sz="1600" dirty="0">
              <a:latin typeface="+mn-ea"/>
            </a:endParaRP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rgbClr val="24292E"/>
                </a:solidFill>
                <a:latin typeface="+mn-ea"/>
              </a:rPr>
              <a:t>오직 </a:t>
            </a:r>
            <a:r>
              <a:rPr lang="ko-KR" altLang="ko-KR" sz="1400" dirty="0" err="1">
                <a:solidFill>
                  <a:srgbClr val="24292E"/>
                </a:solidFill>
                <a:latin typeface="+mn-ea"/>
              </a:rPr>
              <a:t>렉시컬</a:t>
            </a:r>
            <a:r>
              <a:rPr lang="ko-KR" altLang="ko-KR" sz="14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400" dirty="0" err="1">
                <a:solidFill>
                  <a:srgbClr val="24292E"/>
                </a:solidFill>
                <a:latin typeface="+mn-ea"/>
              </a:rPr>
              <a:t>스코프만</a:t>
            </a:r>
            <a:r>
              <a:rPr lang="ko-KR" altLang="ko-KR" sz="1400" dirty="0">
                <a:solidFill>
                  <a:srgbClr val="24292E"/>
                </a:solidFill>
                <a:latin typeface="+mn-ea"/>
              </a:rPr>
              <a:t> 사용하고 가식적인 </a:t>
            </a:r>
            <a:r>
              <a:rPr lang="ko-KR" altLang="ko-KR" sz="1400" dirty="0" err="1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ko-KR" sz="1400" dirty="0">
                <a:solidFill>
                  <a:srgbClr val="24292E"/>
                </a:solidFill>
                <a:latin typeface="+mn-ea"/>
              </a:rPr>
              <a:t> 스타일의 코드는 </a:t>
            </a:r>
            <a:r>
              <a:rPr lang="ko-KR" altLang="ko-KR" sz="1400" dirty="0" err="1">
                <a:solidFill>
                  <a:srgbClr val="24292E"/>
                </a:solidFill>
                <a:latin typeface="+mn-ea"/>
              </a:rPr>
              <a:t>접어둔다</a:t>
            </a:r>
            <a:r>
              <a:rPr lang="ko-KR" altLang="ko-KR" sz="14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rgbClr val="24292E"/>
                </a:solidFill>
                <a:latin typeface="+mn-ea"/>
              </a:rPr>
              <a:t>필요하면 </a:t>
            </a:r>
            <a:r>
              <a:rPr lang="ko-KR" altLang="ko-KR" sz="1400" dirty="0" err="1">
                <a:solidFill>
                  <a:srgbClr val="24292E"/>
                </a:solidFill>
                <a:latin typeface="+mn-ea"/>
              </a:rPr>
              <a:t>bind</a:t>
            </a:r>
            <a:r>
              <a:rPr lang="ko-KR" altLang="ko-KR" sz="1400" dirty="0">
                <a:solidFill>
                  <a:srgbClr val="24292E"/>
                </a:solidFill>
                <a:latin typeface="+mn-ea"/>
              </a:rPr>
              <a:t>()까지 포함하여 완전한 </a:t>
            </a:r>
            <a:r>
              <a:rPr lang="ko-KR" altLang="ko-KR" sz="1400" dirty="0" err="1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ko-KR" sz="1400" dirty="0">
                <a:solidFill>
                  <a:srgbClr val="24292E"/>
                </a:solidFill>
                <a:latin typeface="+mn-ea"/>
              </a:rPr>
              <a:t> 스타일의 코드를 구사하되 </a:t>
            </a:r>
            <a:r>
              <a:rPr lang="ko-KR" altLang="ko-KR" sz="1400" dirty="0" err="1">
                <a:solidFill>
                  <a:srgbClr val="24292E"/>
                </a:solidFill>
                <a:latin typeface="+mn-ea"/>
              </a:rPr>
              <a:t>self</a:t>
            </a:r>
            <a:r>
              <a:rPr lang="ko-KR" altLang="ko-KR" sz="1400" dirty="0">
                <a:solidFill>
                  <a:srgbClr val="24292E"/>
                </a:solidFill>
                <a:latin typeface="+mn-ea"/>
              </a:rPr>
              <a:t> = </a:t>
            </a:r>
            <a:r>
              <a:rPr lang="ko-KR" altLang="ko-KR" sz="1400" dirty="0" err="1">
                <a:solidFill>
                  <a:srgbClr val="24292E"/>
                </a:solidFill>
                <a:latin typeface="+mn-ea"/>
              </a:rPr>
              <a:t>this나</a:t>
            </a:r>
            <a:r>
              <a:rPr lang="ko-KR" altLang="ko-KR" sz="1400" dirty="0">
                <a:solidFill>
                  <a:srgbClr val="24292E"/>
                </a:solidFill>
                <a:latin typeface="+mn-ea"/>
              </a:rPr>
              <a:t> 화살표 함수 같은 소위 어휘적 </a:t>
            </a:r>
            <a:r>
              <a:rPr lang="ko-KR" altLang="ko-KR" sz="1400" dirty="0" err="1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ko-KR" sz="1400" dirty="0">
                <a:solidFill>
                  <a:srgbClr val="24292E"/>
                </a:solidFill>
                <a:latin typeface="+mn-ea"/>
              </a:rPr>
              <a:t> 꼼수는 삼가야 한다.</a:t>
            </a: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rgbClr val="24292E"/>
                </a:solidFill>
                <a:latin typeface="+mn-ea"/>
              </a:rPr>
              <a:t>두 스타일 모두 적절히 혼용하여 효율적인 프로그래밍을 할 수도 있겠지만 동일 함수 내에서 똑같은 것을 찾는데 서로 다른 스타일이 섞여 있으면 관리도 잘 안되고 개발자가 천재가 아닌 이상 이해하기 곤란한 골칫덩이 코드로 남게 될 것이다</a:t>
            </a:r>
            <a:r>
              <a:rPr lang="ko-KR" altLang="ko-KR" sz="1400" dirty="0" smtClean="0">
                <a:solidFill>
                  <a:srgbClr val="24292E"/>
                </a:solidFill>
                <a:latin typeface="+mn-ea"/>
              </a:rPr>
              <a:t>.</a:t>
            </a:r>
            <a:endParaRPr lang="ko-KR" altLang="ko-KR" sz="1400" dirty="0">
              <a:solidFill>
                <a:srgbClr val="24292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7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01 this</a:t>
            </a:r>
            <a:r>
              <a:rPr lang="ko-KR" altLang="en-US" sz="3600" dirty="0"/>
              <a:t>라나 뭐라나 </a:t>
            </a:r>
            <a:r>
              <a:rPr lang="en-US" altLang="ko-KR" sz="3600" dirty="0"/>
              <a:t>- this</a:t>
            </a:r>
            <a:r>
              <a:rPr lang="ko-KR" altLang="en-US" sz="3600" dirty="0"/>
              <a:t>를 왜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this</a:t>
            </a:r>
            <a:r>
              <a:rPr lang="ko-KR" altLang="en-US" sz="2000" dirty="0" smtClean="0"/>
              <a:t>는 모든 함수 </a:t>
            </a:r>
            <a:r>
              <a:rPr lang="ko-KR" altLang="en-US" sz="2000" dirty="0" err="1" smtClean="0"/>
              <a:t>스코프</a:t>
            </a:r>
            <a:r>
              <a:rPr lang="ko-KR" altLang="en-US" sz="2000" dirty="0" smtClean="0"/>
              <a:t> 내에 자동으로 설정되는 특수한 </a:t>
            </a:r>
            <a:r>
              <a:rPr lang="ko-KR" altLang="en-US" sz="2000" dirty="0" err="1" smtClean="0"/>
              <a:t>식별자이다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1861444"/>
            <a:ext cx="50387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01 this</a:t>
            </a:r>
            <a:r>
              <a:rPr lang="ko-KR" altLang="en-US" sz="3600" dirty="0"/>
              <a:t>라나 뭐라나 </a:t>
            </a:r>
            <a:r>
              <a:rPr lang="en-US" altLang="ko-KR" sz="3600" dirty="0"/>
              <a:t>- this</a:t>
            </a:r>
            <a:r>
              <a:rPr lang="ko-KR" altLang="en-US" sz="3600" dirty="0"/>
              <a:t>를 왜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 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identify()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와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speak()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두 함수는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객체별로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 함수를 작성할 필요 없이 다중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</a:rPr>
              <a:t>콘텍스트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(Context)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객체인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me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와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</a:rPr>
              <a:t>you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</a:rPr>
              <a:t>모두에서 재사용할 수 있다</a:t>
            </a:r>
            <a:r>
              <a:rPr lang="en-US" altLang="ko-KR" sz="20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암시적인 </a:t>
            </a:r>
            <a:r>
              <a:rPr lang="ko-KR" altLang="en-US" sz="2000" dirty="0">
                <a:latin typeface="+mn-ea"/>
              </a:rPr>
              <a:t>객체 레퍼런스를 함께 넘기는</a:t>
            </a:r>
            <a:r>
              <a:rPr lang="en-US" altLang="ko-KR" sz="2000" dirty="0">
                <a:latin typeface="+mn-ea"/>
              </a:rPr>
              <a:t>(Passing Along) this </a:t>
            </a:r>
            <a:r>
              <a:rPr lang="ko-KR" altLang="en-US" sz="2000" dirty="0">
                <a:latin typeface="+mn-ea"/>
              </a:rPr>
              <a:t>체계가 </a:t>
            </a:r>
            <a:r>
              <a:rPr lang="en-US" altLang="ko-KR" sz="2000" dirty="0">
                <a:latin typeface="+mn-ea"/>
              </a:rPr>
              <a:t>API </a:t>
            </a:r>
            <a:r>
              <a:rPr lang="ko-KR" altLang="en-US" sz="2000" dirty="0">
                <a:latin typeface="+mn-ea"/>
              </a:rPr>
              <a:t>설계상 좀 더 깔끔하고 명확하며 재사용하기 쉽다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사용 </a:t>
            </a:r>
            <a:r>
              <a:rPr lang="ko-KR" altLang="en-US" sz="2000" dirty="0">
                <a:latin typeface="+mn-ea"/>
              </a:rPr>
              <a:t>패턴이 복잡해질수록 보통 명시적인 인자로 </a:t>
            </a:r>
            <a:r>
              <a:rPr lang="ko-KR" altLang="en-US" sz="2000" dirty="0" err="1">
                <a:latin typeface="+mn-ea"/>
              </a:rPr>
              <a:t>콘텍스트를</a:t>
            </a:r>
            <a:r>
              <a:rPr lang="ko-KR" altLang="en-US" sz="2000" dirty="0">
                <a:latin typeface="+mn-ea"/>
              </a:rPr>
              <a:t> 넘기는 방법이 </a:t>
            </a:r>
            <a:r>
              <a:rPr lang="en-US" altLang="ko-KR" sz="2000" dirty="0">
                <a:latin typeface="+mn-ea"/>
              </a:rPr>
              <a:t>this </a:t>
            </a:r>
            <a:r>
              <a:rPr lang="ko-KR" altLang="en-US" sz="2000" dirty="0" err="1">
                <a:latin typeface="+mn-ea"/>
              </a:rPr>
              <a:t>콘텍스트를</a:t>
            </a:r>
            <a:r>
              <a:rPr lang="ko-KR" altLang="en-US" sz="2000" dirty="0">
                <a:latin typeface="+mn-ea"/>
              </a:rPr>
              <a:t> 사용하는 것보다 코드가 더 </a:t>
            </a:r>
            <a:r>
              <a:rPr lang="ko-KR" altLang="en-US" sz="2000" dirty="0" err="1">
                <a:latin typeface="+mn-ea"/>
              </a:rPr>
              <a:t>지저분해진다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25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01 this</a:t>
            </a:r>
            <a:r>
              <a:rPr lang="ko-KR" altLang="en-US" sz="3600" dirty="0"/>
              <a:t>라나 뭐라나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헷갈리는 것들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자기 자신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21" y="1898405"/>
            <a:ext cx="30575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01 this</a:t>
            </a:r>
            <a:r>
              <a:rPr lang="ko-KR" altLang="en-US" sz="3600" dirty="0"/>
              <a:t>라나 뭐라나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헷갈리는 것들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자기 자신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21" y="1898405"/>
            <a:ext cx="3057525" cy="3676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847" y="3222380"/>
            <a:ext cx="7143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01 this</a:t>
            </a:r>
            <a:r>
              <a:rPr lang="ko-KR" altLang="en-US" sz="3600" dirty="0"/>
              <a:t>라나 뭐라나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헷갈리는 것들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자기 자신</a:t>
            </a:r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가 함수 그 자체를 가리킨다는 것은 오해이다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앞선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코드에서 </a:t>
            </a:r>
            <a:r>
              <a:rPr lang="en-US" altLang="ko-KR" sz="1600" dirty="0" err="1" smtClean="0">
                <a:solidFill>
                  <a:srgbClr val="24292E"/>
                </a:solidFill>
                <a:latin typeface="+mn-ea"/>
              </a:rPr>
              <a:t>foo.count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= 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0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으로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foo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함수 객체에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count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프로퍼티가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추가된다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하지만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는 함수 객체를 바라보는 것이 아니다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count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는 전역 변수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count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로 현재 값은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NaN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이다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함수가 내부에서 자신을 참조할 때 일반적으로 </a:t>
            </a:r>
            <a:r>
              <a:rPr lang="en-US" altLang="ko-KR" sz="1600" dirty="0">
                <a:latin typeface="+mn-ea"/>
              </a:rPr>
              <a:t>this</a:t>
            </a:r>
            <a:r>
              <a:rPr lang="ko-KR" altLang="en-US" sz="1600" dirty="0">
                <a:latin typeface="+mn-ea"/>
              </a:rPr>
              <a:t>만으로는 부족하며 </a:t>
            </a:r>
            <a:r>
              <a:rPr lang="ko-KR" altLang="en-US" sz="1600" dirty="0" err="1">
                <a:latin typeface="+mn-ea"/>
              </a:rPr>
              <a:t>렉시컬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식별자</a:t>
            </a:r>
            <a:r>
              <a:rPr lang="en-US" altLang="ko-KR" sz="1600" dirty="0">
                <a:latin typeface="+mn-ea"/>
              </a:rPr>
              <a:t>(Lexical Identifier)</a:t>
            </a:r>
            <a:r>
              <a:rPr lang="ko-KR" altLang="en-US" sz="1600" dirty="0">
                <a:latin typeface="+mn-ea"/>
              </a:rPr>
              <a:t>를 거쳐 함수 객체를 참조한다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6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01 this</a:t>
            </a:r>
            <a:r>
              <a:rPr lang="ko-KR" altLang="en-US" sz="3600" dirty="0"/>
              <a:t>라나 뭐라나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헷갈리는 것들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자기 자신</a:t>
            </a:r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가 함수 그 자체를 가리킨다는 것은 오해이다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앞선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코드에서 </a:t>
            </a:r>
            <a:r>
              <a:rPr lang="en-US" altLang="ko-KR" sz="1600" dirty="0" err="1" smtClean="0">
                <a:solidFill>
                  <a:srgbClr val="24292E"/>
                </a:solidFill>
                <a:latin typeface="+mn-ea"/>
              </a:rPr>
              <a:t>foo.count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= 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0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으로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foo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함수 객체에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count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프로퍼티가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추가된다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하지만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는 함수 객체를 바라보는 것이 아니다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count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는 전역 변수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count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로 현재 값은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NaN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이다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함수가 내부에서 자신을 참조할 때 일반적으로 </a:t>
            </a:r>
            <a:r>
              <a:rPr lang="en-US" altLang="ko-KR" sz="1600" dirty="0">
                <a:latin typeface="+mn-ea"/>
              </a:rPr>
              <a:t>this</a:t>
            </a:r>
            <a:r>
              <a:rPr lang="ko-KR" altLang="en-US" sz="1600" dirty="0">
                <a:latin typeface="+mn-ea"/>
              </a:rPr>
              <a:t>만으로는 부족하며 </a:t>
            </a:r>
            <a:r>
              <a:rPr lang="ko-KR" altLang="en-US" sz="1600" dirty="0" err="1">
                <a:latin typeface="+mn-ea"/>
              </a:rPr>
              <a:t>렉시컬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식별자</a:t>
            </a:r>
            <a:r>
              <a:rPr lang="en-US" altLang="ko-KR" sz="1600" dirty="0">
                <a:latin typeface="+mn-ea"/>
              </a:rPr>
              <a:t>(Lexical Identifier)</a:t>
            </a:r>
            <a:r>
              <a:rPr lang="ko-KR" altLang="en-US" sz="1600" dirty="0">
                <a:latin typeface="+mn-ea"/>
              </a:rPr>
              <a:t>를 거쳐 함수 객체를 참조한다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3593489"/>
            <a:ext cx="44481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 01 this</a:t>
            </a:r>
            <a:r>
              <a:rPr lang="ko-KR" altLang="en-US" sz="3600" dirty="0"/>
              <a:t>라나 뭐라나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헷갈리는 것들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76445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24292E"/>
                </a:solidFill>
                <a:latin typeface="+mn-ea"/>
              </a:rPr>
              <a:t>자기 자신</a:t>
            </a:r>
            <a:endParaRPr lang="en-US" altLang="ko-KR" sz="2000" dirty="0" smtClean="0">
              <a:solidFill>
                <a:srgbClr val="24292E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가 함수 그 자체를 가리킨다는 것은 오해이다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앞선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코드에서 </a:t>
            </a:r>
            <a:r>
              <a:rPr lang="en-US" altLang="ko-KR" sz="1600" dirty="0" err="1" smtClean="0">
                <a:solidFill>
                  <a:srgbClr val="24292E"/>
                </a:solidFill>
                <a:latin typeface="+mn-ea"/>
              </a:rPr>
              <a:t>foo.count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= 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0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으로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foo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함수 객체에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count </a:t>
            </a:r>
            <a:r>
              <a:rPr lang="ko-KR" altLang="en-US" sz="1600" dirty="0" err="1">
                <a:solidFill>
                  <a:srgbClr val="24292E"/>
                </a:solidFill>
                <a:latin typeface="+mn-ea"/>
              </a:rPr>
              <a:t>프로퍼티가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 추가된다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하지만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this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는 함수 객체를 바라보는 것이 아니다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count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는 전역 변수 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count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로 현재 값은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NaN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이다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함수가 내부에서 자신을 참조할 때 일반적으로 </a:t>
            </a:r>
            <a:r>
              <a:rPr lang="en-US" altLang="ko-KR" sz="1600" dirty="0">
                <a:latin typeface="+mn-ea"/>
              </a:rPr>
              <a:t>this</a:t>
            </a:r>
            <a:r>
              <a:rPr lang="ko-KR" altLang="en-US" sz="1600" dirty="0">
                <a:latin typeface="+mn-ea"/>
              </a:rPr>
              <a:t>만으로는 부족하며 </a:t>
            </a:r>
            <a:r>
              <a:rPr lang="ko-KR" altLang="en-US" sz="1600" dirty="0" err="1">
                <a:latin typeface="+mn-ea"/>
              </a:rPr>
              <a:t>렉시컬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식별자</a:t>
            </a:r>
            <a:r>
              <a:rPr lang="en-US" altLang="ko-KR" sz="1600" dirty="0">
                <a:latin typeface="+mn-ea"/>
              </a:rPr>
              <a:t>(Lexical Identifier)</a:t>
            </a:r>
            <a:r>
              <a:rPr lang="ko-KR" altLang="en-US" sz="1600" dirty="0">
                <a:latin typeface="+mn-ea"/>
              </a:rPr>
              <a:t>를 거쳐 함수 객체를 참조한다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3593489"/>
            <a:ext cx="4448175" cy="7810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836983" y="4930414"/>
            <a:ext cx="651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이름 식별자가 </a:t>
            </a:r>
            <a:r>
              <a:rPr lang="ko-KR" altLang="en-US" dirty="0" smtClean="0">
                <a:solidFill>
                  <a:srgbClr val="FF0000"/>
                </a:solidFill>
                <a:latin typeface="-apple-system"/>
              </a:rPr>
              <a:t>없는 함수는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자신을 참조할 방법이 마땅치 않다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1538</Words>
  <Application>Microsoft Office PowerPoint</Application>
  <PresentationFormat>와이드스크린</PresentationFormat>
  <Paragraphs>186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-apple-system</vt:lpstr>
      <vt:lpstr>맑은 고딕</vt:lpstr>
      <vt:lpstr>Arial</vt:lpstr>
      <vt:lpstr>Office 테마</vt:lpstr>
      <vt:lpstr>YOU DON’T KNOW JS</vt:lpstr>
      <vt:lpstr>CH 01 this라나 뭐라나 - this를 왜?</vt:lpstr>
      <vt:lpstr>CH 01 this라나 뭐라나 - this를 왜?</vt:lpstr>
      <vt:lpstr>CH 01 this라나 뭐라나 - this를 왜?</vt:lpstr>
      <vt:lpstr>CH 01 this라나 뭐라나 – 헷갈리는 것들</vt:lpstr>
      <vt:lpstr>CH 01 this라나 뭐라나 – 헷갈리는 것들</vt:lpstr>
      <vt:lpstr>CH 01 this라나 뭐라나 – 헷갈리는 것들</vt:lpstr>
      <vt:lpstr>CH 01 this라나 뭐라나 – 헷갈리는 것들</vt:lpstr>
      <vt:lpstr>CH 01 this라나 뭐라나 – 헷갈리는 것들</vt:lpstr>
      <vt:lpstr>CH 01 this라나 뭐라나 – 헷갈리는 것들</vt:lpstr>
      <vt:lpstr>CH 01 this라나 뭐라나 – this는 무엇인가?</vt:lpstr>
      <vt:lpstr>CH 02 this가 이런 거로군! - 호출부</vt:lpstr>
      <vt:lpstr>CH 02 this가 이런 거로군! - 호출부</vt:lpstr>
      <vt:lpstr>CH 02 this가 이런 거로군! - 호출부</vt:lpstr>
      <vt:lpstr>CH 02 this가 이런 거로군! – 단지 규칙일 뿐</vt:lpstr>
      <vt:lpstr>CH 02 this가 이런 거로군! – 단지 규칙일 뿐</vt:lpstr>
      <vt:lpstr>CH 02 this가 이런 거로군! – 단지 규칙일 뿐</vt:lpstr>
      <vt:lpstr>CH 02 this가 이런 거로군! – 단지 규칙일 뿐</vt:lpstr>
      <vt:lpstr>CH 02 this가 이런 거로군! – 단지 규칙일 뿐</vt:lpstr>
      <vt:lpstr>CH 02 this가 이런 거로군! – 단지 규칙일 뿐</vt:lpstr>
      <vt:lpstr>CH 02 this가 이런 거로군! – 단지 규칙일 뿐</vt:lpstr>
      <vt:lpstr>CH 02 this가 이런 거로군! – 모든 건 순서가 있는 법</vt:lpstr>
      <vt:lpstr>CH 02 this가 이런 거로군! – 바인딩 예외</vt:lpstr>
      <vt:lpstr>CH 02 this가 이런 거로군! – 바인딩 예외</vt:lpstr>
      <vt:lpstr>CH 02 this가 이런 거로군! – 바인딩 예외</vt:lpstr>
      <vt:lpstr>CH 02 this가 이런 거로군! – 바인딩 예외</vt:lpstr>
      <vt:lpstr>CH 02 this가 이런 거로군! – 어휘적 this</vt:lpstr>
      <vt:lpstr>CH 02 this가 이런 거로군! – 어휘적 this</vt:lpstr>
      <vt:lpstr>CH 02 this가 이런 거로군! – 어휘적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182</cp:revision>
  <dcterms:created xsi:type="dcterms:W3CDTF">2020-09-28T08:37:12Z</dcterms:created>
  <dcterms:modified xsi:type="dcterms:W3CDTF">2021-03-15T14:47:53Z</dcterms:modified>
</cp:coreProperties>
</file>