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5" r:id="rId6"/>
    <p:sldId id="266" r:id="rId7"/>
    <p:sldId id="267" r:id="rId8"/>
    <p:sldId id="260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2"/>
            <p14:sldId id="263"/>
            <p14:sldId id="259"/>
            <p14:sldId id="265"/>
            <p14:sldId id="266"/>
            <p14:sldId id="267"/>
            <p14:sldId id="260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YOU DON’T KNOW 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타입과 문법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스코프와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클로저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언박싱</a:t>
            </a:r>
            <a:endParaRPr lang="en-US" altLang="ko-KR" sz="2000" dirty="0"/>
          </a:p>
          <a:p>
            <a:pPr lvl="1"/>
            <a:r>
              <a:rPr lang="ko-KR" altLang="en-US" sz="1600" dirty="0"/>
              <a:t>객체 래퍼의 </a:t>
            </a:r>
            <a:r>
              <a:rPr lang="ko-KR" altLang="en-US" sz="1600" dirty="0" smtClean="0"/>
              <a:t>원시 </a:t>
            </a:r>
            <a:r>
              <a:rPr lang="ko-KR" altLang="en-US" sz="1600" dirty="0"/>
              <a:t>값은 </a:t>
            </a:r>
            <a:r>
              <a:rPr lang="en-US" altLang="ko-KR" sz="1600" dirty="0" err="1"/>
              <a:t>valueOf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메서드로 추출한다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박싱때처럼</a:t>
            </a:r>
            <a:r>
              <a:rPr lang="ko-KR" altLang="en-US" sz="1600" dirty="0" smtClean="0"/>
              <a:t> 암시적인 </a:t>
            </a:r>
            <a:r>
              <a:rPr lang="ko-KR" altLang="en-US" sz="1600" dirty="0" err="1" smtClean="0"/>
              <a:t>언박싱이</a:t>
            </a:r>
            <a:r>
              <a:rPr lang="ko-KR" altLang="en-US" sz="1600" dirty="0" smtClean="0"/>
              <a:t> 일어난다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400" dirty="0" smtClean="0"/>
          </a:p>
          <a:p>
            <a:r>
              <a:rPr lang="ko-KR" altLang="en-US" sz="2000" dirty="0" smtClean="0"/>
              <a:t>래퍼 </a:t>
            </a:r>
            <a:r>
              <a:rPr lang="ko-KR" altLang="en-US" sz="2000" dirty="0" err="1" smtClean="0"/>
              <a:t>박싱하기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원시 값엔 </a:t>
            </a:r>
            <a:r>
              <a:rPr lang="ko-KR" altLang="en-US" sz="1600" dirty="0" err="1"/>
              <a:t>프로퍼티나</a:t>
            </a:r>
            <a:r>
              <a:rPr lang="ko-KR" altLang="en-US" sz="1600" dirty="0"/>
              <a:t> 메서드가 없어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사용하려면 원시 값을 객체 래퍼로 감싸줘야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자바스크립트는 원시 값을 알아서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래핑</a:t>
            </a:r>
            <a:r>
              <a:rPr lang="en-US" altLang="ko-KR" sz="1600" dirty="0"/>
              <a:t>)</a:t>
            </a:r>
            <a:r>
              <a:rPr lang="ko-KR" altLang="en-US" sz="1600" dirty="0"/>
              <a:t>하므로 여러 </a:t>
            </a:r>
            <a:r>
              <a:rPr lang="ko-KR" altLang="en-US" sz="1600" dirty="0" err="1"/>
              <a:t>프로퍼티와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메소드에</a:t>
            </a:r>
            <a:r>
              <a:rPr lang="ko-KR" altLang="en-US" sz="1600" dirty="0"/>
              <a:t> 접근할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개발자가 직접 객체 형태로 선 최적화</a:t>
            </a:r>
            <a:r>
              <a:rPr lang="en-US" altLang="ko-KR" sz="1600" dirty="0"/>
              <a:t>(Pre-Optimize)</a:t>
            </a:r>
            <a:r>
              <a:rPr lang="ko-KR" altLang="en-US" sz="1600" dirty="0"/>
              <a:t>하면 프로그램이 느려질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직접 객체 형태로 써야 할 이유는 거의 없다</a:t>
            </a:r>
            <a:r>
              <a:rPr lang="en-US" altLang="ko-KR" sz="1600" dirty="0"/>
              <a:t>. </a:t>
            </a:r>
            <a:r>
              <a:rPr lang="ko-KR" altLang="en-US" sz="1600" dirty="0"/>
              <a:t>필요시 엔진이 알아서 암시적으로 </a:t>
            </a:r>
            <a:r>
              <a:rPr lang="ko-KR" altLang="en-US" sz="1600" dirty="0" err="1"/>
              <a:t>박싱하게</a:t>
            </a:r>
            <a:r>
              <a:rPr lang="ko-KR" altLang="en-US" sz="1600" dirty="0"/>
              <a:t> 하는 것이 낫다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new String(‘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’)</a:t>
            </a:r>
            <a:r>
              <a:rPr lang="ko-KR" altLang="en-US" sz="1600" dirty="0" smtClean="0"/>
              <a:t>보다는 쉽게 원기 값 </a:t>
            </a:r>
            <a:r>
              <a:rPr lang="en-US" altLang="ko-KR" sz="1600" dirty="0" smtClean="0"/>
              <a:t>‘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사용하것이</a:t>
            </a:r>
            <a:r>
              <a:rPr lang="ko-KR" altLang="en-US" sz="1600" dirty="0" smtClean="0"/>
              <a:t> 좋다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829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Date() and Error()</a:t>
            </a:r>
          </a:p>
          <a:p>
            <a:pPr lvl="1"/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Date()</a:t>
            </a:r>
            <a:r>
              <a:rPr lang="ko-KR" altLang="en-US" sz="1600" dirty="0"/>
              <a:t>와 </a:t>
            </a:r>
            <a:r>
              <a:rPr lang="en-US" altLang="ko-KR" sz="1600" dirty="0"/>
              <a:t>Error()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형식이 없으므로 다른 </a:t>
            </a:r>
            <a:r>
              <a:rPr lang="ko-KR" altLang="en-US" sz="1600" dirty="0" err="1"/>
              <a:t>네이티브에</a:t>
            </a:r>
            <a:r>
              <a:rPr lang="ko-KR" altLang="en-US" sz="1600" dirty="0"/>
              <a:t> 비해 유용하다</a:t>
            </a:r>
            <a:r>
              <a:rPr lang="en-US" altLang="ko-KR" sz="1600" dirty="0"/>
              <a:t>. date </a:t>
            </a:r>
            <a:r>
              <a:rPr lang="ko-KR" altLang="en-US" sz="1600" dirty="0"/>
              <a:t>객체 값은 </a:t>
            </a:r>
            <a:r>
              <a:rPr lang="en-US" altLang="ko-KR" sz="1600" dirty="0"/>
              <a:t>new Date()</a:t>
            </a:r>
            <a:r>
              <a:rPr lang="ko-KR" altLang="en-US" sz="1600" dirty="0"/>
              <a:t>로 생성하며</a:t>
            </a:r>
            <a:r>
              <a:rPr lang="en-US" altLang="ko-KR" sz="1600" dirty="0"/>
              <a:t>, new </a:t>
            </a:r>
            <a:r>
              <a:rPr lang="ko-KR" altLang="en-US" sz="1600" dirty="0"/>
              <a:t>키워드 없이 </a:t>
            </a:r>
            <a:r>
              <a:rPr lang="en-US" altLang="ko-KR" sz="1600" dirty="0"/>
              <a:t>Date()</a:t>
            </a:r>
            <a:r>
              <a:rPr lang="ko-KR" altLang="en-US" sz="1600" dirty="0"/>
              <a:t>를 호출하면 현재 날짜</a:t>
            </a:r>
            <a:r>
              <a:rPr lang="en-US" altLang="ko-KR" sz="1600" dirty="0"/>
              <a:t>/</a:t>
            </a:r>
            <a:r>
              <a:rPr lang="ko-KR" altLang="en-US" sz="1600" dirty="0"/>
              <a:t>시각에 해당하는 문자열을 반환한다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Error() </a:t>
            </a:r>
            <a:r>
              <a:rPr lang="ko-KR" altLang="en-US" sz="1600" dirty="0" err="1"/>
              <a:t>생성자는</a:t>
            </a:r>
            <a:r>
              <a:rPr lang="ko-KR" altLang="en-US" sz="1600" dirty="0"/>
              <a:t> </a:t>
            </a:r>
            <a:r>
              <a:rPr lang="en-US" altLang="ko-KR" sz="1600" dirty="0"/>
              <a:t>new</a:t>
            </a:r>
            <a:r>
              <a:rPr lang="ko-KR" altLang="en-US" sz="1600" dirty="0"/>
              <a:t>가 있든 없든 결과는 같다</a:t>
            </a:r>
            <a:r>
              <a:rPr lang="en-US" altLang="ko-KR" sz="1600" dirty="0"/>
              <a:t>. error </a:t>
            </a:r>
            <a:r>
              <a:rPr lang="ko-KR" altLang="en-US" sz="1600" dirty="0"/>
              <a:t>객체의 주 용도는 현재의 실행 스택 </a:t>
            </a:r>
            <a:r>
              <a:rPr lang="ko-KR" altLang="en-US" sz="1600" dirty="0" err="1"/>
              <a:t>콘텍스트</a:t>
            </a:r>
            <a:r>
              <a:rPr lang="en-US" altLang="ko-KR" sz="1600" dirty="0"/>
              <a:t>(Execution Stack Context)</a:t>
            </a:r>
            <a:r>
              <a:rPr lang="ko-KR" altLang="en-US" sz="1600" dirty="0"/>
              <a:t>를 포착하여 객체에 담는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실행 스택 </a:t>
            </a:r>
            <a:r>
              <a:rPr lang="ko-KR" altLang="en-US" sz="1600" dirty="0" err="1"/>
              <a:t>콘텍스트는</a:t>
            </a:r>
            <a:r>
              <a:rPr lang="ko-KR" altLang="en-US" sz="1600" dirty="0"/>
              <a:t> 함수 호출 스택</a:t>
            </a:r>
            <a:r>
              <a:rPr lang="en-US" altLang="ko-KR" sz="1600" dirty="0"/>
              <a:t>, error </a:t>
            </a:r>
            <a:r>
              <a:rPr lang="ko-KR" altLang="en-US" sz="1600" dirty="0"/>
              <a:t>객체가 만들어진 줄 번호 등 디버깅에 도움이 될 만한 정보들을 담고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사람이 읽기 편한 포맷으로 에러 메시지를 보려면 </a:t>
            </a:r>
            <a:r>
              <a:rPr lang="en-US" altLang="ko-KR" sz="1600" dirty="0"/>
              <a:t>error </a:t>
            </a:r>
            <a:r>
              <a:rPr lang="ko-KR" altLang="en-US" sz="1600" dirty="0"/>
              <a:t>객체의 </a:t>
            </a:r>
            <a:r>
              <a:rPr lang="en-US" altLang="ko-KR" sz="1600" dirty="0" err="1"/>
              <a:t>toString</a:t>
            </a:r>
            <a:r>
              <a:rPr lang="en-US" altLang="ko-KR" sz="1600" dirty="0"/>
              <a:t>()</a:t>
            </a:r>
            <a:r>
              <a:rPr lang="ko-KR" altLang="en-US" sz="1600" dirty="0"/>
              <a:t>을 호출하는 것이 좋다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r>
              <a:rPr lang="en-US" altLang="ko-KR" sz="2000" dirty="0"/>
              <a:t>Symbol()</a:t>
            </a:r>
          </a:p>
          <a:p>
            <a:pPr lvl="1"/>
            <a:r>
              <a:rPr lang="ko-KR" altLang="en-US" sz="1600" dirty="0"/>
              <a:t>심벌은 </a:t>
            </a:r>
            <a:r>
              <a:rPr lang="en-US" altLang="ko-KR" sz="1600" dirty="0"/>
              <a:t>ES6</a:t>
            </a:r>
            <a:r>
              <a:rPr lang="ko-KR" altLang="en-US" sz="1600" dirty="0"/>
              <a:t>에서 처음 나타난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원시 값 타입이다</a:t>
            </a:r>
            <a:r>
              <a:rPr lang="en-US" altLang="ko-KR" sz="1600" dirty="0"/>
              <a:t>. </a:t>
            </a:r>
            <a:r>
              <a:rPr lang="ko-KR" altLang="en-US" sz="1600" dirty="0"/>
              <a:t>심벌은 충돌 염려 없이 객체 </a:t>
            </a:r>
            <a:r>
              <a:rPr lang="ko-KR" altLang="en-US" sz="1600" dirty="0" err="1"/>
              <a:t>프로퍼티로</a:t>
            </a:r>
            <a:r>
              <a:rPr lang="ko-KR" altLang="en-US" sz="1600" dirty="0"/>
              <a:t> 사용 가능한</a:t>
            </a:r>
            <a:r>
              <a:rPr lang="en-US" altLang="ko-KR" sz="1600" dirty="0"/>
              <a:t>, </a:t>
            </a:r>
            <a:r>
              <a:rPr lang="ko-KR" altLang="en-US" sz="1600" dirty="0"/>
              <a:t>특별한 유일 값이다</a:t>
            </a:r>
            <a:r>
              <a:rPr lang="en-US" altLang="ko-KR" sz="1600" dirty="0"/>
              <a:t>. </a:t>
            </a:r>
            <a:r>
              <a:rPr lang="ko-KR" altLang="en-US" sz="1600" dirty="0"/>
              <a:t>심벌을 직접 정의하려면 </a:t>
            </a:r>
            <a:r>
              <a:rPr lang="en-US" altLang="ko-KR" sz="1600" dirty="0"/>
              <a:t>Symbol() </a:t>
            </a:r>
            <a:r>
              <a:rPr lang="ko-KR" altLang="en-US" sz="1600" dirty="0" err="1"/>
              <a:t>네이티브를</a:t>
            </a:r>
            <a:r>
              <a:rPr lang="ko-KR" altLang="en-US" sz="1600" dirty="0"/>
              <a:t> 사용한다</a:t>
            </a:r>
            <a:r>
              <a:rPr lang="en-US" altLang="ko-KR" sz="1600" dirty="0"/>
              <a:t>. Symbol()</a:t>
            </a:r>
            <a:r>
              <a:rPr lang="ko-KR" altLang="en-US" sz="1600" dirty="0"/>
              <a:t>은 앞에 </a:t>
            </a:r>
            <a:r>
              <a:rPr lang="en-US" altLang="ko-KR" sz="1600" dirty="0"/>
              <a:t>new</a:t>
            </a:r>
            <a:r>
              <a:rPr lang="ko-KR" altLang="en-US" sz="1600" dirty="0"/>
              <a:t>를 붙이면 에러가 나는</a:t>
            </a:r>
            <a:r>
              <a:rPr lang="en-US" altLang="ko-KR" sz="1600" dirty="0"/>
              <a:t>, </a:t>
            </a:r>
            <a:r>
              <a:rPr lang="ko-KR" altLang="en-US" sz="1600" dirty="0"/>
              <a:t>유일한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생성자이다</a:t>
            </a:r>
            <a:r>
              <a:rPr lang="en-US" altLang="ko-KR" sz="1600" dirty="0"/>
              <a:t>. </a:t>
            </a:r>
            <a:r>
              <a:rPr lang="ko-KR" altLang="en-US" sz="1600" dirty="0"/>
              <a:t>심벌은 객체가 아닌 단순한 스칼라 원시 값이다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808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네이티브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프로토타입</a:t>
            </a:r>
            <a:endParaRPr lang="ko-KR" altLang="en-US" sz="2000" dirty="0" smtClean="0"/>
          </a:p>
          <a:p>
            <a:pPr lvl="1"/>
            <a:r>
              <a:rPr lang="ko-KR" altLang="en-US" sz="1600" dirty="0" smtClean="0"/>
              <a:t>내장 </a:t>
            </a:r>
            <a:r>
              <a:rPr lang="ko-KR" altLang="en-US" sz="1600" dirty="0" err="1" smtClean="0"/>
              <a:t>네이티브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생성자는</a:t>
            </a:r>
            <a:r>
              <a:rPr lang="ko-KR" altLang="en-US" sz="1600" dirty="0" smtClean="0"/>
              <a:t> 각자의 </a:t>
            </a:r>
            <a:r>
              <a:rPr lang="en-US" altLang="ko-KR" sz="1600" dirty="0" smtClean="0"/>
              <a:t>.prototype </a:t>
            </a:r>
            <a:r>
              <a:rPr lang="ko-KR" altLang="en-US" sz="1600" dirty="0" smtClean="0"/>
              <a:t>객체를 가진다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prototype </a:t>
            </a:r>
            <a:r>
              <a:rPr lang="ko-KR" altLang="en-US" sz="1600" dirty="0" smtClean="0"/>
              <a:t>객체에는 해당 객체의 하위 </a:t>
            </a:r>
            <a:r>
              <a:rPr lang="ko-KR" altLang="en-US" sz="1600" dirty="0" err="1" smtClean="0"/>
              <a:t>타입별로</a:t>
            </a:r>
            <a:r>
              <a:rPr lang="ko-KR" altLang="en-US" sz="1600" dirty="0" smtClean="0"/>
              <a:t> 고유한 </a:t>
            </a:r>
            <a:r>
              <a:rPr lang="ko-KR" altLang="en-US" sz="1600" dirty="0" err="1" smtClean="0"/>
              <a:t>로직이</a:t>
            </a:r>
            <a:r>
              <a:rPr lang="ko-KR" altLang="en-US" sz="1600" dirty="0" smtClean="0"/>
              <a:t> 담겨있다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프로토타입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위임</a:t>
            </a:r>
            <a:r>
              <a:rPr lang="en-US" altLang="ko-KR" sz="1600" dirty="0" smtClean="0"/>
              <a:t>(Prototype Delegation) </a:t>
            </a:r>
            <a:r>
              <a:rPr lang="ko-KR" altLang="en-US" sz="1600" dirty="0" smtClean="0"/>
              <a:t>덕분에 모든 </a:t>
            </a:r>
            <a:r>
              <a:rPr lang="ko-KR" altLang="en-US" sz="1600" dirty="0" smtClean="0"/>
              <a:t>원시 값들</a:t>
            </a:r>
            <a:r>
              <a:rPr lang="ko-KR" altLang="en-US" sz="1600" dirty="0" smtClean="0"/>
              <a:t>이 메서드들을 </a:t>
            </a:r>
            <a:r>
              <a:rPr lang="ko-KR" altLang="en-US" sz="1600" dirty="0" smtClean="0"/>
              <a:t>같이 쓸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각 </a:t>
            </a:r>
            <a:r>
              <a:rPr lang="ko-KR" altLang="en-US" sz="1600" dirty="0" smtClean="0"/>
              <a:t>생성자의 프로토타입마다 자신의 타입에 적합한 기능이 구현되어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프로토타입으로 </a:t>
            </a:r>
            <a:r>
              <a:rPr lang="ko-KR" altLang="en-US" sz="1600" dirty="0" smtClean="0"/>
              <a:t>디폴트 값을 세팅하면 약간의 이점이 있을 수 </a:t>
            </a:r>
            <a:r>
              <a:rPr lang="ko-KR" altLang="en-US" sz="1600" dirty="0" smtClean="0"/>
              <a:t>있지만 어떤 </a:t>
            </a:r>
            <a:r>
              <a:rPr lang="ko-KR" altLang="en-US" sz="1600" dirty="0" smtClean="0"/>
              <a:t>식으로든 프로토타입을 변경하지 않도록 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387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타입이란</a:t>
            </a:r>
            <a:endParaRPr lang="en-US" altLang="ko-KR" sz="2000" dirty="0"/>
          </a:p>
          <a:p>
            <a:pPr lvl="1"/>
            <a:r>
              <a:rPr lang="en-US" altLang="ko-KR" sz="1600" dirty="0" smtClean="0"/>
              <a:t>ECMAScript </a:t>
            </a:r>
            <a:r>
              <a:rPr lang="ko-KR" altLang="en-US" sz="1600" dirty="0"/>
              <a:t>프로그래머가 </a:t>
            </a:r>
            <a:r>
              <a:rPr lang="en-US" altLang="ko-KR" sz="1600" dirty="0"/>
              <a:t>ECMAScript </a:t>
            </a:r>
            <a:r>
              <a:rPr lang="ko-KR" altLang="en-US" sz="1600" dirty="0"/>
              <a:t>언어를 이용하여 직접 조작하는 값들의 타입이 바로 </a:t>
            </a:r>
            <a:r>
              <a:rPr lang="en-US" altLang="ko-KR" sz="1600" dirty="0"/>
              <a:t>ECMAScript </a:t>
            </a:r>
            <a:r>
              <a:rPr lang="ko-KR" altLang="en-US" sz="1600" dirty="0"/>
              <a:t>언어 타입이다</a:t>
            </a:r>
            <a:r>
              <a:rPr lang="en-US" altLang="ko-KR" sz="1600" dirty="0" smtClean="0"/>
              <a:t>.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ECMAScript </a:t>
            </a:r>
            <a:r>
              <a:rPr lang="ko-KR" altLang="en-US" sz="1600" dirty="0"/>
              <a:t>언어 타입에는 </a:t>
            </a:r>
            <a:r>
              <a:rPr lang="en-US" altLang="ko-KR" sz="1600" dirty="0"/>
              <a:t>Undefined, Null, Boolean, String, Number, </a:t>
            </a:r>
            <a:r>
              <a:rPr lang="en-US" altLang="ko-KR" sz="1600" dirty="0" smtClean="0"/>
              <a:t>Object, Symbol</a:t>
            </a:r>
            <a:r>
              <a:rPr lang="ko-KR" altLang="en-US" sz="1600" dirty="0" smtClean="0"/>
              <a:t>가 </a:t>
            </a:r>
            <a:r>
              <a:rPr lang="ko-KR" altLang="en-US" sz="1600" dirty="0"/>
              <a:t>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변수는 타입이 없지만 값은 타입이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타입은 값의 내재된 특성을 정의한다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typeof</a:t>
            </a:r>
            <a:r>
              <a:rPr lang="ko-KR" altLang="en-US" sz="1600" dirty="0" smtClean="0"/>
              <a:t>는 값의 타입을 알아낸다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31" y="4307252"/>
            <a:ext cx="3019425" cy="97155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669200" y="4307252"/>
            <a:ext cx="2957145" cy="108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* Symbol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ES6</a:t>
            </a:r>
            <a:r>
              <a:rPr lang="ko-KR" altLang="en-US" sz="1600" dirty="0" smtClean="0"/>
              <a:t>부터 추가되었으며</a:t>
            </a:r>
            <a:r>
              <a:rPr lang="en-US" altLang="ko-KR" sz="1600" dirty="0" smtClean="0"/>
              <a:t>, </a:t>
            </a:r>
            <a:r>
              <a:rPr lang="ko-KR" altLang="ko-KR" sz="1600" dirty="0" err="1" smtClean="0">
                <a:solidFill>
                  <a:srgbClr val="202124"/>
                </a:solidFill>
                <a:latin typeface="+mn-ea"/>
              </a:rPr>
              <a:t>Object</a:t>
            </a:r>
            <a:r>
              <a:rPr lang="ko-KR" altLang="ko-KR" sz="1600" dirty="0" smtClean="0">
                <a:solidFill>
                  <a:srgbClr val="202124"/>
                </a:solidFill>
                <a:latin typeface="+mn-ea"/>
              </a:rPr>
              <a:t> 속성의 키로 사용할 수</a:t>
            </a:r>
            <a:r>
              <a:rPr lang="en-US" altLang="ko-KR" sz="1600" dirty="0" smtClean="0">
                <a:solidFill>
                  <a:srgbClr val="202124"/>
                </a:solidFill>
                <a:latin typeface="+mn-ea"/>
              </a:rPr>
              <a:t> </a:t>
            </a:r>
            <a:r>
              <a:rPr lang="ko-KR" altLang="ko-KR" sz="1600" dirty="0" smtClean="0">
                <a:solidFill>
                  <a:srgbClr val="202124"/>
                </a:solidFill>
                <a:latin typeface="+mn-ea"/>
              </a:rPr>
              <a:t>있는 모든 비 문자열 값의 집합</a:t>
            </a:r>
            <a:r>
              <a:rPr lang="ko-KR" altLang="en-US" sz="1600" dirty="0" smtClean="0">
                <a:solidFill>
                  <a:srgbClr val="202124"/>
                </a:solidFill>
                <a:latin typeface="+mn-ea"/>
              </a:rPr>
              <a:t>이다</a:t>
            </a:r>
            <a:r>
              <a:rPr lang="en-US" altLang="ko-KR" sz="1600" dirty="0" smtClean="0">
                <a:solidFill>
                  <a:srgbClr val="202124"/>
                </a:solidFill>
                <a:latin typeface="+mn-ea"/>
              </a:rPr>
              <a:t>.</a:t>
            </a:r>
            <a:endParaRPr lang="ko-KR" altLang="ko-KR" sz="1600" dirty="0" smtClean="0">
              <a:latin typeface="+mn-ea"/>
            </a:endParaRPr>
          </a:p>
          <a:p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884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자바스크립트는 타입 강제</a:t>
            </a:r>
            <a:r>
              <a:rPr lang="en-US" altLang="ko-KR" sz="2000" dirty="0"/>
              <a:t>(Type Enforcement)</a:t>
            </a:r>
            <a:r>
              <a:rPr lang="ko-KR" altLang="en-US" sz="2000" dirty="0"/>
              <a:t>를 하지 않는다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변수 </a:t>
            </a:r>
            <a:r>
              <a:rPr lang="ko-KR" altLang="en-US" sz="1600" dirty="0"/>
              <a:t>값이 처음에 할당된 값과 동일한 타입일 필요는 없다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400" dirty="0" smtClean="0"/>
          </a:p>
          <a:p>
            <a:r>
              <a:rPr lang="ko-KR" altLang="en-US" sz="2000" dirty="0" smtClean="0"/>
              <a:t>값이 없는 </a:t>
            </a:r>
            <a:r>
              <a:rPr lang="en-US" altLang="ko-KR" sz="2000" dirty="0" smtClean="0"/>
              <a:t>vs </a:t>
            </a:r>
            <a:r>
              <a:rPr lang="ko-KR" altLang="en-US" sz="2000" dirty="0" smtClean="0"/>
              <a:t>선언되지 않은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undefined: </a:t>
            </a:r>
            <a:r>
              <a:rPr lang="ko-KR" altLang="en-US" sz="1600" dirty="0" smtClean="0"/>
              <a:t>변수가 선언되었으나 아무런 값도 할당되지 않은 상태</a:t>
            </a:r>
            <a:endParaRPr lang="ko-KR" altLang="en-US" sz="1600" dirty="0"/>
          </a:p>
          <a:p>
            <a:pPr lvl="1"/>
            <a:r>
              <a:rPr lang="en-US" altLang="ko-KR" sz="1600" dirty="0" smtClean="0"/>
              <a:t>undeclared</a:t>
            </a:r>
            <a:r>
              <a:rPr lang="en-US" altLang="ko-KR" sz="1600" dirty="0"/>
              <a:t>:</a:t>
            </a:r>
            <a:r>
              <a:rPr lang="ko-KR" altLang="en-US" sz="1600" dirty="0" smtClean="0"/>
              <a:t> 변수 자체가 선언조차 되지 않은 상태</a:t>
            </a:r>
            <a:endParaRPr lang="ko-KR" altLang="en-US" sz="1600" dirty="0"/>
          </a:p>
          <a:p>
            <a:pPr lvl="1"/>
            <a:r>
              <a:rPr lang="ko-KR" altLang="en-US" sz="1600" dirty="0" smtClean="0"/>
              <a:t>두 </a:t>
            </a:r>
            <a:r>
              <a:rPr lang="ko-KR" altLang="en-US" sz="1600" dirty="0"/>
              <a:t>경우 </a:t>
            </a:r>
            <a:r>
              <a:rPr lang="en-US" altLang="ko-KR" sz="1600" dirty="0" err="1" smtClean="0"/>
              <a:t>typeof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반환 값도 </a:t>
            </a:r>
            <a:r>
              <a:rPr lang="en-US" altLang="ko-KR" sz="1600" dirty="0"/>
              <a:t>undefined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반환</a:t>
            </a:r>
            <a:endParaRPr lang="en-US" altLang="ko-KR" sz="1600" dirty="0"/>
          </a:p>
          <a:p>
            <a:pPr lvl="2"/>
            <a:r>
              <a:rPr lang="ko-KR" altLang="en-US" sz="1400" dirty="0" smtClean="0"/>
              <a:t>브라우저는 오류 처리를 하지 않으며 이를 안전 가드</a:t>
            </a:r>
            <a:r>
              <a:rPr lang="en-US" altLang="ko-KR" sz="1400" dirty="0" smtClean="0"/>
              <a:t>(safety guard)</a:t>
            </a:r>
            <a:r>
              <a:rPr lang="ko-KR" altLang="en-US" sz="1400" dirty="0" smtClean="0"/>
              <a:t>라고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373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배열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모든</a:t>
            </a:r>
            <a:r>
              <a:rPr lang="ko-KR" altLang="en-US" sz="1600" dirty="0"/>
              <a:t> 타입의 값들을 숫자로 인덱싱한 </a:t>
            </a:r>
            <a:r>
              <a:rPr lang="ko-KR" altLang="en-US" sz="1600" dirty="0" smtClean="0"/>
              <a:t>집합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구멍 난</a:t>
            </a:r>
            <a:r>
              <a:rPr lang="en-US" altLang="ko-KR" sz="1600" dirty="0" smtClean="0"/>
              <a:t>(sparse) </a:t>
            </a:r>
            <a:r>
              <a:rPr lang="ko-KR" altLang="en-US" sz="1600" dirty="0" smtClean="0"/>
              <a:t>배열을 다룰 때는 조심해야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배열 인덱스는 숫자인데</a:t>
            </a:r>
            <a:r>
              <a:rPr lang="en-US" altLang="ko-KR" sz="1600" dirty="0"/>
              <a:t>, </a:t>
            </a:r>
            <a:r>
              <a:rPr lang="ko-KR" altLang="en-US" sz="1600" dirty="0"/>
              <a:t>배열 자체도 하나의 </a:t>
            </a:r>
            <a:r>
              <a:rPr lang="ko-KR" altLang="en-US" sz="1600" dirty="0" err="1"/>
              <a:t>객체여서</a:t>
            </a:r>
            <a:r>
              <a:rPr lang="ko-KR" altLang="en-US" sz="1600" dirty="0"/>
              <a:t> 키</a:t>
            </a:r>
            <a:r>
              <a:rPr lang="en-US" altLang="ko-KR" sz="1600" dirty="0"/>
              <a:t>/</a:t>
            </a:r>
            <a:r>
              <a:rPr lang="ko-KR" altLang="en-US" sz="1600" dirty="0" err="1"/>
              <a:t>프로퍼티를</a:t>
            </a:r>
            <a:r>
              <a:rPr lang="ko-KR" altLang="en-US" sz="1600" dirty="0"/>
              <a:t> 추가할 수 있다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하지만 </a:t>
            </a:r>
            <a:r>
              <a:rPr lang="ko-KR" altLang="en-US" sz="1400" dirty="0"/>
              <a:t>배열의 </a:t>
            </a:r>
            <a:r>
              <a:rPr lang="en-US" altLang="ko-KR" sz="1400" dirty="0"/>
              <a:t>length</a:t>
            </a:r>
            <a:r>
              <a:rPr lang="ko-KR" altLang="en-US" sz="1400" dirty="0"/>
              <a:t>는 증가하지 않는다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/>
              <a:t>키로 넣은 문자열 값이 표준 </a:t>
            </a:r>
            <a:r>
              <a:rPr lang="en-US" altLang="ko-KR" sz="1600" dirty="0"/>
              <a:t>10</a:t>
            </a:r>
            <a:r>
              <a:rPr lang="ko-KR" altLang="en-US" sz="1600" dirty="0"/>
              <a:t>진수 숫자로 타입이 바뀌면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키가 아닌 숫자 키를 사용한 것 같은 결과가 초래된다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일반적으로 배열에 문자열 타입의 키</a:t>
            </a:r>
            <a:r>
              <a:rPr lang="en-US" altLang="ko-KR" sz="1400" dirty="0"/>
              <a:t>/</a:t>
            </a:r>
            <a:r>
              <a:rPr lang="ko-KR" altLang="en-US" sz="1400" dirty="0" err="1"/>
              <a:t>프로퍼티를</a:t>
            </a:r>
            <a:r>
              <a:rPr lang="ko-KR" altLang="en-US" sz="1400" dirty="0"/>
              <a:t> 사용하는 것은 추천하지 않는다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r>
              <a:rPr lang="ko-KR" altLang="en-US" sz="2000" dirty="0"/>
              <a:t>문자열</a:t>
            </a:r>
            <a:endParaRPr lang="en-US" altLang="ko-KR" sz="2000" dirty="0"/>
          </a:p>
          <a:p>
            <a:pPr lvl="1"/>
            <a:r>
              <a:rPr lang="ko-KR" altLang="en-US" sz="1600" dirty="0"/>
              <a:t>자바스크립트 문자열은 유사 배열이며</a:t>
            </a:r>
            <a:r>
              <a:rPr lang="en-US" altLang="ko-KR" sz="1600" dirty="0"/>
              <a:t>, length, </a:t>
            </a:r>
            <a:r>
              <a:rPr lang="en-US" altLang="ko-KR" sz="1600" dirty="0" err="1"/>
              <a:t>indexOf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concat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갖는다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문자열은 불변 값</a:t>
            </a:r>
            <a:r>
              <a:rPr lang="en-US" altLang="ko-KR" sz="1600" dirty="0"/>
              <a:t>(Immutable)</a:t>
            </a:r>
            <a:r>
              <a:rPr lang="ko-KR" altLang="en-US" sz="1600" dirty="0"/>
              <a:t>이지만 배열은 가변 값</a:t>
            </a:r>
            <a:r>
              <a:rPr lang="en-US" altLang="ko-KR" sz="1600" dirty="0"/>
              <a:t>(Mutable)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문자열은 메서드는 그 내용을 바로 변경하지 않고 항상 새로운 문자열을 생성한 후 반환한다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대부분의 배열 메서드는 그 자리에서 곧바로 원소를 수정한다</a:t>
            </a:r>
            <a:r>
              <a:rPr lang="en-US" altLang="ko-KR" sz="1400" dirty="0" smtClean="0"/>
              <a:t>.</a:t>
            </a:r>
            <a:endParaRPr lang="en-US" altLang="ko-KR" sz="2200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8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77739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숫자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자바스크립트의 숫자 타입은 </a:t>
            </a:r>
            <a:r>
              <a:rPr lang="en-US" altLang="ko-KR" sz="1600" dirty="0"/>
              <a:t>Number</a:t>
            </a:r>
            <a:r>
              <a:rPr lang="ko-KR" altLang="en-US" sz="1600" dirty="0"/>
              <a:t>가 유일하며 정수</a:t>
            </a:r>
            <a:r>
              <a:rPr lang="en-US" altLang="ko-KR" sz="1600" dirty="0"/>
              <a:t>(Integer), </a:t>
            </a:r>
            <a:r>
              <a:rPr lang="ko-KR" altLang="en-US" sz="1600" dirty="0"/>
              <a:t>부동 소수점 숫자</a:t>
            </a:r>
            <a:r>
              <a:rPr lang="en-US" altLang="ko-KR" sz="1600" dirty="0"/>
              <a:t>(Fractional Decimal Number)</a:t>
            </a:r>
            <a:r>
              <a:rPr lang="ko-KR" altLang="en-US" sz="1600" dirty="0"/>
              <a:t>를 모두 아우른다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매우 </a:t>
            </a:r>
            <a:r>
              <a:rPr lang="ko-KR" altLang="en-US" sz="1600" dirty="0"/>
              <a:t>크거나 작은 숫자는 지수형</a:t>
            </a:r>
            <a:r>
              <a:rPr lang="en-US" altLang="ko-KR" sz="1600" dirty="0"/>
              <a:t>(Exponent Form)</a:t>
            </a:r>
            <a:r>
              <a:rPr lang="ko-KR" altLang="en-US" sz="1600" dirty="0"/>
              <a:t>으로 표시하며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toExponential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메서드의 결과 값과 같다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이진 </a:t>
            </a:r>
            <a:r>
              <a:rPr lang="ko-KR" altLang="en-US" sz="1600" dirty="0"/>
              <a:t>부동 소수점으로 나타낸 </a:t>
            </a:r>
            <a:r>
              <a:rPr lang="en-US" altLang="ko-KR" sz="1600" dirty="0"/>
              <a:t>0.1</a:t>
            </a:r>
            <a:r>
              <a:rPr lang="ko-KR" altLang="en-US" sz="1600" dirty="0"/>
              <a:t>과 </a:t>
            </a:r>
            <a:r>
              <a:rPr lang="en-US" altLang="ko-KR" sz="1600" dirty="0"/>
              <a:t>0.2</a:t>
            </a:r>
            <a:r>
              <a:rPr lang="ko-KR" altLang="en-US" sz="1600" dirty="0"/>
              <a:t>는 원래의 숫자와 일치하지 않는다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smtClean="0"/>
              <a:t>일반적으로 </a:t>
            </a:r>
            <a:r>
              <a:rPr lang="ko-KR" altLang="en-US" sz="1600" dirty="0"/>
              <a:t>미세한 반올림 오차를 허용 공차</a:t>
            </a:r>
            <a:r>
              <a:rPr lang="en-US" altLang="ko-KR" sz="1600" dirty="0"/>
              <a:t>(Tolerance)</a:t>
            </a:r>
            <a:r>
              <a:rPr lang="ko-KR" altLang="en-US" sz="1600" dirty="0"/>
              <a:t>로 처리하는 방법이 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미세한 오차를 머신 입실론</a:t>
            </a:r>
            <a:r>
              <a:rPr lang="en-US" altLang="ko-KR" sz="1400" dirty="0"/>
              <a:t>(Machine Epsilon)</a:t>
            </a:r>
            <a:r>
              <a:rPr lang="ko-KR" altLang="en-US" sz="1400" dirty="0"/>
              <a:t>이라고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자바스크립트 숫자의 머신 </a:t>
            </a:r>
            <a:r>
              <a:rPr lang="ko-KR" altLang="en-US" sz="1400" dirty="0" err="1"/>
              <a:t>입실론은</a:t>
            </a:r>
            <a:r>
              <a:rPr lang="ko-KR" altLang="en-US" sz="1400" dirty="0"/>
              <a:t> </a:t>
            </a:r>
            <a:r>
              <a:rPr lang="en-US" altLang="ko-KR" sz="1400" dirty="0"/>
              <a:t>2^-52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lvl="2"/>
            <a:r>
              <a:rPr lang="en-US" altLang="ko-KR" sz="1400" dirty="0"/>
              <a:t>ES6</a:t>
            </a:r>
            <a:r>
              <a:rPr lang="ko-KR" altLang="en-US" sz="1400" dirty="0"/>
              <a:t>부터는 </a:t>
            </a:r>
            <a:r>
              <a:rPr lang="en-US" altLang="ko-KR" sz="1400" dirty="0" err="1"/>
              <a:t>Number.EPSILON</a:t>
            </a:r>
            <a:r>
              <a:rPr lang="ko-KR" altLang="en-US" sz="1400" dirty="0"/>
              <a:t>으로 미리 정의되어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/>
              <a:t>안전하게 표현할 수 있는 정수는 최대 </a:t>
            </a:r>
            <a:r>
              <a:rPr lang="en-US" altLang="ko-KR" sz="1600" dirty="0"/>
              <a:t>(2^53 - 1)</a:t>
            </a:r>
            <a:r>
              <a:rPr lang="ko-KR" altLang="en-US" sz="1600" dirty="0"/>
              <a:t>이다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400" dirty="0" smtClean="0"/>
              <a:t>ES6</a:t>
            </a:r>
            <a:r>
              <a:rPr lang="ko-KR" altLang="en-US" sz="1400" dirty="0"/>
              <a:t>에서 최댓값은 </a:t>
            </a:r>
            <a:r>
              <a:rPr lang="en-US" altLang="ko-KR" sz="1400" dirty="0" err="1"/>
              <a:t>Number.MAX_SAFE_INTEGER</a:t>
            </a:r>
            <a:r>
              <a:rPr lang="ko-KR" altLang="en-US" sz="1400" dirty="0"/>
              <a:t>로 정의하고</a:t>
            </a:r>
            <a:r>
              <a:rPr lang="en-US" altLang="ko-KR" sz="1400" dirty="0"/>
              <a:t>, </a:t>
            </a:r>
            <a:r>
              <a:rPr lang="ko-KR" altLang="en-US" sz="1400" dirty="0"/>
              <a:t>최솟값은 </a:t>
            </a:r>
            <a:r>
              <a:rPr lang="en-US" altLang="ko-KR" sz="1400" dirty="0" err="1"/>
              <a:t>Number.MIN_SAFE_INTEGER</a:t>
            </a:r>
            <a:r>
              <a:rPr lang="ko-KR" altLang="en-US" sz="1400" dirty="0"/>
              <a:t>로 정의한다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600" dirty="0"/>
              <a:t>ES6</a:t>
            </a:r>
            <a:r>
              <a:rPr lang="ko-KR" altLang="en-US" sz="1600" dirty="0"/>
              <a:t>부터는 </a:t>
            </a:r>
            <a:r>
              <a:rPr lang="en-US" altLang="ko-KR" sz="1600" dirty="0" err="1"/>
              <a:t>Number.isInteger</a:t>
            </a:r>
            <a:r>
              <a:rPr lang="en-US" altLang="ko-KR" sz="1600" dirty="0"/>
              <a:t>()</a:t>
            </a:r>
            <a:r>
              <a:rPr lang="ko-KR" altLang="en-US" sz="1600" dirty="0"/>
              <a:t>로 어떤 값의 정수 여부를 확인한다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안전한 정수 여부는 </a:t>
            </a:r>
            <a:r>
              <a:rPr lang="en-US" altLang="ko-KR" sz="1600" dirty="0"/>
              <a:t>ES6</a:t>
            </a:r>
            <a:r>
              <a:rPr lang="ko-KR" altLang="en-US" sz="1600" dirty="0"/>
              <a:t>부터 </a:t>
            </a:r>
            <a:r>
              <a:rPr lang="en-US" altLang="ko-KR" sz="1600" dirty="0" err="1"/>
              <a:t>Number.isSafeInteger</a:t>
            </a:r>
            <a:r>
              <a:rPr lang="en-US" altLang="ko-KR" sz="1600" dirty="0"/>
              <a:t>()</a:t>
            </a:r>
            <a:r>
              <a:rPr lang="ko-KR" altLang="en-US" sz="1600" dirty="0"/>
              <a:t>로 체크한다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정수의 안전 범위는 </a:t>
            </a:r>
            <a:r>
              <a:rPr lang="en-US" altLang="ko-KR" sz="1600" dirty="0"/>
              <a:t>2^53</a:t>
            </a:r>
            <a:r>
              <a:rPr lang="ko-KR" altLang="en-US" sz="1600" dirty="0"/>
              <a:t>에 이르지만 </a:t>
            </a:r>
            <a:r>
              <a:rPr lang="en-US" altLang="ko-KR" sz="1600" dirty="0"/>
              <a:t>32</a:t>
            </a:r>
            <a:r>
              <a:rPr lang="ko-KR" altLang="en-US" sz="1600" dirty="0"/>
              <a:t>비트 숫자에만 가능한 연산이 있으므로 실제 범위는 훨씬 줄어든다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144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특수 값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값 아닌 값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Undefined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은 빈</a:t>
            </a:r>
            <a:r>
              <a:rPr lang="en-US" altLang="ko-KR" sz="1400" dirty="0" smtClean="0"/>
              <a:t>(Empty) </a:t>
            </a:r>
            <a:r>
              <a:rPr lang="ko-KR" altLang="en-US" sz="1400" dirty="0" smtClean="0"/>
              <a:t>값과 값 아닌</a:t>
            </a:r>
            <a:r>
              <a:rPr lang="en-US" altLang="ko-KR" sz="1400" dirty="0" smtClean="0"/>
              <a:t>(Nonvalue) </a:t>
            </a:r>
            <a:r>
              <a:rPr lang="ko-KR" altLang="en-US" sz="1400" dirty="0" smtClean="0"/>
              <a:t>값을 나타낸다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600" dirty="0" smtClean="0"/>
              <a:t>void </a:t>
            </a:r>
            <a:r>
              <a:rPr lang="ko-KR" altLang="en-US" sz="1600" dirty="0" smtClean="0"/>
              <a:t>연산자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어떤 값이든 무효로 만들어 항상 </a:t>
            </a:r>
            <a:r>
              <a:rPr lang="ko-KR" altLang="en-US" sz="1400" dirty="0" err="1" smtClean="0"/>
              <a:t>결괏값을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undefined</a:t>
            </a:r>
            <a:r>
              <a:rPr lang="ko-KR" altLang="en-US" sz="1400" dirty="0" smtClean="0"/>
              <a:t>로 만든다</a:t>
            </a:r>
            <a:r>
              <a:rPr lang="en-US" altLang="ko-KR" sz="1400" dirty="0" smtClean="0"/>
              <a:t>.</a:t>
            </a:r>
            <a:endParaRPr lang="en-US" altLang="ko-KR" sz="1200" dirty="0" smtClean="0"/>
          </a:p>
          <a:p>
            <a:pPr lvl="1"/>
            <a:r>
              <a:rPr lang="ko-KR" altLang="en-US" sz="1600" dirty="0" smtClean="0"/>
              <a:t>특수 문자</a:t>
            </a:r>
            <a:endParaRPr lang="en-US" altLang="ko-KR" sz="1600" dirty="0" smtClean="0"/>
          </a:p>
          <a:p>
            <a:pPr lvl="2"/>
            <a:r>
              <a:rPr lang="en-US" altLang="ko-KR" sz="1400" dirty="0" err="1" smtClean="0"/>
              <a:t>NaN</a:t>
            </a:r>
            <a:r>
              <a:rPr lang="en-US" altLang="ko-KR" sz="1400" dirty="0" smtClean="0"/>
              <a:t>(Not A Number): </a:t>
            </a:r>
            <a:r>
              <a:rPr lang="ko-KR" altLang="en-US" sz="1400" dirty="0" smtClean="0"/>
              <a:t>유효하지 않는 숫자 또는 실패한 숫자이며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어떤 </a:t>
            </a:r>
            <a:r>
              <a:rPr lang="en-US" altLang="ko-KR" sz="1400" dirty="0" err="1" smtClean="0"/>
              <a:t>NaN</a:t>
            </a:r>
            <a:r>
              <a:rPr lang="ko-KR" altLang="en-US" sz="1400" dirty="0" smtClean="0"/>
              <a:t>과 동등하지 않다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400" dirty="0" smtClean="0"/>
              <a:t>무한대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자바스크립트에서는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나누기 연산이 정의되어 있어서 에러 없이 </a:t>
            </a:r>
            <a:r>
              <a:rPr lang="en-US" altLang="ko-KR" sz="1400" dirty="0" smtClean="0"/>
              <a:t>Infinity </a:t>
            </a:r>
            <a:r>
              <a:rPr lang="ko-KR" altLang="en-US" sz="1400" dirty="0"/>
              <a:t>값이 나온다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/>
            <a:r>
              <a:rPr lang="ko-KR" altLang="en-US" sz="1400" dirty="0" smtClean="0"/>
              <a:t>영</a:t>
            </a:r>
            <a:r>
              <a:rPr lang="en-US" altLang="ko-KR" sz="1400" dirty="0" smtClean="0"/>
              <a:t>(0): </a:t>
            </a:r>
            <a:r>
              <a:rPr lang="ko-KR" altLang="en-US" sz="1400" dirty="0"/>
              <a:t>자바스크립트엔 보통의 영</a:t>
            </a:r>
            <a:r>
              <a:rPr lang="en-US" altLang="ko-KR" sz="1400" dirty="0"/>
              <a:t>(+0)</a:t>
            </a:r>
            <a:r>
              <a:rPr lang="ko-KR" altLang="en-US" sz="1400" dirty="0"/>
              <a:t>과 음의 영</a:t>
            </a:r>
            <a:r>
              <a:rPr lang="en-US" altLang="ko-KR" sz="1400" dirty="0"/>
              <a:t>(-0)</a:t>
            </a:r>
            <a:r>
              <a:rPr lang="ko-KR" altLang="en-US" sz="1400" dirty="0"/>
              <a:t>이 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600" dirty="0" smtClean="0"/>
              <a:t>특이한 동등 비교</a:t>
            </a:r>
            <a:endParaRPr lang="en-US" altLang="ko-KR" sz="1600" dirty="0" smtClean="0"/>
          </a:p>
          <a:p>
            <a:pPr lvl="2"/>
            <a:r>
              <a:rPr lang="en-US" altLang="ko-KR" sz="1400" dirty="0"/>
              <a:t>ES6</a:t>
            </a:r>
            <a:r>
              <a:rPr lang="ko-KR" altLang="en-US" sz="1400" dirty="0"/>
              <a:t>부터 두 값이 절대적으로 </a:t>
            </a:r>
            <a:r>
              <a:rPr lang="ko-KR" altLang="en-US" sz="1400" dirty="0" err="1"/>
              <a:t>동등한지</a:t>
            </a:r>
            <a:r>
              <a:rPr lang="ko-KR" altLang="en-US" sz="1400" dirty="0"/>
              <a:t> 확인하는 </a:t>
            </a:r>
            <a:r>
              <a:rPr lang="en-US" altLang="ko-KR" sz="1400" dirty="0"/>
              <a:t>Object.is()</a:t>
            </a:r>
            <a:r>
              <a:rPr lang="ko-KR" altLang="en-US" sz="1400" dirty="0"/>
              <a:t>를 제공한다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12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값 </a:t>
            </a:r>
            <a:r>
              <a:rPr lang="en-US" altLang="ko-KR" sz="2000" dirty="0" smtClean="0"/>
              <a:t>vs </a:t>
            </a:r>
            <a:r>
              <a:rPr lang="ko-KR" altLang="en-US" sz="2000" dirty="0" smtClean="0"/>
              <a:t>레퍼런스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자바스크립트는 </a:t>
            </a:r>
            <a:r>
              <a:rPr lang="ko-KR" altLang="en-US" sz="1600" dirty="0" err="1" smtClean="0"/>
              <a:t>포인터라는</a:t>
            </a:r>
            <a:r>
              <a:rPr lang="ko-KR" altLang="en-US" sz="1600" dirty="0" smtClean="0"/>
              <a:t> 개념이 없으며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레퍼런스는 </a:t>
            </a:r>
            <a:r>
              <a:rPr lang="en-US" altLang="ko-KR" sz="1600" dirty="0"/>
              <a:t>(</a:t>
            </a:r>
            <a:r>
              <a:rPr lang="ko-KR" altLang="en-US" sz="1600" dirty="0"/>
              <a:t>공유된</a:t>
            </a:r>
            <a:r>
              <a:rPr lang="en-US" altLang="ko-KR" sz="1600" dirty="0"/>
              <a:t>)</a:t>
            </a:r>
            <a:r>
              <a:rPr lang="ko-KR" altLang="en-US" sz="1600" dirty="0"/>
              <a:t>값을 가리키므로 서로 다른 </a:t>
            </a:r>
            <a:r>
              <a:rPr lang="en-US" altLang="ko-KR" sz="1600" dirty="0"/>
              <a:t>10</a:t>
            </a:r>
            <a:r>
              <a:rPr lang="ko-KR" altLang="en-US" sz="1600" dirty="0"/>
              <a:t>개의 레퍼런스가 있다면 이들은 저마다 항상 공유된 단일 값을 개별적으로 참조한다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자바스크립트에는 값 또는 레퍼런스의 할당 및 전달을 제어하는 구문 암시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Syntatic</a:t>
            </a:r>
            <a:r>
              <a:rPr lang="en-US" altLang="ko-KR" sz="1600" dirty="0"/>
              <a:t> Hint)</a:t>
            </a:r>
            <a:r>
              <a:rPr lang="ko-KR" altLang="en-US" sz="1600" dirty="0"/>
              <a:t>가 전혀 없다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대신</a:t>
            </a:r>
            <a:r>
              <a:rPr lang="en-US" altLang="ko-KR" sz="1400" dirty="0"/>
              <a:t>, </a:t>
            </a:r>
            <a:r>
              <a:rPr lang="ko-KR" altLang="en-US" sz="1400" dirty="0"/>
              <a:t>값의 타입만으로 값</a:t>
            </a:r>
            <a:r>
              <a:rPr lang="en-US" altLang="ko-KR" sz="1400" dirty="0"/>
              <a:t>-</a:t>
            </a:r>
            <a:r>
              <a:rPr lang="ko-KR" altLang="en-US" sz="1400" dirty="0"/>
              <a:t>복사</a:t>
            </a:r>
            <a:r>
              <a:rPr lang="en-US" altLang="ko-KR" sz="1400" dirty="0"/>
              <a:t>, </a:t>
            </a:r>
            <a:r>
              <a:rPr lang="ko-KR" altLang="en-US" sz="1400" dirty="0"/>
              <a:t>레퍼런스</a:t>
            </a:r>
            <a:r>
              <a:rPr lang="en-US" altLang="ko-KR" sz="1400" dirty="0"/>
              <a:t>-</a:t>
            </a:r>
            <a:r>
              <a:rPr lang="ko-KR" altLang="en-US" sz="1400" dirty="0"/>
              <a:t>복사 둘 중 한쪽이 결정된다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600" dirty="0"/>
              <a:t>null, undefined, string, number, 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, symbol </a:t>
            </a:r>
            <a:r>
              <a:rPr lang="ko-KR" altLang="en-US" sz="1600" dirty="0"/>
              <a:t>같은 단순 값</a:t>
            </a:r>
            <a:r>
              <a:rPr lang="en-US" altLang="ko-KR" sz="1600" dirty="0"/>
              <a:t>(</a:t>
            </a:r>
            <a:r>
              <a:rPr lang="ko-KR" altLang="en-US" sz="1600" dirty="0"/>
              <a:t>스칼라 원시 값</a:t>
            </a:r>
            <a:r>
              <a:rPr lang="en-US" altLang="ko-KR" sz="1600" dirty="0"/>
              <a:t>, Scalar Primitives)</a:t>
            </a:r>
            <a:r>
              <a:rPr lang="ko-KR" altLang="en-US" sz="1600" dirty="0"/>
              <a:t>은 언제나 값</a:t>
            </a:r>
            <a:r>
              <a:rPr lang="en-US" altLang="ko-KR" sz="1600" dirty="0"/>
              <a:t>-</a:t>
            </a:r>
            <a:r>
              <a:rPr lang="ko-KR" altLang="en-US" sz="1600" dirty="0"/>
              <a:t>복사 방식으로 할당</a:t>
            </a:r>
            <a:r>
              <a:rPr lang="en-US" altLang="ko-KR" sz="1600" dirty="0"/>
              <a:t>/</a:t>
            </a:r>
            <a:r>
              <a:rPr lang="ko-KR" altLang="en-US" sz="1600" dirty="0"/>
              <a:t>전달된다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값</a:t>
            </a:r>
            <a:r>
              <a:rPr lang="en-US" altLang="ko-KR" sz="1600" dirty="0"/>
              <a:t>-</a:t>
            </a:r>
            <a:r>
              <a:rPr lang="ko-KR" altLang="en-US" sz="1600" dirty="0"/>
              <a:t>복사</a:t>
            </a:r>
            <a:r>
              <a:rPr lang="en-US" altLang="ko-KR" sz="1600" dirty="0"/>
              <a:t>, </a:t>
            </a:r>
            <a:r>
              <a:rPr lang="ko-KR" altLang="en-US" sz="1600" dirty="0"/>
              <a:t>레퍼런스</a:t>
            </a:r>
            <a:r>
              <a:rPr lang="en-US" altLang="ko-KR" sz="1600" dirty="0"/>
              <a:t>-</a:t>
            </a:r>
            <a:r>
              <a:rPr lang="ko-KR" altLang="en-US" sz="1600" dirty="0"/>
              <a:t>복사는 마음대로 결정할 수 없으며</a:t>
            </a:r>
            <a:r>
              <a:rPr lang="en-US" altLang="ko-KR" sz="1600" dirty="0"/>
              <a:t>, </a:t>
            </a:r>
            <a:r>
              <a:rPr lang="ko-KR" altLang="en-US" sz="1600" dirty="0"/>
              <a:t>엔진의 재량으로 결정된다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합성 값을 값</a:t>
            </a:r>
            <a:r>
              <a:rPr lang="en-US" altLang="ko-KR" sz="1600" dirty="0"/>
              <a:t>-</a:t>
            </a:r>
            <a:r>
              <a:rPr lang="ko-KR" altLang="en-US" sz="1600" dirty="0"/>
              <a:t>복사에 의해 효과적으로 전달하려면 손수 값의 사본을 만들어 전달한 레퍼런스가 원본을 가리키지 않게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스칼라 원시 값을 레</a:t>
            </a:r>
            <a:r>
              <a:rPr lang="ko-KR" altLang="en-US" sz="1600" dirty="0" smtClean="0"/>
              <a:t>퍼런스처럼 </a:t>
            </a:r>
            <a:r>
              <a:rPr lang="ko-KR" altLang="en-US" sz="1600" dirty="0"/>
              <a:t>바뀐 값이 바로 반영되도록 넘기려면 원시 값을 다른 합성 값</a:t>
            </a:r>
            <a:r>
              <a:rPr lang="en-US" altLang="ko-KR" sz="1600" dirty="0"/>
              <a:t>(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r>
              <a:rPr lang="ko-KR" altLang="en-US" sz="1600" dirty="0"/>
              <a:t>으로 감싸야 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10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네이티브란</a:t>
            </a:r>
            <a:endParaRPr lang="ko-KR" altLang="en-US" sz="2000" dirty="0" smtClean="0"/>
          </a:p>
          <a:p>
            <a:pPr lvl="1"/>
            <a:r>
              <a:rPr lang="ko-KR" altLang="en-US" sz="1600" dirty="0" err="1" smtClean="0"/>
              <a:t>네이티브란</a:t>
            </a:r>
            <a:r>
              <a:rPr lang="ko-KR" altLang="en-US" sz="1600" dirty="0" smtClean="0"/>
              <a:t> 특정 환경에 종속되지 않은</a:t>
            </a:r>
            <a:r>
              <a:rPr lang="en-US" altLang="ko-KR" sz="1600" dirty="0" smtClean="0"/>
              <a:t>, ECMAScript </a:t>
            </a:r>
            <a:r>
              <a:rPr lang="ko-KR" altLang="en-US" sz="1600" dirty="0" smtClean="0"/>
              <a:t>명세의 내장 객체를 말한다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가장 많이 쓰이는 </a:t>
            </a:r>
            <a:r>
              <a:rPr lang="ko-KR" altLang="en-US" sz="1600" dirty="0" err="1" smtClean="0"/>
              <a:t>네이티브는</a:t>
            </a:r>
            <a:r>
              <a:rPr lang="ko-KR" altLang="en-US" sz="1600" dirty="0" smtClean="0"/>
              <a:t> 다음과 같다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700" dirty="0"/>
              <a:t>String</a:t>
            </a:r>
            <a:r>
              <a:rPr lang="en-US" altLang="ko-KR" sz="1700" dirty="0" smtClean="0"/>
              <a:t>(), Number(), Boolean(), Array(), Object(), Function(), </a:t>
            </a:r>
            <a:r>
              <a:rPr lang="en-US" altLang="ko-KR" sz="1700" dirty="0" err="1" smtClean="0"/>
              <a:t>RegExp</a:t>
            </a:r>
            <a:r>
              <a:rPr lang="en-US" altLang="ko-KR" sz="1700" dirty="0" smtClean="0"/>
              <a:t>(), Date(), Error(), Symbol()</a:t>
            </a:r>
          </a:p>
          <a:p>
            <a:pPr lvl="1"/>
            <a:r>
              <a:rPr lang="ko-KR" altLang="en-US" sz="1600" dirty="0" err="1"/>
              <a:t>네이티브는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생성자처럼</a:t>
            </a:r>
            <a:r>
              <a:rPr lang="ko-KR" altLang="en-US" sz="1600" dirty="0"/>
              <a:t> 사용할 수 있지만 실제로 생성되는 결과물은 예상과 다를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String </a:t>
            </a:r>
            <a:r>
              <a:rPr lang="ko-KR" altLang="en-US" sz="1600" dirty="0" smtClean="0"/>
              <a:t>생성자의 결과는 원시 값 </a:t>
            </a:r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를 감싼 객체 래퍼다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아래의 코드에서 보다시피 이 객체의 타입은 자신이 감싼 원시 값의 타입이 아니라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의 하위 타입에 가깝다</a:t>
            </a:r>
            <a:r>
              <a:rPr lang="en-US" altLang="ko-KR" sz="1600" dirty="0" smtClean="0"/>
              <a:t>.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4180009"/>
            <a:ext cx="6172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내부 </a:t>
            </a:r>
            <a:r>
              <a:rPr lang="en-US" altLang="ko-KR" sz="2000" dirty="0"/>
              <a:t>[[Class]]</a:t>
            </a:r>
          </a:p>
          <a:p>
            <a:pPr lvl="1"/>
            <a:r>
              <a:rPr lang="en-US" altLang="ko-KR" sz="1600" dirty="0" err="1"/>
              <a:t>typeof</a:t>
            </a:r>
            <a:r>
              <a:rPr lang="ko-KR" altLang="en-US" sz="1600" dirty="0"/>
              <a:t>가 </a:t>
            </a:r>
            <a:r>
              <a:rPr lang="en-US" altLang="ko-KR" sz="1600" dirty="0"/>
              <a:t>object</a:t>
            </a:r>
            <a:r>
              <a:rPr lang="ko-KR" altLang="en-US" sz="1600" dirty="0"/>
              <a:t>인 값에는 </a:t>
            </a:r>
            <a:r>
              <a:rPr lang="en-US" altLang="ko-KR" sz="1600" dirty="0"/>
              <a:t>[[Class]]</a:t>
            </a:r>
            <a:r>
              <a:rPr lang="ko-KR" altLang="en-US" sz="1600" dirty="0"/>
              <a:t>라는 내부 </a:t>
            </a:r>
            <a:r>
              <a:rPr lang="ko-KR" altLang="en-US" sz="1600" dirty="0" err="1"/>
              <a:t>프로퍼티가</a:t>
            </a:r>
            <a:r>
              <a:rPr lang="ko-KR" altLang="en-US" sz="1600" dirty="0"/>
              <a:t> 추가로 붙는다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</a:t>
            </a:r>
            <a:r>
              <a:rPr lang="ko-KR" altLang="en-US" sz="1600" dirty="0" err="1" smtClean="0"/>
              <a:t>프로퍼티는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Object.prototype.toString</a:t>
            </a:r>
            <a:r>
              <a:rPr lang="en-US" altLang="ko-KR" sz="1600" dirty="0"/>
              <a:t>()</a:t>
            </a:r>
            <a:r>
              <a:rPr lang="ko-KR" altLang="en-US" sz="1600" dirty="0"/>
              <a:t>라는 메서드에 값을 넣어 호출함으로써 존재를 엿볼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대부분 내부 </a:t>
            </a:r>
            <a:r>
              <a:rPr lang="en-US" altLang="ko-KR" sz="1600" dirty="0"/>
              <a:t>[[Class]]</a:t>
            </a:r>
            <a:r>
              <a:rPr lang="ko-KR" altLang="en-US" sz="1600" dirty="0"/>
              <a:t>는 해당 값과 관련된 내장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가리키지만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않을 때도 있다</a:t>
            </a:r>
            <a:r>
              <a:rPr lang="en-US" altLang="ko-KR" sz="1600" dirty="0"/>
              <a:t>. null</a:t>
            </a:r>
            <a:r>
              <a:rPr lang="ko-KR" altLang="en-US" sz="1600" dirty="0"/>
              <a:t>과 </a:t>
            </a:r>
            <a:r>
              <a:rPr lang="en-US" altLang="ko-KR" sz="1600" dirty="0"/>
              <a:t>undefined</a:t>
            </a:r>
            <a:r>
              <a:rPr lang="ko-KR" altLang="en-US" sz="1600" dirty="0"/>
              <a:t>의 경우가 그렇다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그 </a:t>
            </a:r>
            <a:r>
              <a:rPr lang="ko-KR" altLang="en-US" sz="1600" dirty="0"/>
              <a:t>밖의 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숫자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불리언</a:t>
            </a:r>
            <a:r>
              <a:rPr lang="ko-KR" altLang="en-US" sz="1600" dirty="0"/>
              <a:t> 같은 단순 원시 값은 해당 객체 래퍼로 자동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(Boxing)</a:t>
            </a:r>
            <a:r>
              <a:rPr lang="ko-KR" altLang="en-US" sz="1600" dirty="0"/>
              <a:t>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r>
              <a:rPr lang="ko-KR" altLang="en-US" sz="2000" dirty="0" smtClean="0"/>
              <a:t>래퍼 </a:t>
            </a:r>
            <a:r>
              <a:rPr lang="ko-KR" altLang="en-US" sz="2000" dirty="0" err="1" smtClean="0"/>
              <a:t>박싱하기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원시 값엔 </a:t>
            </a:r>
            <a:r>
              <a:rPr lang="ko-KR" altLang="en-US" sz="1600" dirty="0" err="1"/>
              <a:t>프로퍼티나</a:t>
            </a:r>
            <a:r>
              <a:rPr lang="ko-KR" altLang="en-US" sz="1600" dirty="0"/>
              <a:t> 메서드가 없어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사용하려면 원시 값을 객체 래퍼로 감싸줘야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자바스크립트는 원시 값을 알아서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래핑</a:t>
            </a:r>
            <a:r>
              <a:rPr lang="en-US" altLang="ko-KR" sz="1600" dirty="0"/>
              <a:t>)</a:t>
            </a:r>
            <a:r>
              <a:rPr lang="ko-KR" altLang="en-US" sz="1600" dirty="0"/>
              <a:t>하므로 여러 </a:t>
            </a:r>
            <a:r>
              <a:rPr lang="ko-KR" altLang="en-US" sz="1600" dirty="0" err="1"/>
              <a:t>프로퍼티와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메소드에</a:t>
            </a:r>
            <a:r>
              <a:rPr lang="ko-KR" altLang="en-US" sz="1600" dirty="0"/>
              <a:t> 접근할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개발자가 직접 객체 형태로 선 최적화</a:t>
            </a:r>
            <a:r>
              <a:rPr lang="en-US" altLang="ko-KR" sz="1600" dirty="0"/>
              <a:t>(Pre-Optimize)</a:t>
            </a:r>
            <a:r>
              <a:rPr lang="ko-KR" altLang="en-US" sz="1600" dirty="0"/>
              <a:t>하면 프로그램이 느려질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직접 객체 형태로 써야 할 이유는 거의 없다</a:t>
            </a:r>
            <a:r>
              <a:rPr lang="en-US" altLang="ko-KR" sz="1600" dirty="0"/>
              <a:t>. </a:t>
            </a:r>
            <a:r>
              <a:rPr lang="ko-KR" altLang="en-US" sz="1600" dirty="0"/>
              <a:t>필요시 엔진이 알아서 암시적으로 </a:t>
            </a:r>
            <a:r>
              <a:rPr lang="ko-KR" altLang="en-US" sz="1600" dirty="0" err="1"/>
              <a:t>박싱하게</a:t>
            </a:r>
            <a:r>
              <a:rPr lang="ko-KR" altLang="en-US" sz="1600" dirty="0"/>
              <a:t> 하는 것이 낫다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new String(‘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’)</a:t>
            </a:r>
            <a:r>
              <a:rPr lang="ko-KR" altLang="en-US" sz="1600" dirty="0" smtClean="0"/>
              <a:t>보다는 쉽게 원기 값 </a:t>
            </a:r>
            <a:r>
              <a:rPr lang="en-US" altLang="ko-KR" sz="1600" dirty="0" smtClean="0"/>
              <a:t>‘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사용하것이</a:t>
            </a:r>
            <a:r>
              <a:rPr lang="ko-KR" altLang="en-US" sz="1600" dirty="0" smtClean="0"/>
              <a:t> 좋다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874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1185</Words>
  <Application>Microsoft Office PowerPoint</Application>
  <PresentationFormat>와이드스크린</PresentationFormat>
  <Paragraphs>112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YOU DON’T KNOW JS</vt:lpstr>
      <vt:lpstr>Ch 1. 타입</vt:lpstr>
      <vt:lpstr>Ch 1. 타입</vt:lpstr>
      <vt:lpstr>Ch 2. 값</vt:lpstr>
      <vt:lpstr>Ch 2. 값</vt:lpstr>
      <vt:lpstr>Ch 2. 값</vt:lpstr>
      <vt:lpstr>Ch 2. 값</vt:lpstr>
      <vt:lpstr>Ch 3. 네이티브</vt:lpstr>
      <vt:lpstr>Ch 3. 네이티브</vt:lpstr>
      <vt:lpstr>Ch 3. 네이티브</vt:lpstr>
      <vt:lpstr>Ch 3. 네이티브</vt:lpstr>
      <vt:lpstr>Ch 3. 네이티브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42</cp:revision>
  <dcterms:created xsi:type="dcterms:W3CDTF">2020-09-28T08:37:12Z</dcterms:created>
  <dcterms:modified xsi:type="dcterms:W3CDTF">2021-01-29T04:54:40Z</dcterms:modified>
</cp:coreProperties>
</file>