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3.jpeg" ContentType="image/jpe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1440" y="1108080"/>
            <a:ext cx="9174240" cy="5748480"/>
          </a:xfrm>
          <a:custGeom>
            <a:avLst/>
            <a:gdLst/>
            <a:ahLst/>
            <a:rect l="l" t="t" r="r" b="b"/>
            <a:pathLst>
              <a:path w="5780" h="3622">
                <a:moveTo>
                  <a:pt x="7" y="3616"/>
                </a:moveTo>
                <a:lnTo>
                  <a:pt x="5780" y="3622"/>
                </a:lnTo>
                <a:lnTo>
                  <a:pt x="5760" y="0"/>
                </a:lnTo>
                <a:lnTo>
                  <a:pt x="0" y="0"/>
                </a:lnTo>
                <a:lnTo>
                  <a:pt x="7" y="3616"/>
                </a:lnTo>
                <a:close/>
              </a:path>
            </a:pathLst>
          </a:custGeom>
          <a:solidFill>
            <a:srgbClr val="ffffff">
              <a:alpha val="50000"/>
            </a:srgbClr>
          </a:solidFill>
          <a:ln w="9360">
            <a:noFill/>
          </a:ln>
        </p:spPr>
        <p:style>
          <a:lnRef idx="0"/>
          <a:fillRef idx="0"/>
          <a:effectRef idx="0"/>
          <a:fontRef idx="minor"/>
        </p:style>
      </p:sp>
      <p:sp>
        <p:nvSpPr>
          <p:cNvPr id="1" name="CustomShape 2"/>
          <p:cNvSpPr/>
          <p:nvPr/>
        </p:nvSpPr>
        <p:spPr>
          <a:xfrm>
            <a:off x="3240" y="685800"/>
            <a:ext cx="9129960" cy="684360"/>
          </a:xfrm>
          <a:custGeom>
            <a:avLst/>
            <a:gdLst/>
            <a:ahLst/>
            <a:rect l="l" t="t"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360">
            <a:noFill/>
          </a:ln>
        </p:spPr>
        <p:style>
          <a:lnRef idx="0"/>
          <a:fillRef idx="0"/>
          <a:effectRef idx="0"/>
          <a:fontRef idx="minor"/>
        </p:style>
      </p:sp>
      <p:sp>
        <p:nvSpPr>
          <p:cNvPr id="2" name="CustomShape 3"/>
          <p:cNvSpPr/>
          <p:nvPr/>
        </p:nvSpPr>
        <p:spPr>
          <a:xfrm>
            <a:off x="3240" y="6346800"/>
            <a:ext cx="9129960" cy="509760"/>
          </a:xfrm>
          <a:custGeom>
            <a:avLst/>
            <a:gdLst/>
            <a:ahLst/>
            <a:rect l="l" t="t"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360">
            <a:noFill/>
          </a:ln>
        </p:spPr>
        <p:style>
          <a:lnRef idx="0"/>
          <a:fillRef idx="0"/>
          <a:effectRef idx="0"/>
          <a:fontRef idx="minor"/>
        </p:style>
      </p:sp>
      <p:sp>
        <p:nvSpPr>
          <p:cNvPr id="3" name="CustomShape 4"/>
          <p:cNvSpPr/>
          <p:nvPr/>
        </p:nvSpPr>
        <p:spPr>
          <a:xfrm>
            <a:off x="-1440" y="-1440"/>
            <a:ext cx="9153720" cy="4938840"/>
          </a:xfrm>
          <a:custGeom>
            <a:avLst/>
            <a:gdLst/>
            <a:ahLst/>
            <a:rect l="l" t="t"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360">
            <a:noFill/>
          </a:ln>
        </p:spPr>
        <p:style>
          <a:lnRef idx="0"/>
          <a:fillRef idx="0"/>
          <a:effectRef idx="0"/>
          <a:fontRef idx="minor"/>
        </p:style>
      </p:sp>
      <p:sp>
        <p:nvSpPr>
          <p:cNvPr id="4" name="CustomShape 5"/>
          <p:cNvSpPr/>
          <p:nvPr/>
        </p:nvSpPr>
        <p:spPr>
          <a:xfrm>
            <a:off x="0" y="0"/>
            <a:ext cx="9153720" cy="4332600"/>
          </a:xfrm>
          <a:custGeom>
            <a:avLst/>
            <a:gdLst/>
            <a:ahLst/>
            <a:rect l="l" t="t"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a:gsLst>
              <a:gs pos="0">
                <a:schemeClr val="bg1">
                  <a:gamma val="-1"/>
                  <a:tint val="0"/>
                  <a:invGamma val="-1"/>
                </a:schemeClr>
              </a:gs>
              <a:gs pos="100000">
                <a:schemeClr val="bg1">
                  <a:alpha val="89999"/>
                </a:schemeClr>
              </a:gs>
            </a:gsLst>
            <a:lin ang="0"/>
          </a:gradFill>
          <a:ln w="9360">
            <a:noFill/>
          </a:ln>
        </p:spPr>
        <p:style>
          <a:lnRef idx="0"/>
          <a:fillRef idx="0"/>
          <a:effectRef idx="0"/>
          <a:fontRef idx="minor"/>
        </p:style>
      </p:sp>
      <p:sp>
        <p:nvSpPr>
          <p:cNvPr id="5" name="CustomShape 6"/>
          <p:cNvSpPr/>
          <p:nvPr/>
        </p:nvSpPr>
        <p:spPr>
          <a:xfrm>
            <a:off x="0" y="0"/>
            <a:ext cx="9151920" cy="1598760"/>
          </a:xfrm>
          <a:custGeom>
            <a:avLst/>
            <a:gdLst/>
            <a:ahLst/>
            <a:rect l="l" t="t"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a:gsLst>
              <a:gs pos="0">
                <a:schemeClr val="bg1"/>
              </a:gs>
              <a:gs pos="100000">
                <a:schemeClr val="bg2"/>
              </a:gs>
            </a:gsLst>
            <a:lin ang="0"/>
          </a:gradFill>
          <a:ln w="9360">
            <a:noFill/>
          </a:ln>
        </p:spPr>
        <p:style>
          <a:lnRef idx="0"/>
          <a:fillRef idx="0"/>
          <a:effectRef idx="0"/>
          <a:fontRef idx="minor"/>
        </p:style>
      </p:sp>
      <p:sp>
        <p:nvSpPr>
          <p:cNvPr id="6" name="CustomShape 7"/>
          <p:cNvSpPr/>
          <p:nvPr/>
        </p:nvSpPr>
        <p:spPr>
          <a:xfrm>
            <a:off x="3240" y="4562640"/>
            <a:ext cx="9129960" cy="509760"/>
          </a:xfrm>
          <a:custGeom>
            <a:avLst/>
            <a:gdLst/>
            <a:ahLst/>
            <a:rect l="l" t="t"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360">
            <a:noFill/>
          </a:ln>
        </p:spPr>
        <p:style>
          <a:lnRef idx="0"/>
          <a:fillRef idx="0"/>
          <a:effectRef idx="0"/>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440" y="1108080"/>
            <a:ext cx="9174240" cy="5748480"/>
          </a:xfrm>
          <a:custGeom>
            <a:avLst/>
            <a:gdLst/>
            <a:ahLst/>
            <a:rect l="l" t="t" r="r" b="b"/>
            <a:pathLst>
              <a:path w="5780" h="3622">
                <a:moveTo>
                  <a:pt x="7" y="3616"/>
                </a:moveTo>
                <a:lnTo>
                  <a:pt x="5780" y="3622"/>
                </a:lnTo>
                <a:lnTo>
                  <a:pt x="5760" y="0"/>
                </a:lnTo>
                <a:lnTo>
                  <a:pt x="0" y="0"/>
                </a:lnTo>
                <a:lnTo>
                  <a:pt x="7" y="3616"/>
                </a:lnTo>
                <a:close/>
              </a:path>
            </a:pathLst>
          </a:custGeom>
          <a:solidFill>
            <a:srgbClr val="ffffff">
              <a:alpha val="50000"/>
            </a:srgbClr>
          </a:solidFill>
          <a:ln w="9360">
            <a:noFill/>
          </a:ln>
        </p:spPr>
        <p:style>
          <a:lnRef idx="0"/>
          <a:fillRef idx="0"/>
          <a:effectRef idx="0"/>
          <a:fontRef idx="minor"/>
        </p:style>
      </p:sp>
      <p:sp>
        <p:nvSpPr>
          <p:cNvPr id="44" name="CustomShape 2"/>
          <p:cNvSpPr/>
          <p:nvPr/>
        </p:nvSpPr>
        <p:spPr>
          <a:xfrm>
            <a:off x="3240" y="685800"/>
            <a:ext cx="9129960" cy="684360"/>
          </a:xfrm>
          <a:custGeom>
            <a:avLst/>
            <a:gdLst/>
            <a:ahLst/>
            <a:rect l="l" t="t"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360">
            <a:noFill/>
          </a:ln>
        </p:spPr>
        <p:style>
          <a:lnRef idx="0"/>
          <a:fillRef idx="0"/>
          <a:effectRef idx="0"/>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dcamero.azurewebsites.net/ipsec-vpn.html" TargetMode="External"/><Relationship Id="rId2" Type="http://schemas.openxmlformats.org/officeDocument/2006/relationships/hyperlink" Target="https://virmach.com/" TargetMode="External"/><Relationship Id="rId3" Type="http://schemas.openxmlformats.org/officeDocument/2006/relationships/hyperlink" Target="https://download.strongswan.org/Android/" TargetMode="External"/><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Picture 52" descr=""/>
          <p:cNvPicPr/>
          <p:nvPr/>
        </p:nvPicPr>
        <p:blipFill>
          <a:blip r:embed="rId1"/>
          <a:srcRect l="22401" t="16378" r="0" b="27484"/>
          <a:stretch/>
        </p:blipFill>
        <p:spPr>
          <a:xfrm rot="786600">
            <a:off x="7083000" y="-231840"/>
            <a:ext cx="1904760" cy="1571760"/>
          </a:xfrm>
          <a:prstGeom prst="rect">
            <a:avLst/>
          </a:prstGeom>
          <a:ln>
            <a:noFill/>
          </a:ln>
        </p:spPr>
      </p:pic>
      <p:sp>
        <p:nvSpPr>
          <p:cNvPr id="82" name="Line 1"/>
          <p:cNvSpPr/>
          <p:nvPr/>
        </p:nvSpPr>
        <p:spPr>
          <a:xfrm>
            <a:off x="6000480" y="4941720"/>
            <a:ext cx="2448000" cy="360"/>
          </a:xfrm>
          <a:prstGeom prst="line">
            <a:avLst/>
          </a:prstGeom>
          <a:ln cap="rnd" w="25560">
            <a:solidFill>
              <a:srgbClr val="000000"/>
            </a:solidFill>
            <a:custDash>
              <a:ds d="100000" sp="100000"/>
            </a:custDash>
            <a:round/>
            <a:tailEnd len="med" type="oval" w="med"/>
          </a:ln>
        </p:spPr>
        <p:style>
          <a:lnRef idx="0"/>
          <a:fillRef idx="0"/>
          <a:effectRef idx="0"/>
          <a:fontRef idx="minor"/>
        </p:style>
      </p:sp>
      <p:sp>
        <p:nvSpPr>
          <p:cNvPr id="83" name="Line 2"/>
          <p:cNvSpPr/>
          <p:nvPr/>
        </p:nvSpPr>
        <p:spPr>
          <a:xfrm>
            <a:off x="6000480" y="5572080"/>
            <a:ext cx="2448000" cy="360"/>
          </a:xfrm>
          <a:prstGeom prst="line">
            <a:avLst/>
          </a:prstGeom>
          <a:ln cap="rnd" w="25560">
            <a:solidFill>
              <a:srgbClr val="000000"/>
            </a:solidFill>
            <a:custDash>
              <a:ds d="100000" sp="100000"/>
            </a:custDash>
            <a:round/>
            <a:tailEnd len="med" type="oval" w="med"/>
          </a:ln>
        </p:spPr>
        <p:style>
          <a:lnRef idx="0"/>
          <a:fillRef idx="0"/>
          <a:effectRef idx="0"/>
          <a:fontRef idx="minor"/>
        </p:style>
      </p:sp>
      <p:sp>
        <p:nvSpPr>
          <p:cNvPr id="84" name="CustomShape 3"/>
          <p:cNvSpPr/>
          <p:nvPr/>
        </p:nvSpPr>
        <p:spPr>
          <a:xfrm>
            <a:off x="642960" y="1857240"/>
            <a:ext cx="8071200" cy="698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3366"/>
                </a:solidFill>
                <a:uFill>
                  <a:solidFill>
                    <a:srgbClr val="ffffff"/>
                  </a:solidFill>
                </a:uFill>
                <a:latin typeface="汉仪大黑简"/>
                <a:ea typeface="汉仪大黑简"/>
              </a:rPr>
              <a:t>我的</a:t>
            </a:r>
            <a:r>
              <a:rPr b="0" lang="en-US" sz="4000" spc="-1" strike="noStrike">
                <a:solidFill>
                  <a:srgbClr val="003366"/>
                </a:solidFill>
                <a:uFill>
                  <a:solidFill>
                    <a:srgbClr val="ffffff"/>
                  </a:solidFill>
                </a:uFill>
                <a:latin typeface="汉仪大黑简"/>
                <a:ea typeface="汉仪大黑简"/>
              </a:rPr>
              <a:t>VPN-</a:t>
            </a:r>
            <a:r>
              <a:rPr b="0" lang="en-US" sz="4000" spc="-1" strike="noStrike">
                <a:solidFill>
                  <a:srgbClr val="003366"/>
                </a:solidFill>
                <a:uFill>
                  <a:solidFill>
                    <a:srgbClr val="ffffff"/>
                  </a:solidFill>
                </a:uFill>
                <a:latin typeface="汉仪大黑简"/>
                <a:ea typeface="汉仪大黑简"/>
              </a:rPr>
              <a:t>分享</a:t>
            </a:r>
            <a:endParaRPr b="0" lang="en-US" sz="4000" spc="-1" strike="noStrike">
              <a:solidFill>
                <a:srgbClr val="000000"/>
              </a:solidFill>
              <a:uFill>
                <a:solidFill>
                  <a:srgbClr val="ffffff"/>
                </a:solidFill>
              </a:uFill>
              <a:latin typeface="Arial"/>
            </a:endParaRPr>
          </a:p>
        </p:txBody>
      </p:sp>
      <p:sp>
        <p:nvSpPr>
          <p:cNvPr id="85" name="CustomShape 4"/>
          <p:cNvSpPr/>
          <p:nvPr/>
        </p:nvSpPr>
        <p:spPr>
          <a:xfrm>
            <a:off x="4356720" y="3285000"/>
            <a:ext cx="142560" cy="142560"/>
          </a:xfrm>
          <a:prstGeom prst="ellipse">
            <a:avLst/>
          </a:prstGeom>
          <a:ln>
            <a:round/>
          </a:ln>
          <a:effectLst>
            <a:softEdge rad="31750"/>
          </a:effectLst>
        </p:spPr>
        <p:style>
          <a:lnRef idx="2">
            <a:schemeClr val="accent6">
              <a:shade val="50000"/>
            </a:schemeClr>
          </a:lnRef>
          <a:fillRef idx="1">
            <a:schemeClr val="accent6"/>
          </a:fillRef>
          <a:effectRef idx="0">
            <a:schemeClr val="accent6"/>
          </a:effectRef>
          <a:fontRef idx="minor"/>
        </p:style>
      </p:sp>
      <p:sp>
        <p:nvSpPr>
          <p:cNvPr id="86" name="CustomShape 5"/>
          <p:cNvSpPr/>
          <p:nvPr/>
        </p:nvSpPr>
        <p:spPr>
          <a:xfrm>
            <a:off x="4357800" y="1714320"/>
            <a:ext cx="142560" cy="142560"/>
          </a:xfrm>
          <a:prstGeom prst="ellipse">
            <a:avLst/>
          </a:prstGeom>
          <a:ln>
            <a:round/>
          </a:ln>
          <a:effectLst>
            <a:softEdge rad="31750"/>
          </a:effectLst>
        </p:spPr>
        <p:style>
          <a:lnRef idx="2">
            <a:schemeClr val="accent6">
              <a:shade val="50000"/>
            </a:schemeClr>
          </a:lnRef>
          <a:fillRef idx="1">
            <a:schemeClr val="accent6"/>
          </a:fillRef>
          <a:effectRef idx="0">
            <a:schemeClr val="accent6"/>
          </a:effectRef>
          <a:fontRef idx="minor"/>
        </p:style>
      </p:sp>
      <p:sp>
        <p:nvSpPr>
          <p:cNvPr id="87" name="CustomShape 6"/>
          <p:cNvSpPr/>
          <p:nvPr/>
        </p:nvSpPr>
        <p:spPr>
          <a:xfrm>
            <a:off x="6000840" y="5643720"/>
            <a:ext cx="2517840" cy="394200"/>
          </a:xfrm>
          <a:prstGeom prst="rect">
            <a:avLst/>
          </a:prstGeom>
          <a:noFill/>
          <a:ln w="9360">
            <a:noFill/>
          </a:ln>
        </p:spPr>
        <p:style>
          <a:lnRef idx="0"/>
          <a:fillRef idx="0"/>
          <a:effectRef idx="0"/>
          <a:fontRef idx="minor"/>
        </p:style>
        <p:txBody>
          <a:bodyPr lIns="90000" rIns="90000" tIns="45000" bIns="45000"/>
          <a:p>
            <a:pPr algn="ctr">
              <a:lnSpc>
                <a:spcPct val="100000"/>
              </a:lnSpc>
              <a:spcBef>
                <a:spcPts val="1001"/>
              </a:spcBef>
            </a:pPr>
            <a:r>
              <a:rPr b="1" lang="en-US" sz="2000" spc="-1" strike="noStrike">
                <a:solidFill>
                  <a:srgbClr val="663300"/>
                </a:solidFill>
                <a:uFill>
                  <a:solidFill>
                    <a:srgbClr val="ffffff"/>
                  </a:solidFill>
                </a:uFill>
                <a:latin typeface="Times New Roman"/>
                <a:ea typeface="宋体"/>
              </a:rPr>
              <a:t>2019/07/25</a:t>
            </a:r>
            <a:endParaRPr b="0" lang="en-US" sz="2000" spc="-1" strike="noStrike">
              <a:solidFill>
                <a:srgbClr val="000000"/>
              </a:solidFill>
              <a:uFill>
                <a:solidFill>
                  <a:srgbClr val="ffffff"/>
                </a:solidFill>
              </a:uFill>
              <a:latin typeface="Arial"/>
            </a:endParaRPr>
          </a:p>
        </p:txBody>
      </p:sp>
      <p:sp>
        <p:nvSpPr>
          <p:cNvPr id="88" name="Line 7"/>
          <p:cNvSpPr/>
          <p:nvPr/>
        </p:nvSpPr>
        <p:spPr>
          <a:xfrm>
            <a:off x="6000480" y="6215040"/>
            <a:ext cx="2448000" cy="360"/>
          </a:xfrm>
          <a:prstGeom prst="line">
            <a:avLst/>
          </a:prstGeom>
          <a:ln cap="rnd" w="25560">
            <a:solidFill>
              <a:srgbClr val="000000"/>
            </a:solidFill>
            <a:custDash>
              <a:ds d="100000" sp="100000"/>
            </a:custDash>
            <a:round/>
            <a:tailEnd len="med" type="oval" w="med"/>
          </a:ln>
        </p:spPr>
        <p:style>
          <a:lnRef idx="0"/>
          <a:fillRef idx="0"/>
          <a:effectRef idx="0"/>
          <a:fontRef idx="minor"/>
        </p:style>
      </p:sp>
      <p:sp>
        <p:nvSpPr>
          <p:cNvPr id="89" name="CustomShape 8"/>
          <p:cNvSpPr/>
          <p:nvPr/>
        </p:nvSpPr>
        <p:spPr>
          <a:xfrm rot="2632800">
            <a:off x="1990440" y="846720"/>
            <a:ext cx="641520" cy="641520"/>
          </a:xfrm>
          <a:prstGeom prst="pie">
            <a:avLst>
              <a:gd name="adj1" fmla="val 0"/>
              <a:gd name="adj2" fmla="val 16200000"/>
            </a:avLst>
          </a:prstGeom>
          <a:solidFill>
            <a:schemeClr val="bg2">
              <a:lumMod val="75000"/>
            </a:schemeClr>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
        <p:nvSpPr>
          <p:cNvPr id="90" name="CustomShape 9"/>
          <p:cNvSpPr/>
          <p:nvPr/>
        </p:nvSpPr>
        <p:spPr>
          <a:xfrm>
            <a:off x="857160" y="5563440"/>
            <a:ext cx="218160" cy="234720"/>
          </a:xfrm>
          <a:custGeom>
            <a:avLst/>
            <a:gdLst/>
            <a:ahLst/>
            <a:rect l="l" t="t"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440">
            <a:solidFill>
              <a:srgbClr val="ffffff"/>
            </a:solidFill>
            <a:round/>
          </a:ln>
        </p:spPr>
        <p:style>
          <a:lnRef idx="0"/>
          <a:fillRef idx="0"/>
          <a:effectRef idx="0"/>
          <a:fontRef idx="minor"/>
        </p:style>
      </p:sp>
      <p:sp>
        <p:nvSpPr>
          <p:cNvPr id="91" name="CustomShape 10"/>
          <p:cNvSpPr/>
          <p:nvPr/>
        </p:nvSpPr>
        <p:spPr>
          <a:xfrm>
            <a:off x="857160" y="5929560"/>
            <a:ext cx="218160" cy="234720"/>
          </a:xfrm>
          <a:custGeom>
            <a:avLst/>
            <a:gdLst/>
            <a:ahLst/>
            <a:rect l="l" t="t"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440">
            <a:solidFill>
              <a:srgbClr val="ffffff"/>
            </a:solidFill>
            <a:round/>
          </a:ln>
        </p:spPr>
        <p:style>
          <a:lnRef idx="0"/>
          <a:fillRef idx="0"/>
          <a:effectRef idx="0"/>
          <a:fontRef idx="minor"/>
        </p:style>
      </p:sp>
      <p:sp>
        <p:nvSpPr>
          <p:cNvPr id="92" name="CustomShape 11"/>
          <p:cNvSpPr/>
          <p:nvPr/>
        </p:nvSpPr>
        <p:spPr>
          <a:xfrm>
            <a:off x="1226160" y="5552640"/>
            <a:ext cx="215640" cy="213120"/>
          </a:xfrm>
          <a:custGeom>
            <a:avLst/>
            <a:gdLst/>
            <a:ahLst/>
            <a:rect l="l" t="t" r="r" b="b"/>
            <a:pathLst>
              <a:path w="100" h="90">
                <a:moveTo>
                  <a:pt x="100" y="0"/>
                </a:moveTo>
                <a:cubicBezTo>
                  <a:pt x="69" y="32"/>
                  <a:pt x="39" y="64"/>
                  <a:pt x="22" y="77"/>
                </a:cubicBezTo>
                <a:cubicBezTo>
                  <a:pt x="5" y="90"/>
                  <a:pt x="4" y="79"/>
                  <a:pt x="0" y="80"/>
                </a:cubicBezTo>
              </a:path>
            </a:pathLst>
          </a:custGeom>
          <a:noFill/>
          <a:ln w="28440">
            <a:solidFill>
              <a:srgbClr val="ffffff"/>
            </a:solidFill>
            <a:round/>
          </a:ln>
        </p:spPr>
        <p:style>
          <a:lnRef idx="0"/>
          <a:fillRef idx="0"/>
          <a:effectRef idx="0"/>
          <a:fontRef idx="minor"/>
        </p:style>
      </p:sp>
      <p:sp>
        <p:nvSpPr>
          <p:cNvPr id="93" name="CustomShape 12"/>
          <p:cNvSpPr/>
          <p:nvPr/>
        </p:nvSpPr>
        <p:spPr>
          <a:xfrm>
            <a:off x="1258560" y="5571360"/>
            <a:ext cx="161280" cy="166680"/>
          </a:xfrm>
          <a:custGeom>
            <a:avLst/>
            <a:gdLst/>
            <a:ahLst/>
            <a:rect l="l" t="t" r="r" b="b"/>
            <a:pathLst>
              <a:path w="60" h="62">
                <a:moveTo>
                  <a:pt x="0" y="0"/>
                </a:moveTo>
                <a:cubicBezTo>
                  <a:pt x="9" y="6"/>
                  <a:pt x="19" y="13"/>
                  <a:pt x="29" y="23"/>
                </a:cubicBezTo>
                <a:cubicBezTo>
                  <a:pt x="39" y="33"/>
                  <a:pt x="55" y="56"/>
                  <a:pt x="60" y="62"/>
                </a:cubicBezTo>
              </a:path>
            </a:pathLst>
          </a:custGeom>
          <a:noFill/>
          <a:ln w="28440">
            <a:solidFill>
              <a:srgbClr val="ffffff"/>
            </a:solidFill>
            <a:round/>
          </a:ln>
        </p:spPr>
        <p:style>
          <a:lnRef idx="0"/>
          <a:fillRef idx="0"/>
          <a:effectRef idx="0"/>
          <a:fontRef idx="minor"/>
        </p:style>
      </p:sp>
      <p:sp>
        <p:nvSpPr>
          <p:cNvPr id="94" name="CustomShape 13"/>
          <p:cNvSpPr/>
          <p:nvPr/>
        </p:nvSpPr>
        <p:spPr>
          <a:xfrm>
            <a:off x="2219040" y="5072040"/>
            <a:ext cx="313200" cy="316080"/>
          </a:xfrm>
          <a:custGeom>
            <a:avLst/>
            <a:gdLst/>
            <a:ahLst/>
            <a:rect l="l" t="t" r="r" b="b"/>
            <a:pathLst>
              <a:path w="116" h="117">
                <a:moveTo>
                  <a:pt x="12" y="0"/>
                </a:moveTo>
                <a:lnTo>
                  <a:pt x="0" y="67"/>
                </a:lnTo>
                <a:lnTo>
                  <a:pt x="53" y="117"/>
                </a:lnTo>
                <a:lnTo>
                  <a:pt x="108" y="105"/>
                </a:lnTo>
                <a:lnTo>
                  <a:pt x="116" y="54"/>
                </a:lnTo>
                <a:lnTo>
                  <a:pt x="65" y="0"/>
                </a:lnTo>
                <a:lnTo>
                  <a:pt x="12" y="0"/>
                </a:lnTo>
                <a:close/>
              </a:path>
            </a:pathLst>
          </a:custGeom>
          <a:noFill/>
          <a:ln w="12600">
            <a:solidFill>
              <a:srgbClr val="ffffff"/>
            </a:solidFill>
            <a:round/>
          </a:ln>
        </p:spPr>
        <p:style>
          <a:lnRef idx="0"/>
          <a:fillRef idx="0"/>
          <a:effectRef idx="0"/>
          <a:fontRef idx="minor"/>
        </p:style>
      </p:sp>
      <p:sp>
        <p:nvSpPr>
          <p:cNvPr id="95" name="CustomShape 14"/>
          <p:cNvSpPr/>
          <p:nvPr/>
        </p:nvSpPr>
        <p:spPr>
          <a:xfrm>
            <a:off x="1632960" y="5251320"/>
            <a:ext cx="739080" cy="617400"/>
          </a:xfrm>
          <a:custGeom>
            <a:avLst/>
            <a:gdLst/>
            <a:ahLst/>
            <a:rect l="l" t="t" r="r" b="b"/>
            <a:pathLst>
              <a:path w="273" h="228">
                <a:moveTo>
                  <a:pt x="0" y="169"/>
                </a:moveTo>
                <a:lnTo>
                  <a:pt x="45" y="228"/>
                </a:lnTo>
                <a:lnTo>
                  <a:pt x="273" y="49"/>
                </a:lnTo>
                <a:lnTo>
                  <a:pt x="215" y="0"/>
                </a:lnTo>
                <a:lnTo>
                  <a:pt x="0" y="169"/>
                </a:lnTo>
                <a:close/>
              </a:path>
            </a:pathLst>
          </a:custGeom>
          <a:noFill/>
          <a:ln w="9360">
            <a:solidFill>
              <a:srgbClr val="ffffff"/>
            </a:solidFill>
            <a:round/>
          </a:ln>
        </p:spPr>
        <p:style>
          <a:lnRef idx="0"/>
          <a:fillRef idx="0"/>
          <a:effectRef idx="0"/>
          <a:fontRef idx="minor"/>
        </p:style>
      </p:sp>
      <p:sp>
        <p:nvSpPr>
          <p:cNvPr id="96" name="CustomShape 15"/>
          <p:cNvSpPr/>
          <p:nvPr/>
        </p:nvSpPr>
        <p:spPr>
          <a:xfrm>
            <a:off x="1632960" y="5072040"/>
            <a:ext cx="617040" cy="641880"/>
          </a:xfrm>
          <a:custGeom>
            <a:avLst/>
            <a:gdLst/>
            <a:ahLst/>
            <a:rect l="l" t="t" r="r" b="b"/>
            <a:pathLst>
              <a:path w="228" h="237">
                <a:moveTo>
                  <a:pt x="21" y="172"/>
                </a:moveTo>
                <a:lnTo>
                  <a:pt x="0" y="237"/>
                </a:lnTo>
                <a:lnTo>
                  <a:pt x="219" y="64"/>
                </a:lnTo>
                <a:lnTo>
                  <a:pt x="228" y="0"/>
                </a:lnTo>
                <a:lnTo>
                  <a:pt x="21" y="172"/>
                </a:lnTo>
                <a:close/>
              </a:path>
            </a:pathLst>
          </a:custGeom>
          <a:solidFill>
            <a:srgbClr val="ffffff">
              <a:alpha val="40000"/>
            </a:srgbClr>
          </a:solidFill>
          <a:ln w="9360">
            <a:solidFill>
              <a:srgbClr val="ffffff"/>
            </a:solidFill>
            <a:round/>
          </a:ln>
        </p:spPr>
        <p:style>
          <a:lnRef idx="0"/>
          <a:fillRef idx="0"/>
          <a:effectRef idx="0"/>
          <a:fontRef idx="minor"/>
        </p:style>
      </p:sp>
      <p:sp>
        <p:nvSpPr>
          <p:cNvPr id="97" name="CustomShape 16"/>
          <p:cNvSpPr/>
          <p:nvPr/>
        </p:nvSpPr>
        <p:spPr>
          <a:xfrm>
            <a:off x="1755000" y="5357160"/>
            <a:ext cx="760680" cy="511560"/>
          </a:xfrm>
          <a:custGeom>
            <a:avLst/>
            <a:gdLst/>
            <a:ahLst/>
            <a:rect l="l" t="t" r="r" b="b"/>
            <a:pathLst>
              <a:path w="281" h="189">
                <a:moveTo>
                  <a:pt x="63" y="178"/>
                </a:moveTo>
                <a:lnTo>
                  <a:pt x="0" y="189"/>
                </a:lnTo>
                <a:lnTo>
                  <a:pt x="227" y="10"/>
                </a:lnTo>
                <a:lnTo>
                  <a:pt x="281" y="0"/>
                </a:lnTo>
                <a:lnTo>
                  <a:pt x="63" y="178"/>
                </a:lnTo>
                <a:close/>
              </a:path>
            </a:pathLst>
          </a:custGeom>
          <a:solidFill>
            <a:srgbClr val="ffffff">
              <a:alpha val="40000"/>
            </a:srgbClr>
          </a:solidFill>
          <a:ln w="9360">
            <a:solidFill>
              <a:srgbClr val="ffffff"/>
            </a:solidFill>
            <a:round/>
          </a:ln>
        </p:spPr>
        <p:style>
          <a:lnRef idx="0"/>
          <a:fillRef idx="0"/>
          <a:effectRef idx="0"/>
          <a:fontRef idx="minor"/>
        </p:style>
      </p:sp>
      <p:sp>
        <p:nvSpPr>
          <p:cNvPr id="98" name="CustomShape 17"/>
          <p:cNvSpPr/>
          <p:nvPr/>
        </p:nvSpPr>
        <p:spPr>
          <a:xfrm>
            <a:off x="1445760" y="5528160"/>
            <a:ext cx="435240" cy="441000"/>
          </a:xfrm>
          <a:custGeom>
            <a:avLst/>
            <a:gdLst/>
            <a:ahLst/>
            <a:rect l="l" t="t" r="r" b="b"/>
            <a:pathLst>
              <a:path w="161" h="163">
                <a:moveTo>
                  <a:pt x="0" y="135"/>
                </a:moveTo>
                <a:lnTo>
                  <a:pt x="18" y="163"/>
                </a:lnTo>
                <a:lnTo>
                  <a:pt x="161" y="120"/>
                </a:lnTo>
                <a:lnTo>
                  <a:pt x="114" y="124"/>
                </a:lnTo>
                <a:lnTo>
                  <a:pt x="69" y="67"/>
                </a:lnTo>
                <a:lnTo>
                  <a:pt x="90" y="0"/>
                </a:lnTo>
                <a:lnTo>
                  <a:pt x="0" y="135"/>
                </a:lnTo>
                <a:close/>
              </a:path>
            </a:pathLst>
          </a:custGeom>
          <a:noFill/>
          <a:ln w="9360">
            <a:solidFill>
              <a:srgbClr val="ffffff"/>
            </a:solidFill>
            <a:round/>
          </a:ln>
        </p:spPr>
        <p:style>
          <a:lnRef idx="0"/>
          <a:fillRef idx="0"/>
          <a:effectRef idx="0"/>
          <a:fontRef idx="minor"/>
        </p:style>
      </p:sp>
      <p:sp>
        <p:nvSpPr>
          <p:cNvPr id="99" name="CustomShape 18"/>
          <p:cNvSpPr/>
          <p:nvPr/>
        </p:nvSpPr>
        <p:spPr>
          <a:xfrm>
            <a:off x="1388880" y="5897160"/>
            <a:ext cx="104400" cy="88200"/>
          </a:xfrm>
          <a:custGeom>
            <a:avLst/>
            <a:gdLst/>
            <a:ahLst/>
            <a:rect l="l" t="t" r="r" b="b"/>
            <a:pathLst>
              <a:path w="39" h="33">
                <a:moveTo>
                  <a:pt x="27" y="0"/>
                </a:moveTo>
                <a:lnTo>
                  <a:pt x="0" y="33"/>
                </a:lnTo>
                <a:lnTo>
                  <a:pt x="39" y="25"/>
                </a:lnTo>
                <a:lnTo>
                  <a:pt x="27" y="0"/>
                </a:lnTo>
                <a:close/>
              </a:path>
            </a:pathLst>
          </a:custGeom>
          <a:solidFill>
            <a:srgbClr val="ffffff">
              <a:alpha val="40000"/>
            </a:srgbClr>
          </a:solidFill>
          <a:ln w="9360">
            <a:noFill/>
          </a:ln>
        </p:spPr>
        <p:style>
          <a:lnRef idx="0"/>
          <a:fillRef idx="0"/>
          <a:effectRef idx="0"/>
          <a:fontRef idx="minor"/>
        </p:style>
      </p:sp>
      <p:sp>
        <p:nvSpPr>
          <p:cNvPr id="100" name="Line 19"/>
          <p:cNvSpPr/>
          <p:nvPr/>
        </p:nvSpPr>
        <p:spPr>
          <a:xfrm flipV="1">
            <a:off x="1467360" y="5707080"/>
            <a:ext cx="178920" cy="195480"/>
          </a:xfrm>
          <a:prstGeom prst="line">
            <a:avLst/>
          </a:prstGeom>
          <a:ln w="9360">
            <a:solidFill>
              <a:srgbClr val="ffffff"/>
            </a:solidFill>
            <a:round/>
          </a:ln>
        </p:spPr>
        <p:style>
          <a:lnRef idx="0"/>
          <a:fillRef idx="0"/>
          <a:effectRef idx="0"/>
          <a:fontRef idx="minor"/>
        </p:style>
      </p:sp>
      <p:sp>
        <p:nvSpPr>
          <p:cNvPr id="101" name="Line 20"/>
          <p:cNvSpPr/>
          <p:nvPr/>
        </p:nvSpPr>
        <p:spPr>
          <a:xfrm flipV="1">
            <a:off x="1491840" y="5861880"/>
            <a:ext cx="271080" cy="92160"/>
          </a:xfrm>
          <a:prstGeom prst="line">
            <a:avLst/>
          </a:prstGeom>
          <a:ln w="9360">
            <a:solidFill>
              <a:srgbClr val="ffffff"/>
            </a:solidFill>
            <a:round/>
          </a:ln>
        </p:spPr>
        <p:style>
          <a:lnRef idx="0"/>
          <a:fillRef idx="0"/>
          <a:effectRef idx="0"/>
          <a:fontRef idx="minor"/>
        </p:style>
      </p:sp>
      <p:sp>
        <p:nvSpPr>
          <p:cNvPr id="102" name="CustomShape 21"/>
          <p:cNvSpPr/>
          <p:nvPr/>
        </p:nvSpPr>
        <p:spPr>
          <a:xfrm rot="1508400">
            <a:off x="2332440" y="5176440"/>
            <a:ext cx="115200" cy="72000"/>
          </a:xfrm>
          <a:prstGeom prst="ellipse">
            <a:avLst/>
          </a:prstGeom>
          <a:solidFill>
            <a:srgbClr val="ffffff">
              <a:alpha val="40000"/>
            </a:srgbClr>
          </a:solidFill>
          <a:ln w="9360">
            <a:noFill/>
          </a:ln>
        </p:spPr>
        <p:style>
          <a:lnRef idx="0"/>
          <a:fillRef idx="0"/>
          <a:effectRef idx="0"/>
          <a:fontRef idx="minor"/>
        </p:style>
      </p:sp>
      <p:sp>
        <p:nvSpPr>
          <p:cNvPr id="103" name="CustomShape 22"/>
          <p:cNvSpPr/>
          <p:nvPr/>
        </p:nvSpPr>
        <p:spPr>
          <a:xfrm>
            <a:off x="1220760" y="5918760"/>
            <a:ext cx="215640" cy="213120"/>
          </a:xfrm>
          <a:custGeom>
            <a:avLst/>
            <a:gdLst/>
            <a:ahLst/>
            <a:rect l="l" t="t" r="r" b="b"/>
            <a:pathLst>
              <a:path w="100" h="90">
                <a:moveTo>
                  <a:pt x="100" y="0"/>
                </a:moveTo>
                <a:cubicBezTo>
                  <a:pt x="69" y="32"/>
                  <a:pt x="39" y="64"/>
                  <a:pt x="22" y="77"/>
                </a:cubicBezTo>
                <a:cubicBezTo>
                  <a:pt x="5" y="90"/>
                  <a:pt x="4" y="79"/>
                  <a:pt x="0" y="80"/>
                </a:cubicBezTo>
              </a:path>
            </a:pathLst>
          </a:custGeom>
          <a:noFill/>
          <a:ln w="28440">
            <a:solidFill>
              <a:srgbClr val="ffffff"/>
            </a:solidFill>
            <a:round/>
          </a:ln>
        </p:spPr>
        <p:style>
          <a:lnRef idx="0"/>
          <a:fillRef idx="0"/>
          <a:effectRef idx="0"/>
          <a:fontRef idx="minor"/>
        </p:style>
      </p:sp>
      <p:sp>
        <p:nvSpPr>
          <p:cNvPr id="104" name="CustomShape 23"/>
          <p:cNvSpPr/>
          <p:nvPr/>
        </p:nvSpPr>
        <p:spPr>
          <a:xfrm>
            <a:off x="2009880" y="3991680"/>
            <a:ext cx="218160" cy="234720"/>
          </a:xfrm>
          <a:custGeom>
            <a:avLst/>
            <a:gdLst/>
            <a:ahLst/>
            <a:rect l="l" t="t"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440">
            <a:solidFill>
              <a:srgbClr val="ffffff"/>
            </a:solidFill>
            <a:round/>
          </a:ln>
        </p:spPr>
        <p:style>
          <a:lnRef idx="0"/>
          <a:fillRef idx="0"/>
          <a:effectRef idx="0"/>
          <a:fontRef idx="minor"/>
        </p:style>
      </p:sp>
      <p:sp>
        <p:nvSpPr>
          <p:cNvPr id="105" name="CustomShape 24"/>
          <p:cNvSpPr/>
          <p:nvPr/>
        </p:nvSpPr>
        <p:spPr>
          <a:xfrm>
            <a:off x="2009880" y="4358160"/>
            <a:ext cx="218160" cy="234720"/>
          </a:xfrm>
          <a:custGeom>
            <a:avLst/>
            <a:gdLst/>
            <a:ahLst/>
            <a:rect l="l" t="t"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440">
            <a:solidFill>
              <a:srgbClr val="ffffff"/>
            </a:solidFill>
            <a:round/>
          </a:ln>
        </p:spPr>
        <p:style>
          <a:lnRef idx="0"/>
          <a:fillRef idx="0"/>
          <a:effectRef idx="0"/>
          <a:fontRef idx="minor"/>
        </p:style>
      </p:sp>
      <p:sp>
        <p:nvSpPr>
          <p:cNvPr id="106" name="CustomShape 25"/>
          <p:cNvSpPr/>
          <p:nvPr/>
        </p:nvSpPr>
        <p:spPr>
          <a:xfrm>
            <a:off x="2378520" y="3980880"/>
            <a:ext cx="215640" cy="213120"/>
          </a:xfrm>
          <a:custGeom>
            <a:avLst/>
            <a:gdLst/>
            <a:ahLst/>
            <a:rect l="l" t="t" r="r" b="b"/>
            <a:pathLst>
              <a:path w="100" h="90">
                <a:moveTo>
                  <a:pt x="100" y="0"/>
                </a:moveTo>
                <a:cubicBezTo>
                  <a:pt x="69" y="32"/>
                  <a:pt x="39" y="64"/>
                  <a:pt x="22" y="77"/>
                </a:cubicBezTo>
                <a:cubicBezTo>
                  <a:pt x="5" y="90"/>
                  <a:pt x="4" y="79"/>
                  <a:pt x="0" y="80"/>
                </a:cubicBezTo>
              </a:path>
            </a:pathLst>
          </a:custGeom>
          <a:noFill/>
          <a:ln w="28440">
            <a:solidFill>
              <a:srgbClr val="ffffff"/>
            </a:solidFill>
            <a:round/>
          </a:ln>
        </p:spPr>
        <p:style>
          <a:lnRef idx="0"/>
          <a:fillRef idx="0"/>
          <a:effectRef idx="0"/>
          <a:fontRef idx="minor"/>
        </p:style>
      </p:sp>
      <p:sp>
        <p:nvSpPr>
          <p:cNvPr id="107" name="CustomShape 26"/>
          <p:cNvSpPr/>
          <p:nvPr/>
        </p:nvSpPr>
        <p:spPr>
          <a:xfrm>
            <a:off x="2411280" y="3999960"/>
            <a:ext cx="161280" cy="166680"/>
          </a:xfrm>
          <a:custGeom>
            <a:avLst/>
            <a:gdLst/>
            <a:ahLst/>
            <a:rect l="l" t="t" r="r" b="b"/>
            <a:pathLst>
              <a:path w="60" h="62">
                <a:moveTo>
                  <a:pt x="0" y="0"/>
                </a:moveTo>
                <a:cubicBezTo>
                  <a:pt x="9" y="6"/>
                  <a:pt x="19" y="13"/>
                  <a:pt x="29" y="23"/>
                </a:cubicBezTo>
                <a:cubicBezTo>
                  <a:pt x="39" y="33"/>
                  <a:pt x="55" y="56"/>
                  <a:pt x="60" y="62"/>
                </a:cubicBezTo>
              </a:path>
            </a:pathLst>
          </a:custGeom>
          <a:noFill/>
          <a:ln w="28440">
            <a:solidFill>
              <a:srgbClr val="ffffff"/>
            </a:solidFill>
            <a:round/>
          </a:ln>
        </p:spPr>
        <p:style>
          <a:lnRef idx="0"/>
          <a:fillRef idx="0"/>
          <a:effectRef idx="0"/>
          <a:fontRef idx="minor"/>
        </p:style>
      </p:sp>
      <p:sp>
        <p:nvSpPr>
          <p:cNvPr id="108" name="CustomShape 27"/>
          <p:cNvSpPr/>
          <p:nvPr/>
        </p:nvSpPr>
        <p:spPr>
          <a:xfrm>
            <a:off x="3371400" y="3500280"/>
            <a:ext cx="313200" cy="316080"/>
          </a:xfrm>
          <a:custGeom>
            <a:avLst/>
            <a:gdLst/>
            <a:ahLst/>
            <a:rect l="l" t="t" r="r" b="b"/>
            <a:pathLst>
              <a:path w="116" h="117">
                <a:moveTo>
                  <a:pt x="12" y="0"/>
                </a:moveTo>
                <a:lnTo>
                  <a:pt x="0" y="67"/>
                </a:lnTo>
                <a:lnTo>
                  <a:pt x="53" y="117"/>
                </a:lnTo>
                <a:lnTo>
                  <a:pt x="108" y="105"/>
                </a:lnTo>
                <a:lnTo>
                  <a:pt x="116" y="54"/>
                </a:lnTo>
                <a:lnTo>
                  <a:pt x="65" y="0"/>
                </a:lnTo>
                <a:lnTo>
                  <a:pt x="12" y="0"/>
                </a:lnTo>
                <a:close/>
              </a:path>
            </a:pathLst>
          </a:custGeom>
          <a:noFill/>
          <a:ln w="12600">
            <a:solidFill>
              <a:srgbClr val="ffffff"/>
            </a:solidFill>
            <a:round/>
          </a:ln>
        </p:spPr>
        <p:style>
          <a:lnRef idx="0"/>
          <a:fillRef idx="0"/>
          <a:effectRef idx="0"/>
          <a:fontRef idx="minor"/>
        </p:style>
      </p:sp>
      <p:sp>
        <p:nvSpPr>
          <p:cNvPr id="109" name="CustomShape 28"/>
          <p:cNvSpPr/>
          <p:nvPr/>
        </p:nvSpPr>
        <p:spPr>
          <a:xfrm>
            <a:off x="2785680" y="3679560"/>
            <a:ext cx="739080" cy="617400"/>
          </a:xfrm>
          <a:custGeom>
            <a:avLst/>
            <a:gdLst/>
            <a:ahLst/>
            <a:rect l="l" t="t" r="r" b="b"/>
            <a:pathLst>
              <a:path w="273" h="228">
                <a:moveTo>
                  <a:pt x="0" y="169"/>
                </a:moveTo>
                <a:lnTo>
                  <a:pt x="45" y="228"/>
                </a:lnTo>
                <a:lnTo>
                  <a:pt x="273" y="49"/>
                </a:lnTo>
                <a:lnTo>
                  <a:pt x="215" y="0"/>
                </a:lnTo>
                <a:lnTo>
                  <a:pt x="0" y="169"/>
                </a:lnTo>
                <a:close/>
              </a:path>
            </a:pathLst>
          </a:custGeom>
          <a:noFill/>
          <a:ln w="9360">
            <a:solidFill>
              <a:srgbClr val="ffffff"/>
            </a:solidFill>
            <a:round/>
          </a:ln>
        </p:spPr>
        <p:style>
          <a:lnRef idx="0"/>
          <a:fillRef idx="0"/>
          <a:effectRef idx="0"/>
          <a:fontRef idx="minor"/>
        </p:style>
      </p:sp>
      <p:sp>
        <p:nvSpPr>
          <p:cNvPr id="110" name="CustomShape 29"/>
          <p:cNvSpPr/>
          <p:nvPr/>
        </p:nvSpPr>
        <p:spPr>
          <a:xfrm>
            <a:off x="2785680" y="3500280"/>
            <a:ext cx="617040" cy="641880"/>
          </a:xfrm>
          <a:custGeom>
            <a:avLst/>
            <a:gdLst/>
            <a:ahLst/>
            <a:rect l="l" t="t" r="r" b="b"/>
            <a:pathLst>
              <a:path w="228" h="237">
                <a:moveTo>
                  <a:pt x="21" y="172"/>
                </a:moveTo>
                <a:lnTo>
                  <a:pt x="0" y="237"/>
                </a:lnTo>
                <a:lnTo>
                  <a:pt x="219" y="64"/>
                </a:lnTo>
                <a:lnTo>
                  <a:pt x="228" y="0"/>
                </a:lnTo>
                <a:lnTo>
                  <a:pt x="21" y="172"/>
                </a:lnTo>
                <a:close/>
              </a:path>
            </a:pathLst>
          </a:custGeom>
          <a:solidFill>
            <a:srgbClr val="ffffff">
              <a:alpha val="40000"/>
            </a:srgbClr>
          </a:solidFill>
          <a:ln w="9360">
            <a:solidFill>
              <a:srgbClr val="ffffff"/>
            </a:solidFill>
            <a:round/>
          </a:ln>
        </p:spPr>
        <p:style>
          <a:lnRef idx="0"/>
          <a:fillRef idx="0"/>
          <a:effectRef idx="0"/>
          <a:fontRef idx="minor"/>
        </p:style>
      </p:sp>
      <p:sp>
        <p:nvSpPr>
          <p:cNvPr id="111" name="CustomShape 30"/>
          <p:cNvSpPr/>
          <p:nvPr/>
        </p:nvSpPr>
        <p:spPr>
          <a:xfrm>
            <a:off x="2907720" y="3785400"/>
            <a:ext cx="760680" cy="511560"/>
          </a:xfrm>
          <a:custGeom>
            <a:avLst/>
            <a:gdLst/>
            <a:ahLst/>
            <a:rect l="l" t="t" r="r" b="b"/>
            <a:pathLst>
              <a:path w="281" h="189">
                <a:moveTo>
                  <a:pt x="63" y="178"/>
                </a:moveTo>
                <a:lnTo>
                  <a:pt x="0" y="189"/>
                </a:lnTo>
                <a:lnTo>
                  <a:pt x="227" y="10"/>
                </a:lnTo>
                <a:lnTo>
                  <a:pt x="281" y="0"/>
                </a:lnTo>
                <a:lnTo>
                  <a:pt x="63" y="178"/>
                </a:lnTo>
                <a:close/>
              </a:path>
            </a:pathLst>
          </a:custGeom>
          <a:solidFill>
            <a:srgbClr val="ffffff">
              <a:alpha val="40000"/>
            </a:srgbClr>
          </a:solidFill>
          <a:ln w="9360">
            <a:solidFill>
              <a:srgbClr val="ffffff"/>
            </a:solidFill>
            <a:round/>
          </a:ln>
        </p:spPr>
        <p:style>
          <a:lnRef idx="0"/>
          <a:fillRef idx="0"/>
          <a:effectRef idx="0"/>
          <a:fontRef idx="minor"/>
        </p:style>
      </p:sp>
      <p:sp>
        <p:nvSpPr>
          <p:cNvPr id="112" name="CustomShape 31"/>
          <p:cNvSpPr/>
          <p:nvPr/>
        </p:nvSpPr>
        <p:spPr>
          <a:xfrm>
            <a:off x="2598480" y="3956400"/>
            <a:ext cx="435240" cy="441000"/>
          </a:xfrm>
          <a:custGeom>
            <a:avLst/>
            <a:gdLst/>
            <a:ahLst/>
            <a:rect l="l" t="t" r="r" b="b"/>
            <a:pathLst>
              <a:path w="161" h="163">
                <a:moveTo>
                  <a:pt x="0" y="135"/>
                </a:moveTo>
                <a:lnTo>
                  <a:pt x="18" y="163"/>
                </a:lnTo>
                <a:lnTo>
                  <a:pt x="161" y="120"/>
                </a:lnTo>
                <a:lnTo>
                  <a:pt x="114" y="124"/>
                </a:lnTo>
                <a:lnTo>
                  <a:pt x="69" y="67"/>
                </a:lnTo>
                <a:lnTo>
                  <a:pt x="90" y="0"/>
                </a:lnTo>
                <a:lnTo>
                  <a:pt x="0" y="135"/>
                </a:lnTo>
                <a:close/>
              </a:path>
            </a:pathLst>
          </a:custGeom>
          <a:noFill/>
          <a:ln w="9360">
            <a:solidFill>
              <a:srgbClr val="ffffff"/>
            </a:solidFill>
            <a:round/>
          </a:ln>
        </p:spPr>
        <p:style>
          <a:lnRef idx="0"/>
          <a:fillRef idx="0"/>
          <a:effectRef idx="0"/>
          <a:fontRef idx="minor"/>
        </p:style>
      </p:sp>
      <p:sp>
        <p:nvSpPr>
          <p:cNvPr id="113" name="CustomShape 32"/>
          <p:cNvSpPr/>
          <p:nvPr/>
        </p:nvSpPr>
        <p:spPr>
          <a:xfrm>
            <a:off x="2541240" y="4325400"/>
            <a:ext cx="104400" cy="88200"/>
          </a:xfrm>
          <a:custGeom>
            <a:avLst/>
            <a:gdLst/>
            <a:ahLst/>
            <a:rect l="l" t="t" r="r" b="b"/>
            <a:pathLst>
              <a:path w="39" h="33">
                <a:moveTo>
                  <a:pt x="27" y="0"/>
                </a:moveTo>
                <a:lnTo>
                  <a:pt x="0" y="33"/>
                </a:lnTo>
                <a:lnTo>
                  <a:pt x="39" y="25"/>
                </a:lnTo>
                <a:lnTo>
                  <a:pt x="27" y="0"/>
                </a:lnTo>
                <a:close/>
              </a:path>
            </a:pathLst>
          </a:custGeom>
          <a:solidFill>
            <a:srgbClr val="ffffff">
              <a:alpha val="40000"/>
            </a:srgbClr>
          </a:solidFill>
          <a:ln w="9360">
            <a:noFill/>
          </a:ln>
        </p:spPr>
        <p:style>
          <a:lnRef idx="0"/>
          <a:fillRef idx="0"/>
          <a:effectRef idx="0"/>
          <a:fontRef idx="minor"/>
        </p:style>
      </p:sp>
      <p:sp>
        <p:nvSpPr>
          <p:cNvPr id="114" name="Line 33"/>
          <p:cNvSpPr/>
          <p:nvPr/>
        </p:nvSpPr>
        <p:spPr>
          <a:xfrm flipV="1">
            <a:off x="2620080" y="4135320"/>
            <a:ext cx="178920" cy="195480"/>
          </a:xfrm>
          <a:prstGeom prst="line">
            <a:avLst/>
          </a:prstGeom>
          <a:ln w="9360">
            <a:solidFill>
              <a:srgbClr val="ffffff"/>
            </a:solidFill>
            <a:round/>
          </a:ln>
        </p:spPr>
        <p:style>
          <a:lnRef idx="0"/>
          <a:fillRef idx="0"/>
          <a:effectRef idx="0"/>
          <a:fontRef idx="minor"/>
        </p:style>
      </p:sp>
      <p:sp>
        <p:nvSpPr>
          <p:cNvPr id="115" name="Line 34"/>
          <p:cNvSpPr/>
          <p:nvPr/>
        </p:nvSpPr>
        <p:spPr>
          <a:xfrm flipV="1">
            <a:off x="2644200" y="4290120"/>
            <a:ext cx="271440" cy="92160"/>
          </a:xfrm>
          <a:prstGeom prst="line">
            <a:avLst/>
          </a:prstGeom>
          <a:ln w="9360">
            <a:solidFill>
              <a:srgbClr val="ffffff"/>
            </a:solidFill>
            <a:round/>
          </a:ln>
        </p:spPr>
        <p:style>
          <a:lnRef idx="0"/>
          <a:fillRef idx="0"/>
          <a:effectRef idx="0"/>
          <a:fontRef idx="minor"/>
        </p:style>
      </p:sp>
      <p:sp>
        <p:nvSpPr>
          <p:cNvPr id="116" name="CustomShape 35"/>
          <p:cNvSpPr/>
          <p:nvPr/>
        </p:nvSpPr>
        <p:spPr>
          <a:xfrm rot="1508400">
            <a:off x="3484800" y="3604680"/>
            <a:ext cx="115200" cy="72000"/>
          </a:xfrm>
          <a:prstGeom prst="ellipse">
            <a:avLst/>
          </a:prstGeom>
          <a:solidFill>
            <a:srgbClr val="ffffff">
              <a:alpha val="40000"/>
            </a:srgbClr>
          </a:solidFill>
          <a:ln w="9360">
            <a:noFill/>
          </a:ln>
        </p:spPr>
        <p:style>
          <a:lnRef idx="0"/>
          <a:fillRef idx="0"/>
          <a:effectRef idx="0"/>
          <a:fontRef idx="minor"/>
        </p:style>
      </p:sp>
      <p:sp>
        <p:nvSpPr>
          <p:cNvPr id="117" name="CustomShape 36"/>
          <p:cNvSpPr/>
          <p:nvPr/>
        </p:nvSpPr>
        <p:spPr>
          <a:xfrm>
            <a:off x="2373120" y="4347360"/>
            <a:ext cx="215640" cy="213120"/>
          </a:xfrm>
          <a:custGeom>
            <a:avLst/>
            <a:gdLst/>
            <a:ahLst/>
            <a:rect l="l" t="t" r="r" b="b"/>
            <a:pathLst>
              <a:path w="100" h="90">
                <a:moveTo>
                  <a:pt x="100" y="0"/>
                </a:moveTo>
                <a:cubicBezTo>
                  <a:pt x="69" y="32"/>
                  <a:pt x="39" y="64"/>
                  <a:pt x="22" y="77"/>
                </a:cubicBezTo>
                <a:cubicBezTo>
                  <a:pt x="5" y="90"/>
                  <a:pt x="4" y="79"/>
                  <a:pt x="0" y="80"/>
                </a:cubicBezTo>
              </a:path>
            </a:pathLst>
          </a:custGeom>
          <a:noFill/>
          <a:ln w="28440">
            <a:solidFill>
              <a:srgbClr val="ffffff"/>
            </a:solidFill>
            <a:round/>
          </a:ln>
        </p:spPr>
        <p:style>
          <a:lnRef idx="0"/>
          <a:fillRef idx="0"/>
          <a:effectRef idx="0"/>
          <a:fontRef idx="minor"/>
        </p:style>
      </p:sp>
      <p:sp>
        <p:nvSpPr>
          <p:cNvPr id="118" name="CustomShape 37"/>
          <p:cNvSpPr/>
          <p:nvPr/>
        </p:nvSpPr>
        <p:spPr>
          <a:xfrm>
            <a:off x="714240" y="4221000"/>
            <a:ext cx="1856160" cy="775800"/>
          </a:xfrm>
          <a:custGeom>
            <a:avLst/>
            <a:gdLst/>
            <a:ahLst/>
            <a:rect l="l" t="t"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360">
            <a:noFill/>
          </a:ln>
        </p:spPr>
        <p:style>
          <a:lnRef idx="0"/>
          <a:fillRef idx="0"/>
          <a:effectRef idx="0"/>
          <a:fontRef idx="minor"/>
        </p:style>
      </p:sp>
      <p:sp>
        <p:nvSpPr>
          <p:cNvPr id="119" name="CustomShape 38"/>
          <p:cNvSpPr/>
          <p:nvPr/>
        </p:nvSpPr>
        <p:spPr>
          <a:xfrm>
            <a:off x="1533240" y="4673160"/>
            <a:ext cx="1049760" cy="432360"/>
          </a:xfrm>
          <a:custGeom>
            <a:avLst/>
            <a:gdLst/>
            <a:ahLst/>
            <a:rect l="l" t="t"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360">
            <a:noFill/>
          </a:ln>
        </p:spPr>
        <p:style>
          <a:lnRef idx="0"/>
          <a:fillRef idx="0"/>
          <a:effectRef idx="0"/>
          <a:fontRef idx="minor"/>
        </p:style>
      </p:sp>
      <p:sp>
        <p:nvSpPr>
          <p:cNvPr id="120" name="CustomShape 39"/>
          <p:cNvSpPr/>
          <p:nvPr/>
        </p:nvSpPr>
        <p:spPr>
          <a:xfrm>
            <a:off x="759960" y="4875480"/>
            <a:ext cx="749160" cy="175680"/>
          </a:xfrm>
          <a:custGeom>
            <a:avLst/>
            <a:gdLst/>
            <a:ahLst/>
            <a:rect l="l" t="t"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360">
            <a:noFill/>
          </a:ln>
        </p:spPr>
        <p:style>
          <a:lnRef idx="0"/>
          <a:fillRef idx="0"/>
          <a:effectRef idx="0"/>
          <a:fontRef idx="minor"/>
        </p:style>
      </p:sp>
      <p:sp>
        <p:nvSpPr>
          <p:cNvPr id="121" name="CustomShape 40"/>
          <p:cNvSpPr/>
          <p:nvPr/>
        </p:nvSpPr>
        <p:spPr>
          <a:xfrm>
            <a:off x="1487880" y="4875480"/>
            <a:ext cx="819000" cy="154080"/>
          </a:xfrm>
          <a:custGeom>
            <a:avLst/>
            <a:gdLst/>
            <a:ahLst/>
            <a:rect l="l" t="t"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360">
            <a:noFill/>
          </a:ln>
        </p:spPr>
        <p:style>
          <a:lnRef idx="0"/>
          <a:fillRef idx="0"/>
          <a:effectRef idx="0"/>
          <a:fontRef idx="minor"/>
        </p:style>
      </p:sp>
      <p:sp>
        <p:nvSpPr>
          <p:cNvPr id="122" name="CustomShape 41"/>
          <p:cNvSpPr/>
          <p:nvPr/>
        </p:nvSpPr>
        <p:spPr>
          <a:xfrm>
            <a:off x="2272680" y="4716360"/>
            <a:ext cx="237240" cy="302400"/>
          </a:xfrm>
          <a:custGeom>
            <a:avLst/>
            <a:gdLst/>
            <a:ahLst/>
            <a:rect l="l" t="t"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360">
            <a:noFill/>
          </a:ln>
        </p:spPr>
        <p:style>
          <a:lnRef idx="0"/>
          <a:fillRef idx="0"/>
          <a:effectRef idx="0"/>
          <a:fontRef idx="minor"/>
        </p:style>
      </p:sp>
      <p:sp>
        <p:nvSpPr>
          <p:cNvPr id="123" name="CustomShape 42"/>
          <p:cNvSpPr/>
          <p:nvPr/>
        </p:nvSpPr>
        <p:spPr>
          <a:xfrm>
            <a:off x="1791000" y="4602600"/>
            <a:ext cx="510840" cy="134640"/>
          </a:xfrm>
          <a:custGeom>
            <a:avLst/>
            <a:gdLst/>
            <a:ahLst/>
            <a:rect l="l" t="t"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360">
            <a:noFill/>
          </a:ln>
        </p:spPr>
        <p:style>
          <a:lnRef idx="0"/>
          <a:fillRef idx="0"/>
          <a:effectRef idx="0"/>
          <a:fontRef idx="minor"/>
        </p:style>
      </p:sp>
      <p:sp>
        <p:nvSpPr>
          <p:cNvPr id="124" name="CustomShape 43"/>
          <p:cNvSpPr/>
          <p:nvPr/>
        </p:nvSpPr>
        <p:spPr>
          <a:xfrm rot="21469800">
            <a:off x="1837080" y="4460400"/>
            <a:ext cx="510840" cy="134640"/>
          </a:xfrm>
          <a:custGeom>
            <a:avLst/>
            <a:gdLst/>
            <a:ahLst/>
            <a:rect l="l" t="t"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360">
            <a:noFill/>
          </a:ln>
        </p:spPr>
        <p:style>
          <a:lnRef idx="0"/>
          <a:fillRef idx="0"/>
          <a:effectRef idx="0"/>
          <a:fontRef idx="minor"/>
        </p:style>
      </p:sp>
      <p:sp>
        <p:nvSpPr>
          <p:cNvPr id="125" name="CustomShape 44"/>
          <p:cNvSpPr/>
          <p:nvPr/>
        </p:nvSpPr>
        <p:spPr>
          <a:xfrm>
            <a:off x="1087920" y="4466880"/>
            <a:ext cx="478800" cy="75960"/>
          </a:xfrm>
          <a:custGeom>
            <a:avLst/>
            <a:gdLst/>
            <a:ahLst/>
            <a:rect l="l" t="t"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360">
            <a:noFill/>
          </a:ln>
        </p:spPr>
        <p:style>
          <a:lnRef idx="0"/>
          <a:fillRef idx="0"/>
          <a:effectRef idx="0"/>
          <a:fontRef idx="minor"/>
        </p:style>
      </p:sp>
      <p:sp>
        <p:nvSpPr>
          <p:cNvPr id="126" name="CustomShape 45"/>
          <p:cNvSpPr/>
          <p:nvPr/>
        </p:nvSpPr>
        <p:spPr>
          <a:xfrm>
            <a:off x="1023480" y="4579200"/>
            <a:ext cx="478800" cy="75960"/>
          </a:xfrm>
          <a:custGeom>
            <a:avLst/>
            <a:gdLst/>
            <a:ahLst/>
            <a:rect l="l" t="t"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360">
            <a:noFill/>
          </a:ln>
        </p:spPr>
        <p:style>
          <a:lnRef idx="0"/>
          <a:fillRef idx="0"/>
          <a:effectRef idx="0"/>
          <a:fontRef idx="minor"/>
        </p:style>
      </p:sp>
      <p:sp>
        <p:nvSpPr>
          <p:cNvPr id="127" name="CustomShape 46"/>
          <p:cNvSpPr/>
          <p:nvPr/>
        </p:nvSpPr>
        <p:spPr>
          <a:xfrm>
            <a:off x="928440" y="4714560"/>
            <a:ext cx="499320" cy="68760"/>
          </a:xfrm>
          <a:custGeom>
            <a:avLst/>
            <a:gdLst/>
            <a:ahLst/>
            <a:rect l="l" t="t"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360">
            <a:noFill/>
          </a:ln>
        </p:spPr>
        <p:style>
          <a:lnRef idx="0"/>
          <a:fillRef idx="0"/>
          <a:effectRef idx="0"/>
          <a:fontRef idx="minor"/>
        </p:style>
      </p:sp>
      <p:pic>
        <p:nvPicPr>
          <p:cNvPr id="128" name="Picture 23" descr=""/>
          <p:cNvPicPr/>
          <p:nvPr/>
        </p:nvPicPr>
        <p:blipFill>
          <a:blip r:embed="rId2"/>
          <a:srcRect l="42600" t="64468" r="19467" b="0"/>
          <a:stretch/>
        </p:blipFill>
        <p:spPr>
          <a:xfrm rot="6879000">
            <a:off x="2168280" y="384840"/>
            <a:ext cx="906480" cy="1163880"/>
          </a:xfrm>
          <a:prstGeom prst="rect">
            <a:avLst/>
          </a:prstGeom>
          <a:ln>
            <a:noFill/>
          </a:ln>
        </p:spPr>
      </p:pic>
      <p:sp>
        <p:nvSpPr>
          <p:cNvPr id="129" name="CustomShape 47"/>
          <p:cNvSpPr/>
          <p:nvPr/>
        </p:nvSpPr>
        <p:spPr>
          <a:xfrm>
            <a:off x="5940000" y="5013000"/>
            <a:ext cx="2517840" cy="394200"/>
          </a:xfrm>
          <a:prstGeom prst="rect">
            <a:avLst/>
          </a:prstGeom>
          <a:noFill/>
          <a:ln w="9360">
            <a:noFill/>
          </a:ln>
        </p:spPr>
        <p:style>
          <a:lnRef idx="0"/>
          <a:fillRef idx="0"/>
          <a:effectRef idx="0"/>
          <a:fontRef idx="minor"/>
        </p:style>
        <p:txBody>
          <a:bodyPr lIns="90000" rIns="90000" tIns="45000" bIns="45000"/>
          <a:p>
            <a:pPr algn="ctr">
              <a:lnSpc>
                <a:spcPct val="100000"/>
              </a:lnSpc>
              <a:spcBef>
                <a:spcPts val="1001"/>
              </a:spcBef>
            </a:pPr>
            <a:r>
              <a:rPr b="1" lang="en-US" sz="2000" spc="-1" strike="noStrike">
                <a:solidFill>
                  <a:srgbClr val="663300"/>
                </a:solidFill>
                <a:uFill>
                  <a:solidFill>
                    <a:srgbClr val="ffffff"/>
                  </a:solidFill>
                </a:uFill>
                <a:latin typeface="Times New Roman"/>
                <a:ea typeface="宋体"/>
              </a:rPr>
              <a:t>耿鹏飞</a:t>
            </a:r>
            <a:endParaRPr b="0" lang="en-US" sz="2000" spc="-1" strike="noStrike">
              <a:solidFill>
                <a:srgbClr val="000000"/>
              </a:solidFill>
              <a:uFill>
                <a:solidFill>
                  <a:srgbClr val="ffffff"/>
                </a:solidFill>
              </a:uFill>
              <a:latin typeface="Arial"/>
            </a:endParaRPr>
          </a:p>
        </p:txBody>
      </p:sp>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path">
                                  <p:stCondLst>
                                    <p:cond delay="0"/>
                                  </p:stCondLst>
                                </p:cTn>
                              </p:par>
                              <p:par>
                                <p:cTn id="6" nodeType="withEffect" fill="hold" presetClass="path">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65"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加密过的数据报文</a:t>
            </a:r>
            <a:r>
              <a:rPr b="0" lang="en-US" sz="1600" spc="-1" strike="noStrike">
                <a:solidFill>
                  <a:srgbClr val="000000"/>
                </a:solidFill>
                <a:uFill>
                  <a:solidFill>
                    <a:srgbClr val="ffffff"/>
                  </a:solidFill>
                </a:uFill>
                <a:latin typeface="Arial"/>
                <a:ea typeface="DejaVu Sans"/>
              </a:rPr>
              <a:t>(NAT</a:t>
            </a:r>
            <a:r>
              <a:rPr b="0" lang="en-US" sz="1600" spc="-1" strike="noStrike">
                <a:solidFill>
                  <a:srgbClr val="000000"/>
                </a:solidFill>
                <a:uFill>
                  <a:solidFill>
                    <a:srgbClr val="ffffff"/>
                  </a:solidFill>
                </a:uFill>
                <a:latin typeface="Arial"/>
                <a:ea typeface="DejaVu Sans"/>
              </a:rPr>
              <a:t>穿越</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548640" y="2011680"/>
            <a:ext cx="7733880" cy="41335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68"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1. IPsec</a:t>
            </a:r>
            <a:r>
              <a:rPr b="0" lang="en-US" sz="1600" spc="-1" strike="noStrike">
                <a:solidFill>
                  <a:srgbClr val="000000"/>
                </a:solidFill>
                <a:uFill>
                  <a:solidFill>
                    <a:srgbClr val="ffffff"/>
                  </a:solidFill>
                </a:uFill>
                <a:latin typeface="Arial"/>
                <a:ea typeface="DejaVu Sans"/>
              </a:rPr>
              <a:t>主要依赖密码技术提供认证和加密机制。（数据加密</a:t>
            </a:r>
            <a:r>
              <a:rPr b="0" lang="en-US" sz="1600" spc="-1" strike="noStrike">
                <a:solidFill>
                  <a:srgbClr val="000000"/>
                </a:solidFill>
                <a:uFill>
                  <a:solidFill>
                    <a:srgbClr val="ffffff"/>
                  </a:solidFill>
                </a:uFill>
                <a:latin typeface="Arial"/>
                <a:ea typeface="DejaVu Sans"/>
              </a:rPr>
              <a:t>ESP</a:t>
            </a:r>
            <a:r>
              <a:rPr b="0" lang="en-US" sz="1600" spc="-1" strike="noStrike">
                <a:solidFill>
                  <a:srgbClr val="000000"/>
                </a:solidFill>
                <a:uFill>
                  <a:solidFill>
                    <a:srgbClr val="ffffff"/>
                  </a:solidFill>
                </a:uFill>
                <a:latin typeface="Arial"/>
                <a:ea typeface="DejaVu Sans"/>
              </a:rPr>
              <a:t>和认证</a:t>
            </a:r>
            <a:r>
              <a:rPr b="0" lang="en-US" sz="1600" spc="-1" strike="noStrike">
                <a:solidFill>
                  <a:srgbClr val="000000"/>
                </a:solidFill>
                <a:uFill>
                  <a:solidFill>
                    <a:srgbClr val="ffffff"/>
                  </a:solidFill>
                </a:uFill>
                <a:latin typeface="Arial"/>
                <a:ea typeface="DejaVu Sans"/>
              </a:rPr>
              <a:t>AH</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2. IPsec</a:t>
            </a:r>
            <a:r>
              <a:rPr b="0" lang="en-US" sz="1600" spc="-1" strike="noStrike">
                <a:solidFill>
                  <a:srgbClr val="000000"/>
                </a:solidFill>
                <a:uFill>
                  <a:solidFill>
                    <a:srgbClr val="ffffff"/>
                  </a:solidFill>
                </a:uFill>
                <a:latin typeface="Arial"/>
                <a:ea typeface="DejaVu Sans"/>
              </a:rPr>
              <a:t>是基于</a:t>
            </a:r>
            <a:r>
              <a:rPr b="0" lang="en-US" sz="1600" spc="-1" strike="noStrike">
                <a:solidFill>
                  <a:srgbClr val="000000"/>
                </a:solidFill>
                <a:uFill>
                  <a:solidFill>
                    <a:srgbClr val="ffffff"/>
                  </a:solidFill>
                </a:uFill>
                <a:latin typeface="Arial"/>
                <a:ea typeface="DejaVu Sans"/>
              </a:rPr>
              <a:t>IP</a:t>
            </a:r>
            <a:r>
              <a:rPr b="0" lang="en-US" sz="1600" spc="-1" strike="noStrike">
                <a:solidFill>
                  <a:srgbClr val="000000"/>
                </a:solidFill>
                <a:uFill>
                  <a:solidFill>
                    <a:srgbClr val="ffffff"/>
                  </a:solidFill>
                </a:uFill>
                <a:latin typeface="Arial"/>
                <a:ea typeface="DejaVu Sans"/>
              </a:rPr>
              <a:t>层做数据加密和认证。（通用性）</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3. </a:t>
            </a:r>
            <a:r>
              <a:rPr b="0" lang="en-US" sz="1600" spc="-1" strike="noStrike">
                <a:solidFill>
                  <a:srgbClr val="000000"/>
                </a:solidFill>
                <a:uFill>
                  <a:solidFill>
                    <a:srgbClr val="ffffff"/>
                  </a:solidFill>
                </a:uFill>
                <a:latin typeface="Arial"/>
                <a:ea typeface="DejaVu Sans"/>
              </a:rPr>
              <a:t>认证</a:t>
            </a:r>
            <a:r>
              <a:rPr b="0" lang="en-US" sz="1600" spc="-1" strike="noStrike">
                <a:solidFill>
                  <a:srgbClr val="000000"/>
                </a:solidFill>
                <a:uFill>
                  <a:solidFill>
                    <a:srgbClr val="ffffff"/>
                  </a:solidFill>
                </a:uFill>
                <a:latin typeface="Arial"/>
                <a:ea typeface="DejaVu Sans"/>
              </a:rPr>
              <a:t>AH</a:t>
            </a:r>
            <a:r>
              <a:rPr b="0" lang="en-US" sz="1600" spc="-1" strike="noStrike">
                <a:solidFill>
                  <a:srgbClr val="000000"/>
                </a:solidFill>
                <a:uFill>
                  <a:solidFill>
                    <a:srgbClr val="ffffff"/>
                  </a:solidFill>
                </a:uFill>
                <a:latin typeface="Arial"/>
                <a:ea typeface="DejaVu Sans"/>
              </a:rPr>
              <a:t>需要双方协商好认证算法，加密</a:t>
            </a:r>
            <a:r>
              <a:rPr b="0" lang="en-US" sz="1600" spc="-1" strike="noStrike">
                <a:solidFill>
                  <a:srgbClr val="000000"/>
                </a:solidFill>
                <a:uFill>
                  <a:solidFill>
                    <a:srgbClr val="ffffff"/>
                  </a:solidFill>
                </a:uFill>
                <a:latin typeface="Arial"/>
                <a:ea typeface="DejaVu Sans"/>
              </a:rPr>
              <a:t>ESP</a:t>
            </a:r>
            <a:r>
              <a:rPr b="0" lang="en-US" sz="1600" spc="-1" strike="noStrike">
                <a:solidFill>
                  <a:srgbClr val="000000"/>
                </a:solidFill>
                <a:uFill>
                  <a:solidFill>
                    <a:srgbClr val="ffffff"/>
                  </a:solidFill>
                </a:uFill>
                <a:latin typeface="Arial"/>
                <a:ea typeface="DejaVu Sans"/>
              </a:rPr>
              <a:t>也是需要协商好加密的算法、加密的密码。（</a:t>
            </a:r>
            <a:r>
              <a:rPr b="0" lang="en-US" sz="1600" spc="-1" strike="noStrike">
                <a:solidFill>
                  <a:srgbClr val="000000"/>
                </a:solidFill>
                <a:uFill>
                  <a:solidFill>
                    <a:srgbClr val="ffffff"/>
                  </a:solidFill>
                </a:uFill>
                <a:latin typeface="Arial"/>
                <a:ea typeface="DejaVu Sans"/>
              </a:rPr>
              <a:t>IKE</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70"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1.  Ipsec</a:t>
            </a:r>
            <a:r>
              <a:rPr b="0" lang="en-US" sz="1600" spc="-1" strike="noStrike">
                <a:solidFill>
                  <a:srgbClr val="000000"/>
                </a:solidFill>
                <a:uFill>
                  <a:solidFill>
                    <a:srgbClr val="ffffff"/>
                  </a:solidFill>
                </a:uFill>
                <a:latin typeface="Arial"/>
                <a:ea typeface="DejaVu Sans"/>
              </a:rPr>
              <a:t>需要</a:t>
            </a:r>
            <a:r>
              <a:rPr b="0" lang="en-US" sz="1600" spc="-1" strike="noStrike">
                <a:solidFill>
                  <a:srgbClr val="000000"/>
                </a:solidFill>
                <a:uFill>
                  <a:solidFill>
                    <a:srgbClr val="ffffff"/>
                  </a:solidFill>
                </a:uFill>
                <a:latin typeface="Arial"/>
                <a:ea typeface="DejaVu Sans"/>
              </a:rPr>
              <a:t>IKE</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Internet Key Exchange</a:t>
            </a:r>
            <a:r>
              <a:rPr b="0" lang="en-US" sz="1600" spc="-1" strike="noStrike">
                <a:solidFill>
                  <a:srgbClr val="000000"/>
                </a:solidFill>
                <a:uFill>
                  <a:solidFill>
                    <a:srgbClr val="ffffff"/>
                  </a:solidFill>
                </a:uFill>
                <a:latin typeface="Arial"/>
                <a:ea typeface="DejaVu Sans"/>
              </a:rPr>
              <a:t>）提供一个安全的算法方案和加密密钥保障，即：加密</a:t>
            </a:r>
            <a:r>
              <a:rPr b="0" lang="en-US" sz="1600" spc="-1" strike="noStrike">
                <a:solidFill>
                  <a:srgbClr val="000000"/>
                </a:solidFill>
                <a:uFill>
                  <a:solidFill>
                    <a:srgbClr val="ffffff"/>
                  </a:solidFill>
                </a:uFill>
                <a:latin typeface="Arial"/>
                <a:ea typeface="DejaVu Sans"/>
              </a:rPr>
              <a:t>ESP</a:t>
            </a:r>
            <a:r>
              <a:rPr b="0" lang="en-US" sz="1600" spc="-1" strike="noStrike">
                <a:solidFill>
                  <a:srgbClr val="000000"/>
                </a:solidFill>
                <a:uFill>
                  <a:solidFill>
                    <a:srgbClr val="ffffff"/>
                  </a:solidFill>
                </a:uFill>
                <a:latin typeface="Arial"/>
                <a:ea typeface="DejaVu Sans"/>
              </a:rPr>
              <a:t>、认证</a:t>
            </a:r>
            <a:r>
              <a:rPr b="0" lang="en-US" sz="1600" spc="-1" strike="noStrike">
                <a:solidFill>
                  <a:srgbClr val="000000"/>
                </a:solidFill>
                <a:uFill>
                  <a:solidFill>
                    <a:srgbClr val="ffffff"/>
                  </a:solidFill>
                </a:uFill>
                <a:latin typeface="Arial"/>
                <a:ea typeface="DejaVu Sans"/>
              </a:rPr>
              <a:t>AH</a:t>
            </a:r>
            <a:r>
              <a:rPr b="0" lang="en-US" sz="1600" spc="-1" strike="noStrike">
                <a:solidFill>
                  <a:srgbClr val="000000"/>
                </a:solidFill>
                <a:uFill>
                  <a:solidFill>
                    <a:srgbClr val="ffffff"/>
                  </a:solidFill>
                </a:uFill>
                <a:latin typeface="Arial"/>
                <a:ea typeface="DejaVu Sans"/>
              </a:rPr>
              <a:t>的算法和加密的密钥协商。</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2. </a:t>
            </a:r>
            <a:r>
              <a:rPr b="0" lang="en-US" sz="1600" spc="-1" strike="noStrike">
                <a:solidFill>
                  <a:srgbClr val="000000"/>
                </a:solidFill>
                <a:uFill>
                  <a:solidFill>
                    <a:srgbClr val="ffffff"/>
                  </a:solidFill>
                </a:uFill>
                <a:latin typeface="Arial"/>
                <a:ea typeface="DejaVu Sans"/>
              </a:rPr>
              <a:t>那么，</a:t>
            </a:r>
            <a:r>
              <a:rPr b="0" lang="en-US" sz="1600" spc="-1" strike="noStrike">
                <a:solidFill>
                  <a:srgbClr val="000000"/>
                </a:solidFill>
                <a:uFill>
                  <a:solidFill>
                    <a:srgbClr val="ffffff"/>
                  </a:solidFill>
                </a:uFill>
                <a:latin typeface="Arial"/>
                <a:ea typeface="DejaVu Sans"/>
              </a:rPr>
              <a:t>IKE</a:t>
            </a:r>
            <a:r>
              <a:rPr b="0" lang="en-US" sz="1600" spc="-1" strike="noStrike">
                <a:solidFill>
                  <a:srgbClr val="000000"/>
                </a:solidFill>
                <a:uFill>
                  <a:solidFill>
                    <a:srgbClr val="ffffff"/>
                  </a:solidFill>
                </a:uFill>
                <a:latin typeface="Arial"/>
                <a:ea typeface="DejaVu Sans"/>
              </a:rPr>
              <a:t>的加密通信过程又是由谁来保证的呢？</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基于密码学来保证 – </a:t>
            </a:r>
            <a:r>
              <a:rPr b="0" lang="en-US" sz="1600" spc="-1" strike="noStrike">
                <a:solidFill>
                  <a:srgbClr val="000000"/>
                </a:solidFill>
                <a:uFill>
                  <a:solidFill>
                    <a:srgbClr val="ffffff"/>
                  </a:solidFill>
                </a:uFill>
                <a:latin typeface="Arial"/>
                <a:ea typeface="DejaVu Sans"/>
              </a:rPr>
              <a:t>DH</a:t>
            </a:r>
            <a:r>
              <a:rPr b="0" lang="en-US" sz="1600" spc="-1" strike="noStrike">
                <a:solidFill>
                  <a:srgbClr val="000000"/>
                </a:solidFill>
                <a:uFill>
                  <a:solidFill>
                    <a:srgbClr val="ffffff"/>
                  </a:solidFill>
                </a:uFill>
                <a:latin typeface="Arial"/>
                <a:ea typeface="DejaVu Sans"/>
              </a:rPr>
              <a:t>算法。通信双方可以通过使用各自生成的私有信息与相互交换的公开信息一起算出共同密钥，在任何过程中双方都不交换真正的密钥。所以网络上的监听者是无法计算出此密钥的。</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利用这个</a:t>
            </a:r>
            <a:r>
              <a:rPr b="0" lang="en-US" sz="1600" spc="-1" strike="noStrike">
                <a:solidFill>
                  <a:srgbClr val="000000"/>
                </a:solidFill>
                <a:uFill>
                  <a:solidFill>
                    <a:srgbClr val="ffffff"/>
                  </a:solidFill>
                </a:uFill>
                <a:latin typeface="Arial"/>
                <a:ea typeface="DejaVu Sans"/>
              </a:rPr>
              <a:t>共同密钥，就可以加密</a:t>
            </a:r>
            <a:r>
              <a:rPr b="0" lang="en-US" sz="1600" spc="-1" strike="noStrike">
                <a:solidFill>
                  <a:srgbClr val="000000"/>
                </a:solidFill>
                <a:uFill>
                  <a:solidFill>
                    <a:srgbClr val="ffffff"/>
                  </a:solidFill>
                </a:uFill>
                <a:latin typeface="Arial"/>
                <a:ea typeface="DejaVu Sans"/>
              </a:rPr>
              <a:t>IKE</a:t>
            </a:r>
            <a:r>
              <a:rPr b="0" lang="en-US" sz="1600" spc="-1" strike="noStrike">
                <a:solidFill>
                  <a:srgbClr val="000000"/>
                </a:solidFill>
                <a:uFill>
                  <a:solidFill>
                    <a:srgbClr val="ffffff"/>
                  </a:solidFill>
                </a:uFill>
                <a:latin typeface="Arial"/>
                <a:ea typeface="DejaVu Sans"/>
              </a:rPr>
              <a:t>通信数据了。</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72"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Ike</a:t>
            </a:r>
            <a:r>
              <a:rPr b="0" lang="en-US" sz="1600" spc="-1" strike="noStrike">
                <a:solidFill>
                  <a:srgbClr val="000000"/>
                </a:solidFill>
                <a:uFill>
                  <a:solidFill>
                    <a:srgbClr val="ffffff"/>
                  </a:solidFill>
                </a:uFill>
                <a:latin typeface="Arial"/>
                <a:ea typeface="DejaVu Sans"/>
              </a:rPr>
              <a:t>中最核心的算法</a:t>
            </a:r>
            <a:r>
              <a:rPr b="0" lang="en-US" sz="1600" spc="-1" strike="noStrike">
                <a:solidFill>
                  <a:srgbClr val="000000"/>
                </a:solidFill>
                <a:uFill>
                  <a:solidFill>
                    <a:srgbClr val="ffffff"/>
                  </a:solidFill>
                </a:uFill>
                <a:latin typeface="Arial"/>
                <a:ea typeface="DejaVu Sans"/>
              </a:rPr>
              <a:t>DH</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DIffie-Hellman</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pic>
        <p:nvPicPr>
          <p:cNvPr id="173" name="" descr=""/>
          <p:cNvPicPr/>
          <p:nvPr/>
        </p:nvPicPr>
        <p:blipFill>
          <a:blip r:embed="rId1"/>
          <a:stretch/>
        </p:blipFill>
        <p:spPr>
          <a:xfrm>
            <a:off x="1005840" y="2012040"/>
            <a:ext cx="6216840" cy="46623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75"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1" lang="en-US" sz="2000" spc="-1" strike="noStrike">
                <a:solidFill>
                  <a:srgbClr val="000000"/>
                </a:solidFill>
                <a:uFill>
                  <a:solidFill>
                    <a:srgbClr val="ffffff"/>
                  </a:solidFill>
                </a:uFill>
                <a:latin typeface="Arial"/>
                <a:ea typeface="DejaVu Sans"/>
              </a:rPr>
              <a:t>1. </a:t>
            </a:r>
            <a:r>
              <a:rPr b="1" lang="en-US" sz="2000" spc="-1" strike="noStrike">
                <a:solidFill>
                  <a:srgbClr val="000000"/>
                </a:solidFill>
                <a:uFill>
                  <a:solidFill>
                    <a:srgbClr val="ffffff"/>
                  </a:solidFill>
                </a:uFill>
                <a:latin typeface="Arial"/>
                <a:ea typeface="DejaVu Sans"/>
              </a:rPr>
              <a:t>有了安全的通信环境（</a:t>
            </a:r>
            <a:r>
              <a:rPr b="1" lang="en-US" sz="2000" spc="-1" strike="noStrike">
                <a:solidFill>
                  <a:srgbClr val="000000"/>
                </a:solidFill>
                <a:uFill>
                  <a:solidFill>
                    <a:srgbClr val="ffffff"/>
                  </a:solidFill>
                </a:uFill>
                <a:latin typeface="Arial"/>
                <a:ea typeface="DejaVu Sans"/>
              </a:rPr>
              <a:t>dh</a:t>
            </a:r>
            <a:r>
              <a:rPr b="1" lang="en-US" sz="2000" spc="-1" strike="noStrike">
                <a:solidFill>
                  <a:srgbClr val="000000"/>
                </a:solidFill>
                <a:uFill>
                  <a:solidFill>
                    <a:srgbClr val="ffffff"/>
                  </a:solidFill>
                </a:uFill>
                <a:latin typeface="Arial"/>
                <a:ea typeface="DejaVu Sans"/>
              </a:rPr>
              <a:t>算出来的共享密钥，是对称密钥，对交互数据进行加密），我们就可以放心的交互计算出更加安全的非对称密钥。</a:t>
            </a:r>
            <a:br/>
            <a:endParaRPr b="0" lang="en-US" sz="20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有了非对称密钥，利用对方的非对称密钥的公钥进行数据加密通信，那么只有对方的私钥才能解密该数据（</a:t>
            </a:r>
            <a:r>
              <a:rPr b="0" lang="en-US" sz="1600" spc="-1" strike="noStrike">
                <a:solidFill>
                  <a:srgbClr val="000000"/>
                </a:solidFill>
                <a:uFill>
                  <a:solidFill>
                    <a:srgbClr val="ffffff"/>
                  </a:solidFill>
                </a:uFill>
                <a:latin typeface="Arial"/>
                <a:ea typeface="DejaVu Sans"/>
              </a:rPr>
              <a:t>ESP</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ESP</a:t>
            </a:r>
            <a:r>
              <a:rPr b="0" lang="en-US" sz="1600" spc="-1" strike="noStrike">
                <a:solidFill>
                  <a:srgbClr val="000000"/>
                </a:solidFill>
                <a:uFill>
                  <a:solidFill>
                    <a:srgbClr val="ffffff"/>
                  </a:solidFill>
                </a:uFill>
                <a:latin typeface="Arial"/>
                <a:ea typeface="DejaVu Sans"/>
              </a:rPr>
              <a:t>协议将原始报文加密后作为载荷携带在报文中。</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2400" spc="-1" strike="noStrike">
                <a:solidFill>
                  <a:srgbClr val="000000"/>
                </a:solidFill>
                <a:uFill>
                  <a:solidFill>
                    <a:srgbClr val="ffffff"/>
                  </a:solidFill>
                </a:uFill>
                <a:latin typeface="Arial"/>
                <a:ea typeface="DejaVu Sans"/>
              </a:rPr>
              <a:t>2. </a:t>
            </a:r>
            <a:r>
              <a:rPr b="1" lang="en-US" sz="2000" spc="-1" strike="noStrike">
                <a:solidFill>
                  <a:srgbClr val="000000"/>
                </a:solidFill>
                <a:uFill>
                  <a:solidFill>
                    <a:srgbClr val="ffffff"/>
                  </a:solidFill>
                </a:uFill>
                <a:latin typeface="Arial"/>
                <a:ea typeface="DejaVu Sans"/>
              </a:rPr>
              <a:t>有了共同的认证算法，双方就可以利用算法验证数据完整性和可靠性（</a:t>
            </a:r>
            <a:r>
              <a:rPr b="1" lang="en-US" sz="2000" spc="-1" strike="noStrike">
                <a:solidFill>
                  <a:srgbClr val="000000"/>
                </a:solidFill>
                <a:uFill>
                  <a:solidFill>
                    <a:srgbClr val="ffffff"/>
                  </a:solidFill>
                </a:uFill>
                <a:latin typeface="Arial"/>
                <a:ea typeface="DejaVu Sans"/>
              </a:rPr>
              <a:t>AH</a:t>
            </a:r>
            <a:r>
              <a:rPr b="1" lang="en-US" sz="2000" spc="-1" strike="noStrike">
                <a:solidFill>
                  <a:srgbClr val="000000"/>
                </a:solidFill>
                <a:uFill>
                  <a:solidFill>
                    <a:srgbClr val="ffffff"/>
                  </a:solidFill>
                </a:uFill>
                <a:latin typeface="Arial"/>
                <a:ea typeface="DejaVu Sans"/>
              </a:rPr>
              <a:t>）。</a:t>
            </a:r>
            <a:endParaRPr b="0" lang="en-US" sz="2000" spc="-1" strike="noStrike">
              <a:solidFill>
                <a:srgbClr val="000000"/>
              </a:solidFill>
              <a:uFill>
                <a:solidFill>
                  <a:srgbClr val="ffffff"/>
                </a:solidFill>
              </a:uFill>
              <a:latin typeface="Arial"/>
            </a:endParaRPr>
          </a:p>
          <a:p>
            <a:pPr>
              <a:lnSpc>
                <a:spcPct val="100000"/>
              </a:lnSpc>
              <a:spcBef>
                <a:spcPts val="641"/>
              </a:spcBef>
            </a:pPr>
            <a:endParaRPr b="0" lang="en-US" sz="2000" spc="-1" strike="noStrike">
              <a:solidFill>
                <a:srgbClr val="000000"/>
              </a:solidFill>
              <a:uFill>
                <a:solidFill>
                  <a:srgbClr val="ffffff"/>
                </a:solidFill>
              </a:uFill>
              <a:latin typeface="Arial"/>
            </a:endParaRPr>
          </a:p>
          <a:p>
            <a:pPr>
              <a:lnSpc>
                <a:spcPct val="100000"/>
              </a:lnSpc>
              <a:spcBef>
                <a:spcPts val="641"/>
              </a:spcBef>
            </a:pPr>
            <a:r>
              <a:rPr b="1" lang="en-US" sz="20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AH</a:t>
            </a:r>
            <a:r>
              <a:rPr b="0" lang="en-US" sz="1600" spc="-1" strike="noStrike">
                <a:solidFill>
                  <a:srgbClr val="000000"/>
                </a:solidFill>
                <a:uFill>
                  <a:solidFill>
                    <a:srgbClr val="ffffff"/>
                  </a:solidFill>
                </a:uFill>
                <a:latin typeface="Arial"/>
                <a:ea typeface="DejaVu Sans"/>
              </a:rPr>
              <a:t>协议使用事先协商好的算法和密钥计算整个报文不变部分的摘要值，然后作为保证完整性的证据保存在</a:t>
            </a:r>
            <a:r>
              <a:rPr b="0" lang="en-US" sz="1600" spc="-1" strike="noStrike">
                <a:solidFill>
                  <a:srgbClr val="000000"/>
                </a:solidFill>
                <a:uFill>
                  <a:solidFill>
                    <a:srgbClr val="ffffff"/>
                  </a:solidFill>
                </a:uFill>
                <a:latin typeface="Arial"/>
                <a:ea typeface="DejaVu Sans"/>
              </a:rPr>
              <a:t>AH</a:t>
            </a:r>
            <a:r>
              <a:rPr b="0" lang="en-US" sz="1600" spc="-1" strike="noStrike">
                <a:solidFill>
                  <a:srgbClr val="000000"/>
                </a:solidFill>
                <a:uFill>
                  <a:solidFill>
                    <a:srgbClr val="ffffff"/>
                  </a:solidFill>
                </a:uFill>
                <a:latin typeface="Arial"/>
                <a:ea typeface="DejaVu Sans"/>
              </a:rPr>
              <a:t>头结构中。</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200" spc="-1" strike="noStrike">
                <a:solidFill>
                  <a:srgbClr val="000000"/>
                </a:solidFill>
                <a:uFill>
                  <a:solidFill>
                    <a:srgbClr val="ffffff"/>
                  </a:solidFill>
                </a:uFill>
                <a:latin typeface="Arial"/>
                <a:ea typeface="DejaVu Sans"/>
              </a:rPr>
              <a:t>Ps : </a:t>
            </a:r>
            <a:r>
              <a:rPr b="0" lang="en-US" sz="1200" spc="-1" strike="noStrike">
                <a:solidFill>
                  <a:srgbClr val="000000"/>
                </a:solidFill>
                <a:uFill>
                  <a:solidFill>
                    <a:srgbClr val="ffffff"/>
                  </a:solidFill>
                </a:uFill>
                <a:latin typeface="Arial"/>
                <a:ea typeface="DejaVu Sans"/>
              </a:rPr>
              <a:t>回看下第</a:t>
            </a:r>
            <a:r>
              <a:rPr b="0" lang="en-US" sz="1200" spc="-1" strike="noStrike">
                <a:solidFill>
                  <a:srgbClr val="000000"/>
                </a:solidFill>
                <a:uFill>
                  <a:solidFill>
                    <a:srgbClr val="ffffff"/>
                  </a:solidFill>
                </a:uFill>
                <a:latin typeface="Arial"/>
                <a:ea typeface="DejaVu Sans"/>
              </a:rPr>
              <a:t>8</a:t>
            </a:r>
            <a:r>
              <a:rPr b="0" lang="en-US" sz="1200" spc="-1" strike="noStrike">
                <a:solidFill>
                  <a:srgbClr val="000000"/>
                </a:solidFill>
                <a:uFill>
                  <a:solidFill>
                    <a:srgbClr val="ffffff"/>
                  </a:solidFill>
                </a:uFill>
                <a:latin typeface="Arial"/>
                <a:ea typeface="DejaVu Sans"/>
              </a:rPr>
              <a:t>页的图，印证。</a:t>
            </a:r>
            <a:endParaRPr b="0" lang="en-US" sz="1200" spc="-1" strike="noStrike">
              <a:solidFill>
                <a:srgbClr val="000000"/>
              </a:solidFill>
              <a:uFill>
                <a:solidFill>
                  <a:srgbClr val="ffffff"/>
                </a:solidFill>
              </a:uFill>
              <a:latin typeface="Arial"/>
            </a:endParaRPr>
          </a:p>
          <a:p>
            <a:pPr>
              <a:lnSpc>
                <a:spcPct val="100000"/>
              </a:lnSpc>
              <a:spcBef>
                <a:spcPts val="641"/>
              </a:spcBef>
            </a:pPr>
            <a:endParaRPr b="0" lang="en-US" sz="12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 </a:t>
            </a:r>
            <a:r>
              <a:rPr b="1" lang="en-US" sz="4000" spc="-1" strike="noStrike">
                <a:solidFill>
                  <a:srgbClr val="425462"/>
                </a:solidFill>
                <a:uFill>
                  <a:solidFill>
                    <a:srgbClr val="ffffff"/>
                  </a:solidFill>
                </a:uFill>
                <a:latin typeface="Arial"/>
                <a:ea typeface="DejaVu Sans"/>
              </a:rPr>
              <a:t>应用</a:t>
            </a:r>
            <a:endParaRPr b="0" lang="en-US" sz="4000" spc="-1" strike="noStrike">
              <a:solidFill>
                <a:srgbClr val="000000"/>
              </a:solidFill>
              <a:uFill>
                <a:solidFill>
                  <a:srgbClr val="ffffff"/>
                </a:solidFill>
              </a:uFill>
              <a:latin typeface="Arial"/>
            </a:endParaRPr>
          </a:p>
        </p:txBody>
      </p:sp>
      <p:sp>
        <p:nvSpPr>
          <p:cNvPr id="177"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1" lang="en-US" sz="1600" spc="-1" strike="noStrike">
                <a:solidFill>
                  <a:srgbClr val="000000"/>
                </a:solidFill>
                <a:uFill>
                  <a:solidFill>
                    <a:srgbClr val="ffffff"/>
                  </a:solidFill>
                </a:uFill>
                <a:latin typeface="Arial"/>
                <a:ea typeface="DejaVu Sans"/>
              </a:rPr>
              <a:t>Strongswan </a:t>
            </a:r>
            <a:r>
              <a:rPr b="1" lang="en-US" sz="1600" spc="-1" strike="noStrike">
                <a:solidFill>
                  <a:srgbClr val="000000"/>
                </a:solidFill>
                <a:uFill>
                  <a:solidFill>
                    <a:srgbClr val="ffffff"/>
                  </a:solidFill>
                </a:uFill>
                <a:latin typeface="Arial"/>
                <a:ea typeface="DejaVu Sans"/>
              </a:rPr>
              <a:t>（开源、稳定、安全、支持全平台）</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1. github</a:t>
            </a:r>
            <a:r>
              <a:rPr b="0" lang="en-US" sz="1600" spc="-1" strike="noStrike">
                <a:solidFill>
                  <a:srgbClr val="000000"/>
                </a:solidFill>
                <a:uFill>
                  <a:solidFill>
                    <a:srgbClr val="ffffff"/>
                  </a:solidFill>
                </a:uFill>
                <a:latin typeface="Arial"/>
                <a:ea typeface="DejaVu Sans"/>
              </a:rPr>
              <a:t>地址：</a:t>
            </a:r>
            <a:r>
              <a:rPr b="0" lang="en-US" sz="1600" spc="-1" strike="noStrike">
                <a:solidFill>
                  <a:srgbClr val="000000"/>
                </a:solidFill>
                <a:uFill>
                  <a:solidFill>
                    <a:srgbClr val="ffffff"/>
                  </a:solidFill>
                </a:uFill>
                <a:latin typeface="Arial"/>
                <a:ea typeface="DejaVu Sans"/>
              </a:rPr>
              <a:t>https://github.com/strongswan/strongswan</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2. Strongswan</a:t>
            </a:r>
            <a:r>
              <a:rPr b="0" lang="en-US" sz="1600" spc="-1" strike="noStrike">
                <a:solidFill>
                  <a:srgbClr val="000000"/>
                </a:solidFill>
                <a:uFill>
                  <a:solidFill>
                    <a:srgbClr val="ffffff"/>
                  </a:solidFill>
                </a:uFill>
                <a:latin typeface="Arial"/>
                <a:ea typeface="DejaVu Sans"/>
              </a:rPr>
              <a:t>官方网站：</a:t>
            </a:r>
            <a:r>
              <a:rPr b="0" lang="en-US" sz="1600" spc="-1" strike="noStrike">
                <a:solidFill>
                  <a:srgbClr val="000000"/>
                </a:solidFill>
                <a:uFill>
                  <a:solidFill>
                    <a:srgbClr val="ffffff"/>
                  </a:solidFill>
                </a:uFill>
                <a:latin typeface="Arial"/>
                <a:ea typeface="DejaVu Sans"/>
              </a:rPr>
              <a:t>https://www.strongswan.org/download.html</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3. </a:t>
            </a:r>
            <a:r>
              <a:rPr b="0" lang="en-US" sz="1600" spc="-1" strike="noStrike">
                <a:solidFill>
                  <a:srgbClr val="000000"/>
                </a:solidFill>
                <a:uFill>
                  <a:solidFill>
                    <a:srgbClr val="ffffff"/>
                  </a:solidFill>
                </a:uFill>
                <a:latin typeface="Arial"/>
                <a:ea typeface="DejaVu Sans"/>
              </a:rPr>
              <a:t>部署教程：</a:t>
            </a:r>
            <a:r>
              <a:rPr b="0" lang="en-US" sz="1600" spc="-1" strike="noStrike" u="sng">
                <a:solidFill>
                  <a:srgbClr val="0000ff"/>
                </a:solidFill>
                <a:uFill>
                  <a:solidFill>
                    <a:srgbClr val="ffffff"/>
                  </a:solidFill>
                </a:uFill>
                <a:latin typeface="Arial"/>
                <a:ea typeface="DejaVu Sans"/>
                <a:hlinkClick r:id="rId1"/>
              </a:rPr>
              <a:t>https://dcamero.azurewebsites.net/ipsec-vpn.html</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4. VPS</a:t>
            </a:r>
            <a:r>
              <a:rPr b="0" lang="en-US" sz="1600" spc="-1" strike="noStrike">
                <a:solidFill>
                  <a:srgbClr val="000000"/>
                </a:solidFill>
                <a:uFill>
                  <a:solidFill>
                    <a:srgbClr val="ffffff"/>
                  </a:solidFill>
                </a:uFill>
                <a:latin typeface="Arial"/>
                <a:ea typeface="DejaVu Sans"/>
              </a:rPr>
              <a:t>（虚拟专用服务器），我是买的</a:t>
            </a:r>
            <a:r>
              <a:rPr b="0" lang="en-US" sz="1600" spc="-1" strike="noStrike">
                <a:solidFill>
                  <a:srgbClr val="000000"/>
                </a:solidFill>
                <a:uFill>
                  <a:solidFill>
                    <a:srgbClr val="ffffff"/>
                  </a:solidFill>
                </a:uFill>
                <a:latin typeface="Arial"/>
                <a:ea typeface="DejaVu Sans"/>
              </a:rPr>
              <a:t>VirMach: </a:t>
            </a:r>
            <a:r>
              <a:rPr b="0" lang="en-US" sz="1600" spc="-1" strike="noStrike" u="sng">
                <a:solidFill>
                  <a:srgbClr val="0000ff"/>
                </a:solidFill>
                <a:uFill>
                  <a:solidFill>
                    <a:srgbClr val="ffffff"/>
                  </a:solidFill>
                </a:uFill>
                <a:latin typeface="Arial"/>
                <a:ea typeface="DejaVu Sans"/>
                <a:hlinkClick r:id="rId2"/>
              </a:rPr>
              <a:t>https://virmach.com/</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5. </a:t>
            </a:r>
            <a:r>
              <a:rPr b="0" lang="en-US" sz="1600" spc="-1" strike="noStrike">
                <a:solidFill>
                  <a:srgbClr val="000000"/>
                </a:solidFill>
                <a:uFill>
                  <a:solidFill>
                    <a:srgbClr val="ffffff"/>
                  </a:solidFill>
                </a:uFill>
                <a:latin typeface="Arial"/>
                <a:ea typeface="DejaVu Sans"/>
              </a:rPr>
              <a:t>可以</a:t>
            </a:r>
            <a:r>
              <a:rPr b="0" lang="en-US" sz="1600" spc="-1" strike="noStrike">
                <a:solidFill>
                  <a:srgbClr val="000000"/>
                </a:solidFill>
                <a:uFill>
                  <a:solidFill>
                    <a:srgbClr val="ffffff"/>
                  </a:solidFill>
                </a:uFill>
                <a:latin typeface="Arial"/>
                <a:ea typeface="DejaVu Sans"/>
              </a:rPr>
              <a:t>利用证书</a:t>
            </a:r>
            <a:r>
              <a:rPr b="0" lang="en-US" sz="1600" spc="-1" strike="noStrike">
                <a:solidFill>
                  <a:srgbClr val="000000"/>
                </a:solidFill>
                <a:uFill>
                  <a:solidFill>
                    <a:srgbClr val="ffffff"/>
                  </a:solidFill>
                </a:uFill>
                <a:latin typeface="Arial"/>
                <a:ea typeface="DejaVu Sans"/>
              </a:rPr>
              <a:t>连接我搭建的</a:t>
            </a:r>
            <a:r>
              <a:rPr b="0" lang="en-US" sz="1600" spc="-1" strike="noStrike">
                <a:solidFill>
                  <a:srgbClr val="000000"/>
                </a:solidFill>
                <a:uFill>
                  <a:solidFill>
                    <a:srgbClr val="ffffff"/>
                  </a:solidFill>
                </a:uFill>
                <a:latin typeface="Arial"/>
                <a:ea typeface="DejaVu Sans"/>
              </a:rPr>
              <a:t>vpn</a:t>
            </a:r>
            <a:r>
              <a:rPr b="0" lang="en-US" sz="1600" spc="-1" strike="noStrike">
                <a:solidFill>
                  <a:srgbClr val="000000"/>
                </a:solidFill>
                <a:uFill>
                  <a:solidFill>
                    <a:srgbClr val="ffffff"/>
                  </a:solidFill>
                </a:uFill>
                <a:latin typeface="Arial"/>
                <a:ea typeface="DejaVu Sans"/>
              </a:rPr>
              <a:t>：</a:t>
            </a:r>
            <a:r>
              <a:rPr b="0" lang="en-US" sz="1600" spc="-1" strike="noStrike" u="sng">
                <a:solidFill>
                  <a:srgbClr val="0000ff"/>
                </a:solidFill>
                <a:uFill>
                  <a:solidFill>
                    <a:srgbClr val="ffffff"/>
                  </a:solidFill>
                </a:uFill>
                <a:latin typeface="Arial"/>
                <a:ea typeface="DejaVu Sans"/>
              </a:rPr>
              <a:t>http://www.famgy.com/Wiki/Wiki.jsp?page=Downloads</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6. Strongswan</a:t>
            </a:r>
            <a:r>
              <a:rPr b="0" lang="en-US" sz="1600" spc="-1" strike="noStrike">
                <a:solidFill>
                  <a:srgbClr val="000000"/>
                </a:solidFill>
                <a:uFill>
                  <a:solidFill>
                    <a:srgbClr val="ffffff"/>
                  </a:solidFill>
                </a:uFill>
                <a:latin typeface="Arial"/>
                <a:ea typeface="DejaVu Sans"/>
              </a:rPr>
              <a:t>的</a:t>
            </a:r>
            <a:r>
              <a:rPr b="0" lang="en-US" sz="1600" spc="-1" strike="noStrike">
                <a:solidFill>
                  <a:srgbClr val="000000"/>
                </a:solidFill>
                <a:uFill>
                  <a:solidFill>
                    <a:srgbClr val="ffffff"/>
                  </a:solidFill>
                </a:uFill>
                <a:latin typeface="Arial"/>
                <a:ea typeface="DejaVu Sans"/>
              </a:rPr>
              <a:t>android</a:t>
            </a:r>
            <a:r>
              <a:rPr b="0" lang="en-US" sz="1600" spc="-1" strike="noStrike">
                <a:solidFill>
                  <a:srgbClr val="000000"/>
                </a:solidFill>
                <a:uFill>
                  <a:solidFill>
                    <a:srgbClr val="ffffff"/>
                  </a:solidFill>
                </a:uFill>
                <a:latin typeface="Arial"/>
                <a:ea typeface="DejaVu Sans"/>
              </a:rPr>
              <a:t>客户端：</a:t>
            </a:r>
            <a:r>
              <a:rPr b="0" lang="en-US" sz="1600" spc="-1" strike="noStrike" u="sng">
                <a:solidFill>
                  <a:srgbClr val="0000ff"/>
                </a:solidFill>
                <a:uFill>
                  <a:solidFill>
                    <a:srgbClr val="ffffff"/>
                  </a:solidFill>
                </a:uFill>
                <a:latin typeface="Arial"/>
                <a:ea typeface="DejaVu Sans"/>
                <a:hlinkClick r:id="rId3"/>
              </a:rPr>
              <a:t>https://download.strongswan.org/Android/</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7. </a:t>
            </a:r>
            <a:r>
              <a:rPr b="0" lang="en-US" sz="1600" spc="-1" strike="noStrike">
                <a:solidFill>
                  <a:srgbClr val="000000"/>
                </a:solidFill>
                <a:uFill>
                  <a:solidFill>
                    <a:srgbClr val="ffffff"/>
                  </a:solidFill>
                </a:uFill>
                <a:latin typeface="Arial"/>
                <a:ea typeface="DejaVu Sans"/>
              </a:rPr>
              <a:t>本文档下载地址：</a:t>
            </a:r>
            <a:r>
              <a:rPr b="0" lang="en-US" sz="1600" spc="-1" strike="noStrike">
                <a:solidFill>
                  <a:srgbClr val="000000"/>
                </a:solidFill>
                <a:uFill>
                  <a:solidFill>
                    <a:srgbClr val="ffffff"/>
                  </a:solidFill>
                </a:uFill>
                <a:latin typeface="Arial"/>
                <a:ea typeface="DejaVu Sans"/>
              </a:rPr>
              <a:t>http://www.famgy.com/Wiki/Wiki.jsp?page=DocumentShare</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～部署演示～</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 </a:t>
            </a:r>
            <a:r>
              <a:rPr b="1" lang="en-US" sz="4000" spc="-1" strike="noStrike">
                <a:solidFill>
                  <a:srgbClr val="425462"/>
                </a:solidFill>
                <a:uFill>
                  <a:solidFill>
                    <a:srgbClr val="ffffff"/>
                  </a:solidFill>
                </a:uFill>
                <a:latin typeface="Arial"/>
                <a:ea typeface="DejaVu Sans"/>
              </a:rPr>
              <a:t>应用</a:t>
            </a:r>
            <a:endParaRPr b="0" lang="en-US" sz="4000" spc="-1" strike="noStrike">
              <a:solidFill>
                <a:srgbClr val="000000"/>
              </a:solidFill>
              <a:uFill>
                <a:solidFill>
                  <a:srgbClr val="ffffff"/>
                </a:solidFill>
              </a:uFill>
              <a:latin typeface="Arial"/>
            </a:endParaRPr>
          </a:p>
        </p:txBody>
      </p:sp>
      <p:sp>
        <p:nvSpPr>
          <p:cNvPr id="179"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1" lang="en-US" sz="1600" spc="-1" strike="noStrike">
                <a:solidFill>
                  <a:srgbClr val="000000"/>
                </a:solidFill>
                <a:uFill>
                  <a:solidFill>
                    <a:srgbClr val="ffffff"/>
                  </a:solidFill>
                </a:uFill>
                <a:latin typeface="Arial"/>
                <a:ea typeface="DejaVu Sans"/>
              </a:rPr>
              <a:t>Strongswan</a:t>
            </a:r>
            <a:r>
              <a:rPr b="1" lang="en-US" sz="1600" spc="-1" strike="noStrike">
                <a:solidFill>
                  <a:srgbClr val="000000"/>
                </a:solidFill>
                <a:uFill>
                  <a:solidFill>
                    <a:srgbClr val="ffffff"/>
                  </a:solidFill>
                </a:uFill>
                <a:latin typeface="Arial"/>
                <a:ea typeface="DejaVu Sans"/>
              </a:rPr>
              <a:t>服务器搭建配置：</a:t>
            </a: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1600" spc="-1" strike="noStrike">
                <a:solidFill>
                  <a:srgbClr val="000000"/>
                </a:solidFill>
                <a:uFill>
                  <a:solidFill>
                    <a:srgbClr val="ffffff"/>
                  </a:solidFill>
                </a:uFill>
                <a:latin typeface="Arial"/>
                <a:ea typeface="DejaVu Sans"/>
              </a:rPr>
              <a:t>1. vim /etc/ipsec.conf</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pic>
        <p:nvPicPr>
          <p:cNvPr id="180" name="" descr=""/>
          <p:cNvPicPr/>
          <p:nvPr/>
        </p:nvPicPr>
        <p:blipFill>
          <a:blip r:embed="rId1"/>
          <a:stretch/>
        </p:blipFill>
        <p:spPr>
          <a:xfrm>
            <a:off x="365760" y="2414520"/>
            <a:ext cx="3474000" cy="4351320"/>
          </a:xfrm>
          <a:prstGeom prst="rect">
            <a:avLst/>
          </a:prstGeom>
          <a:ln>
            <a:noFill/>
          </a:ln>
        </p:spPr>
      </p:pic>
      <p:pic>
        <p:nvPicPr>
          <p:cNvPr id="181" name="" descr=""/>
          <p:cNvPicPr/>
          <p:nvPr/>
        </p:nvPicPr>
        <p:blipFill>
          <a:blip r:embed="rId2"/>
          <a:stretch/>
        </p:blipFill>
        <p:spPr>
          <a:xfrm>
            <a:off x="4563360" y="2377440"/>
            <a:ext cx="3482640" cy="41554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 </a:t>
            </a:r>
            <a:r>
              <a:rPr b="1" lang="en-US" sz="4000" spc="-1" strike="noStrike">
                <a:solidFill>
                  <a:srgbClr val="425462"/>
                </a:solidFill>
                <a:uFill>
                  <a:solidFill>
                    <a:srgbClr val="ffffff"/>
                  </a:solidFill>
                </a:uFill>
                <a:latin typeface="Arial"/>
                <a:ea typeface="DejaVu Sans"/>
              </a:rPr>
              <a:t>应用</a:t>
            </a:r>
            <a:endParaRPr b="0" lang="en-US" sz="4000" spc="-1" strike="noStrike">
              <a:solidFill>
                <a:srgbClr val="000000"/>
              </a:solidFill>
              <a:uFill>
                <a:solidFill>
                  <a:srgbClr val="ffffff"/>
                </a:solidFill>
              </a:uFill>
              <a:latin typeface="Arial"/>
            </a:endParaRPr>
          </a:p>
        </p:txBody>
      </p:sp>
      <p:sp>
        <p:nvSpPr>
          <p:cNvPr id="183"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1" lang="en-US" sz="1600" spc="-1" strike="noStrike">
                <a:solidFill>
                  <a:srgbClr val="000000"/>
                </a:solidFill>
                <a:uFill>
                  <a:solidFill>
                    <a:srgbClr val="ffffff"/>
                  </a:solidFill>
                </a:uFill>
                <a:latin typeface="Arial"/>
                <a:ea typeface="DejaVu Sans"/>
              </a:rPr>
              <a:t>Strongswan</a:t>
            </a:r>
            <a:r>
              <a:rPr b="1" lang="en-US" sz="1600" spc="-1" strike="noStrike">
                <a:solidFill>
                  <a:srgbClr val="000000"/>
                </a:solidFill>
                <a:uFill>
                  <a:solidFill>
                    <a:srgbClr val="ffffff"/>
                  </a:solidFill>
                </a:uFill>
                <a:latin typeface="Arial"/>
                <a:ea typeface="DejaVu Sans"/>
              </a:rPr>
              <a:t>服务器搭建配置：</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2. vim ipsec.secrets</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RSA serverKey.pem </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gaog : EAP "gaog" </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zhangyl : EAP "zhangyl"</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3. </a:t>
            </a:r>
            <a:r>
              <a:rPr b="0" lang="en-US" sz="1600" spc="-1" strike="noStrike">
                <a:solidFill>
                  <a:srgbClr val="000000"/>
                </a:solidFill>
                <a:uFill>
                  <a:solidFill>
                    <a:srgbClr val="ffffff"/>
                  </a:solidFill>
                </a:uFill>
                <a:latin typeface="Arial"/>
                <a:ea typeface="DejaVu Sans"/>
              </a:rPr>
              <a:t>服务启动服务</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Systemctl start strongswan</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4. </a:t>
            </a:r>
            <a:r>
              <a:rPr b="0" lang="en-US" sz="1600" spc="-1" strike="noStrike">
                <a:solidFill>
                  <a:srgbClr val="000000"/>
                </a:solidFill>
                <a:uFill>
                  <a:solidFill>
                    <a:srgbClr val="ffffff"/>
                  </a:solidFill>
                </a:uFill>
                <a:latin typeface="Arial"/>
                <a:ea typeface="DejaVu Sans"/>
              </a:rPr>
              <a:t>客户端建立</a:t>
            </a:r>
            <a:r>
              <a:rPr b="0" lang="en-US" sz="1600" spc="-1" strike="noStrike">
                <a:solidFill>
                  <a:srgbClr val="000000"/>
                </a:solidFill>
                <a:uFill>
                  <a:solidFill>
                    <a:srgbClr val="ffffff"/>
                  </a:solidFill>
                </a:uFill>
                <a:latin typeface="Arial"/>
                <a:ea typeface="DejaVu Sans"/>
              </a:rPr>
              <a:t>VPN</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ipsec up vpn</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ipse c down vpn</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分享总结</a:t>
            </a:r>
            <a:endParaRPr b="0" lang="en-US" sz="4000" spc="-1" strike="noStrike">
              <a:solidFill>
                <a:srgbClr val="000000"/>
              </a:solidFill>
              <a:uFill>
                <a:solidFill>
                  <a:srgbClr val="ffffff"/>
                </a:solidFill>
              </a:uFill>
              <a:latin typeface="Arial"/>
            </a:endParaRPr>
          </a:p>
        </p:txBody>
      </p:sp>
      <p:sp>
        <p:nvSpPr>
          <p:cNvPr id="185"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作为一名安全的软件人，有必要了解、熟悉常用的安全技术。只有自己动手操作，体验自己搭建的安全环境，才能更加深刻的理解它们。对于我们的测试或者研发工作都是很有帮助的。</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后续可以看看相关知识：非对称密钥相关、证书验证相关、常见的认证和加密算法。</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谢谢！</a:t>
            </a: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	</a:t>
            </a:r>
            <a:r>
              <a:rPr b="1" lang="en-US" sz="1600" spc="-1" strike="noStrike">
                <a:solidFill>
                  <a:srgbClr val="000000"/>
                </a:solidFill>
                <a:uFill>
                  <a:solidFill>
                    <a:srgbClr val="ffffff"/>
                  </a:solidFill>
                </a:uFill>
                <a:latin typeface="Arial"/>
                <a:ea typeface="DejaVu Sans"/>
              </a:rPr>
              <a:t>2018/07/25</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04920" y="2371680"/>
            <a:ext cx="5180040" cy="68436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5400" spc="-1" strike="noStrike">
                <a:solidFill>
                  <a:srgbClr val="929da5"/>
                </a:solidFill>
                <a:uFill>
                  <a:solidFill>
                    <a:srgbClr val="ffffff"/>
                  </a:solidFill>
                </a:uFill>
                <a:latin typeface="Verdana"/>
                <a:ea typeface="DejaVu Sans"/>
              </a:rPr>
              <a:t>Thank You!</a:t>
            </a:r>
            <a:endParaRPr b="0" lang="en-US" sz="5400" spc="-1" strike="noStrike">
              <a:solidFill>
                <a:srgbClr val="000000"/>
              </a:solidFill>
              <a:uFill>
                <a:solidFill>
                  <a:srgbClr val="ffffff"/>
                </a:solidFill>
              </a:uFill>
              <a:latin typeface="Arial"/>
            </a:endParaRPr>
          </a:p>
        </p:txBody>
      </p:sp>
      <p:pic>
        <p:nvPicPr>
          <p:cNvPr id="187" name="Picture 4" descr=""/>
          <p:cNvPicPr/>
          <p:nvPr/>
        </p:nvPicPr>
        <p:blipFill>
          <a:blip r:embed="rId1"/>
          <a:srcRect l="22401" t="16378" r="0" b="27484"/>
          <a:stretch/>
        </p:blipFill>
        <p:spPr>
          <a:xfrm rot="786600">
            <a:off x="6725880" y="0"/>
            <a:ext cx="2416320" cy="1994040"/>
          </a:xfrm>
          <a:prstGeom prst="rect">
            <a:avLst/>
          </a:prstGeom>
          <a:ln>
            <a:noFill/>
          </a:ln>
        </p:spPr>
      </p:pic>
    </p:spTree>
  </p:cSld>
  <p:timing>
    <p:tnLst>
      <p:par>
        <p:cTn id="41" dur="indefinite" restart="never" nodeType="tmRoot">
          <p:childTnLst>
            <p:seq>
              <p:cTn id="42" dur="indefinite" nodeType="mainSeq">
                <p:childTnLst>
                  <p:par>
                    <p:cTn id="43" fill="hold">
                      <p:stCondLst>
                        <p:cond delay="0"/>
                      </p:stCondLst>
                      <p:childTnLst>
                        <p:par>
                          <p:cTn id="44" fill="hold">
                            <p:stCondLst>
                              <p:cond delay="0"/>
                            </p:stCondLst>
                            <p:childTnLst>
                              <p:par>
                                <p:cTn id="45" nodeType="withEffect" fill="hold" presetClass="entr" presetID="40">
                                  <p:stCondLst>
                                    <p:cond delay="0"/>
                                  </p:stCondLst>
                                  <p:childTnLst>
                                    <p:set>
                                      <p:cBhvr>
                                        <p:cTn id="46" dur="1" fill="hold">
                                          <p:stCondLst>
                                            <p:cond delay="0"/>
                                          </p:stCondLst>
                                        </p:cTn>
                                        <p:tgtEl>
                                          <p:spTgt spid="186"/>
                                        </p:tgtEl>
                                        <p:attrNameLst>
                                          <p:attrName>style.visibility</p:attrName>
                                        </p:attrNameLst>
                                      </p:cBhvr>
                                      <p:to>
                                        <p:strVal val="visible"/>
                                      </p:to>
                                    </p:set>
                                    <p:animEffect filter="fade" transition="in">
                                      <p:cBhvr additive="repl">
                                        <p:cTn id="47" dur="500"/>
                                        <p:tgtEl>
                                          <p:spTgt spid="186"/>
                                        </p:tgtEl>
                                      </p:cBhvr>
                                    </p:animEffect>
                                    <p:anim calcmode="lin" valueType="num">
                                      <p:cBhvr additive="repl">
                                        <p:cTn id="48" dur="500" fill="hold"/>
                                        <p:tgtEl>
                                          <p:spTgt spid="186"/>
                                        </p:tgtEl>
                                        <p:attrNameLst>
                                          <p:attrName>ppt_x</p:attrName>
                                        </p:attrNameLst>
                                      </p:cBhvr>
                                      <p:tavLst>
                                        <p:tav tm="0">
                                          <p:val>
                                            <p:strVal val="#ppt_x-.1"/>
                                          </p:val>
                                        </p:tav>
                                        <p:tav tm="100000">
                                          <p:val>
                                            <p:strVal val="#ppt_x"/>
                                          </p:val>
                                        </p:tav>
                                      </p:tavLst>
                                    </p:anim>
                                    <p:anim calcmode="lin" valueType="num">
                                      <p:cBhvr additive="repl">
                                        <p:cTn id="49" dur="500" fill="hold"/>
                                        <p:tgtEl>
                                          <p:spTgt spid="186"/>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23" descr=""/>
          <p:cNvPicPr/>
          <p:nvPr/>
        </p:nvPicPr>
        <p:blipFill>
          <a:blip r:embed="rId1"/>
          <a:srcRect l="42600" t="64468" r="19467" b="0"/>
          <a:stretch/>
        </p:blipFill>
        <p:spPr>
          <a:xfrm rot="19936800">
            <a:off x="5861160" y="4644360"/>
            <a:ext cx="906480" cy="1163880"/>
          </a:xfrm>
          <a:prstGeom prst="rect">
            <a:avLst/>
          </a:prstGeom>
          <a:ln>
            <a:noFill/>
          </a:ln>
        </p:spPr>
      </p:pic>
      <p:pic>
        <p:nvPicPr>
          <p:cNvPr id="131" name="Picture 23" descr=""/>
          <p:cNvPicPr/>
          <p:nvPr/>
        </p:nvPicPr>
        <p:blipFill>
          <a:blip r:embed="rId2"/>
          <a:srcRect l="42600" t="64468" r="19467" b="0"/>
          <a:stretch/>
        </p:blipFill>
        <p:spPr>
          <a:xfrm rot="13899600">
            <a:off x="7024680" y="147960"/>
            <a:ext cx="987120" cy="1267200"/>
          </a:xfrm>
          <a:prstGeom prst="rect">
            <a:avLst/>
          </a:prstGeom>
          <a:ln>
            <a:noFill/>
          </a:ln>
        </p:spPr>
      </p:pic>
      <p:sp>
        <p:nvSpPr>
          <p:cNvPr id="132" name="CustomShape 1"/>
          <p:cNvSpPr/>
          <p:nvPr/>
        </p:nvSpPr>
        <p:spPr>
          <a:xfrm>
            <a:off x="899640" y="1480320"/>
            <a:ext cx="7344000" cy="506520"/>
          </a:xfrm>
          <a:prstGeom prst="flowChartAlternateProcess">
            <a:avLst/>
          </a:prstGeom>
          <a:solidFill>
            <a:srgbClr val="dddddd"/>
          </a:solidFill>
          <a:ln>
            <a:no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2850"/>
                </a:solidFill>
                <a:uFill>
                  <a:solidFill>
                    <a:srgbClr val="ffffff"/>
                  </a:solidFill>
                </a:uFill>
                <a:latin typeface="Arial"/>
                <a:ea typeface="DejaVu Sans"/>
              </a:rPr>
              <a:t>VPN</a:t>
            </a:r>
            <a:r>
              <a:rPr b="0" lang="en-US" sz="1800" spc="-1" strike="noStrike">
                <a:solidFill>
                  <a:srgbClr val="002850"/>
                </a:solidFill>
                <a:uFill>
                  <a:solidFill>
                    <a:srgbClr val="ffffff"/>
                  </a:solidFill>
                </a:uFill>
                <a:latin typeface="Arial"/>
                <a:ea typeface="DejaVu Sans"/>
              </a:rPr>
              <a:t>概述</a:t>
            </a:r>
            <a:endParaRPr b="0" lang="en-US" sz="1800" spc="-1" strike="noStrike">
              <a:solidFill>
                <a:srgbClr val="000000"/>
              </a:solidFill>
              <a:uFill>
                <a:solidFill>
                  <a:srgbClr val="ffffff"/>
                </a:solidFill>
              </a:uFill>
              <a:latin typeface="Arial"/>
            </a:endParaRPr>
          </a:p>
        </p:txBody>
      </p:sp>
      <p:sp>
        <p:nvSpPr>
          <p:cNvPr id="133" name="CustomShape 2"/>
          <p:cNvSpPr/>
          <p:nvPr/>
        </p:nvSpPr>
        <p:spPr>
          <a:xfrm>
            <a:off x="899640" y="1480320"/>
            <a:ext cx="790560" cy="506520"/>
          </a:xfrm>
          <a:prstGeom prst="flowChartAlternateProcess">
            <a:avLst/>
          </a:prstGeom>
          <a:solidFill>
            <a:srgbClr val="2a5682"/>
          </a:solidFill>
          <a:ln>
            <a:noFill/>
          </a:ln>
        </p:spPr>
        <p:style>
          <a:lnRef idx="0"/>
          <a:fillRef idx="0"/>
          <a:effectRef idx="0"/>
          <a:fontRef idx="minor"/>
        </p:style>
      </p:sp>
      <p:sp>
        <p:nvSpPr>
          <p:cNvPr id="134" name="CustomShape 3"/>
          <p:cNvSpPr/>
          <p:nvPr/>
        </p:nvSpPr>
        <p:spPr>
          <a:xfrm>
            <a:off x="1042560" y="1607400"/>
            <a:ext cx="503280" cy="2527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400" spc="-60" strike="noStrike">
                <a:solidFill>
                  <a:srgbClr val="ffffff"/>
                </a:solidFill>
                <a:uFill>
                  <a:solidFill>
                    <a:srgbClr val="ffffff"/>
                  </a:solidFill>
                </a:uFill>
                <a:latin typeface="Arial Black"/>
                <a:ea typeface="DejaVu Sans"/>
              </a:rPr>
              <a:t>01</a:t>
            </a:r>
            <a:endParaRPr b="0" lang="en-US" sz="1400" spc="-1" strike="noStrike">
              <a:solidFill>
                <a:srgbClr val="000000"/>
              </a:solidFill>
              <a:uFill>
                <a:solidFill>
                  <a:srgbClr val="ffffff"/>
                </a:solidFill>
              </a:uFill>
              <a:latin typeface="Arial"/>
            </a:endParaRPr>
          </a:p>
        </p:txBody>
      </p:sp>
      <p:sp>
        <p:nvSpPr>
          <p:cNvPr id="135" name="CustomShape 4"/>
          <p:cNvSpPr/>
          <p:nvPr/>
        </p:nvSpPr>
        <p:spPr>
          <a:xfrm>
            <a:off x="899640" y="2228040"/>
            <a:ext cx="7344000" cy="506520"/>
          </a:xfrm>
          <a:prstGeom prst="flowChartAlternateProcess">
            <a:avLst/>
          </a:prstGeom>
          <a:solidFill>
            <a:srgbClr val="dddddd"/>
          </a:solidFill>
          <a:ln>
            <a:no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2850"/>
                </a:solidFill>
                <a:uFill>
                  <a:solidFill>
                    <a:srgbClr val="ffffff"/>
                  </a:solidFill>
                </a:uFill>
                <a:latin typeface="Arial"/>
                <a:ea typeface="DejaVu Sans"/>
              </a:rPr>
              <a:t>IPsec VPN</a:t>
            </a:r>
            <a:endParaRPr b="0" lang="en-US" sz="1800" spc="-1" strike="noStrike">
              <a:solidFill>
                <a:srgbClr val="000000"/>
              </a:solidFill>
              <a:uFill>
                <a:solidFill>
                  <a:srgbClr val="ffffff"/>
                </a:solidFill>
              </a:uFill>
              <a:latin typeface="Arial"/>
            </a:endParaRPr>
          </a:p>
        </p:txBody>
      </p:sp>
      <p:sp>
        <p:nvSpPr>
          <p:cNvPr id="136" name="CustomShape 5"/>
          <p:cNvSpPr/>
          <p:nvPr/>
        </p:nvSpPr>
        <p:spPr>
          <a:xfrm>
            <a:off x="899640" y="2228040"/>
            <a:ext cx="790560" cy="506520"/>
          </a:xfrm>
          <a:prstGeom prst="flowChartAlternateProcess">
            <a:avLst/>
          </a:prstGeom>
          <a:solidFill>
            <a:srgbClr val="2a5682"/>
          </a:solidFill>
          <a:ln>
            <a:noFill/>
          </a:ln>
        </p:spPr>
        <p:style>
          <a:lnRef idx="0"/>
          <a:fillRef idx="0"/>
          <a:effectRef idx="0"/>
          <a:fontRef idx="minor"/>
        </p:style>
      </p:sp>
      <p:sp>
        <p:nvSpPr>
          <p:cNvPr id="137" name="CustomShape 6"/>
          <p:cNvSpPr/>
          <p:nvPr/>
        </p:nvSpPr>
        <p:spPr>
          <a:xfrm>
            <a:off x="1042560" y="2355120"/>
            <a:ext cx="503280" cy="2527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400" spc="-60" strike="noStrike">
                <a:solidFill>
                  <a:srgbClr val="ffffff"/>
                </a:solidFill>
                <a:uFill>
                  <a:solidFill>
                    <a:srgbClr val="ffffff"/>
                  </a:solidFill>
                </a:uFill>
                <a:latin typeface="Arial Black"/>
                <a:ea typeface="DejaVu Sans"/>
              </a:rPr>
              <a:t>02</a:t>
            </a:r>
            <a:endParaRPr b="0" lang="en-US" sz="1400" spc="-1" strike="noStrike">
              <a:solidFill>
                <a:srgbClr val="000000"/>
              </a:solidFill>
              <a:uFill>
                <a:solidFill>
                  <a:srgbClr val="ffffff"/>
                </a:solidFill>
              </a:uFill>
              <a:latin typeface="Arial"/>
            </a:endParaRPr>
          </a:p>
        </p:txBody>
      </p:sp>
      <p:sp>
        <p:nvSpPr>
          <p:cNvPr id="138" name="CustomShape 7"/>
          <p:cNvSpPr/>
          <p:nvPr/>
        </p:nvSpPr>
        <p:spPr>
          <a:xfrm>
            <a:off x="899640" y="3726720"/>
            <a:ext cx="7344000" cy="506520"/>
          </a:xfrm>
          <a:prstGeom prst="flowChartAlternateProcess">
            <a:avLst/>
          </a:prstGeom>
          <a:solidFill>
            <a:srgbClr val="dddddd"/>
          </a:solidFill>
          <a:ln>
            <a:no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2850"/>
                </a:solidFill>
                <a:uFill>
                  <a:solidFill>
                    <a:srgbClr val="ffffff"/>
                  </a:solidFill>
                </a:uFill>
                <a:latin typeface="Arial"/>
                <a:ea typeface="DejaVu Sans"/>
              </a:rPr>
              <a:t>分享总结</a:t>
            </a:r>
            <a:endParaRPr b="0" lang="en-US" sz="1800" spc="-1" strike="noStrike">
              <a:solidFill>
                <a:srgbClr val="000000"/>
              </a:solidFill>
              <a:uFill>
                <a:solidFill>
                  <a:srgbClr val="ffffff"/>
                </a:solidFill>
              </a:uFill>
              <a:latin typeface="Arial"/>
            </a:endParaRPr>
          </a:p>
        </p:txBody>
      </p:sp>
      <p:sp>
        <p:nvSpPr>
          <p:cNvPr id="139" name="CustomShape 8"/>
          <p:cNvSpPr/>
          <p:nvPr/>
        </p:nvSpPr>
        <p:spPr>
          <a:xfrm>
            <a:off x="899640" y="3726720"/>
            <a:ext cx="790560" cy="506520"/>
          </a:xfrm>
          <a:prstGeom prst="flowChartAlternateProcess">
            <a:avLst/>
          </a:prstGeom>
          <a:solidFill>
            <a:srgbClr val="2a5682"/>
          </a:solidFill>
          <a:ln>
            <a:noFill/>
          </a:ln>
        </p:spPr>
        <p:style>
          <a:lnRef idx="0"/>
          <a:fillRef idx="0"/>
          <a:effectRef idx="0"/>
          <a:fontRef idx="minor"/>
        </p:style>
      </p:sp>
      <p:sp>
        <p:nvSpPr>
          <p:cNvPr id="140" name="CustomShape 9"/>
          <p:cNvSpPr/>
          <p:nvPr/>
        </p:nvSpPr>
        <p:spPr>
          <a:xfrm>
            <a:off x="1042560" y="3853800"/>
            <a:ext cx="503280" cy="2527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400" spc="-60" strike="noStrike">
                <a:solidFill>
                  <a:srgbClr val="ffffff"/>
                </a:solidFill>
                <a:uFill>
                  <a:solidFill>
                    <a:srgbClr val="ffffff"/>
                  </a:solidFill>
                </a:uFill>
                <a:latin typeface="Arial Black"/>
                <a:ea typeface="DejaVu Sans"/>
              </a:rPr>
              <a:t>04</a:t>
            </a:r>
            <a:endParaRPr b="0" lang="en-US" sz="1400" spc="-1" strike="noStrike">
              <a:solidFill>
                <a:srgbClr val="000000"/>
              </a:solidFill>
              <a:uFill>
                <a:solidFill>
                  <a:srgbClr val="ffffff"/>
                </a:solidFill>
              </a:uFill>
              <a:latin typeface="Arial"/>
            </a:endParaRPr>
          </a:p>
        </p:txBody>
      </p:sp>
      <p:sp>
        <p:nvSpPr>
          <p:cNvPr id="141" name="CustomShape 10"/>
          <p:cNvSpPr/>
          <p:nvPr/>
        </p:nvSpPr>
        <p:spPr>
          <a:xfrm>
            <a:off x="1042560" y="4602960"/>
            <a:ext cx="503280" cy="2527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400" spc="-60" strike="noStrike">
                <a:solidFill>
                  <a:srgbClr val="ffffff"/>
                </a:solidFill>
                <a:uFill>
                  <a:solidFill>
                    <a:srgbClr val="ffffff"/>
                  </a:solidFill>
                </a:uFill>
                <a:latin typeface="Arial Black"/>
                <a:ea typeface="DejaVu Sans"/>
              </a:rPr>
              <a:t>05</a:t>
            </a:r>
            <a:endParaRPr b="0" lang="en-US" sz="1400" spc="-1" strike="noStrike">
              <a:solidFill>
                <a:srgbClr val="000000"/>
              </a:solidFill>
              <a:uFill>
                <a:solidFill>
                  <a:srgbClr val="ffffff"/>
                </a:solidFill>
              </a:uFill>
              <a:latin typeface="Arial"/>
            </a:endParaRPr>
          </a:p>
        </p:txBody>
      </p:sp>
      <p:sp>
        <p:nvSpPr>
          <p:cNvPr id="142" name="CustomShape 11"/>
          <p:cNvSpPr/>
          <p:nvPr/>
        </p:nvSpPr>
        <p:spPr>
          <a:xfrm>
            <a:off x="1042560" y="5352120"/>
            <a:ext cx="503280" cy="252720"/>
          </a:xfrm>
          <a:prstGeom prst="rect">
            <a:avLst/>
          </a:prstGeom>
          <a:noFill/>
          <a:ln>
            <a:noFill/>
          </a:ln>
        </p:spPr>
        <p:style>
          <a:lnRef idx="0"/>
          <a:fillRef idx="0"/>
          <a:effectRef idx="0"/>
          <a:fontRef idx="minor"/>
        </p:style>
      </p:sp>
      <p:sp>
        <p:nvSpPr>
          <p:cNvPr id="143" name="CustomShape 12"/>
          <p:cNvSpPr/>
          <p:nvPr/>
        </p:nvSpPr>
        <p:spPr>
          <a:xfrm>
            <a:off x="899640" y="2977200"/>
            <a:ext cx="7344000" cy="506520"/>
          </a:xfrm>
          <a:prstGeom prst="flowChartAlternateProcess">
            <a:avLst/>
          </a:prstGeom>
          <a:solidFill>
            <a:srgbClr val="dddddd"/>
          </a:solidFill>
          <a:ln>
            <a:no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2850"/>
                </a:solidFill>
                <a:uFill>
                  <a:solidFill>
                    <a:srgbClr val="ffffff"/>
                  </a:solidFill>
                </a:uFill>
                <a:latin typeface="Arial"/>
                <a:ea typeface="DejaVu Sans"/>
              </a:rPr>
              <a:t>VPN</a:t>
            </a:r>
            <a:r>
              <a:rPr b="0" lang="en-US" sz="1800" spc="-1" strike="noStrike">
                <a:solidFill>
                  <a:srgbClr val="002850"/>
                </a:solidFill>
                <a:uFill>
                  <a:solidFill>
                    <a:srgbClr val="ffffff"/>
                  </a:solidFill>
                </a:uFill>
                <a:latin typeface="Arial"/>
                <a:ea typeface="DejaVu Sans"/>
              </a:rPr>
              <a:t>应用</a:t>
            </a:r>
            <a:endParaRPr b="0" lang="en-US" sz="1800" spc="-1" strike="noStrike">
              <a:solidFill>
                <a:srgbClr val="000000"/>
              </a:solidFill>
              <a:uFill>
                <a:solidFill>
                  <a:srgbClr val="ffffff"/>
                </a:solidFill>
              </a:uFill>
              <a:latin typeface="Arial"/>
            </a:endParaRPr>
          </a:p>
        </p:txBody>
      </p:sp>
      <p:sp>
        <p:nvSpPr>
          <p:cNvPr id="144" name="CustomShape 13"/>
          <p:cNvSpPr/>
          <p:nvPr/>
        </p:nvSpPr>
        <p:spPr>
          <a:xfrm>
            <a:off x="899640" y="2977200"/>
            <a:ext cx="790560" cy="506520"/>
          </a:xfrm>
          <a:prstGeom prst="flowChartAlternateProcess">
            <a:avLst/>
          </a:prstGeom>
          <a:solidFill>
            <a:srgbClr val="2a5682"/>
          </a:solidFill>
          <a:ln>
            <a:noFill/>
          </a:ln>
        </p:spPr>
        <p:style>
          <a:lnRef idx="0"/>
          <a:fillRef idx="0"/>
          <a:effectRef idx="0"/>
          <a:fontRef idx="minor"/>
        </p:style>
      </p:sp>
      <p:sp>
        <p:nvSpPr>
          <p:cNvPr id="145" name="CustomShape 14"/>
          <p:cNvSpPr/>
          <p:nvPr/>
        </p:nvSpPr>
        <p:spPr>
          <a:xfrm>
            <a:off x="1042560" y="3104280"/>
            <a:ext cx="503280" cy="2527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400" spc="-60" strike="noStrike">
                <a:solidFill>
                  <a:srgbClr val="ffffff"/>
                </a:solidFill>
                <a:uFill>
                  <a:solidFill>
                    <a:srgbClr val="ffffff"/>
                  </a:solidFill>
                </a:uFill>
                <a:latin typeface="Arial Black"/>
                <a:ea typeface="DejaVu Sans"/>
              </a:rPr>
              <a:t>03</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a:t>
            </a:r>
            <a:r>
              <a:rPr b="1" lang="en-US" sz="4000" spc="-1" strike="noStrike">
                <a:solidFill>
                  <a:srgbClr val="425462"/>
                </a:solidFill>
                <a:uFill>
                  <a:solidFill>
                    <a:srgbClr val="ffffff"/>
                  </a:solidFill>
                </a:uFill>
                <a:latin typeface="Arial"/>
                <a:ea typeface="DejaVu Sans"/>
              </a:rPr>
              <a:t>概述</a:t>
            </a:r>
            <a:endParaRPr b="0" lang="en-US" sz="4000" spc="-1" strike="noStrike">
              <a:solidFill>
                <a:srgbClr val="000000"/>
              </a:solidFill>
              <a:uFill>
                <a:solidFill>
                  <a:srgbClr val="ffffff"/>
                </a:solidFill>
              </a:uFill>
              <a:latin typeface="Arial"/>
            </a:endParaRPr>
          </a:p>
        </p:txBody>
      </p:sp>
      <p:sp>
        <p:nvSpPr>
          <p:cNvPr id="147"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3200" spc="-1" strike="noStrike">
                <a:solidFill>
                  <a:srgbClr val="000000"/>
                </a:solidFill>
                <a:uFill>
                  <a:solidFill>
                    <a:srgbClr val="ffffff"/>
                  </a:solidFill>
                </a:uFill>
                <a:latin typeface="Arial"/>
                <a:ea typeface="DejaVu Sans"/>
              </a:rPr>
              <a:t>1. </a:t>
            </a:r>
            <a:r>
              <a:rPr b="0" lang="en-US" sz="3200" spc="-1" strike="noStrike">
                <a:solidFill>
                  <a:srgbClr val="000000"/>
                </a:solidFill>
                <a:uFill>
                  <a:solidFill>
                    <a:srgbClr val="ffffff"/>
                  </a:solidFill>
                </a:uFill>
                <a:latin typeface="Arial"/>
                <a:ea typeface="DejaVu Sans"/>
              </a:rPr>
              <a:t>概念</a:t>
            </a:r>
            <a:endParaRPr b="0" lang="en-US" sz="32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VPN</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Virtual Private Network</a:t>
            </a:r>
            <a:r>
              <a:rPr b="0" lang="en-US" sz="1600" spc="-1" strike="noStrike">
                <a:solidFill>
                  <a:srgbClr val="000000"/>
                </a:solidFill>
                <a:uFill>
                  <a:solidFill>
                    <a:srgbClr val="ffffff"/>
                  </a:solidFill>
                </a:uFill>
                <a:latin typeface="Arial"/>
                <a:ea typeface="DejaVu Sans"/>
              </a:rPr>
              <a:t>）即虚拟专用网络</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是利用密码技术和访问控制技术在公共网络中建立的专用通信网络。</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3200" spc="-1" strike="noStrike">
                <a:solidFill>
                  <a:srgbClr val="000000"/>
                </a:solidFill>
                <a:uFill>
                  <a:solidFill>
                    <a:srgbClr val="ffffff"/>
                  </a:solidFill>
                </a:uFill>
                <a:latin typeface="Arial"/>
                <a:ea typeface="DejaVu Sans"/>
              </a:rPr>
              <a:t>2. VPN</a:t>
            </a:r>
            <a:r>
              <a:rPr b="0" lang="en-US" sz="3200" spc="-1" strike="noStrike">
                <a:solidFill>
                  <a:srgbClr val="000000"/>
                </a:solidFill>
                <a:uFill>
                  <a:solidFill>
                    <a:srgbClr val="ffffff"/>
                  </a:solidFill>
                </a:uFill>
                <a:latin typeface="Arial"/>
                <a:ea typeface="DejaVu Sans"/>
              </a:rPr>
              <a:t>能解决什么问题呢？</a:t>
            </a:r>
            <a:endParaRPr b="0" lang="en-US" sz="32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1. </a:t>
            </a:r>
            <a:r>
              <a:rPr b="0" lang="en-US" sz="1600" spc="-1" strike="noStrike">
                <a:solidFill>
                  <a:srgbClr val="000000"/>
                </a:solidFill>
                <a:uFill>
                  <a:solidFill>
                    <a:srgbClr val="ffffff"/>
                  </a:solidFill>
                </a:uFill>
                <a:latin typeface="Arial"/>
                <a:ea typeface="DejaVu Sans"/>
              </a:rPr>
              <a:t>公司部门间通信，在公网上进行数据加密传输和认证保护。</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2. </a:t>
            </a:r>
            <a:r>
              <a:rPr b="0" lang="en-US" sz="1600" spc="-1" strike="noStrike">
                <a:solidFill>
                  <a:srgbClr val="000000"/>
                </a:solidFill>
                <a:uFill>
                  <a:solidFill>
                    <a:srgbClr val="ffffff"/>
                  </a:solidFill>
                </a:uFill>
                <a:latin typeface="Arial"/>
                <a:ea typeface="DejaVu Sans"/>
              </a:rPr>
              <a:t>翻墙（</a:t>
            </a:r>
            <a:r>
              <a:rPr b="0" lang="en-US" sz="1600" spc="-1" strike="noStrike">
                <a:solidFill>
                  <a:srgbClr val="000000"/>
                </a:solidFill>
                <a:uFill>
                  <a:solidFill>
                    <a:srgbClr val="ffffff"/>
                  </a:solidFill>
                </a:uFill>
                <a:latin typeface="Arial"/>
                <a:ea typeface="DejaVu Sans"/>
              </a:rPr>
              <a:t>google</a:t>
            </a:r>
            <a:r>
              <a:rPr b="0" lang="en-US" sz="1600" spc="-1" strike="noStrike">
                <a:solidFill>
                  <a:srgbClr val="000000"/>
                </a:solidFill>
                <a:uFill>
                  <a:solidFill>
                    <a:srgbClr val="ffffff"/>
                  </a:solidFill>
                </a:uFill>
                <a:latin typeface="Arial"/>
                <a:ea typeface="DejaVu Sans"/>
              </a:rPr>
              <a:t>搜索、</a:t>
            </a:r>
            <a:r>
              <a:rPr b="0" lang="en-US" sz="1600" spc="-1" strike="noStrike">
                <a:solidFill>
                  <a:srgbClr val="000000"/>
                </a:solidFill>
                <a:uFill>
                  <a:solidFill>
                    <a:srgbClr val="ffffff"/>
                  </a:solidFill>
                </a:uFill>
                <a:latin typeface="Arial"/>
                <a:ea typeface="DejaVu Sans"/>
              </a:rPr>
              <a:t>android</a:t>
            </a:r>
            <a:r>
              <a:rPr b="0" lang="en-US" sz="1600" spc="-1" strike="noStrike">
                <a:solidFill>
                  <a:srgbClr val="000000"/>
                </a:solidFill>
                <a:uFill>
                  <a:solidFill>
                    <a:srgbClr val="ffffff"/>
                  </a:solidFill>
                </a:uFill>
                <a:latin typeface="Arial"/>
                <a:ea typeface="DejaVu Sans"/>
              </a:rPr>
              <a:t>官方文档、维基百科） 。</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3. </a:t>
            </a:r>
            <a:r>
              <a:rPr b="0" lang="en-US" sz="1600" spc="-1" strike="noStrike">
                <a:solidFill>
                  <a:srgbClr val="000000"/>
                </a:solidFill>
                <a:uFill>
                  <a:solidFill>
                    <a:srgbClr val="ffffff"/>
                  </a:solidFill>
                </a:uFill>
                <a:latin typeface="Arial"/>
                <a:ea typeface="DejaVu Sans"/>
              </a:rPr>
              <a:t>访问公司对员工屏蔽的网站</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当需要下载音频格式文件做测试</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a:t>
            </a:r>
            <a:r>
              <a:rPr b="1" lang="en-US" sz="4000" spc="-1" strike="noStrike">
                <a:solidFill>
                  <a:srgbClr val="425462"/>
                </a:solidFill>
                <a:uFill>
                  <a:solidFill>
                    <a:srgbClr val="ffffff"/>
                  </a:solidFill>
                </a:uFill>
                <a:latin typeface="Arial"/>
                <a:ea typeface="DejaVu Sans"/>
              </a:rPr>
              <a:t>概述</a:t>
            </a:r>
            <a:endParaRPr b="0" lang="en-US" sz="4000" spc="-1" strike="noStrike">
              <a:solidFill>
                <a:srgbClr val="000000"/>
              </a:solidFill>
              <a:uFill>
                <a:solidFill>
                  <a:srgbClr val="ffffff"/>
                </a:solidFill>
              </a:uFill>
              <a:latin typeface="Arial"/>
            </a:endParaRPr>
          </a:p>
        </p:txBody>
      </p:sp>
      <p:sp>
        <p:nvSpPr>
          <p:cNvPr id="149"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endParaRPr b="0" lang="en-US" sz="1800" spc="-1" strike="noStrike">
              <a:solidFill>
                <a:srgbClr val="000000"/>
              </a:solidFill>
              <a:uFill>
                <a:solidFill>
                  <a:srgbClr val="ffffff"/>
                </a:solidFill>
              </a:uFill>
              <a:latin typeface="Arial"/>
            </a:endParaRPr>
          </a:p>
          <a:p>
            <a:pPr>
              <a:lnSpc>
                <a:spcPct val="100000"/>
              </a:lnSpc>
              <a:spcBef>
                <a:spcPts val="641"/>
              </a:spcBef>
            </a:pPr>
            <a:endParaRPr b="0" lang="en-US" sz="1800" spc="-1" strike="noStrike">
              <a:solidFill>
                <a:srgbClr val="000000"/>
              </a:solidFill>
              <a:uFill>
                <a:solidFill>
                  <a:srgbClr val="ffffff"/>
                </a:solidFill>
              </a:uFill>
              <a:latin typeface="Arial"/>
            </a:endParaRPr>
          </a:p>
          <a:p>
            <a:pPr>
              <a:lnSpc>
                <a:spcPct val="100000"/>
              </a:lnSpc>
              <a:spcBef>
                <a:spcPts val="641"/>
              </a:spcBef>
            </a:pPr>
            <a:endParaRPr b="0" lang="en-US" sz="1800" spc="-1" strike="noStrike">
              <a:solidFill>
                <a:srgbClr val="000000"/>
              </a:solidFill>
              <a:uFill>
                <a:solidFill>
                  <a:srgbClr val="ffffff"/>
                </a:solidFill>
              </a:uFill>
              <a:latin typeface="Arial"/>
            </a:endParaRPr>
          </a:p>
        </p:txBody>
      </p:sp>
      <p:pic>
        <p:nvPicPr>
          <p:cNvPr id="150" name="" descr=""/>
          <p:cNvPicPr/>
          <p:nvPr/>
        </p:nvPicPr>
        <p:blipFill>
          <a:blip r:embed="rId1"/>
          <a:stretch/>
        </p:blipFill>
        <p:spPr>
          <a:xfrm>
            <a:off x="852480" y="1894680"/>
            <a:ext cx="7437960" cy="4094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a:t>
            </a:r>
            <a:r>
              <a:rPr b="1" lang="en-US" sz="4000" spc="-1" strike="noStrike">
                <a:solidFill>
                  <a:srgbClr val="425462"/>
                </a:solidFill>
                <a:uFill>
                  <a:solidFill>
                    <a:srgbClr val="ffffff"/>
                  </a:solidFill>
                </a:uFill>
                <a:latin typeface="Arial"/>
                <a:ea typeface="DejaVu Sans"/>
              </a:rPr>
              <a:t>概述</a:t>
            </a:r>
            <a:endParaRPr b="0" lang="en-US" sz="4000" spc="-1" strike="noStrike">
              <a:solidFill>
                <a:srgbClr val="000000"/>
              </a:solidFill>
              <a:uFill>
                <a:solidFill>
                  <a:srgbClr val="ffffff"/>
                </a:solidFill>
              </a:uFill>
              <a:latin typeface="Arial"/>
            </a:endParaRPr>
          </a:p>
        </p:txBody>
      </p:sp>
      <p:sp>
        <p:nvSpPr>
          <p:cNvPr id="152"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1. </a:t>
            </a:r>
            <a:r>
              <a:rPr b="0" lang="en-US" sz="1600" spc="-1" strike="noStrike">
                <a:solidFill>
                  <a:srgbClr val="000000"/>
                </a:solidFill>
                <a:uFill>
                  <a:solidFill>
                    <a:srgbClr val="ffffff"/>
                  </a:solidFill>
                </a:uFill>
                <a:latin typeface="Arial"/>
                <a:ea typeface="DejaVu Sans"/>
              </a:rPr>
              <a:t>无法登录</a:t>
            </a:r>
            <a:r>
              <a:rPr b="0" lang="en-US" sz="1600" spc="-1" strike="noStrike">
                <a:solidFill>
                  <a:srgbClr val="000000"/>
                </a:solidFill>
                <a:uFill>
                  <a:solidFill>
                    <a:srgbClr val="ffffff"/>
                  </a:solidFill>
                </a:uFill>
                <a:latin typeface="Arial"/>
                <a:ea typeface="DejaVu Sans"/>
              </a:rPr>
              <a:t>gmail</a:t>
            </a:r>
            <a:r>
              <a:rPr b="0" lang="en-US" sz="1600" spc="-1" strike="noStrike">
                <a:solidFill>
                  <a:srgbClr val="000000"/>
                </a:solidFill>
                <a:uFill>
                  <a:solidFill>
                    <a:srgbClr val="ffffff"/>
                  </a:solidFill>
                </a:uFill>
                <a:latin typeface="Arial"/>
                <a:ea typeface="DejaVu Sans"/>
              </a:rPr>
              <a:t>查收重要邮件，</a:t>
            </a:r>
            <a:r>
              <a:rPr b="0" lang="en-US" sz="1600" spc="-1" strike="noStrike">
                <a:solidFill>
                  <a:srgbClr val="000000"/>
                </a:solidFill>
                <a:uFill>
                  <a:solidFill>
                    <a:srgbClr val="ffffff"/>
                  </a:solidFill>
                </a:uFill>
                <a:latin typeface="Arial"/>
                <a:ea typeface="DejaVu Sans"/>
              </a:rPr>
              <a:t>5555....</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2. Android</a:t>
            </a:r>
            <a:r>
              <a:rPr b="0" lang="en-US" sz="1600" spc="-1" strike="noStrike">
                <a:solidFill>
                  <a:srgbClr val="000000"/>
                </a:solidFill>
                <a:uFill>
                  <a:solidFill>
                    <a:srgbClr val="ffffff"/>
                  </a:solidFill>
                </a:uFill>
                <a:latin typeface="Arial"/>
                <a:ea typeface="DejaVu Sans"/>
              </a:rPr>
              <a:t>开发，居然不能访问官方网站、查看官方文档、不能下载官方的</a:t>
            </a:r>
            <a:r>
              <a:rPr b="0" lang="en-US" sz="1600" spc="-1" strike="noStrike">
                <a:solidFill>
                  <a:srgbClr val="000000"/>
                </a:solidFill>
                <a:uFill>
                  <a:solidFill>
                    <a:srgbClr val="ffffff"/>
                  </a:solidFill>
                </a:uFill>
                <a:latin typeface="Arial"/>
                <a:ea typeface="DejaVu Sans"/>
              </a:rPr>
              <a:t>Android </a:t>
            </a: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Studio</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5555….</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3.  Badu</a:t>
            </a:r>
            <a:r>
              <a:rPr b="0" lang="en-US" sz="1600" spc="-1" strike="noStrike">
                <a:solidFill>
                  <a:srgbClr val="000000"/>
                </a:solidFill>
                <a:uFill>
                  <a:solidFill>
                    <a:srgbClr val="ffffff"/>
                  </a:solidFill>
                </a:uFill>
                <a:latin typeface="Arial"/>
                <a:ea typeface="DejaVu Sans"/>
              </a:rPr>
              <a:t>搜索的结果为什么前排总是广告，教我使用</a:t>
            </a:r>
            <a:r>
              <a:rPr b="0" lang="en-US" sz="1600" spc="-1" strike="noStrike">
                <a:solidFill>
                  <a:srgbClr val="000000"/>
                </a:solidFill>
                <a:uFill>
                  <a:solidFill>
                    <a:srgbClr val="ffffff"/>
                  </a:solidFill>
                </a:uFill>
                <a:latin typeface="Arial"/>
                <a:ea typeface="DejaVu Sans"/>
              </a:rPr>
              <a:t>google</a:t>
            </a:r>
            <a:r>
              <a:rPr b="0" lang="en-US" sz="1600" spc="-1" strike="noStrike">
                <a:solidFill>
                  <a:srgbClr val="000000"/>
                </a:solidFill>
                <a:uFill>
                  <a:solidFill>
                    <a:srgbClr val="ffffff"/>
                  </a:solidFill>
                </a:uFill>
                <a:latin typeface="Arial"/>
                <a:ea typeface="DejaVu Sans"/>
              </a:rPr>
              <a:t>搜索好不好，</a:t>
            </a:r>
            <a:r>
              <a:rPr b="0" lang="en-US" sz="1600" spc="-1" strike="noStrike">
                <a:solidFill>
                  <a:srgbClr val="000000"/>
                </a:solidFill>
                <a:uFill>
                  <a:solidFill>
                    <a:srgbClr val="ffffff"/>
                  </a:solidFill>
                </a:uFill>
                <a:latin typeface="Arial"/>
                <a:ea typeface="DejaVu Sans"/>
              </a:rPr>
              <a:t>5555….</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4. </a:t>
            </a:r>
            <a:r>
              <a:rPr b="0" lang="en-US" sz="1600" spc="-1" strike="noStrike">
                <a:solidFill>
                  <a:srgbClr val="000000"/>
                </a:solidFill>
                <a:uFill>
                  <a:solidFill>
                    <a:srgbClr val="ffffff"/>
                  </a:solidFill>
                </a:uFill>
                <a:latin typeface="Arial"/>
                <a:ea typeface="DejaVu Sans"/>
              </a:rPr>
              <a:t>什么是</a:t>
            </a:r>
            <a:r>
              <a:rPr b="0" lang="en-US" sz="1600" spc="-1" strike="noStrike">
                <a:solidFill>
                  <a:srgbClr val="000000"/>
                </a:solidFill>
                <a:uFill>
                  <a:solidFill>
                    <a:srgbClr val="ffffff"/>
                  </a:solidFill>
                </a:uFill>
                <a:latin typeface="Arial"/>
                <a:ea typeface="DejaVu Sans"/>
              </a:rPr>
              <a:t>YouTube</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Facebook</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Twitter</a:t>
            </a:r>
            <a:r>
              <a:rPr b="0" lang="en-US" sz="1600" spc="-1" strike="noStrike">
                <a:solidFill>
                  <a:srgbClr val="000000"/>
                </a:solidFill>
                <a:uFill>
                  <a:solidFill>
                    <a:srgbClr val="ffffff"/>
                  </a:solidFill>
                </a:uFill>
                <a:latin typeface="Arial"/>
                <a:ea typeface="DejaVu Sans"/>
              </a:rPr>
              <a:t>、</a:t>
            </a:r>
            <a:r>
              <a:rPr b="0" lang="en-US" sz="1600" spc="-1" strike="noStrike">
                <a:solidFill>
                  <a:srgbClr val="000000"/>
                </a:solidFill>
                <a:uFill>
                  <a:solidFill>
                    <a:srgbClr val="ffffff"/>
                  </a:solidFill>
                </a:uFill>
                <a:latin typeface="Arial"/>
                <a:ea typeface="DejaVu Sans"/>
              </a:rPr>
              <a:t>Telegram</a:t>
            </a:r>
            <a:r>
              <a:rPr b="0" lang="en-US" sz="1600" spc="-1" strike="noStrike">
                <a:solidFill>
                  <a:srgbClr val="000000"/>
                </a:solidFill>
                <a:uFill>
                  <a:solidFill>
                    <a:srgbClr val="ffffff"/>
                  </a:solidFill>
                </a:uFill>
                <a:latin typeface="Arial"/>
                <a:ea typeface="DejaVu Sans"/>
              </a:rPr>
              <a:t>，好想体验下这些</a:t>
            </a:r>
            <a:r>
              <a:rPr b="0" lang="en-US" sz="1600" spc="-1" strike="noStrike">
                <a:solidFill>
                  <a:srgbClr val="000000"/>
                </a:solidFill>
                <a:uFill>
                  <a:solidFill>
                    <a:srgbClr val="ffffff"/>
                  </a:solidFill>
                </a:uFill>
                <a:latin typeface="Arial"/>
                <a:ea typeface="DejaVu Sans"/>
              </a:rPr>
              <a:t>app</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5555…</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3200" spc="-1" strike="noStrike">
                <a:solidFill>
                  <a:srgbClr val="000000"/>
                </a:solidFill>
                <a:uFill>
                  <a:solidFill>
                    <a:srgbClr val="ffffff"/>
                  </a:solidFill>
                </a:uFill>
                <a:latin typeface="Arial"/>
                <a:ea typeface="DejaVu Sans"/>
              </a:rPr>
              <a:t>	</a:t>
            </a:r>
            <a:r>
              <a:rPr b="1" lang="en-US" sz="3200" spc="-1" strike="noStrike">
                <a:solidFill>
                  <a:srgbClr val="000000"/>
                </a:solidFill>
                <a:uFill>
                  <a:solidFill>
                    <a:srgbClr val="ffffff"/>
                  </a:solidFill>
                </a:uFill>
                <a:latin typeface="Arial"/>
                <a:ea typeface="DejaVu Sans"/>
              </a:rPr>
              <a:t>利用</a:t>
            </a:r>
            <a:r>
              <a:rPr b="1" lang="en-US" sz="3200" spc="-1" strike="noStrike">
                <a:solidFill>
                  <a:srgbClr val="000000"/>
                </a:solidFill>
                <a:uFill>
                  <a:solidFill>
                    <a:srgbClr val="ffffff"/>
                  </a:solidFill>
                </a:uFill>
                <a:latin typeface="Arial"/>
                <a:ea typeface="DejaVu Sans"/>
              </a:rPr>
              <a:t>VPN</a:t>
            </a:r>
            <a:r>
              <a:rPr b="1" lang="en-US" sz="3200" spc="-1" strike="noStrike">
                <a:solidFill>
                  <a:srgbClr val="000000"/>
                </a:solidFill>
                <a:uFill>
                  <a:solidFill>
                    <a:srgbClr val="ffffff"/>
                  </a:solidFill>
                </a:uFill>
                <a:latin typeface="Arial"/>
                <a:ea typeface="DejaVu Sans"/>
              </a:rPr>
              <a:t>可以实现这些需求</a:t>
            </a: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a:t>
            </a:r>
            <a:r>
              <a:rPr b="1" lang="en-US" sz="4000" spc="-1" strike="noStrike">
                <a:solidFill>
                  <a:srgbClr val="425462"/>
                </a:solidFill>
                <a:uFill>
                  <a:solidFill>
                    <a:srgbClr val="ffffff"/>
                  </a:solidFill>
                </a:uFill>
                <a:latin typeface="Arial"/>
                <a:ea typeface="DejaVu Sans"/>
              </a:rPr>
              <a:t>概述</a:t>
            </a:r>
            <a:endParaRPr b="0" lang="en-US" sz="4000" spc="-1" strike="noStrike">
              <a:solidFill>
                <a:srgbClr val="000000"/>
              </a:solidFill>
              <a:uFill>
                <a:solidFill>
                  <a:srgbClr val="ffffff"/>
                </a:solidFill>
              </a:uFill>
              <a:latin typeface="Arial"/>
            </a:endParaRPr>
          </a:p>
        </p:txBody>
      </p:sp>
      <p:sp>
        <p:nvSpPr>
          <p:cNvPr id="154"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那么，选择什么样的</a:t>
            </a:r>
            <a:r>
              <a:rPr b="0" lang="en-US" sz="1600" spc="-1" strike="noStrike">
                <a:solidFill>
                  <a:srgbClr val="000000"/>
                </a:solidFill>
                <a:uFill>
                  <a:solidFill>
                    <a:srgbClr val="ffffff"/>
                  </a:solidFill>
                </a:uFill>
                <a:latin typeface="Arial"/>
                <a:ea typeface="DejaVu Sans"/>
              </a:rPr>
              <a:t>VPN</a:t>
            </a:r>
            <a:r>
              <a:rPr b="0" lang="en-US" sz="1600" spc="-1" strike="noStrike">
                <a:solidFill>
                  <a:srgbClr val="000000"/>
                </a:solidFill>
                <a:uFill>
                  <a:solidFill>
                    <a:srgbClr val="ffffff"/>
                  </a:solidFill>
                </a:uFill>
                <a:latin typeface="Arial"/>
                <a:ea typeface="DejaVu Sans"/>
              </a:rPr>
              <a:t>呢？</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首先，确定一种实现</a:t>
            </a:r>
            <a:r>
              <a:rPr b="0" lang="en-US" sz="1600" spc="-1" strike="noStrike">
                <a:solidFill>
                  <a:srgbClr val="000000"/>
                </a:solidFill>
                <a:uFill>
                  <a:solidFill>
                    <a:srgbClr val="ffffff"/>
                  </a:solidFill>
                </a:uFill>
                <a:latin typeface="Arial"/>
                <a:ea typeface="DejaVu Sans"/>
              </a:rPr>
              <a:t>VPN</a:t>
            </a:r>
            <a:r>
              <a:rPr b="0" lang="en-US" sz="1600" spc="-1" strike="noStrike">
                <a:solidFill>
                  <a:srgbClr val="000000"/>
                </a:solidFill>
                <a:uFill>
                  <a:solidFill>
                    <a:srgbClr val="ffffff"/>
                  </a:solidFill>
                </a:uFill>
                <a:latin typeface="Arial"/>
                <a:ea typeface="DejaVu Sans"/>
              </a:rPr>
              <a:t>的协议吧</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1. PPTP</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2. L2TP</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3. Ipsec </a:t>
            </a:r>
            <a:r>
              <a:rPr b="0" lang="en-US" sz="1600" spc="-1" strike="noStrike">
                <a:solidFill>
                  <a:srgbClr val="000000"/>
                </a:solidFill>
                <a:uFill>
                  <a:solidFill>
                    <a:srgbClr val="ffffff"/>
                  </a:solidFill>
                </a:uFill>
                <a:latin typeface="Arial"/>
                <a:ea typeface="DejaVu Sans"/>
              </a:rPr>
              <a:t>（选你吧）</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4. SSLVPN</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然后，确定一个实现</a:t>
            </a:r>
            <a:r>
              <a:rPr b="0" lang="en-US" sz="1600" spc="-1" strike="noStrike">
                <a:solidFill>
                  <a:srgbClr val="000000"/>
                </a:solidFill>
                <a:uFill>
                  <a:solidFill>
                    <a:srgbClr val="ffffff"/>
                  </a:solidFill>
                </a:uFill>
                <a:latin typeface="Arial"/>
                <a:ea typeface="DejaVu Sans"/>
              </a:rPr>
              <a:t>VPN</a:t>
            </a:r>
            <a:r>
              <a:rPr b="0" lang="en-US" sz="1600" spc="-1" strike="noStrike">
                <a:solidFill>
                  <a:srgbClr val="000000"/>
                </a:solidFill>
                <a:uFill>
                  <a:solidFill>
                    <a:srgbClr val="ffffff"/>
                  </a:solidFill>
                </a:uFill>
                <a:latin typeface="Arial"/>
                <a:ea typeface="DejaVu Sans"/>
              </a:rPr>
              <a:t>的应用吧（基于</a:t>
            </a:r>
            <a:r>
              <a:rPr b="0" lang="en-US" sz="1600" spc="-1" strike="noStrike">
                <a:solidFill>
                  <a:srgbClr val="000000"/>
                </a:solidFill>
                <a:uFill>
                  <a:solidFill>
                    <a:srgbClr val="ffffff"/>
                  </a:solidFill>
                </a:uFill>
                <a:latin typeface="Arial"/>
                <a:ea typeface="DejaVu Sans"/>
              </a:rPr>
              <a:t>ipsec</a:t>
            </a:r>
            <a:r>
              <a:rPr b="0" lang="en-US" sz="1600" spc="-1" strike="noStrike">
                <a:solidFill>
                  <a:srgbClr val="000000"/>
                </a:solidFill>
                <a:uFill>
                  <a:solidFill>
                    <a:srgbClr val="ffffff"/>
                  </a:solidFill>
                </a:uFill>
                <a:latin typeface="Arial"/>
                <a:ea typeface="DejaVu Sans"/>
              </a:rPr>
              <a:t>协议）</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1. OpenVpn</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2. Strongswan (</a:t>
            </a:r>
            <a:r>
              <a:rPr b="0" lang="en-US" sz="1600" spc="-1" strike="noStrike">
                <a:solidFill>
                  <a:srgbClr val="000000"/>
                </a:solidFill>
                <a:uFill>
                  <a:solidFill>
                    <a:srgbClr val="ffffff"/>
                  </a:solidFill>
                </a:uFill>
                <a:latin typeface="Arial"/>
                <a:ea typeface="DejaVu Sans"/>
              </a:rPr>
              <a:t>选你吧</a:t>
            </a:r>
            <a:r>
              <a:rPr b="0" lang="en-US" sz="16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3. Openswan</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VPN</a:t>
            </a:r>
            <a:r>
              <a:rPr b="1" lang="en-US" sz="4000" spc="-1" strike="noStrike">
                <a:solidFill>
                  <a:srgbClr val="425462"/>
                </a:solidFill>
                <a:uFill>
                  <a:solidFill>
                    <a:srgbClr val="ffffff"/>
                  </a:solidFill>
                </a:uFill>
                <a:latin typeface="Arial"/>
                <a:ea typeface="DejaVu Sans"/>
              </a:rPr>
              <a:t>概述</a:t>
            </a:r>
            <a:endParaRPr b="0" lang="en-US" sz="4000" spc="-1" strike="noStrike">
              <a:solidFill>
                <a:srgbClr val="000000"/>
              </a:solidFill>
              <a:uFill>
                <a:solidFill>
                  <a:srgbClr val="ffffff"/>
                </a:solidFill>
              </a:uFill>
              <a:latin typeface="Arial"/>
            </a:endParaRPr>
          </a:p>
        </p:txBody>
      </p:sp>
      <p:sp>
        <p:nvSpPr>
          <p:cNvPr id="156"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IPsec</a:t>
            </a:r>
            <a:r>
              <a:rPr b="0" lang="en-US" sz="1600" spc="-1" strike="noStrike">
                <a:solidFill>
                  <a:srgbClr val="000000"/>
                </a:solidFill>
                <a:uFill>
                  <a:solidFill>
                    <a:srgbClr val="ffffff"/>
                  </a:solidFill>
                </a:uFill>
                <a:latin typeface="Arial"/>
                <a:ea typeface="DejaVu Sans"/>
              </a:rPr>
              <a:t>的功能：</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1. </a:t>
            </a:r>
            <a:r>
              <a:rPr b="0" lang="en-US" sz="1600" spc="-1" strike="noStrike">
                <a:solidFill>
                  <a:srgbClr val="000000"/>
                </a:solidFill>
                <a:uFill>
                  <a:solidFill>
                    <a:srgbClr val="ffffff"/>
                  </a:solidFill>
                </a:uFill>
                <a:latin typeface="Arial"/>
                <a:ea typeface="DejaVu Sans"/>
              </a:rPr>
              <a:t>用户通讯数据加密</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2. </a:t>
            </a:r>
            <a:r>
              <a:rPr b="0" lang="en-US" sz="1600" spc="-1" strike="noStrike">
                <a:solidFill>
                  <a:srgbClr val="000000"/>
                </a:solidFill>
                <a:uFill>
                  <a:solidFill>
                    <a:srgbClr val="ffffff"/>
                  </a:solidFill>
                </a:uFill>
                <a:latin typeface="Arial"/>
                <a:ea typeface="DejaVu Sans"/>
              </a:rPr>
              <a:t>消息完整性验证</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3. </a:t>
            </a:r>
            <a:r>
              <a:rPr b="0" lang="en-US" sz="1600" spc="-1" strike="noStrike">
                <a:solidFill>
                  <a:srgbClr val="000000"/>
                </a:solidFill>
                <a:uFill>
                  <a:solidFill>
                    <a:srgbClr val="ffffff"/>
                  </a:solidFill>
                </a:uFill>
                <a:latin typeface="Arial"/>
                <a:ea typeface="DejaVu Sans"/>
              </a:rPr>
              <a:t>防御中间人攻击</a:t>
            </a: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r>
              <a:rPr b="0" lang="en-US" sz="1600" spc="-1" strike="noStrike">
                <a:solidFill>
                  <a:srgbClr val="000000"/>
                </a:solidFill>
                <a:uFill>
                  <a:solidFill>
                    <a:srgbClr val="ffffff"/>
                  </a:solidFill>
                </a:uFill>
                <a:latin typeface="Arial"/>
                <a:ea typeface="DejaVu Sans"/>
              </a:rPr>
              <a:t>4. </a:t>
            </a:r>
            <a:r>
              <a:rPr b="0" lang="en-US" sz="1600" spc="-1" strike="noStrike">
                <a:solidFill>
                  <a:srgbClr val="000000"/>
                </a:solidFill>
                <a:uFill>
                  <a:solidFill>
                    <a:srgbClr val="ffffff"/>
                  </a:solidFill>
                </a:uFill>
                <a:latin typeface="Arial"/>
                <a:ea typeface="DejaVu Sans"/>
              </a:rPr>
              <a:t>提供安全算法和密钥的协商能力</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演示搭建自己的</a:t>
            </a:r>
            <a:r>
              <a:rPr b="0" lang="en-US" sz="1600" spc="-1" strike="noStrike">
                <a:solidFill>
                  <a:srgbClr val="000000"/>
                </a:solidFill>
                <a:uFill>
                  <a:solidFill>
                    <a:srgbClr val="ffffff"/>
                  </a:solidFill>
                </a:uFill>
                <a:latin typeface="Arial"/>
                <a:ea typeface="DejaVu Sans"/>
              </a:rPr>
              <a:t>vpn</a:t>
            </a:r>
            <a:r>
              <a:rPr b="0" lang="en-US" sz="1600" spc="-1" strike="noStrike">
                <a:solidFill>
                  <a:srgbClr val="000000"/>
                </a:solidFill>
                <a:uFill>
                  <a:solidFill>
                    <a:srgbClr val="ffffff"/>
                  </a:solidFill>
                </a:uFill>
                <a:latin typeface="Arial"/>
                <a:ea typeface="DejaVu Sans"/>
              </a:rPr>
              <a:t>效果。</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惊喜、</a:t>
            </a:r>
            <a:r>
              <a:rPr b="0" lang="en-US" sz="1600" spc="-1" strike="noStrike">
                <a:solidFill>
                  <a:srgbClr val="000000"/>
                </a:solidFill>
                <a:uFill>
                  <a:solidFill>
                    <a:srgbClr val="ffffff"/>
                  </a:solidFill>
                </a:uFill>
                <a:latin typeface="Arial"/>
                <a:ea typeface="DejaVu Sans"/>
              </a:rPr>
              <a:t>happy</a:t>
            </a:r>
            <a:r>
              <a:rPr b="0" lang="en-US" sz="1600" spc="-1" strike="noStrike">
                <a:solidFill>
                  <a:srgbClr val="000000"/>
                </a:solidFill>
                <a:uFill>
                  <a:solidFill>
                    <a:srgbClr val="ffffff"/>
                  </a:solidFill>
                </a:uFill>
                <a:latin typeface="Arial"/>
                <a:ea typeface="DejaVu Sans"/>
              </a:rPr>
              <a:t>、也想要！</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1" lang="en-US" sz="3200" spc="-1" strike="noStrike">
                <a:solidFill>
                  <a:srgbClr val="000000"/>
                </a:solidFill>
                <a:uFill>
                  <a:solidFill>
                    <a:srgbClr val="ffffff"/>
                  </a:solidFill>
                </a:uFill>
                <a:latin typeface="Arial"/>
                <a:ea typeface="DejaVu Sans"/>
              </a:rPr>
              <a:t>那么，这个</a:t>
            </a:r>
            <a:r>
              <a:rPr b="1" lang="en-US" sz="3200" spc="-1" strike="noStrike">
                <a:solidFill>
                  <a:srgbClr val="000000"/>
                </a:solidFill>
                <a:uFill>
                  <a:solidFill>
                    <a:srgbClr val="ffffff"/>
                  </a:solidFill>
                </a:uFill>
                <a:latin typeface="Arial"/>
                <a:ea typeface="DejaVu Sans"/>
              </a:rPr>
              <a:t>VPN</a:t>
            </a:r>
            <a:r>
              <a:rPr b="1" lang="en-US" sz="3200" spc="-1" strike="noStrike">
                <a:solidFill>
                  <a:srgbClr val="000000"/>
                </a:solidFill>
                <a:uFill>
                  <a:solidFill>
                    <a:srgbClr val="ffffff"/>
                  </a:solidFill>
                </a:uFill>
                <a:latin typeface="Arial"/>
                <a:ea typeface="DejaVu Sans"/>
              </a:rPr>
              <a:t>到底是怎么实现的呢？</a:t>
            </a: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58"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pic>
        <p:nvPicPr>
          <p:cNvPr id="159" name="" descr=""/>
          <p:cNvPicPr/>
          <p:nvPr/>
        </p:nvPicPr>
        <p:blipFill>
          <a:blip r:embed="rId1"/>
          <a:stretch/>
        </p:blipFill>
        <p:spPr>
          <a:xfrm>
            <a:off x="91440" y="2651760"/>
            <a:ext cx="8960400" cy="1782360"/>
          </a:xfrm>
          <a:prstGeom prst="rect">
            <a:avLst/>
          </a:prstGeom>
          <a:ln>
            <a:noFill/>
          </a:ln>
        </p:spPr>
      </p:pic>
      <p:graphicFrame>
        <p:nvGraphicFramePr>
          <p:cNvPr id="160" name="Table 3"/>
          <p:cNvGraphicFramePr/>
          <p:nvPr/>
        </p:nvGraphicFramePr>
        <p:xfrm>
          <a:off x="635760" y="1730520"/>
          <a:ext cx="7809480" cy="719280"/>
        </p:xfrm>
        <a:graphic>
          <a:graphicData uri="http://schemas.openxmlformats.org/drawingml/2006/table">
            <a:tbl>
              <a:tblPr/>
              <a:tblGrid>
                <a:gridCol w="941400"/>
                <a:gridCol w="847800"/>
                <a:gridCol w="1170720"/>
                <a:gridCol w="4849920"/>
              </a:tblGrid>
              <a:tr h="719640">
                <a:tc>
                  <a:txBody>
                    <a:bodyPr lIns="90000" rIns="90000"/>
                    <a:p>
                      <a:r>
                        <a:rPr b="0" lang="en-US" sz="1800" spc="-1" strike="noStrike">
                          <a:solidFill>
                            <a:srgbClr val="000000"/>
                          </a:solidFill>
                          <a:uFill>
                            <a:solidFill>
                              <a:srgbClr val="ffffff"/>
                            </a:solidFill>
                          </a:uFill>
                          <a:latin typeface="Arial"/>
                        </a:rPr>
                        <a:t>MAC</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r>
                        <a:rPr b="0" lang="en-US" sz="1800" spc="-1" strike="noStrike">
                          <a:solidFill>
                            <a:srgbClr val="000000"/>
                          </a:solidFill>
                          <a:uFill>
                            <a:solidFill>
                              <a:srgbClr val="ffffff"/>
                            </a:solidFill>
                          </a:uFill>
                          <a:latin typeface="Arial"/>
                        </a:rPr>
                        <a:t>IP</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r>
                        <a:rPr b="0" lang="en-US" sz="1800" spc="-1" strike="noStrike">
                          <a:solidFill>
                            <a:srgbClr val="000000"/>
                          </a:solidFill>
                          <a:uFill>
                            <a:solidFill>
                              <a:srgbClr val="ffffff"/>
                            </a:solidFill>
                          </a:uFill>
                          <a:latin typeface="Arial"/>
                        </a:rPr>
                        <a:t>Tcp/UDP</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a:p>
                      <a:r>
                        <a:rPr b="0" lang="en-US" sz="1800" spc="-1" strike="noStrike">
                          <a:solidFill>
                            <a:srgbClr val="000000"/>
                          </a:solidFill>
                          <a:uFill>
                            <a:solidFill>
                              <a:srgbClr val="ffffff"/>
                            </a:solidFill>
                          </a:uFill>
                          <a:latin typeface="Arial"/>
                        </a:rPr>
                        <a:t>Data</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http</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61800" y="773280"/>
            <a:ext cx="8399520" cy="67320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1" lang="en-US" sz="4000" spc="-1" strike="noStrike">
                <a:solidFill>
                  <a:srgbClr val="425462"/>
                </a:solidFill>
                <a:uFill>
                  <a:solidFill>
                    <a:srgbClr val="ffffff"/>
                  </a:solidFill>
                </a:uFill>
                <a:latin typeface="Arial"/>
                <a:ea typeface="DejaVu Sans"/>
              </a:rPr>
              <a:t>Ipsec VPN</a:t>
            </a:r>
            <a:endParaRPr b="0" lang="en-US" sz="4000" spc="-1" strike="noStrike">
              <a:solidFill>
                <a:srgbClr val="000000"/>
              </a:solidFill>
              <a:uFill>
                <a:solidFill>
                  <a:srgbClr val="ffffff"/>
                </a:solidFill>
              </a:uFill>
              <a:latin typeface="Arial"/>
            </a:endParaRPr>
          </a:p>
        </p:txBody>
      </p:sp>
      <p:sp>
        <p:nvSpPr>
          <p:cNvPr id="162" name="CustomShape 2"/>
          <p:cNvSpPr/>
          <p:nvPr/>
        </p:nvSpPr>
        <p:spPr>
          <a:xfrm>
            <a:off x="0" y="1600200"/>
            <a:ext cx="8436240" cy="47530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r>
              <a:rPr b="0" lang="en-US" sz="1600" spc="-1" strike="noStrike">
                <a:solidFill>
                  <a:srgbClr val="000000"/>
                </a:solidFill>
                <a:uFill>
                  <a:solidFill>
                    <a:srgbClr val="ffffff"/>
                  </a:solidFill>
                </a:uFill>
                <a:latin typeface="Arial"/>
                <a:ea typeface="DejaVu Sans"/>
              </a:rPr>
              <a:t>不加密的数据报文：</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r>
              <a:rPr b="0" lang="en-US" sz="1600" spc="-1" strike="noStrike">
                <a:solidFill>
                  <a:srgbClr val="000000"/>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a:p>
            <a:pPr>
              <a:lnSpc>
                <a:spcPct val="100000"/>
              </a:lnSpc>
              <a:spcBef>
                <a:spcPts val="641"/>
              </a:spcBef>
            </a:pPr>
            <a:endParaRPr b="0" lang="en-US" sz="1600" spc="-1" strike="noStrike">
              <a:solidFill>
                <a:srgbClr val="000000"/>
              </a:solidFill>
              <a:uFill>
                <a:solidFill>
                  <a:srgbClr val="ffffff"/>
                </a:solidFill>
              </a:uFill>
              <a:latin typeface="Arial"/>
            </a:endParaRPr>
          </a:p>
        </p:txBody>
      </p:sp>
      <p:pic>
        <p:nvPicPr>
          <p:cNvPr id="163" name="" descr=""/>
          <p:cNvPicPr/>
          <p:nvPr/>
        </p:nvPicPr>
        <p:blipFill>
          <a:blip r:embed="rId1"/>
          <a:stretch/>
        </p:blipFill>
        <p:spPr>
          <a:xfrm>
            <a:off x="548640" y="2019240"/>
            <a:ext cx="7863120" cy="43808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复件 571TGp_business_light_ani</Template>
  <TotalTime>3273</TotalTime>
  <Application>LibreOffice/5.2.7.2$Linux_X86_64 LibreOffice_project/20m0$Build-2</Application>
  <Words>967</Words>
  <Paragraphs>120</Paragraphs>
  <Company>琪琪工作室</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2009-05-20T15:33:31Z</dcterms:created>
  <dc:creator>琪琪</dc:creator>
  <dc:description/>
  <dc:language>en-US</dc:language>
  <cp:lastModifiedBy/>
  <dcterms:modified xsi:type="dcterms:W3CDTF">2018-07-25T11:34:08Z</dcterms:modified>
  <cp:revision>376</cp:revision>
  <dc:subject/>
  <dc:title>    Female Authority and Narrative Voice  A Feminist Narratological Reading of Tillie Olsen’s Works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琪琪工作室</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全屏显示(4:3)</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