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4"/>
  </p:sldMasterIdLst>
  <p:notesMasterIdLst>
    <p:notesMasterId r:id="rId41"/>
  </p:notesMasterIdLst>
  <p:handoutMasterIdLst>
    <p:handoutMasterId r:id="rId42"/>
  </p:handoutMasterIdLst>
  <p:sldIdLst>
    <p:sldId id="262" r:id="rId5"/>
    <p:sldId id="324" r:id="rId6"/>
    <p:sldId id="359" r:id="rId7"/>
    <p:sldId id="360" r:id="rId8"/>
    <p:sldId id="361" r:id="rId9"/>
    <p:sldId id="362"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2" r:id="rId27"/>
    <p:sldId id="493" r:id="rId28"/>
    <p:sldId id="494" r:id="rId29"/>
    <p:sldId id="495" r:id="rId30"/>
    <p:sldId id="496" r:id="rId31"/>
    <p:sldId id="498" r:id="rId32"/>
    <p:sldId id="499" r:id="rId33"/>
    <p:sldId id="500" r:id="rId34"/>
    <p:sldId id="501" r:id="rId35"/>
    <p:sldId id="502" r:id="rId36"/>
    <p:sldId id="503" r:id="rId37"/>
    <p:sldId id="504" r:id="rId38"/>
    <p:sldId id="506" r:id="rId39"/>
    <p:sldId id="50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m, Krisha" initials="LK" lastIdx="1" clrIdx="0">
    <p:extLst>
      <p:ext uri="{19B8F6BF-5375-455C-9EA6-DF929625EA0E}">
        <p15:presenceInfo xmlns:p15="http://schemas.microsoft.com/office/powerpoint/2012/main" userId="S-1-5-21-3458574638-2780845101-4193349012-4772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488"/>
    <a:srgbClr val="002047"/>
    <a:srgbClr val="F8F8F8"/>
    <a:srgbClr val="004496"/>
    <a:srgbClr val="1CBC9C"/>
    <a:srgbClr val="555556"/>
    <a:srgbClr val="FFFFFF"/>
    <a:srgbClr val="363636"/>
    <a:srgbClr val="646464"/>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05" autoAdjust="0"/>
    <p:restoredTop sz="51838" autoAdjust="0"/>
  </p:normalViewPr>
  <p:slideViewPr>
    <p:cSldViewPr snapToGrid="0" snapToObjects="1">
      <p:cViewPr varScale="1">
        <p:scale>
          <a:sx n="59" d="100"/>
          <a:sy n="59" d="100"/>
        </p:scale>
        <p:origin x="2154" y="60"/>
      </p:cViewPr>
      <p:guideLst/>
    </p:cSldViewPr>
  </p:slideViewPr>
  <p:notesTextViewPr>
    <p:cViewPr>
      <p:scale>
        <a:sx n="1" d="1"/>
        <a:sy n="1" d="1"/>
      </p:scale>
      <p:origin x="0" y="0"/>
    </p:cViewPr>
  </p:notesTextViewPr>
  <p:notesViewPr>
    <p:cSldViewPr snapToGrid="0" snapToObjects="1">
      <p:cViewPr varScale="1">
        <p:scale>
          <a:sx n="88" d="100"/>
          <a:sy n="88" d="100"/>
        </p:scale>
        <p:origin x="38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Krisha" userId="d6b91ba6-cd94-4226-a7ac-204f415fadfd" providerId="ADAL" clId="{49DE9B32-3D28-4F40-A90B-5240A2D6C96D}"/>
    <pc:docChg chg="delSld modSld">
      <pc:chgData name="Lim, Krisha" userId="d6b91ba6-cd94-4226-a7ac-204f415fadfd" providerId="ADAL" clId="{49DE9B32-3D28-4F40-A90B-5240A2D6C96D}" dt="2022-07-11T23:13:14.623" v="131" actId="2696"/>
      <pc:docMkLst>
        <pc:docMk/>
      </pc:docMkLst>
      <pc:sldChg chg="modSp">
        <pc:chgData name="Lim, Krisha" userId="d6b91ba6-cd94-4226-a7ac-204f415fadfd" providerId="ADAL" clId="{49DE9B32-3D28-4F40-A90B-5240A2D6C96D}" dt="2022-07-11T23:11:21.438" v="56" actId="20577"/>
        <pc:sldMkLst>
          <pc:docMk/>
          <pc:sldMk cId="672889865" sldId="360"/>
        </pc:sldMkLst>
        <pc:spChg chg="mod">
          <ac:chgData name="Lim, Krisha" userId="d6b91ba6-cd94-4226-a7ac-204f415fadfd" providerId="ADAL" clId="{49DE9B32-3D28-4F40-A90B-5240A2D6C96D}" dt="2022-07-11T23:11:21.438" v="56" actId="20577"/>
          <ac:spMkLst>
            <pc:docMk/>
            <pc:sldMk cId="672889865" sldId="360"/>
            <ac:spMk id="3" creationId="{DB7F1248-28F2-4330-896B-03B036CAECF4}"/>
          </ac:spMkLst>
        </pc:spChg>
      </pc:sldChg>
      <pc:sldChg chg="modSp">
        <pc:chgData name="Lim, Krisha" userId="d6b91ba6-cd94-4226-a7ac-204f415fadfd" providerId="ADAL" clId="{49DE9B32-3D28-4F40-A90B-5240A2D6C96D}" dt="2022-07-11T23:12:18.838" v="128" actId="20577"/>
        <pc:sldMkLst>
          <pc:docMk/>
          <pc:sldMk cId="3154707341" sldId="486"/>
        </pc:sldMkLst>
        <pc:graphicFrameChg chg="modGraphic">
          <ac:chgData name="Lim, Krisha" userId="d6b91ba6-cd94-4226-a7ac-204f415fadfd" providerId="ADAL" clId="{49DE9B32-3D28-4F40-A90B-5240A2D6C96D}" dt="2022-07-11T23:12:18.838" v="128" actId="20577"/>
          <ac:graphicFrameMkLst>
            <pc:docMk/>
            <pc:sldMk cId="3154707341" sldId="486"/>
            <ac:graphicFrameMk id="6" creationId="{24453C60-D775-458A-969A-E95CD563B12F}"/>
          </ac:graphicFrameMkLst>
        </pc:graphicFrameChg>
        <pc:picChg chg="mod">
          <ac:chgData name="Lim, Krisha" userId="d6b91ba6-cd94-4226-a7ac-204f415fadfd" providerId="ADAL" clId="{49DE9B32-3D28-4F40-A90B-5240A2D6C96D}" dt="2022-07-11T23:11:59.242" v="106" actId="1076"/>
          <ac:picMkLst>
            <pc:docMk/>
            <pc:sldMk cId="3154707341" sldId="486"/>
            <ac:picMk id="5" creationId="{EB1FF6FE-08FC-4075-AF4D-EDE064139691}"/>
          </ac:picMkLst>
        </pc:picChg>
      </pc:sldChg>
    </pc:docChg>
  </pc:docChgLst>
  <pc:docChgLst>
    <pc:chgData name="Lim, Krisha" userId="d6b91ba6-cd94-4226-a7ac-204f415fadfd" providerId="ADAL" clId="{456AACAF-78EF-472A-A1CE-EA265E379937}"/>
    <pc:docChg chg="undo custSel addSld delSld modSld">
      <pc:chgData name="Lim, Krisha" userId="d6b91ba6-cd94-4226-a7ac-204f415fadfd" providerId="ADAL" clId="{456AACAF-78EF-472A-A1CE-EA265E379937}" dt="2022-07-19T16:12:21.459" v="2284" actId="20577"/>
      <pc:docMkLst>
        <pc:docMk/>
      </pc:docMkLst>
      <pc:sldChg chg="modSp">
        <pc:chgData name="Lim, Krisha" userId="d6b91ba6-cd94-4226-a7ac-204f415fadfd" providerId="ADAL" clId="{456AACAF-78EF-472A-A1CE-EA265E379937}" dt="2022-07-18T15:38:37.254" v="2101" actId="20577"/>
        <pc:sldMkLst>
          <pc:docMk/>
          <pc:sldMk cId="3441913944" sldId="324"/>
        </pc:sldMkLst>
        <pc:spChg chg="mod">
          <ac:chgData name="Lim, Krisha" userId="d6b91ba6-cd94-4226-a7ac-204f415fadfd" providerId="ADAL" clId="{456AACAF-78EF-472A-A1CE-EA265E379937}" dt="2022-07-18T15:38:37.254" v="2101" actId="20577"/>
          <ac:spMkLst>
            <pc:docMk/>
            <pc:sldMk cId="3441913944" sldId="324"/>
            <ac:spMk id="3" creationId="{30A7A1AD-81EA-4BF2-A363-CD9B6A7869D0}"/>
          </ac:spMkLst>
        </pc:spChg>
      </pc:sldChg>
      <pc:sldChg chg="addSp modSp modNotesTx">
        <pc:chgData name="Lim, Krisha" userId="d6b91ba6-cd94-4226-a7ac-204f415fadfd" providerId="ADAL" clId="{456AACAF-78EF-472A-A1CE-EA265E379937}" dt="2022-07-18T15:54:35.321" v="2181" actId="20577"/>
        <pc:sldMkLst>
          <pc:docMk/>
          <pc:sldMk cId="1338578854" sldId="361"/>
        </pc:sldMkLst>
        <pc:spChg chg="mod">
          <ac:chgData name="Lim, Krisha" userId="d6b91ba6-cd94-4226-a7ac-204f415fadfd" providerId="ADAL" clId="{456AACAF-78EF-472A-A1CE-EA265E379937}" dt="2022-07-18T15:54:35.321" v="2181" actId="20577"/>
          <ac:spMkLst>
            <pc:docMk/>
            <pc:sldMk cId="1338578854" sldId="361"/>
            <ac:spMk id="3" creationId="{1EACF460-D270-443F-BD41-7E00E80BA0F7}"/>
          </ac:spMkLst>
        </pc:spChg>
        <pc:spChg chg="add mod">
          <ac:chgData name="Lim, Krisha" userId="d6b91ba6-cd94-4226-a7ac-204f415fadfd" providerId="ADAL" clId="{456AACAF-78EF-472A-A1CE-EA265E379937}" dt="2022-07-18T15:52:34.576" v="2153" actId="1076"/>
          <ac:spMkLst>
            <pc:docMk/>
            <pc:sldMk cId="1338578854" sldId="361"/>
            <ac:spMk id="5" creationId="{5B84CDCF-9C49-4E9E-8989-F4855DF59F3C}"/>
          </ac:spMkLst>
        </pc:spChg>
      </pc:sldChg>
      <pc:sldChg chg="modNotesTx">
        <pc:chgData name="Lim, Krisha" userId="d6b91ba6-cd94-4226-a7ac-204f415fadfd" providerId="ADAL" clId="{456AACAF-78EF-472A-A1CE-EA265E379937}" dt="2022-07-14T22:16:25.831" v="145" actId="20577"/>
        <pc:sldMkLst>
          <pc:docMk/>
          <pc:sldMk cId="1650723238" sldId="362"/>
        </pc:sldMkLst>
      </pc:sldChg>
      <pc:sldChg chg="modSp modNotesTx">
        <pc:chgData name="Lim, Krisha" userId="d6b91ba6-cd94-4226-a7ac-204f415fadfd" providerId="ADAL" clId="{456AACAF-78EF-472A-A1CE-EA265E379937}" dt="2022-07-18T15:56:42.386" v="2191" actId="20577"/>
        <pc:sldMkLst>
          <pc:docMk/>
          <pc:sldMk cId="1632560010" sldId="477"/>
        </pc:sldMkLst>
        <pc:spChg chg="mod">
          <ac:chgData name="Lim, Krisha" userId="d6b91ba6-cd94-4226-a7ac-204f415fadfd" providerId="ADAL" clId="{456AACAF-78EF-472A-A1CE-EA265E379937}" dt="2022-07-18T15:56:38.075" v="2190" actId="5793"/>
          <ac:spMkLst>
            <pc:docMk/>
            <pc:sldMk cId="1632560010" sldId="477"/>
            <ac:spMk id="3" creationId="{4B3A9690-475F-4BC2-930C-FB1FC773C371}"/>
          </ac:spMkLst>
        </pc:spChg>
      </pc:sldChg>
      <pc:sldChg chg="modSp modNotesTx">
        <pc:chgData name="Lim, Krisha" userId="d6b91ba6-cd94-4226-a7ac-204f415fadfd" providerId="ADAL" clId="{456AACAF-78EF-472A-A1CE-EA265E379937}" dt="2022-07-18T15:58:07.386" v="2260" actId="20577"/>
        <pc:sldMkLst>
          <pc:docMk/>
          <pc:sldMk cId="4127838366" sldId="478"/>
        </pc:sldMkLst>
        <pc:spChg chg="mod">
          <ac:chgData name="Lim, Krisha" userId="d6b91ba6-cd94-4226-a7ac-204f415fadfd" providerId="ADAL" clId="{456AACAF-78EF-472A-A1CE-EA265E379937}" dt="2022-07-18T15:58:07.386" v="2260" actId="20577"/>
          <ac:spMkLst>
            <pc:docMk/>
            <pc:sldMk cId="4127838366" sldId="478"/>
            <ac:spMk id="3" creationId="{4A6B2CDF-0F7C-47F6-9C1E-5C795FEF38BE}"/>
          </ac:spMkLst>
        </pc:spChg>
      </pc:sldChg>
      <pc:sldChg chg="modNotesTx">
        <pc:chgData name="Lim, Krisha" userId="d6b91ba6-cd94-4226-a7ac-204f415fadfd" providerId="ADAL" clId="{456AACAF-78EF-472A-A1CE-EA265E379937}" dt="2022-07-14T22:54:58.225" v="438" actId="20577"/>
        <pc:sldMkLst>
          <pc:docMk/>
          <pc:sldMk cId="3296159120" sldId="484"/>
        </pc:sldMkLst>
      </pc:sldChg>
      <pc:sldChg chg="modSp modNotesTx">
        <pc:chgData name="Lim, Krisha" userId="d6b91ba6-cd94-4226-a7ac-204f415fadfd" providerId="ADAL" clId="{456AACAF-78EF-472A-A1CE-EA265E379937}" dt="2022-07-19T16:01:25.565" v="2283" actId="20577"/>
        <pc:sldMkLst>
          <pc:docMk/>
          <pc:sldMk cId="3498711555" sldId="485"/>
        </pc:sldMkLst>
        <pc:spChg chg="mod">
          <ac:chgData name="Lim, Krisha" userId="d6b91ba6-cd94-4226-a7ac-204f415fadfd" providerId="ADAL" clId="{456AACAF-78EF-472A-A1CE-EA265E379937}" dt="2022-07-19T16:01:25.565" v="2283" actId="20577"/>
          <ac:spMkLst>
            <pc:docMk/>
            <pc:sldMk cId="3498711555" sldId="485"/>
            <ac:spMk id="3" creationId="{1CF0398E-CDA3-412E-8416-E435D7A5BD30}"/>
          </ac:spMkLst>
        </pc:spChg>
      </pc:sldChg>
      <pc:sldChg chg="modNotesTx">
        <pc:chgData name="Lim, Krisha" userId="d6b91ba6-cd94-4226-a7ac-204f415fadfd" providerId="ADAL" clId="{456AACAF-78EF-472A-A1CE-EA265E379937}" dt="2022-07-14T23:03:20.575" v="613" actId="20577"/>
        <pc:sldMkLst>
          <pc:docMk/>
          <pc:sldMk cId="3154707341" sldId="486"/>
        </pc:sldMkLst>
      </pc:sldChg>
      <pc:sldChg chg="addSp modSp">
        <pc:chgData name="Lim, Krisha" userId="d6b91ba6-cd94-4226-a7ac-204f415fadfd" providerId="ADAL" clId="{456AACAF-78EF-472A-A1CE-EA265E379937}" dt="2022-07-15T16:36:38.300" v="1148" actId="1076"/>
        <pc:sldMkLst>
          <pc:docMk/>
          <pc:sldMk cId="740854367" sldId="488"/>
        </pc:sldMkLst>
        <pc:spChg chg="add mod">
          <ac:chgData name="Lim, Krisha" userId="d6b91ba6-cd94-4226-a7ac-204f415fadfd" providerId="ADAL" clId="{456AACAF-78EF-472A-A1CE-EA265E379937}" dt="2022-07-15T16:36:34.920" v="1147" actId="20577"/>
          <ac:spMkLst>
            <pc:docMk/>
            <pc:sldMk cId="740854367" sldId="488"/>
            <ac:spMk id="6" creationId="{05A7922D-B272-4C25-B078-29A289AD9998}"/>
          </ac:spMkLst>
        </pc:spChg>
        <pc:picChg chg="mod">
          <ac:chgData name="Lim, Krisha" userId="d6b91ba6-cd94-4226-a7ac-204f415fadfd" providerId="ADAL" clId="{456AACAF-78EF-472A-A1CE-EA265E379937}" dt="2022-07-15T16:36:38.300" v="1148" actId="1076"/>
          <ac:picMkLst>
            <pc:docMk/>
            <pc:sldMk cId="740854367" sldId="488"/>
            <ac:picMk id="5" creationId="{B32F9DBC-65C6-44A4-A464-7D7EC28022F3}"/>
          </ac:picMkLst>
        </pc:picChg>
      </pc:sldChg>
      <pc:sldChg chg="modSp">
        <pc:chgData name="Lim, Krisha" userId="d6b91ba6-cd94-4226-a7ac-204f415fadfd" providerId="ADAL" clId="{456AACAF-78EF-472A-A1CE-EA265E379937}" dt="2022-07-15T16:35:35.383" v="932" actId="20577"/>
        <pc:sldMkLst>
          <pc:docMk/>
          <pc:sldMk cId="2396579490" sldId="489"/>
        </pc:sldMkLst>
        <pc:spChg chg="mod">
          <ac:chgData name="Lim, Krisha" userId="d6b91ba6-cd94-4226-a7ac-204f415fadfd" providerId="ADAL" clId="{456AACAF-78EF-472A-A1CE-EA265E379937}" dt="2022-07-15T16:35:35.383" v="932" actId="20577"/>
          <ac:spMkLst>
            <pc:docMk/>
            <pc:sldMk cId="2396579490" sldId="489"/>
            <ac:spMk id="3" creationId="{7C19B0D7-7BB0-41CB-8C50-E98B28F65B1C}"/>
          </ac:spMkLst>
        </pc:spChg>
      </pc:sldChg>
      <pc:sldChg chg="modSp">
        <pc:chgData name="Lim, Krisha" userId="d6b91ba6-cd94-4226-a7ac-204f415fadfd" providerId="ADAL" clId="{456AACAF-78EF-472A-A1CE-EA265E379937}" dt="2022-07-15T16:36:20.847" v="1070" actId="1076"/>
        <pc:sldMkLst>
          <pc:docMk/>
          <pc:sldMk cId="1945756563" sldId="490"/>
        </pc:sldMkLst>
        <pc:spChg chg="mod">
          <ac:chgData name="Lim, Krisha" userId="d6b91ba6-cd94-4226-a7ac-204f415fadfd" providerId="ADAL" clId="{456AACAF-78EF-472A-A1CE-EA265E379937}" dt="2022-07-15T16:36:04.861" v="1069" actId="20577"/>
          <ac:spMkLst>
            <pc:docMk/>
            <pc:sldMk cId="1945756563" sldId="490"/>
            <ac:spMk id="3" creationId="{D4B604FF-90E9-4854-A0BC-8AEE41526F7D}"/>
          </ac:spMkLst>
        </pc:spChg>
        <pc:spChg chg="mod">
          <ac:chgData name="Lim, Krisha" userId="d6b91ba6-cd94-4226-a7ac-204f415fadfd" providerId="ADAL" clId="{456AACAF-78EF-472A-A1CE-EA265E379937}" dt="2022-07-15T16:36:20.847" v="1070" actId="1076"/>
          <ac:spMkLst>
            <pc:docMk/>
            <pc:sldMk cId="1945756563" sldId="490"/>
            <ac:spMk id="6" creationId="{E7E71FBE-B5D8-4180-B305-AC48D5E6B0B3}"/>
          </ac:spMkLst>
        </pc:spChg>
        <pc:picChg chg="mod">
          <ac:chgData name="Lim, Krisha" userId="d6b91ba6-cd94-4226-a7ac-204f415fadfd" providerId="ADAL" clId="{456AACAF-78EF-472A-A1CE-EA265E379937}" dt="2022-07-15T16:36:20.847" v="1070" actId="1076"/>
          <ac:picMkLst>
            <pc:docMk/>
            <pc:sldMk cId="1945756563" sldId="490"/>
            <ac:picMk id="5" creationId="{36BF9592-01D2-4D66-AEDF-A00765E07C53}"/>
          </ac:picMkLst>
        </pc:picChg>
      </pc:sldChg>
      <pc:sldChg chg="modSp">
        <pc:chgData name="Lim, Krisha" userId="d6b91ba6-cd94-4226-a7ac-204f415fadfd" providerId="ADAL" clId="{456AACAF-78EF-472A-A1CE-EA265E379937}" dt="2022-07-15T16:43:42.516" v="1321" actId="1076"/>
        <pc:sldMkLst>
          <pc:docMk/>
          <pc:sldMk cId="1874547545" sldId="491"/>
        </pc:sldMkLst>
        <pc:spChg chg="mod">
          <ac:chgData name="Lim, Krisha" userId="d6b91ba6-cd94-4226-a7ac-204f415fadfd" providerId="ADAL" clId="{456AACAF-78EF-472A-A1CE-EA265E379937}" dt="2022-07-15T16:43:37.975" v="1320" actId="20577"/>
          <ac:spMkLst>
            <pc:docMk/>
            <pc:sldMk cId="1874547545" sldId="491"/>
            <ac:spMk id="3" creationId="{4D9FDC7D-BF8B-468C-A3D5-59413FBC14F6}"/>
          </ac:spMkLst>
        </pc:spChg>
        <pc:picChg chg="mod">
          <ac:chgData name="Lim, Krisha" userId="d6b91ba6-cd94-4226-a7ac-204f415fadfd" providerId="ADAL" clId="{456AACAF-78EF-472A-A1CE-EA265E379937}" dt="2022-07-15T16:43:42.516" v="1321" actId="1076"/>
          <ac:picMkLst>
            <pc:docMk/>
            <pc:sldMk cId="1874547545" sldId="491"/>
            <ac:picMk id="5" creationId="{D02934E8-0808-48AA-9A60-F9291855DDFE}"/>
          </ac:picMkLst>
        </pc:picChg>
      </pc:sldChg>
      <pc:sldChg chg="modSp">
        <pc:chgData name="Lim, Krisha" userId="d6b91ba6-cd94-4226-a7ac-204f415fadfd" providerId="ADAL" clId="{456AACAF-78EF-472A-A1CE-EA265E379937}" dt="2022-07-15T16:53:40.343" v="1476" actId="1076"/>
        <pc:sldMkLst>
          <pc:docMk/>
          <pc:sldMk cId="2702396255" sldId="493"/>
        </pc:sldMkLst>
        <pc:picChg chg="mod">
          <ac:chgData name="Lim, Krisha" userId="d6b91ba6-cd94-4226-a7ac-204f415fadfd" providerId="ADAL" clId="{456AACAF-78EF-472A-A1CE-EA265E379937}" dt="2022-07-15T16:53:40.343" v="1476" actId="1076"/>
          <ac:picMkLst>
            <pc:docMk/>
            <pc:sldMk cId="2702396255" sldId="493"/>
            <ac:picMk id="5" creationId="{1BADF54C-4EF4-4732-A292-99B5A526C068}"/>
          </ac:picMkLst>
        </pc:picChg>
        <pc:picChg chg="mod">
          <ac:chgData name="Lim, Krisha" userId="d6b91ba6-cd94-4226-a7ac-204f415fadfd" providerId="ADAL" clId="{456AACAF-78EF-472A-A1CE-EA265E379937}" dt="2022-07-15T16:53:40.343" v="1476" actId="1076"/>
          <ac:picMkLst>
            <pc:docMk/>
            <pc:sldMk cId="2702396255" sldId="493"/>
            <ac:picMk id="6" creationId="{65571FDD-283A-4CB3-BFC3-58925010A01D}"/>
          </ac:picMkLst>
        </pc:picChg>
      </pc:sldChg>
      <pc:sldChg chg="modSp modNotesTx">
        <pc:chgData name="Lim, Krisha" userId="d6b91ba6-cd94-4226-a7ac-204f415fadfd" providerId="ADAL" clId="{456AACAF-78EF-472A-A1CE-EA265E379937}" dt="2022-07-15T16:55:02.489" v="1735" actId="20577"/>
        <pc:sldMkLst>
          <pc:docMk/>
          <pc:sldMk cId="190428009" sldId="494"/>
        </pc:sldMkLst>
        <pc:spChg chg="mod">
          <ac:chgData name="Lim, Krisha" userId="d6b91ba6-cd94-4226-a7ac-204f415fadfd" providerId="ADAL" clId="{456AACAF-78EF-472A-A1CE-EA265E379937}" dt="2022-07-15T16:45:23.176" v="1359" actId="20577"/>
          <ac:spMkLst>
            <pc:docMk/>
            <pc:sldMk cId="190428009" sldId="494"/>
            <ac:spMk id="2" creationId="{F3FE1855-105D-414A-8BC0-47E01DA1420E}"/>
          </ac:spMkLst>
        </pc:spChg>
        <pc:spChg chg="mod">
          <ac:chgData name="Lim, Krisha" userId="d6b91ba6-cd94-4226-a7ac-204f415fadfd" providerId="ADAL" clId="{456AACAF-78EF-472A-A1CE-EA265E379937}" dt="2022-07-15T16:54:56.752" v="1734" actId="20577"/>
          <ac:spMkLst>
            <pc:docMk/>
            <pc:sldMk cId="190428009" sldId="494"/>
            <ac:spMk id="3" creationId="{28A4F5E2-0BBF-4C22-BE3C-6DFFCC62A32B}"/>
          </ac:spMkLst>
        </pc:spChg>
        <pc:picChg chg="mod">
          <ac:chgData name="Lim, Krisha" userId="d6b91ba6-cd94-4226-a7ac-204f415fadfd" providerId="ADAL" clId="{456AACAF-78EF-472A-A1CE-EA265E379937}" dt="2022-07-15T16:45:03.561" v="1322" actId="1076"/>
          <ac:picMkLst>
            <pc:docMk/>
            <pc:sldMk cId="190428009" sldId="494"/>
            <ac:picMk id="5" creationId="{FDCB0D66-8200-44FF-99AB-2433A5B09B8A}"/>
          </ac:picMkLst>
        </pc:picChg>
        <pc:picChg chg="mod">
          <ac:chgData name="Lim, Krisha" userId="d6b91ba6-cd94-4226-a7ac-204f415fadfd" providerId="ADAL" clId="{456AACAF-78EF-472A-A1CE-EA265E379937}" dt="2022-07-15T16:45:03.561" v="1322" actId="1076"/>
          <ac:picMkLst>
            <pc:docMk/>
            <pc:sldMk cId="190428009" sldId="494"/>
            <ac:picMk id="6" creationId="{442D3AFE-CDBB-42A8-9A8C-CA8CD748D054}"/>
          </ac:picMkLst>
        </pc:picChg>
      </pc:sldChg>
      <pc:sldChg chg="modSp modNotesTx">
        <pc:chgData name="Lim, Krisha" userId="d6b91ba6-cd94-4226-a7ac-204f415fadfd" providerId="ADAL" clId="{456AACAF-78EF-472A-A1CE-EA265E379937}" dt="2022-07-19T16:12:21.459" v="2284" actId="20577"/>
        <pc:sldMkLst>
          <pc:docMk/>
          <pc:sldMk cId="1882885244" sldId="502"/>
        </pc:sldMkLst>
        <pc:spChg chg="mod">
          <ac:chgData name="Lim, Krisha" userId="d6b91ba6-cd94-4226-a7ac-204f415fadfd" providerId="ADAL" clId="{456AACAF-78EF-472A-A1CE-EA265E379937}" dt="2022-07-19T16:12:21.459" v="2284" actId="20577"/>
          <ac:spMkLst>
            <pc:docMk/>
            <pc:sldMk cId="1882885244" sldId="502"/>
            <ac:spMk id="3" creationId="{C94BD84A-837F-4740-B124-EF12C281128A}"/>
          </ac:spMkLst>
        </pc:spChg>
      </pc:sldChg>
      <pc:sldChg chg="addSp modSp">
        <pc:chgData name="Lim, Krisha" userId="d6b91ba6-cd94-4226-a7ac-204f415fadfd" providerId="ADAL" clId="{456AACAF-78EF-472A-A1CE-EA265E379937}" dt="2022-07-18T16:17:16.613" v="2266" actId="14100"/>
        <pc:sldMkLst>
          <pc:docMk/>
          <pc:sldMk cId="3263896830" sldId="506"/>
        </pc:sldMkLst>
        <pc:spChg chg="add mod">
          <ac:chgData name="Lim, Krisha" userId="d6b91ba6-cd94-4226-a7ac-204f415fadfd" providerId="ADAL" clId="{456AACAF-78EF-472A-A1CE-EA265E379937}" dt="2022-07-18T16:17:16.613" v="2266" actId="14100"/>
          <ac:spMkLst>
            <pc:docMk/>
            <pc:sldMk cId="3263896830" sldId="506"/>
            <ac:spMk id="6" creationId="{401D91D2-39C4-45F3-BE12-0C5239878F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AC5887-B343-1D4C-9540-711B41B3DF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E0540F-8E69-5C4D-853B-447AE43EF8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B8B54B-C6F3-634A-A175-A438C4A5EC70}" type="datetimeFigureOut">
              <a:rPr lang="en-US" smtClean="0"/>
              <a:t>7/19/2022</a:t>
            </a:fld>
            <a:endParaRPr lang="en-US"/>
          </a:p>
        </p:txBody>
      </p:sp>
      <p:sp>
        <p:nvSpPr>
          <p:cNvPr id="4" name="Footer Placeholder 3">
            <a:extLst>
              <a:ext uri="{FF2B5EF4-FFF2-40B4-BE49-F238E27FC236}">
                <a16:creationId xmlns:a16="http://schemas.microsoft.com/office/drawing/2014/main" id="{B84235AA-0587-7A44-845C-5CBDE443E9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C3471D-FF42-1E42-86A3-3C7CC97317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C4F1BB-8698-D146-90BF-BC7E85376B99}" type="slidenum">
              <a:rPr lang="en-US" smtClean="0"/>
              <a:t>‹#›</a:t>
            </a:fld>
            <a:endParaRPr lang="en-US"/>
          </a:p>
        </p:txBody>
      </p:sp>
    </p:spTree>
    <p:extLst>
      <p:ext uri="{BB962C8B-B14F-4D97-AF65-F5344CB8AC3E}">
        <p14:creationId xmlns:p14="http://schemas.microsoft.com/office/powerpoint/2010/main" val="1674397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F6CBE-A33E-4C1D-8848-DCC40B7FDCC7}" type="datetimeFigureOut">
              <a:rPr lang="en-CA" smtClean="0"/>
              <a:t>2022-07-19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ACDAD-888D-43D7-B32D-CEFD33294B64}" type="slidenum">
              <a:rPr lang="en-CA" smtClean="0"/>
              <a:t>‹#›</a:t>
            </a:fld>
            <a:endParaRPr lang="en-CA"/>
          </a:p>
        </p:txBody>
      </p:sp>
    </p:spTree>
    <p:extLst>
      <p:ext uri="{BB962C8B-B14F-4D97-AF65-F5344CB8AC3E}">
        <p14:creationId xmlns:p14="http://schemas.microsoft.com/office/powerpoint/2010/main" val="41880852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Microsoft – collection of interrelated information, used to store and organize data so that it’s eaier to manage and access </a:t>
            </a:r>
          </a:p>
          <a:p>
            <a:endParaRPr lang="en-CA"/>
          </a:p>
          <a:p>
            <a:endParaRPr lang="en-CA"/>
          </a:p>
          <a:p>
            <a:r>
              <a:rPr lang="en-CA"/>
              <a:t>A database can be displayed in a tabular structure just like a spreadsheet, but can do more than that because we can create relationships across the tables. It can also handle multiple data types – including images, calendars, etc. </a:t>
            </a:r>
          </a:p>
          <a:p>
            <a:endParaRPr lang="en-CA"/>
          </a:p>
          <a:p>
            <a:r>
              <a:rPr lang="en-CA"/>
              <a:t>These relationships allow for a more flexible and productive use of data. </a:t>
            </a:r>
          </a:p>
          <a:p>
            <a:endParaRPr lang="en-CA"/>
          </a:p>
          <a:p>
            <a:r>
              <a:rPr lang="en-US"/>
              <a:t>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5</a:t>
            </a:fld>
            <a:endParaRPr lang="en-CA"/>
          </a:p>
        </p:txBody>
      </p:sp>
    </p:spTree>
    <p:extLst>
      <p:ext uri="{BB962C8B-B14F-4D97-AF65-F5344CB8AC3E}">
        <p14:creationId xmlns:p14="http://schemas.microsoft.com/office/powerpoint/2010/main" val="156210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Entities are real world objects that can be distinguishable from other objects. It usually maps to a table in your database. </a:t>
            </a:r>
          </a:p>
          <a:p>
            <a:endParaRPr lang="en-CA"/>
          </a:p>
          <a:p>
            <a:r>
              <a:rPr lang="en-CA"/>
              <a:t>For example, if you have a small grocery store and want to create a database -- entities could include Customers, Products, Inventories, </a:t>
            </a:r>
          </a:p>
          <a:p>
            <a:endParaRPr lang="en-CA"/>
          </a:p>
          <a:p>
            <a:r>
              <a:rPr lang="en-CA"/>
              <a:t>An entity is best described using attributes. For example, the Customer entity would have name, email address, mobile number, delivery address as attributes.</a:t>
            </a:r>
          </a:p>
          <a:p>
            <a:endParaRPr lang="en-CA"/>
          </a:p>
          <a:p>
            <a:r>
              <a:rPr lang="en-CA"/>
              <a:t>What do you think would be attributes of the Products Entity? Product information, selling price, purchase price, quantity </a:t>
            </a:r>
          </a:p>
          <a:p>
            <a:endParaRPr lang="en-CA"/>
          </a:p>
          <a:p>
            <a:r>
              <a:rPr lang="en-CA"/>
              <a:t>When you design a database, sometimes the choice of entities is not entirely obvious. It can be a iterative process. </a:t>
            </a:r>
          </a:p>
          <a:p>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16</a:t>
            </a:fld>
            <a:endParaRPr lang="en-CA"/>
          </a:p>
        </p:txBody>
      </p:sp>
    </p:spTree>
    <p:extLst>
      <p:ext uri="{BB962C8B-B14F-4D97-AF65-F5344CB8AC3E}">
        <p14:creationId xmlns:p14="http://schemas.microsoft.com/office/powerpoint/2010/main" val="2728169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In a relational model, the schema for a table specifies its name, the name of each column or attribute or field, and the type of each field. </a:t>
            </a:r>
          </a:p>
          <a:p>
            <a:endParaRPr lang="en-CA"/>
          </a:p>
          <a:p>
            <a:r>
              <a:rPr lang="en-CA"/>
              <a:t>As an example, customer data in a database may be stored in the following schema. This means that each record in the Customers table has 6 fields (customer id, last name, first name, email, address, mobile number), with field names and types as indicated. </a:t>
            </a:r>
          </a:p>
          <a:p>
            <a:endParaRPr lang="en-CA"/>
          </a:p>
          <a:p>
            <a:r>
              <a:rPr lang="en-CA"/>
              <a:t>Each row in this Customers table is a record that describes the customer. Every row follows this schema of the Customers relation. </a:t>
            </a:r>
          </a:p>
          <a:p>
            <a:endParaRPr lang="en-CA"/>
          </a:p>
          <a:p>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17</a:t>
            </a:fld>
            <a:endParaRPr lang="en-CA"/>
          </a:p>
        </p:txBody>
      </p:sp>
    </p:spTree>
    <p:extLst>
      <p:ext uri="{BB962C8B-B14F-4D97-AF65-F5344CB8AC3E}">
        <p14:creationId xmlns:p14="http://schemas.microsoft.com/office/powerpoint/2010/main" val="1150230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To make our discussion about databases a bit more concrete, and to walk you through some steps in designing a database, we will have a case study. And we decided it’ll be about Harry Potter. Do we have Harry Potter fans here? </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Let’s watch the trailer of the first movie. </a:t>
            </a:r>
          </a:p>
          <a:p>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18</a:t>
            </a:fld>
            <a:endParaRPr lang="en-CA"/>
          </a:p>
        </p:txBody>
      </p:sp>
    </p:spTree>
    <p:extLst>
      <p:ext uri="{BB962C8B-B14F-4D97-AF65-F5344CB8AC3E}">
        <p14:creationId xmlns:p14="http://schemas.microsoft.com/office/powerpoint/2010/main" val="3580002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Honestly, I am just learning about the Harry Potter world. I am just on the third book. Dr. Vercammen gave me idea to create a database of actors, ratings, and box offices sales of the Harry Potter movie series as a mini project to learn about databases and SQL. And honestly, mini projects like these are the best ways to learn anything about programming – whether it’s R or Python or SQL. Working with small data is good because you can understand what the code is doing, and once you get the syntax (a set of rules of a language) then it is easily transferrable to bigger datasets).</a:t>
            </a:r>
          </a:p>
          <a:p>
            <a:endParaRPr lang="en-CA"/>
          </a:p>
          <a:p>
            <a:r>
              <a:rPr lang="en-CA"/>
              <a:t>Let’s say I have no idea yet about how to create an actual database using a database management system. My go to would be to use Excel, which is what many of you have used in your GP. </a:t>
            </a:r>
          </a:p>
          <a:p>
            <a:endParaRPr lang="en-CA"/>
          </a:p>
          <a:p>
            <a:r>
              <a:rPr lang="en-CA"/>
              <a:t>Because I want to keep track about the cast, box office sales, and ratings, this spreadsheet over here would probably be what I would start out with. </a:t>
            </a:r>
          </a:p>
          <a:p>
            <a:endParaRPr lang="en-CA"/>
          </a:p>
          <a:p>
            <a:r>
              <a:rPr lang="en-CA"/>
              <a:t>Notice that the data on your screen right now is just for 3 characters – Harry Potter, Dumbledore, and Lord Voldemort.</a:t>
            </a:r>
          </a:p>
          <a:p>
            <a:endParaRPr lang="en-CA"/>
          </a:p>
          <a:p>
            <a:r>
              <a:rPr lang="en-CA"/>
              <a:t>Do you notice anything from here? What are potential issues from this structure of databases? </a:t>
            </a:r>
          </a:p>
          <a:p>
            <a:r>
              <a:rPr lang="en-CA"/>
              <a:t>- Redundancy</a:t>
            </a:r>
          </a:p>
          <a:p>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19</a:t>
            </a:fld>
            <a:endParaRPr lang="en-CA"/>
          </a:p>
        </p:txBody>
      </p:sp>
    </p:spTree>
    <p:extLst>
      <p:ext uri="{BB962C8B-B14F-4D97-AF65-F5344CB8AC3E}">
        <p14:creationId xmlns:p14="http://schemas.microsoft.com/office/powerpoint/2010/main" val="364489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Here are some issues – and again adding motivation to using a database instead. </a:t>
            </a:r>
          </a:p>
          <a:p>
            <a:endParaRPr lang="en-CA"/>
          </a:p>
          <a:p>
            <a:r>
              <a:rPr lang="en-CA"/>
              <a:t>Updating data requires modifications of multiple rows. For example, what if the rotten tomato rating for the philosopher’s movie is actually 85 and not 80? Then you would have to update 3 rows instead of 1. </a:t>
            </a:r>
          </a:p>
          <a:p>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20</a:t>
            </a:fld>
            <a:endParaRPr lang="en-CA"/>
          </a:p>
        </p:txBody>
      </p:sp>
    </p:spTree>
    <p:extLst>
      <p:ext uri="{BB962C8B-B14F-4D97-AF65-F5344CB8AC3E}">
        <p14:creationId xmlns:p14="http://schemas.microsoft.com/office/powerpoint/2010/main" val="2470625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If we delete that Richard Bremmer acts in the Philosopher’s Stone episode, then we delete the character Lord Voldemort in the first movie. </a:t>
            </a:r>
          </a:p>
          <a:p>
            <a:endParaRPr lang="en-CA"/>
          </a:p>
          <a:p>
            <a:r>
              <a:rPr lang="en-CA"/>
              <a:t>One way to deal to this with this situation is to create separate entities or tables and then link them together using keys/relationships.</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21</a:t>
            </a:fld>
            <a:endParaRPr lang="en-CA"/>
          </a:p>
        </p:txBody>
      </p:sp>
    </p:spTree>
    <p:extLst>
      <p:ext uri="{BB962C8B-B14F-4D97-AF65-F5344CB8AC3E}">
        <p14:creationId xmlns:p14="http://schemas.microsoft.com/office/powerpoint/2010/main" val="3138717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Specifically, it would make sense to break the first three columns into 2 entities. One for characters and one for actors. </a:t>
            </a:r>
          </a:p>
          <a:p>
            <a:endParaRPr lang="en-CA"/>
          </a:p>
          <a:p>
            <a:r>
              <a:rPr lang="en-CA"/>
              <a:t>Why? Repetition of description. If we have to change the description, we just change it in the characters table and when we join these 2 tables later on then the change is automatically reflected.</a:t>
            </a:r>
          </a:p>
          <a:p>
            <a:endParaRPr lang="en-CA"/>
          </a:p>
          <a:p>
            <a:r>
              <a:rPr lang="en-CA"/>
              <a:t>Whereas if we stored it in the spreadsheet format earlier, we have to change the description over multiple rows. Might be easy with Ctrl H in our example because we only have a few rows, but it is not the most efficient when we have millions of rows.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22</a:t>
            </a:fld>
            <a:endParaRPr lang="en-CA"/>
          </a:p>
        </p:txBody>
      </p:sp>
    </p:spTree>
    <p:extLst>
      <p:ext uri="{BB962C8B-B14F-4D97-AF65-F5344CB8AC3E}">
        <p14:creationId xmlns:p14="http://schemas.microsoft.com/office/powerpoint/2010/main" val="69096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What if we misspelled the episode title though? Or that the title should actually be</a:t>
            </a:r>
          </a:p>
          <a:p>
            <a:r>
              <a:rPr lang="en-CA"/>
              <a:t>“Harry Potter and the Philospher’s Stone”, “Harry Potter and the Chamber of Secrets”, “Harry Potter and the Prisoner of Azkaban” </a:t>
            </a:r>
          </a:p>
          <a:p>
            <a:endParaRPr lang="en-CA"/>
          </a:p>
          <a:p>
            <a:r>
              <a:rPr lang="en-CA"/>
              <a:t>We’ll have to change the title in 4 different tables!</a:t>
            </a:r>
          </a:p>
          <a:p>
            <a:endParaRPr lang="en-CA"/>
          </a:p>
          <a:p>
            <a:r>
              <a:rPr lang="en-US" sz="1200" b="0" i="0" kern="1200">
                <a:solidFill>
                  <a:schemeClr val="tx1"/>
                </a:solidFill>
                <a:effectLst/>
                <a:latin typeface="+mn-lt"/>
                <a:ea typeface="+mn-ea"/>
                <a:cs typeface="+mn-cs"/>
              </a:rPr>
              <a:t>It's often preferable to make sure that a particular column of data is only stored in a </a:t>
            </a:r>
            <a:r>
              <a:rPr lang="en-US" sz="1200" b="0" i="1" kern="1200">
                <a:solidFill>
                  <a:schemeClr val="tx1"/>
                </a:solidFill>
                <a:effectLst/>
                <a:latin typeface="+mn-lt"/>
                <a:ea typeface="+mn-ea"/>
                <a:cs typeface="+mn-cs"/>
              </a:rPr>
              <a:t>single location</a:t>
            </a:r>
            <a:r>
              <a:rPr lang="en-US" sz="1200" b="0" i="0" kern="1200">
                <a:solidFill>
                  <a:schemeClr val="tx1"/>
                </a:solidFill>
                <a:effectLst/>
                <a:latin typeface="+mn-lt"/>
                <a:ea typeface="+mn-ea"/>
                <a:cs typeface="+mn-cs"/>
              </a:rPr>
              <a:t>, so there are fewer places to update and less risk of having different data in different places. If we do that, we need to make sure we have a way to relate the data across the tables, which we'll get to later.</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Or what if there are two different Michael Gambon in the world (actor name) and they were somehow casted for different positions? We can’t really rely on a name to look up the cast. </a:t>
            </a:r>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24</a:t>
            </a:fld>
            <a:endParaRPr lang="en-CA"/>
          </a:p>
        </p:txBody>
      </p:sp>
    </p:spTree>
    <p:extLst>
      <p:ext uri="{BB962C8B-B14F-4D97-AF65-F5344CB8AC3E}">
        <p14:creationId xmlns:p14="http://schemas.microsoft.com/office/powerpoint/2010/main" val="213611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25</a:t>
            </a:fld>
            <a:endParaRPr lang="en-CA"/>
          </a:p>
        </p:txBody>
      </p:sp>
    </p:spTree>
    <p:extLst>
      <p:ext uri="{BB962C8B-B14F-4D97-AF65-F5344CB8AC3E}">
        <p14:creationId xmlns:p14="http://schemas.microsoft.com/office/powerpoint/2010/main" val="4233232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So here’s a modified version of our database design - it’s a bit cleaner. If I change actor name, I just do it in the actors table and nowhere else.</a:t>
            </a:r>
          </a:p>
          <a:p>
            <a:endParaRPr lang="en-CA"/>
          </a:p>
          <a:p>
            <a:r>
              <a:rPr lang="en-CA"/>
              <a:t>Is there anything else you think I should change?</a:t>
            </a:r>
          </a:p>
          <a:p>
            <a:pPr marL="171450" indent="-171450">
              <a:buFontTx/>
              <a:buChar char="-"/>
            </a:pPr>
            <a:r>
              <a:rPr lang="en-CA"/>
              <a:t>Character ID</a:t>
            </a:r>
          </a:p>
          <a:p>
            <a:pPr marL="171450" indent="-171450">
              <a:buFontTx/>
              <a:buChar char="-"/>
            </a:pPr>
            <a:r>
              <a:rPr lang="en-CA"/>
              <a:t>Financial ID</a:t>
            </a:r>
          </a:p>
          <a:p>
            <a:pPr marL="0" indent="0">
              <a:buFontTx/>
              <a:buNone/>
            </a:pPr>
            <a:endParaRPr lang="en-CA"/>
          </a:p>
          <a:p>
            <a:r>
              <a:rPr lang="en-CA"/>
              <a:t>Now we have defined the entities, we can plan to store the data for each entity. So the tables might look something like this. </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And just to say that this process of database design is going to be iterative. As you map out these different tables, you might find redundancy and decide to streamline your tables a bit more. The process is called normalization – and what we just did was an overview.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Sometimes you will have created your database and change it if necessary for performance reasons. You won’t know what the bottlenecks are until you start writing queries. </a:t>
            </a:r>
          </a:p>
          <a:p>
            <a:endParaRPr lang="en-CA"/>
          </a:p>
          <a:p>
            <a:r>
              <a:rPr lang="en-CA"/>
              <a:t>Ok, so now we have these tables, with the fields and attributes we want, there’s still something missing, how are these tables related to each other? How will we determine which actors were involved in Philosopher’s Stone, for instance? We need to define some relationships between them. </a:t>
            </a:r>
          </a:p>
          <a:p>
            <a:pPr marL="171450" indent="-171450">
              <a:buFontTx/>
              <a:buChar char="-"/>
            </a:pPr>
            <a:endParaRPr lang="en-CA"/>
          </a:p>
          <a:p>
            <a:pPr marL="171450" indent="-171450">
              <a:buFontTx/>
              <a:buChar char="-"/>
            </a:pPr>
            <a:r>
              <a:rPr lang="en-CA"/>
              <a:t>Do you think we can further split up these entities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26</a:t>
            </a:fld>
            <a:endParaRPr lang="en-CA"/>
          </a:p>
        </p:txBody>
      </p:sp>
    </p:spTree>
    <p:extLst>
      <p:ext uri="{BB962C8B-B14F-4D97-AF65-F5344CB8AC3E}">
        <p14:creationId xmlns:p14="http://schemas.microsoft.com/office/powerpoint/2010/main" val="169484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There are two main types of databases.</a:t>
            </a:r>
          </a:p>
          <a:p>
            <a:pPr marL="0" indent="0">
              <a:buNone/>
            </a:pPr>
            <a:endParaRPr lang="en-US"/>
          </a:p>
          <a:p>
            <a:pPr marL="0" indent="0">
              <a:buNone/>
            </a:pPr>
            <a:r>
              <a:rPr lang="en-US"/>
              <a:t>The first one is relational databases, which we will look at today. Data is stored in tables (meaning in a row and column structure), and from the name, these tables are interconnected or related to each other somehow. </a:t>
            </a:r>
          </a:p>
          <a:p>
            <a:pPr marL="0" indent="0">
              <a:buNone/>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Traditionally, ones uses database management systems like MySQL that engineers created to access these databases. A DBMS is an interface between the database and its end users, allowing users to retrieve, update, and manage how information is organized and optimized. </a:t>
            </a:r>
          </a:p>
          <a:p>
            <a:endParaRPr lang="en-US"/>
          </a:p>
          <a:p>
            <a:r>
              <a:rPr lang="en-US"/>
              <a:t>With cloud computing, there are newer people in the game like Airtable. </a:t>
            </a:r>
          </a:p>
          <a:p>
            <a:pPr marL="0" indent="0">
              <a:buNone/>
            </a:pPr>
            <a:endParaRPr lang="en-US"/>
          </a:p>
          <a:p>
            <a:pPr marL="0" indent="0">
              <a:buNone/>
            </a:pPr>
            <a:r>
              <a:rPr lang="en-US"/>
              <a:t>2. Another database that is growing in popularity is non-relational database. It’s more flexible than relational databases because you don’t have to impose a certain structure. Data is also not stored in tables, as relational databases do. Rather they are stored in its optimal structure based on the data type such as key-value pairs or JSON. It’s also known as NoSQL – can use multiple query languages such as C, Java, PHP, Python, etc.</a:t>
            </a:r>
          </a:p>
          <a:p>
            <a:pPr marL="0" indent="0">
              <a:buNone/>
            </a:pPr>
            <a:endParaRPr lang="en-US"/>
          </a:p>
          <a:p>
            <a:pPr marL="0" indent="0">
              <a:buNone/>
            </a:pPr>
            <a:r>
              <a:rPr lang="en-US"/>
              <a:t>How do you decide what to use? Really depends on the size of the database and the flexibility that you will need.. </a:t>
            </a:r>
          </a:p>
          <a:p>
            <a:pPr marL="0" indent="0">
              <a:buNone/>
            </a:pPr>
            <a:endParaRPr lang="en-US"/>
          </a:p>
        </p:txBody>
      </p:sp>
      <p:sp>
        <p:nvSpPr>
          <p:cNvPr id="4" name="Slide Number Placeholder 3"/>
          <p:cNvSpPr>
            <a:spLocks noGrp="1"/>
          </p:cNvSpPr>
          <p:nvPr>
            <p:ph type="sldNum" sz="quarter" idx="5"/>
          </p:nvPr>
        </p:nvSpPr>
        <p:spPr/>
        <p:txBody>
          <a:bodyPr/>
          <a:lstStyle/>
          <a:p>
            <a:fld id="{7A1ACDAD-888D-43D7-B32D-CEFD33294B64}" type="slidenum">
              <a:rPr lang="en-CA" smtClean="0"/>
              <a:t>6</a:t>
            </a:fld>
            <a:endParaRPr lang="en-CA"/>
          </a:p>
        </p:txBody>
      </p:sp>
    </p:spTree>
    <p:extLst>
      <p:ext uri="{BB962C8B-B14F-4D97-AF65-F5344CB8AC3E}">
        <p14:creationId xmlns:p14="http://schemas.microsoft.com/office/powerpoint/2010/main" val="110939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So now that we have our entities, what’s missing? Relationships! We have to define how these tables are related to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There are 3 types of relationships or – or how much of one side belongs to the other side – one to one, one to many, or many to many</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27</a:t>
            </a:fld>
            <a:endParaRPr lang="en-CA"/>
          </a:p>
        </p:txBody>
      </p:sp>
    </p:spTree>
    <p:extLst>
      <p:ext uri="{BB962C8B-B14F-4D97-AF65-F5344CB8AC3E}">
        <p14:creationId xmlns:p14="http://schemas.microsoft.com/office/powerpoint/2010/main" val="2616539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As mentioned earlier, we link tables together using keys. There are two main keys – PK and FK. </a:t>
            </a:r>
          </a:p>
          <a:p>
            <a:endParaRPr lang="en-CA"/>
          </a:p>
          <a:p>
            <a:r>
              <a:rPr lang="en-CA"/>
              <a:t>Keys are very important because it will help us identify a specific row in a current table, or refer to a specific row in another table. </a:t>
            </a:r>
          </a:p>
          <a:p>
            <a:endParaRPr lang="en-CA"/>
          </a:p>
          <a:p>
            <a:pPr marL="228600" indent="-228600">
              <a:buAutoNum type="arabicPeriod"/>
            </a:pPr>
            <a:r>
              <a:rPr lang="en-CA"/>
              <a:t>PK –A PK is the unique identifier for a row of data. In order to act as a unique identifier, a column must contain some data, and that data should be unique to each row. Such as an ID column. </a:t>
            </a:r>
          </a:p>
          <a:p>
            <a:pPr marL="228600" indent="-228600">
              <a:buAutoNum type="arabicPeriod"/>
            </a:pPr>
            <a:endParaRPr lang="en-CA"/>
          </a:p>
          <a:p>
            <a:pPr marL="228600" indent="-228600">
              <a:buAutoNum type="arabicPeriod"/>
            </a:pPr>
            <a:r>
              <a:rPr lang="en-CA"/>
              <a:t>FK – A FK allows us to associate a row in one table to a row in another table. You set a column in one table as a foreign key and have a column reference another table’s PK column. </a:t>
            </a:r>
          </a:p>
          <a:p>
            <a:endParaRPr lang="en-CA"/>
          </a:p>
          <a:p>
            <a:r>
              <a:rPr lang="en-CA"/>
              <a:t>Episode ID can’t be a PK because one episode can have more than one actor.</a:t>
            </a:r>
          </a:p>
          <a:p>
            <a:r>
              <a:rPr lang="en-CA"/>
              <a:t>Actor ID can’t be a PK because one actor can be in multiple episodes. </a:t>
            </a:r>
          </a:p>
          <a:p>
            <a:r>
              <a:rPr lang="en-CA"/>
              <a:t>Hence, the key should have more than one attribute – episode ID and actor ID</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28</a:t>
            </a:fld>
            <a:endParaRPr lang="en-CA"/>
          </a:p>
        </p:txBody>
      </p:sp>
    </p:spTree>
    <p:extLst>
      <p:ext uri="{BB962C8B-B14F-4D97-AF65-F5344CB8AC3E}">
        <p14:creationId xmlns:p14="http://schemas.microsoft.com/office/powerpoint/2010/main" val="2236628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Let’s take a look at 2 of our tables – actors and characters. The character column in the characters table is the PK because it uniquely identifies the characters. It’s a unique id for each description. </a:t>
            </a:r>
          </a:p>
          <a:p>
            <a:endParaRPr lang="en-CA"/>
          </a:p>
          <a:p>
            <a:r>
              <a:rPr lang="en-CA"/>
              <a:t>Meanwhile, the character column in actors is a foreign key because it serves as a reference to the character column of the characters table. </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In our diagram, Harry Potter of our characters table is associated with Daniel Radcliffe in the actors table. Similarly, Albus Dumbledore is associated with Richard Harris and Michael Gambon. Lord Voldemort is associated with x, y, z. By setting up this reference table, we reduce redundancy. </a:t>
            </a:r>
          </a:p>
          <a:p>
            <a:endParaRPr lang="en-CA"/>
          </a:p>
          <a:p>
            <a:r>
              <a:rPr lang="en-CA"/>
              <a:t>What do you think is the FK </a:t>
            </a:r>
          </a:p>
          <a:p>
            <a:endParaRPr lang="en-CA"/>
          </a:p>
          <a:p>
            <a:r>
              <a:rPr lang="en-CA"/>
              <a:t>Do you think this is a one to one, one to many, or many to many? </a:t>
            </a:r>
          </a:p>
          <a:p>
            <a:pPr marL="171450" indent="-171450">
              <a:buFontTx/>
              <a:buChar char="-"/>
            </a:pPr>
            <a:r>
              <a:rPr lang="en-CA"/>
              <a:t>One to many</a:t>
            </a:r>
          </a:p>
          <a:p>
            <a:pPr marL="171450" indent="-171450">
              <a:buFontTx/>
              <a:buChar char="-"/>
            </a:pPr>
            <a:r>
              <a:rPr lang="en-CA"/>
              <a:t>Because? One character can be played by multiple actors </a:t>
            </a:r>
          </a:p>
          <a:p>
            <a:pPr marL="171450" indent="-171450">
              <a:buFontTx/>
              <a:buChar char="-"/>
            </a:pPr>
            <a:r>
              <a:rPr lang="en-CA"/>
              <a:t>But multiple actors can only play one character.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29</a:t>
            </a:fld>
            <a:endParaRPr lang="en-CA"/>
          </a:p>
        </p:txBody>
      </p:sp>
    </p:spTree>
    <p:extLst>
      <p:ext uri="{BB962C8B-B14F-4D97-AF65-F5344CB8AC3E}">
        <p14:creationId xmlns:p14="http://schemas.microsoft.com/office/powerpoint/2010/main" val="3755433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So here’s an overview of the Harry Potter database. Dr. Vercammen created this database actually. And here we see all the different entities and how they are all related to each other. The entities were created as to reduce redundancy of data. </a:t>
            </a:r>
          </a:p>
          <a:p>
            <a:endParaRPr lang="en-CA"/>
          </a:p>
          <a:p>
            <a:r>
              <a:rPr lang="en-CA"/>
              <a:t>This diagram is also known as the “entity relationship diagram” which is basically a graphical representation of entities. </a:t>
            </a:r>
          </a:p>
          <a:p>
            <a:endParaRPr lang="en-CA"/>
          </a:p>
          <a:p>
            <a:r>
              <a:rPr lang="en-CA"/>
              <a:t>Database people call this as the “entity relationship diagram” – it is a graphical representation of entitites.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30</a:t>
            </a:fld>
            <a:endParaRPr lang="en-CA"/>
          </a:p>
        </p:txBody>
      </p:sp>
    </p:spTree>
    <p:extLst>
      <p:ext uri="{BB962C8B-B14F-4D97-AF65-F5344CB8AC3E}">
        <p14:creationId xmlns:p14="http://schemas.microsoft.com/office/powerpoint/2010/main" val="2127162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In certain cases, it is easier to maintain one table for one-to-one relationships. Separate tables are warranted for data privacy reasons.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a:solidFill>
                  <a:schemeClr val="tx1"/>
                </a:solidFill>
                <a:effectLst/>
                <a:latin typeface="+mn-lt"/>
                <a:ea typeface="+mn-ea"/>
                <a:cs typeface="+mn-cs"/>
              </a:rPr>
              <a:t>Separate tables are particularly valuable if different users of the db are updating different tables simultaneously.</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31</a:t>
            </a:fld>
            <a:endParaRPr lang="en-CA"/>
          </a:p>
        </p:txBody>
      </p:sp>
    </p:spTree>
    <p:extLst>
      <p:ext uri="{BB962C8B-B14F-4D97-AF65-F5344CB8AC3E}">
        <p14:creationId xmlns:p14="http://schemas.microsoft.com/office/powerpoint/2010/main" val="2388553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 one to many relationship is the most common type of relationship, and justifies the use of separate tables in the database. As shown earlier, actors and characters have a one to many relationship. In different episodes, Lord Voldemort is played by different actors. However, each of these actors only played a single role. </a:t>
            </a:r>
          </a:p>
          <a:p>
            <a:endParaRPr lang="en-CA"/>
          </a:p>
          <a:p>
            <a:r>
              <a:rPr lang="en-CA"/>
              <a:t>Ning –one ingredient can be used for multiple items</a:t>
            </a:r>
          </a:p>
          <a:p>
            <a:pPr marL="0" indent="0">
              <a:buFontTx/>
              <a:buNone/>
            </a:pPr>
            <a:r>
              <a:rPr lang="en-CA"/>
              <a:t>Tianjian – one customer can buy several products</a:t>
            </a:r>
          </a:p>
          <a:p>
            <a:pPr marL="0" indent="0">
              <a:buFontTx/>
              <a:buNone/>
            </a:pPr>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a:solidFill>
                  <a:schemeClr val="tx1"/>
                </a:solidFill>
                <a:effectLst/>
                <a:latin typeface="+mn-lt"/>
                <a:ea typeface="+mn-ea"/>
                <a:cs typeface="+mn-cs"/>
              </a:rPr>
              <a:t>Specifically, each character has multiple actors. But each actor plays only one actor. In different episodes, Lord Valt is played by many people. However, each of these actors played only a single role.</a:t>
            </a:r>
            <a:r>
              <a:rPr lang="en-CA"/>
              <a:t> A particular character (Lord Voldemort) is played by more than one actor, but each actor plays just one character.</a:t>
            </a:r>
          </a:p>
          <a:p>
            <a:pPr marL="0" indent="0">
              <a:buFontTx/>
              <a:buNone/>
            </a:pPr>
            <a:endParaRPr lang="en-CA" sz="1200" kern="1200">
              <a:solidFill>
                <a:schemeClr val="tx1"/>
              </a:solidFill>
              <a:effectLst/>
              <a:latin typeface="+mn-lt"/>
              <a:ea typeface="+mn-ea"/>
              <a:cs typeface="+mn-cs"/>
            </a:endParaRPr>
          </a:p>
          <a:p>
            <a:pPr lvl="0"/>
            <a:r>
              <a:rPr lang="en-CA" sz="1200" kern="1200">
                <a:solidFill>
                  <a:schemeClr val="tx1"/>
                </a:solidFill>
                <a:effectLst/>
                <a:latin typeface="+mn-lt"/>
                <a:ea typeface="+mn-ea"/>
                <a:cs typeface="+mn-cs"/>
              </a:rPr>
              <a:t>Diagram of pitchfork. One in the relationship. And the prongs point to the many in the relationship</a:t>
            </a:r>
          </a:p>
          <a:p>
            <a:pPr lvl="0"/>
            <a:r>
              <a:rPr lang="en-CA" sz="1200" kern="1200">
                <a:solidFill>
                  <a:schemeClr val="tx1"/>
                </a:solidFill>
                <a:effectLst/>
                <a:latin typeface="+mn-lt"/>
                <a:ea typeface="+mn-ea"/>
                <a:cs typeface="+mn-cs"/>
              </a:rPr>
              <a:t>The table on one side of the relationship has a primary key, but no foreign key</a:t>
            </a:r>
          </a:p>
          <a:p>
            <a:pPr lvl="0"/>
            <a:r>
              <a:rPr lang="en-CA" sz="1200" kern="1200">
                <a:solidFill>
                  <a:schemeClr val="tx1"/>
                </a:solidFill>
                <a:effectLst/>
                <a:latin typeface="+mn-lt"/>
                <a:ea typeface="+mn-ea"/>
                <a:cs typeface="+mn-cs"/>
              </a:rPr>
              <a:t>The table on the many side has a both a primary and foreign key. </a:t>
            </a:r>
          </a:p>
          <a:p>
            <a:pPr marL="0" indent="0">
              <a:buFontTx/>
              <a:buNone/>
            </a:pPr>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32</a:t>
            </a:fld>
            <a:endParaRPr lang="en-CA"/>
          </a:p>
        </p:txBody>
      </p:sp>
    </p:spTree>
    <p:extLst>
      <p:ext uri="{BB962C8B-B14F-4D97-AF65-F5344CB8AC3E}">
        <p14:creationId xmlns:p14="http://schemas.microsoft.com/office/powerpoint/2010/main" val="2638306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a:solidFill>
                  <a:schemeClr val="tx1"/>
                </a:solidFill>
                <a:effectLst/>
                <a:latin typeface="+mn-lt"/>
                <a:ea typeface="+mn-ea"/>
                <a:cs typeface="+mn-cs"/>
              </a:rPr>
              <a:t>A M2M relationship are joined by a special connection table that does not have a traditional primary key. Rather this rel table contains 2 FK from a pair of tables that have a many to many relationship. PK is implicit in a connection table because each record has a unique combo of the two FK (or referred to as a composite foreign key). </a:t>
            </a:r>
          </a:p>
          <a:p>
            <a:endParaRPr lang="en-CA" sz="1200" kern="1200">
              <a:solidFill>
                <a:schemeClr val="tx1"/>
              </a:solidFill>
              <a:effectLst/>
              <a:latin typeface="+mn-lt"/>
              <a:ea typeface="+mn-ea"/>
              <a:cs typeface="+mn-cs"/>
            </a:endParaRPr>
          </a:p>
          <a:p>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34</a:t>
            </a:fld>
            <a:endParaRPr lang="en-CA"/>
          </a:p>
        </p:txBody>
      </p:sp>
    </p:spTree>
    <p:extLst>
      <p:ext uri="{BB962C8B-B14F-4D97-AF65-F5344CB8AC3E}">
        <p14:creationId xmlns:p14="http://schemas.microsoft.com/office/powerpoint/2010/main" val="595900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a:solidFill>
                  <a:schemeClr val="tx1"/>
                </a:solidFill>
                <a:effectLst/>
                <a:latin typeface="+mn-lt"/>
                <a:ea typeface="+mn-ea"/>
                <a:cs typeface="+mn-cs"/>
              </a:rPr>
              <a:t>For example, the actor and episode database – 1 actor plays in more than 1 episode, and each episode have more than 1 actor. So there could be a many to many relationship here. This is why we have the cast table, it has no data, and its only function is  to link the actors and the episodes together. </a:t>
            </a:r>
          </a:p>
          <a:p>
            <a:endParaRPr lang="en-CA" sz="1200" kern="1200">
              <a:solidFill>
                <a:schemeClr val="tx1"/>
              </a:solidFill>
              <a:effectLst/>
              <a:latin typeface="+mn-lt"/>
              <a:ea typeface="+mn-ea"/>
              <a:cs typeface="+mn-cs"/>
            </a:endParaRPr>
          </a:p>
          <a:p>
            <a:endParaRPr lang="en-CA" sz="1200" kern="1200">
              <a:solidFill>
                <a:schemeClr val="tx1"/>
              </a:solidFill>
              <a:effectLst/>
              <a:latin typeface="+mn-lt"/>
              <a:ea typeface="+mn-ea"/>
              <a:cs typeface="+mn-cs"/>
            </a:endParaRPr>
          </a:p>
          <a:p>
            <a:r>
              <a:rPr lang="en-CA" sz="1200" kern="1200">
                <a:solidFill>
                  <a:schemeClr val="tx1"/>
                </a:solidFill>
                <a:effectLst/>
                <a:latin typeface="+mn-lt"/>
                <a:ea typeface="+mn-ea"/>
                <a:cs typeface="+mn-cs"/>
              </a:rPr>
              <a:t>Another example of a many to many relationship in our database is the financial table. It is a linking table but it also contains data. </a:t>
            </a:r>
          </a:p>
          <a:p>
            <a:endParaRPr lang="en-CA" dirty="0"/>
          </a:p>
        </p:txBody>
      </p:sp>
      <p:sp>
        <p:nvSpPr>
          <p:cNvPr id="4" name="Slide Number Placeholder 3"/>
          <p:cNvSpPr>
            <a:spLocks noGrp="1"/>
          </p:cNvSpPr>
          <p:nvPr>
            <p:ph type="sldNum" sz="quarter" idx="5"/>
          </p:nvPr>
        </p:nvSpPr>
        <p:spPr/>
        <p:txBody>
          <a:bodyPr/>
          <a:lstStyle/>
          <a:p>
            <a:fld id="{7A1ACDAD-888D-43D7-B32D-CEFD33294B64}" type="slidenum">
              <a:rPr lang="en-CA" smtClean="0"/>
              <a:t>35</a:t>
            </a:fld>
            <a:endParaRPr lang="en-CA"/>
          </a:p>
        </p:txBody>
      </p:sp>
    </p:spTree>
    <p:extLst>
      <p:ext uri="{BB962C8B-B14F-4D97-AF65-F5344CB8AC3E}">
        <p14:creationId xmlns:p14="http://schemas.microsoft.com/office/powerpoint/2010/main" val="4173205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Netlifx keeps track about which shows and movies are available and your viewing preferences </a:t>
            </a:r>
          </a:p>
          <a:p>
            <a:endParaRPr lang="en-CA"/>
          </a:p>
          <a:p>
            <a:r>
              <a:rPr lang="en-CA"/>
              <a:t>Your bank has use database to track global daily transactions, customer accounts, balances, and deposits</a:t>
            </a:r>
          </a:p>
          <a:p>
            <a:endParaRPr lang="en-US"/>
          </a:p>
          <a:p>
            <a:r>
              <a:rPr lang="en-US"/>
              <a:t>R</a:t>
            </a:r>
            <a:r>
              <a:rPr lang="en-CA"/>
              <a:t>etail stores use databases to store prices, customer information, sales information, inventory, etc. </a:t>
            </a:r>
          </a:p>
          <a:p>
            <a:endParaRPr lang="en-CA"/>
          </a:p>
          <a:p>
            <a:r>
              <a:rPr lang="en-CA"/>
              <a:t>Amazon – use some sort of database to organize products, pricing, customer information, purchase history</a:t>
            </a:r>
          </a:p>
          <a:p>
            <a:endParaRPr lang="en-US"/>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8</a:t>
            </a:fld>
            <a:endParaRPr lang="en-CA"/>
          </a:p>
        </p:txBody>
      </p:sp>
    </p:spTree>
    <p:extLst>
      <p:ext uri="{BB962C8B-B14F-4D97-AF65-F5344CB8AC3E}">
        <p14:creationId xmlns:p14="http://schemas.microsoft.com/office/powerpoint/2010/main" val="2680289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Krisha, if we can store data in a spreadsheet, why use a database? That is a great question.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Many times and as in your GP, your site supervisor stores all their data in a spreadsheet and calls it their “database.” In many ways while it acts as their database, it’s not really a database database. It’s a spreadsheet.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spreadsheet, data is stored in a cell, and can be formatted, edited, and manipulated within that cell. Yes you can link cells together and use formulas, but if you make a change it’s very manual.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 a database, cells contain data that come from different tables. If you change a record in one table, all other tables that reference that cell change as well. </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Spreadsheets were originally designed for one user, and their characteristics reflect that. They’re great for a single user or small number of users who don’t need to do a lot of incredibly complicated data manipulation. Databases, on the other hand, are designed to hold much larger collections of organized information—massive amounts, sometimes. Databases allow multiple users at the same time to quickly and securely access and query the data using highly complex logic and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 database usually serves as “the source of truth” because only certain people can actually edit it. Unlike spreadsheets for example. So when you download the data from the database and manipulate it, it likely won’t </a:t>
            </a:r>
          </a:p>
          <a:p>
            <a:endParaRPr lang="en-CA"/>
          </a:p>
          <a:p>
            <a:r>
              <a:rPr lang="en-CA"/>
              <a:t>Think about it this way. Let’s say you are a company and you are operating like a spreadsheet. If one of your customers change their email address, you would have to notify sales, marketing, fulfillment that customer X changed their email address. But instead if you are operating like a database, you just make the change in one location, and everyone knows right away that customer X changed their email address. </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9</a:t>
            </a:fld>
            <a:endParaRPr lang="en-CA"/>
          </a:p>
        </p:txBody>
      </p:sp>
    </p:spTree>
    <p:extLst>
      <p:ext uri="{BB962C8B-B14F-4D97-AF65-F5344CB8AC3E}">
        <p14:creationId xmlns:p14="http://schemas.microsoft.com/office/powerpoint/2010/main" val="2414482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Spreadsheets are great, and many times in your career you will see that Excel is enough. People are familiar with Excel or Google sheets. However, there are drawbacks to spreadsheets too.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a:t>Jourean had to redo her whole analysis because the data is a lot! Excel keeps crashing.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a:t>Same with Ning’s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Spreadsheets were first created for data storage and calculation. The advantage of using spreadsheet is that you can see all your data right away. This comes at a cost though. You can’t really deal with large volumes of data. Once you hit a million plus rows, it slows down a lot and you end up having multiple spreadsheets and then the troubles come.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Another benefit of databases is that it allows multiple users to edit or query the database in real-time. This is not always the case with spreadsheets. One person can’t open 2 excel files at the same time. The workaround is to use Excel in One Drive or Google Drive, but some features of Excel Desktop is not available in those settings. At the same time, different data users can have different access to data. For example, only HR and the employee in consideration can see salaries, but you can’t see the salary of other colleagues.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You also get a lot of redundant information, which we will see more of later. Because tables in databases are linked together, there is little to no duplication of source data. If you make a change in one location, all other cells that reference that location is changed. Whereas this is not the case in spreadsheets. A database can eliminate the problem of having numerous spreadsheets containing similar data and maintaining different copies of spreadsheets for version control. </a:t>
            </a:r>
          </a:p>
          <a:p>
            <a:pPr marL="0" indent="0">
              <a:buFontTx/>
              <a:buNone/>
            </a:pPr>
            <a:r>
              <a:rPr lang="en-CA"/>
              <a:t>Importance – crash or disconnect and lose 5 min of data </a:t>
            </a:r>
          </a:p>
          <a:p>
            <a:pPr marL="0" indent="0">
              <a:buFontTx/>
              <a:buNone/>
            </a:pPr>
            <a:endParaRPr lang="en-CA"/>
          </a:p>
          <a:p>
            <a:pPr marL="0" indent="0">
              <a:buFontTx/>
              <a:buNone/>
            </a:pPr>
            <a:r>
              <a:rPr lang="en-CA"/>
              <a:t>If you were to look for one particular row in Excel how would you do it? Filter based on values on the column or ctrl find – not the fastest if you have a large spreadsheet. A database can quickly retrieve all records that match a certain criteria and cross refrences records in multiple tables too. </a:t>
            </a:r>
          </a:p>
          <a:p>
            <a:pPr marL="0" indent="0">
              <a:buFontTx/>
              <a:buNone/>
            </a:pPr>
            <a:endParaRPr lang="en-CA"/>
          </a:p>
          <a:p>
            <a:pPr marL="0" indent="0">
              <a:buFontTx/>
              <a:buNone/>
            </a:pPr>
            <a:r>
              <a:rPr lang="en-CA"/>
              <a:t>Spreadsheets work but have you tried editing one cell and then the whole spreadsheet stop working/errors throughout? For example, you are fixing an interconnected formula and one false move and all your sheets throw out errors. </a:t>
            </a:r>
          </a:p>
          <a:p>
            <a:pPr marL="0" indent="0">
              <a:buFontTx/>
              <a:buNone/>
            </a:pPr>
            <a:endParaRPr lang="en-CA"/>
          </a:p>
          <a:p>
            <a:pPr marL="171450" indent="-171450">
              <a:buFontTx/>
              <a:buChar char="-"/>
            </a:pPr>
            <a:endParaRPr lang="en-CA"/>
          </a:p>
          <a:p>
            <a:pPr marL="171450" indent="-171450">
              <a:buFontTx/>
              <a:buChar char="-"/>
            </a:pPr>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10</a:t>
            </a:fld>
            <a:endParaRPr lang="en-CA"/>
          </a:p>
        </p:txBody>
      </p:sp>
    </p:spTree>
    <p:extLst>
      <p:ext uri="{BB962C8B-B14F-4D97-AF65-F5344CB8AC3E}">
        <p14:creationId xmlns:p14="http://schemas.microsoft.com/office/powerpoint/2010/main" val="713615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Here’s a real life example of the limits of spreadsheets/Excel. </a:t>
            </a:r>
          </a:p>
          <a:p>
            <a:pPr marL="0" indent="0">
              <a:buFontTx/>
              <a:buNone/>
            </a:pPr>
            <a:endParaRPr lang="en-US" sz="1200" b="0" i="0" kern="1200">
              <a:solidFill>
                <a:schemeClr val="tx1"/>
              </a:solidFill>
              <a:effectLst/>
              <a:latin typeface="+mn-lt"/>
              <a:ea typeface="+mn-ea"/>
              <a:cs typeface="+mn-cs"/>
            </a:endParaRPr>
          </a:p>
          <a:p>
            <a:pPr marL="171450" indent="-171450">
              <a:buFontTx/>
              <a:buChar char="-"/>
            </a:pPr>
            <a:r>
              <a:rPr lang="en-US" sz="1200" b="1" i="0" kern="1200">
                <a:solidFill>
                  <a:schemeClr val="tx1"/>
                </a:solidFill>
                <a:effectLst/>
                <a:latin typeface="+mn-lt"/>
                <a:ea typeface="+mn-ea"/>
                <a:cs typeface="+mn-cs"/>
              </a:rPr>
              <a:t>Excel</a:t>
            </a:r>
            <a:r>
              <a:rPr lang="en-US" sz="1200" b="0" i="0" kern="1200">
                <a:solidFill>
                  <a:schemeClr val="tx1"/>
                </a:solidFill>
                <a:effectLst/>
                <a:latin typeface="+mn-lt"/>
                <a:ea typeface="+mn-ea"/>
                <a:cs typeface="+mn-cs"/>
              </a:rPr>
              <a:t> cannot exceed the </a:t>
            </a:r>
            <a:r>
              <a:rPr lang="en-US" sz="1200" b="1" i="0" kern="1200">
                <a:solidFill>
                  <a:schemeClr val="tx1"/>
                </a:solidFill>
                <a:effectLst/>
                <a:latin typeface="+mn-lt"/>
                <a:ea typeface="+mn-ea"/>
                <a:cs typeface="+mn-cs"/>
              </a:rPr>
              <a:t>limit</a:t>
            </a:r>
            <a:r>
              <a:rPr lang="en-US" sz="1200" b="0" i="0" kern="1200">
                <a:solidFill>
                  <a:schemeClr val="tx1"/>
                </a:solidFill>
                <a:effectLst/>
                <a:latin typeface="+mn-lt"/>
                <a:ea typeface="+mn-ea"/>
                <a:cs typeface="+mn-cs"/>
              </a:rPr>
              <a:t> of 1,048,576 </a:t>
            </a:r>
            <a:r>
              <a:rPr lang="en-US" sz="1200" b="1" i="0" kern="1200">
                <a:solidFill>
                  <a:schemeClr val="tx1"/>
                </a:solidFill>
                <a:effectLst/>
                <a:latin typeface="+mn-lt"/>
                <a:ea typeface="+mn-ea"/>
                <a:cs typeface="+mn-cs"/>
              </a:rPr>
              <a:t>rows</a:t>
            </a:r>
            <a:r>
              <a:rPr lang="en-US" sz="1200" b="0" i="0" kern="1200">
                <a:solidFill>
                  <a:schemeClr val="tx1"/>
                </a:solidFill>
                <a:effectLst/>
                <a:latin typeface="+mn-lt"/>
                <a:ea typeface="+mn-ea"/>
                <a:cs typeface="+mn-cs"/>
              </a:rPr>
              <a:t> and 16,384 </a:t>
            </a:r>
            <a:r>
              <a:rPr lang="en-US" sz="1200" b="1" i="0" kern="1200">
                <a:solidFill>
                  <a:schemeClr val="tx1"/>
                </a:solidFill>
                <a:effectLst/>
                <a:latin typeface="+mn-lt"/>
                <a:ea typeface="+mn-ea"/>
                <a:cs typeface="+mn-cs"/>
              </a:rPr>
              <a:t>columns</a:t>
            </a:r>
            <a:r>
              <a:rPr lang="en-US" sz="1200" b="0" i="0" kern="1200">
                <a:solidFill>
                  <a:schemeClr val="tx1"/>
                </a:solidFill>
                <a:effectLst/>
                <a:latin typeface="+mn-lt"/>
                <a:ea typeface="+mn-ea"/>
                <a:cs typeface="+mn-cs"/>
              </a:rPr>
              <a:t>.</a:t>
            </a:r>
          </a:p>
          <a:p>
            <a:pPr marL="171450" indent="-171450">
              <a:buFontTx/>
              <a:buChar char="-"/>
            </a:pPr>
            <a:r>
              <a:rPr lang="en-US" sz="1200" b="0" i="0" kern="1200">
                <a:solidFill>
                  <a:schemeClr val="tx1"/>
                </a:solidFill>
                <a:effectLst/>
                <a:latin typeface="+mn-lt"/>
                <a:ea typeface="+mn-ea"/>
                <a:cs typeface="+mn-cs"/>
              </a:rPr>
              <a:t>Access limits: 2gb and 255 columns only</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11</a:t>
            </a:fld>
            <a:endParaRPr lang="en-CA"/>
          </a:p>
        </p:txBody>
      </p:sp>
    </p:spTree>
    <p:extLst>
      <p:ext uri="{BB962C8B-B14F-4D97-AF65-F5344CB8AC3E}">
        <p14:creationId xmlns:p14="http://schemas.microsoft.com/office/powerpoint/2010/main" val="135501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a:solidFill>
                  <a:schemeClr val="tx1"/>
                </a:solidFill>
                <a:effectLst/>
                <a:latin typeface="+mn-lt"/>
                <a:ea typeface="+mn-ea"/>
                <a:cs typeface="+mn-cs"/>
              </a:rPr>
              <a:t>Most spreadsheets allow text and numeric data, but not necessarily other types of content such as images, videos, and documents. Databases, on the other hand, accommodate a wide range of file types and larger files sizes.</a:t>
            </a:r>
          </a:p>
          <a:p>
            <a:pPr marL="228600" indent="-228600">
              <a:buAutoNum type="arabicPeriod"/>
            </a:pPr>
            <a:endParaRPr lang="en-US" sz="1200" b="0" i="0" kern="1200">
              <a:solidFill>
                <a:schemeClr val="tx1"/>
              </a:solidFill>
              <a:effectLst/>
              <a:latin typeface="+mn-lt"/>
              <a:ea typeface="+mn-ea"/>
              <a:cs typeface="+mn-cs"/>
            </a:endParaRPr>
          </a:p>
          <a:p>
            <a:pPr marL="228600" indent="-228600">
              <a:buAutoNum type="arabicPeriod"/>
            </a:pPr>
            <a:r>
              <a:rPr lang="en-US" sz="1200" b="0" i="0" kern="1200">
                <a:solidFill>
                  <a:schemeClr val="tx1"/>
                </a:solidFill>
                <a:effectLst/>
                <a:latin typeface="+mn-lt"/>
                <a:ea typeface="+mn-ea"/>
                <a:cs typeface="+mn-cs"/>
              </a:rPr>
              <a:t>If you want to track a limited volume of data and apply formulas, a spreadsheet is likely your best bet. But if you’re looking to isolate certain subsets of data at a time, or arrange data into multiple views, a database is more effective.</a:t>
            </a:r>
          </a:p>
          <a:p>
            <a:pPr marL="228600" indent="-228600">
              <a:buAutoNum type="arabicPeriod"/>
            </a:pPr>
            <a:endParaRPr lang="en-US" sz="1200" b="0" i="0" kern="120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a:solidFill>
                  <a:schemeClr val="tx1"/>
                </a:solidFill>
                <a:effectLst/>
                <a:latin typeface="+mn-lt"/>
                <a:ea typeface="+mn-ea"/>
                <a:cs typeface="+mn-cs"/>
              </a:rPr>
              <a:t>A spreadsheet will, by default, allow you to type anything into a field—and even store different types of data in the same field. This allows for a lot of flexibility, but can also create problems when you (or a teammate) makes a mistake. Databases offer built-in data validation. If you try to input something in the wrong format, you’ll get an error. This keeps the integrity of your data intact, preventing data cleanliness issues down the line.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a:solidFill>
                  <a:schemeClr val="tx1"/>
                </a:solidFill>
                <a:effectLst/>
                <a:latin typeface="+mn-lt"/>
                <a:ea typeface="+mn-ea"/>
                <a:cs typeface="+mn-cs"/>
              </a:rPr>
              <a:t>Spreadsheets have limited filtering and searching capability—so if that’s compatible with your use case, it could be the right choice. If you need to retrieve records quickly using a certain set of parameters, a database might be a better choice.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a:solidFill>
                  <a:schemeClr val="tx1"/>
                </a:solidFill>
                <a:effectLst/>
                <a:latin typeface="+mn-lt"/>
                <a:ea typeface="+mn-ea"/>
                <a:cs typeface="+mn-cs"/>
              </a:rPr>
              <a:t>It’s easy to share a spreadsheet. You can send a link, cloud share, or even print it out. But sharing is very different from collaborating. Spreadsheets aren’t great for the latter.</a:t>
            </a:r>
            <a:br>
              <a:rPr lang="en-US"/>
            </a:br>
            <a:br>
              <a:rPr lang="en-US"/>
            </a:br>
            <a:r>
              <a:rPr lang="en-US" sz="1200" b="0" i="0" kern="1200">
                <a:solidFill>
                  <a:schemeClr val="tx1"/>
                </a:solidFill>
                <a:effectLst/>
                <a:latin typeface="+mn-lt"/>
                <a:ea typeface="+mn-ea"/>
                <a:cs typeface="+mn-cs"/>
              </a:rPr>
              <a:t>Databases are designed for collaboration between multiple users. Say, for example your organization uses one central pool of data for multiple end-uses. Databases let you update information in one place </a:t>
            </a:r>
            <a:r>
              <a:rPr lang="en-US" sz="1200" b="0" i="1" kern="1200">
                <a:solidFill>
                  <a:schemeClr val="tx1"/>
                </a:solidFill>
                <a:effectLst/>
                <a:latin typeface="+mn-lt"/>
                <a:ea typeface="+mn-ea"/>
                <a:cs typeface="+mn-cs"/>
              </a:rPr>
              <a:t>without</a:t>
            </a:r>
            <a:r>
              <a:rPr lang="en-US" sz="1200" b="0" i="0" kern="1200">
                <a:solidFill>
                  <a:schemeClr val="tx1"/>
                </a:solidFill>
                <a:effectLst/>
                <a:latin typeface="+mn-lt"/>
                <a:ea typeface="+mn-ea"/>
                <a:cs typeface="+mn-cs"/>
              </a:rPr>
              <a:t> having to update the data in all the downstream locations it’s tied to. They serve as a single source of truth.</a:t>
            </a:r>
          </a:p>
          <a:p>
            <a:pPr marL="228600" indent="-228600">
              <a:buAutoNum type="arabicPeriod"/>
            </a:pPr>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12</a:t>
            </a:fld>
            <a:endParaRPr lang="en-CA"/>
          </a:p>
        </p:txBody>
      </p:sp>
    </p:spTree>
    <p:extLst>
      <p:ext uri="{BB962C8B-B14F-4D97-AF65-F5344CB8AC3E}">
        <p14:creationId xmlns:p14="http://schemas.microsoft.com/office/powerpoint/2010/main" val="1442562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As I mentioned earlier, we will focus on relational databases. And in relational databases, data is organized in a tabular structured and are interconnected to each other. </a:t>
            </a:r>
          </a:p>
          <a:p>
            <a:endParaRPr lang="en-CA"/>
          </a:p>
          <a:p>
            <a:r>
              <a:rPr lang="en-CA"/>
              <a:t>A table is a grid of rows and columns that store data. Rows are called records/tuples and are individual entries in the table. The columns are called fields/attributes and are the values of a table. </a:t>
            </a:r>
          </a:p>
          <a:p>
            <a:endParaRPr lang="en-CA"/>
          </a:p>
          <a:p>
            <a:r>
              <a:rPr lang="en-CA"/>
              <a:t>Remember we mentioned earlier that databases can store up to millions of data. So how do we get one particular data spread across different tables to display to the user? It is in using keys – and we’ll talk about PK and FK in a bit. </a:t>
            </a:r>
          </a:p>
          <a:p>
            <a:endParaRPr lang="en-CA"/>
          </a:p>
          <a:p>
            <a:r>
              <a:rPr lang="en-CA"/>
              <a:t>SQL is the standard programming language to query relational databases, so we will learn some basics. We will implement this using SQLite, but the syntax is almost the same across different products.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14</a:t>
            </a:fld>
            <a:endParaRPr lang="en-CA"/>
          </a:p>
        </p:txBody>
      </p:sp>
    </p:spTree>
    <p:extLst>
      <p:ext uri="{BB962C8B-B14F-4D97-AF65-F5344CB8AC3E}">
        <p14:creationId xmlns:p14="http://schemas.microsoft.com/office/powerpoint/2010/main" val="1346267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From a very high level point of view, there are 3 steps to designing a database </a:t>
            </a:r>
          </a:p>
          <a:p>
            <a:endParaRPr lang="en-CA"/>
          </a:p>
          <a:p>
            <a:pPr marL="228600" indent="-228600">
              <a:buAutoNum type="arabicPeriod"/>
            </a:pPr>
            <a:r>
              <a:rPr lang="en-CA"/>
              <a:t>User requirement</a:t>
            </a:r>
          </a:p>
          <a:p>
            <a:pPr marL="171450" indent="-171450">
              <a:buFontTx/>
              <a:buChar char="-"/>
            </a:pPr>
            <a:r>
              <a:rPr lang="en-CA"/>
              <a:t>Who will use it? What will they use it for? What type of data will be stored? </a:t>
            </a:r>
          </a:p>
          <a:p>
            <a:pPr marL="171450" indent="-171450">
              <a:buFontTx/>
              <a:buChar char="-"/>
            </a:pPr>
            <a:r>
              <a:rPr lang="en-CA"/>
              <a:t>The owners wanted to manage the relationships with their clients, know when to follow up to drive their sales, input info during checkin, forecast when they should followup. </a:t>
            </a:r>
          </a:p>
          <a:p>
            <a:pPr marL="171450" indent="-171450">
              <a:buFontTx/>
              <a:buChar char="-"/>
            </a:pPr>
            <a:r>
              <a:rPr lang="en-CA"/>
              <a:t>Now their current excel spreadsheet is fine but it grows exponentially over time and would be harder to manage. </a:t>
            </a:r>
          </a:p>
          <a:p>
            <a:pPr marL="171450" indent="-171450">
              <a:buFontTx/>
              <a:buChar char="-"/>
            </a:pPr>
            <a:r>
              <a:rPr lang="en-CA"/>
              <a:t>This process usually entails discussions with the user groups – project managers, data entry clerk, data analysts</a:t>
            </a:r>
          </a:p>
          <a:p>
            <a:pPr marL="171450" indent="-171450">
              <a:buFontTx/>
              <a:buChar char="-"/>
            </a:pPr>
            <a:r>
              <a:rPr lang="en-CA"/>
              <a:t>What will the database be used for? Generating reports? Creating an app on top of it? </a:t>
            </a:r>
          </a:p>
          <a:p>
            <a:pPr marL="171450" indent="-171450">
              <a:buFontTx/>
              <a:buChar char="-"/>
            </a:pPr>
            <a:r>
              <a:rPr lang="en-CA"/>
              <a:t>Is it a brand new database? Will you have to migrate data from somewhere else?</a:t>
            </a:r>
          </a:p>
          <a:p>
            <a:pPr marL="0" indent="0">
              <a:buFontTx/>
              <a:buNone/>
            </a:pPr>
            <a:endParaRPr lang="en-CA"/>
          </a:p>
          <a:p>
            <a:pPr marL="228600" indent="-228600">
              <a:buAutoNum type="arabicPeriod"/>
            </a:pPr>
            <a:r>
              <a:rPr lang="en-CA"/>
              <a:t>Conceptual Database Design</a:t>
            </a:r>
          </a:p>
          <a:p>
            <a:pPr marL="0" indent="0">
              <a:buNone/>
            </a:pPr>
            <a:r>
              <a:rPr lang="en-CA"/>
              <a:t>In this second step, you create a simple description of the data that closely matches how users and developers think of the data</a:t>
            </a:r>
          </a:p>
          <a:p>
            <a:pPr marL="0" indent="0">
              <a:buNone/>
            </a:pPr>
            <a:r>
              <a:rPr lang="en-CA"/>
              <a:t>Think about how the data will be stored</a:t>
            </a:r>
          </a:p>
          <a:p>
            <a:pPr marL="0" indent="0">
              <a:buNone/>
            </a:pPr>
            <a:r>
              <a:rPr lang="en-CA"/>
              <a:t>How they are related to each other</a:t>
            </a:r>
          </a:p>
          <a:p>
            <a:pPr marL="0" indent="0">
              <a:buNone/>
            </a:pPr>
            <a:r>
              <a:rPr lang="en-CA"/>
              <a:t>Diagrams</a:t>
            </a:r>
          </a:p>
          <a:p>
            <a:pPr marL="0" indent="0">
              <a:buNone/>
            </a:pPr>
            <a:r>
              <a:rPr lang="en-CA"/>
              <a:t>Meetings to just draw things out, think about different types of tables, how to connect each table together</a:t>
            </a:r>
          </a:p>
          <a:p>
            <a:pPr marL="0" indent="0">
              <a:buNone/>
            </a:pPr>
            <a:endParaRPr lang="en-CA"/>
          </a:p>
          <a:p>
            <a:pPr marL="228600" indent="-228600">
              <a:buAutoNum type="arabicPeriod"/>
            </a:pPr>
            <a:r>
              <a:rPr lang="en-CA"/>
              <a:t>Logical database design</a:t>
            </a:r>
          </a:p>
          <a:p>
            <a:pPr marL="0" indent="0">
              <a:buNone/>
            </a:pPr>
            <a:r>
              <a:rPr lang="en-CA"/>
              <a:t>Now you convert your database design into a database schema itself in a database management system, like SQLite, which we will do later on. </a:t>
            </a:r>
          </a:p>
          <a:p>
            <a:pPr marL="0" indent="0">
              <a:buNone/>
            </a:pPr>
            <a:endParaRPr lang="en-CA"/>
          </a:p>
          <a:p>
            <a:pPr marL="0" indent="0">
              <a:buNone/>
            </a:pPr>
            <a:r>
              <a:rPr lang="en-CA"/>
              <a:t>And of course this process can be recursive. It’s not a linear process.</a:t>
            </a:r>
          </a:p>
          <a:p>
            <a:pPr marL="0" indent="0">
              <a:buNone/>
            </a:pPr>
            <a:endParaRPr lang="en-CA"/>
          </a:p>
          <a:p>
            <a:pPr marL="0" indent="0">
              <a:buNone/>
            </a:pPr>
            <a:r>
              <a:rPr lang="en-CA"/>
              <a:t>Of course there are more steps here, thinking about performance, or security, etc. </a:t>
            </a:r>
          </a:p>
          <a:p>
            <a:pPr marL="228600" indent="-228600">
              <a:buAutoNum type="arabicPeriod"/>
            </a:pPr>
            <a:endParaRPr lang="en-CA"/>
          </a:p>
          <a:p>
            <a:pPr marL="0" indent="0">
              <a:buNone/>
            </a:pPr>
            <a:endParaRPr lang="en-CA"/>
          </a:p>
          <a:p>
            <a:pPr marL="228600" indent="-228600">
              <a:buAutoNum type="arabicPeriod"/>
            </a:pPr>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15</a:t>
            </a:fld>
            <a:endParaRPr lang="en-CA"/>
          </a:p>
        </p:txBody>
      </p:sp>
    </p:spTree>
    <p:extLst>
      <p:ext uri="{BB962C8B-B14F-4D97-AF65-F5344CB8AC3E}">
        <p14:creationId xmlns:p14="http://schemas.microsoft.com/office/powerpoint/2010/main" val="3547123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8D5FAD4D-1F50-2C42-A2B1-6EC133959D2F}"/>
              </a:ext>
            </a:extLst>
          </p:cNvPr>
          <p:cNvSpPr>
            <a:spLocks noGrp="1"/>
          </p:cNvSpPr>
          <p:nvPr>
            <p:ph type="title"/>
          </p:nvPr>
        </p:nvSpPr>
        <p:spPr>
          <a:xfrm>
            <a:off x="780374" y="1069363"/>
            <a:ext cx="10515600" cy="1918934"/>
          </a:xfrm>
          <a:prstGeom prst="rect">
            <a:avLst/>
          </a:prstGeom>
        </p:spPr>
        <p:txBody>
          <a:bodyPr anchor="ctr"/>
          <a:lstStyle>
            <a:lvl1pPr>
              <a:defRPr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1" name="Text Placeholder 17">
            <a:extLst>
              <a:ext uri="{FF2B5EF4-FFF2-40B4-BE49-F238E27FC236}">
                <a16:creationId xmlns:a16="http://schemas.microsoft.com/office/drawing/2014/main" id="{519D5ECD-473D-344F-893F-97CB5AF76E0B}"/>
              </a:ext>
            </a:extLst>
          </p:cNvPr>
          <p:cNvSpPr>
            <a:spLocks noGrp="1"/>
          </p:cNvSpPr>
          <p:nvPr>
            <p:ph type="body" sz="quarter" idx="10" hasCustomPrompt="1"/>
          </p:nvPr>
        </p:nvSpPr>
        <p:spPr>
          <a:xfrm>
            <a:off x="780374" y="3258130"/>
            <a:ext cx="7224209" cy="645996"/>
          </a:xfrm>
          <a:prstGeom prst="rect">
            <a:avLst/>
          </a:prstGeom>
        </p:spPr>
        <p:txBody>
          <a:bodyPr/>
          <a:lstStyle>
            <a:lvl1pPr marL="0" indent="0">
              <a:buNone/>
              <a:defRPr sz="3200" b="0" i="0">
                <a:solidFill>
                  <a:srgbClr val="0D2244"/>
                </a:solidFill>
                <a:latin typeface="+mn-lt"/>
                <a:ea typeface="Open Sans Light" panose="020B0306030504020204" pitchFamily="34" charset="0"/>
                <a:cs typeface="Open Sans Light" panose="020B0306030504020204" pitchFamily="34" charset="0"/>
              </a:defRPr>
            </a:lvl1pPr>
          </a:lstStyle>
          <a:p>
            <a:pPr lvl="0"/>
            <a:r>
              <a:rPr lang="en-US" dirty="0"/>
              <a:t>Subtitle</a:t>
            </a:r>
          </a:p>
        </p:txBody>
      </p:sp>
      <p:pic>
        <p:nvPicPr>
          <p:cNvPr id="6" name="Picture 5">
            <a:extLst>
              <a:ext uri="{FF2B5EF4-FFF2-40B4-BE49-F238E27FC236}">
                <a16:creationId xmlns:a16="http://schemas.microsoft.com/office/drawing/2014/main" id="{E4A71169-5504-8A47-AF13-1B8885125ED2}"/>
              </a:ext>
            </a:extLst>
          </p:cNvPr>
          <p:cNvPicPr>
            <a:picLocks noChangeAspect="1"/>
          </p:cNvPicPr>
          <p:nvPr userDrawn="1"/>
        </p:nvPicPr>
        <p:blipFill>
          <a:blip r:embed="rId2"/>
          <a:stretch>
            <a:fillRect/>
          </a:stretch>
        </p:blipFill>
        <p:spPr>
          <a:xfrm>
            <a:off x="8059119" y="6007648"/>
            <a:ext cx="3918403" cy="618477"/>
          </a:xfrm>
          <a:prstGeom prst="rect">
            <a:avLst/>
          </a:prstGeom>
        </p:spPr>
      </p:pic>
      <p:cxnSp>
        <p:nvCxnSpPr>
          <p:cNvPr id="9" name="Straight Connector 8">
            <a:extLst>
              <a:ext uri="{FF2B5EF4-FFF2-40B4-BE49-F238E27FC236}">
                <a16:creationId xmlns:a16="http://schemas.microsoft.com/office/drawing/2014/main" id="{B606D988-F377-42C2-98D7-7D3077B04A96}"/>
              </a:ext>
            </a:extLst>
          </p:cNvPr>
          <p:cNvCxnSpPr>
            <a:cxnSpLocks/>
          </p:cNvCxnSpPr>
          <p:nvPr userDrawn="1"/>
        </p:nvCxnSpPr>
        <p:spPr>
          <a:xfrm>
            <a:off x="731520" y="5978819"/>
            <a:ext cx="11136826"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95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3CC8-FFAC-B042-BD76-F6CB6A38F238}"/>
              </a:ext>
            </a:extLst>
          </p:cNvPr>
          <p:cNvSpPr>
            <a:spLocks noGrp="1"/>
          </p:cNvSpPr>
          <p:nvPr>
            <p:ph type="title"/>
          </p:nvPr>
        </p:nvSpPr>
        <p:spPr>
          <a:xfrm>
            <a:off x="731520" y="365126"/>
            <a:ext cx="10799998" cy="540396"/>
          </a:xfrm>
          <a:prstGeom prst="rect">
            <a:avLst/>
          </a:prstGeom>
        </p:spPr>
        <p:txBody>
          <a:bodyPr anchor="t" anchorCtr="0">
            <a:normAutofit/>
          </a:bodyPr>
          <a:lstStyle>
            <a:lvl1pPr>
              <a:defRPr sz="36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D54B4EA-259C-6446-BD42-D9DA7C879876}"/>
              </a:ext>
            </a:extLst>
          </p:cNvPr>
          <p:cNvSpPr>
            <a:spLocks noGrp="1"/>
          </p:cNvSpPr>
          <p:nvPr>
            <p:ph idx="1"/>
          </p:nvPr>
        </p:nvSpPr>
        <p:spPr>
          <a:xfrm>
            <a:off x="731520" y="1062417"/>
            <a:ext cx="10799998" cy="5054881"/>
          </a:xfrm>
          <a:prstGeom prst="rect">
            <a:avLst/>
          </a:prstGeom>
        </p:spPr>
        <p:txBody>
          <a:bodyPr/>
          <a:lstStyle>
            <a:lvl1pPr>
              <a:defRPr sz="2800">
                <a:solidFill>
                  <a:srgbClr val="0D2244"/>
                </a:solidFill>
                <a:latin typeface="+mn-lt"/>
                <a:ea typeface="Open Sans" panose="020B0606030504020204" pitchFamily="34" charset="0"/>
                <a:cs typeface="Open Sans" panose="020B0606030504020204" pitchFamily="34" charset="0"/>
              </a:defRPr>
            </a:lvl1pPr>
            <a:lvl2pPr>
              <a:defRPr sz="2800">
                <a:solidFill>
                  <a:srgbClr val="0D2244"/>
                </a:solidFill>
                <a:latin typeface="+mn-lt"/>
                <a:ea typeface="Open Sans" panose="020B0606030504020204" pitchFamily="34" charset="0"/>
                <a:cs typeface="Open Sans" panose="020B0606030504020204" pitchFamily="34" charset="0"/>
              </a:defRPr>
            </a:lvl2pPr>
            <a:lvl3pPr>
              <a:defRPr sz="2800">
                <a:solidFill>
                  <a:srgbClr val="0D2244"/>
                </a:solidFill>
                <a:latin typeface="+mn-lt"/>
                <a:ea typeface="Open Sans" panose="020B0606030504020204" pitchFamily="34" charset="0"/>
                <a:cs typeface="Open Sans" panose="020B0606030504020204" pitchFamily="34" charset="0"/>
              </a:defRPr>
            </a:lvl3pPr>
            <a:lvl4pPr>
              <a:defRPr sz="2800">
                <a:solidFill>
                  <a:srgbClr val="0D2244"/>
                </a:solidFill>
                <a:latin typeface="+mn-lt"/>
                <a:ea typeface="Open Sans" panose="020B0606030504020204" pitchFamily="34" charset="0"/>
                <a:cs typeface="Open Sans" panose="020B0606030504020204" pitchFamily="34" charset="0"/>
              </a:defRPr>
            </a:lvl4pPr>
            <a:lvl5pPr>
              <a:defRPr sz="28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BBF76BD5-526D-C54D-9821-B70AD59DB4D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E2EAD0E-696E-4DBF-9F80-3CF4EF25933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4" name="Slide Number Placeholder 3">
            <a:extLst>
              <a:ext uri="{FF2B5EF4-FFF2-40B4-BE49-F238E27FC236}">
                <a16:creationId xmlns:a16="http://schemas.microsoft.com/office/drawing/2014/main" id="{27E6FCFB-BCD6-44C0-8603-F7FFDA07B332}"/>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20700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w/footer large log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F14A50C-02E7-4876-AC59-1DDA220D5AA0}"/>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E5EE8D-7712-42A6-A1AE-3A845A847E64}"/>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0B4C233-6483-46DC-94AD-DB862EA9F91D}"/>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86936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w/footer small logo">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394C07-508B-450C-B0BD-AC0D304D0421}"/>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394F98B-2471-4E5C-8481-0E609E68039E}"/>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A1CE473-82C7-48C6-8FCE-1416BBDB4D1C}"/>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302740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w/footer large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1A9EC-84A3-3648-B014-69B29D64BDAC}"/>
              </a:ext>
            </a:extLst>
          </p:cNvPr>
          <p:cNvSpPr/>
          <p:nvPr userDrawn="1"/>
        </p:nvSpPr>
        <p:spPr>
          <a:xfrm>
            <a:off x="2063932" y="0"/>
            <a:ext cx="10128068" cy="6858000"/>
          </a:xfrm>
          <a:prstGeom prst="rect">
            <a:avLst/>
          </a:prstGeom>
          <a:solidFill>
            <a:srgbClr val="0020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73D044B-87D5-6147-8DB0-327DBCCDED96}"/>
              </a:ext>
            </a:extLst>
          </p:cNvPr>
          <p:cNvCxnSpPr>
            <a:cxnSpLocks/>
          </p:cNvCxnSpPr>
          <p:nvPr userDrawn="1"/>
        </p:nvCxnSpPr>
        <p:spPr>
          <a:xfrm>
            <a:off x="2063932" y="0"/>
            <a:ext cx="0" cy="6876000"/>
          </a:xfrm>
          <a:prstGeom prst="line">
            <a:avLst/>
          </a:prstGeom>
          <a:ln w="381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E04FC2-5C68-314B-8375-23815C9D7734}"/>
              </a:ext>
            </a:extLst>
          </p:cNvPr>
          <p:cNvPicPr>
            <a:picLocks noChangeAspect="1"/>
          </p:cNvPicPr>
          <p:nvPr userDrawn="1"/>
        </p:nvPicPr>
        <p:blipFill>
          <a:blip r:embed="rId2"/>
          <a:stretch>
            <a:fillRect/>
          </a:stretch>
        </p:blipFill>
        <p:spPr>
          <a:xfrm>
            <a:off x="232476" y="5703214"/>
            <a:ext cx="1518832" cy="971270"/>
          </a:xfrm>
          <a:prstGeom prst="rect">
            <a:avLst/>
          </a:prstGeom>
        </p:spPr>
      </p:pic>
      <p:sp>
        <p:nvSpPr>
          <p:cNvPr id="5" name="Title 1">
            <a:extLst>
              <a:ext uri="{FF2B5EF4-FFF2-40B4-BE49-F238E27FC236}">
                <a16:creationId xmlns:a16="http://schemas.microsoft.com/office/drawing/2014/main" id="{FD73BFB4-0720-F74D-8C81-6A56B09427A3}"/>
              </a:ext>
            </a:extLst>
          </p:cNvPr>
          <p:cNvSpPr>
            <a:spLocks noGrp="1"/>
          </p:cNvSpPr>
          <p:nvPr>
            <p:ph type="title"/>
          </p:nvPr>
        </p:nvSpPr>
        <p:spPr>
          <a:xfrm>
            <a:off x="2376556" y="365125"/>
            <a:ext cx="9510644" cy="1325563"/>
          </a:xfrm>
          <a:prstGeom prst="rect">
            <a:avLst/>
          </a:prstGeom>
        </p:spPr>
        <p:txBody>
          <a:bodyPr anchor="ctr">
            <a:normAutofit/>
          </a:bodyPr>
          <a:lstStyle>
            <a:lvl1pPr>
              <a:defRPr sz="4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9110588D-54C5-714D-A2C6-EEA26FFA8060}"/>
              </a:ext>
            </a:extLst>
          </p:cNvPr>
          <p:cNvSpPr>
            <a:spLocks noGrp="1"/>
          </p:cNvSpPr>
          <p:nvPr>
            <p:ph idx="1"/>
          </p:nvPr>
        </p:nvSpPr>
        <p:spPr>
          <a:xfrm>
            <a:off x="2376556" y="1825624"/>
            <a:ext cx="9510644" cy="468185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A774473-6700-4850-AC75-B6E32EDE27C6}"/>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163124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339-5932-054B-B659-838F6A648C0F}"/>
              </a:ext>
            </a:extLst>
          </p:cNvPr>
          <p:cNvSpPr>
            <a:spLocks noGrp="1"/>
          </p:cNvSpPr>
          <p:nvPr>
            <p:ph type="title"/>
          </p:nvPr>
        </p:nvSpPr>
        <p:spPr>
          <a:xfrm>
            <a:off x="731520" y="365126"/>
            <a:ext cx="10799998" cy="992334"/>
          </a:xfrm>
          <a:prstGeom prst="rect">
            <a:avLst/>
          </a:prstGeom>
        </p:spPr>
        <p:txBody>
          <a:bodyPr anchor="t" anchorCtr="0"/>
          <a:lstStyle>
            <a:lvl1pPr>
              <a:defRPr sz="33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D817087-24A9-7D46-A049-7911C3C436BA}"/>
              </a:ext>
            </a:extLst>
          </p:cNvPr>
          <p:cNvSpPr>
            <a:spLocks noGrp="1"/>
          </p:cNvSpPr>
          <p:nvPr>
            <p:ph sz="half" idx="1"/>
          </p:nvPr>
        </p:nvSpPr>
        <p:spPr>
          <a:xfrm>
            <a:off x="731520" y="1492396"/>
            <a:ext cx="5288280"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BEF0311-B9C2-F14A-995C-73BBAE6F2A5A}"/>
              </a:ext>
            </a:extLst>
          </p:cNvPr>
          <p:cNvSpPr>
            <a:spLocks noGrp="1"/>
          </p:cNvSpPr>
          <p:nvPr>
            <p:ph sz="half" idx="2"/>
          </p:nvPr>
        </p:nvSpPr>
        <p:spPr>
          <a:xfrm>
            <a:off x="6172200" y="1492396"/>
            <a:ext cx="5359318"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321644E3-AD83-4B50-9B5A-28B134C6292D}"/>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913BE15-F7C4-49F4-8895-D60DEFB2CCE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FD7C0E01-00CE-422E-868E-06F4F53A3393}"/>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8315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wo Column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758C-8024-AC4A-97CE-04A12CC4030D}"/>
              </a:ext>
            </a:extLst>
          </p:cNvPr>
          <p:cNvSpPr>
            <a:spLocks noGrp="1"/>
          </p:cNvSpPr>
          <p:nvPr>
            <p:ph type="title"/>
          </p:nvPr>
        </p:nvSpPr>
        <p:spPr>
          <a:xfrm>
            <a:off x="731520" y="457200"/>
            <a:ext cx="4040505" cy="1600200"/>
          </a:xfrm>
          <a:prstGeom prst="rect">
            <a:avLst/>
          </a:prstGeom>
        </p:spPr>
        <p:txBody>
          <a:bodyPr anchor="ctr"/>
          <a:lstStyle>
            <a:lvl1pPr>
              <a:defRPr sz="3200" b="1" i="0">
                <a:solidFill>
                  <a:srgbClr val="0D2244"/>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F713732A-E107-D544-BA7F-8E02FA390D5A}"/>
              </a:ext>
            </a:extLst>
          </p:cNvPr>
          <p:cNvSpPr>
            <a:spLocks noGrp="1"/>
          </p:cNvSpPr>
          <p:nvPr>
            <p:ph type="pic" idx="1"/>
          </p:nvPr>
        </p:nvSpPr>
        <p:spPr>
          <a:xfrm>
            <a:off x="5183188" y="457200"/>
            <a:ext cx="6348330" cy="5383760"/>
          </a:xfrm>
          <a:prstGeom prst="rect">
            <a:avLst/>
          </a:prstGeom>
        </p:spPr>
        <p:txBody>
          <a:bodyPr/>
          <a:lstStyle>
            <a:lvl1pPr marL="0" indent="0">
              <a:buNone/>
              <a:defRPr sz="3200">
                <a:solidFill>
                  <a:srgbClr val="0D224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C58DF-C432-B248-8DFE-B04BEE2ACBEF}"/>
              </a:ext>
            </a:extLst>
          </p:cNvPr>
          <p:cNvSpPr>
            <a:spLocks noGrp="1"/>
          </p:cNvSpPr>
          <p:nvPr>
            <p:ph type="body" sz="half" idx="2"/>
          </p:nvPr>
        </p:nvSpPr>
        <p:spPr>
          <a:xfrm>
            <a:off x="731520" y="2057400"/>
            <a:ext cx="4040505" cy="3783559"/>
          </a:xfrm>
          <a:prstGeom prst="rect">
            <a:avLst/>
          </a:prstGeom>
        </p:spPr>
        <p:txBody>
          <a:bodyPr anchor="t"/>
          <a:lstStyle>
            <a:lvl1pPr marL="0" indent="0">
              <a:buNone/>
              <a:defRPr sz="160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8" name="Straight Connector 7">
            <a:extLst>
              <a:ext uri="{FF2B5EF4-FFF2-40B4-BE49-F238E27FC236}">
                <a16:creationId xmlns:a16="http://schemas.microsoft.com/office/drawing/2014/main" id="{0D44611D-63E4-4D6F-9BBB-3DFC705D8DB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7A57307-B417-4985-B044-5993FF310212}"/>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5E3449B9-44BA-4F67-815F-EF5EFB318F5E}"/>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02855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5641F4-0381-4A0A-A265-C79A9A458C9A}"/>
              </a:ext>
            </a:extLst>
          </p:cNvPr>
          <p:cNvSpPr>
            <a:spLocks noGrp="1"/>
          </p:cNvSpPr>
          <p:nvPr>
            <p:ph type="sldNum" sz="quarter" idx="4"/>
          </p:nvPr>
        </p:nvSpPr>
        <p:spPr>
          <a:xfrm>
            <a:off x="9261049" y="632132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B365A-F164-4486-A362-1212BCCB0DBA}" type="slidenum">
              <a:rPr lang="en-CA" smtClean="0"/>
              <a:t>‹#›</a:t>
            </a:fld>
            <a:endParaRPr lang="en-CA"/>
          </a:p>
        </p:txBody>
      </p:sp>
    </p:spTree>
    <p:extLst>
      <p:ext uri="{BB962C8B-B14F-4D97-AF65-F5344CB8AC3E}">
        <p14:creationId xmlns:p14="http://schemas.microsoft.com/office/powerpoint/2010/main" val="1861606096"/>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8" r:id="rId3"/>
    <p:sldLayoutId id="2147483689" r:id="rId4"/>
    <p:sldLayoutId id="2147483691" r:id="rId5"/>
    <p:sldLayoutId id="2147483665" r:id="rId6"/>
    <p:sldLayoutId id="214748367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VyHV0BRtdx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hyperlink" Target="https://sqlitebrowser.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microsoft.com/en-us/office/database-basics-a849ac16-07c7-4a31-9948-3c8c94a7c204#:~:text=A%20database%20is%20a%20tool,word%2Dprocessing%20program%20or%20spreadshe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8FF-806B-4359-929C-78BA228C962D}"/>
              </a:ext>
            </a:extLst>
          </p:cNvPr>
          <p:cNvSpPr>
            <a:spLocks noGrp="1"/>
          </p:cNvSpPr>
          <p:nvPr>
            <p:ph type="title"/>
          </p:nvPr>
        </p:nvSpPr>
        <p:spPr>
          <a:xfrm>
            <a:off x="770948" y="1606691"/>
            <a:ext cx="10515600" cy="1918934"/>
          </a:xfrm>
        </p:spPr>
        <p:txBody>
          <a:bodyPr/>
          <a:lstStyle/>
          <a:p>
            <a:r>
              <a:rPr lang="en-CA"/>
              <a:t>Introduction to Databases</a:t>
            </a:r>
            <a:br>
              <a:rPr lang="en-CA"/>
            </a:br>
            <a:r>
              <a:rPr lang="en-CA" sz="2800" b="0">
                <a:solidFill>
                  <a:srgbClr val="002047"/>
                </a:solidFill>
              </a:rPr>
              <a:t>July 2022</a:t>
            </a:r>
            <a:endParaRPr lang="en-CA" sz="3000" b="0" dirty="0">
              <a:solidFill>
                <a:srgbClr val="002047"/>
              </a:solidFill>
            </a:endParaRPr>
          </a:p>
        </p:txBody>
      </p:sp>
      <p:sp>
        <p:nvSpPr>
          <p:cNvPr id="4" name="Text Placeholder 2">
            <a:extLst>
              <a:ext uri="{FF2B5EF4-FFF2-40B4-BE49-F238E27FC236}">
                <a16:creationId xmlns:a16="http://schemas.microsoft.com/office/drawing/2014/main" id="{886A9934-A1C3-4C32-A555-72CD7297561E}"/>
              </a:ext>
            </a:extLst>
          </p:cNvPr>
          <p:cNvSpPr txBox="1">
            <a:spLocks/>
          </p:cNvSpPr>
          <p:nvPr/>
        </p:nvSpPr>
        <p:spPr>
          <a:xfrm>
            <a:off x="731520" y="6007100"/>
            <a:ext cx="6395536" cy="6461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286550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977B-F514-4AC9-94BF-37048703C197}"/>
              </a:ext>
            </a:extLst>
          </p:cNvPr>
          <p:cNvSpPr>
            <a:spLocks noGrp="1"/>
          </p:cNvSpPr>
          <p:nvPr>
            <p:ph type="title"/>
          </p:nvPr>
        </p:nvSpPr>
        <p:spPr/>
        <p:txBody>
          <a:bodyPr>
            <a:normAutofit fontScale="90000"/>
          </a:bodyPr>
          <a:lstStyle/>
          <a:p>
            <a:r>
              <a:rPr lang="en-CA"/>
              <a:t>Why use a database?</a:t>
            </a:r>
          </a:p>
        </p:txBody>
      </p:sp>
      <p:sp>
        <p:nvSpPr>
          <p:cNvPr id="3" name="Content Placeholder 2">
            <a:extLst>
              <a:ext uri="{FF2B5EF4-FFF2-40B4-BE49-F238E27FC236}">
                <a16:creationId xmlns:a16="http://schemas.microsoft.com/office/drawing/2014/main" id="{3F3E3FA9-4F88-43AE-A6D2-AAB7259858A1}"/>
              </a:ext>
            </a:extLst>
          </p:cNvPr>
          <p:cNvSpPr>
            <a:spLocks noGrp="1"/>
          </p:cNvSpPr>
          <p:nvPr>
            <p:ph idx="1"/>
          </p:nvPr>
        </p:nvSpPr>
        <p:spPr/>
        <p:txBody>
          <a:bodyPr/>
          <a:lstStyle/>
          <a:p>
            <a:r>
              <a:rPr lang="en-CA"/>
              <a:t>Size of data</a:t>
            </a:r>
          </a:p>
          <a:p>
            <a:pPr marL="457200" lvl="1" indent="0">
              <a:buNone/>
            </a:pPr>
            <a:endParaRPr lang="en-CA"/>
          </a:p>
          <a:p>
            <a:r>
              <a:rPr lang="en-CA"/>
              <a:t>Multiple users updating data</a:t>
            </a:r>
          </a:p>
          <a:p>
            <a:pPr marL="457200" lvl="1" indent="0">
              <a:buNone/>
            </a:pPr>
            <a:endParaRPr lang="en-CA"/>
          </a:p>
          <a:p>
            <a:r>
              <a:rPr lang="en-CA"/>
              <a:t>Redundancy of data</a:t>
            </a:r>
          </a:p>
          <a:p>
            <a:pPr marL="457200" lvl="1" indent="0">
              <a:buNone/>
            </a:pPr>
            <a:endParaRPr lang="en-CA"/>
          </a:p>
          <a:p>
            <a:r>
              <a:rPr lang="en-CA"/>
              <a:t>Data accessibility and speed</a:t>
            </a:r>
          </a:p>
          <a:p>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2C3B0AE3-BB7A-491A-8AC4-BF6AC88A8F65}"/>
              </a:ext>
            </a:extLst>
          </p:cNvPr>
          <p:cNvSpPr>
            <a:spLocks noGrp="1"/>
          </p:cNvSpPr>
          <p:nvPr>
            <p:ph type="sldNum" sz="quarter" idx="10"/>
          </p:nvPr>
        </p:nvSpPr>
        <p:spPr/>
        <p:txBody>
          <a:bodyPr/>
          <a:lstStyle/>
          <a:p>
            <a:fld id="{4E4B365A-F164-4486-A362-1212BCCB0DBA}" type="slidenum">
              <a:rPr lang="en-CA" smtClean="0"/>
              <a:t>10</a:t>
            </a:fld>
            <a:endParaRPr lang="en-CA"/>
          </a:p>
        </p:txBody>
      </p:sp>
    </p:spTree>
    <p:extLst>
      <p:ext uri="{BB962C8B-B14F-4D97-AF65-F5344CB8AC3E}">
        <p14:creationId xmlns:p14="http://schemas.microsoft.com/office/powerpoint/2010/main" val="381892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3F22-5710-4B45-9F79-C00913581975}"/>
              </a:ext>
            </a:extLst>
          </p:cNvPr>
          <p:cNvSpPr>
            <a:spLocks noGrp="1"/>
          </p:cNvSpPr>
          <p:nvPr>
            <p:ph type="title"/>
          </p:nvPr>
        </p:nvSpPr>
        <p:spPr/>
        <p:txBody>
          <a:bodyPr>
            <a:normAutofit fontScale="90000"/>
          </a:bodyPr>
          <a:lstStyle/>
          <a:p>
            <a:r>
              <a:rPr lang="en-CA"/>
              <a:t>Limits of Excel</a:t>
            </a:r>
          </a:p>
        </p:txBody>
      </p:sp>
      <p:sp>
        <p:nvSpPr>
          <p:cNvPr id="3" name="Content Placeholder 2">
            <a:extLst>
              <a:ext uri="{FF2B5EF4-FFF2-40B4-BE49-F238E27FC236}">
                <a16:creationId xmlns:a16="http://schemas.microsoft.com/office/drawing/2014/main" id="{C13071EA-E2FA-40A3-92D2-CA0DE18FA4B5}"/>
              </a:ext>
            </a:extLst>
          </p:cNvPr>
          <p:cNvSpPr>
            <a:spLocks noGrp="1"/>
          </p:cNvSpPr>
          <p:nvPr>
            <p:ph idx="1"/>
          </p:nvPr>
        </p:nvSpPr>
        <p:spPr/>
        <p:txBody>
          <a:bodyPr/>
          <a:lstStyle/>
          <a:p>
            <a:pPr marL="0" indent="0">
              <a:buNone/>
            </a:pPr>
            <a:r>
              <a:rPr lang="en-CA"/>
              <a:t>Fetzer and Graeber (2021) </a:t>
            </a:r>
          </a:p>
          <a:p>
            <a:pPr marL="0" indent="0">
              <a:buNone/>
            </a:pPr>
            <a:endParaRPr lang="en-CA"/>
          </a:p>
          <a:p>
            <a:pPr marL="0" indent="0">
              <a:buNone/>
            </a:pPr>
            <a:r>
              <a:rPr lang="en-CA"/>
              <a:t>“</a:t>
            </a:r>
            <a:r>
              <a:rPr lang="en-US"/>
              <a:t>Conservative estimates suggest that the failure of timely contact tracing due to the data glitch is associated with more than 125,000 additional infections and over 1,500 additional COVID-19-related deaths. Our findings provide strong quasi-experimental evidence for the effectiveness of contact tracing.” </a:t>
            </a:r>
            <a:endParaRPr lang="en-CA"/>
          </a:p>
          <a:p>
            <a:endParaRPr lang="en-CA"/>
          </a:p>
        </p:txBody>
      </p:sp>
      <p:sp>
        <p:nvSpPr>
          <p:cNvPr id="4" name="Slide Number Placeholder 3">
            <a:extLst>
              <a:ext uri="{FF2B5EF4-FFF2-40B4-BE49-F238E27FC236}">
                <a16:creationId xmlns:a16="http://schemas.microsoft.com/office/drawing/2014/main" id="{B0ABF138-41ED-4AB8-A1B2-5F57664CA0F5}"/>
              </a:ext>
            </a:extLst>
          </p:cNvPr>
          <p:cNvSpPr>
            <a:spLocks noGrp="1"/>
          </p:cNvSpPr>
          <p:nvPr>
            <p:ph type="sldNum" sz="quarter" idx="10"/>
          </p:nvPr>
        </p:nvSpPr>
        <p:spPr/>
        <p:txBody>
          <a:bodyPr/>
          <a:lstStyle/>
          <a:p>
            <a:fld id="{4E4B365A-F164-4486-A362-1212BCCB0DBA}" type="slidenum">
              <a:rPr lang="en-CA" smtClean="0"/>
              <a:t>11</a:t>
            </a:fld>
            <a:endParaRPr lang="en-CA"/>
          </a:p>
        </p:txBody>
      </p:sp>
    </p:spTree>
    <p:extLst>
      <p:ext uri="{BB962C8B-B14F-4D97-AF65-F5344CB8AC3E}">
        <p14:creationId xmlns:p14="http://schemas.microsoft.com/office/powerpoint/2010/main" val="405322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F8BE-7166-4377-85E0-D941B27C5934}"/>
              </a:ext>
            </a:extLst>
          </p:cNvPr>
          <p:cNvSpPr>
            <a:spLocks noGrp="1"/>
          </p:cNvSpPr>
          <p:nvPr>
            <p:ph type="title"/>
          </p:nvPr>
        </p:nvSpPr>
        <p:spPr/>
        <p:txBody>
          <a:bodyPr>
            <a:normAutofit fontScale="90000"/>
          </a:bodyPr>
          <a:lstStyle/>
          <a:p>
            <a:r>
              <a:rPr lang="en-CA"/>
              <a:t>How to decide?</a:t>
            </a:r>
          </a:p>
        </p:txBody>
      </p:sp>
      <p:sp>
        <p:nvSpPr>
          <p:cNvPr id="3" name="Content Placeholder 2">
            <a:extLst>
              <a:ext uri="{FF2B5EF4-FFF2-40B4-BE49-F238E27FC236}">
                <a16:creationId xmlns:a16="http://schemas.microsoft.com/office/drawing/2014/main" id="{935A3570-5462-4698-97B1-9BF5FF4DC714}"/>
              </a:ext>
            </a:extLst>
          </p:cNvPr>
          <p:cNvSpPr>
            <a:spLocks noGrp="1"/>
          </p:cNvSpPr>
          <p:nvPr>
            <p:ph idx="1"/>
          </p:nvPr>
        </p:nvSpPr>
        <p:spPr/>
        <p:txBody>
          <a:bodyPr/>
          <a:lstStyle/>
          <a:p>
            <a:r>
              <a:rPr lang="en-CA"/>
              <a:t>What kind of data do you have?</a:t>
            </a:r>
          </a:p>
          <a:p>
            <a:r>
              <a:rPr lang="en-CA"/>
              <a:t>How do you want to use that data?</a:t>
            </a:r>
          </a:p>
          <a:p>
            <a:r>
              <a:rPr lang="en-CA"/>
              <a:t>How important is data integrity?</a:t>
            </a:r>
          </a:p>
          <a:p>
            <a:r>
              <a:rPr lang="en-CA"/>
              <a:t>Do you need deep search capabilities?</a:t>
            </a:r>
          </a:p>
          <a:p>
            <a:r>
              <a:rPr lang="en-CA"/>
              <a:t>How many people need access? </a:t>
            </a:r>
          </a:p>
          <a:p>
            <a:endParaRPr lang="en-CA"/>
          </a:p>
        </p:txBody>
      </p:sp>
      <p:sp>
        <p:nvSpPr>
          <p:cNvPr id="4" name="Slide Number Placeholder 3">
            <a:extLst>
              <a:ext uri="{FF2B5EF4-FFF2-40B4-BE49-F238E27FC236}">
                <a16:creationId xmlns:a16="http://schemas.microsoft.com/office/drawing/2014/main" id="{AC77A35F-0394-48A3-BD83-9B2B5B9625E9}"/>
              </a:ext>
            </a:extLst>
          </p:cNvPr>
          <p:cNvSpPr>
            <a:spLocks noGrp="1"/>
          </p:cNvSpPr>
          <p:nvPr>
            <p:ph type="sldNum" sz="quarter" idx="10"/>
          </p:nvPr>
        </p:nvSpPr>
        <p:spPr/>
        <p:txBody>
          <a:bodyPr/>
          <a:lstStyle/>
          <a:p>
            <a:fld id="{4E4B365A-F164-4486-A362-1212BCCB0DBA}" type="slidenum">
              <a:rPr lang="en-CA" smtClean="0"/>
              <a:t>12</a:t>
            </a:fld>
            <a:endParaRPr lang="en-CA"/>
          </a:p>
        </p:txBody>
      </p:sp>
    </p:spTree>
    <p:extLst>
      <p:ext uri="{BB962C8B-B14F-4D97-AF65-F5344CB8AC3E}">
        <p14:creationId xmlns:p14="http://schemas.microsoft.com/office/powerpoint/2010/main" val="300900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5CD9-A087-4913-A826-6D37237B5D6B}"/>
              </a:ext>
            </a:extLst>
          </p:cNvPr>
          <p:cNvSpPr>
            <a:spLocks noGrp="1"/>
          </p:cNvSpPr>
          <p:nvPr>
            <p:ph type="title"/>
          </p:nvPr>
        </p:nvSpPr>
        <p:spPr/>
        <p:txBody>
          <a:bodyPr>
            <a:normAutofit fontScale="90000"/>
          </a:bodyPr>
          <a:lstStyle/>
          <a:p>
            <a:r>
              <a:rPr lang="en-CA"/>
              <a:t>Roadmap</a:t>
            </a:r>
          </a:p>
        </p:txBody>
      </p:sp>
      <p:sp>
        <p:nvSpPr>
          <p:cNvPr id="3" name="Content Placeholder 2">
            <a:extLst>
              <a:ext uri="{FF2B5EF4-FFF2-40B4-BE49-F238E27FC236}">
                <a16:creationId xmlns:a16="http://schemas.microsoft.com/office/drawing/2014/main" id="{30A7A1AD-81EA-4BF2-A363-CD9B6A7869D0}"/>
              </a:ext>
            </a:extLst>
          </p:cNvPr>
          <p:cNvSpPr>
            <a:spLocks noGrp="1"/>
          </p:cNvSpPr>
          <p:nvPr>
            <p:ph idx="1"/>
          </p:nvPr>
        </p:nvSpPr>
        <p:spPr/>
        <p:txBody>
          <a:bodyPr/>
          <a:lstStyle/>
          <a:p>
            <a:r>
              <a:rPr lang="en-CA"/>
              <a:t>Conceptual Overview of Databases</a:t>
            </a:r>
          </a:p>
          <a:p>
            <a:r>
              <a:rPr lang="en-CA">
                <a:solidFill>
                  <a:srgbClr val="17A488"/>
                </a:solidFill>
              </a:rPr>
              <a:t>Big picture of database design</a:t>
            </a:r>
          </a:p>
          <a:p>
            <a:r>
              <a:rPr lang="en-CA"/>
              <a:t>Learn basic SQL queries with Harry Potter Database</a:t>
            </a:r>
          </a:p>
          <a:p>
            <a:r>
              <a:rPr lang="en-CA"/>
              <a:t>How data analysts use databases: Steven Zhang </a:t>
            </a:r>
          </a:p>
          <a:p>
            <a:pPr marL="0" indent="0">
              <a:buNone/>
            </a:pPr>
            <a:endParaRPr lang="en-CA"/>
          </a:p>
        </p:txBody>
      </p:sp>
      <p:sp>
        <p:nvSpPr>
          <p:cNvPr id="4" name="Slide Number Placeholder 3">
            <a:extLst>
              <a:ext uri="{FF2B5EF4-FFF2-40B4-BE49-F238E27FC236}">
                <a16:creationId xmlns:a16="http://schemas.microsoft.com/office/drawing/2014/main" id="{DB3F77FE-2EAF-4815-81ED-75EB8BA74E1F}"/>
              </a:ext>
            </a:extLst>
          </p:cNvPr>
          <p:cNvSpPr>
            <a:spLocks noGrp="1"/>
          </p:cNvSpPr>
          <p:nvPr>
            <p:ph type="sldNum" sz="quarter" idx="10"/>
          </p:nvPr>
        </p:nvSpPr>
        <p:spPr/>
        <p:txBody>
          <a:bodyPr/>
          <a:lstStyle/>
          <a:p>
            <a:fld id="{4E4B365A-F164-4486-A362-1212BCCB0DBA}" type="slidenum">
              <a:rPr lang="en-CA" smtClean="0"/>
              <a:t>13</a:t>
            </a:fld>
            <a:endParaRPr lang="en-CA"/>
          </a:p>
        </p:txBody>
      </p:sp>
    </p:spTree>
    <p:extLst>
      <p:ext uri="{BB962C8B-B14F-4D97-AF65-F5344CB8AC3E}">
        <p14:creationId xmlns:p14="http://schemas.microsoft.com/office/powerpoint/2010/main" val="409040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3EDF-4FDE-42E7-B69B-4EFC629AE0C2}"/>
              </a:ext>
            </a:extLst>
          </p:cNvPr>
          <p:cNvSpPr>
            <a:spLocks noGrp="1"/>
          </p:cNvSpPr>
          <p:nvPr>
            <p:ph type="title"/>
          </p:nvPr>
        </p:nvSpPr>
        <p:spPr/>
        <p:txBody>
          <a:bodyPr>
            <a:normAutofit fontScale="90000"/>
          </a:bodyPr>
          <a:lstStyle/>
          <a:p>
            <a:r>
              <a:rPr lang="en-CA"/>
              <a:t>Relational databases</a:t>
            </a:r>
          </a:p>
        </p:txBody>
      </p:sp>
      <p:sp>
        <p:nvSpPr>
          <p:cNvPr id="3" name="Content Placeholder 2">
            <a:extLst>
              <a:ext uri="{FF2B5EF4-FFF2-40B4-BE49-F238E27FC236}">
                <a16:creationId xmlns:a16="http://schemas.microsoft.com/office/drawing/2014/main" id="{2A67BE15-65AB-4CA4-92AC-33F18F552CB0}"/>
              </a:ext>
            </a:extLst>
          </p:cNvPr>
          <p:cNvSpPr>
            <a:spLocks noGrp="1"/>
          </p:cNvSpPr>
          <p:nvPr>
            <p:ph idx="1"/>
          </p:nvPr>
        </p:nvSpPr>
        <p:spPr/>
        <p:txBody>
          <a:bodyPr/>
          <a:lstStyle/>
          <a:p>
            <a:r>
              <a:rPr lang="en-CA"/>
              <a:t>Data is organized in a tabular structure</a:t>
            </a:r>
          </a:p>
          <a:p>
            <a:pPr lvl="1"/>
            <a:r>
              <a:rPr lang="en-CA"/>
              <a:t>Rows are called “</a:t>
            </a:r>
            <a:r>
              <a:rPr lang="en-CA" b="1"/>
              <a:t>records</a:t>
            </a:r>
            <a:r>
              <a:rPr lang="en-CA"/>
              <a:t>” or “</a:t>
            </a:r>
            <a:r>
              <a:rPr lang="en-CA" b="1"/>
              <a:t>tuples</a:t>
            </a:r>
            <a:r>
              <a:rPr lang="en-CA"/>
              <a:t>” </a:t>
            </a:r>
          </a:p>
          <a:p>
            <a:pPr lvl="1"/>
            <a:r>
              <a:rPr lang="en-CA"/>
              <a:t>Columns are called “</a:t>
            </a:r>
            <a:r>
              <a:rPr lang="en-CA" b="1"/>
              <a:t>fields</a:t>
            </a:r>
            <a:r>
              <a:rPr lang="en-CA"/>
              <a:t>” or “</a:t>
            </a:r>
            <a:r>
              <a:rPr lang="en-CA" b="1"/>
              <a:t>attributes</a:t>
            </a:r>
            <a:r>
              <a:rPr lang="en-CA"/>
              <a:t>”</a:t>
            </a:r>
          </a:p>
          <a:p>
            <a:pPr lvl="1"/>
            <a:r>
              <a:rPr lang="en-CA"/>
              <a:t>Data is linked or related to each other using </a:t>
            </a:r>
            <a:r>
              <a:rPr lang="en-CA" b="1"/>
              <a:t>keys</a:t>
            </a:r>
          </a:p>
          <a:p>
            <a:pPr marL="457200" lvl="1" indent="0">
              <a:buNone/>
            </a:pPr>
            <a:endParaRPr lang="en-CA"/>
          </a:p>
          <a:p>
            <a:r>
              <a:rPr lang="en-CA"/>
              <a:t>Structured Query Language (SQL) is a standard programming language to define, manipulate, and query relational databases </a:t>
            </a:r>
          </a:p>
          <a:p>
            <a:pPr marL="0" indent="0">
              <a:buNone/>
            </a:pPr>
            <a:endParaRPr lang="en-CA"/>
          </a:p>
          <a:p>
            <a:endParaRPr lang="en-CA"/>
          </a:p>
        </p:txBody>
      </p:sp>
      <p:sp>
        <p:nvSpPr>
          <p:cNvPr id="4" name="Slide Number Placeholder 3">
            <a:extLst>
              <a:ext uri="{FF2B5EF4-FFF2-40B4-BE49-F238E27FC236}">
                <a16:creationId xmlns:a16="http://schemas.microsoft.com/office/drawing/2014/main" id="{8677DA12-104E-407C-8B30-05CA05605BCA}"/>
              </a:ext>
            </a:extLst>
          </p:cNvPr>
          <p:cNvSpPr>
            <a:spLocks noGrp="1"/>
          </p:cNvSpPr>
          <p:nvPr>
            <p:ph type="sldNum" sz="quarter" idx="10"/>
          </p:nvPr>
        </p:nvSpPr>
        <p:spPr/>
        <p:txBody>
          <a:bodyPr/>
          <a:lstStyle/>
          <a:p>
            <a:fld id="{4E4B365A-F164-4486-A362-1212BCCB0DBA}" type="slidenum">
              <a:rPr lang="en-CA" smtClean="0"/>
              <a:t>14</a:t>
            </a:fld>
            <a:endParaRPr lang="en-CA"/>
          </a:p>
        </p:txBody>
      </p:sp>
    </p:spTree>
    <p:extLst>
      <p:ext uri="{BB962C8B-B14F-4D97-AF65-F5344CB8AC3E}">
        <p14:creationId xmlns:p14="http://schemas.microsoft.com/office/powerpoint/2010/main" val="228717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378E-1F2D-481C-BFBF-FB68945134ED}"/>
              </a:ext>
            </a:extLst>
          </p:cNvPr>
          <p:cNvSpPr>
            <a:spLocks noGrp="1"/>
          </p:cNvSpPr>
          <p:nvPr>
            <p:ph type="title"/>
          </p:nvPr>
        </p:nvSpPr>
        <p:spPr/>
        <p:txBody>
          <a:bodyPr>
            <a:normAutofit fontScale="90000"/>
          </a:bodyPr>
          <a:lstStyle/>
          <a:p>
            <a:r>
              <a:rPr lang="en-CA"/>
              <a:t>Database design</a:t>
            </a:r>
          </a:p>
        </p:txBody>
      </p:sp>
      <p:sp>
        <p:nvSpPr>
          <p:cNvPr id="3" name="Content Placeholder 2">
            <a:extLst>
              <a:ext uri="{FF2B5EF4-FFF2-40B4-BE49-F238E27FC236}">
                <a16:creationId xmlns:a16="http://schemas.microsoft.com/office/drawing/2014/main" id="{CC34C298-CE90-4B99-AB48-F2E8D035060F}"/>
              </a:ext>
            </a:extLst>
          </p:cNvPr>
          <p:cNvSpPr>
            <a:spLocks noGrp="1"/>
          </p:cNvSpPr>
          <p:nvPr>
            <p:ph idx="1"/>
          </p:nvPr>
        </p:nvSpPr>
        <p:spPr/>
        <p:txBody>
          <a:bodyPr/>
          <a:lstStyle/>
          <a:p>
            <a:r>
              <a:rPr lang="en-CA"/>
              <a:t>Requirement Analysis</a:t>
            </a:r>
          </a:p>
          <a:p>
            <a:pPr lvl="1"/>
            <a:r>
              <a:rPr lang="en-CA"/>
              <a:t>Discuss with users what they want from the database</a:t>
            </a:r>
          </a:p>
          <a:p>
            <a:pPr lvl="1"/>
            <a:endParaRPr lang="en-CA"/>
          </a:p>
          <a:p>
            <a:r>
              <a:rPr lang="en-CA"/>
              <a:t>Conceptual Database Design</a:t>
            </a:r>
          </a:p>
          <a:p>
            <a:pPr lvl="1"/>
            <a:r>
              <a:rPr lang="en-CA"/>
              <a:t>Design a high-level overview and description of your database</a:t>
            </a:r>
          </a:p>
          <a:p>
            <a:pPr lvl="1"/>
            <a:r>
              <a:rPr lang="en-CA"/>
              <a:t>Can use diagrams such as the Entity-Relationship model</a:t>
            </a:r>
          </a:p>
          <a:p>
            <a:pPr lvl="1"/>
            <a:endParaRPr lang="en-CA"/>
          </a:p>
          <a:p>
            <a:r>
              <a:rPr lang="en-CA"/>
              <a:t>Logical Database Design</a:t>
            </a:r>
          </a:p>
          <a:p>
            <a:pPr lvl="1"/>
            <a:r>
              <a:rPr lang="en-CA"/>
              <a:t>Operationalize conceptual design in a database management system  </a:t>
            </a:r>
          </a:p>
          <a:p>
            <a:pPr lvl="1"/>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0D7C230F-C272-4477-B4B2-B4AE46F23022}"/>
              </a:ext>
            </a:extLst>
          </p:cNvPr>
          <p:cNvSpPr>
            <a:spLocks noGrp="1"/>
          </p:cNvSpPr>
          <p:nvPr>
            <p:ph type="sldNum" sz="quarter" idx="10"/>
          </p:nvPr>
        </p:nvSpPr>
        <p:spPr/>
        <p:txBody>
          <a:bodyPr/>
          <a:lstStyle/>
          <a:p>
            <a:fld id="{4E4B365A-F164-4486-A362-1212BCCB0DBA}" type="slidenum">
              <a:rPr lang="en-CA" smtClean="0"/>
              <a:t>15</a:t>
            </a:fld>
            <a:endParaRPr lang="en-CA"/>
          </a:p>
        </p:txBody>
      </p:sp>
    </p:spTree>
    <p:extLst>
      <p:ext uri="{BB962C8B-B14F-4D97-AF65-F5344CB8AC3E}">
        <p14:creationId xmlns:p14="http://schemas.microsoft.com/office/powerpoint/2010/main" val="329615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F878-3411-495D-A018-241946A835F9}"/>
              </a:ext>
            </a:extLst>
          </p:cNvPr>
          <p:cNvSpPr>
            <a:spLocks noGrp="1"/>
          </p:cNvSpPr>
          <p:nvPr>
            <p:ph type="title"/>
          </p:nvPr>
        </p:nvSpPr>
        <p:spPr/>
        <p:txBody>
          <a:bodyPr>
            <a:normAutofit fontScale="90000"/>
          </a:bodyPr>
          <a:lstStyle/>
          <a:p>
            <a:r>
              <a:rPr lang="en-CA"/>
              <a:t>Database design</a:t>
            </a:r>
          </a:p>
        </p:txBody>
      </p:sp>
      <p:sp>
        <p:nvSpPr>
          <p:cNvPr id="3" name="Content Placeholder 2">
            <a:extLst>
              <a:ext uri="{FF2B5EF4-FFF2-40B4-BE49-F238E27FC236}">
                <a16:creationId xmlns:a16="http://schemas.microsoft.com/office/drawing/2014/main" id="{1CF0398E-CDA3-412E-8416-E435D7A5BD30}"/>
              </a:ext>
            </a:extLst>
          </p:cNvPr>
          <p:cNvSpPr>
            <a:spLocks noGrp="1"/>
          </p:cNvSpPr>
          <p:nvPr>
            <p:ph idx="1"/>
          </p:nvPr>
        </p:nvSpPr>
        <p:spPr/>
        <p:txBody>
          <a:bodyPr/>
          <a:lstStyle/>
          <a:p>
            <a:r>
              <a:rPr lang="en-CA" b="1"/>
              <a:t>Entities</a:t>
            </a:r>
            <a:r>
              <a:rPr lang="en-CA"/>
              <a:t> are real world objects that you want to include in your database.</a:t>
            </a:r>
          </a:p>
          <a:p>
            <a:pPr lvl="1"/>
            <a:endParaRPr lang="en-CA"/>
          </a:p>
          <a:p>
            <a:r>
              <a:rPr lang="en-CA" b="1"/>
              <a:t>Attributes</a:t>
            </a:r>
            <a:r>
              <a:rPr lang="en-CA"/>
              <a:t> are characteristics that describe the entity. </a:t>
            </a:r>
          </a:p>
          <a:p>
            <a:endParaRPr lang="en-CA"/>
          </a:p>
          <a:p>
            <a:r>
              <a:rPr lang="en-CA"/>
              <a:t>Designing a database can be an iterative process.</a:t>
            </a:r>
          </a:p>
          <a:p>
            <a:endParaRPr lang="en-CA"/>
          </a:p>
          <a:p>
            <a:r>
              <a:rPr lang="en-CA" i="1"/>
              <a:t>If you are a small grocery owner and want to create a database, what entities would you include? What would be the attributes in those entities?</a:t>
            </a:r>
          </a:p>
          <a:p>
            <a:endParaRPr lang="en-CA"/>
          </a:p>
          <a:p>
            <a:endParaRPr lang="en-CA"/>
          </a:p>
        </p:txBody>
      </p:sp>
      <p:sp>
        <p:nvSpPr>
          <p:cNvPr id="4" name="Slide Number Placeholder 3">
            <a:extLst>
              <a:ext uri="{FF2B5EF4-FFF2-40B4-BE49-F238E27FC236}">
                <a16:creationId xmlns:a16="http://schemas.microsoft.com/office/drawing/2014/main" id="{39069B96-4E74-41C2-B767-2F84C8D8AA6E}"/>
              </a:ext>
            </a:extLst>
          </p:cNvPr>
          <p:cNvSpPr>
            <a:spLocks noGrp="1"/>
          </p:cNvSpPr>
          <p:nvPr>
            <p:ph type="sldNum" sz="quarter" idx="10"/>
          </p:nvPr>
        </p:nvSpPr>
        <p:spPr/>
        <p:txBody>
          <a:bodyPr/>
          <a:lstStyle/>
          <a:p>
            <a:fld id="{4E4B365A-F164-4486-A362-1212BCCB0DBA}" type="slidenum">
              <a:rPr lang="en-CA" smtClean="0"/>
              <a:t>16</a:t>
            </a:fld>
            <a:endParaRPr lang="en-CA"/>
          </a:p>
        </p:txBody>
      </p:sp>
    </p:spTree>
    <p:extLst>
      <p:ext uri="{BB962C8B-B14F-4D97-AF65-F5344CB8AC3E}">
        <p14:creationId xmlns:p14="http://schemas.microsoft.com/office/powerpoint/2010/main" val="349871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2775-1A08-487C-8DB0-F47553276E26}"/>
              </a:ext>
            </a:extLst>
          </p:cNvPr>
          <p:cNvSpPr>
            <a:spLocks noGrp="1"/>
          </p:cNvSpPr>
          <p:nvPr>
            <p:ph type="title"/>
          </p:nvPr>
        </p:nvSpPr>
        <p:spPr/>
        <p:txBody>
          <a:bodyPr>
            <a:normAutofit fontScale="90000"/>
          </a:bodyPr>
          <a:lstStyle/>
          <a:p>
            <a:r>
              <a:rPr lang="en-CA"/>
              <a:t>Database design</a:t>
            </a:r>
          </a:p>
        </p:txBody>
      </p:sp>
      <p:sp>
        <p:nvSpPr>
          <p:cNvPr id="3" name="Content Placeholder 2">
            <a:extLst>
              <a:ext uri="{FF2B5EF4-FFF2-40B4-BE49-F238E27FC236}">
                <a16:creationId xmlns:a16="http://schemas.microsoft.com/office/drawing/2014/main" id="{62C6EC7D-F404-4EAA-BFCA-769B59198413}"/>
              </a:ext>
            </a:extLst>
          </p:cNvPr>
          <p:cNvSpPr>
            <a:spLocks noGrp="1"/>
          </p:cNvSpPr>
          <p:nvPr>
            <p:ph idx="1"/>
          </p:nvPr>
        </p:nvSpPr>
        <p:spPr/>
        <p:txBody>
          <a:bodyPr/>
          <a:lstStyle/>
          <a:p>
            <a:r>
              <a:rPr lang="en-CA"/>
              <a:t>A </a:t>
            </a:r>
            <a:r>
              <a:rPr lang="en-CA" b="1"/>
              <a:t>schema</a:t>
            </a:r>
            <a:r>
              <a:rPr lang="en-CA"/>
              <a:t> represents the blueprint/structure/configuration of your database</a:t>
            </a:r>
          </a:p>
          <a:p>
            <a:pPr marL="0" indent="0">
              <a:buNone/>
            </a:pPr>
            <a:endParaRPr lang="en-CA" sz="1500"/>
          </a:p>
          <a:p>
            <a:pPr marL="0" indent="0">
              <a:buNone/>
            </a:pPr>
            <a:r>
              <a:rPr lang="en-CA"/>
              <a:t>Customers(</a:t>
            </a:r>
            <a:r>
              <a:rPr lang="en-CA" i="1"/>
              <a:t>cust_id</a:t>
            </a:r>
            <a:r>
              <a:rPr lang="en-CA"/>
              <a:t>: integer, </a:t>
            </a:r>
            <a:r>
              <a:rPr lang="en-CA" i="1"/>
              <a:t>last_name</a:t>
            </a:r>
            <a:r>
              <a:rPr lang="en-CA"/>
              <a:t>: varchar, </a:t>
            </a:r>
            <a:r>
              <a:rPr lang="en-CA" i="1"/>
              <a:t>first_name</a:t>
            </a:r>
            <a:r>
              <a:rPr lang="en-CA"/>
              <a:t>: varchar, </a:t>
            </a:r>
            <a:r>
              <a:rPr lang="en-CA" i="1"/>
              <a:t>email</a:t>
            </a:r>
            <a:r>
              <a:rPr lang="en-CA"/>
              <a:t>: varchar, </a:t>
            </a:r>
            <a:r>
              <a:rPr lang="en-CA" i="1"/>
              <a:t>address</a:t>
            </a:r>
            <a:r>
              <a:rPr lang="en-CA"/>
              <a:t>: varchar, </a:t>
            </a:r>
            <a:r>
              <a:rPr lang="en-CA" i="1"/>
              <a:t>mobile_num</a:t>
            </a:r>
            <a:r>
              <a:rPr lang="en-CA"/>
              <a:t>: integer)</a:t>
            </a:r>
          </a:p>
          <a:p>
            <a:pPr marL="0" indent="0">
              <a:buNone/>
            </a:pPr>
            <a:endParaRPr lang="en-CA"/>
          </a:p>
          <a:p>
            <a:pPr marL="0" indent="0">
              <a:buNone/>
            </a:pPr>
            <a:endParaRPr lang="en-CA"/>
          </a:p>
          <a:p>
            <a:endParaRPr lang="en-CA"/>
          </a:p>
          <a:p>
            <a:pPr marL="0" indent="0">
              <a:buNone/>
            </a:pPr>
            <a:endParaRPr lang="en-CA"/>
          </a:p>
          <a:p>
            <a:pPr marL="0" indent="0">
              <a:buNone/>
            </a:pPr>
            <a:endParaRPr lang="en-CA"/>
          </a:p>
          <a:p>
            <a:endParaRPr lang="en-CA"/>
          </a:p>
          <a:p>
            <a:pPr marL="0" indent="0">
              <a:buNone/>
            </a:pPr>
            <a:endParaRPr lang="en-CA"/>
          </a:p>
          <a:p>
            <a:pPr marL="0" indent="0">
              <a:buNone/>
            </a:pPr>
            <a:endParaRPr lang="en-CA"/>
          </a:p>
          <a:p>
            <a:endParaRPr lang="en-CA"/>
          </a:p>
          <a:p>
            <a:endParaRPr lang="en-CA"/>
          </a:p>
          <a:p>
            <a:endParaRPr lang="en-CA"/>
          </a:p>
        </p:txBody>
      </p:sp>
      <p:sp>
        <p:nvSpPr>
          <p:cNvPr id="4" name="Slide Number Placeholder 3">
            <a:extLst>
              <a:ext uri="{FF2B5EF4-FFF2-40B4-BE49-F238E27FC236}">
                <a16:creationId xmlns:a16="http://schemas.microsoft.com/office/drawing/2014/main" id="{027A37D1-5317-46D4-A1F1-ED0BB4C22501}"/>
              </a:ext>
            </a:extLst>
          </p:cNvPr>
          <p:cNvSpPr>
            <a:spLocks noGrp="1"/>
          </p:cNvSpPr>
          <p:nvPr>
            <p:ph type="sldNum" sz="quarter" idx="10"/>
          </p:nvPr>
        </p:nvSpPr>
        <p:spPr/>
        <p:txBody>
          <a:bodyPr/>
          <a:lstStyle/>
          <a:p>
            <a:fld id="{4E4B365A-F164-4486-A362-1212BCCB0DBA}" type="slidenum">
              <a:rPr lang="en-CA" smtClean="0"/>
              <a:t>17</a:t>
            </a:fld>
            <a:endParaRPr lang="en-CA"/>
          </a:p>
        </p:txBody>
      </p:sp>
      <p:pic>
        <p:nvPicPr>
          <p:cNvPr id="5" name="Picture 4">
            <a:extLst>
              <a:ext uri="{FF2B5EF4-FFF2-40B4-BE49-F238E27FC236}">
                <a16:creationId xmlns:a16="http://schemas.microsoft.com/office/drawing/2014/main" id="{EB1FF6FE-08FC-4075-AF4D-EDE064139691}"/>
              </a:ext>
            </a:extLst>
          </p:cNvPr>
          <p:cNvPicPr>
            <a:picLocks noChangeAspect="1"/>
          </p:cNvPicPr>
          <p:nvPr/>
        </p:nvPicPr>
        <p:blipFill>
          <a:blip r:embed="rId3"/>
          <a:stretch>
            <a:fillRect/>
          </a:stretch>
        </p:blipFill>
        <p:spPr>
          <a:xfrm>
            <a:off x="8587946" y="253931"/>
            <a:ext cx="3416303" cy="762785"/>
          </a:xfrm>
          <a:prstGeom prst="rect">
            <a:avLst/>
          </a:prstGeom>
        </p:spPr>
      </p:pic>
      <p:graphicFrame>
        <p:nvGraphicFramePr>
          <p:cNvPr id="6" name="Table 5">
            <a:extLst>
              <a:ext uri="{FF2B5EF4-FFF2-40B4-BE49-F238E27FC236}">
                <a16:creationId xmlns:a16="http://schemas.microsoft.com/office/drawing/2014/main" id="{24453C60-D775-458A-969A-E95CD563B12F}"/>
              </a:ext>
            </a:extLst>
          </p:cNvPr>
          <p:cNvGraphicFramePr>
            <a:graphicFrameLocks noGrp="1"/>
          </p:cNvGraphicFramePr>
          <p:nvPr>
            <p:extLst>
              <p:ext uri="{D42A27DB-BD31-4B8C-83A1-F6EECF244321}">
                <p14:modId xmlns:p14="http://schemas.microsoft.com/office/powerpoint/2010/main" val="2703334024"/>
              </p:ext>
            </p:extLst>
          </p:nvPr>
        </p:nvGraphicFramePr>
        <p:xfrm>
          <a:off x="1283299" y="3697153"/>
          <a:ext cx="9625402" cy="1406072"/>
        </p:xfrm>
        <a:graphic>
          <a:graphicData uri="http://schemas.openxmlformats.org/drawingml/2006/table">
            <a:tbl>
              <a:tblPr firstRow="1" bandRow="1">
                <a:tableStyleId>{5C22544A-7EE6-4342-B048-85BDC9FD1C3A}</a:tableStyleId>
              </a:tblPr>
              <a:tblGrid>
                <a:gridCol w="953274">
                  <a:extLst>
                    <a:ext uri="{9D8B030D-6E8A-4147-A177-3AD203B41FA5}">
                      <a16:colId xmlns:a16="http://schemas.microsoft.com/office/drawing/2014/main" val="4143529450"/>
                    </a:ext>
                  </a:extLst>
                </a:gridCol>
                <a:gridCol w="1519881">
                  <a:extLst>
                    <a:ext uri="{9D8B030D-6E8A-4147-A177-3AD203B41FA5}">
                      <a16:colId xmlns:a16="http://schemas.microsoft.com/office/drawing/2014/main" val="1280284279"/>
                    </a:ext>
                  </a:extLst>
                </a:gridCol>
                <a:gridCol w="1403647">
                  <a:extLst>
                    <a:ext uri="{9D8B030D-6E8A-4147-A177-3AD203B41FA5}">
                      <a16:colId xmlns:a16="http://schemas.microsoft.com/office/drawing/2014/main" val="1716150681"/>
                    </a:ext>
                  </a:extLst>
                </a:gridCol>
                <a:gridCol w="2118029">
                  <a:extLst>
                    <a:ext uri="{9D8B030D-6E8A-4147-A177-3AD203B41FA5}">
                      <a16:colId xmlns:a16="http://schemas.microsoft.com/office/drawing/2014/main" val="3041287746"/>
                    </a:ext>
                  </a:extLst>
                </a:gridCol>
                <a:gridCol w="1790128">
                  <a:extLst>
                    <a:ext uri="{9D8B030D-6E8A-4147-A177-3AD203B41FA5}">
                      <a16:colId xmlns:a16="http://schemas.microsoft.com/office/drawing/2014/main" val="3435938914"/>
                    </a:ext>
                  </a:extLst>
                </a:gridCol>
                <a:gridCol w="1840443">
                  <a:extLst>
                    <a:ext uri="{9D8B030D-6E8A-4147-A177-3AD203B41FA5}">
                      <a16:colId xmlns:a16="http://schemas.microsoft.com/office/drawing/2014/main" val="390745943"/>
                    </a:ext>
                  </a:extLst>
                </a:gridCol>
              </a:tblGrid>
              <a:tr h="558600">
                <a:tc>
                  <a:txBody>
                    <a:bodyPr/>
                    <a:lstStyle/>
                    <a:p>
                      <a:r>
                        <a:rPr lang="en-CA" sz="2000" dirty="0" err="1"/>
                        <a:t>cust_id</a:t>
                      </a:r>
                      <a:endParaRPr lang="en-CA" sz="2000" dirty="0"/>
                    </a:p>
                  </a:txBody>
                  <a:tcPr/>
                </a:tc>
                <a:tc>
                  <a:txBody>
                    <a:bodyPr/>
                    <a:lstStyle/>
                    <a:p>
                      <a:r>
                        <a:rPr lang="en-CA" sz="2000" dirty="0" err="1"/>
                        <a:t>first_name</a:t>
                      </a:r>
                      <a:endParaRPr lang="en-CA" sz="2000" dirty="0"/>
                    </a:p>
                  </a:txBody>
                  <a:tcPr/>
                </a:tc>
                <a:tc>
                  <a:txBody>
                    <a:bodyPr/>
                    <a:lstStyle/>
                    <a:p>
                      <a:r>
                        <a:rPr lang="en-CA" sz="2000" dirty="0" err="1"/>
                        <a:t>last_name</a:t>
                      </a:r>
                      <a:endParaRPr lang="en-CA" sz="2000" dirty="0"/>
                    </a:p>
                  </a:txBody>
                  <a:tcPr/>
                </a:tc>
                <a:tc>
                  <a:txBody>
                    <a:bodyPr/>
                    <a:lstStyle/>
                    <a:p>
                      <a:r>
                        <a:rPr lang="en-CA" sz="2000" dirty="0"/>
                        <a:t>email</a:t>
                      </a:r>
                    </a:p>
                  </a:txBody>
                  <a:tcPr/>
                </a:tc>
                <a:tc>
                  <a:txBody>
                    <a:bodyPr/>
                    <a:lstStyle/>
                    <a:p>
                      <a:r>
                        <a:rPr lang="en-CA" sz="2000" dirty="0"/>
                        <a:t>address</a:t>
                      </a:r>
                    </a:p>
                  </a:txBody>
                  <a:tcPr/>
                </a:tc>
                <a:tc>
                  <a:txBody>
                    <a:bodyPr/>
                    <a:lstStyle/>
                    <a:p>
                      <a:r>
                        <a:rPr lang="en-CA" sz="2000" dirty="0" err="1"/>
                        <a:t>mobile_num</a:t>
                      </a:r>
                      <a:endParaRPr lang="en-CA" sz="2000" dirty="0"/>
                    </a:p>
                  </a:txBody>
                  <a:tcPr/>
                </a:tc>
                <a:extLst>
                  <a:ext uri="{0D108BD9-81ED-4DB2-BD59-A6C34878D82A}">
                    <a16:rowId xmlns:a16="http://schemas.microsoft.com/office/drawing/2014/main" val="937765053"/>
                  </a:ext>
                </a:extLst>
              </a:tr>
              <a:tr h="315731">
                <a:tc>
                  <a:txBody>
                    <a:bodyPr/>
                    <a:lstStyle/>
                    <a:p>
                      <a:r>
                        <a:rPr lang="en-CA" sz="2000" dirty="0"/>
                        <a:t>1</a:t>
                      </a:r>
                    </a:p>
                  </a:txBody>
                  <a:tcPr/>
                </a:tc>
                <a:tc>
                  <a:txBody>
                    <a:bodyPr/>
                    <a:lstStyle/>
                    <a:p>
                      <a:r>
                        <a:rPr lang="en-CA" sz="2000"/>
                        <a:t>Olivier</a:t>
                      </a:r>
                      <a:endParaRPr lang="en-CA" sz="2000" dirty="0"/>
                    </a:p>
                  </a:txBody>
                  <a:tcPr/>
                </a:tc>
                <a:tc>
                  <a:txBody>
                    <a:bodyPr/>
                    <a:lstStyle/>
                    <a:p>
                      <a:r>
                        <a:rPr lang="en-CA" sz="2000"/>
                        <a:t>Ntwali</a:t>
                      </a:r>
                      <a:endParaRPr lang="en-CA" sz="2000" dirty="0"/>
                    </a:p>
                  </a:txBody>
                  <a:tcPr/>
                </a:tc>
                <a:tc>
                  <a:txBody>
                    <a:bodyPr/>
                    <a:lstStyle/>
                    <a:p>
                      <a:r>
                        <a:rPr lang="en-CA" sz="2000"/>
                        <a:t>olivier@mfre.com</a:t>
                      </a:r>
                      <a:endParaRPr lang="en-CA" sz="2000" dirty="0"/>
                    </a:p>
                  </a:txBody>
                  <a:tcPr/>
                </a:tc>
                <a:tc>
                  <a:txBody>
                    <a:bodyPr/>
                    <a:lstStyle/>
                    <a:p>
                      <a:r>
                        <a:rPr lang="en-CA" sz="2000" dirty="0"/>
                        <a:t>Vancouver, BC</a:t>
                      </a:r>
                    </a:p>
                  </a:txBody>
                  <a:tcPr/>
                </a:tc>
                <a:tc>
                  <a:txBody>
                    <a:bodyPr/>
                    <a:lstStyle/>
                    <a:p>
                      <a:r>
                        <a:rPr lang="en-CA" sz="2000" dirty="0"/>
                        <a:t>6041234567</a:t>
                      </a:r>
                    </a:p>
                  </a:txBody>
                  <a:tcPr/>
                </a:tc>
                <a:extLst>
                  <a:ext uri="{0D108BD9-81ED-4DB2-BD59-A6C34878D82A}">
                    <a16:rowId xmlns:a16="http://schemas.microsoft.com/office/drawing/2014/main" val="2890983204"/>
                  </a:ext>
                </a:extLst>
              </a:tr>
              <a:tr h="451232">
                <a:tc>
                  <a:txBody>
                    <a:bodyPr/>
                    <a:lstStyle/>
                    <a:p>
                      <a:r>
                        <a:rPr lang="en-CA" sz="2000" dirty="0"/>
                        <a:t>2</a:t>
                      </a:r>
                    </a:p>
                  </a:txBody>
                  <a:tcPr/>
                </a:tc>
                <a:tc>
                  <a:txBody>
                    <a:bodyPr/>
                    <a:lstStyle/>
                    <a:p>
                      <a:r>
                        <a:rPr lang="en-CA" sz="2000" dirty="0"/>
                        <a:t>Krisha</a:t>
                      </a:r>
                    </a:p>
                  </a:txBody>
                  <a:tcPr/>
                </a:tc>
                <a:tc>
                  <a:txBody>
                    <a:bodyPr/>
                    <a:lstStyle/>
                    <a:p>
                      <a:r>
                        <a:rPr lang="en-CA" sz="2000" dirty="0"/>
                        <a:t>Lim</a:t>
                      </a:r>
                    </a:p>
                  </a:txBody>
                  <a:tcPr/>
                </a:tc>
                <a:tc>
                  <a:txBody>
                    <a:bodyPr/>
                    <a:lstStyle/>
                    <a:p>
                      <a:r>
                        <a:rPr lang="en-CA" sz="2000"/>
                        <a:t>krisha@mfre.com</a:t>
                      </a:r>
                      <a:endParaRPr lang="en-CA" sz="2000" dirty="0"/>
                    </a:p>
                  </a:txBody>
                  <a:tcPr/>
                </a:tc>
                <a:tc>
                  <a:txBody>
                    <a:bodyPr/>
                    <a:lstStyle/>
                    <a:p>
                      <a:r>
                        <a:rPr lang="en-CA" sz="2000" dirty="0"/>
                        <a:t>Vancouver, BC</a:t>
                      </a:r>
                    </a:p>
                  </a:txBody>
                  <a:tcPr/>
                </a:tc>
                <a:tc>
                  <a:txBody>
                    <a:bodyPr/>
                    <a:lstStyle/>
                    <a:p>
                      <a:r>
                        <a:rPr lang="en-CA" sz="2000" dirty="0"/>
                        <a:t>7781234567</a:t>
                      </a:r>
                    </a:p>
                  </a:txBody>
                  <a:tcPr/>
                </a:tc>
                <a:extLst>
                  <a:ext uri="{0D108BD9-81ED-4DB2-BD59-A6C34878D82A}">
                    <a16:rowId xmlns:a16="http://schemas.microsoft.com/office/drawing/2014/main" val="2240755763"/>
                  </a:ext>
                </a:extLst>
              </a:tr>
            </a:tbl>
          </a:graphicData>
        </a:graphic>
      </p:graphicFrame>
    </p:spTree>
    <p:extLst>
      <p:ext uri="{BB962C8B-B14F-4D97-AF65-F5344CB8AC3E}">
        <p14:creationId xmlns:p14="http://schemas.microsoft.com/office/powerpoint/2010/main" val="315470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D624-DED0-4073-92B6-C453C5559208}"/>
              </a:ext>
            </a:extLst>
          </p:cNvPr>
          <p:cNvSpPr>
            <a:spLocks noGrp="1"/>
          </p:cNvSpPr>
          <p:nvPr>
            <p:ph type="title"/>
          </p:nvPr>
        </p:nvSpPr>
        <p:spPr/>
        <p:txBody>
          <a:bodyPr>
            <a:normAutofit fontScale="90000"/>
          </a:bodyPr>
          <a:lstStyle/>
          <a:p>
            <a:r>
              <a:rPr lang="en-CA"/>
              <a:t>Case study: Harry Potter</a:t>
            </a:r>
          </a:p>
        </p:txBody>
      </p:sp>
      <p:sp>
        <p:nvSpPr>
          <p:cNvPr id="3" name="Content Placeholder 2">
            <a:extLst>
              <a:ext uri="{FF2B5EF4-FFF2-40B4-BE49-F238E27FC236}">
                <a16:creationId xmlns:a16="http://schemas.microsoft.com/office/drawing/2014/main" id="{3C17CA82-1E19-48D6-BEB2-810D7913156B}"/>
              </a:ext>
            </a:extLst>
          </p:cNvPr>
          <p:cNvSpPr>
            <a:spLocks noGrp="1"/>
          </p:cNvSpPr>
          <p:nvPr>
            <p:ph idx="1"/>
          </p:nvPr>
        </p:nvSpPr>
        <p:spPr/>
        <p:txBody>
          <a:bodyPr/>
          <a:lstStyle/>
          <a:p>
            <a:r>
              <a:rPr lang="en-CA"/>
              <a:t>How many movies have you watched?</a:t>
            </a:r>
          </a:p>
          <a:p>
            <a:endParaRPr lang="en-CA"/>
          </a:p>
        </p:txBody>
      </p:sp>
      <p:sp>
        <p:nvSpPr>
          <p:cNvPr id="4" name="Slide Number Placeholder 3">
            <a:extLst>
              <a:ext uri="{FF2B5EF4-FFF2-40B4-BE49-F238E27FC236}">
                <a16:creationId xmlns:a16="http://schemas.microsoft.com/office/drawing/2014/main" id="{7D3C479A-F048-4898-BCE9-057275882ADF}"/>
              </a:ext>
            </a:extLst>
          </p:cNvPr>
          <p:cNvSpPr>
            <a:spLocks noGrp="1"/>
          </p:cNvSpPr>
          <p:nvPr>
            <p:ph type="sldNum" sz="quarter" idx="10"/>
          </p:nvPr>
        </p:nvSpPr>
        <p:spPr/>
        <p:txBody>
          <a:bodyPr/>
          <a:lstStyle/>
          <a:p>
            <a:fld id="{4E4B365A-F164-4486-A362-1212BCCB0DBA}" type="slidenum">
              <a:rPr lang="en-CA" smtClean="0"/>
              <a:t>18</a:t>
            </a:fld>
            <a:endParaRPr lang="en-CA"/>
          </a:p>
        </p:txBody>
      </p:sp>
      <p:pic>
        <p:nvPicPr>
          <p:cNvPr id="5" name="Picture 4" descr="Preview: &amp;#39;Harry Potter and the Deathly Hallows, Part 2&amp;quot; | KPBS">
            <a:hlinkClick r:id="rId3"/>
            <a:extLst>
              <a:ext uri="{FF2B5EF4-FFF2-40B4-BE49-F238E27FC236}">
                <a16:creationId xmlns:a16="http://schemas.microsoft.com/office/drawing/2014/main" id="{276B7AE6-6070-4053-BFB4-9BF271A9F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2757" y="1801042"/>
            <a:ext cx="5412127" cy="375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375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44CB-B09F-4045-8D9A-94116978EA9E}"/>
              </a:ext>
            </a:extLst>
          </p:cNvPr>
          <p:cNvSpPr>
            <a:spLocks noGrp="1"/>
          </p:cNvSpPr>
          <p:nvPr>
            <p:ph type="title"/>
          </p:nvPr>
        </p:nvSpPr>
        <p:spPr/>
        <p:txBody>
          <a:bodyPr>
            <a:normAutofit fontScale="90000"/>
          </a:bodyPr>
          <a:lstStyle/>
          <a:p>
            <a:r>
              <a:rPr lang="en-CA"/>
              <a:t>Sample database</a:t>
            </a:r>
          </a:p>
        </p:txBody>
      </p:sp>
      <p:sp>
        <p:nvSpPr>
          <p:cNvPr id="4" name="Slide Number Placeholder 3">
            <a:extLst>
              <a:ext uri="{FF2B5EF4-FFF2-40B4-BE49-F238E27FC236}">
                <a16:creationId xmlns:a16="http://schemas.microsoft.com/office/drawing/2014/main" id="{195276D8-9937-40FE-B9EE-D00A637E800B}"/>
              </a:ext>
            </a:extLst>
          </p:cNvPr>
          <p:cNvSpPr>
            <a:spLocks noGrp="1"/>
          </p:cNvSpPr>
          <p:nvPr>
            <p:ph type="sldNum" sz="quarter" idx="10"/>
          </p:nvPr>
        </p:nvSpPr>
        <p:spPr/>
        <p:txBody>
          <a:bodyPr/>
          <a:lstStyle/>
          <a:p>
            <a:fld id="{4E4B365A-F164-4486-A362-1212BCCB0DBA}" type="slidenum">
              <a:rPr lang="en-CA" smtClean="0"/>
              <a:t>19</a:t>
            </a:fld>
            <a:endParaRPr lang="en-CA"/>
          </a:p>
        </p:txBody>
      </p:sp>
      <p:pic>
        <p:nvPicPr>
          <p:cNvPr id="5" name="Content Placeholder 4">
            <a:extLst>
              <a:ext uri="{FF2B5EF4-FFF2-40B4-BE49-F238E27FC236}">
                <a16:creationId xmlns:a16="http://schemas.microsoft.com/office/drawing/2014/main" id="{B32F9DBC-65C6-44A4-A464-7D7EC28022F3}"/>
              </a:ext>
            </a:extLst>
          </p:cNvPr>
          <p:cNvPicPr>
            <a:picLocks noGrp="1" noChangeAspect="1"/>
          </p:cNvPicPr>
          <p:nvPr>
            <p:ph idx="1"/>
          </p:nvPr>
        </p:nvPicPr>
        <p:blipFill>
          <a:blip r:embed="rId3"/>
          <a:stretch>
            <a:fillRect/>
          </a:stretch>
        </p:blipFill>
        <p:spPr>
          <a:xfrm>
            <a:off x="731756" y="2768993"/>
            <a:ext cx="10799762" cy="3026590"/>
          </a:xfrm>
          <a:prstGeom prst="rect">
            <a:avLst/>
          </a:prstGeom>
        </p:spPr>
      </p:pic>
      <p:sp>
        <p:nvSpPr>
          <p:cNvPr id="6" name="Content Placeholder 2">
            <a:extLst>
              <a:ext uri="{FF2B5EF4-FFF2-40B4-BE49-F238E27FC236}">
                <a16:creationId xmlns:a16="http://schemas.microsoft.com/office/drawing/2014/main" id="{05A7922D-B272-4C25-B078-29A289AD9998}"/>
              </a:ext>
            </a:extLst>
          </p:cNvPr>
          <p:cNvSpPr txBox="1">
            <a:spLocks/>
          </p:cNvSpPr>
          <p:nvPr/>
        </p:nvSpPr>
        <p:spPr>
          <a:xfrm>
            <a:off x="731520" y="1062417"/>
            <a:ext cx="10799998" cy="50548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D2244"/>
                </a:solidFill>
                <a:latin typeface="+mn-lt"/>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0D2244"/>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D2244"/>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rgbClr val="0D2244"/>
                </a:solidFill>
                <a:latin typeface="+mn-lt"/>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rgbClr val="0D2244"/>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t>Let’s say I want to keep track about the cast, box office sales, and ratings of the Harry Potter movie franchise.</a:t>
            </a:r>
          </a:p>
          <a:p>
            <a:r>
              <a:rPr lang="en-CA"/>
              <a:t>We might start with a spreadsheet.</a:t>
            </a:r>
          </a:p>
        </p:txBody>
      </p:sp>
    </p:spTree>
    <p:extLst>
      <p:ext uri="{BB962C8B-B14F-4D97-AF65-F5344CB8AC3E}">
        <p14:creationId xmlns:p14="http://schemas.microsoft.com/office/powerpoint/2010/main" val="74085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5CD9-A087-4913-A826-6D37237B5D6B}"/>
              </a:ext>
            </a:extLst>
          </p:cNvPr>
          <p:cNvSpPr>
            <a:spLocks noGrp="1"/>
          </p:cNvSpPr>
          <p:nvPr>
            <p:ph type="title"/>
          </p:nvPr>
        </p:nvSpPr>
        <p:spPr/>
        <p:txBody>
          <a:bodyPr>
            <a:normAutofit fontScale="90000"/>
          </a:bodyPr>
          <a:lstStyle/>
          <a:p>
            <a:r>
              <a:rPr lang="en-CA"/>
              <a:t>Roadmap</a:t>
            </a:r>
          </a:p>
        </p:txBody>
      </p:sp>
      <p:sp>
        <p:nvSpPr>
          <p:cNvPr id="3" name="Content Placeholder 2">
            <a:extLst>
              <a:ext uri="{FF2B5EF4-FFF2-40B4-BE49-F238E27FC236}">
                <a16:creationId xmlns:a16="http://schemas.microsoft.com/office/drawing/2014/main" id="{30A7A1AD-81EA-4BF2-A363-CD9B6A7869D0}"/>
              </a:ext>
            </a:extLst>
          </p:cNvPr>
          <p:cNvSpPr>
            <a:spLocks noGrp="1"/>
          </p:cNvSpPr>
          <p:nvPr>
            <p:ph idx="1"/>
          </p:nvPr>
        </p:nvSpPr>
        <p:spPr/>
        <p:txBody>
          <a:bodyPr/>
          <a:lstStyle/>
          <a:p>
            <a:r>
              <a:rPr lang="en-CA"/>
              <a:t>Conceptual overview of databases</a:t>
            </a:r>
          </a:p>
          <a:p>
            <a:r>
              <a:rPr lang="en-CA"/>
              <a:t>Big picture of database design</a:t>
            </a:r>
          </a:p>
          <a:p>
            <a:r>
              <a:rPr lang="en-CA"/>
              <a:t>Learn basic SQL queries with Harry Potter database</a:t>
            </a:r>
          </a:p>
          <a:p>
            <a:r>
              <a:rPr lang="en-CA"/>
              <a:t>How data analysts use databases: Steven Zhang </a:t>
            </a:r>
          </a:p>
          <a:p>
            <a:pPr marL="0" indent="0">
              <a:buNone/>
            </a:pPr>
            <a:endParaRPr lang="en-CA"/>
          </a:p>
        </p:txBody>
      </p:sp>
      <p:sp>
        <p:nvSpPr>
          <p:cNvPr id="4" name="Slide Number Placeholder 3">
            <a:extLst>
              <a:ext uri="{FF2B5EF4-FFF2-40B4-BE49-F238E27FC236}">
                <a16:creationId xmlns:a16="http://schemas.microsoft.com/office/drawing/2014/main" id="{DB3F77FE-2EAF-4815-81ED-75EB8BA74E1F}"/>
              </a:ext>
            </a:extLst>
          </p:cNvPr>
          <p:cNvSpPr>
            <a:spLocks noGrp="1"/>
          </p:cNvSpPr>
          <p:nvPr>
            <p:ph type="sldNum" sz="quarter" idx="10"/>
          </p:nvPr>
        </p:nvSpPr>
        <p:spPr/>
        <p:txBody>
          <a:bodyPr/>
          <a:lstStyle/>
          <a:p>
            <a:fld id="{4E4B365A-F164-4486-A362-1212BCCB0DBA}" type="slidenum">
              <a:rPr lang="en-CA" smtClean="0"/>
              <a:t>2</a:t>
            </a:fld>
            <a:endParaRPr lang="en-CA"/>
          </a:p>
        </p:txBody>
      </p:sp>
    </p:spTree>
    <p:extLst>
      <p:ext uri="{BB962C8B-B14F-4D97-AF65-F5344CB8AC3E}">
        <p14:creationId xmlns:p14="http://schemas.microsoft.com/office/powerpoint/2010/main" val="344191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3286-4E35-434B-BC93-225DA60AA6D4}"/>
              </a:ext>
            </a:extLst>
          </p:cNvPr>
          <p:cNvSpPr>
            <a:spLocks noGrp="1"/>
          </p:cNvSpPr>
          <p:nvPr>
            <p:ph type="title"/>
          </p:nvPr>
        </p:nvSpPr>
        <p:spPr/>
        <p:txBody>
          <a:bodyPr>
            <a:normAutofit fontScale="90000"/>
          </a:bodyPr>
          <a:lstStyle/>
          <a:p>
            <a:r>
              <a:rPr lang="en-CA"/>
              <a:t>Issues</a:t>
            </a:r>
          </a:p>
        </p:txBody>
      </p:sp>
      <p:sp>
        <p:nvSpPr>
          <p:cNvPr id="3" name="Content Placeholder 2">
            <a:extLst>
              <a:ext uri="{FF2B5EF4-FFF2-40B4-BE49-F238E27FC236}">
                <a16:creationId xmlns:a16="http://schemas.microsoft.com/office/drawing/2014/main" id="{7C19B0D7-7BB0-41CB-8C50-E98B28F65B1C}"/>
              </a:ext>
            </a:extLst>
          </p:cNvPr>
          <p:cNvSpPr>
            <a:spLocks noGrp="1"/>
          </p:cNvSpPr>
          <p:nvPr>
            <p:ph idx="1"/>
          </p:nvPr>
        </p:nvSpPr>
        <p:spPr/>
        <p:txBody>
          <a:bodyPr/>
          <a:lstStyle/>
          <a:p>
            <a:r>
              <a:rPr lang="en-CA"/>
              <a:t>Updating data – have to update 3 rows instead of 1</a:t>
            </a:r>
          </a:p>
        </p:txBody>
      </p:sp>
      <p:sp>
        <p:nvSpPr>
          <p:cNvPr id="4" name="Slide Number Placeholder 3">
            <a:extLst>
              <a:ext uri="{FF2B5EF4-FFF2-40B4-BE49-F238E27FC236}">
                <a16:creationId xmlns:a16="http://schemas.microsoft.com/office/drawing/2014/main" id="{163E9762-A2BB-4F76-95DC-D0365C7723E1}"/>
              </a:ext>
            </a:extLst>
          </p:cNvPr>
          <p:cNvSpPr>
            <a:spLocks noGrp="1"/>
          </p:cNvSpPr>
          <p:nvPr>
            <p:ph type="sldNum" sz="quarter" idx="10"/>
          </p:nvPr>
        </p:nvSpPr>
        <p:spPr/>
        <p:txBody>
          <a:bodyPr/>
          <a:lstStyle/>
          <a:p>
            <a:fld id="{4E4B365A-F164-4486-A362-1212BCCB0DBA}" type="slidenum">
              <a:rPr lang="en-CA" smtClean="0"/>
              <a:t>20</a:t>
            </a:fld>
            <a:endParaRPr lang="en-CA"/>
          </a:p>
        </p:txBody>
      </p:sp>
      <p:pic>
        <p:nvPicPr>
          <p:cNvPr id="5" name="Picture 4">
            <a:extLst>
              <a:ext uri="{FF2B5EF4-FFF2-40B4-BE49-F238E27FC236}">
                <a16:creationId xmlns:a16="http://schemas.microsoft.com/office/drawing/2014/main" id="{C72F8BEA-125A-45D5-89B3-57C428935F27}"/>
              </a:ext>
            </a:extLst>
          </p:cNvPr>
          <p:cNvPicPr>
            <a:picLocks noChangeAspect="1"/>
          </p:cNvPicPr>
          <p:nvPr/>
        </p:nvPicPr>
        <p:blipFill>
          <a:blip r:embed="rId3"/>
          <a:stretch>
            <a:fillRect/>
          </a:stretch>
        </p:blipFill>
        <p:spPr>
          <a:xfrm>
            <a:off x="660480" y="1915671"/>
            <a:ext cx="10799999" cy="3026657"/>
          </a:xfrm>
          <a:prstGeom prst="rect">
            <a:avLst/>
          </a:prstGeom>
        </p:spPr>
      </p:pic>
      <p:sp>
        <p:nvSpPr>
          <p:cNvPr id="6" name="Rectangle 5">
            <a:extLst>
              <a:ext uri="{FF2B5EF4-FFF2-40B4-BE49-F238E27FC236}">
                <a16:creationId xmlns:a16="http://schemas.microsoft.com/office/drawing/2014/main" id="{8B5CCFAB-5C6E-48DD-B515-D76FAB96A709}"/>
              </a:ext>
            </a:extLst>
          </p:cNvPr>
          <p:cNvSpPr/>
          <p:nvPr/>
        </p:nvSpPr>
        <p:spPr>
          <a:xfrm>
            <a:off x="9186325" y="1933324"/>
            <a:ext cx="853413" cy="697434"/>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9657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D1E-1B95-448E-9C06-207DC51668D7}"/>
              </a:ext>
            </a:extLst>
          </p:cNvPr>
          <p:cNvSpPr>
            <a:spLocks noGrp="1"/>
          </p:cNvSpPr>
          <p:nvPr>
            <p:ph type="title"/>
          </p:nvPr>
        </p:nvSpPr>
        <p:spPr/>
        <p:txBody>
          <a:bodyPr>
            <a:normAutofit fontScale="90000"/>
          </a:bodyPr>
          <a:lstStyle/>
          <a:p>
            <a:r>
              <a:rPr lang="en-CA"/>
              <a:t>Issues	</a:t>
            </a:r>
          </a:p>
        </p:txBody>
      </p:sp>
      <p:sp>
        <p:nvSpPr>
          <p:cNvPr id="3" name="Content Placeholder 2">
            <a:extLst>
              <a:ext uri="{FF2B5EF4-FFF2-40B4-BE49-F238E27FC236}">
                <a16:creationId xmlns:a16="http://schemas.microsoft.com/office/drawing/2014/main" id="{D4B604FF-90E9-4854-A0BC-8AEE41526F7D}"/>
              </a:ext>
            </a:extLst>
          </p:cNvPr>
          <p:cNvSpPr>
            <a:spLocks noGrp="1"/>
          </p:cNvSpPr>
          <p:nvPr>
            <p:ph idx="1"/>
          </p:nvPr>
        </p:nvSpPr>
        <p:spPr/>
        <p:txBody>
          <a:bodyPr/>
          <a:lstStyle/>
          <a:p>
            <a:r>
              <a:rPr lang="en-CA"/>
              <a:t>Deleting data – if we delete Richard Bremmer, we delete the character Lord Voldemort in the first movie. </a:t>
            </a:r>
          </a:p>
        </p:txBody>
      </p:sp>
      <p:sp>
        <p:nvSpPr>
          <p:cNvPr id="4" name="Slide Number Placeholder 3">
            <a:extLst>
              <a:ext uri="{FF2B5EF4-FFF2-40B4-BE49-F238E27FC236}">
                <a16:creationId xmlns:a16="http://schemas.microsoft.com/office/drawing/2014/main" id="{945F7E35-092F-4435-95E9-119EAA31BCF0}"/>
              </a:ext>
            </a:extLst>
          </p:cNvPr>
          <p:cNvSpPr>
            <a:spLocks noGrp="1"/>
          </p:cNvSpPr>
          <p:nvPr>
            <p:ph type="sldNum" sz="quarter" idx="10"/>
          </p:nvPr>
        </p:nvSpPr>
        <p:spPr/>
        <p:txBody>
          <a:bodyPr/>
          <a:lstStyle/>
          <a:p>
            <a:fld id="{4E4B365A-F164-4486-A362-1212BCCB0DBA}" type="slidenum">
              <a:rPr lang="en-CA" smtClean="0"/>
              <a:t>21</a:t>
            </a:fld>
            <a:endParaRPr lang="en-CA"/>
          </a:p>
        </p:txBody>
      </p:sp>
      <p:pic>
        <p:nvPicPr>
          <p:cNvPr id="5" name="Picture 4">
            <a:extLst>
              <a:ext uri="{FF2B5EF4-FFF2-40B4-BE49-F238E27FC236}">
                <a16:creationId xmlns:a16="http://schemas.microsoft.com/office/drawing/2014/main" id="{36BF9592-01D2-4D66-AEDF-A00765E07C53}"/>
              </a:ext>
            </a:extLst>
          </p:cNvPr>
          <p:cNvPicPr>
            <a:picLocks noChangeAspect="1"/>
          </p:cNvPicPr>
          <p:nvPr/>
        </p:nvPicPr>
        <p:blipFill>
          <a:blip r:embed="rId3"/>
          <a:stretch>
            <a:fillRect/>
          </a:stretch>
        </p:blipFill>
        <p:spPr>
          <a:xfrm>
            <a:off x="660481" y="2443488"/>
            <a:ext cx="10799999" cy="3026657"/>
          </a:xfrm>
          <a:prstGeom prst="rect">
            <a:avLst/>
          </a:prstGeom>
        </p:spPr>
      </p:pic>
      <p:sp>
        <p:nvSpPr>
          <p:cNvPr id="6" name="Rectangle 5">
            <a:extLst>
              <a:ext uri="{FF2B5EF4-FFF2-40B4-BE49-F238E27FC236}">
                <a16:creationId xmlns:a16="http://schemas.microsoft.com/office/drawing/2014/main" id="{E7E71FBE-B5D8-4180-B305-AC48D5E6B0B3}"/>
              </a:ext>
            </a:extLst>
          </p:cNvPr>
          <p:cNvSpPr/>
          <p:nvPr/>
        </p:nvSpPr>
        <p:spPr>
          <a:xfrm flipV="1">
            <a:off x="660481" y="2987839"/>
            <a:ext cx="10799999" cy="223935"/>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4575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B48C-5DB0-42DA-A956-F28262810D8C}"/>
              </a:ext>
            </a:extLst>
          </p:cNvPr>
          <p:cNvSpPr>
            <a:spLocks noGrp="1"/>
          </p:cNvSpPr>
          <p:nvPr>
            <p:ph type="title"/>
          </p:nvPr>
        </p:nvSpPr>
        <p:spPr/>
        <p:txBody>
          <a:bodyPr>
            <a:normAutofit fontScale="90000"/>
          </a:bodyPr>
          <a:lstStyle/>
          <a:p>
            <a:r>
              <a:rPr lang="en-CA"/>
              <a:t>actors</a:t>
            </a:r>
          </a:p>
        </p:txBody>
      </p:sp>
      <p:sp>
        <p:nvSpPr>
          <p:cNvPr id="3" name="Content Placeholder 2">
            <a:extLst>
              <a:ext uri="{FF2B5EF4-FFF2-40B4-BE49-F238E27FC236}">
                <a16:creationId xmlns:a16="http://schemas.microsoft.com/office/drawing/2014/main" id="{4D9FDC7D-BF8B-468C-A3D5-59413FBC14F6}"/>
              </a:ext>
            </a:extLst>
          </p:cNvPr>
          <p:cNvSpPr>
            <a:spLocks noGrp="1"/>
          </p:cNvSpPr>
          <p:nvPr>
            <p:ph idx="1"/>
          </p:nvPr>
        </p:nvSpPr>
        <p:spPr/>
        <p:txBody>
          <a:bodyPr/>
          <a:lstStyle/>
          <a:p>
            <a:r>
              <a:rPr lang="en-CA"/>
              <a:t>To avoid some of the issues discussed, it may make sense to break the first 3 columns of the data into 2 entities. </a:t>
            </a:r>
          </a:p>
        </p:txBody>
      </p:sp>
      <p:sp>
        <p:nvSpPr>
          <p:cNvPr id="4" name="Slide Number Placeholder 3">
            <a:extLst>
              <a:ext uri="{FF2B5EF4-FFF2-40B4-BE49-F238E27FC236}">
                <a16:creationId xmlns:a16="http://schemas.microsoft.com/office/drawing/2014/main" id="{9515F5DF-FA70-4F93-8989-75B0352C0F58}"/>
              </a:ext>
            </a:extLst>
          </p:cNvPr>
          <p:cNvSpPr>
            <a:spLocks noGrp="1"/>
          </p:cNvSpPr>
          <p:nvPr>
            <p:ph type="sldNum" sz="quarter" idx="10"/>
          </p:nvPr>
        </p:nvSpPr>
        <p:spPr/>
        <p:txBody>
          <a:bodyPr/>
          <a:lstStyle/>
          <a:p>
            <a:fld id="{4E4B365A-F164-4486-A362-1212BCCB0DBA}" type="slidenum">
              <a:rPr lang="en-CA" smtClean="0"/>
              <a:t>22</a:t>
            </a:fld>
            <a:endParaRPr lang="en-CA"/>
          </a:p>
        </p:txBody>
      </p:sp>
      <p:pic>
        <p:nvPicPr>
          <p:cNvPr id="5" name="Picture 4">
            <a:extLst>
              <a:ext uri="{FF2B5EF4-FFF2-40B4-BE49-F238E27FC236}">
                <a16:creationId xmlns:a16="http://schemas.microsoft.com/office/drawing/2014/main" id="{D02934E8-0808-48AA-9A60-F9291855DDFE}"/>
              </a:ext>
            </a:extLst>
          </p:cNvPr>
          <p:cNvPicPr>
            <a:picLocks noChangeAspect="1"/>
          </p:cNvPicPr>
          <p:nvPr/>
        </p:nvPicPr>
        <p:blipFill>
          <a:blip r:embed="rId3"/>
          <a:stretch>
            <a:fillRect/>
          </a:stretch>
        </p:blipFill>
        <p:spPr>
          <a:xfrm>
            <a:off x="812894" y="2469940"/>
            <a:ext cx="10647586" cy="2727766"/>
          </a:xfrm>
          <a:prstGeom prst="rect">
            <a:avLst/>
          </a:prstGeom>
        </p:spPr>
      </p:pic>
    </p:spTree>
    <p:extLst>
      <p:ext uri="{BB962C8B-B14F-4D97-AF65-F5344CB8AC3E}">
        <p14:creationId xmlns:p14="http://schemas.microsoft.com/office/powerpoint/2010/main" val="187454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41C9-3D19-4B8C-B558-CE67B475AA1A}"/>
              </a:ext>
            </a:extLst>
          </p:cNvPr>
          <p:cNvSpPr>
            <a:spLocks noGrp="1"/>
          </p:cNvSpPr>
          <p:nvPr>
            <p:ph type="title"/>
          </p:nvPr>
        </p:nvSpPr>
        <p:spPr/>
        <p:txBody>
          <a:bodyPr>
            <a:normAutofit fontScale="90000"/>
          </a:bodyPr>
          <a:lstStyle/>
          <a:p>
            <a:r>
              <a:rPr lang="en-CA"/>
              <a:t>What other entities should we have?</a:t>
            </a:r>
          </a:p>
        </p:txBody>
      </p:sp>
      <p:sp>
        <p:nvSpPr>
          <p:cNvPr id="4" name="Slide Number Placeholder 3">
            <a:extLst>
              <a:ext uri="{FF2B5EF4-FFF2-40B4-BE49-F238E27FC236}">
                <a16:creationId xmlns:a16="http://schemas.microsoft.com/office/drawing/2014/main" id="{8BDB0D54-F4F1-4183-A101-42C9D72F45B6}"/>
              </a:ext>
            </a:extLst>
          </p:cNvPr>
          <p:cNvSpPr>
            <a:spLocks noGrp="1"/>
          </p:cNvSpPr>
          <p:nvPr>
            <p:ph type="sldNum" sz="quarter" idx="10"/>
          </p:nvPr>
        </p:nvSpPr>
        <p:spPr/>
        <p:txBody>
          <a:bodyPr/>
          <a:lstStyle/>
          <a:p>
            <a:fld id="{4E4B365A-F164-4486-A362-1212BCCB0DBA}" type="slidenum">
              <a:rPr lang="en-CA" smtClean="0"/>
              <a:t>23</a:t>
            </a:fld>
            <a:endParaRPr lang="en-CA"/>
          </a:p>
        </p:txBody>
      </p:sp>
      <p:pic>
        <p:nvPicPr>
          <p:cNvPr id="5" name="Content Placeholder 4">
            <a:extLst>
              <a:ext uri="{FF2B5EF4-FFF2-40B4-BE49-F238E27FC236}">
                <a16:creationId xmlns:a16="http://schemas.microsoft.com/office/drawing/2014/main" id="{1CE291FC-CD76-4FD8-9D44-4203010E90C4}"/>
              </a:ext>
            </a:extLst>
          </p:cNvPr>
          <p:cNvPicPr>
            <a:picLocks noGrp="1" noChangeAspect="1"/>
          </p:cNvPicPr>
          <p:nvPr>
            <p:ph idx="1"/>
          </p:nvPr>
        </p:nvPicPr>
        <p:blipFill>
          <a:blip r:embed="rId2"/>
          <a:stretch>
            <a:fillRect/>
          </a:stretch>
        </p:blipFill>
        <p:spPr>
          <a:xfrm>
            <a:off x="337707" y="1584552"/>
            <a:ext cx="11516586" cy="3227477"/>
          </a:xfrm>
          <a:prstGeom prst="rect">
            <a:avLst/>
          </a:prstGeom>
        </p:spPr>
      </p:pic>
    </p:spTree>
    <p:extLst>
      <p:ext uri="{BB962C8B-B14F-4D97-AF65-F5344CB8AC3E}">
        <p14:creationId xmlns:p14="http://schemas.microsoft.com/office/powerpoint/2010/main" val="3679028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B348-3CA3-4F17-98AA-85EB45C2EB40}"/>
              </a:ext>
            </a:extLst>
          </p:cNvPr>
          <p:cNvSpPr>
            <a:spLocks noGrp="1"/>
          </p:cNvSpPr>
          <p:nvPr>
            <p:ph type="title"/>
          </p:nvPr>
        </p:nvSpPr>
        <p:spPr/>
        <p:txBody>
          <a:bodyPr>
            <a:normAutofit fontScale="90000"/>
          </a:bodyPr>
          <a:lstStyle/>
          <a:p>
            <a:r>
              <a:rPr lang="en-CA"/>
              <a:t>entities</a:t>
            </a:r>
          </a:p>
        </p:txBody>
      </p:sp>
      <p:sp>
        <p:nvSpPr>
          <p:cNvPr id="3" name="Content Placeholder 2">
            <a:extLst>
              <a:ext uri="{FF2B5EF4-FFF2-40B4-BE49-F238E27FC236}">
                <a16:creationId xmlns:a16="http://schemas.microsoft.com/office/drawing/2014/main" id="{D7CB5498-A380-4C45-A0A2-B0AE42724BF1}"/>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3E4B9A00-B51B-4361-B784-5E4EC6C2416F}"/>
              </a:ext>
            </a:extLst>
          </p:cNvPr>
          <p:cNvSpPr>
            <a:spLocks noGrp="1"/>
          </p:cNvSpPr>
          <p:nvPr>
            <p:ph type="sldNum" sz="quarter" idx="10"/>
          </p:nvPr>
        </p:nvSpPr>
        <p:spPr/>
        <p:txBody>
          <a:bodyPr/>
          <a:lstStyle/>
          <a:p>
            <a:fld id="{4E4B365A-F164-4486-A362-1212BCCB0DBA}" type="slidenum">
              <a:rPr lang="en-CA" smtClean="0"/>
              <a:t>24</a:t>
            </a:fld>
            <a:endParaRPr lang="en-CA"/>
          </a:p>
        </p:txBody>
      </p:sp>
      <p:pic>
        <p:nvPicPr>
          <p:cNvPr id="5" name="Picture 4">
            <a:extLst>
              <a:ext uri="{FF2B5EF4-FFF2-40B4-BE49-F238E27FC236}">
                <a16:creationId xmlns:a16="http://schemas.microsoft.com/office/drawing/2014/main" id="{1BADF54C-4EF4-4732-A292-99B5A526C068}"/>
              </a:ext>
            </a:extLst>
          </p:cNvPr>
          <p:cNvPicPr>
            <a:picLocks noChangeAspect="1"/>
          </p:cNvPicPr>
          <p:nvPr/>
        </p:nvPicPr>
        <p:blipFill>
          <a:blip r:embed="rId3"/>
          <a:stretch>
            <a:fillRect/>
          </a:stretch>
        </p:blipFill>
        <p:spPr>
          <a:xfrm>
            <a:off x="1189938" y="1493722"/>
            <a:ext cx="8764223" cy="1676634"/>
          </a:xfrm>
          <a:prstGeom prst="rect">
            <a:avLst/>
          </a:prstGeom>
        </p:spPr>
      </p:pic>
      <p:pic>
        <p:nvPicPr>
          <p:cNvPr id="6" name="Picture 5">
            <a:extLst>
              <a:ext uri="{FF2B5EF4-FFF2-40B4-BE49-F238E27FC236}">
                <a16:creationId xmlns:a16="http://schemas.microsoft.com/office/drawing/2014/main" id="{65571FDD-283A-4CB3-BFC3-58925010A01D}"/>
              </a:ext>
            </a:extLst>
          </p:cNvPr>
          <p:cNvPicPr>
            <a:picLocks noChangeAspect="1"/>
          </p:cNvPicPr>
          <p:nvPr/>
        </p:nvPicPr>
        <p:blipFill>
          <a:blip r:embed="rId4"/>
          <a:stretch>
            <a:fillRect/>
          </a:stretch>
        </p:blipFill>
        <p:spPr>
          <a:xfrm>
            <a:off x="1189938" y="3327251"/>
            <a:ext cx="9288171" cy="2400635"/>
          </a:xfrm>
          <a:prstGeom prst="rect">
            <a:avLst/>
          </a:prstGeom>
        </p:spPr>
      </p:pic>
    </p:spTree>
    <p:extLst>
      <p:ext uri="{BB962C8B-B14F-4D97-AF65-F5344CB8AC3E}">
        <p14:creationId xmlns:p14="http://schemas.microsoft.com/office/powerpoint/2010/main" val="270239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1855-105D-414A-8BC0-47E01DA1420E}"/>
              </a:ext>
            </a:extLst>
          </p:cNvPr>
          <p:cNvSpPr>
            <a:spLocks noGrp="1"/>
          </p:cNvSpPr>
          <p:nvPr>
            <p:ph type="title"/>
          </p:nvPr>
        </p:nvSpPr>
        <p:spPr/>
        <p:txBody>
          <a:bodyPr>
            <a:normAutofit fontScale="90000"/>
          </a:bodyPr>
          <a:lstStyle/>
          <a:p>
            <a:r>
              <a:rPr lang="en-CA"/>
              <a:t>Using IDs</a:t>
            </a:r>
          </a:p>
        </p:txBody>
      </p:sp>
      <p:sp>
        <p:nvSpPr>
          <p:cNvPr id="3" name="Content Placeholder 2">
            <a:extLst>
              <a:ext uri="{FF2B5EF4-FFF2-40B4-BE49-F238E27FC236}">
                <a16:creationId xmlns:a16="http://schemas.microsoft.com/office/drawing/2014/main" id="{28A4F5E2-0BBF-4C22-BE3C-6DFFCC62A32B}"/>
              </a:ext>
            </a:extLst>
          </p:cNvPr>
          <p:cNvSpPr>
            <a:spLocks noGrp="1"/>
          </p:cNvSpPr>
          <p:nvPr>
            <p:ph idx="1"/>
          </p:nvPr>
        </p:nvSpPr>
        <p:spPr/>
        <p:txBody>
          <a:bodyPr/>
          <a:lstStyle/>
          <a:p>
            <a:r>
              <a:rPr lang="en-CA"/>
              <a:t>Another improvement will be to add ID’s </a:t>
            </a:r>
          </a:p>
          <a:p>
            <a:pPr lvl="1"/>
            <a:r>
              <a:rPr lang="en-CA"/>
              <a:t>So if we have to change the episode titles, we only have to do it in 1 table instead of 4 tables </a:t>
            </a:r>
            <a:r>
              <a:rPr lang="en-CA">
                <a:sym typeface="Wingdings" panose="05000000000000000000" pitchFamily="2" charset="2"/>
              </a:rPr>
              <a:t> less risk of having different data in different tables. </a:t>
            </a:r>
            <a:endParaRPr lang="en-CA"/>
          </a:p>
        </p:txBody>
      </p:sp>
      <p:sp>
        <p:nvSpPr>
          <p:cNvPr id="4" name="Slide Number Placeholder 3">
            <a:extLst>
              <a:ext uri="{FF2B5EF4-FFF2-40B4-BE49-F238E27FC236}">
                <a16:creationId xmlns:a16="http://schemas.microsoft.com/office/drawing/2014/main" id="{759186EA-72CC-4017-9217-92D8368A9E60}"/>
              </a:ext>
            </a:extLst>
          </p:cNvPr>
          <p:cNvSpPr>
            <a:spLocks noGrp="1"/>
          </p:cNvSpPr>
          <p:nvPr>
            <p:ph type="sldNum" sz="quarter" idx="10"/>
          </p:nvPr>
        </p:nvSpPr>
        <p:spPr/>
        <p:txBody>
          <a:bodyPr/>
          <a:lstStyle/>
          <a:p>
            <a:fld id="{4E4B365A-F164-4486-A362-1212BCCB0DBA}" type="slidenum">
              <a:rPr lang="en-CA" smtClean="0"/>
              <a:t>25</a:t>
            </a:fld>
            <a:endParaRPr lang="en-CA"/>
          </a:p>
        </p:txBody>
      </p:sp>
      <p:pic>
        <p:nvPicPr>
          <p:cNvPr id="5" name="Picture 4">
            <a:extLst>
              <a:ext uri="{FF2B5EF4-FFF2-40B4-BE49-F238E27FC236}">
                <a16:creationId xmlns:a16="http://schemas.microsoft.com/office/drawing/2014/main" id="{FDCB0D66-8200-44FF-99AB-2433A5B09B8A}"/>
              </a:ext>
            </a:extLst>
          </p:cNvPr>
          <p:cNvPicPr>
            <a:picLocks noChangeAspect="1"/>
          </p:cNvPicPr>
          <p:nvPr/>
        </p:nvPicPr>
        <p:blipFill>
          <a:blip r:embed="rId3"/>
          <a:stretch>
            <a:fillRect/>
          </a:stretch>
        </p:blipFill>
        <p:spPr>
          <a:xfrm>
            <a:off x="1352058" y="3040257"/>
            <a:ext cx="3592682" cy="1667107"/>
          </a:xfrm>
          <a:prstGeom prst="rect">
            <a:avLst/>
          </a:prstGeom>
        </p:spPr>
      </p:pic>
      <p:pic>
        <p:nvPicPr>
          <p:cNvPr id="6" name="Picture 5">
            <a:extLst>
              <a:ext uri="{FF2B5EF4-FFF2-40B4-BE49-F238E27FC236}">
                <a16:creationId xmlns:a16="http://schemas.microsoft.com/office/drawing/2014/main" id="{442D3AFE-CDBB-42A8-9A8C-CA8CD748D054}"/>
              </a:ext>
            </a:extLst>
          </p:cNvPr>
          <p:cNvPicPr>
            <a:picLocks noChangeAspect="1"/>
          </p:cNvPicPr>
          <p:nvPr/>
        </p:nvPicPr>
        <p:blipFill>
          <a:blip r:embed="rId4"/>
          <a:stretch>
            <a:fillRect/>
          </a:stretch>
        </p:blipFill>
        <p:spPr>
          <a:xfrm>
            <a:off x="6096000" y="3040256"/>
            <a:ext cx="4700715" cy="2266185"/>
          </a:xfrm>
          <a:prstGeom prst="rect">
            <a:avLst/>
          </a:prstGeom>
        </p:spPr>
      </p:pic>
    </p:spTree>
    <p:extLst>
      <p:ext uri="{BB962C8B-B14F-4D97-AF65-F5344CB8AC3E}">
        <p14:creationId xmlns:p14="http://schemas.microsoft.com/office/powerpoint/2010/main" val="190428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1553-13B0-43DD-9A35-0488823EF0A6}"/>
              </a:ext>
            </a:extLst>
          </p:cNvPr>
          <p:cNvSpPr>
            <a:spLocks noGrp="1"/>
          </p:cNvSpPr>
          <p:nvPr>
            <p:ph type="title"/>
          </p:nvPr>
        </p:nvSpPr>
        <p:spPr/>
        <p:txBody>
          <a:bodyPr>
            <a:normAutofit fontScale="90000"/>
          </a:bodyPr>
          <a:lstStyle/>
          <a:p>
            <a:r>
              <a:rPr lang="en-CA"/>
              <a:t>entities</a:t>
            </a:r>
          </a:p>
        </p:txBody>
      </p:sp>
      <p:sp>
        <p:nvSpPr>
          <p:cNvPr id="3" name="Content Placeholder 2">
            <a:extLst>
              <a:ext uri="{FF2B5EF4-FFF2-40B4-BE49-F238E27FC236}">
                <a16:creationId xmlns:a16="http://schemas.microsoft.com/office/drawing/2014/main" id="{602A1AE7-8720-4530-8CBB-67C1F1574181}"/>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F202E809-C3DC-410D-8444-CD8C8D5FBA0B}"/>
              </a:ext>
            </a:extLst>
          </p:cNvPr>
          <p:cNvSpPr>
            <a:spLocks noGrp="1"/>
          </p:cNvSpPr>
          <p:nvPr>
            <p:ph type="sldNum" sz="quarter" idx="10"/>
          </p:nvPr>
        </p:nvSpPr>
        <p:spPr/>
        <p:txBody>
          <a:bodyPr/>
          <a:lstStyle/>
          <a:p>
            <a:fld id="{4E4B365A-F164-4486-A362-1212BCCB0DBA}" type="slidenum">
              <a:rPr lang="en-CA" smtClean="0"/>
              <a:t>26</a:t>
            </a:fld>
            <a:endParaRPr lang="en-CA"/>
          </a:p>
        </p:txBody>
      </p:sp>
      <p:pic>
        <p:nvPicPr>
          <p:cNvPr id="5" name="Picture 4">
            <a:extLst>
              <a:ext uri="{FF2B5EF4-FFF2-40B4-BE49-F238E27FC236}">
                <a16:creationId xmlns:a16="http://schemas.microsoft.com/office/drawing/2014/main" id="{D00D78D6-9908-4A4F-A901-C34F11F08F89}"/>
              </a:ext>
            </a:extLst>
          </p:cNvPr>
          <p:cNvPicPr>
            <a:picLocks noChangeAspect="1"/>
          </p:cNvPicPr>
          <p:nvPr/>
        </p:nvPicPr>
        <p:blipFill>
          <a:blip r:embed="rId3"/>
          <a:stretch>
            <a:fillRect/>
          </a:stretch>
        </p:blipFill>
        <p:spPr>
          <a:xfrm>
            <a:off x="1161361" y="1439760"/>
            <a:ext cx="9869277" cy="1724266"/>
          </a:xfrm>
          <a:prstGeom prst="rect">
            <a:avLst/>
          </a:prstGeom>
        </p:spPr>
      </p:pic>
      <p:pic>
        <p:nvPicPr>
          <p:cNvPr id="6" name="Picture 5">
            <a:extLst>
              <a:ext uri="{FF2B5EF4-FFF2-40B4-BE49-F238E27FC236}">
                <a16:creationId xmlns:a16="http://schemas.microsoft.com/office/drawing/2014/main" id="{A27433B5-50BD-4B6A-B7ED-9E687581BF96}"/>
              </a:ext>
            </a:extLst>
          </p:cNvPr>
          <p:cNvPicPr>
            <a:picLocks noChangeAspect="1"/>
          </p:cNvPicPr>
          <p:nvPr/>
        </p:nvPicPr>
        <p:blipFill>
          <a:blip r:embed="rId4"/>
          <a:stretch>
            <a:fillRect/>
          </a:stretch>
        </p:blipFill>
        <p:spPr>
          <a:xfrm>
            <a:off x="1161361" y="3273596"/>
            <a:ext cx="5344271" cy="2457793"/>
          </a:xfrm>
          <a:prstGeom prst="rect">
            <a:avLst/>
          </a:prstGeom>
        </p:spPr>
      </p:pic>
    </p:spTree>
    <p:extLst>
      <p:ext uri="{BB962C8B-B14F-4D97-AF65-F5344CB8AC3E}">
        <p14:creationId xmlns:p14="http://schemas.microsoft.com/office/powerpoint/2010/main" val="352079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A79D-F562-40EC-8C82-32361E60E217}"/>
              </a:ext>
            </a:extLst>
          </p:cNvPr>
          <p:cNvSpPr>
            <a:spLocks noGrp="1"/>
          </p:cNvSpPr>
          <p:nvPr>
            <p:ph type="title"/>
          </p:nvPr>
        </p:nvSpPr>
        <p:spPr/>
        <p:txBody>
          <a:bodyPr>
            <a:normAutofit fontScale="90000"/>
          </a:bodyPr>
          <a:lstStyle/>
          <a:p>
            <a:r>
              <a:rPr lang="en-CA"/>
              <a:t>Relationships</a:t>
            </a:r>
          </a:p>
        </p:txBody>
      </p:sp>
      <p:sp>
        <p:nvSpPr>
          <p:cNvPr id="3" name="Content Placeholder 2">
            <a:extLst>
              <a:ext uri="{FF2B5EF4-FFF2-40B4-BE49-F238E27FC236}">
                <a16:creationId xmlns:a16="http://schemas.microsoft.com/office/drawing/2014/main" id="{4E59D472-CE54-4117-9D82-5819861B75C1}"/>
              </a:ext>
            </a:extLst>
          </p:cNvPr>
          <p:cNvSpPr>
            <a:spLocks noGrp="1"/>
          </p:cNvSpPr>
          <p:nvPr>
            <p:ph idx="1"/>
          </p:nvPr>
        </p:nvSpPr>
        <p:spPr/>
        <p:txBody>
          <a:bodyPr/>
          <a:lstStyle/>
          <a:p>
            <a:r>
              <a:rPr lang="en-CA"/>
              <a:t>Relationships determine how entities are connected to each other.</a:t>
            </a:r>
          </a:p>
          <a:p>
            <a:pPr marL="0" indent="0">
              <a:buNone/>
            </a:pPr>
            <a:endParaRPr lang="en-CA"/>
          </a:p>
          <a:p>
            <a:r>
              <a:rPr lang="en-CA"/>
              <a:t>The cardinality of a relationship determines how many relationships an entity can participate in.</a:t>
            </a:r>
          </a:p>
          <a:p>
            <a:pPr lvl="1"/>
            <a:r>
              <a:rPr lang="en-CA"/>
              <a:t>One-to-one</a:t>
            </a:r>
          </a:p>
          <a:p>
            <a:pPr lvl="1"/>
            <a:r>
              <a:rPr lang="en-CA"/>
              <a:t>One-to-many</a:t>
            </a:r>
          </a:p>
          <a:p>
            <a:pPr lvl="1"/>
            <a:r>
              <a:rPr lang="en-CA"/>
              <a:t>Many-to-many</a:t>
            </a:r>
          </a:p>
          <a:p>
            <a:endParaRPr lang="en-CA"/>
          </a:p>
          <a:p>
            <a:endParaRPr lang="en-CA"/>
          </a:p>
          <a:p>
            <a:endParaRPr lang="en-CA"/>
          </a:p>
          <a:p>
            <a:endParaRPr lang="en-CA"/>
          </a:p>
        </p:txBody>
      </p:sp>
      <p:sp>
        <p:nvSpPr>
          <p:cNvPr id="4" name="Slide Number Placeholder 3">
            <a:extLst>
              <a:ext uri="{FF2B5EF4-FFF2-40B4-BE49-F238E27FC236}">
                <a16:creationId xmlns:a16="http://schemas.microsoft.com/office/drawing/2014/main" id="{93339B2D-EA69-485E-84BB-01477CB5ECE0}"/>
              </a:ext>
            </a:extLst>
          </p:cNvPr>
          <p:cNvSpPr>
            <a:spLocks noGrp="1"/>
          </p:cNvSpPr>
          <p:nvPr>
            <p:ph type="sldNum" sz="quarter" idx="10"/>
          </p:nvPr>
        </p:nvSpPr>
        <p:spPr/>
        <p:txBody>
          <a:bodyPr/>
          <a:lstStyle/>
          <a:p>
            <a:fld id="{4E4B365A-F164-4486-A362-1212BCCB0DBA}" type="slidenum">
              <a:rPr lang="en-CA" smtClean="0"/>
              <a:t>27</a:t>
            </a:fld>
            <a:endParaRPr lang="en-CA"/>
          </a:p>
        </p:txBody>
      </p:sp>
    </p:spTree>
    <p:extLst>
      <p:ext uri="{BB962C8B-B14F-4D97-AF65-F5344CB8AC3E}">
        <p14:creationId xmlns:p14="http://schemas.microsoft.com/office/powerpoint/2010/main" val="1114676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9B68-28A7-44A8-969D-BD70DC80573B}"/>
              </a:ext>
            </a:extLst>
          </p:cNvPr>
          <p:cNvSpPr>
            <a:spLocks noGrp="1"/>
          </p:cNvSpPr>
          <p:nvPr>
            <p:ph type="title"/>
          </p:nvPr>
        </p:nvSpPr>
        <p:spPr/>
        <p:txBody>
          <a:bodyPr>
            <a:normAutofit fontScale="90000"/>
          </a:bodyPr>
          <a:lstStyle/>
          <a:p>
            <a:r>
              <a:rPr lang="en-CA"/>
              <a:t>Assigning Keys</a:t>
            </a:r>
          </a:p>
        </p:txBody>
      </p:sp>
      <p:sp>
        <p:nvSpPr>
          <p:cNvPr id="3" name="Content Placeholder 2">
            <a:extLst>
              <a:ext uri="{FF2B5EF4-FFF2-40B4-BE49-F238E27FC236}">
                <a16:creationId xmlns:a16="http://schemas.microsoft.com/office/drawing/2014/main" id="{110F9F50-BACE-4574-8D88-781B3F577C76}"/>
              </a:ext>
            </a:extLst>
          </p:cNvPr>
          <p:cNvSpPr>
            <a:spLocks noGrp="1"/>
          </p:cNvSpPr>
          <p:nvPr>
            <p:ph idx="1"/>
          </p:nvPr>
        </p:nvSpPr>
        <p:spPr/>
        <p:txBody>
          <a:bodyPr/>
          <a:lstStyle/>
          <a:p>
            <a:r>
              <a:rPr lang="en-CA"/>
              <a:t>A primary key (PK) is a unique identifier for an entity. </a:t>
            </a:r>
          </a:p>
          <a:p>
            <a:endParaRPr lang="en-CA"/>
          </a:p>
          <a:p>
            <a:r>
              <a:rPr lang="en-CA"/>
              <a:t>The foreign key (FK) is the reference to the primary key of another entity. </a:t>
            </a:r>
          </a:p>
          <a:p>
            <a:pPr marL="457200" lvl="1" indent="0">
              <a:buNone/>
            </a:pPr>
            <a:endParaRPr lang="en-CA"/>
          </a:p>
          <a:p>
            <a:r>
              <a:rPr lang="en-CA">
                <a:solidFill>
                  <a:schemeClr val="tx1"/>
                </a:solidFill>
              </a:rPr>
              <a:t>A composite key (CK) is a key that consist of two or more attributes.</a:t>
            </a:r>
          </a:p>
          <a:p>
            <a:pPr marL="0" indent="0">
              <a:buNone/>
            </a:pPr>
            <a:endParaRPr lang="en-CA">
              <a:solidFill>
                <a:srgbClr val="FF0000"/>
              </a:solidFill>
            </a:endParaRPr>
          </a:p>
          <a:p>
            <a:pPr lvl="1"/>
            <a:endParaRPr lang="en-CA">
              <a:solidFill>
                <a:srgbClr val="FF0000"/>
              </a:solidFill>
            </a:endParaRPr>
          </a:p>
          <a:p>
            <a:endParaRPr lang="en-CA"/>
          </a:p>
        </p:txBody>
      </p:sp>
      <p:sp>
        <p:nvSpPr>
          <p:cNvPr id="4" name="Slide Number Placeholder 3">
            <a:extLst>
              <a:ext uri="{FF2B5EF4-FFF2-40B4-BE49-F238E27FC236}">
                <a16:creationId xmlns:a16="http://schemas.microsoft.com/office/drawing/2014/main" id="{687901FA-770C-4B96-BFD2-3B60A0E5BCAC}"/>
              </a:ext>
            </a:extLst>
          </p:cNvPr>
          <p:cNvSpPr>
            <a:spLocks noGrp="1"/>
          </p:cNvSpPr>
          <p:nvPr>
            <p:ph type="sldNum" sz="quarter" idx="10"/>
          </p:nvPr>
        </p:nvSpPr>
        <p:spPr/>
        <p:txBody>
          <a:bodyPr/>
          <a:lstStyle/>
          <a:p>
            <a:fld id="{4E4B365A-F164-4486-A362-1212BCCB0DBA}" type="slidenum">
              <a:rPr lang="en-CA" smtClean="0"/>
              <a:t>28</a:t>
            </a:fld>
            <a:endParaRPr lang="en-CA"/>
          </a:p>
        </p:txBody>
      </p:sp>
    </p:spTree>
    <p:extLst>
      <p:ext uri="{BB962C8B-B14F-4D97-AF65-F5344CB8AC3E}">
        <p14:creationId xmlns:p14="http://schemas.microsoft.com/office/powerpoint/2010/main" val="279074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26A1-4973-4404-97C1-D172BCBB24FE}"/>
              </a:ext>
            </a:extLst>
          </p:cNvPr>
          <p:cNvSpPr>
            <a:spLocks noGrp="1"/>
          </p:cNvSpPr>
          <p:nvPr>
            <p:ph type="title"/>
          </p:nvPr>
        </p:nvSpPr>
        <p:spPr/>
        <p:txBody>
          <a:bodyPr>
            <a:normAutofit fontScale="90000"/>
          </a:bodyPr>
          <a:lstStyle/>
          <a:p>
            <a:r>
              <a:rPr lang="en-CA"/>
              <a:t>actors - characters</a:t>
            </a:r>
          </a:p>
        </p:txBody>
      </p:sp>
      <p:sp>
        <p:nvSpPr>
          <p:cNvPr id="3" name="Content Placeholder 2">
            <a:extLst>
              <a:ext uri="{FF2B5EF4-FFF2-40B4-BE49-F238E27FC236}">
                <a16:creationId xmlns:a16="http://schemas.microsoft.com/office/drawing/2014/main" id="{673AF634-4E31-4977-9186-DDEE27CDAF4B}"/>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C170B4D4-5E85-4CDB-BF85-71786B905F08}"/>
              </a:ext>
            </a:extLst>
          </p:cNvPr>
          <p:cNvSpPr>
            <a:spLocks noGrp="1"/>
          </p:cNvSpPr>
          <p:nvPr>
            <p:ph type="sldNum" sz="quarter" idx="10"/>
          </p:nvPr>
        </p:nvSpPr>
        <p:spPr/>
        <p:txBody>
          <a:bodyPr/>
          <a:lstStyle/>
          <a:p>
            <a:fld id="{4E4B365A-F164-4486-A362-1212BCCB0DBA}" type="slidenum">
              <a:rPr lang="en-CA" smtClean="0"/>
              <a:t>29</a:t>
            </a:fld>
            <a:endParaRPr lang="en-CA"/>
          </a:p>
        </p:txBody>
      </p:sp>
      <p:pic>
        <p:nvPicPr>
          <p:cNvPr id="5" name="Content Placeholder 4">
            <a:extLst>
              <a:ext uri="{FF2B5EF4-FFF2-40B4-BE49-F238E27FC236}">
                <a16:creationId xmlns:a16="http://schemas.microsoft.com/office/drawing/2014/main" id="{3D97761B-079B-4877-9ABE-E7BD5FDCDCFE}"/>
              </a:ext>
            </a:extLst>
          </p:cNvPr>
          <p:cNvPicPr>
            <a:picLocks noChangeAspect="1"/>
          </p:cNvPicPr>
          <p:nvPr/>
        </p:nvPicPr>
        <p:blipFill>
          <a:blip r:embed="rId3"/>
          <a:stretch>
            <a:fillRect/>
          </a:stretch>
        </p:blipFill>
        <p:spPr>
          <a:xfrm>
            <a:off x="7048262" y="2240899"/>
            <a:ext cx="4412218" cy="1681447"/>
          </a:xfrm>
          <a:prstGeom prst="rect">
            <a:avLst/>
          </a:prstGeom>
        </p:spPr>
      </p:pic>
      <p:pic>
        <p:nvPicPr>
          <p:cNvPr id="6" name="Picture 5">
            <a:extLst>
              <a:ext uri="{FF2B5EF4-FFF2-40B4-BE49-F238E27FC236}">
                <a16:creationId xmlns:a16="http://schemas.microsoft.com/office/drawing/2014/main" id="{C0419288-9395-4FE1-9D32-C46092A01246}"/>
              </a:ext>
            </a:extLst>
          </p:cNvPr>
          <p:cNvPicPr>
            <a:picLocks noChangeAspect="1"/>
          </p:cNvPicPr>
          <p:nvPr/>
        </p:nvPicPr>
        <p:blipFill>
          <a:blip r:embed="rId4"/>
          <a:stretch>
            <a:fillRect/>
          </a:stretch>
        </p:blipFill>
        <p:spPr>
          <a:xfrm>
            <a:off x="898553" y="1661631"/>
            <a:ext cx="4412218" cy="3220412"/>
          </a:xfrm>
          <a:prstGeom prst="rect">
            <a:avLst/>
          </a:prstGeom>
        </p:spPr>
      </p:pic>
      <p:sp>
        <p:nvSpPr>
          <p:cNvPr id="7" name="Rectangle 6">
            <a:extLst>
              <a:ext uri="{FF2B5EF4-FFF2-40B4-BE49-F238E27FC236}">
                <a16:creationId xmlns:a16="http://schemas.microsoft.com/office/drawing/2014/main" id="{48BBAB8D-ED6B-4BE1-8E96-AE0EC744AEB6}"/>
              </a:ext>
            </a:extLst>
          </p:cNvPr>
          <p:cNvSpPr/>
          <p:nvPr/>
        </p:nvSpPr>
        <p:spPr>
          <a:xfrm>
            <a:off x="7108082" y="2981805"/>
            <a:ext cx="1842970" cy="285750"/>
          </a:xfrm>
          <a:prstGeom prst="rect">
            <a:avLst/>
          </a:prstGeom>
          <a:noFill/>
          <a:ln w="762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CDCD5925-F7F5-4FF0-85AE-AFE7F948BC4C}"/>
              </a:ext>
            </a:extLst>
          </p:cNvPr>
          <p:cNvSpPr/>
          <p:nvPr/>
        </p:nvSpPr>
        <p:spPr>
          <a:xfrm>
            <a:off x="7107953" y="3312193"/>
            <a:ext cx="1843099" cy="28575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90BB1625-04F8-4FC7-AF6E-B911CD9C2A5F}"/>
              </a:ext>
            </a:extLst>
          </p:cNvPr>
          <p:cNvSpPr/>
          <p:nvPr/>
        </p:nvSpPr>
        <p:spPr>
          <a:xfrm>
            <a:off x="7115289" y="3610912"/>
            <a:ext cx="1835763" cy="28575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55B2D9EA-DD83-4481-8762-B6D89EFC12FA}"/>
              </a:ext>
            </a:extLst>
          </p:cNvPr>
          <p:cNvCxnSpPr>
            <a:cxnSpLocks/>
            <a:endCxn id="7" idx="1"/>
          </p:cNvCxnSpPr>
          <p:nvPr/>
        </p:nvCxnSpPr>
        <p:spPr>
          <a:xfrm>
            <a:off x="5294391" y="2523307"/>
            <a:ext cx="1813691" cy="601373"/>
          </a:xfrm>
          <a:prstGeom prst="line">
            <a:avLst/>
          </a:prstGeom>
          <a:ln w="57150">
            <a:solidFill>
              <a:srgbClr val="17A48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9E6524-9AD2-4C99-B254-A1697CF5D974}"/>
              </a:ext>
            </a:extLst>
          </p:cNvPr>
          <p:cNvCxnSpPr>
            <a:cxnSpLocks/>
            <a:endCxn id="8" idx="1"/>
          </p:cNvCxnSpPr>
          <p:nvPr/>
        </p:nvCxnSpPr>
        <p:spPr>
          <a:xfrm>
            <a:off x="5250824" y="2822026"/>
            <a:ext cx="1857129" cy="63304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5C4BF1-7DCA-4FAF-B216-2DD76A9CF5E1}"/>
              </a:ext>
            </a:extLst>
          </p:cNvPr>
          <p:cNvCxnSpPr>
            <a:cxnSpLocks/>
          </p:cNvCxnSpPr>
          <p:nvPr/>
        </p:nvCxnSpPr>
        <p:spPr>
          <a:xfrm>
            <a:off x="5294391" y="3102468"/>
            <a:ext cx="1837151" cy="40648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2EE2B6-4A86-47EF-BFFA-682700DCB78A}"/>
              </a:ext>
            </a:extLst>
          </p:cNvPr>
          <p:cNvCxnSpPr>
            <a:cxnSpLocks/>
          </p:cNvCxnSpPr>
          <p:nvPr/>
        </p:nvCxnSpPr>
        <p:spPr>
          <a:xfrm>
            <a:off x="5260941" y="3405122"/>
            <a:ext cx="1823423" cy="330388"/>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BEEAA9-1F35-44BB-8A8A-123B33EEEA73}"/>
              </a:ext>
            </a:extLst>
          </p:cNvPr>
          <p:cNvCxnSpPr>
            <a:cxnSpLocks/>
          </p:cNvCxnSpPr>
          <p:nvPr/>
        </p:nvCxnSpPr>
        <p:spPr>
          <a:xfrm>
            <a:off x="5295779" y="3753787"/>
            <a:ext cx="1785996" cy="18643"/>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56A1E35-8AD5-42B4-9CEC-053E896BB11B}"/>
              </a:ext>
            </a:extLst>
          </p:cNvPr>
          <p:cNvCxnSpPr>
            <a:cxnSpLocks/>
            <a:endCxn id="9" idx="1"/>
          </p:cNvCxnSpPr>
          <p:nvPr/>
        </p:nvCxnSpPr>
        <p:spPr>
          <a:xfrm flipV="1">
            <a:off x="5294391" y="3753787"/>
            <a:ext cx="1820898" cy="262165"/>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91D31F-4DEC-400C-9361-B15D76D54DB5}"/>
              </a:ext>
            </a:extLst>
          </p:cNvPr>
          <p:cNvCxnSpPr>
            <a:cxnSpLocks/>
          </p:cNvCxnSpPr>
          <p:nvPr/>
        </p:nvCxnSpPr>
        <p:spPr>
          <a:xfrm flipV="1">
            <a:off x="5269068" y="3765580"/>
            <a:ext cx="1842617" cy="615264"/>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EEE68C-4F4C-462F-8BD8-46E3C40D9A0B}"/>
              </a:ext>
            </a:extLst>
          </p:cNvPr>
          <p:cNvCxnSpPr>
            <a:cxnSpLocks/>
          </p:cNvCxnSpPr>
          <p:nvPr/>
        </p:nvCxnSpPr>
        <p:spPr>
          <a:xfrm flipV="1">
            <a:off x="5279526" y="3762449"/>
            <a:ext cx="1798822" cy="925243"/>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3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5AF7-D08E-40FB-BD93-BF25F82FE207}"/>
              </a:ext>
            </a:extLst>
          </p:cNvPr>
          <p:cNvSpPr>
            <a:spLocks noGrp="1"/>
          </p:cNvSpPr>
          <p:nvPr>
            <p:ph type="title"/>
          </p:nvPr>
        </p:nvSpPr>
        <p:spPr/>
        <p:txBody>
          <a:bodyPr>
            <a:normAutofit fontScale="90000"/>
          </a:bodyPr>
          <a:lstStyle/>
          <a:p>
            <a:r>
              <a:rPr lang="en-CA"/>
              <a:t>Setup</a:t>
            </a:r>
          </a:p>
        </p:txBody>
      </p:sp>
      <p:sp>
        <p:nvSpPr>
          <p:cNvPr id="3" name="Content Placeholder 2">
            <a:extLst>
              <a:ext uri="{FF2B5EF4-FFF2-40B4-BE49-F238E27FC236}">
                <a16:creationId xmlns:a16="http://schemas.microsoft.com/office/drawing/2014/main" id="{A915BEFA-1C80-409B-AD1E-8E753F418345}"/>
              </a:ext>
            </a:extLst>
          </p:cNvPr>
          <p:cNvSpPr>
            <a:spLocks noGrp="1"/>
          </p:cNvSpPr>
          <p:nvPr>
            <p:ph idx="1"/>
          </p:nvPr>
        </p:nvSpPr>
        <p:spPr/>
        <p:txBody>
          <a:bodyPr/>
          <a:lstStyle/>
          <a:p>
            <a:r>
              <a:rPr lang="en-CA"/>
              <a:t>Install DB Browser for SQLite</a:t>
            </a:r>
          </a:p>
          <a:p>
            <a:pPr lvl="1"/>
            <a:r>
              <a:rPr lang="en-CA">
                <a:hlinkClick r:id="rId2"/>
              </a:rPr>
              <a:t>Download</a:t>
            </a:r>
            <a:r>
              <a:rPr lang="en-CA"/>
              <a:t> standard installer for 64-bit Windows</a:t>
            </a:r>
          </a:p>
          <a:p>
            <a:pPr marL="0" indent="0">
              <a:buNone/>
            </a:pPr>
            <a:endParaRPr lang="en-CA"/>
          </a:p>
        </p:txBody>
      </p:sp>
      <p:sp>
        <p:nvSpPr>
          <p:cNvPr id="4" name="Slide Number Placeholder 3">
            <a:extLst>
              <a:ext uri="{FF2B5EF4-FFF2-40B4-BE49-F238E27FC236}">
                <a16:creationId xmlns:a16="http://schemas.microsoft.com/office/drawing/2014/main" id="{206BFC36-F694-4259-835B-EB7B0121307D}"/>
              </a:ext>
            </a:extLst>
          </p:cNvPr>
          <p:cNvSpPr>
            <a:spLocks noGrp="1"/>
          </p:cNvSpPr>
          <p:nvPr>
            <p:ph type="sldNum" sz="quarter" idx="10"/>
          </p:nvPr>
        </p:nvSpPr>
        <p:spPr/>
        <p:txBody>
          <a:bodyPr/>
          <a:lstStyle/>
          <a:p>
            <a:fld id="{4E4B365A-F164-4486-A362-1212BCCB0DBA}" type="slidenum">
              <a:rPr lang="en-CA" smtClean="0"/>
              <a:t>3</a:t>
            </a:fld>
            <a:endParaRPr lang="en-CA"/>
          </a:p>
        </p:txBody>
      </p:sp>
    </p:spTree>
    <p:extLst>
      <p:ext uri="{BB962C8B-B14F-4D97-AF65-F5344CB8AC3E}">
        <p14:creationId xmlns:p14="http://schemas.microsoft.com/office/powerpoint/2010/main" val="497320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58DA-E961-4E20-8E9F-A71E780F7009}"/>
              </a:ext>
            </a:extLst>
          </p:cNvPr>
          <p:cNvSpPr>
            <a:spLocks noGrp="1"/>
          </p:cNvSpPr>
          <p:nvPr>
            <p:ph type="title"/>
          </p:nvPr>
        </p:nvSpPr>
        <p:spPr/>
        <p:txBody>
          <a:bodyPr>
            <a:normAutofit fontScale="90000"/>
          </a:bodyPr>
          <a:lstStyle/>
          <a:p>
            <a:endParaRPr lang="en-CA"/>
          </a:p>
        </p:txBody>
      </p:sp>
      <p:sp>
        <p:nvSpPr>
          <p:cNvPr id="3" name="Content Placeholder 2">
            <a:extLst>
              <a:ext uri="{FF2B5EF4-FFF2-40B4-BE49-F238E27FC236}">
                <a16:creationId xmlns:a16="http://schemas.microsoft.com/office/drawing/2014/main" id="{62FC6AAD-96D0-49A7-AD8D-7AA04AFC6164}"/>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EC419430-AB16-4AFF-A46A-A1FB8E6598AA}"/>
              </a:ext>
            </a:extLst>
          </p:cNvPr>
          <p:cNvSpPr>
            <a:spLocks noGrp="1"/>
          </p:cNvSpPr>
          <p:nvPr>
            <p:ph type="sldNum" sz="quarter" idx="10"/>
          </p:nvPr>
        </p:nvSpPr>
        <p:spPr/>
        <p:txBody>
          <a:bodyPr/>
          <a:lstStyle/>
          <a:p>
            <a:fld id="{4E4B365A-F164-4486-A362-1212BCCB0DBA}" type="slidenum">
              <a:rPr lang="en-CA" smtClean="0"/>
              <a:t>30</a:t>
            </a:fld>
            <a:endParaRPr lang="en-CA"/>
          </a:p>
        </p:txBody>
      </p:sp>
      <p:pic>
        <p:nvPicPr>
          <p:cNvPr id="5" name="Picture 4">
            <a:extLst>
              <a:ext uri="{FF2B5EF4-FFF2-40B4-BE49-F238E27FC236}">
                <a16:creationId xmlns:a16="http://schemas.microsoft.com/office/drawing/2014/main" id="{70E71FDB-3C59-4A90-8E60-871FAE6B41E3}"/>
              </a:ext>
            </a:extLst>
          </p:cNvPr>
          <p:cNvPicPr/>
          <p:nvPr/>
        </p:nvPicPr>
        <p:blipFill rotWithShape="1">
          <a:blip r:embed="rId3"/>
          <a:srcRect l="8994" t="35852" r="25894" b="23684"/>
          <a:stretch/>
        </p:blipFill>
        <p:spPr bwMode="auto">
          <a:xfrm>
            <a:off x="1456474" y="727472"/>
            <a:ext cx="9591472" cy="50681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3063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9730-DA1E-45CD-9CF4-F3C38EFA7814}"/>
              </a:ext>
            </a:extLst>
          </p:cNvPr>
          <p:cNvSpPr>
            <a:spLocks noGrp="1"/>
          </p:cNvSpPr>
          <p:nvPr>
            <p:ph type="title"/>
          </p:nvPr>
        </p:nvSpPr>
        <p:spPr/>
        <p:txBody>
          <a:bodyPr>
            <a:normAutofit fontScale="90000"/>
          </a:bodyPr>
          <a:lstStyle/>
          <a:p>
            <a:r>
              <a:rPr lang="en-CA"/>
              <a:t>One-to-one</a:t>
            </a:r>
          </a:p>
        </p:txBody>
      </p:sp>
      <p:sp>
        <p:nvSpPr>
          <p:cNvPr id="3" name="Content Placeholder 2">
            <a:extLst>
              <a:ext uri="{FF2B5EF4-FFF2-40B4-BE49-F238E27FC236}">
                <a16:creationId xmlns:a16="http://schemas.microsoft.com/office/drawing/2014/main" id="{3EC6C9C9-AA26-42CB-B6EC-4F9DAEC0113C}"/>
              </a:ext>
            </a:extLst>
          </p:cNvPr>
          <p:cNvSpPr>
            <a:spLocks noGrp="1"/>
          </p:cNvSpPr>
          <p:nvPr>
            <p:ph idx="1"/>
          </p:nvPr>
        </p:nvSpPr>
        <p:spPr/>
        <p:txBody>
          <a:bodyPr/>
          <a:lstStyle/>
          <a:p>
            <a:r>
              <a:rPr lang="en-CA"/>
              <a:t>In a one-to-one relationship, there is a one-to-one mapping from one table to a second table </a:t>
            </a:r>
          </a:p>
          <a:p>
            <a:endParaRPr lang="en-CA"/>
          </a:p>
          <a:p>
            <a:r>
              <a:rPr lang="en-CA"/>
              <a:t>In the HP database, the relationship between episode and rating is one-to-one because there is a one-to-one mapping</a:t>
            </a:r>
          </a:p>
          <a:p>
            <a:endParaRPr lang="en-CA"/>
          </a:p>
          <a:p>
            <a:r>
              <a:rPr lang="en-CA"/>
              <a:t>In this case, the table’s PK also serves as the FK.</a:t>
            </a:r>
          </a:p>
          <a:p>
            <a:endParaRPr lang="en-CA"/>
          </a:p>
          <a:p>
            <a:endParaRPr lang="en-CA"/>
          </a:p>
        </p:txBody>
      </p:sp>
      <p:sp>
        <p:nvSpPr>
          <p:cNvPr id="4" name="Slide Number Placeholder 3">
            <a:extLst>
              <a:ext uri="{FF2B5EF4-FFF2-40B4-BE49-F238E27FC236}">
                <a16:creationId xmlns:a16="http://schemas.microsoft.com/office/drawing/2014/main" id="{91C92901-40B0-4FC1-AF85-B755C6CD19CD}"/>
              </a:ext>
            </a:extLst>
          </p:cNvPr>
          <p:cNvSpPr>
            <a:spLocks noGrp="1"/>
          </p:cNvSpPr>
          <p:nvPr>
            <p:ph type="sldNum" sz="quarter" idx="10"/>
          </p:nvPr>
        </p:nvSpPr>
        <p:spPr/>
        <p:txBody>
          <a:bodyPr/>
          <a:lstStyle/>
          <a:p>
            <a:fld id="{4E4B365A-F164-4486-A362-1212BCCB0DBA}" type="slidenum">
              <a:rPr lang="en-CA" smtClean="0"/>
              <a:t>31</a:t>
            </a:fld>
            <a:endParaRPr lang="en-CA"/>
          </a:p>
        </p:txBody>
      </p:sp>
    </p:spTree>
    <p:extLst>
      <p:ext uri="{BB962C8B-B14F-4D97-AF65-F5344CB8AC3E}">
        <p14:creationId xmlns:p14="http://schemas.microsoft.com/office/powerpoint/2010/main" val="1377365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0A96-EB46-4227-93C7-2BE7103DB76D}"/>
              </a:ext>
            </a:extLst>
          </p:cNvPr>
          <p:cNvSpPr>
            <a:spLocks noGrp="1"/>
          </p:cNvSpPr>
          <p:nvPr>
            <p:ph type="title"/>
          </p:nvPr>
        </p:nvSpPr>
        <p:spPr/>
        <p:txBody>
          <a:bodyPr>
            <a:normAutofit fontScale="90000"/>
          </a:bodyPr>
          <a:lstStyle/>
          <a:p>
            <a:r>
              <a:rPr lang="en-CA"/>
              <a:t>One-to-many</a:t>
            </a:r>
          </a:p>
        </p:txBody>
      </p:sp>
      <p:sp>
        <p:nvSpPr>
          <p:cNvPr id="3" name="Content Placeholder 2">
            <a:extLst>
              <a:ext uri="{FF2B5EF4-FFF2-40B4-BE49-F238E27FC236}">
                <a16:creationId xmlns:a16="http://schemas.microsoft.com/office/drawing/2014/main" id="{C94BD84A-837F-4740-B124-EF12C281128A}"/>
              </a:ext>
            </a:extLst>
          </p:cNvPr>
          <p:cNvSpPr>
            <a:spLocks noGrp="1"/>
          </p:cNvSpPr>
          <p:nvPr>
            <p:ph idx="1"/>
          </p:nvPr>
        </p:nvSpPr>
        <p:spPr/>
        <p:txBody>
          <a:bodyPr/>
          <a:lstStyle/>
          <a:p>
            <a:r>
              <a:rPr lang="en-CA"/>
              <a:t>One-to-many relationships are perhaps the most common in a relational database	</a:t>
            </a:r>
          </a:p>
          <a:p>
            <a:endParaRPr lang="en-CA"/>
          </a:p>
          <a:p>
            <a:r>
              <a:rPr lang="en-CA"/>
              <a:t>In the HP database, there is a one-to-many relationship for the actors and characters entities.</a:t>
            </a:r>
          </a:p>
          <a:p>
            <a:pPr lvl="1"/>
            <a:endParaRPr lang="en-CA"/>
          </a:p>
          <a:p>
            <a:r>
              <a:rPr lang="en-CA"/>
              <a:t>The table on the “many” side of the equation has the FK, and the table on the “one” side has the PK (“pitchfork” diagram)</a:t>
            </a:r>
          </a:p>
          <a:p>
            <a:pPr marL="457200" lvl="1" indent="0">
              <a:buNone/>
            </a:pPr>
            <a:endParaRPr lang="en-CA"/>
          </a:p>
          <a:p>
            <a:endParaRPr lang="en-CA"/>
          </a:p>
        </p:txBody>
      </p:sp>
      <p:sp>
        <p:nvSpPr>
          <p:cNvPr id="4" name="Slide Number Placeholder 3">
            <a:extLst>
              <a:ext uri="{FF2B5EF4-FFF2-40B4-BE49-F238E27FC236}">
                <a16:creationId xmlns:a16="http://schemas.microsoft.com/office/drawing/2014/main" id="{3555184D-C0B8-4EAC-9E0D-F5843CFF3C09}"/>
              </a:ext>
            </a:extLst>
          </p:cNvPr>
          <p:cNvSpPr>
            <a:spLocks noGrp="1"/>
          </p:cNvSpPr>
          <p:nvPr>
            <p:ph type="sldNum" sz="quarter" idx="10"/>
          </p:nvPr>
        </p:nvSpPr>
        <p:spPr/>
        <p:txBody>
          <a:bodyPr/>
          <a:lstStyle/>
          <a:p>
            <a:fld id="{4E4B365A-F164-4486-A362-1212BCCB0DBA}" type="slidenum">
              <a:rPr lang="en-CA" smtClean="0"/>
              <a:t>32</a:t>
            </a:fld>
            <a:endParaRPr lang="en-CA"/>
          </a:p>
        </p:txBody>
      </p:sp>
    </p:spTree>
    <p:extLst>
      <p:ext uri="{BB962C8B-B14F-4D97-AF65-F5344CB8AC3E}">
        <p14:creationId xmlns:p14="http://schemas.microsoft.com/office/powerpoint/2010/main" val="188288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9076-6205-45CB-8308-A16EC414EAC5}"/>
              </a:ext>
            </a:extLst>
          </p:cNvPr>
          <p:cNvSpPr>
            <a:spLocks noGrp="1"/>
          </p:cNvSpPr>
          <p:nvPr>
            <p:ph type="title"/>
          </p:nvPr>
        </p:nvSpPr>
        <p:spPr/>
        <p:txBody>
          <a:bodyPr>
            <a:normAutofit fontScale="90000"/>
          </a:bodyPr>
          <a:lstStyle/>
          <a:p>
            <a:r>
              <a:rPr lang="en-CA"/>
              <a:t>One-to-many</a:t>
            </a:r>
          </a:p>
        </p:txBody>
      </p:sp>
      <p:sp>
        <p:nvSpPr>
          <p:cNvPr id="3" name="Content Placeholder 2">
            <a:extLst>
              <a:ext uri="{FF2B5EF4-FFF2-40B4-BE49-F238E27FC236}">
                <a16:creationId xmlns:a16="http://schemas.microsoft.com/office/drawing/2014/main" id="{03FC2181-1516-40B4-9EAF-B47DC2076FB5}"/>
              </a:ext>
            </a:extLst>
          </p:cNvPr>
          <p:cNvSpPr>
            <a:spLocks noGrp="1"/>
          </p:cNvSpPr>
          <p:nvPr>
            <p:ph idx="1"/>
          </p:nvPr>
        </p:nvSpPr>
        <p:spPr>
          <a:xfrm>
            <a:off x="4949190" y="1062417"/>
            <a:ext cx="6582328" cy="5054881"/>
          </a:xfrm>
        </p:spPr>
        <p:txBody>
          <a:bodyPr/>
          <a:lstStyle/>
          <a:p>
            <a:pPr marL="457200" indent="-457200"/>
            <a:r>
              <a:rPr lang="en-US"/>
              <a:t>Across the different episodes Lord Voldemort is played by:</a:t>
            </a:r>
          </a:p>
          <a:p>
            <a:pPr marL="914400" lvl="1" indent="-457200"/>
            <a:r>
              <a:rPr lang="en-CA"/>
              <a:t>Ian Hart, Richard Bremmer, Christian Coulson, Ralph Fiennes and Tom Moorcroft</a:t>
            </a:r>
          </a:p>
          <a:p>
            <a:pPr marL="457200" lvl="1" indent="0">
              <a:buNone/>
            </a:pPr>
            <a:endParaRPr lang="en-CA"/>
          </a:p>
          <a:p>
            <a:pPr marL="457200" indent="-457200"/>
            <a:r>
              <a:rPr lang="en-CA"/>
              <a:t>Each of these actors only plays Lord Voldemort</a:t>
            </a:r>
            <a:endParaRPr lang="en-US"/>
          </a:p>
          <a:p>
            <a:pPr marL="0" indent="0">
              <a:buNone/>
            </a:pPr>
            <a:endParaRPr lang="en-CA"/>
          </a:p>
        </p:txBody>
      </p:sp>
      <p:sp>
        <p:nvSpPr>
          <p:cNvPr id="4" name="Slide Number Placeholder 3">
            <a:extLst>
              <a:ext uri="{FF2B5EF4-FFF2-40B4-BE49-F238E27FC236}">
                <a16:creationId xmlns:a16="http://schemas.microsoft.com/office/drawing/2014/main" id="{2C34A47F-8FA4-42CB-840B-60F2D5CEE58D}"/>
              </a:ext>
            </a:extLst>
          </p:cNvPr>
          <p:cNvSpPr>
            <a:spLocks noGrp="1"/>
          </p:cNvSpPr>
          <p:nvPr>
            <p:ph type="sldNum" sz="quarter" idx="10"/>
          </p:nvPr>
        </p:nvSpPr>
        <p:spPr/>
        <p:txBody>
          <a:bodyPr/>
          <a:lstStyle/>
          <a:p>
            <a:fld id="{4E4B365A-F164-4486-A362-1212BCCB0DBA}" type="slidenum">
              <a:rPr lang="en-CA" smtClean="0"/>
              <a:t>33</a:t>
            </a:fld>
            <a:endParaRPr lang="en-CA"/>
          </a:p>
        </p:txBody>
      </p:sp>
      <p:pic>
        <p:nvPicPr>
          <p:cNvPr id="5" name="Picture 4">
            <a:extLst>
              <a:ext uri="{FF2B5EF4-FFF2-40B4-BE49-F238E27FC236}">
                <a16:creationId xmlns:a16="http://schemas.microsoft.com/office/drawing/2014/main" id="{ED96C76D-10D1-4442-88E1-A304265C87E9}"/>
              </a:ext>
            </a:extLst>
          </p:cNvPr>
          <p:cNvPicPr/>
          <p:nvPr/>
        </p:nvPicPr>
        <p:blipFill rotWithShape="1">
          <a:blip r:embed="rId2"/>
          <a:srcRect l="8994" t="35853" r="74924" b="23882"/>
          <a:stretch/>
        </p:blipFill>
        <p:spPr bwMode="auto">
          <a:xfrm>
            <a:off x="878923" y="1256074"/>
            <a:ext cx="3407327" cy="43458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1196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6937-5D45-4D8B-A007-9AC37202A5EE}"/>
              </a:ext>
            </a:extLst>
          </p:cNvPr>
          <p:cNvSpPr>
            <a:spLocks noGrp="1"/>
          </p:cNvSpPr>
          <p:nvPr>
            <p:ph type="title"/>
          </p:nvPr>
        </p:nvSpPr>
        <p:spPr/>
        <p:txBody>
          <a:bodyPr>
            <a:normAutofit fontScale="90000"/>
          </a:bodyPr>
          <a:lstStyle/>
          <a:p>
            <a:r>
              <a:rPr lang="en-CA"/>
              <a:t>Many-to-many</a:t>
            </a:r>
          </a:p>
        </p:txBody>
      </p:sp>
      <p:sp>
        <p:nvSpPr>
          <p:cNvPr id="3" name="Content Placeholder 2">
            <a:extLst>
              <a:ext uri="{FF2B5EF4-FFF2-40B4-BE49-F238E27FC236}">
                <a16:creationId xmlns:a16="http://schemas.microsoft.com/office/drawing/2014/main" id="{5DC64AF7-F6C4-41A3-8F9C-3496AC261EAF}"/>
              </a:ext>
            </a:extLst>
          </p:cNvPr>
          <p:cNvSpPr>
            <a:spLocks noGrp="1"/>
          </p:cNvSpPr>
          <p:nvPr>
            <p:ph idx="1"/>
          </p:nvPr>
        </p:nvSpPr>
        <p:spPr/>
        <p:txBody>
          <a:bodyPr/>
          <a:lstStyle/>
          <a:p>
            <a:r>
              <a:rPr lang="en-CA"/>
              <a:t>A many-to-many relationship requires a link/junction table</a:t>
            </a:r>
          </a:p>
          <a:p>
            <a:endParaRPr lang="en-CA"/>
          </a:p>
          <a:p>
            <a:r>
              <a:rPr lang="en-CA"/>
              <a:t>In the HP database, </a:t>
            </a:r>
            <a:r>
              <a:rPr lang="en-CA" i="1"/>
              <a:t>Episodes</a:t>
            </a:r>
            <a:r>
              <a:rPr lang="en-CA"/>
              <a:t> and </a:t>
            </a:r>
            <a:r>
              <a:rPr lang="en-CA" i="1"/>
              <a:t>Actors </a:t>
            </a:r>
            <a:r>
              <a:rPr lang="en-CA"/>
              <a:t>have a many-to-many relationship. </a:t>
            </a:r>
          </a:p>
          <a:p>
            <a:pPr lvl="1"/>
            <a:r>
              <a:rPr lang="en-CA"/>
              <a:t>One actor can play in more than one episode. Each episode have more than one actor. </a:t>
            </a:r>
          </a:p>
          <a:p>
            <a:pPr lvl="1"/>
            <a:endParaRPr lang="en-CA"/>
          </a:p>
          <a:p>
            <a:r>
              <a:rPr lang="en-CA"/>
              <a:t>The PK is implicit since it is implied by the unique combination of the two FK. </a:t>
            </a:r>
          </a:p>
          <a:p>
            <a:endParaRPr lang="en-CA"/>
          </a:p>
        </p:txBody>
      </p:sp>
      <p:sp>
        <p:nvSpPr>
          <p:cNvPr id="4" name="Slide Number Placeholder 3">
            <a:extLst>
              <a:ext uri="{FF2B5EF4-FFF2-40B4-BE49-F238E27FC236}">
                <a16:creationId xmlns:a16="http://schemas.microsoft.com/office/drawing/2014/main" id="{A1A612FA-46FD-4391-9823-89C747EA33D7}"/>
              </a:ext>
            </a:extLst>
          </p:cNvPr>
          <p:cNvSpPr>
            <a:spLocks noGrp="1"/>
          </p:cNvSpPr>
          <p:nvPr>
            <p:ph type="sldNum" sz="quarter" idx="10"/>
          </p:nvPr>
        </p:nvSpPr>
        <p:spPr/>
        <p:txBody>
          <a:bodyPr/>
          <a:lstStyle/>
          <a:p>
            <a:fld id="{4E4B365A-F164-4486-A362-1212BCCB0DBA}" type="slidenum">
              <a:rPr lang="en-CA" smtClean="0"/>
              <a:t>34</a:t>
            </a:fld>
            <a:endParaRPr lang="en-CA"/>
          </a:p>
        </p:txBody>
      </p:sp>
    </p:spTree>
    <p:extLst>
      <p:ext uri="{BB962C8B-B14F-4D97-AF65-F5344CB8AC3E}">
        <p14:creationId xmlns:p14="http://schemas.microsoft.com/office/powerpoint/2010/main" val="457659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58DA-E961-4E20-8E9F-A71E780F7009}"/>
              </a:ext>
            </a:extLst>
          </p:cNvPr>
          <p:cNvSpPr>
            <a:spLocks noGrp="1"/>
          </p:cNvSpPr>
          <p:nvPr>
            <p:ph type="title"/>
          </p:nvPr>
        </p:nvSpPr>
        <p:spPr/>
        <p:txBody>
          <a:bodyPr>
            <a:normAutofit fontScale="90000"/>
          </a:bodyPr>
          <a:lstStyle/>
          <a:p>
            <a:endParaRPr lang="en-CA"/>
          </a:p>
        </p:txBody>
      </p:sp>
      <p:sp>
        <p:nvSpPr>
          <p:cNvPr id="3" name="Content Placeholder 2">
            <a:extLst>
              <a:ext uri="{FF2B5EF4-FFF2-40B4-BE49-F238E27FC236}">
                <a16:creationId xmlns:a16="http://schemas.microsoft.com/office/drawing/2014/main" id="{62FC6AAD-96D0-49A7-AD8D-7AA04AFC6164}"/>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EC419430-AB16-4AFF-A46A-A1FB8E6598AA}"/>
              </a:ext>
            </a:extLst>
          </p:cNvPr>
          <p:cNvSpPr>
            <a:spLocks noGrp="1"/>
          </p:cNvSpPr>
          <p:nvPr>
            <p:ph type="sldNum" sz="quarter" idx="10"/>
          </p:nvPr>
        </p:nvSpPr>
        <p:spPr/>
        <p:txBody>
          <a:bodyPr/>
          <a:lstStyle/>
          <a:p>
            <a:fld id="{4E4B365A-F164-4486-A362-1212BCCB0DBA}" type="slidenum">
              <a:rPr lang="en-CA" smtClean="0"/>
              <a:t>35</a:t>
            </a:fld>
            <a:endParaRPr lang="en-CA"/>
          </a:p>
        </p:txBody>
      </p:sp>
      <p:pic>
        <p:nvPicPr>
          <p:cNvPr id="5" name="Picture 4">
            <a:extLst>
              <a:ext uri="{FF2B5EF4-FFF2-40B4-BE49-F238E27FC236}">
                <a16:creationId xmlns:a16="http://schemas.microsoft.com/office/drawing/2014/main" id="{70E71FDB-3C59-4A90-8E60-871FAE6B41E3}"/>
              </a:ext>
            </a:extLst>
          </p:cNvPr>
          <p:cNvPicPr/>
          <p:nvPr/>
        </p:nvPicPr>
        <p:blipFill rotWithShape="1">
          <a:blip r:embed="rId3"/>
          <a:srcRect l="8994" t="35852" r="25894" b="23684"/>
          <a:stretch/>
        </p:blipFill>
        <p:spPr bwMode="auto">
          <a:xfrm>
            <a:off x="1456474" y="727472"/>
            <a:ext cx="9591472" cy="5068111"/>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01D91D2-39C4-45F3-BE12-0C5239878FAA}"/>
              </a:ext>
            </a:extLst>
          </p:cNvPr>
          <p:cNvSpPr/>
          <p:nvPr/>
        </p:nvSpPr>
        <p:spPr>
          <a:xfrm>
            <a:off x="4425044" y="841095"/>
            <a:ext cx="2661556" cy="1314276"/>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63896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5F22-0BBA-4275-8580-BD1D6B7DE57D}"/>
              </a:ext>
            </a:extLst>
          </p:cNvPr>
          <p:cNvSpPr>
            <a:spLocks noGrp="1"/>
          </p:cNvSpPr>
          <p:nvPr>
            <p:ph type="title"/>
          </p:nvPr>
        </p:nvSpPr>
        <p:spPr/>
        <p:txBody>
          <a:bodyPr>
            <a:normAutofit fontScale="90000"/>
          </a:bodyPr>
          <a:lstStyle/>
          <a:p>
            <a:r>
              <a:rPr lang="en-CA"/>
              <a:t>Recap</a:t>
            </a:r>
          </a:p>
        </p:txBody>
      </p:sp>
      <p:sp>
        <p:nvSpPr>
          <p:cNvPr id="3" name="Content Placeholder 2">
            <a:extLst>
              <a:ext uri="{FF2B5EF4-FFF2-40B4-BE49-F238E27FC236}">
                <a16:creationId xmlns:a16="http://schemas.microsoft.com/office/drawing/2014/main" id="{FC6E75E2-8F21-42FE-A383-07F56507C07A}"/>
              </a:ext>
            </a:extLst>
          </p:cNvPr>
          <p:cNvSpPr>
            <a:spLocks noGrp="1"/>
          </p:cNvSpPr>
          <p:nvPr>
            <p:ph idx="1"/>
          </p:nvPr>
        </p:nvSpPr>
        <p:spPr/>
        <p:txBody>
          <a:bodyPr/>
          <a:lstStyle/>
          <a:p>
            <a:r>
              <a:rPr lang="en-US"/>
              <a:t>Understood the value of a database over a spreadsheet</a:t>
            </a:r>
          </a:p>
          <a:p>
            <a:endParaRPr lang="en-US"/>
          </a:p>
          <a:p>
            <a:r>
              <a:rPr lang="en-US"/>
              <a:t>Learned about basic database concepts including database design, entities, and relationships </a:t>
            </a:r>
          </a:p>
          <a:p>
            <a:endParaRPr lang="en-CA"/>
          </a:p>
        </p:txBody>
      </p:sp>
      <p:sp>
        <p:nvSpPr>
          <p:cNvPr id="4" name="Slide Number Placeholder 3">
            <a:extLst>
              <a:ext uri="{FF2B5EF4-FFF2-40B4-BE49-F238E27FC236}">
                <a16:creationId xmlns:a16="http://schemas.microsoft.com/office/drawing/2014/main" id="{E5DE3B58-E55C-4F19-B099-B11003875364}"/>
              </a:ext>
            </a:extLst>
          </p:cNvPr>
          <p:cNvSpPr>
            <a:spLocks noGrp="1"/>
          </p:cNvSpPr>
          <p:nvPr>
            <p:ph type="sldNum" sz="quarter" idx="10"/>
          </p:nvPr>
        </p:nvSpPr>
        <p:spPr/>
        <p:txBody>
          <a:bodyPr/>
          <a:lstStyle/>
          <a:p>
            <a:fld id="{4E4B365A-F164-4486-A362-1212BCCB0DBA}" type="slidenum">
              <a:rPr lang="en-CA" smtClean="0"/>
              <a:t>36</a:t>
            </a:fld>
            <a:endParaRPr lang="en-CA"/>
          </a:p>
        </p:txBody>
      </p:sp>
    </p:spTree>
    <p:extLst>
      <p:ext uri="{BB962C8B-B14F-4D97-AF65-F5344CB8AC3E}">
        <p14:creationId xmlns:p14="http://schemas.microsoft.com/office/powerpoint/2010/main" val="301523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4A9C-7517-437D-93CB-54EB4CAB549F}"/>
              </a:ext>
            </a:extLst>
          </p:cNvPr>
          <p:cNvSpPr>
            <a:spLocks noGrp="1"/>
          </p:cNvSpPr>
          <p:nvPr>
            <p:ph type="title"/>
          </p:nvPr>
        </p:nvSpPr>
        <p:spPr/>
        <p:txBody>
          <a:bodyPr>
            <a:normAutofit fontScale="90000"/>
          </a:bodyPr>
          <a:lstStyle/>
          <a:p>
            <a:r>
              <a:rPr lang="en-CA"/>
              <a:t>Learning Objectives</a:t>
            </a:r>
          </a:p>
        </p:txBody>
      </p:sp>
      <p:sp>
        <p:nvSpPr>
          <p:cNvPr id="3" name="Content Placeholder 2">
            <a:extLst>
              <a:ext uri="{FF2B5EF4-FFF2-40B4-BE49-F238E27FC236}">
                <a16:creationId xmlns:a16="http://schemas.microsoft.com/office/drawing/2014/main" id="{DB7F1248-28F2-4330-896B-03B036CAECF4}"/>
              </a:ext>
            </a:extLst>
          </p:cNvPr>
          <p:cNvSpPr>
            <a:spLocks noGrp="1"/>
          </p:cNvSpPr>
          <p:nvPr>
            <p:ph idx="1"/>
          </p:nvPr>
        </p:nvSpPr>
        <p:spPr/>
        <p:txBody>
          <a:bodyPr/>
          <a:lstStyle/>
          <a:p>
            <a:r>
              <a:rPr lang="en-US"/>
              <a:t>Appreciate the value of databases</a:t>
            </a:r>
          </a:p>
          <a:p>
            <a:pPr marL="0" indent="0">
              <a:buNone/>
            </a:pPr>
            <a:endParaRPr lang="en-US"/>
          </a:p>
          <a:p>
            <a:r>
              <a:rPr lang="en-US"/>
              <a:t>Differentiate the use of a spreadsheet and a database</a:t>
            </a:r>
          </a:p>
          <a:p>
            <a:pPr marL="0" indent="0">
              <a:buNone/>
            </a:pPr>
            <a:endParaRPr lang="en-US"/>
          </a:p>
          <a:p>
            <a:r>
              <a:rPr lang="en-US"/>
              <a:t>Describe the steps involved in database design</a:t>
            </a:r>
          </a:p>
          <a:p>
            <a:endParaRPr lang="en-US"/>
          </a:p>
          <a:p>
            <a:r>
              <a:rPr lang="en-US"/>
              <a:t>Write SQL queries to utilize data </a:t>
            </a:r>
          </a:p>
          <a:p>
            <a:endParaRPr lang="en-US"/>
          </a:p>
          <a:p>
            <a:endParaRPr lang="en-US"/>
          </a:p>
          <a:p>
            <a:endParaRPr lang="en-US"/>
          </a:p>
          <a:p>
            <a:endParaRPr lang="en-US"/>
          </a:p>
          <a:p>
            <a:pPr marL="0" indent="0">
              <a:buNone/>
            </a:pPr>
            <a:endParaRPr lang="en-CA"/>
          </a:p>
        </p:txBody>
      </p:sp>
      <p:sp>
        <p:nvSpPr>
          <p:cNvPr id="4" name="Slide Number Placeholder 3">
            <a:extLst>
              <a:ext uri="{FF2B5EF4-FFF2-40B4-BE49-F238E27FC236}">
                <a16:creationId xmlns:a16="http://schemas.microsoft.com/office/drawing/2014/main" id="{358EDE02-A470-4890-8EAC-3B4B94801BE4}"/>
              </a:ext>
            </a:extLst>
          </p:cNvPr>
          <p:cNvSpPr>
            <a:spLocks noGrp="1"/>
          </p:cNvSpPr>
          <p:nvPr>
            <p:ph type="sldNum" sz="quarter" idx="10"/>
          </p:nvPr>
        </p:nvSpPr>
        <p:spPr/>
        <p:txBody>
          <a:bodyPr/>
          <a:lstStyle/>
          <a:p>
            <a:fld id="{4E4B365A-F164-4486-A362-1212BCCB0DBA}" type="slidenum">
              <a:rPr lang="en-CA" smtClean="0"/>
              <a:t>4</a:t>
            </a:fld>
            <a:endParaRPr lang="en-CA"/>
          </a:p>
        </p:txBody>
      </p:sp>
    </p:spTree>
    <p:extLst>
      <p:ext uri="{BB962C8B-B14F-4D97-AF65-F5344CB8AC3E}">
        <p14:creationId xmlns:p14="http://schemas.microsoft.com/office/powerpoint/2010/main" val="67288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F081-66D8-4DA8-A10E-1E8964C05533}"/>
              </a:ext>
            </a:extLst>
          </p:cNvPr>
          <p:cNvSpPr>
            <a:spLocks noGrp="1"/>
          </p:cNvSpPr>
          <p:nvPr>
            <p:ph type="title"/>
          </p:nvPr>
        </p:nvSpPr>
        <p:spPr/>
        <p:txBody>
          <a:bodyPr>
            <a:normAutofit fontScale="90000"/>
          </a:bodyPr>
          <a:lstStyle/>
          <a:p>
            <a:r>
              <a:rPr lang="en-CA"/>
              <a:t>What is a database?</a:t>
            </a:r>
          </a:p>
        </p:txBody>
      </p:sp>
      <p:sp>
        <p:nvSpPr>
          <p:cNvPr id="3" name="Content Placeholder 2">
            <a:extLst>
              <a:ext uri="{FF2B5EF4-FFF2-40B4-BE49-F238E27FC236}">
                <a16:creationId xmlns:a16="http://schemas.microsoft.com/office/drawing/2014/main" id="{1EACF460-D270-443F-BD41-7E00E80BA0F7}"/>
              </a:ext>
            </a:extLst>
          </p:cNvPr>
          <p:cNvSpPr>
            <a:spLocks noGrp="1"/>
          </p:cNvSpPr>
          <p:nvPr>
            <p:ph idx="1"/>
          </p:nvPr>
        </p:nvSpPr>
        <p:spPr/>
        <p:txBody>
          <a:bodyPr/>
          <a:lstStyle/>
          <a:p>
            <a:r>
              <a:rPr lang="en-CA"/>
              <a:t>A database is a collection of data/information that is organized in a certain structure for management and access</a:t>
            </a:r>
          </a:p>
          <a:p>
            <a:endParaRPr lang="en-CA"/>
          </a:p>
          <a:p>
            <a:r>
              <a:rPr lang="en-CA"/>
              <a:t>A database management system (DBMS) is a software or interface designed to manage or access the database. </a:t>
            </a:r>
          </a:p>
        </p:txBody>
      </p:sp>
      <p:sp>
        <p:nvSpPr>
          <p:cNvPr id="4" name="Slide Number Placeholder 3">
            <a:extLst>
              <a:ext uri="{FF2B5EF4-FFF2-40B4-BE49-F238E27FC236}">
                <a16:creationId xmlns:a16="http://schemas.microsoft.com/office/drawing/2014/main" id="{D33C89A8-AD99-4008-8D65-DC8CE2D537F4}"/>
              </a:ext>
            </a:extLst>
          </p:cNvPr>
          <p:cNvSpPr>
            <a:spLocks noGrp="1"/>
          </p:cNvSpPr>
          <p:nvPr>
            <p:ph type="sldNum" sz="quarter" idx="10"/>
          </p:nvPr>
        </p:nvSpPr>
        <p:spPr/>
        <p:txBody>
          <a:bodyPr/>
          <a:lstStyle/>
          <a:p>
            <a:fld id="{4E4B365A-F164-4486-A362-1212BCCB0DBA}" type="slidenum">
              <a:rPr lang="en-CA" smtClean="0"/>
              <a:t>5</a:t>
            </a:fld>
            <a:endParaRPr lang="en-CA"/>
          </a:p>
        </p:txBody>
      </p:sp>
      <p:sp>
        <p:nvSpPr>
          <p:cNvPr id="5" name="TextBox 4">
            <a:extLst>
              <a:ext uri="{FF2B5EF4-FFF2-40B4-BE49-F238E27FC236}">
                <a16:creationId xmlns:a16="http://schemas.microsoft.com/office/drawing/2014/main" id="{5B84CDCF-9C49-4E9E-8989-F4855DF59F3C}"/>
              </a:ext>
            </a:extLst>
          </p:cNvPr>
          <p:cNvSpPr txBox="1"/>
          <p:nvPr/>
        </p:nvSpPr>
        <p:spPr>
          <a:xfrm>
            <a:off x="731520" y="6167438"/>
            <a:ext cx="890308" cy="307777"/>
          </a:xfrm>
          <a:prstGeom prst="rect">
            <a:avLst/>
          </a:prstGeom>
          <a:noFill/>
        </p:spPr>
        <p:txBody>
          <a:bodyPr wrap="none" rtlCol="0">
            <a:spAutoFit/>
          </a:bodyPr>
          <a:lstStyle/>
          <a:p>
            <a:r>
              <a:rPr lang="en-CA" sz="1400">
                <a:hlinkClick r:id="rId3"/>
              </a:rPr>
              <a:t>Microsoft</a:t>
            </a:r>
            <a:endParaRPr lang="en-CA"/>
          </a:p>
        </p:txBody>
      </p:sp>
    </p:spTree>
    <p:extLst>
      <p:ext uri="{BB962C8B-B14F-4D97-AF65-F5344CB8AC3E}">
        <p14:creationId xmlns:p14="http://schemas.microsoft.com/office/powerpoint/2010/main" val="133857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9FFC-6C0E-4878-BE83-80705599A786}"/>
              </a:ext>
            </a:extLst>
          </p:cNvPr>
          <p:cNvSpPr>
            <a:spLocks noGrp="1"/>
          </p:cNvSpPr>
          <p:nvPr>
            <p:ph type="title"/>
          </p:nvPr>
        </p:nvSpPr>
        <p:spPr/>
        <p:txBody>
          <a:bodyPr>
            <a:normAutofit fontScale="90000"/>
          </a:bodyPr>
          <a:lstStyle/>
          <a:p>
            <a:r>
              <a:rPr lang="en-CA"/>
              <a:t>Types of databases</a:t>
            </a:r>
          </a:p>
        </p:txBody>
      </p:sp>
      <p:sp>
        <p:nvSpPr>
          <p:cNvPr id="3" name="Content Placeholder 2">
            <a:extLst>
              <a:ext uri="{FF2B5EF4-FFF2-40B4-BE49-F238E27FC236}">
                <a16:creationId xmlns:a16="http://schemas.microsoft.com/office/drawing/2014/main" id="{2C95C4DC-230F-45BF-A489-122849129228}"/>
              </a:ext>
            </a:extLst>
          </p:cNvPr>
          <p:cNvSpPr>
            <a:spLocks noGrp="1"/>
          </p:cNvSpPr>
          <p:nvPr>
            <p:ph idx="1"/>
          </p:nvPr>
        </p:nvSpPr>
        <p:spPr/>
        <p:txBody>
          <a:bodyPr/>
          <a:lstStyle/>
          <a:p>
            <a:r>
              <a:rPr lang="en-CA" b="1">
                <a:solidFill>
                  <a:srgbClr val="17A488"/>
                </a:solidFill>
              </a:rPr>
              <a:t>Relational databases</a:t>
            </a:r>
          </a:p>
          <a:p>
            <a:pPr lvl="1"/>
            <a:r>
              <a:rPr lang="en-CA"/>
              <a:t>Data is stored in tables (rows/cols) and are related to each other.</a:t>
            </a:r>
          </a:p>
          <a:p>
            <a:pPr lvl="1"/>
            <a:r>
              <a:rPr lang="en-CA"/>
              <a:t>Popular products: MySQL, PostgreSQL, Oracle, </a:t>
            </a:r>
            <a:r>
              <a:rPr lang="en-CA" b="1">
                <a:solidFill>
                  <a:srgbClr val="17A488"/>
                </a:solidFill>
              </a:rPr>
              <a:t>SQLite, </a:t>
            </a:r>
            <a:r>
              <a:rPr lang="en-CA"/>
              <a:t>Airtable</a:t>
            </a:r>
          </a:p>
          <a:p>
            <a:pPr lvl="1"/>
            <a:r>
              <a:rPr lang="en-CA"/>
              <a:t>Main programming language: SQL</a:t>
            </a:r>
          </a:p>
          <a:p>
            <a:pPr marL="0" indent="0">
              <a:buNone/>
            </a:pPr>
            <a:endParaRPr lang="en-CA" b="1">
              <a:solidFill>
                <a:srgbClr val="17A488"/>
              </a:solidFill>
            </a:endParaRPr>
          </a:p>
          <a:p>
            <a:r>
              <a:rPr lang="en-CA"/>
              <a:t>Non-relational database </a:t>
            </a:r>
          </a:p>
          <a:p>
            <a:pPr lvl="1"/>
            <a:r>
              <a:rPr lang="en-CA">
                <a:solidFill>
                  <a:schemeClr val="tx1"/>
                </a:solidFill>
              </a:rPr>
              <a:t>Data can be stored using key-value pairs, JSON, graphs, etc. </a:t>
            </a:r>
          </a:p>
          <a:p>
            <a:pPr lvl="1"/>
            <a:r>
              <a:rPr lang="en-CA">
                <a:solidFill>
                  <a:schemeClr val="tx1"/>
                </a:solidFill>
              </a:rPr>
              <a:t>Popular products: MongoDB, Redis </a:t>
            </a:r>
          </a:p>
          <a:p>
            <a:pPr marL="0" indent="0">
              <a:buNone/>
            </a:pPr>
            <a:endParaRPr lang="en-CA"/>
          </a:p>
          <a:p>
            <a:endParaRPr lang="en-CA"/>
          </a:p>
        </p:txBody>
      </p:sp>
      <p:sp>
        <p:nvSpPr>
          <p:cNvPr id="4" name="Slide Number Placeholder 3">
            <a:extLst>
              <a:ext uri="{FF2B5EF4-FFF2-40B4-BE49-F238E27FC236}">
                <a16:creationId xmlns:a16="http://schemas.microsoft.com/office/drawing/2014/main" id="{234EA348-0E94-47EC-A54E-65EF6CD87274}"/>
              </a:ext>
            </a:extLst>
          </p:cNvPr>
          <p:cNvSpPr>
            <a:spLocks noGrp="1"/>
          </p:cNvSpPr>
          <p:nvPr>
            <p:ph type="sldNum" sz="quarter" idx="10"/>
          </p:nvPr>
        </p:nvSpPr>
        <p:spPr/>
        <p:txBody>
          <a:bodyPr/>
          <a:lstStyle/>
          <a:p>
            <a:fld id="{4E4B365A-F164-4486-A362-1212BCCB0DBA}" type="slidenum">
              <a:rPr lang="en-CA" smtClean="0"/>
              <a:t>6</a:t>
            </a:fld>
            <a:endParaRPr lang="en-CA"/>
          </a:p>
        </p:txBody>
      </p:sp>
    </p:spTree>
    <p:extLst>
      <p:ext uri="{BB962C8B-B14F-4D97-AF65-F5344CB8AC3E}">
        <p14:creationId xmlns:p14="http://schemas.microsoft.com/office/powerpoint/2010/main" val="165072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398B-FFCD-46CC-9362-C07A3D64607F}"/>
              </a:ext>
            </a:extLst>
          </p:cNvPr>
          <p:cNvSpPr>
            <a:spLocks noGrp="1"/>
          </p:cNvSpPr>
          <p:nvPr>
            <p:ph type="title"/>
          </p:nvPr>
        </p:nvSpPr>
        <p:spPr/>
        <p:txBody>
          <a:bodyPr>
            <a:normAutofit fontScale="90000"/>
          </a:bodyPr>
          <a:lstStyle/>
          <a:p>
            <a:r>
              <a:rPr lang="en-CA" dirty="0"/>
              <a:t>Question</a:t>
            </a:r>
          </a:p>
        </p:txBody>
      </p:sp>
      <p:sp>
        <p:nvSpPr>
          <p:cNvPr id="3" name="Content Placeholder 2">
            <a:extLst>
              <a:ext uri="{FF2B5EF4-FFF2-40B4-BE49-F238E27FC236}">
                <a16:creationId xmlns:a16="http://schemas.microsoft.com/office/drawing/2014/main" id="{C1AAB04B-4F24-4B5F-88F1-4AF4D68270EF}"/>
              </a:ext>
            </a:extLst>
          </p:cNvPr>
          <p:cNvSpPr>
            <a:spLocks noGrp="1"/>
          </p:cNvSpPr>
          <p:nvPr>
            <p:ph idx="1"/>
          </p:nvPr>
        </p:nvSpPr>
        <p:spPr/>
        <p:txBody>
          <a:bodyPr/>
          <a:lstStyle/>
          <a:p>
            <a:r>
              <a:rPr lang="en-CA" b="1" dirty="0"/>
              <a:t>What are some databases you commonly use or interact with?</a:t>
            </a:r>
          </a:p>
          <a:p>
            <a:endParaRPr lang="en-CA" dirty="0"/>
          </a:p>
        </p:txBody>
      </p:sp>
    </p:spTree>
    <p:extLst>
      <p:ext uri="{BB962C8B-B14F-4D97-AF65-F5344CB8AC3E}">
        <p14:creationId xmlns:p14="http://schemas.microsoft.com/office/powerpoint/2010/main" val="79882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0315-CFCE-4F99-A715-43745B5A7AD2}"/>
              </a:ext>
            </a:extLst>
          </p:cNvPr>
          <p:cNvSpPr>
            <a:spLocks noGrp="1"/>
          </p:cNvSpPr>
          <p:nvPr>
            <p:ph type="title"/>
          </p:nvPr>
        </p:nvSpPr>
        <p:spPr/>
        <p:txBody>
          <a:bodyPr>
            <a:normAutofit fontScale="90000"/>
          </a:bodyPr>
          <a:lstStyle/>
          <a:p>
            <a:r>
              <a:rPr lang="en-CA"/>
              <a:t>Examples of databases</a:t>
            </a:r>
          </a:p>
        </p:txBody>
      </p:sp>
      <p:sp>
        <p:nvSpPr>
          <p:cNvPr id="3" name="Content Placeholder 2">
            <a:extLst>
              <a:ext uri="{FF2B5EF4-FFF2-40B4-BE49-F238E27FC236}">
                <a16:creationId xmlns:a16="http://schemas.microsoft.com/office/drawing/2014/main" id="{4B3A9690-475F-4BC2-930C-FB1FC773C371}"/>
              </a:ext>
            </a:extLst>
          </p:cNvPr>
          <p:cNvSpPr>
            <a:spLocks noGrp="1"/>
          </p:cNvSpPr>
          <p:nvPr>
            <p:ph idx="1"/>
          </p:nvPr>
        </p:nvSpPr>
        <p:spPr/>
        <p:txBody>
          <a:bodyPr/>
          <a:lstStyle/>
          <a:p>
            <a:r>
              <a:rPr lang="en-CA"/>
              <a:t>Netflix </a:t>
            </a:r>
          </a:p>
          <a:p>
            <a:endParaRPr lang="en-CA"/>
          </a:p>
          <a:p>
            <a:r>
              <a:rPr lang="en-CA"/>
              <a:t>Bank</a:t>
            </a:r>
          </a:p>
          <a:p>
            <a:pPr marL="0" indent="0">
              <a:buNone/>
            </a:pPr>
            <a:endParaRPr lang="en-CA"/>
          </a:p>
          <a:p>
            <a:r>
              <a:rPr lang="en-CA"/>
              <a:t>SaveOn Sales data </a:t>
            </a:r>
            <a:r>
              <a:rPr lang="en-CA">
                <a:sym typeface="Wingdings" panose="05000000000000000000" pitchFamily="2" charset="2"/>
              </a:rPr>
              <a:t> Cris </a:t>
            </a:r>
          </a:p>
          <a:p>
            <a:endParaRPr lang="en-CA">
              <a:sym typeface="Wingdings" panose="05000000000000000000" pitchFamily="2" charset="2"/>
            </a:endParaRPr>
          </a:p>
          <a:p>
            <a:r>
              <a:rPr lang="en-CA">
                <a:sym typeface="Wingdings" panose="05000000000000000000" pitchFamily="2" charset="2"/>
              </a:rPr>
              <a:t>Emissions data  Yasi, Valentina</a:t>
            </a:r>
            <a:endParaRPr lang="en-CA"/>
          </a:p>
          <a:p>
            <a:endParaRPr lang="en-CA"/>
          </a:p>
          <a:p>
            <a:endParaRPr lang="en-CA"/>
          </a:p>
        </p:txBody>
      </p:sp>
      <p:sp>
        <p:nvSpPr>
          <p:cNvPr id="4" name="Slide Number Placeholder 3">
            <a:extLst>
              <a:ext uri="{FF2B5EF4-FFF2-40B4-BE49-F238E27FC236}">
                <a16:creationId xmlns:a16="http://schemas.microsoft.com/office/drawing/2014/main" id="{3BC4BAA5-6FD8-4AC4-9A5B-956544BC966F}"/>
              </a:ext>
            </a:extLst>
          </p:cNvPr>
          <p:cNvSpPr>
            <a:spLocks noGrp="1"/>
          </p:cNvSpPr>
          <p:nvPr>
            <p:ph type="sldNum" sz="quarter" idx="10"/>
          </p:nvPr>
        </p:nvSpPr>
        <p:spPr/>
        <p:txBody>
          <a:bodyPr/>
          <a:lstStyle/>
          <a:p>
            <a:fld id="{4E4B365A-F164-4486-A362-1212BCCB0DBA}" type="slidenum">
              <a:rPr lang="en-CA" smtClean="0"/>
              <a:t>8</a:t>
            </a:fld>
            <a:endParaRPr lang="en-CA"/>
          </a:p>
        </p:txBody>
      </p:sp>
    </p:spTree>
    <p:extLst>
      <p:ext uri="{BB962C8B-B14F-4D97-AF65-F5344CB8AC3E}">
        <p14:creationId xmlns:p14="http://schemas.microsoft.com/office/powerpoint/2010/main" val="163256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A2EB-6B14-43F5-864D-72C2BE16DC75}"/>
              </a:ext>
            </a:extLst>
          </p:cNvPr>
          <p:cNvSpPr>
            <a:spLocks noGrp="1"/>
          </p:cNvSpPr>
          <p:nvPr>
            <p:ph type="title"/>
          </p:nvPr>
        </p:nvSpPr>
        <p:spPr/>
        <p:txBody>
          <a:bodyPr>
            <a:normAutofit fontScale="90000"/>
          </a:bodyPr>
          <a:lstStyle/>
          <a:p>
            <a:r>
              <a:rPr lang="en-CA"/>
              <a:t>Database vs. spreadsheet</a:t>
            </a:r>
          </a:p>
        </p:txBody>
      </p:sp>
      <p:sp>
        <p:nvSpPr>
          <p:cNvPr id="3" name="Content Placeholder 2">
            <a:extLst>
              <a:ext uri="{FF2B5EF4-FFF2-40B4-BE49-F238E27FC236}">
                <a16:creationId xmlns:a16="http://schemas.microsoft.com/office/drawing/2014/main" id="{4A6B2CDF-0F7C-47F6-9C1E-5C795FEF38BE}"/>
              </a:ext>
            </a:extLst>
          </p:cNvPr>
          <p:cNvSpPr>
            <a:spLocks noGrp="1"/>
          </p:cNvSpPr>
          <p:nvPr>
            <p:ph idx="1"/>
          </p:nvPr>
        </p:nvSpPr>
        <p:spPr/>
        <p:txBody>
          <a:bodyPr/>
          <a:lstStyle/>
          <a:p>
            <a:r>
              <a:rPr lang="en-US"/>
              <a:t>One of the main important technical difference between a database and a spreadsheet is how they store data. </a:t>
            </a:r>
          </a:p>
          <a:p>
            <a:pPr marL="0" indent="0">
              <a:buNone/>
            </a:pPr>
            <a:endParaRPr lang="en-US"/>
          </a:p>
          <a:p>
            <a:r>
              <a:rPr lang="en-US"/>
              <a:t>In a spreadsheet, data is stored in cells. You can format, edit, and manipulate data within that cell. </a:t>
            </a:r>
          </a:p>
          <a:p>
            <a:pPr lvl="1"/>
            <a:r>
              <a:rPr lang="en-US"/>
              <a:t>Designed for one user</a:t>
            </a:r>
          </a:p>
          <a:p>
            <a:pPr marL="457200" lvl="1" indent="0">
              <a:buNone/>
            </a:pPr>
            <a:endParaRPr lang="en-US"/>
          </a:p>
          <a:p>
            <a:r>
              <a:rPr lang="en-US"/>
              <a:t>In a database, cells contain data that come from external tables. If you change a record in one place, it will make the change in all other places that references that record. </a:t>
            </a:r>
          </a:p>
          <a:p>
            <a:pPr lvl="1"/>
            <a:r>
              <a:rPr lang="en-US"/>
              <a:t>Can handle more complex information</a:t>
            </a:r>
          </a:p>
          <a:p>
            <a:pPr marL="0" indent="0">
              <a:buNone/>
            </a:pPr>
            <a:endParaRPr lang="en-CA"/>
          </a:p>
        </p:txBody>
      </p:sp>
      <p:sp>
        <p:nvSpPr>
          <p:cNvPr id="4" name="Slide Number Placeholder 3">
            <a:extLst>
              <a:ext uri="{FF2B5EF4-FFF2-40B4-BE49-F238E27FC236}">
                <a16:creationId xmlns:a16="http://schemas.microsoft.com/office/drawing/2014/main" id="{1E222310-2F99-4743-8B63-2ECA86E0D1ED}"/>
              </a:ext>
            </a:extLst>
          </p:cNvPr>
          <p:cNvSpPr>
            <a:spLocks noGrp="1"/>
          </p:cNvSpPr>
          <p:nvPr>
            <p:ph type="sldNum" sz="quarter" idx="10"/>
          </p:nvPr>
        </p:nvSpPr>
        <p:spPr/>
        <p:txBody>
          <a:bodyPr/>
          <a:lstStyle/>
          <a:p>
            <a:fld id="{4E4B365A-F164-4486-A362-1212BCCB0DBA}" type="slidenum">
              <a:rPr lang="en-CA" smtClean="0"/>
              <a:t>9</a:t>
            </a:fld>
            <a:endParaRPr lang="en-CA"/>
          </a:p>
        </p:txBody>
      </p:sp>
      <p:pic>
        <p:nvPicPr>
          <p:cNvPr id="5" name="Picture 2" descr="https://media-exp1.licdn.com/dms/image/C5612AQFjnpSyqLmbWw/article-cover_image-shrink_720_1280/0/1525449426101?e=1630540800&amp;v=beta&amp;t=7-JT4ePv5tco_p02PAsI5Ttz3MMrzxZZE9YNP_AvWN0">
            <a:extLst>
              <a:ext uri="{FF2B5EF4-FFF2-40B4-BE49-F238E27FC236}">
                <a16:creationId xmlns:a16="http://schemas.microsoft.com/office/drawing/2014/main" id="{94E7EAB0-FAF2-4325-B387-3963FE7ED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7703" y="171548"/>
            <a:ext cx="1913815" cy="77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838366"/>
      </p:ext>
    </p:extLst>
  </p:cSld>
  <p:clrMapOvr>
    <a:masterClrMapping/>
  </p:clrMapOvr>
</p:sld>
</file>

<file path=ppt/theme/theme1.xml><?xml version="1.0" encoding="utf-8"?>
<a:theme xmlns:a="http://schemas.openxmlformats.org/drawingml/2006/main" name="White MFR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3" ma:contentTypeDescription="Create a new document." ma:contentTypeScope="" ma:versionID="f9c1f9c074c44b116b34834c7362056f">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26a0d335bfb451ccb1adb2eb906b39be"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9BF648-8DE8-48FD-BE80-F58AA3B821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E834AC-EDF6-4392-B439-F85245869699}">
  <ds:schemaRefs>
    <ds:schemaRef ds:uri="http://schemas.microsoft.com/sharepoint/v3/contenttype/forms"/>
  </ds:schemaRefs>
</ds:datastoreItem>
</file>

<file path=customXml/itemProps3.xml><?xml version="1.0" encoding="utf-8"?>
<ds:datastoreItem xmlns:ds="http://schemas.openxmlformats.org/officeDocument/2006/customXml" ds:itemID="{5C48FA89-8A72-4DAB-A93A-F4DF1F3BFCB4}">
  <ds:schemaRefs>
    <ds:schemaRef ds:uri="8c008993-a31f-4b40-b1f3-88dd9c6e1924"/>
    <ds:schemaRef ds:uri="http://www.w3.org/XML/1998/namespace"/>
    <ds:schemaRef ds:uri="360018dd-41eb-4458-b1d4-4b46a95a2b02"/>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9555</TotalTime>
  <Words>5175</Words>
  <Application>Microsoft Office PowerPoint</Application>
  <PresentationFormat>Widescreen</PresentationFormat>
  <Paragraphs>478</Paragraphs>
  <Slides>36</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Open Sans</vt:lpstr>
      <vt:lpstr>Open Sans Light</vt:lpstr>
      <vt:lpstr>Open Sans SemiBold</vt:lpstr>
      <vt:lpstr>Wingdings</vt:lpstr>
      <vt:lpstr>White MFRE Template</vt:lpstr>
      <vt:lpstr>Introduction to Databases July 2022</vt:lpstr>
      <vt:lpstr>Roadmap</vt:lpstr>
      <vt:lpstr>Setup</vt:lpstr>
      <vt:lpstr>Learning Objectives</vt:lpstr>
      <vt:lpstr>What is a database?</vt:lpstr>
      <vt:lpstr>Types of databases</vt:lpstr>
      <vt:lpstr>Question</vt:lpstr>
      <vt:lpstr>Examples of databases</vt:lpstr>
      <vt:lpstr>Database vs. spreadsheet</vt:lpstr>
      <vt:lpstr>Why use a database?</vt:lpstr>
      <vt:lpstr>Limits of Excel</vt:lpstr>
      <vt:lpstr>How to decide?</vt:lpstr>
      <vt:lpstr>Roadmap</vt:lpstr>
      <vt:lpstr>Relational databases</vt:lpstr>
      <vt:lpstr>Database design</vt:lpstr>
      <vt:lpstr>Database design</vt:lpstr>
      <vt:lpstr>Database design</vt:lpstr>
      <vt:lpstr>Case study: Harry Potter</vt:lpstr>
      <vt:lpstr>Sample database</vt:lpstr>
      <vt:lpstr>Issues</vt:lpstr>
      <vt:lpstr>Issues </vt:lpstr>
      <vt:lpstr>actors</vt:lpstr>
      <vt:lpstr>What other entities should we have?</vt:lpstr>
      <vt:lpstr>entities</vt:lpstr>
      <vt:lpstr>Using IDs</vt:lpstr>
      <vt:lpstr>entities</vt:lpstr>
      <vt:lpstr>Relationships</vt:lpstr>
      <vt:lpstr>Assigning Keys</vt:lpstr>
      <vt:lpstr>actors - characters</vt:lpstr>
      <vt:lpstr>PowerPoint Presentation</vt:lpstr>
      <vt:lpstr>One-to-one</vt:lpstr>
      <vt:lpstr>One-to-many</vt:lpstr>
      <vt:lpstr>One-to-many</vt:lpstr>
      <vt:lpstr>Many-to-many</vt:lpstr>
      <vt:lpstr>PowerPoint Presentation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Lim, Krisha</cp:lastModifiedBy>
  <cp:revision>118</cp:revision>
  <dcterms:created xsi:type="dcterms:W3CDTF">2020-06-08T21:42:39Z</dcterms:created>
  <dcterms:modified xsi:type="dcterms:W3CDTF">2022-07-19T16:12:22Z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