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8"/>
  </p:notesMasterIdLst>
  <p:sldIdLst>
    <p:sldId id="694" r:id="rId4"/>
    <p:sldId id="1006" r:id="rId5"/>
    <p:sldId id="1005" r:id="rId6"/>
    <p:sldId id="976" r:id="rId7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75" d="100"/>
          <a:sy n="75" d="100"/>
        </p:scale>
        <p:origin x="676" y="6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88265127-F967-44A9-B738-A984C5BA544B}"/>
    <pc:docChg chg="modMainMaster">
      <pc:chgData name="홍필두" userId="a613eac9-2ee1-4936-8d5c-6f3d69f7b146" providerId="ADAL" clId="{88265127-F967-44A9-B738-A984C5BA544B}" dt="2021-03-18T01:06:08.470" v="0" actId="1076"/>
      <pc:docMkLst>
        <pc:docMk/>
      </pc:docMkLst>
      <pc:sldMasterChg chg="modSp mod">
        <pc:chgData name="홍필두" userId="a613eac9-2ee1-4936-8d5c-6f3d69f7b146" providerId="ADAL" clId="{88265127-F967-44A9-B738-A984C5BA544B}" dt="2021-03-18T01:06:08.470" v="0" actId="1076"/>
        <pc:sldMasterMkLst>
          <pc:docMk/>
          <pc:sldMasterMk cId="0" sldId="2147483659"/>
        </pc:sldMasterMkLst>
        <pc:picChg chg="mod">
          <ac:chgData name="홍필두" userId="a613eac9-2ee1-4936-8d5c-6f3d69f7b146" providerId="ADAL" clId="{88265127-F967-44A9-B738-A984C5BA544B}" dt="2021-03-18T01:06:08.470" v="0" actId="1076"/>
          <ac:picMkLst>
            <pc:docMk/>
            <pc:sldMasterMk cId="0" sldId="2147483659"/>
            <ac:picMk id="10" creationId="{7605F0A3-DE87-467B-8A8C-37C432902C9B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998137" y="6538913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1Pv1Cebs8fQ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0. </a:t>
            </a:r>
            <a:r>
              <a:rPr lang="ko-KR" altLang="en-US" sz="2400" dirty="0"/>
              <a:t>오리엔테이션</a:t>
            </a:r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소프트웨어코딩</a:t>
            </a:r>
            <a:r>
              <a:rPr kumimoji="1" lang="en-US" altLang="ko-KR" dirty="0">
                <a:solidFill>
                  <a:schemeClr val="tx1"/>
                </a:solidFill>
              </a:rPr>
              <a:t>-</a:t>
            </a:r>
            <a:r>
              <a:rPr kumimoji="1" lang="ko-KR" altLang="en-US" dirty="0">
                <a:solidFill>
                  <a:schemeClr val="tx1"/>
                </a:solidFill>
              </a:rPr>
              <a:t>자바 복습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358" y="5084763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369361" y="3259723"/>
            <a:ext cx="32394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hlinkClick r:id="rId3"/>
              </a:rPr>
              <a:t>https</a:t>
            </a:r>
            <a:r>
              <a:rPr lang="ko-KR" altLang="en-US">
                <a:hlinkClick r:id="rId3"/>
              </a:rPr>
              <a:t>://</a:t>
            </a:r>
            <a:r>
              <a:rPr lang="ko-KR" altLang="en-US" smtClean="0">
                <a:hlinkClick r:id="rId3"/>
              </a:rPr>
              <a:t>youtu.be/1Pv1Cebs8fQ</a:t>
            </a:r>
            <a:r>
              <a:rPr lang="ko-KR" altLang="en-US" smtClean="0"/>
              <a:t>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D7D3E5-87F0-4179-8238-A184AD8827A2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938605" y="971556"/>
            <a:ext cx="7846828" cy="1225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5725" tIns="42863" rIns="85725" bIns="42863">
            <a:spAutoFit/>
          </a:bodyPr>
          <a:lstStyle>
            <a:lvl1pPr algn="l" defTabSz="8572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28625" algn="l" defTabSz="8572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57250" algn="l" defTabSz="8572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85875" algn="l" defTabSz="8572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714500" algn="l" defTabSz="8572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71700" defTabSz="8572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628900" defTabSz="8572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86100" defTabSz="8572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543300" defTabSz="8572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프로그래밍 기법을 배우고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설계된 기초 수준의 정보시스템을 프로그래밍언어로 구현할 수 있다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.  -&gt;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과목 수강 이후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 이 실력이 되도록 노력하고 안되면 탈락</a:t>
            </a:r>
            <a:endParaRPr lang="en-US" altLang="ko-KR" sz="16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ko-KR" altLang="en-US" sz="1800" dirty="0">
                <a:solidFill>
                  <a:srgbClr val="FF0000"/>
                </a:solidFill>
                <a:latin typeface="+mn-ea"/>
                <a:ea typeface="+mn-ea"/>
              </a:rPr>
              <a:t>자바를</a:t>
            </a:r>
            <a:r>
              <a:rPr lang="en-US" altLang="ko-KR" sz="18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800" dirty="0">
                <a:solidFill>
                  <a:srgbClr val="FF0000"/>
                </a:solidFill>
                <a:latin typeface="+mn-ea"/>
                <a:ea typeface="+mn-ea"/>
              </a:rPr>
              <a:t>배우는 것이 아니라 프로그래밍을 배워라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en-US" altLang="ko-KR" sz="16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684212" y="2559858"/>
            <a:ext cx="8355615" cy="3204334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miter lim="800000"/>
            <a:headEnd/>
            <a:tailEnd/>
          </a:ln>
          <a:effectLst>
            <a:outerShdw dist="35921" dir="2700000" algn="ctr" rotWithShape="0">
              <a:srgbClr val="EFEFED"/>
            </a:outerShdw>
          </a:effectLst>
        </p:spPr>
        <p:txBody>
          <a:bodyPr wrap="square" anchor="ctr">
            <a:no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0099FF"/>
                </a:solidFill>
                <a:latin typeface="+mn-ea"/>
                <a:ea typeface="+mn-ea"/>
              </a:rPr>
              <a:t>세부적으로 살펴보면</a:t>
            </a:r>
          </a:p>
          <a:p>
            <a:pPr>
              <a:defRPr/>
            </a:pPr>
            <a:endParaRPr lang="ko-KR" altLang="en-US" sz="1600" b="1" dirty="0">
              <a:solidFill>
                <a:srgbClr val="0099FF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600" dirty="0">
                <a:solidFill>
                  <a:srgbClr val="2A2B2B"/>
                </a:solidFill>
                <a:latin typeface="+mn-ea"/>
                <a:ea typeface="+mn-ea"/>
              </a:rPr>
              <a:t>1) </a:t>
            </a:r>
            <a:r>
              <a:rPr lang="ko-KR" altLang="en-US" sz="1600" dirty="0">
                <a:solidFill>
                  <a:srgbClr val="2A2B2B"/>
                </a:solidFill>
                <a:latin typeface="+mn-ea"/>
                <a:ea typeface="+mn-ea"/>
              </a:rPr>
              <a:t>프로그래밍 언어</a:t>
            </a:r>
            <a:r>
              <a:rPr lang="en-US" altLang="ko-KR" sz="1600" dirty="0">
                <a:solidFill>
                  <a:srgbClr val="2A2B2B"/>
                </a:solidFill>
                <a:latin typeface="+mn-ea"/>
                <a:ea typeface="+mn-ea"/>
              </a:rPr>
              <a:t>(java</a:t>
            </a:r>
            <a:r>
              <a:rPr lang="ko-KR" altLang="en-US" sz="1600" dirty="0">
                <a:solidFill>
                  <a:srgbClr val="2A2B2B"/>
                </a:solidFill>
                <a:latin typeface="+mn-ea"/>
                <a:ea typeface="+mn-ea"/>
              </a:rPr>
              <a:t> 중심</a:t>
            </a:r>
            <a:r>
              <a:rPr lang="en-US" altLang="ko-KR" dirty="0">
                <a:solidFill>
                  <a:srgbClr val="2A2B2B"/>
                </a:solidFill>
                <a:latin typeface="+mn-ea"/>
                <a:ea typeface="+mn-ea"/>
              </a:rPr>
              <a:t>)</a:t>
            </a:r>
            <a:r>
              <a:rPr lang="ko-KR" altLang="en-US" sz="1600" dirty="0">
                <a:solidFill>
                  <a:srgbClr val="2A2B2B"/>
                </a:solidFill>
                <a:latin typeface="+mn-ea"/>
                <a:ea typeface="+mn-ea"/>
              </a:rPr>
              <a:t>의 기본 개념에 대하여 학습한다</a:t>
            </a:r>
            <a:r>
              <a:rPr lang="en-US" altLang="ko-KR" sz="1600" dirty="0">
                <a:solidFill>
                  <a:srgbClr val="2A2B2B"/>
                </a:solidFill>
                <a:latin typeface="+mn-ea"/>
                <a:ea typeface="+mn-ea"/>
              </a:rPr>
              <a:t>.</a:t>
            </a:r>
          </a:p>
          <a:p>
            <a:pPr>
              <a:defRPr/>
            </a:pPr>
            <a:endParaRPr lang="en-US" altLang="ko-KR" sz="1600" dirty="0">
              <a:solidFill>
                <a:srgbClr val="2A2B2B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600" dirty="0">
                <a:solidFill>
                  <a:srgbClr val="2A2B2B"/>
                </a:solidFill>
                <a:latin typeface="+mn-ea"/>
                <a:ea typeface="+mn-ea"/>
              </a:rPr>
              <a:t>2) </a:t>
            </a:r>
            <a:r>
              <a:rPr lang="ko-KR" altLang="en-US" sz="1600" dirty="0">
                <a:solidFill>
                  <a:srgbClr val="2A2B2B"/>
                </a:solidFill>
                <a:latin typeface="+mn-ea"/>
                <a:ea typeface="+mn-ea"/>
              </a:rPr>
              <a:t>정의된 </a:t>
            </a:r>
            <a:r>
              <a:rPr lang="ko-KR" altLang="en-US" dirty="0">
                <a:solidFill>
                  <a:srgbClr val="2A2B2B"/>
                </a:solidFill>
                <a:latin typeface="+mn-ea"/>
                <a:ea typeface="+mn-ea"/>
              </a:rPr>
              <a:t>요건에 대하여 프로그램으로 입력</a:t>
            </a:r>
            <a:r>
              <a:rPr lang="en-US" altLang="ko-KR" dirty="0">
                <a:solidFill>
                  <a:srgbClr val="2A2B2B"/>
                </a:solidFill>
                <a:latin typeface="+mn-ea"/>
                <a:ea typeface="+mn-ea"/>
              </a:rPr>
              <a:t>-</a:t>
            </a:r>
            <a:r>
              <a:rPr lang="ko-KR" altLang="en-US" dirty="0">
                <a:solidFill>
                  <a:srgbClr val="2A2B2B"/>
                </a:solidFill>
                <a:latin typeface="+mn-ea"/>
                <a:ea typeface="+mn-ea"/>
              </a:rPr>
              <a:t>처리</a:t>
            </a:r>
            <a:r>
              <a:rPr lang="en-US" altLang="ko-KR" dirty="0">
                <a:solidFill>
                  <a:srgbClr val="2A2B2B"/>
                </a:solidFill>
                <a:latin typeface="+mn-ea"/>
                <a:ea typeface="+mn-ea"/>
              </a:rPr>
              <a:t>-</a:t>
            </a:r>
            <a:r>
              <a:rPr lang="ko-KR" altLang="en-US" dirty="0">
                <a:solidFill>
                  <a:srgbClr val="2A2B2B"/>
                </a:solidFill>
                <a:latin typeface="+mn-ea"/>
                <a:ea typeface="+mn-ea"/>
              </a:rPr>
              <a:t>출력의 기본적 처리를 할 수 있다</a:t>
            </a:r>
            <a:r>
              <a:rPr lang="en-US" altLang="ko-KR" sz="1600" dirty="0">
                <a:solidFill>
                  <a:srgbClr val="2A2B2B"/>
                </a:solidFill>
                <a:latin typeface="+mn-ea"/>
                <a:ea typeface="+mn-ea"/>
              </a:rPr>
              <a:t>.</a:t>
            </a:r>
          </a:p>
          <a:p>
            <a:pPr>
              <a:defRPr/>
            </a:pPr>
            <a:endParaRPr lang="en-US" altLang="ko-KR" sz="1600" dirty="0">
              <a:solidFill>
                <a:srgbClr val="2A2B2B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600" dirty="0">
                <a:solidFill>
                  <a:srgbClr val="2A2B2B"/>
                </a:solidFill>
                <a:latin typeface="+mn-ea"/>
                <a:ea typeface="+mn-ea"/>
              </a:rPr>
              <a:t>3) </a:t>
            </a:r>
            <a:r>
              <a:rPr lang="ko-KR" altLang="en-US" dirty="0">
                <a:solidFill>
                  <a:srgbClr val="2A2B2B"/>
                </a:solidFill>
                <a:latin typeface="+mn-ea"/>
                <a:ea typeface="+mn-ea"/>
              </a:rPr>
              <a:t>이미 잘 만들어진 다양한 </a:t>
            </a:r>
            <a:r>
              <a:rPr lang="en-US" altLang="ko-KR" dirty="0">
                <a:solidFill>
                  <a:srgbClr val="2A2B2B"/>
                </a:solidFill>
                <a:latin typeface="+mn-ea"/>
                <a:ea typeface="+mn-ea"/>
              </a:rPr>
              <a:t>library, framework</a:t>
            </a:r>
            <a:r>
              <a:rPr lang="ko-KR" altLang="en-US" dirty="0">
                <a:solidFill>
                  <a:srgbClr val="2A2B2B"/>
                </a:solidFill>
                <a:latin typeface="+mn-ea"/>
                <a:ea typeface="+mn-ea"/>
              </a:rPr>
              <a:t>등을 활용하여 보다</a:t>
            </a:r>
            <a:r>
              <a:rPr lang="en-US" altLang="ko-KR" dirty="0">
                <a:solidFill>
                  <a:srgbClr val="2A2B2B"/>
                </a:solidFill>
                <a:latin typeface="+mn-ea"/>
                <a:ea typeface="+mn-ea"/>
              </a:rPr>
              <a:t> </a:t>
            </a:r>
            <a:r>
              <a:rPr lang="ko-KR" altLang="en-US" dirty="0">
                <a:solidFill>
                  <a:srgbClr val="2A2B2B"/>
                </a:solidFill>
                <a:latin typeface="+mn-ea"/>
                <a:ea typeface="+mn-ea"/>
              </a:rPr>
              <a:t>복잡한 시스템을 구축할 수 있다</a:t>
            </a:r>
            <a:r>
              <a:rPr lang="en-US" altLang="ko-KR" dirty="0">
                <a:solidFill>
                  <a:srgbClr val="2A2B2B"/>
                </a:solidFill>
                <a:latin typeface="+mn-ea"/>
                <a:ea typeface="+mn-ea"/>
              </a:rPr>
              <a:t>.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579069" y="98150"/>
            <a:ext cx="1517647" cy="399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724FB7"/>
                </a:solidFill>
              </a:rPr>
              <a:t>1. </a:t>
            </a:r>
            <a:r>
              <a:rPr lang="ko-KR" altLang="en-US" b="1" dirty="0">
                <a:solidFill>
                  <a:srgbClr val="724FB7"/>
                </a:solidFill>
              </a:rPr>
              <a:t>교과목표</a:t>
            </a:r>
          </a:p>
        </p:txBody>
      </p:sp>
    </p:spTree>
    <p:extLst>
      <p:ext uri="{BB962C8B-B14F-4D97-AF65-F5344CB8AC3E}">
        <p14:creationId xmlns:p14="http://schemas.microsoft.com/office/powerpoint/2010/main" val="60963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D7D3E5-87F0-4179-8238-A184AD8827A2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8" name="Text Box 3075"/>
          <p:cNvSpPr txBox="1">
            <a:spLocks noChangeArrowheads="1"/>
          </p:cNvSpPr>
          <p:nvPr/>
        </p:nvSpPr>
        <p:spPr bwMode="auto">
          <a:xfrm>
            <a:off x="815643" y="910087"/>
            <a:ext cx="8257251" cy="5626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5725" tIns="42863" rIns="85725" bIns="42863">
            <a:spAutoFit/>
          </a:bodyPr>
          <a:lstStyle>
            <a:lvl1pPr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lang="en-US" altLang="ko-KR" sz="1600" b="1" dirty="0">
                <a:solidFill>
                  <a:srgbClr val="0099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1600" b="1" dirty="0">
                <a:solidFill>
                  <a:srgbClr val="0099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알찬 수업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이해될 때 까지 필기를 써보고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너만의 집중시간을 가져 임마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그래도 모르면 </a:t>
            </a:r>
            <a:r>
              <a:rPr lang="ko-KR" altLang="en-US" sz="16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교수방으로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와라</a:t>
            </a:r>
            <a:endParaRPr lang="en-US" altLang="ko-KR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실습결과는 소프트웨어 결과물이고 이 결과물을 다른 사람이 사용할 것이다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프로그램의 항상 코멘트를 다는 습관을 들이고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나중에 다시 봐라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spcBef>
                <a:spcPct val="50000"/>
              </a:spcBef>
            </a:pPr>
            <a:r>
              <a:rPr lang="en-US" altLang="ko-KR" sz="1600" b="1" dirty="0">
                <a:solidFill>
                  <a:srgbClr val="0099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1600" b="1" dirty="0">
                <a:solidFill>
                  <a:srgbClr val="0099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깊이의 조절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처음부터 모든 사항을 이해할 수 없다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책의 구석에 있는 복잡한 내용을 연구하는 게 아니고 훈련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(training)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하는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것이 학습방법이다 </a:t>
            </a:r>
            <a:endParaRPr lang="en-US" altLang="ko-KR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그렇기 때문에 비슷한 내용을 다시 반복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반복 만이 해답</a:t>
            </a:r>
            <a:endParaRPr lang="en-US" altLang="ko-KR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인터넷에서 얼마든지 해답을 찾을 수 있다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spcBef>
                <a:spcPct val="50000"/>
              </a:spcBef>
              <a:buFontTx/>
              <a:buChar char="-"/>
            </a:pPr>
            <a:endParaRPr lang="en-US" altLang="ko-KR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50000"/>
              </a:spcBef>
            </a:pPr>
            <a:r>
              <a:rPr lang="en-US" altLang="ko-KR" sz="1600" b="1" dirty="0">
                <a:solidFill>
                  <a:srgbClr val="0099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sz="1600" b="1" dirty="0">
                <a:solidFill>
                  <a:srgbClr val="0099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실습을 통한 해법 도출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되는지 안 되는지 해봐야 알지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눈으로 보는 실습은 의미 없다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배우는 학생이 알아야 하며 교수가 아는 거 자랑 질 하는 수업이 아니다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시간이 지나면 또 앞을 반복 반복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638557" y="57875"/>
            <a:ext cx="3030810" cy="399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724FB7"/>
                </a:solidFill>
              </a:rPr>
              <a:t>2. </a:t>
            </a:r>
            <a:r>
              <a:rPr lang="ko-KR" altLang="en-US" b="1" dirty="0">
                <a:solidFill>
                  <a:srgbClr val="724FB7"/>
                </a:solidFill>
              </a:rPr>
              <a:t>본 과목을 즐기는 방법</a:t>
            </a:r>
          </a:p>
        </p:txBody>
      </p:sp>
    </p:spTree>
    <p:extLst>
      <p:ext uri="{BB962C8B-B14F-4D97-AF65-F5344CB8AC3E}">
        <p14:creationId xmlns:p14="http://schemas.microsoft.com/office/powerpoint/2010/main" val="265787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1518338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724FB7"/>
                </a:solidFill>
              </a:rPr>
              <a:t>4. </a:t>
            </a:r>
            <a:r>
              <a:rPr lang="ko-KR" altLang="en-US" b="1" dirty="0">
                <a:solidFill>
                  <a:srgbClr val="724FB7"/>
                </a:solidFill>
              </a:rPr>
              <a:t>강의목차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914100"/>
              </p:ext>
            </p:extLst>
          </p:nvPr>
        </p:nvGraphicFramePr>
        <p:xfrm>
          <a:off x="656395" y="1336311"/>
          <a:ext cx="8282332" cy="2308147"/>
        </p:xfrm>
        <a:graphic>
          <a:graphicData uri="http://schemas.openxmlformats.org/drawingml/2006/table">
            <a:tbl>
              <a:tblPr/>
              <a:tblGrid>
                <a:gridCol w="724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7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5065">
                  <a:extLst>
                    <a:ext uri="{9D8B030D-6E8A-4147-A177-3AD203B41FA5}">
                      <a16:colId xmlns:a16="http://schemas.microsoft.com/office/drawing/2014/main" val="2518214691"/>
                    </a:ext>
                  </a:extLst>
                </a:gridCol>
                <a:gridCol w="2665050">
                  <a:extLst>
                    <a:ext uri="{9D8B030D-6E8A-4147-A177-3AD203B41FA5}">
                      <a16:colId xmlns:a16="http://schemas.microsoft.com/office/drawing/2014/main" val="2182149064"/>
                    </a:ext>
                  </a:extLst>
                </a:gridCol>
              </a:tblGrid>
              <a:tr h="3021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진도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기대시간</a:t>
                      </a:r>
                      <a:endParaRPr lang="ko-KR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숫자계산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세금계산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1day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3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1day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3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리포팅연습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영수증출력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(5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2day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3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객체지향 조금만 알기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Self-study (1day)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진도가 완벽한 사람만 수행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3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스트링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바이트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어레이리스트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Self-study (1day)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진도가 완벽한 사람만 수행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3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파일다루기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(8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0.5day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3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XML</a:t>
                      </a:r>
                      <a:r>
                        <a:rPr lang="en-US" altLang="ko-KR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,JSON Parsing</a:t>
                      </a:r>
                      <a:r>
                        <a:rPr lang="ko-KR" alt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</a:t>
                      </a:r>
                      <a:r>
                        <a:rPr lang="ko-KR" alt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</a:t>
                      </a:r>
                      <a:r>
                        <a:rPr lang="en-US" altLang="ko-KR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0.5day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830353"/>
              </p:ext>
            </p:extLst>
          </p:nvPr>
        </p:nvGraphicFramePr>
        <p:xfrm>
          <a:off x="656395" y="4821319"/>
          <a:ext cx="8282332" cy="881292"/>
        </p:xfrm>
        <a:graphic>
          <a:graphicData uri="http://schemas.openxmlformats.org/drawingml/2006/table">
            <a:tbl>
              <a:tblPr/>
              <a:tblGrid>
                <a:gridCol w="724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7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5065">
                  <a:extLst>
                    <a:ext uri="{9D8B030D-6E8A-4147-A177-3AD203B41FA5}">
                      <a16:colId xmlns:a16="http://schemas.microsoft.com/office/drawing/2014/main" val="2518214691"/>
                    </a:ext>
                  </a:extLst>
                </a:gridCol>
                <a:gridCol w="2665050">
                  <a:extLst>
                    <a:ext uri="{9D8B030D-6E8A-4147-A177-3AD203B41FA5}">
                      <a16:colId xmlns:a16="http://schemas.microsoft.com/office/drawing/2014/main" val="2182149064"/>
                    </a:ext>
                  </a:extLst>
                </a:gridCol>
              </a:tblGrid>
              <a:tr h="3021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진도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기대시간</a:t>
                      </a:r>
                      <a:endParaRPr lang="ko-KR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자바의 이해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1day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예습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3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변수처리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1day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예습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 Box 3075"/>
          <p:cNvSpPr txBox="1">
            <a:spLocks noChangeArrowheads="1"/>
          </p:cNvSpPr>
          <p:nvPr/>
        </p:nvSpPr>
        <p:spPr bwMode="auto">
          <a:xfrm>
            <a:off x="815643" y="910087"/>
            <a:ext cx="8257251" cy="332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5725" tIns="42863" rIns="85725" bIns="42863">
            <a:spAutoFit/>
          </a:bodyPr>
          <a:lstStyle>
            <a:lvl1pPr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정규 수업</a:t>
            </a:r>
          </a:p>
        </p:txBody>
      </p:sp>
      <p:sp>
        <p:nvSpPr>
          <p:cNvPr id="8" name="Text Box 3075"/>
          <p:cNvSpPr txBox="1">
            <a:spLocks noChangeArrowheads="1"/>
          </p:cNvSpPr>
          <p:nvPr/>
        </p:nvSpPr>
        <p:spPr bwMode="auto">
          <a:xfrm>
            <a:off x="656395" y="4227277"/>
            <a:ext cx="8257251" cy="57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5725" tIns="42863" rIns="85725" bIns="42863">
            <a:spAutoFit/>
          </a:bodyPr>
          <a:lstStyle>
            <a:lvl1pPr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수업 전 예습 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만일 정규수업을 이해가 어렵다면 교수님에게 양해를 구하고 예습부터 진행하세요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3884374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45339</TotalTime>
  <Words>355</Words>
  <Application>Microsoft Office PowerPoint</Application>
  <PresentationFormat>A4 용지(210x297mm)</PresentationFormat>
  <Paragraphs>74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0. 오리엔테이션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홍필두</cp:lastModifiedBy>
  <cp:revision>2786</cp:revision>
  <cp:lastPrinted>2015-10-28T04:44:44Z</cp:lastPrinted>
  <dcterms:created xsi:type="dcterms:W3CDTF">2003-10-22T07:02:37Z</dcterms:created>
  <dcterms:modified xsi:type="dcterms:W3CDTF">2022-04-07T23:26:22Z</dcterms:modified>
</cp:coreProperties>
</file>