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35"/>
  </p:notesMasterIdLst>
  <p:sldIdLst>
    <p:sldId id="694" r:id="rId4"/>
    <p:sldId id="961" r:id="rId5"/>
    <p:sldId id="977" r:id="rId6"/>
    <p:sldId id="978" r:id="rId7"/>
    <p:sldId id="1028" r:id="rId8"/>
    <p:sldId id="1080" r:id="rId9"/>
    <p:sldId id="1081" r:id="rId10"/>
    <p:sldId id="1082" r:id="rId11"/>
    <p:sldId id="1083" r:id="rId12"/>
    <p:sldId id="1084" r:id="rId13"/>
    <p:sldId id="1085" r:id="rId14"/>
    <p:sldId id="1086" r:id="rId15"/>
    <p:sldId id="1087" r:id="rId16"/>
    <p:sldId id="1088" r:id="rId17"/>
    <p:sldId id="1089" r:id="rId18"/>
    <p:sldId id="1062" r:id="rId19"/>
    <p:sldId id="1094" r:id="rId20"/>
    <p:sldId id="1093" r:id="rId21"/>
    <p:sldId id="1090" r:id="rId22"/>
    <p:sldId id="1071" r:id="rId23"/>
    <p:sldId id="1092" r:id="rId24"/>
    <p:sldId id="1091" r:id="rId25"/>
    <p:sldId id="1096" r:id="rId26"/>
    <p:sldId id="1097" r:id="rId27"/>
    <p:sldId id="1098" r:id="rId28"/>
    <p:sldId id="1099" r:id="rId29"/>
    <p:sldId id="1102" r:id="rId30"/>
    <p:sldId id="1100" r:id="rId31"/>
    <p:sldId id="1101" r:id="rId32"/>
    <p:sldId id="1079" r:id="rId33"/>
    <p:sldId id="984" r:id="rId34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00"/>
    <a:srgbClr val="FFFF99"/>
    <a:srgbClr val="FFFF66"/>
    <a:srgbClr val="4C6C46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DF211-988B-4334-BB15-FD1F2198FE6D}" v="5" dt="2021-03-18T00:42:48.6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75" d="100"/>
          <a:sy n="75" d="100"/>
        </p:scale>
        <p:origin x="676" y="6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508DF211-988B-4334-BB15-FD1F2198FE6D}"/>
    <pc:docChg chg="undo custSel modSld modMainMaster">
      <pc:chgData name="홍필두" userId="a613eac9-2ee1-4936-8d5c-6f3d69f7b146" providerId="ADAL" clId="{508DF211-988B-4334-BB15-FD1F2198FE6D}" dt="2021-03-18T00:42:48.615" v="11"/>
      <pc:docMkLst>
        <pc:docMk/>
      </pc:docMkLst>
      <pc:sldChg chg="addSp delSp modSp">
        <pc:chgData name="홍필두" userId="a613eac9-2ee1-4936-8d5c-6f3d69f7b146" providerId="ADAL" clId="{508DF211-988B-4334-BB15-FD1F2198FE6D}" dt="2021-03-18T00:42:48.615" v="11"/>
        <pc:sldMkLst>
          <pc:docMk/>
          <pc:sldMk cId="0" sldId="694"/>
        </pc:sldMkLst>
        <pc:spChg chg="add mod">
          <ac:chgData name="홍필두" userId="a613eac9-2ee1-4936-8d5c-6f3d69f7b146" providerId="ADAL" clId="{508DF211-988B-4334-BB15-FD1F2198FE6D}" dt="2021-03-18T00:42:48.615" v="11"/>
          <ac:spMkLst>
            <pc:docMk/>
            <pc:sldMk cId="0" sldId="694"/>
            <ac:spMk id="5" creationId="{6E4BF0B2-54B3-4873-A6FA-56EEA657240A}"/>
          </ac:spMkLst>
        </pc:spChg>
        <pc:spChg chg="del">
          <ac:chgData name="홍필두" userId="a613eac9-2ee1-4936-8d5c-6f3d69f7b146" providerId="ADAL" clId="{508DF211-988B-4334-BB15-FD1F2198FE6D}" dt="2021-03-18T00:42:48.427" v="10" actId="478"/>
          <ac:spMkLst>
            <pc:docMk/>
            <pc:sldMk cId="0" sldId="694"/>
            <ac:spMk id="3075" creationId="{00000000-0000-0000-0000-000000000000}"/>
          </ac:spMkLst>
        </pc:spChg>
        <pc:picChg chg="del">
          <ac:chgData name="홍필두" userId="a613eac9-2ee1-4936-8d5c-6f3d69f7b146" providerId="ADAL" clId="{508DF211-988B-4334-BB15-FD1F2198FE6D}" dt="2021-03-18T00:42:48.427" v="10" actId="478"/>
          <ac:picMkLst>
            <pc:docMk/>
            <pc:sldMk cId="0" sldId="694"/>
            <ac:picMk id="4" creationId="{00000000-0000-0000-0000-000000000000}"/>
          </ac:picMkLst>
        </pc:picChg>
        <pc:picChg chg="add mod">
          <ac:chgData name="홍필두" userId="a613eac9-2ee1-4936-8d5c-6f3d69f7b146" providerId="ADAL" clId="{508DF211-988B-4334-BB15-FD1F2198FE6D}" dt="2021-03-18T00:42:48.615" v="11"/>
          <ac:picMkLst>
            <pc:docMk/>
            <pc:sldMk cId="0" sldId="694"/>
            <ac:picMk id="6" creationId="{953F5EF3-A220-41C3-A533-0315DF65F123}"/>
          </ac:picMkLst>
        </pc:picChg>
      </pc:sldChg>
      <pc:sldMasterChg chg="addSp delSp modSp mod">
        <pc:chgData name="홍필두" userId="a613eac9-2ee1-4936-8d5c-6f3d69f7b146" providerId="ADAL" clId="{508DF211-988B-4334-BB15-FD1F2198FE6D}" dt="2021-03-18T00:42:02.091" v="7"/>
        <pc:sldMasterMkLst>
          <pc:docMk/>
          <pc:sldMasterMk cId="0" sldId="2147483659"/>
        </pc:sldMasterMkLst>
        <pc:spChg chg="add del">
          <ac:chgData name="홍필두" userId="a613eac9-2ee1-4936-8d5c-6f3d69f7b146" providerId="ADAL" clId="{508DF211-988B-4334-BB15-FD1F2198FE6D}" dt="2021-03-18T00:41:42.160" v="1" actId="22"/>
          <ac:spMkLst>
            <pc:docMk/>
            <pc:sldMasterMk cId="0" sldId="2147483659"/>
            <ac:spMk id="10" creationId="{DB7B63C7-F89A-4723-BA83-225C11C22DF3}"/>
          </ac:spMkLst>
        </pc:spChg>
        <pc:spChg chg="add del mod">
          <ac:chgData name="홍필두" userId="a613eac9-2ee1-4936-8d5c-6f3d69f7b146" providerId="ADAL" clId="{508DF211-988B-4334-BB15-FD1F2198FE6D}" dt="2021-03-18T00:41:50.191" v="4" actId="478"/>
          <ac:spMkLst>
            <pc:docMk/>
            <pc:sldMasterMk cId="0" sldId="2147483659"/>
            <ac:spMk id="12" creationId="{99F0DDC9-C30F-46FD-9B17-475074675D7B}"/>
          </ac:spMkLst>
        </pc:spChg>
        <pc:spChg chg="add mod">
          <ac:chgData name="홍필두" userId="a613eac9-2ee1-4936-8d5c-6f3d69f7b146" providerId="ADAL" clId="{508DF211-988B-4334-BB15-FD1F2198FE6D}" dt="2021-03-18T00:41:54.644" v="5"/>
          <ac:spMkLst>
            <pc:docMk/>
            <pc:sldMasterMk cId="0" sldId="2147483659"/>
            <ac:spMk id="13" creationId="{4F644A8D-87BC-41AA-8DF8-223375103C15}"/>
          </ac:spMkLst>
        </pc:spChg>
        <pc:picChg chg="del">
          <ac:chgData name="홍필두" userId="a613eac9-2ee1-4936-8d5c-6f3d69f7b146" providerId="ADAL" clId="{508DF211-988B-4334-BB15-FD1F2198FE6D}" dt="2021-03-18T00:41:56.874" v="6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홍필두" userId="a613eac9-2ee1-4936-8d5c-6f3d69f7b146" providerId="ADAL" clId="{508DF211-988B-4334-BB15-FD1F2198FE6D}" dt="2021-03-18T00:42:02.091" v="7"/>
          <ac:picMkLst>
            <pc:docMk/>
            <pc:sldMasterMk cId="0" sldId="2147483659"/>
            <ac:picMk id="14" creationId="{35B388EA-1668-4D58-8781-F5C178EE0C52}"/>
          </ac:picMkLst>
        </pc:picChg>
      </pc:sldMasterChg>
      <pc:sldMasterChg chg="addSp delSp modSp mod">
        <pc:chgData name="홍필두" userId="a613eac9-2ee1-4936-8d5c-6f3d69f7b146" providerId="ADAL" clId="{508DF211-988B-4334-BB15-FD1F2198FE6D}" dt="2021-03-18T00:42:17.830" v="9"/>
        <pc:sldMasterMkLst>
          <pc:docMk/>
          <pc:sldMasterMk cId="0" sldId="2147484008"/>
        </pc:sldMasterMkLst>
        <pc:picChg chg="del">
          <ac:chgData name="홍필두" userId="a613eac9-2ee1-4936-8d5c-6f3d69f7b146" providerId="ADAL" clId="{508DF211-988B-4334-BB15-FD1F2198FE6D}" dt="2021-03-18T00:42:14.366" v="8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홍필두" userId="a613eac9-2ee1-4936-8d5c-6f3d69f7b146" providerId="ADAL" clId="{508DF211-988B-4334-BB15-FD1F2198FE6D}" dt="2021-03-18T00:42:17.830" v="9"/>
          <ac:picMkLst>
            <pc:docMk/>
            <pc:sldMasterMk cId="0" sldId="2147484008"/>
            <ac:picMk id="5" creationId="{488C23AA-CEFE-4995-B5D9-56E0C099EE53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3689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0963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725179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655913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18870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74018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329225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322098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229644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781801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365151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016524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811134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5225158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8167092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40716249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81913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24449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65351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6856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75295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48910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41902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3412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F644A8D-87BC-41AA-8DF8-223375103C15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5B388EA-1668-4D58-8781-F5C178EE0C5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8C23AA-CEFE-4995-B5D9-56E0C099EE5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ui8988J7dM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4. </a:t>
            </a:r>
            <a:r>
              <a:rPr lang="ko-KR" altLang="en-US" sz="2400" dirty="0"/>
              <a:t>선택</a:t>
            </a:r>
            <a:r>
              <a:rPr lang="en-US" altLang="ko-KR" sz="2400" dirty="0"/>
              <a:t>,</a:t>
            </a:r>
            <a:r>
              <a:rPr lang="ko-KR" altLang="en-US" sz="2400" dirty="0"/>
              <a:t>반복</a:t>
            </a:r>
            <a:r>
              <a:rPr lang="en-US" altLang="ko-KR" sz="2400" dirty="0"/>
              <a:t>,</a:t>
            </a:r>
            <a:r>
              <a:rPr lang="ko-KR" altLang="en-US" sz="2400" dirty="0"/>
              <a:t>배열</a:t>
            </a:r>
          </a:p>
        </p:txBody>
      </p:sp>
      <p:sp>
        <p:nvSpPr>
          <p:cNvPr id="5" name="Text Box 89">
            <a:extLst>
              <a:ext uri="{FF2B5EF4-FFF2-40B4-BE49-F238E27FC236}">
                <a16:creationId xmlns:a16="http://schemas.microsoft.com/office/drawing/2014/main" id="{6E4BF0B2-54B3-4873-A6FA-56EEA6572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소프트웨어코딩</a:t>
            </a:r>
            <a:r>
              <a:rPr kumimoji="1" lang="en-US" altLang="ko-KR" dirty="0">
                <a:solidFill>
                  <a:schemeClr val="tx1"/>
                </a:solidFill>
              </a:rPr>
              <a:t>-</a:t>
            </a:r>
            <a:r>
              <a:rPr kumimoji="1" lang="ko-KR" altLang="en-US" dirty="0">
                <a:solidFill>
                  <a:schemeClr val="tx1"/>
                </a:solidFill>
              </a:rPr>
              <a:t>자바 복습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53F5EF3-A220-41C3-A533-0315DF65F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358" y="5084763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84589" y="3259723"/>
            <a:ext cx="32089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hlinkClick r:id="rId3"/>
              </a:rPr>
              <a:t>https</a:t>
            </a:r>
            <a:r>
              <a:rPr lang="ko-KR" altLang="en-US">
                <a:hlinkClick r:id="rId3"/>
              </a:rPr>
              <a:t>://</a:t>
            </a:r>
            <a:r>
              <a:rPr lang="ko-KR" altLang="en-US" smtClean="0">
                <a:hlinkClick r:id="rId3"/>
              </a:rPr>
              <a:t>youtu.be/fui8988J7dM</a:t>
            </a:r>
            <a:r>
              <a:rPr lang="ko-KR" altLang="en-US" smtClean="0"/>
              <a:t>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5356" y="772764"/>
            <a:ext cx="8531409" cy="55483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while</a:t>
            </a:r>
            <a:r>
              <a:rPr lang="ko-KR" altLang="en-US" sz="1600" dirty="0"/>
              <a:t> 문 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견명조" pitchFamily="18" charset="-127"/>
              </a:rPr>
              <a:t>while</a:t>
            </a:r>
            <a:r>
              <a:rPr lang="ko-KR" altLang="en-US" sz="1200" dirty="0">
                <a:latin typeface="견명조" pitchFamily="18" charset="-127"/>
              </a:rPr>
              <a:t>문 안에 또 다른 </a:t>
            </a:r>
            <a:r>
              <a:rPr lang="en-US" altLang="ko-KR" sz="1200" dirty="0">
                <a:latin typeface="견명조" pitchFamily="18" charset="-127"/>
              </a:rPr>
              <a:t>while</a:t>
            </a:r>
            <a:r>
              <a:rPr lang="ko-KR" altLang="en-US" sz="1200" dirty="0">
                <a:latin typeface="견명조" pitchFamily="18" charset="-127"/>
              </a:rPr>
              <a:t>문을 포함시킬 수 있다</a:t>
            </a:r>
            <a:r>
              <a:rPr lang="en-US" altLang="ko-KR" sz="1200" dirty="0">
                <a:latin typeface="견명조" pitchFamily="18" charset="-127"/>
              </a:rPr>
              <a:t>.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>
              <a:latin typeface="견명조" pitchFamily="18" charset="-127"/>
            </a:endParaRPr>
          </a:p>
        </p:txBody>
      </p:sp>
      <p:grpSp>
        <p:nvGrpSpPr>
          <p:cNvPr id="22" name="Group 31"/>
          <p:cNvGrpSpPr>
            <a:grpSpLocks/>
          </p:cNvGrpSpPr>
          <p:nvPr/>
        </p:nvGrpSpPr>
        <p:grpSpPr bwMode="auto">
          <a:xfrm>
            <a:off x="2192627" y="2124748"/>
            <a:ext cx="5184775" cy="1081088"/>
            <a:chOff x="657" y="1661"/>
            <a:chExt cx="3266" cy="681"/>
          </a:xfrm>
        </p:grpSpPr>
        <p:pic>
          <p:nvPicPr>
            <p:cNvPr id="23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" y="1691"/>
              <a:ext cx="2900" cy="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657" y="1661"/>
              <a:ext cx="3266" cy="681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25" name="Group 34"/>
          <p:cNvGrpSpPr>
            <a:grpSpLocks/>
          </p:cNvGrpSpPr>
          <p:nvPr/>
        </p:nvGrpSpPr>
        <p:grpSpPr bwMode="auto">
          <a:xfrm>
            <a:off x="2192627" y="2847061"/>
            <a:ext cx="5184775" cy="2663825"/>
            <a:chOff x="657" y="2183"/>
            <a:chExt cx="3266" cy="1678"/>
          </a:xfrm>
        </p:grpSpPr>
        <p:grpSp>
          <p:nvGrpSpPr>
            <p:cNvPr id="26" name="Group 32"/>
            <p:cNvGrpSpPr>
              <a:grpSpLocks/>
            </p:cNvGrpSpPr>
            <p:nvPr/>
          </p:nvGrpSpPr>
          <p:grpSpPr bwMode="auto">
            <a:xfrm>
              <a:off x="657" y="2591"/>
              <a:ext cx="3266" cy="1270"/>
              <a:chOff x="657" y="2682"/>
              <a:chExt cx="3266" cy="1270"/>
            </a:xfrm>
          </p:grpSpPr>
          <p:pic>
            <p:nvPicPr>
              <p:cNvPr id="28" name="Picture 2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" y="2704"/>
                <a:ext cx="3222" cy="1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657" y="2682"/>
                <a:ext cx="3266" cy="1270"/>
              </a:xfrm>
              <a:prstGeom prst="rect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7" name="Line 33"/>
            <p:cNvSpPr>
              <a:spLocks noChangeShapeType="1"/>
            </p:cNvSpPr>
            <p:nvPr/>
          </p:nvSpPr>
          <p:spPr bwMode="auto">
            <a:xfrm>
              <a:off x="2290" y="2183"/>
              <a:ext cx="0" cy="6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99672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5356" y="772764"/>
            <a:ext cx="8531409" cy="55483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break</a:t>
            </a:r>
            <a:r>
              <a:rPr lang="ko-KR" altLang="en-US" sz="1600" dirty="0"/>
              <a:t> 문 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견명조" pitchFamily="18" charset="-127"/>
              </a:rPr>
              <a:t>자신이 포함된 하나의 </a:t>
            </a:r>
            <a:r>
              <a:rPr lang="ko-KR" altLang="en-US" sz="1200" dirty="0" err="1">
                <a:latin typeface="견명조" pitchFamily="18" charset="-127"/>
              </a:rPr>
              <a:t>반복문</a:t>
            </a:r>
            <a:r>
              <a:rPr lang="ko-KR" altLang="en-US" sz="1200" dirty="0">
                <a:latin typeface="견명조" pitchFamily="18" charset="-127"/>
              </a:rPr>
              <a:t> 또는 </a:t>
            </a:r>
            <a:r>
              <a:rPr lang="en-US" altLang="ko-KR" sz="1200" dirty="0">
                <a:latin typeface="견명조" pitchFamily="18" charset="-127"/>
              </a:rPr>
              <a:t>switch</a:t>
            </a:r>
            <a:r>
              <a:rPr lang="ko-KR" altLang="en-US" sz="1200" dirty="0">
                <a:latin typeface="견명조" pitchFamily="18" charset="-127"/>
              </a:rPr>
              <a:t>문을 빠져 나온다</a:t>
            </a:r>
            <a:r>
              <a:rPr lang="en-US" altLang="ko-KR" sz="1200" dirty="0">
                <a:latin typeface="견명조" pitchFamily="18" charset="-127"/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견명조" pitchFamily="18" charset="-127"/>
              </a:rPr>
              <a:t>주로 </a:t>
            </a:r>
            <a:r>
              <a:rPr lang="en-US" altLang="ko-KR" sz="1200" dirty="0">
                <a:latin typeface="견명조" pitchFamily="18" charset="-127"/>
              </a:rPr>
              <a:t>if</a:t>
            </a:r>
            <a:r>
              <a:rPr lang="ko-KR" altLang="en-US" sz="1200" dirty="0">
                <a:latin typeface="견명조" pitchFamily="18" charset="-127"/>
              </a:rPr>
              <a:t>문과 함께 사용해서 특정 조건을 만족하면 </a:t>
            </a:r>
            <a:r>
              <a:rPr lang="ko-KR" altLang="en-US" sz="1200" dirty="0" err="1">
                <a:latin typeface="견명조" pitchFamily="18" charset="-127"/>
              </a:rPr>
              <a:t>반복문을</a:t>
            </a:r>
            <a:r>
              <a:rPr lang="ko-KR" altLang="en-US" sz="1200" dirty="0">
                <a:latin typeface="견명조" pitchFamily="18" charset="-127"/>
              </a:rPr>
              <a:t> 벗어나게 한다</a:t>
            </a:r>
            <a:r>
              <a:rPr lang="en-US" altLang="ko-KR" sz="1200" dirty="0">
                <a:latin typeface="견명조" pitchFamily="18" charset="-127"/>
              </a:rPr>
              <a:t>.</a:t>
            </a:r>
            <a:br>
              <a:rPr lang="en-US" altLang="ko-KR" sz="1200" dirty="0">
                <a:latin typeface="견명조" pitchFamily="18" charset="-127"/>
              </a:rPr>
            </a:br>
            <a:endParaRPr lang="en-US" altLang="ko-KR" sz="1200" dirty="0">
              <a:latin typeface="견명조" pitchFamily="18" charset="-127"/>
            </a:endParaRP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>
              <a:latin typeface="견명조" pitchFamily="18" charset="-127"/>
            </a:endParaRPr>
          </a:p>
        </p:txBody>
      </p:sp>
      <p:pic>
        <p:nvPicPr>
          <p:cNvPr id="12" name="Picture 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59" y="2107364"/>
            <a:ext cx="54292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6292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5356" y="772764"/>
            <a:ext cx="8531409" cy="55483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continue</a:t>
            </a:r>
            <a:r>
              <a:rPr lang="ko-KR" altLang="en-US" sz="1600" dirty="0"/>
              <a:t> 문 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견명조" pitchFamily="18" charset="-127"/>
              </a:rPr>
              <a:t>자신이 포함된 반복문의 끝으로 이동한다</a:t>
            </a:r>
            <a:r>
              <a:rPr lang="en-US" altLang="ko-KR" sz="1200" dirty="0">
                <a:latin typeface="견명조" pitchFamily="18" charset="-127"/>
              </a:rPr>
              <a:t>.(</a:t>
            </a:r>
            <a:r>
              <a:rPr lang="ko-KR" altLang="en-US" sz="1200" dirty="0">
                <a:latin typeface="견명조" pitchFamily="18" charset="-127"/>
              </a:rPr>
              <a:t>다음 반복으로 넘어간다</a:t>
            </a:r>
            <a:r>
              <a:rPr lang="en-US" altLang="ko-KR" sz="1200" dirty="0">
                <a:latin typeface="견명조" pitchFamily="18" charset="-127"/>
              </a:rPr>
              <a:t>.)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견명조" pitchFamily="18" charset="-127"/>
              </a:rPr>
              <a:t>continue</a:t>
            </a:r>
            <a:r>
              <a:rPr lang="ko-KR" altLang="en-US" sz="1200" dirty="0">
                <a:latin typeface="견명조" pitchFamily="18" charset="-127"/>
              </a:rPr>
              <a:t>문 이후의 문장들은 수행되지 않는다</a:t>
            </a:r>
            <a:endParaRPr lang="en-US" altLang="ko-KR" sz="1200" dirty="0">
              <a:latin typeface="견명조" pitchFamily="18" charset="-127"/>
            </a:endParaRPr>
          </a:p>
        </p:txBody>
      </p:sp>
      <p:pic>
        <p:nvPicPr>
          <p:cNvPr id="5" name="Picture 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940" y="2058691"/>
            <a:ext cx="7561262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27" y="4038304"/>
            <a:ext cx="4105275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587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5356" y="772764"/>
            <a:ext cx="8531409" cy="55483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배열 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견명조" pitchFamily="18" charset="-127"/>
              </a:rPr>
              <a:t>배열의 선언은 아래 두 </a:t>
            </a:r>
            <a:r>
              <a:rPr lang="ko-KR" altLang="en-US" sz="1200" dirty="0" err="1">
                <a:latin typeface="견명조" pitchFamily="18" charset="-127"/>
              </a:rPr>
              <a:t>가지중</a:t>
            </a:r>
            <a:r>
              <a:rPr lang="ko-KR" altLang="en-US" sz="1200" dirty="0">
                <a:latin typeface="견명조" pitchFamily="18" charset="-127"/>
              </a:rPr>
              <a:t> 마음에 드는 방법으로 하라</a:t>
            </a: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견명조" pitchFamily="18" charset="-127"/>
              </a:rPr>
              <a:t>생성은 다음과 같이 한다</a:t>
            </a:r>
            <a:r>
              <a:rPr lang="en-US" altLang="ko-KR" sz="1200" dirty="0">
                <a:latin typeface="견명조" pitchFamily="18" charset="-127"/>
              </a:rPr>
              <a:t>. (</a:t>
            </a:r>
            <a:r>
              <a:rPr lang="ko-KR" altLang="en-US" sz="1200" dirty="0">
                <a:latin typeface="견명조" pitchFamily="18" charset="-127"/>
              </a:rPr>
              <a:t>사용시 생성절차가 없으면 에러</a:t>
            </a:r>
            <a:r>
              <a:rPr lang="en-US" altLang="ko-KR" sz="1200" dirty="0">
                <a:latin typeface="견명조" pitchFamily="18" charset="-127"/>
              </a:rPr>
              <a:t>, new</a:t>
            </a:r>
            <a:r>
              <a:rPr lang="ko-KR" altLang="en-US" sz="1200" dirty="0">
                <a:latin typeface="견명조" pitchFamily="18" charset="-127"/>
              </a:rPr>
              <a:t>또는 </a:t>
            </a:r>
            <a:r>
              <a:rPr lang="ko-KR" altLang="en-US" sz="1200" dirty="0" err="1">
                <a:latin typeface="견명조" pitchFamily="18" charset="-127"/>
              </a:rPr>
              <a:t>선언시</a:t>
            </a:r>
            <a:r>
              <a:rPr lang="ko-KR" altLang="en-US" sz="1200" dirty="0">
                <a:latin typeface="견명조" pitchFamily="18" charset="-127"/>
              </a:rPr>
              <a:t> 초기화</a:t>
            </a:r>
            <a:r>
              <a:rPr lang="en-US" altLang="ko-KR" sz="1200" dirty="0">
                <a:latin typeface="견명조" pitchFamily="18" charset="-127"/>
              </a:rPr>
              <a:t>)</a:t>
            </a:r>
          </a:p>
        </p:txBody>
      </p:sp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763" y="1519318"/>
            <a:ext cx="4165094" cy="1522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43" y="4101792"/>
            <a:ext cx="7039614" cy="119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18483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5356" y="772764"/>
            <a:ext cx="8531409" cy="55483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배열 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견명조" pitchFamily="18" charset="-127"/>
              </a:rPr>
              <a:t>배열의 값을 처음 지정할 수 있다 </a:t>
            </a:r>
            <a:r>
              <a:rPr lang="en-US" altLang="ko-KR" sz="1200" dirty="0">
                <a:latin typeface="견명조" pitchFamily="18" charset="-127"/>
              </a:rPr>
              <a:t>(</a:t>
            </a:r>
            <a:r>
              <a:rPr lang="ko-KR" altLang="en-US" sz="1200" dirty="0">
                <a:latin typeface="견명조" pitchFamily="18" charset="-127"/>
              </a:rPr>
              <a:t>초기화</a:t>
            </a:r>
            <a:r>
              <a:rPr lang="en-US" altLang="ko-KR" sz="1200" dirty="0">
                <a:latin typeface="견명조" pitchFamily="18" charset="-127"/>
              </a:rPr>
              <a:t>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견명조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99565" y="1653170"/>
            <a:ext cx="6521613" cy="3738375"/>
            <a:chOff x="1135063" y="2051560"/>
            <a:chExt cx="7685087" cy="4679950"/>
          </a:xfrm>
        </p:grpSpPr>
        <p:pic>
          <p:nvPicPr>
            <p:cNvPr id="6" name="Picture 2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938" y="3346960"/>
              <a:ext cx="7019925" cy="752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66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9" name="Picture 2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063" y="4101022"/>
              <a:ext cx="7058025" cy="1370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66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0" name="Picture 2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938" y="5450397"/>
              <a:ext cx="7058025" cy="1281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66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1" name="Picture 2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350" y="2051560"/>
              <a:ext cx="6019800" cy="1133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66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2" name="Picture 2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7063" y="2627822"/>
              <a:ext cx="5653087" cy="673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66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" name="직사각형 2"/>
          <p:cNvSpPr/>
          <p:nvPr/>
        </p:nvSpPr>
        <p:spPr bwMode="auto">
          <a:xfrm>
            <a:off x="1354526" y="1555617"/>
            <a:ext cx="2181660" cy="100297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 bwMode="auto">
          <a:xfrm flipH="1">
            <a:off x="3574128" y="1419027"/>
            <a:ext cx="899223" cy="13659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473351" y="1217063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050281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다음을 필기하셔요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ko-KR" altLang="en-US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1) if</a:t>
            </a:r>
            <a:r>
              <a:rPr lang="ko-KR" altLang="en-US" sz="1100" dirty="0"/>
              <a:t>문에 대하여 설명하고 간단히 예를 드시오</a:t>
            </a:r>
            <a:r>
              <a:rPr lang="en-US" altLang="ko-KR" sz="1100" dirty="0"/>
              <a:t>(</a:t>
            </a:r>
            <a:r>
              <a:rPr lang="ko-KR" altLang="en-US" sz="1100" dirty="0"/>
              <a:t>필기</a:t>
            </a:r>
            <a:r>
              <a:rPr lang="en-US" altLang="ko-KR" sz="1100" dirty="0"/>
              <a:t>)</a:t>
            </a:r>
            <a:endParaRPr lang="ko-KR" altLang="en-US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2) case</a:t>
            </a:r>
            <a:r>
              <a:rPr lang="ko-KR" altLang="en-US" sz="1100" dirty="0"/>
              <a:t> 문에  대하여 설명하고 간단히 예를 드시오</a:t>
            </a:r>
            <a:r>
              <a:rPr lang="en-US" altLang="ko-KR" sz="1100" dirty="0"/>
              <a:t>(</a:t>
            </a:r>
            <a:r>
              <a:rPr lang="ko-KR" altLang="en-US" sz="1100" dirty="0"/>
              <a:t>필기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3) </a:t>
            </a:r>
            <a:r>
              <a:rPr lang="ko-KR" altLang="en-US" sz="1100" dirty="0"/>
              <a:t>기본과 복합</a:t>
            </a:r>
            <a:r>
              <a:rPr lang="en-US" altLang="ko-KR" sz="1100" dirty="0"/>
              <a:t>for</a:t>
            </a:r>
            <a:r>
              <a:rPr lang="ko-KR" altLang="en-US" sz="1100" dirty="0"/>
              <a:t>문에 대하여 설명하고 간단히 예를 드시오</a:t>
            </a:r>
            <a:r>
              <a:rPr lang="en-US" altLang="ko-KR" sz="1100" dirty="0"/>
              <a:t>(</a:t>
            </a:r>
            <a:r>
              <a:rPr lang="ko-KR" altLang="en-US" sz="1100" dirty="0"/>
              <a:t>필기</a:t>
            </a:r>
            <a:r>
              <a:rPr lang="en-US" altLang="ko-KR" sz="1100" dirty="0"/>
              <a:t>)</a:t>
            </a:r>
            <a:endParaRPr lang="ko-KR" altLang="en-US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4) while </a:t>
            </a:r>
            <a:r>
              <a:rPr lang="ko-KR" altLang="en-US" sz="1100" dirty="0"/>
              <a:t>문 에 대하여 설명하고 간단히 예를 드시오</a:t>
            </a:r>
            <a:r>
              <a:rPr lang="en-US" altLang="ko-KR" sz="1100" dirty="0"/>
              <a:t>(</a:t>
            </a:r>
            <a:r>
              <a:rPr lang="ko-KR" altLang="en-US" sz="1100" dirty="0"/>
              <a:t>필기</a:t>
            </a:r>
            <a:r>
              <a:rPr lang="en-US" altLang="ko-KR" sz="1100" dirty="0"/>
              <a:t>)</a:t>
            </a:r>
            <a:endParaRPr lang="ko-KR" altLang="en-US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5) For</a:t>
            </a:r>
            <a:r>
              <a:rPr lang="ko-KR" altLang="en-US" sz="1100" dirty="0"/>
              <a:t>문과 </a:t>
            </a:r>
            <a:r>
              <a:rPr lang="en-US" altLang="ko-KR" sz="1100" dirty="0"/>
              <a:t>while</a:t>
            </a:r>
            <a:r>
              <a:rPr lang="ko-KR" altLang="en-US" sz="1100" dirty="0"/>
              <a:t>문의 변환관계를 설명하고 간단히 예를 드시오</a:t>
            </a:r>
            <a:r>
              <a:rPr lang="en-US" altLang="ko-KR" sz="1100" dirty="0"/>
              <a:t>(</a:t>
            </a:r>
            <a:r>
              <a:rPr lang="ko-KR" altLang="en-US" sz="1100" dirty="0"/>
              <a:t>필기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6) break</a:t>
            </a:r>
            <a:r>
              <a:rPr lang="ko-KR" altLang="en-US" sz="1100" dirty="0"/>
              <a:t>문과 </a:t>
            </a:r>
            <a:r>
              <a:rPr lang="en-US" altLang="ko-KR" sz="1100" dirty="0"/>
              <a:t>continue</a:t>
            </a:r>
            <a:r>
              <a:rPr lang="ko-KR" altLang="en-US" sz="1100" dirty="0"/>
              <a:t>문을 설명하고 간단히 예를 드시오</a:t>
            </a:r>
            <a:r>
              <a:rPr lang="en-US" altLang="ko-KR" sz="1100" dirty="0"/>
              <a:t>(</a:t>
            </a:r>
            <a:r>
              <a:rPr lang="ko-KR" altLang="en-US" sz="1100" dirty="0"/>
              <a:t>필기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7) </a:t>
            </a:r>
            <a:r>
              <a:rPr lang="ko-KR" altLang="en-US" sz="1100" dirty="0"/>
              <a:t>배열의</a:t>
            </a:r>
            <a:r>
              <a:rPr lang="en-US" altLang="ko-KR" sz="1100" dirty="0"/>
              <a:t> </a:t>
            </a:r>
            <a:r>
              <a:rPr lang="ko-KR" altLang="en-US" sz="1100" dirty="0"/>
              <a:t>선언</a:t>
            </a:r>
            <a:r>
              <a:rPr lang="en-US" altLang="ko-KR" sz="1100" dirty="0"/>
              <a:t>,</a:t>
            </a:r>
            <a:r>
              <a:rPr lang="ko-KR" altLang="en-US" sz="1100" dirty="0"/>
              <a:t>생성</a:t>
            </a:r>
            <a:r>
              <a:rPr lang="en-US" altLang="ko-KR" sz="1100" dirty="0"/>
              <a:t>,</a:t>
            </a:r>
            <a:r>
              <a:rPr lang="ko-KR" altLang="en-US" sz="1100" dirty="0"/>
              <a:t>초기화에 대하여 예를 들어 설명하시오</a:t>
            </a:r>
            <a:r>
              <a:rPr lang="en-US" altLang="ko-KR" sz="1100" dirty="0"/>
              <a:t>(</a:t>
            </a:r>
            <a:r>
              <a:rPr lang="ko-KR" altLang="en-US" sz="1100" dirty="0"/>
              <a:t>필기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설명 중 별 </a:t>
            </a:r>
            <a:r>
              <a:rPr lang="ko-KR" altLang="en-US" sz="1100" dirty="0" err="1"/>
              <a:t>두개의</a:t>
            </a:r>
            <a:r>
              <a:rPr lang="ko-KR" altLang="en-US" sz="1100" dirty="0"/>
              <a:t> 실습을 실행하시오</a:t>
            </a:r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701019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단순비교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단순한</a:t>
            </a:r>
            <a:r>
              <a:rPr lang="en-US" altLang="ko-KR" sz="1050" dirty="0"/>
              <a:t> </a:t>
            </a:r>
            <a:r>
              <a:rPr lang="ko-KR" altLang="en-US" sz="1050" dirty="0"/>
              <a:t>비교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For</a:t>
            </a:r>
            <a:r>
              <a:rPr lang="ko-KR" altLang="en-US" sz="1050" dirty="0"/>
              <a:t>문대신 </a:t>
            </a:r>
            <a:r>
              <a:rPr lang="en-US" altLang="ko-KR" sz="1050" dirty="0"/>
              <a:t>while, break</a:t>
            </a:r>
            <a:r>
              <a:rPr lang="ko-KR" altLang="en-US" sz="1050" dirty="0"/>
              <a:t> 를 써봤다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초기화 및 누적위치를 눈 여겨 보자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19" y="1112898"/>
            <a:ext cx="3483367" cy="332412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563" y="3753740"/>
            <a:ext cx="1873352" cy="234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67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숫자형</a:t>
            </a:r>
            <a:r>
              <a:rPr lang="en-US" altLang="ko-KR" sz="1600" dirty="0"/>
              <a:t>, </a:t>
            </a:r>
            <a:r>
              <a:rPr lang="ko-KR" altLang="en-US" sz="1600" dirty="0"/>
              <a:t>문자형 비교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숫자는 정수형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실수형</a:t>
            </a:r>
            <a:r>
              <a:rPr lang="ko-KR" altLang="en-US" sz="1050" dirty="0"/>
              <a:t> 비교의 주의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유효숫자에 유의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char 1</a:t>
            </a:r>
            <a:r>
              <a:rPr lang="ko-KR" altLang="en-US" sz="1050" dirty="0"/>
              <a:t>개는 </a:t>
            </a:r>
            <a:r>
              <a:rPr lang="en-US" altLang="ko-KR" sz="1050" dirty="0"/>
              <a:t>a==‘a’</a:t>
            </a:r>
            <a:r>
              <a:rPr lang="ko-KR" altLang="en-US" sz="1050" dirty="0"/>
              <a:t>로 비교가능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String</a:t>
            </a:r>
            <a:r>
              <a:rPr lang="ko-KR" altLang="en-US" sz="1050" dirty="0"/>
              <a:t>은 클래스함수 </a:t>
            </a:r>
            <a:r>
              <a:rPr lang="en-US" altLang="ko-KR" sz="1050" dirty="0"/>
              <a:t>.equal(“ “)</a:t>
            </a:r>
            <a:r>
              <a:rPr lang="ko-KR" altLang="en-US" sz="1050" dirty="0"/>
              <a:t>을 사용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아니다는 </a:t>
            </a:r>
            <a:r>
              <a:rPr lang="en-US" altLang="ko-KR" sz="1050" dirty="0"/>
              <a:t>!</a:t>
            </a:r>
            <a:r>
              <a:rPr lang="ko-KR" altLang="en-US" sz="1050" dirty="0"/>
              <a:t>이다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57" y="993090"/>
            <a:ext cx="3409115" cy="23078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57" y="3300946"/>
            <a:ext cx="3492336" cy="17234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1275" y="5110875"/>
            <a:ext cx="2858983" cy="127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44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범위를 주어 비교</a:t>
            </a:r>
            <a:r>
              <a:rPr lang="en-US" altLang="ko-KR" sz="1600" dirty="0"/>
              <a:t>(</a:t>
            </a:r>
            <a:r>
              <a:rPr lang="ko-KR" altLang="en-US" sz="1600" dirty="0"/>
              <a:t>찾기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err="1"/>
              <a:t>범위내</a:t>
            </a:r>
            <a:r>
              <a:rPr lang="ko-KR" altLang="en-US" sz="1050" dirty="0"/>
              <a:t> 값을 </a:t>
            </a:r>
            <a:r>
              <a:rPr lang="ko-KR" altLang="en-US" sz="1050" dirty="0" err="1"/>
              <a:t>찾을시</a:t>
            </a:r>
            <a:r>
              <a:rPr lang="ko-KR" altLang="en-US" sz="1050" dirty="0"/>
              <a:t> 예제와 같이 비교한다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&amp;&amp; || </a:t>
            </a:r>
            <a:r>
              <a:rPr lang="ko-KR" altLang="en-US" sz="1050" dirty="0"/>
              <a:t>가 두 개를 쓰는데 유의 </a:t>
            </a:r>
            <a:r>
              <a:rPr lang="en-US" altLang="ko-KR" sz="1050" dirty="0"/>
              <a:t>,   </a:t>
            </a:r>
            <a:r>
              <a:rPr lang="ko-KR" altLang="en-US" sz="1050" dirty="0"/>
              <a:t>한 개는 </a:t>
            </a:r>
            <a:r>
              <a:rPr lang="en-US" altLang="ko-KR" sz="1050" dirty="0"/>
              <a:t>bit</a:t>
            </a:r>
            <a:r>
              <a:rPr lang="ko-KR" altLang="en-US" sz="1050" dirty="0"/>
              <a:t>연산자이다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몸에 익히자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1269251"/>
            <a:ext cx="4952913" cy="169456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31" y="4317663"/>
            <a:ext cx="1452285" cy="88721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126" y="5337401"/>
            <a:ext cx="1641422" cy="9491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126" y="3023821"/>
            <a:ext cx="1150099" cy="116131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09821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비정형비교</a:t>
            </a:r>
            <a:r>
              <a:rPr lang="en-US" altLang="ko-KR" sz="1600" dirty="0"/>
              <a:t>1(</a:t>
            </a:r>
            <a:r>
              <a:rPr lang="ko-KR" altLang="en-US" sz="1600" dirty="0" err="1"/>
              <a:t>깔끔코딩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매달 마지막 날짜가 다른데 규칙이 없다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누구나 알아볼 수 있도록 이렇게 코딩 해라 </a:t>
            </a:r>
            <a:r>
              <a:rPr lang="en-US" altLang="ko-KR" sz="1050" dirty="0"/>
              <a:t>. </a:t>
            </a:r>
            <a:r>
              <a:rPr lang="ko-KR" altLang="en-US" sz="1050" dirty="0"/>
              <a:t>짧게 쓴다고 좋은 코딩이 아니다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3" y="1011765"/>
            <a:ext cx="4191926" cy="309147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3" y="4384638"/>
            <a:ext cx="5289103" cy="139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7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893879" y="86444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1.</a:t>
            </a:r>
            <a:r>
              <a:rPr lang="ko-KR" altLang="en-US" sz="2000" dirty="0"/>
              <a:t>기본사항</a:t>
            </a:r>
          </a:p>
          <a:p>
            <a:pPr>
              <a:spcBef>
                <a:spcPct val="0"/>
              </a:spcBef>
            </a:pPr>
            <a:r>
              <a:rPr lang="en-US" altLang="ko-KR" sz="1200" dirty="0"/>
              <a:t>1) if</a:t>
            </a:r>
            <a:r>
              <a:rPr lang="ko-KR" altLang="en-US" sz="1200" dirty="0"/>
              <a:t>문</a:t>
            </a:r>
          </a:p>
          <a:p>
            <a:pPr>
              <a:spcBef>
                <a:spcPct val="0"/>
              </a:spcBef>
            </a:pPr>
            <a:r>
              <a:rPr lang="en-US" altLang="ko-KR" sz="1200" dirty="0"/>
              <a:t>2) case</a:t>
            </a:r>
            <a:r>
              <a:rPr lang="ko-KR" altLang="en-US" sz="1200" dirty="0"/>
              <a:t> 문</a:t>
            </a:r>
            <a:endParaRPr lang="en-US" altLang="ko-KR" sz="1200" dirty="0"/>
          </a:p>
          <a:p>
            <a:pPr>
              <a:spcBef>
                <a:spcPct val="0"/>
              </a:spcBef>
            </a:pPr>
            <a:r>
              <a:rPr lang="en-US" altLang="ko-KR" sz="1200" dirty="0"/>
              <a:t>3) for</a:t>
            </a:r>
            <a:r>
              <a:rPr lang="ko-KR" altLang="en-US" sz="1200" dirty="0"/>
              <a:t>문</a:t>
            </a:r>
          </a:p>
          <a:p>
            <a:pPr>
              <a:spcBef>
                <a:spcPct val="0"/>
              </a:spcBef>
            </a:pPr>
            <a:r>
              <a:rPr lang="en-US" altLang="ko-KR" sz="1200" dirty="0"/>
              <a:t>4) while </a:t>
            </a:r>
            <a:r>
              <a:rPr lang="ko-KR" altLang="en-US" sz="1200" dirty="0"/>
              <a:t>문</a:t>
            </a:r>
            <a:endParaRPr lang="en-US" altLang="ko-KR" sz="1200" dirty="0"/>
          </a:p>
          <a:p>
            <a:pPr>
              <a:spcBef>
                <a:spcPct val="0"/>
              </a:spcBef>
            </a:pPr>
            <a:r>
              <a:rPr lang="en-US" altLang="ko-KR" sz="1200" dirty="0"/>
              <a:t>5) </a:t>
            </a:r>
            <a:r>
              <a:rPr lang="ko-KR" altLang="en-US" sz="1200" dirty="0"/>
              <a:t>배열</a:t>
            </a:r>
            <a:endParaRPr lang="en-US" altLang="ko-KR" sz="1200" dirty="0"/>
          </a:p>
          <a:p>
            <a:pPr>
              <a:spcBef>
                <a:spcPct val="0"/>
              </a:spcBef>
            </a:pPr>
            <a:endParaRPr lang="en-US" altLang="ko-KR" sz="1400" dirty="0"/>
          </a:p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비교</a:t>
            </a:r>
            <a:r>
              <a:rPr lang="en-US" altLang="ko-KR" sz="1800" dirty="0"/>
              <a:t>(</a:t>
            </a:r>
            <a:r>
              <a:rPr lang="ko-KR" altLang="en-US" sz="1800" dirty="0"/>
              <a:t>선택</a:t>
            </a:r>
            <a:r>
              <a:rPr lang="en-US" altLang="ko-KR" sz="1800" dirty="0"/>
              <a:t>)</a:t>
            </a:r>
            <a:r>
              <a:rPr lang="ko-KR" altLang="en-US" sz="1800" dirty="0"/>
              <a:t>연습</a:t>
            </a:r>
          </a:p>
          <a:p>
            <a:pPr>
              <a:spcBef>
                <a:spcPct val="0"/>
              </a:spcBef>
            </a:pPr>
            <a:r>
              <a:rPr lang="en-US" altLang="ko-KR" sz="1200" dirty="0"/>
              <a:t>1) </a:t>
            </a:r>
            <a:r>
              <a:rPr lang="ko-KR" altLang="en-US" sz="1200" dirty="0"/>
              <a:t>단순비교</a:t>
            </a:r>
          </a:p>
          <a:p>
            <a:pPr>
              <a:spcBef>
                <a:spcPct val="0"/>
              </a:spcBef>
            </a:pPr>
            <a:r>
              <a:rPr lang="en-US" altLang="ko-KR" sz="1200" dirty="0"/>
              <a:t>2) </a:t>
            </a:r>
            <a:r>
              <a:rPr lang="ko-KR" altLang="en-US" sz="1200" dirty="0" err="1"/>
              <a:t>숫자형</a:t>
            </a:r>
            <a:r>
              <a:rPr lang="en-US" altLang="ko-KR" sz="1200" dirty="0"/>
              <a:t>, </a:t>
            </a:r>
            <a:r>
              <a:rPr lang="ko-KR" altLang="en-US" sz="1200" dirty="0"/>
              <a:t>문자형 비교</a:t>
            </a:r>
            <a:endParaRPr lang="en-US" altLang="ko-KR" sz="1200" dirty="0"/>
          </a:p>
          <a:p>
            <a:pPr>
              <a:spcBef>
                <a:spcPct val="0"/>
              </a:spcBef>
            </a:pPr>
            <a:r>
              <a:rPr lang="en-US" altLang="ko-KR" sz="1200" dirty="0"/>
              <a:t>3) </a:t>
            </a:r>
            <a:r>
              <a:rPr lang="ko-KR" altLang="en-US" sz="1200" dirty="0"/>
              <a:t>범위를 주어 비교</a:t>
            </a:r>
            <a:r>
              <a:rPr lang="en-US" altLang="ko-KR" sz="1200" dirty="0"/>
              <a:t>(</a:t>
            </a:r>
            <a:r>
              <a:rPr lang="ko-KR" altLang="en-US" sz="1200" dirty="0"/>
              <a:t>찾기</a:t>
            </a:r>
            <a:r>
              <a:rPr lang="en-US" altLang="ko-KR" sz="12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200" dirty="0"/>
              <a:t>4) </a:t>
            </a:r>
            <a:r>
              <a:rPr lang="ko-KR" altLang="en-US" sz="1200" dirty="0"/>
              <a:t>비정형비교</a:t>
            </a:r>
            <a:r>
              <a:rPr lang="en-US" altLang="ko-KR" sz="1200" dirty="0"/>
              <a:t>1(</a:t>
            </a:r>
            <a:r>
              <a:rPr lang="ko-KR" altLang="en-US" sz="1200" dirty="0" err="1"/>
              <a:t>깔끔코딩</a:t>
            </a:r>
            <a:r>
              <a:rPr lang="en-US" altLang="ko-KR" sz="12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200" dirty="0"/>
              <a:t>5) </a:t>
            </a:r>
            <a:r>
              <a:rPr lang="ko-KR" altLang="en-US" sz="1200" dirty="0"/>
              <a:t>비정형비교</a:t>
            </a:r>
            <a:r>
              <a:rPr lang="en-US" altLang="ko-KR" sz="1200" dirty="0"/>
              <a:t>2,3</a:t>
            </a:r>
          </a:p>
          <a:p>
            <a:pPr>
              <a:spcBef>
                <a:spcPct val="0"/>
              </a:spcBef>
            </a:pPr>
            <a:r>
              <a:rPr lang="en-US" altLang="ko-KR" sz="1200" dirty="0"/>
              <a:t>6) case</a:t>
            </a:r>
            <a:r>
              <a:rPr lang="ko-KR" altLang="en-US" sz="1200" dirty="0"/>
              <a:t>문 비교</a:t>
            </a:r>
            <a:endParaRPr lang="en-US" altLang="ko-KR" sz="1200" dirty="0"/>
          </a:p>
          <a:p>
            <a:pPr>
              <a:spcBef>
                <a:spcPct val="0"/>
              </a:spcBef>
            </a:pPr>
            <a:r>
              <a:rPr lang="en-US" altLang="ko-KR" sz="1200" dirty="0"/>
              <a:t>7) Array</a:t>
            </a:r>
            <a:r>
              <a:rPr lang="ko-KR" altLang="en-US" sz="1200" dirty="0"/>
              <a:t>이용 비교</a:t>
            </a:r>
            <a:endParaRPr lang="en-US" altLang="ko-KR" sz="1200" dirty="0"/>
          </a:p>
          <a:p>
            <a:pPr>
              <a:spcBef>
                <a:spcPct val="0"/>
              </a:spcBef>
            </a:pPr>
            <a:r>
              <a:rPr lang="en-US" altLang="ko-KR" sz="1200" dirty="0"/>
              <a:t>8) </a:t>
            </a:r>
            <a:r>
              <a:rPr lang="ko-KR" altLang="en-US" sz="1200" dirty="0"/>
              <a:t>숫자읽기</a:t>
            </a:r>
            <a:endParaRPr lang="en-US" altLang="ko-KR" sz="1200" dirty="0"/>
          </a:p>
          <a:p>
            <a:pPr>
              <a:spcBef>
                <a:spcPct val="0"/>
              </a:spcBef>
            </a:pPr>
            <a:r>
              <a:rPr lang="en-US" altLang="ko-KR" sz="1200" dirty="0"/>
              <a:t>9) </a:t>
            </a:r>
            <a:r>
              <a:rPr lang="ko-KR" altLang="en-US" sz="1200" dirty="0"/>
              <a:t>숫자읽기 고급</a:t>
            </a:r>
            <a:endParaRPr lang="en-US" altLang="ko-KR" sz="1200" dirty="0"/>
          </a:p>
          <a:p>
            <a:pPr>
              <a:spcBef>
                <a:spcPct val="0"/>
              </a:spcBef>
            </a:pPr>
            <a:endParaRPr lang="en-US" altLang="ko-KR" sz="1200" dirty="0"/>
          </a:p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반복 연습</a:t>
            </a:r>
          </a:p>
          <a:p>
            <a:pPr>
              <a:spcBef>
                <a:spcPct val="0"/>
              </a:spcBef>
            </a:pPr>
            <a:r>
              <a:rPr lang="en-US" altLang="ko-KR" sz="1200" dirty="0"/>
              <a:t>1) </a:t>
            </a:r>
            <a:r>
              <a:rPr lang="ko-KR" altLang="en-US" sz="1200" dirty="0"/>
              <a:t>띄어 쓰기</a:t>
            </a:r>
          </a:p>
          <a:p>
            <a:pPr>
              <a:spcBef>
                <a:spcPct val="0"/>
              </a:spcBef>
            </a:pPr>
            <a:r>
              <a:rPr lang="en-US" altLang="ko-KR" sz="1200" dirty="0"/>
              <a:t>2) sin</a:t>
            </a:r>
            <a:r>
              <a:rPr lang="ko-KR" altLang="en-US" sz="1200" dirty="0"/>
              <a:t>함수 그래프</a:t>
            </a:r>
            <a:endParaRPr lang="en-US" altLang="ko-KR" sz="1200" dirty="0"/>
          </a:p>
          <a:p>
            <a:pPr>
              <a:spcBef>
                <a:spcPct val="0"/>
              </a:spcBef>
            </a:pPr>
            <a:r>
              <a:rPr lang="en-US" altLang="ko-KR" sz="1200" dirty="0"/>
              <a:t>3) </a:t>
            </a:r>
            <a:r>
              <a:rPr lang="ko-KR" altLang="en-US" sz="1200" dirty="0"/>
              <a:t>피라미드 찍기</a:t>
            </a:r>
            <a:endParaRPr lang="en-US" altLang="ko-KR" sz="1200" dirty="0"/>
          </a:p>
          <a:p>
            <a:pPr>
              <a:spcBef>
                <a:spcPct val="0"/>
              </a:spcBef>
            </a:pPr>
            <a:r>
              <a:rPr lang="en-US" altLang="ko-KR" sz="1200" dirty="0"/>
              <a:t>4) </a:t>
            </a:r>
            <a:r>
              <a:rPr lang="ko-KR" altLang="en-US" sz="1200"/>
              <a:t>칸 맞춰 인쇄</a:t>
            </a:r>
          </a:p>
          <a:p>
            <a:pPr>
              <a:spcBef>
                <a:spcPct val="0"/>
              </a:spcBef>
            </a:pPr>
            <a:endParaRPr lang="ko-KR" altLang="en-US" sz="1200" dirty="0"/>
          </a:p>
          <a:p>
            <a:pPr>
              <a:spcBef>
                <a:spcPct val="0"/>
              </a:spcBef>
            </a:pPr>
            <a:endParaRPr lang="en-US" altLang="ko-KR" sz="12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62891" y="927542"/>
            <a:ext cx="9312823" cy="10492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비정형비교</a:t>
            </a:r>
            <a:r>
              <a:rPr lang="en-US" altLang="ko-KR" sz="1600" dirty="0"/>
              <a:t>2,3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앞에 예제를 줄여 봤는데 보기가 쉽지 않다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996" y="5076075"/>
            <a:ext cx="4759006" cy="12542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49" y="2404964"/>
            <a:ext cx="3358218" cy="224292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3093" y="2378325"/>
            <a:ext cx="4811291" cy="217780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92781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62891" y="927542"/>
            <a:ext cx="9312823" cy="10492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case</a:t>
            </a:r>
            <a:r>
              <a:rPr lang="ko-KR" altLang="en-US" sz="1600" dirty="0"/>
              <a:t>문 비교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/>
              <a:t>Switch,case</a:t>
            </a:r>
            <a:r>
              <a:rPr lang="ko-KR" altLang="en-US" sz="1050" dirty="0"/>
              <a:t>가 적합하지 않은 사례이다</a:t>
            </a:r>
            <a:r>
              <a:rPr lang="en-US" altLang="ko-KR" sz="1050" dirty="0"/>
              <a:t>. </a:t>
            </a:r>
            <a:r>
              <a:rPr lang="ko-KR" altLang="en-US" sz="1050" dirty="0"/>
              <a:t>또한 </a:t>
            </a:r>
            <a:r>
              <a:rPr lang="en-US" altLang="ko-KR" sz="1050" dirty="0"/>
              <a:t>break</a:t>
            </a:r>
            <a:r>
              <a:rPr lang="ko-KR" altLang="en-US" sz="1050" dirty="0"/>
              <a:t>문장이 복잡해지는 사례를 볼 수 있다</a:t>
            </a:r>
            <a:r>
              <a:rPr lang="en-US" altLang="ko-KR" sz="1050" dirty="0"/>
              <a:t>. </a:t>
            </a:r>
            <a:r>
              <a:rPr lang="ko-KR" altLang="en-US" sz="1050" dirty="0"/>
              <a:t>이렇게 구현하면 맞아 죽는다</a:t>
            </a:r>
            <a:r>
              <a:rPr lang="en-US" altLang="ko-KR" sz="1050" dirty="0"/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38" y="2194567"/>
            <a:ext cx="5064352" cy="344963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842" y="5163894"/>
            <a:ext cx="4759006" cy="125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00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62891" y="927542"/>
            <a:ext cx="9312823" cy="10492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Array</a:t>
            </a:r>
            <a:r>
              <a:rPr lang="ko-KR" altLang="en-US" sz="1600" dirty="0"/>
              <a:t>이용 비교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배열을</a:t>
            </a:r>
            <a:r>
              <a:rPr lang="en-US" altLang="ko-KR" sz="1050" dirty="0"/>
              <a:t> </a:t>
            </a:r>
            <a:r>
              <a:rPr lang="ko-KR" altLang="en-US" sz="1050" dirty="0"/>
              <a:t>사용하는 경우도 좋은 사례이다</a:t>
            </a:r>
            <a:r>
              <a:rPr lang="en-US" altLang="ko-KR" sz="1050" dirty="0"/>
              <a:t>. </a:t>
            </a:r>
            <a:r>
              <a:rPr lang="ko-KR" altLang="en-US" sz="1050" dirty="0"/>
              <a:t>하지만 복잡해 보이긴 하다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53" y="2091132"/>
            <a:ext cx="4870294" cy="307276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314" y="4927824"/>
            <a:ext cx="5269400" cy="141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49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숫자읽기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우리나라 말이 어렵다</a:t>
            </a:r>
            <a:r>
              <a:rPr lang="en-US" altLang="ko-KR" sz="1050" dirty="0"/>
              <a:t>, </a:t>
            </a:r>
            <a:r>
              <a:rPr lang="ko-KR" altLang="en-US" sz="1050" dirty="0"/>
              <a:t>숫자를 읽는 방법을 생각해 보자   </a:t>
            </a:r>
            <a:r>
              <a:rPr lang="en-US" altLang="ko-KR" sz="1050" dirty="0"/>
              <a:t>12-&gt;</a:t>
            </a:r>
            <a:r>
              <a:rPr lang="ko-KR" altLang="en-US" sz="1050" dirty="0"/>
              <a:t>십이</a:t>
            </a:r>
            <a:r>
              <a:rPr lang="en-US" altLang="ko-KR" sz="1050" dirty="0"/>
              <a:t>(</a:t>
            </a:r>
            <a:r>
              <a:rPr lang="ko-KR" altLang="en-US" sz="1050" dirty="0"/>
              <a:t>일십이</a:t>
            </a:r>
            <a:r>
              <a:rPr lang="en-US" altLang="ko-KR" sz="1050" dirty="0"/>
              <a:t>), 10-&gt; </a:t>
            </a:r>
            <a:r>
              <a:rPr lang="ko-KR" altLang="en-US" sz="1050" dirty="0"/>
              <a:t>십</a:t>
            </a:r>
            <a:r>
              <a:rPr lang="en-US" altLang="ko-KR" sz="1050" dirty="0"/>
              <a:t>, 101-&gt; </a:t>
            </a:r>
            <a:r>
              <a:rPr lang="ko-KR" altLang="en-US" sz="1050" dirty="0"/>
              <a:t>백일</a:t>
            </a:r>
            <a:r>
              <a:rPr lang="en-US" altLang="ko-KR" sz="1050" dirty="0"/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간단히 두 자리만 생각해보자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~10</a:t>
            </a:r>
            <a:r>
              <a:rPr lang="ko-KR" altLang="en-US" sz="1050" dirty="0"/>
              <a:t>까지는 </a:t>
            </a:r>
            <a:r>
              <a:rPr lang="en-US" altLang="ko-KR" sz="1050" dirty="0"/>
              <a:t>: </a:t>
            </a:r>
            <a:r>
              <a:rPr lang="ko-KR" altLang="en-US" sz="1050" dirty="0"/>
              <a:t>일</a:t>
            </a:r>
            <a:r>
              <a:rPr lang="en-US" altLang="ko-KR" sz="1050" dirty="0"/>
              <a:t>,</a:t>
            </a:r>
            <a:r>
              <a:rPr lang="ko-KR" altLang="en-US" sz="1050" dirty="0"/>
              <a:t>이</a:t>
            </a:r>
            <a:r>
              <a:rPr lang="en-US" altLang="ko-KR" sz="1050" dirty="0"/>
              <a:t>,</a:t>
            </a:r>
            <a:r>
              <a:rPr lang="ko-KR" altLang="en-US" sz="1050" dirty="0"/>
              <a:t>삼</a:t>
            </a:r>
            <a:r>
              <a:rPr lang="en-US" altLang="ko-KR" sz="1050" dirty="0"/>
              <a:t>,</a:t>
            </a:r>
            <a:r>
              <a:rPr lang="ko-KR" altLang="en-US" sz="1050" dirty="0"/>
              <a:t>사</a:t>
            </a:r>
            <a:r>
              <a:rPr lang="en-US" altLang="ko-KR" sz="1050" dirty="0"/>
              <a:t>,~~~</a:t>
            </a:r>
            <a:r>
              <a:rPr lang="ko-KR" altLang="en-US" sz="1050" dirty="0"/>
              <a:t>구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10~ : </a:t>
            </a:r>
            <a:r>
              <a:rPr lang="ko-KR" altLang="en-US" sz="1050" dirty="0"/>
              <a:t>일십일</a:t>
            </a:r>
            <a:r>
              <a:rPr lang="en-US" altLang="ko-KR" sz="1050" dirty="0"/>
              <a:t>,</a:t>
            </a:r>
            <a:r>
              <a:rPr lang="ko-KR" altLang="en-US" sz="1050" dirty="0"/>
              <a:t>일십이</a:t>
            </a:r>
            <a:r>
              <a:rPr lang="en-US" altLang="ko-KR" sz="1050" dirty="0"/>
              <a:t>,~~</a:t>
            </a:r>
            <a:r>
              <a:rPr lang="ko-KR" altLang="en-US" sz="1050" dirty="0"/>
              <a:t>일십구</a:t>
            </a:r>
            <a:r>
              <a:rPr lang="en-US" altLang="ko-KR" sz="1050" dirty="0"/>
              <a:t>,</a:t>
            </a:r>
            <a:r>
              <a:rPr lang="ko-KR" altLang="en-US" sz="1050" dirty="0"/>
              <a:t>이십</a:t>
            </a:r>
            <a:r>
              <a:rPr lang="en-US" altLang="ko-KR" sz="1050" dirty="0"/>
              <a:t>,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         </a:t>
            </a:r>
            <a:r>
              <a:rPr lang="ko-KR" altLang="en-US" sz="1050" dirty="0"/>
              <a:t>이십일</a:t>
            </a:r>
            <a:r>
              <a:rPr lang="en-US" altLang="ko-KR" sz="1050" dirty="0"/>
              <a:t>,</a:t>
            </a:r>
            <a:r>
              <a:rPr lang="ko-KR" altLang="en-US" sz="1050" dirty="0"/>
              <a:t>이십이</a:t>
            </a:r>
            <a:r>
              <a:rPr lang="en-US" altLang="ko-KR" sz="1050" dirty="0"/>
              <a:t>,~~</a:t>
            </a:r>
            <a:r>
              <a:rPr lang="ko-KR" altLang="en-US" sz="1050" dirty="0"/>
              <a:t>이십구</a:t>
            </a:r>
            <a:r>
              <a:rPr lang="en-US" altLang="ko-KR" sz="1050" dirty="0"/>
              <a:t>,</a:t>
            </a:r>
            <a:r>
              <a:rPr lang="ko-KR" altLang="en-US" sz="1050" dirty="0"/>
              <a:t>삼십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음 </a:t>
            </a:r>
            <a:r>
              <a:rPr lang="en-US" altLang="ko-KR" sz="1050" dirty="0"/>
              <a:t>10,20,30…</a:t>
            </a:r>
            <a:r>
              <a:rPr lang="ko-KR" altLang="en-US" sz="1050" dirty="0"/>
              <a:t>들을 처리해야 한다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13" y="956495"/>
            <a:ext cx="4884957" cy="26235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3" y="3791662"/>
            <a:ext cx="1800343" cy="15695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3536" y="3724631"/>
            <a:ext cx="1495713" cy="17035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8049" y="3633449"/>
            <a:ext cx="2108298" cy="192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4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숫자읽기고급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1001034567[</a:t>
            </a:r>
            <a:r>
              <a:rPr lang="ko-KR" altLang="en-US" sz="1050" dirty="0" err="1"/>
              <a:t>일십억일백삼만사천오백육십칠</a:t>
            </a:r>
            <a:r>
              <a:rPr lang="en-US" altLang="ko-KR" sz="1050" dirty="0"/>
              <a:t>].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위의 숫자를 읽는 규칙을 파악</a:t>
            </a:r>
            <a:r>
              <a:rPr lang="en-US" altLang="ko-KR" sz="1050" dirty="0"/>
              <a:t>-&gt; </a:t>
            </a:r>
            <a:r>
              <a:rPr lang="ko-KR" altLang="en-US" sz="1050" dirty="0"/>
              <a:t>이 규칙을 프로그램으로 표현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1)</a:t>
            </a:r>
            <a:r>
              <a:rPr lang="ko-KR" altLang="en-US" sz="1050" dirty="0"/>
              <a:t>왼쪽에서 부터 한 개씩 처리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2) </a:t>
            </a:r>
            <a:r>
              <a:rPr lang="ko-KR" altLang="en-US" sz="1050" dirty="0"/>
              <a:t>일</a:t>
            </a:r>
            <a:r>
              <a:rPr lang="en-US" altLang="ko-KR" sz="1050" dirty="0"/>
              <a:t>,</a:t>
            </a:r>
            <a:r>
              <a:rPr lang="ko-KR" altLang="en-US" sz="1050" dirty="0"/>
              <a:t>이</a:t>
            </a:r>
            <a:r>
              <a:rPr lang="en-US" altLang="ko-KR" sz="1050" dirty="0"/>
              <a:t>,</a:t>
            </a:r>
            <a:r>
              <a:rPr lang="ko-KR" altLang="en-US" sz="1050" dirty="0"/>
              <a:t>삼</a:t>
            </a:r>
            <a:r>
              <a:rPr lang="en-US" altLang="ko-KR" sz="1050" dirty="0"/>
              <a:t>,…,</a:t>
            </a:r>
            <a:r>
              <a:rPr lang="ko-KR" altLang="en-US" sz="1050" dirty="0"/>
              <a:t>구</a:t>
            </a:r>
            <a:r>
              <a:rPr lang="en-US" altLang="ko-KR" sz="1050" dirty="0"/>
              <a:t>,</a:t>
            </a:r>
            <a:r>
              <a:rPr lang="ko-KR" altLang="en-US" sz="1050" dirty="0"/>
              <a:t>영</a:t>
            </a:r>
            <a:r>
              <a:rPr lang="en-US" altLang="ko-KR" sz="1050" dirty="0"/>
              <a:t> </a:t>
            </a:r>
            <a:r>
              <a:rPr lang="ko-KR" altLang="en-US" sz="1050" dirty="0"/>
              <a:t>을 쓰고 단위를 쓴다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 </a:t>
            </a:r>
            <a:r>
              <a:rPr lang="ko-KR" altLang="en-US" sz="1050" dirty="0"/>
              <a:t>일억</a:t>
            </a:r>
            <a:r>
              <a:rPr lang="en-US" altLang="ko-KR" sz="1050" dirty="0"/>
              <a:t>, </a:t>
            </a:r>
            <a:r>
              <a:rPr lang="ko-KR" altLang="en-US" sz="1050" dirty="0"/>
              <a:t>이천삼백이십오만 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그런데 해당 자리가 </a:t>
            </a:r>
            <a:r>
              <a:rPr lang="en-US" altLang="ko-KR" sz="1050" dirty="0"/>
              <a:t>0</a:t>
            </a:r>
            <a:r>
              <a:rPr lang="ko-KR" altLang="en-US" sz="1050" dirty="0" err="1"/>
              <a:t>일때</a:t>
            </a:r>
            <a:r>
              <a:rPr lang="ko-KR" altLang="en-US" sz="1050" dirty="0"/>
              <a:t> 뭔가 처리가 다양하다</a:t>
            </a:r>
            <a:r>
              <a:rPr lang="en-US" altLang="ko-KR" sz="1050" dirty="0"/>
              <a:t>. </a:t>
            </a:r>
            <a:r>
              <a:rPr lang="ko-KR" altLang="en-US" sz="1050" dirty="0"/>
              <a:t>즉 </a:t>
            </a:r>
            <a:r>
              <a:rPr lang="en-US" altLang="ko-KR" sz="1050" dirty="0"/>
              <a:t>0</a:t>
            </a:r>
            <a:r>
              <a:rPr lang="ko-KR" altLang="en-US" sz="1050" dirty="0" err="1"/>
              <a:t>일때</a:t>
            </a:r>
            <a:r>
              <a:rPr lang="ko-KR" altLang="en-US" sz="1050" dirty="0"/>
              <a:t> 아무것도 안하고 넘어가거나</a:t>
            </a:r>
            <a:r>
              <a:rPr lang="en-US" altLang="ko-KR" sz="1050" dirty="0"/>
              <a:t>, </a:t>
            </a:r>
            <a:r>
              <a:rPr lang="ko-KR" altLang="en-US" sz="1050" dirty="0"/>
              <a:t>억</a:t>
            </a:r>
            <a:r>
              <a:rPr lang="en-US" altLang="ko-KR" sz="1050" dirty="0"/>
              <a:t>,</a:t>
            </a:r>
            <a:r>
              <a:rPr lang="ko-KR" altLang="en-US" sz="1050" dirty="0" err="1"/>
              <a:t>만일때는</a:t>
            </a:r>
            <a:r>
              <a:rPr lang="ko-KR" altLang="en-US" sz="1050" dirty="0"/>
              <a:t> 억이나 만을 써준다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2030200000 [</a:t>
            </a:r>
            <a:r>
              <a:rPr lang="ko-KR" altLang="en-US" sz="1050" dirty="0"/>
              <a:t>이십</a:t>
            </a:r>
            <a:r>
              <a:rPr lang="en-US" altLang="ko-KR" sz="1050" dirty="0"/>
              <a:t>{(</a:t>
            </a:r>
            <a:r>
              <a:rPr lang="ko-KR" altLang="en-US" sz="1050" dirty="0"/>
              <a:t>영</a:t>
            </a:r>
            <a:r>
              <a:rPr lang="en-US" altLang="ko-KR" sz="1050" dirty="0"/>
              <a:t>)</a:t>
            </a:r>
            <a:r>
              <a:rPr lang="ko-KR" altLang="en-US" sz="1050" dirty="0"/>
              <a:t>억</a:t>
            </a:r>
            <a:r>
              <a:rPr lang="en-US" altLang="ko-KR" sz="1050" dirty="0"/>
              <a:t>}</a:t>
            </a:r>
            <a:r>
              <a:rPr lang="ko-KR" altLang="en-US" sz="1050" dirty="0"/>
              <a:t>삼천</a:t>
            </a:r>
            <a:r>
              <a:rPr lang="en-US" altLang="ko-KR" sz="1050" dirty="0"/>
              <a:t>(</a:t>
            </a:r>
            <a:r>
              <a:rPr lang="ko-KR" altLang="en-US" sz="1050" dirty="0"/>
              <a:t>영백</a:t>
            </a:r>
            <a:r>
              <a:rPr lang="en-US" altLang="ko-KR" sz="1050" dirty="0"/>
              <a:t>)</a:t>
            </a:r>
            <a:r>
              <a:rPr lang="ko-KR" altLang="en-US" sz="1050" dirty="0"/>
              <a:t>이십</a:t>
            </a:r>
            <a:r>
              <a:rPr lang="en-US" altLang="ko-KR" sz="1050" dirty="0"/>
              <a:t>{(</a:t>
            </a:r>
            <a:r>
              <a:rPr lang="ko-KR" altLang="en-US" sz="1050" dirty="0"/>
              <a:t>영</a:t>
            </a:r>
            <a:r>
              <a:rPr lang="en-US" altLang="ko-KR" sz="1050" dirty="0"/>
              <a:t>)</a:t>
            </a:r>
            <a:r>
              <a:rPr lang="ko-KR" altLang="en-US" sz="1050" dirty="0"/>
              <a:t>만</a:t>
            </a:r>
            <a:r>
              <a:rPr lang="en-US" altLang="ko-KR" sz="1050" dirty="0"/>
              <a:t>}(</a:t>
            </a:r>
            <a:r>
              <a:rPr lang="ko-KR" altLang="en-US" sz="1050" dirty="0"/>
              <a:t>영천</a:t>
            </a:r>
            <a:r>
              <a:rPr lang="en-US" altLang="ko-KR" sz="1050" dirty="0"/>
              <a:t>)(</a:t>
            </a:r>
            <a:r>
              <a:rPr lang="ko-KR" altLang="en-US" sz="1050" dirty="0"/>
              <a:t>영백</a:t>
            </a:r>
            <a:r>
              <a:rPr lang="en-US" altLang="ko-KR" sz="1050" dirty="0"/>
              <a:t>)(</a:t>
            </a:r>
            <a:r>
              <a:rPr lang="ko-KR" altLang="en-US" sz="1050" dirty="0"/>
              <a:t>영</a:t>
            </a:r>
            <a:r>
              <a:rPr lang="en-US" altLang="ko-KR" sz="1050" dirty="0"/>
              <a:t>)]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해당 숫자가 몇 자리 인지 알아내야 첫 글자가 단위가 </a:t>
            </a:r>
            <a:r>
              <a:rPr lang="ko-KR" altLang="en-US" sz="1050" dirty="0" err="1"/>
              <a:t>어떤것인지</a:t>
            </a:r>
            <a:r>
              <a:rPr lang="ko-KR" altLang="en-US" sz="1050" dirty="0"/>
              <a:t> 안다</a:t>
            </a:r>
            <a:r>
              <a:rPr lang="en-US" altLang="ko-KR" sz="1050" dirty="0"/>
              <a:t>…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err="1"/>
              <a:t>로직을</a:t>
            </a:r>
            <a:r>
              <a:rPr lang="ko-KR" altLang="en-US" sz="1050" dirty="0"/>
              <a:t> 보자</a:t>
            </a:r>
            <a:r>
              <a:rPr lang="en-US" altLang="ko-KR" sz="1050" dirty="0"/>
              <a:t>..</a:t>
            </a:r>
          </a:p>
          <a:p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73" y="956495"/>
            <a:ext cx="4370252" cy="55247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082" y="5564201"/>
            <a:ext cx="2925658" cy="4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57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띄어쓰기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원하는 </a:t>
            </a:r>
            <a:r>
              <a:rPr lang="ko-KR" altLang="en-US" sz="1050" dirty="0" err="1"/>
              <a:t>띄어쓸</a:t>
            </a:r>
            <a:r>
              <a:rPr lang="ko-KR" altLang="en-US" sz="1050" dirty="0"/>
              <a:t> 칸 만큼 </a:t>
            </a:r>
            <a:r>
              <a:rPr lang="ko-KR" altLang="en-US" sz="1050" dirty="0" err="1"/>
              <a:t>블랭크</a:t>
            </a:r>
            <a:r>
              <a:rPr lang="en-US" altLang="ko-KR" sz="1050" dirty="0"/>
              <a:t>(</a:t>
            </a:r>
            <a:r>
              <a:rPr lang="ko-KR" altLang="en-US" sz="1050" dirty="0"/>
              <a:t>빈칸</a:t>
            </a:r>
            <a:r>
              <a:rPr lang="en-US" altLang="ko-KR" sz="1050" dirty="0"/>
              <a:t>)</a:t>
            </a:r>
            <a:r>
              <a:rPr lang="ko-KR" altLang="en-US" sz="1050" dirty="0"/>
              <a:t>를 출력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3" y="1133772"/>
            <a:ext cx="4284897" cy="13855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24" y="2986503"/>
            <a:ext cx="1201021" cy="168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1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DBBB6F39-15B5-4888-8F65-726DA6595D0D}"/>
              </a:ext>
            </a:extLst>
          </p:cNvPr>
          <p:cNvSpPr/>
          <p:nvPr/>
        </p:nvSpPr>
        <p:spPr bwMode="auto">
          <a:xfrm>
            <a:off x="2054088" y="2411896"/>
            <a:ext cx="2425148" cy="2279374"/>
          </a:xfrm>
          <a:prstGeom prst="flowChartConnector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53D160C-A7C3-47DE-B5E6-F7A4C71ADA85}"/>
              </a:ext>
            </a:extLst>
          </p:cNvPr>
          <p:cNvCxnSpPr>
            <a:stCxn id="9" idx="0"/>
            <a:endCxn id="9" idx="4"/>
          </p:cNvCxnSpPr>
          <p:nvPr/>
        </p:nvCxnSpPr>
        <p:spPr bwMode="auto">
          <a:xfrm>
            <a:off x="3266662" y="2411896"/>
            <a:ext cx="0" cy="2279374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B1D694B-21ED-4A57-92E1-529B29D44D26}"/>
              </a:ext>
            </a:extLst>
          </p:cNvPr>
          <p:cNvCxnSpPr/>
          <p:nvPr/>
        </p:nvCxnSpPr>
        <p:spPr bwMode="auto">
          <a:xfrm flipH="1">
            <a:off x="3266662" y="2239617"/>
            <a:ext cx="1583634" cy="1524000"/>
          </a:xfrm>
          <a:prstGeom prst="straightConnector1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962CA0E-A32D-4EE6-8249-2FE4E6AA6192}"/>
              </a:ext>
            </a:extLst>
          </p:cNvPr>
          <p:cNvSpPr txBox="1"/>
          <p:nvPr/>
        </p:nvSpPr>
        <p:spPr>
          <a:xfrm>
            <a:off x="5062330" y="2239617"/>
            <a:ext cx="3155031" cy="929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지름 </a:t>
            </a:r>
            <a:r>
              <a:rPr lang="en-US" altLang="ko-KR" dirty="0"/>
              <a:t>1m </a:t>
            </a:r>
          </a:p>
          <a:p>
            <a:endParaRPr lang="en-US" altLang="ko-KR" dirty="0"/>
          </a:p>
          <a:p>
            <a:r>
              <a:rPr lang="ko-KR" altLang="en-US" dirty="0"/>
              <a:t>둘레</a:t>
            </a:r>
            <a:r>
              <a:rPr lang="en-US" altLang="ko-KR" dirty="0"/>
              <a:t>?  -&gt; 3.141592…..     </a:t>
            </a:r>
            <a:r>
              <a:rPr lang="ko-KR" altLang="en-US" dirty="0"/>
              <a:t>파이 </a:t>
            </a:r>
          </a:p>
        </p:txBody>
      </p:sp>
    </p:spTree>
    <p:extLst>
      <p:ext uri="{BB962C8B-B14F-4D97-AF65-F5344CB8AC3E}">
        <p14:creationId xmlns:p14="http://schemas.microsoft.com/office/powerpoint/2010/main" val="1770297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4922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sin</a:t>
            </a:r>
            <a:r>
              <a:rPr lang="ko-KR" altLang="en-US" sz="1600" dirty="0"/>
              <a:t>함수 그래프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Sin</a:t>
            </a:r>
            <a:r>
              <a:rPr lang="ko-KR" altLang="en-US" sz="1050" dirty="0"/>
              <a:t> </a:t>
            </a:r>
            <a:r>
              <a:rPr lang="ko-KR" altLang="en-US" sz="1050" dirty="0" err="1"/>
              <a:t>함수값을</a:t>
            </a:r>
            <a:r>
              <a:rPr lang="ko-KR" altLang="en-US" sz="1050" dirty="0"/>
              <a:t> </a:t>
            </a:r>
            <a:r>
              <a:rPr lang="en-US" altLang="ko-KR" sz="1050" dirty="0"/>
              <a:t>1</a:t>
            </a:r>
            <a:r>
              <a:rPr lang="ko-KR" altLang="en-US" sz="1050" dirty="0"/>
              <a:t>도에서 </a:t>
            </a:r>
            <a:r>
              <a:rPr lang="en-US" altLang="ko-KR" sz="1050" dirty="0"/>
              <a:t>360</a:t>
            </a:r>
            <a:r>
              <a:rPr lang="ko-KR" altLang="en-US" sz="1050" dirty="0"/>
              <a:t>도까지 구해보자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2</a:t>
            </a:r>
            <a:r>
              <a:rPr lang="ko-KR" altLang="en-US" sz="1050" dirty="0"/>
              <a:t>파이는 </a:t>
            </a:r>
            <a:r>
              <a:rPr lang="en-US" altLang="ko-KR" sz="1050" dirty="0"/>
              <a:t>360</a:t>
            </a:r>
            <a:r>
              <a:rPr lang="ko-KR" altLang="en-US" sz="1050" dirty="0"/>
              <a:t>도 이다 </a:t>
            </a:r>
            <a:r>
              <a:rPr lang="en-US" altLang="ko-KR" sz="1050" dirty="0"/>
              <a:t>(</a:t>
            </a:r>
            <a:r>
              <a:rPr lang="ko-KR" altLang="en-US" sz="1050" dirty="0"/>
              <a:t>원 </a:t>
            </a:r>
            <a:r>
              <a:rPr lang="ko-KR" altLang="en-US" sz="1050" dirty="0" err="1"/>
              <a:t>한바뀌</a:t>
            </a:r>
            <a:r>
              <a:rPr lang="en-US" altLang="ko-KR" sz="1050" dirty="0"/>
              <a:t>..</a:t>
            </a:r>
            <a:r>
              <a:rPr lang="ko-KR" altLang="en-US" sz="1050" dirty="0"/>
              <a:t>모르면 죽어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1</a:t>
            </a:r>
            <a:r>
              <a:rPr lang="ko-KR" altLang="en-US" sz="1050" dirty="0"/>
              <a:t>도는 몇 라디안이냐</a:t>
            </a:r>
            <a:r>
              <a:rPr lang="en-US" altLang="ko-KR" sz="1050" dirty="0"/>
              <a:t>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Sin</a:t>
            </a:r>
            <a:r>
              <a:rPr lang="ko-KR" altLang="en-US" sz="1050" dirty="0"/>
              <a:t>함수는 </a:t>
            </a:r>
            <a:r>
              <a:rPr lang="en-US" altLang="ko-KR" sz="1050" dirty="0"/>
              <a:t>-1~1</a:t>
            </a:r>
            <a:r>
              <a:rPr lang="ko-KR" altLang="en-US" sz="1050" dirty="0"/>
              <a:t>까지 나온다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양수화하여 </a:t>
            </a:r>
            <a:r>
              <a:rPr lang="en-US" altLang="ko-KR" sz="1050" dirty="0"/>
              <a:t>+1</a:t>
            </a:r>
            <a:r>
              <a:rPr lang="ko-KR" altLang="en-US" sz="1050" dirty="0"/>
              <a:t>을 더하면 </a:t>
            </a:r>
            <a:r>
              <a:rPr lang="en-US" altLang="ko-KR" sz="1050" dirty="0"/>
              <a:t>0~2</a:t>
            </a:r>
            <a:r>
              <a:rPr lang="ko-KR" altLang="en-US" sz="1050" dirty="0"/>
              <a:t>까지 나온다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이놈을 </a:t>
            </a:r>
            <a:r>
              <a:rPr lang="en-US" altLang="ko-KR" sz="1050" dirty="0"/>
              <a:t>50</a:t>
            </a:r>
            <a:r>
              <a:rPr lang="ko-KR" altLang="en-US" sz="1050" dirty="0"/>
              <a:t>배 곱하면 </a:t>
            </a:r>
            <a:r>
              <a:rPr lang="en-US" altLang="ko-KR" sz="1050" dirty="0"/>
              <a:t>0~100</a:t>
            </a:r>
            <a:r>
              <a:rPr lang="ko-KR" altLang="en-US" sz="1050" dirty="0"/>
              <a:t>까지 표현할 수 있다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그 값만큼 띄어 쓴 다음 별하나 찍어보자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61" y="1474023"/>
            <a:ext cx="4602365" cy="38264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779" y="3839719"/>
            <a:ext cx="1653805" cy="239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01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4922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피라미드 찍기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피라미드를 보자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이놈은 가운데를 중심으로 띄어쓰기는 한 칸 줄어들고 있고</a:t>
            </a:r>
            <a:r>
              <a:rPr lang="en-US" altLang="ko-KR" sz="1050" dirty="0"/>
              <a:t>, </a:t>
            </a:r>
            <a:r>
              <a:rPr lang="ko-KR" altLang="en-US" sz="1050" dirty="0"/>
              <a:t>별은 두 개씩 늘어난다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모든 이슈의 규칙을 찾는 습관을 들여보자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47" y="1124700"/>
            <a:ext cx="2992115" cy="18055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775" y="3622385"/>
            <a:ext cx="2971978" cy="184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99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4922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칸 맞춰 인쇄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피라미드를 보자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일반적 리포트는 헤더 인쇄 후 내용을 인쇄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폰트가 칸이 맞아야 한다</a:t>
            </a:r>
            <a:r>
              <a:rPr lang="en-US" altLang="ko-KR" sz="1050" dirty="0"/>
              <a:t>.. (</a:t>
            </a:r>
            <a:r>
              <a:rPr lang="ko-KR" altLang="en-US" sz="1050" dirty="0"/>
              <a:t>한글</a:t>
            </a:r>
            <a:r>
              <a:rPr lang="en-US" altLang="ko-KR" sz="1050" dirty="0"/>
              <a:t>1</a:t>
            </a:r>
            <a:r>
              <a:rPr lang="ko-KR" altLang="en-US" sz="1050" dirty="0"/>
              <a:t>개의 영문</a:t>
            </a:r>
            <a:r>
              <a:rPr lang="en-US" altLang="ko-KR" sz="1050" dirty="0"/>
              <a:t>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/>
              <a:t>Printf</a:t>
            </a:r>
            <a:r>
              <a:rPr lang="en-US" altLang="ko-KR" sz="1050" dirty="0"/>
              <a:t>(“%1.1s”, “a”);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/>
              <a:t>Printf</a:t>
            </a:r>
            <a:r>
              <a:rPr lang="en-US" altLang="ko-KR" sz="1050" dirty="0"/>
              <a:t>(“%1.1s”,”</a:t>
            </a:r>
            <a:r>
              <a:rPr lang="ko-KR" altLang="en-US" sz="1050" dirty="0"/>
              <a:t>가</a:t>
            </a:r>
            <a:r>
              <a:rPr lang="en-US" altLang="ko-KR" sz="1050" dirty="0"/>
              <a:t>”);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err="1"/>
              <a:t>웃기는것이</a:t>
            </a:r>
            <a:r>
              <a:rPr lang="ko-KR" altLang="en-US" sz="1050" dirty="0"/>
              <a:t> 한글을 </a:t>
            </a:r>
            <a:r>
              <a:rPr lang="en-US" altLang="ko-KR" sz="1050" dirty="0"/>
              <a:t>1s</a:t>
            </a:r>
            <a:r>
              <a:rPr lang="ko-KR" altLang="en-US" sz="1050" dirty="0"/>
              <a:t>로 인식한다</a:t>
            </a:r>
            <a:r>
              <a:rPr lang="en-US" altLang="ko-KR" sz="1050" dirty="0"/>
              <a:t>. (</a:t>
            </a:r>
            <a:r>
              <a:rPr lang="ko-KR" altLang="en-US" sz="1050" dirty="0"/>
              <a:t>즉 한글 한자당 </a:t>
            </a:r>
            <a:r>
              <a:rPr lang="en-US" altLang="ko-KR" sz="1050" dirty="0"/>
              <a:t>-1</a:t>
            </a:r>
            <a:r>
              <a:rPr lang="ko-KR" altLang="en-US" sz="1050" dirty="0"/>
              <a:t>을 해야 한다</a:t>
            </a:r>
            <a:r>
              <a:rPr lang="en-US" altLang="ko-KR" sz="1050" dirty="0"/>
              <a:t>. </a:t>
            </a:r>
            <a:r>
              <a:rPr lang="ko-KR" altLang="en-US" sz="1050" dirty="0"/>
              <a:t>당해보면 안다</a:t>
            </a:r>
            <a:r>
              <a:rPr lang="en-US" altLang="ko-KR" sz="1050" dirty="0"/>
              <a:t>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3" y="1247775"/>
            <a:ext cx="4988247" cy="22846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36" y="3975285"/>
            <a:ext cx="4638625" cy="126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8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350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자바에서 선택</a:t>
            </a:r>
            <a:r>
              <a:rPr lang="en-US" altLang="ko-KR" sz="1200" dirty="0"/>
              <a:t>,</a:t>
            </a:r>
            <a:r>
              <a:rPr lang="ko-KR" altLang="en-US" sz="1200" dirty="0"/>
              <a:t>반복</a:t>
            </a:r>
            <a:r>
              <a:rPr lang="en-US" altLang="ko-KR" sz="1200" dirty="0"/>
              <a:t>,</a:t>
            </a:r>
            <a:r>
              <a:rPr lang="ko-KR" altLang="en-US" sz="1200" dirty="0"/>
              <a:t>배열에 대하여 </a:t>
            </a:r>
            <a:r>
              <a:rPr lang="en-US" altLang="ko-KR" sz="1200" dirty="0"/>
              <a:t>(</a:t>
            </a:r>
            <a:r>
              <a:rPr lang="ko-KR" altLang="en-US" sz="1200" dirty="0"/>
              <a:t>잘</a:t>
            </a:r>
            <a:r>
              <a:rPr lang="en-US" altLang="ko-KR" sz="1200" dirty="0"/>
              <a:t>)</a:t>
            </a:r>
            <a:r>
              <a:rPr lang="ko-KR" altLang="en-US" sz="1200" dirty="0"/>
              <a:t>사용할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선택</a:t>
            </a:r>
            <a:r>
              <a:rPr lang="en-US" altLang="ko-KR" sz="1200" dirty="0"/>
              <a:t>,</a:t>
            </a:r>
            <a:r>
              <a:rPr lang="ko-KR" altLang="en-US" sz="1200" dirty="0"/>
              <a:t>반복</a:t>
            </a:r>
            <a:r>
              <a:rPr lang="en-US" altLang="ko-KR" sz="1200" dirty="0"/>
              <a:t>,</a:t>
            </a:r>
            <a:r>
              <a:rPr lang="ko-KR" altLang="en-US" sz="1200" dirty="0"/>
              <a:t>배열을 이용하여 응용프로그램을 구현 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FF0000"/>
                </a:solidFill>
              </a:rPr>
              <a:t>연산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r>
              <a:rPr lang="ko-KR" altLang="en-US" sz="1200" dirty="0">
                <a:solidFill>
                  <a:srgbClr val="FF0000"/>
                </a:solidFill>
              </a:rPr>
              <a:t>선택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r>
              <a:rPr lang="ko-KR" altLang="en-US" sz="1200" dirty="0">
                <a:solidFill>
                  <a:srgbClr val="FF0000"/>
                </a:solidFill>
              </a:rPr>
              <a:t>반복은 실무중심으로 하지만 교재는 가벼운 마음으로 이해중심으로 보고 익히도록 함</a:t>
            </a:r>
            <a:r>
              <a:rPr lang="en-US" altLang="ko-KR" sz="1200" dirty="0">
                <a:solidFill>
                  <a:srgbClr val="FF0000"/>
                </a:solidFill>
              </a:rPr>
              <a:t>.(</a:t>
            </a:r>
            <a:r>
              <a:rPr lang="ko-KR" altLang="en-US" sz="1200" dirty="0">
                <a:solidFill>
                  <a:srgbClr val="FF0000"/>
                </a:solidFill>
              </a:rPr>
              <a:t> 책은 참고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rgbClr val="FF0000"/>
                </a:solidFill>
              </a:rPr>
              <a:t>오늘 실습은 외울 정도로 숙달하자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지금까지 설명한 것은 별이 세 개</a:t>
            </a:r>
            <a:r>
              <a:rPr lang="en-US" altLang="ko-KR" sz="1100" dirty="0"/>
              <a:t>(</a:t>
            </a:r>
            <a:r>
              <a:rPr lang="ko-KR" altLang="en-US" sz="1100" dirty="0"/>
              <a:t>★★★</a:t>
            </a:r>
            <a:r>
              <a:rPr lang="en-US" altLang="ko-KR" sz="1100" dirty="0"/>
              <a:t>)</a:t>
            </a:r>
            <a:r>
              <a:rPr lang="ko-KR" altLang="en-US" sz="1100" dirty="0"/>
              <a:t> 다</a:t>
            </a:r>
            <a:r>
              <a:rPr lang="en-US" altLang="ko-KR" sz="1100" dirty="0"/>
              <a:t>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전부 설명을 달아서 프로그램 구현 실습을 한다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그리고 해당 소스부분</a:t>
            </a:r>
            <a:r>
              <a:rPr lang="en-US" altLang="ko-KR" sz="1100" dirty="0"/>
              <a:t>(</a:t>
            </a:r>
            <a:r>
              <a:rPr lang="ko-KR" altLang="en-US" sz="1100" dirty="0" err="1"/>
              <a:t>클래스선언부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메인부분</a:t>
            </a:r>
            <a:r>
              <a:rPr lang="ko-KR" altLang="en-US" sz="1100" dirty="0"/>
              <a:t> 생략</a:t>
            </a:r>
            <a:r>
              <a:rPr lang="en-US" altLang="ko-KR" sz="1100" dirty="0"/>
              <a:t>)</a:t>
            </a:r>
            <a:r>
              <a:rPr lang="ko-KR" altLang="en-US" sz="1100" dirty="0"/>
              <a:t>을 </a:t>
            </a:r>
            <a:r>
              <a:rPr lang="ko-KR" altLang="en-US" sz="1100" dirty="0" err="1"/>
              <a:t>필기하시요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ko-KR" altLang="en-US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2. </a:t>
            </a:r>
            <a:r>
              <a:rPr lang="ko-KR" altLang="en-US" sz="1100" dirty="0"/>
              <a:t>비교</a:t>
            </a:r>
            <a:r>
              <a:rPr lang="en-US" altLang="ko-KR" sz="1100" dirty="0"/>
              <a:t>(</a:t>
            </a:r>
            <a:r>
              <a:rPr lang="ko-KR" altLang="en-US" sz="1100" dirty="0"/>
              <a:t>선택</a:t>
            </a:r>
            <a:r>
              <a:rPr lang="en-US" altLang="ko-KR" sz="1100" dirty="0"/>
              <a:t>)</a:t>
            </a:r>
            <a:r>
              <a:rPr lang="ko-KR" altLang="en-US" sz="1100" dirty="0"/>
              <a:t>연습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1) </a:t>
            </a:r>
            <a:r>
              <a:rPr lang="ko-KR" altLang="en-US" sz="1100" dirty="0"/>
              <a:t>단순비교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2) </a:t>
            </a:r>
            <a:r>
              <a:rPr lang="ko-KR" altLang="en-US" sz="1100" dirty="0" err="1"/>
              <a:t>숫자형</a:t>
            </a:r>
            <a:r>
              <a:rPr lang="en-US" altLang="ko-KR" sz="1100" dirty="0"/>
              <a:t>, </a:t>
            </a:r>
            <a:r>
              <a:rPr lang="ko-KR" altLang="en-US" sz="1100" dirty="0"/>
              <a:t>문자형 비교</a:t>
            </a: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3) </a:t>
            </a:r>
            <a:r>
              <a:rPr lang="ko-KR" altLang="en-US" sz="1100" dirty="0"/>
              <a:t>범위를 주어 비교</a:t>
            </a:r>
            <a:r>
              <a:rPr lang="en-US" altLang="ko-KR" sz="1100" dirty="0"/>
              <a:t>(</a:t>
            </a:r>
            <a:r>
              <a:rPr lang="ko-KR" altLang="en-US" sz="1100" dirty="0"/>
              <a:t>찾기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4) </a:t>
            </a:r>
            <a:r>
              <a:rPr lang="ko-KR" altLang="en-US" sz="1100" dirty="0"/>
              <a:t>비정형비교</a:t>
            </a:r>
            <a:r>
              <a:rPr lang="en-US" altLang="ko-KR" sz="1100" dirty="0"/>
              <a:t>1(</a:t>
            </a:r>
            <a:r>
              <a:rPr lang="ko-KR" altLang="en-US" sz="1100" dirty="0" err="1"/>
              <a:t>깔끔코딩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5) </a:t>
            </a:r>
            <a:r>
              <a:rPr lang="ko-KR" altLang="en-US" sz="1100" dirty="0"/>
              <a:t>비정형비교</a:t>
            </a:r>
            <a:r>
              <a:rPr lang="en-US" altLang="ko-KR" sz="1100" dirty="0"/>
              <a:t>2,3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6) case</a:t>
            </a:r>
            <a:r>
              <a:rPr lang="ko-KR" altLang="en-US" sz="1100" dirty="0"/>
              <a:t>문 비교</a:t>
            </a: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7) Array</a:t>
            </a:r>
            <a:r>
              <a:rPr lang="ko-KR" altLang="en-US" sz="1100" dirty="0"/>
              <a:t>이용 비교</a:t>
            </a: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8) </a:t>
            </a:r>
            <a:r>
              <a:rPr lang="ko-KR" altLang="en-US" sz="1100" dirty="0"/>
              <a:t>숫자읽기</a:t>
            </a: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9) </a:t>
            </a:r>
            <a:r>
              <a:rPr lang="ko-KR" altLang="en-US" sz="1100" dirty="0"/>
              <a:t>숫자읽기 고급</a:t>
            </a: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3. </a:t>
            </a:r>
            <a:r>
              <a:rPr lang="ko-KR" altLang="en-US" sz="1100" dirty="0"/>
              <a:t>반복 연습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1) </a:t>
            </a:r>
            <a:r>
              <a:rPr lang="ko-KR" altLang="en-US" sz="1100" dirty="0"/>
              <a:t>띄어 쓰기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2) sin</a:t>
            </a:r>
            <a:r>
              <a:rPr lang="ko-KR" altLang="en-US" sz="1100" dirty="0"/>
              <a:t>함수 그래프</a:t>
            </a: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3) </a:t>
            </a:r>
            <a:r>
              <a:rPr lang="ko-KR" altLang="en-US" sz="1100" dirty="0"/>
              <a:t>피라미드 찍기</a:t>
            </a: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4) </a:t>
            </a:r>
            <a:r>
              <a:rPr lang="ko-KR" altLang="en-US" sz="1100" dirty="0"/>
              <a:t>칸 맞춰 인쇄</a:t>
            </a:r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- </a:t>
            </a:r>
            <a:r>
              <a:rPr lang="ko-KR" altLang="en-US" sz="1100" dirty="0"/>
              <a:t>충분한 시간을 주기 </a:t>
            </a:r>
            <a:r>
              <a:rPr lang="en-US" altLang="ko-KR" sz="1100" dirty="0"/>
              <a:t>(</a:t>
            </a:r>
            <a:r>
              <a:rPr lang="ko-KR" altLang="en-US" sz="1100" dirty="0"/>
              <a:t>진도보다</a:t>
            </a:r>
            <a:r>
              <a:rPr lang="en-US" altLang="ko-KR" sz="1100" dirty="0"/>
              <a:t>, </a:t>
            </a:r>
            <a:r>
              <a:rPr lang="ko-KR" altLang="en-US" sz="1100" dirty="0"/>
              <a:t>확실한 이해</a:t>
            </a:r>
            <a:r>
              <a:rPr lang="en-US" altLang="ko-KR" sz="1100" dirty="0"/>
              <a:t>.. </a:t>
            </a:r>
            <a:r>
              <a:rPr lang="ko-KR" altLang="en-US" sz="1100" dirty="0" err="1"/>
              <a:t>이부분</a:t>
            </a:r>
            <a:r>
              <a:rPr lang="ko-KR" altLang="en-US" sz="1100" dirty="0"/>
              <a:t> 까지 스스로 이해해야 다음 진행이 가능</a:t>
            </a:r>
            <a:r>
              <a:rPr lang="en-US" altLang="ko-KR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9394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7830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차시는 지시된 내용을 스스로 하는 실습</a:t>
            </a:r>
            <a:r>
              <a:rPr lang="en-US" altLang="ko-KR" sz="12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FF0000"/>
                </a:solidFill>
              </a:rPr>
              <a:t>교재 읽어보자</a:t>
            </a:r>
            <a:r>
              <a:rPr lang="en-US" altLang="ko-KR" sz="1200" dirty="0">
                <a:solidFill>
                  <a:srgbClr val="FF0000"/>
                </a:solidFill>
              </a:rPr>
              <a:t>, C</a:t>
            </a:r>
            <a:r>
              <a:rPr lang="ko-KR" altLang="en-US" sz="1200" dirty="0">
                <a:solidFill>
                  <a:srgbClr val="FF0000"/>
                </a:solidFill>
              </a:rPr>
              <a:t>도 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복잡한 표현을 누구나 알아보기 쉽게 구현할 수 있을까</a:t>
            </a:r>
            <a:r>
              <a:rPr lang="en-US" altLang="ko-KR" sz="1200" dirty="0"/>
              <a:t>? (</a:t>
            </a:r>
            <a:r>
              <a:rPr lang="ko-KR" altLang="en-US" sz="1200" dirty="0"/>
              <a:t>짧은 코딩이 </a:t>
            </a:r>
            <a:r>
              <a:rPr lang="ko-KR" altLang="en-US" sz="1200" dirty="0" err="1"/>
              <a:t>좋은것이</a:t>
            </a:r>
            <a:r>
              <a:rPr lang="ko-KR" altLang="en-US" sz="1200" dirty="0"/>
              <a:t> 아님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칸 띄기 등 연습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13309" y="927542"/>
            <a:ext cx="9047229" cy="535184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if</a:t>
            </a:r>
            <a:r>
              <a:rPr lang="ko-KR" altLang="en-US" sz="1600" dirty="0"/>
              <a:t>문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프로그램</a:t>
            </a:r>
            <a:r>
              <a:rPr lang="en-US" altLang="ko-KR" sz="1200" dirty="0"/>
              <a:t> </a:t>
            </a:r>
            <a:r>
              <a:rPr lang="ko-KR" altLang="en-US" sz="1200" dirty="0"/>
              <a:t>내 가장 많이 쓰이지 않을 까</a:t>
            </a:r>
            <a:r>
              <a:rPr lang="en-US" altLang="ko-KR" sz="1200" dirty="0"/>
              <a:t>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1,2,3,4,5</a:t>
            </a:r>
            <a:r>
              <a:rPr lang="ko-KR" altLang="en-US" sz="1200" dirty="0"/>
              <a:t>의 문장 기법이 포함된 프로그램을 작성하고 실습 별 두 개</a:t>
            </a:r>
            <a:r>
              <a:rPr lang="en-US" altLang="ko-KR" sz="1200" dirty="0"/>
              <a:t>(</a:t>
            </a:r>
            <a:r>
              <a:rPr lang="ko-KR" altLang="en-US" sz="1200" dirty="0"/>
              <a:t>★★</a:t>
            </a:r>
            <a:r>
              <a:rPr lang="en-US" altLang="ko-KR" sz="1200" dirty="0"/>
              <a:t>)(if</a:t>
            </a:r>
            <a:r>
              <a:rPr lang="ko-KR" altLang="en-US" sz="1200" dirty="0"/>
              <a:t>문에 걸리게 값을 입력해 가면서 실습</a:t>
            </a:r>
            <a:r>
              <a:rPr lang="en-US" altLang="ko-KR" sz="1200" dirty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1469400" y="2098148"/>
            <a:ext cx="7397135" cy="3750087"/>
            <a:chOff x="1404922" y="1789669"/>
            <a:chExt cx="7397135" cy="3750087"/>
          </a:xfrm>
        </p:grpSpPr>
        <p:grpSp>
          <p:nvGrpSpPr>
            <p:cNvPr id="2" name="그룹 1"/>
            <p:cNvGrpSpPr/>
            <p:nvPr/>
          </p:nvGrpSpPr>
          <p:grpSpPr>
            <a:xfrm>
              <a:off x="1404922" y="1789669"/>
              <a:ext cx="7348278" cy="3742261"/>
              <a:chOff x="524668" y="818356"/>
              <a:chExt cx="8856663" cy="5221288"/>
            </a:xfrm>
          </p:grpSpPr>
          <p:sp>
            <p:nvSpPr>
              <p:cNvPr id="25" name="Text Box 20"/>
              <p:cNvSpPr txBox="1">
                <a:spLocks noChangeArrowheads="1"/>
              </p:cNvSpPr>
              <p:nvPr/>
            </p:nvSpPr>
            <p:spPr bwMode="auto">
              <a:xfrm>
                <a:off x="777081" y="818356"/>
                <a:ext cx="8604250" cy="515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9pPr>
              </a:lstStyle>
              <a:p>
                <a:pPr algn="l" eaLnBrk="1" hangingPunct="1"/>
                <a:r>
                  <a:rPr lang="en-US" altLang="ko-KR" sz="1800" dirty="0">
                    <a:latin typeface="견명조" pitchFamily="18" charset="-127"/>
                  </a:rPr>
                  <a:t>  </a:t>
                </a:r>
                <a:r>
                  <a:rPr lang="en-US" altLang="ko-KR" sz="1200" dirty="0">
                    <a:latin typeface="견명조" pitchFamily="18" charset="-127"/>
                  </a:rPr>
                  <a:t>- if</a:t>
                </a:r>
                <a:r>
                  <a:rPr lang="ko-KR" altLang="en-US" sz="1200" dirty="0">
                    <a:latin typeface="견명조" pitchFamily="18" charset="-127"/>
                  </a:rPr>
                  <a:t>문은 </a:t>
                </a:r>
                <a:r>
                  <a:rPr lang="en-US" altLang="ko-KR" sz="1200" dirty="0">
                    <a:latin typeface="견명조" pitchFamily="18" charset="-127"/>
                  </a:rPr>
                  <a:t>if, if-else, if-else if</a:t>
                </a:r>
                <a:r>
                  <a:rPr lang="ko-KR" altLang="en-US" sz="1200" dirty="0">
                    <a:latin typeface="견명조" pitchFamily="18" charset="-127"/>
                  </a:rPr>
                  <a:t>의 세가지 형태가 있다</a:t>
                </a:r>
                <a:r>
                  <a:rPr lang="en-US" altLang="ko-KR" sz="1200" dirty="0">
                    <a:latin typeface="견명조" pitchFamily="18" charset="-127"/>
                  </a:rPr>
                  <a:t>.</a:t>
                </a:r>
              </a:p>
            </p:txBody>
          </p:sp>
          <p:sp>
            <p:nvSpPr>
              <p:cNvPr id="26" name="Text Box 20"/>
              <p:cNvSpPr txBox="1">
                <a:spLocks noChangeArrowheads="1"/>
              </p:cNvSpPr>
              <p:nvPr/>
            </p:nvSpPr>
            <p:spPr bwMode="auto">
              <a:xfrm>
                <a:off x="777081" y="1207294"/>
                <a:ext cx="8604250" cy="515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9pPr>
              </a:lstStyle>
              <a:p>
                <a:pPr algn="l" eaLnBrk="1" hangingPunct="1"/>
                <a:r>
                  <a:rPr lang="en-US" altLang="ko-KR" sz="1800" dirty="0">
                    <a:latin typeface="견명조" pitchFamily="18" charset="-127"/>
                  </a:rPr>
                  <a:t>  </a:t>
                </a:r>
                <a:r>
                  <a:rPr lang="en-US" altLang="ko-KR" sz="1100" dirty="0">
                    <a:latin typeface="견명조" pitchFamily="18" charset="-127"/>
                  </a:rPr>
                  <a:t>- </a:t>
                </a:r>
                <a:r>
                  <a:rPr lang="ko-KR" altLang="en-US" sz="1100" dirty="0" err="1">
                    <a:latin typeface="견명조" pitchFamily="18" charset="-127"/>
                  </a:rPr>
                  <a:t>조건식의</a:t>
                </a:r>
                <a:r>
                  <a:rPr lang="ko-KR" altLang="en-US" sz="1100" dirty="0">
                    <a:latin typeface="견명조" pitchFamily="18" charset="-127"/>
                  </a:rPr>
                  <a:t> 결과는 반드시 </a:t>
                </a:r>
                <a:r>
                  <a:rPr lang="en-US" altLang="ko-KR" sz="1100" dirty="0">
                    <a:latin typeface="견명조" pitchFamily="18" charset="-127"/>
                  </a:rPr>
                  <a:t>true </a:t>
                </a:r>
                <a:r>
                  <a:rPr lang="ko-KR" altLang="en-US" sz="1100" dirty="0">
                    <a:latin typeface="견명조" pitchFamily="18" charset="-127"/>
                  </a:rPr>
                  <a:t>또는 </a:t>
                </a:r>
                <a:r>
                  <a:rPr lang="en-US" altLang="ko-KR" sz="1100" dirty="0">
                    <a:latin typeface="견명조" pitchFamily="18" charset="-127"/>
                  </a:rPr>
                  <a:t>false</a:t>
                </a:r>
                <a:r>
                  <a:rPr lang="ko-KR" altLang="en-US" sz="1100" dirty="0">
                    <a:latin typeface="견명조" pitchFamily="18" charset="-127"/>
                  </a:rPr>
                  <a:t>이어야 한다</a:t>
                </a:r>
                <a:r>
                  <a:rPr lang="en-US" altLang="ko-KR" sz="1100" dirty="0">
                    <a:latin typeface="견명조" pitchFamily="18" charset="-127"/>
                  </a:rPr>
                  <a:t>.</a:t>
                </a:r>
              </a:p>
            </p:txBody>
          </p:sp>
          <p:pic>
            <p:nvPicPr>
              <p:cNvPr id="27" name="Picture 2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3818" y="1623219"/>
                <a:ext cx="4156075" cy="4416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8" name="Group 29"/>
              <p:cNvGrpSpPr>
                <a:grpSpLocks/>
              </p:cNvGrpSpPr>
              <p:nvPr/>
            </p:nvGrpSpPr>
            <p:grpSpPr bwMode="auto">
              <a:xfrm>
                <a:off x="524668" y="1754982"/>
                <a:ext cx="4608513" cy="3813176"/>
                <a:chOff x="136" y="1548"/>
                <a:chExt cx="2903" cy="2402"/>
              </a:xfrm>
            </p:grpSpPr>
            <p:pic>
              <p:nvPicPr>
                <p:cNvPr id="29" name="Picture 2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6" y="1593"/>
                  <a:ext cx="2857" cy="23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0" name="Rectangle 26"/>
                <p:cNvSpPr>
                  <a:spLocks noChangeArrowheads="1"/>
                </p:cNvSpPr>
                <p:nvPr/>
              </p:nvSpPr>
              <p:spPr bwMode="auto">
                <a:xfrm>
                  <a:off x="136" y="1548"/>
                  <a:ext cx="2903" cy="476"/>
                </a:xfrm>
                <a:prstGeom prst="rect">
                  <a:avLst/>
                </a:prstGeom>
                <a:noFill/>
                <a:ln w="19050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defPPr>
                    <a:defRPr lang="ko-KR"/>
                  </a:defPPr>
                  <a:lvl1pPr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1pPr>
                  <a:lvl2pPr marL="4572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2pPr>
                  <a:lvl3pPr marL="9144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3pPr>
                  <a:lvl4pPr marL="13716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4pPr>
                  <a:lvl5pPr marL="18288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31" name="Rectangle 27"/>
                <p:cNvSpPr>
                  <a:spLocks noChangeArrowheads="1"/>
                </p:cNvSpPr>
                <p:nvPr/>
              </p:nvSpPr>
              <p:spPr bwMode="auto">
                <a:xfrm>
                  <a:off x="136" y="2069"/>
                  <a:ext cx="2903" cy="613"/>
                </a:xfrm>
                <a:prstGeom prst="rect">
                  <a:avLst/>
                </a:prstGeom>
                <a:noFill/>
                <a:ln w="19050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defPPr>
                    <a:defRPr lang="ko-KR"/>
                  </a:defPPr>
                  <a:lvl1pPr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1pPr>
                  <a:lvl2pPr marL="4572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2pPr>
                  <a:lvl3pPr marL="9144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3pPr>
                  <a:lvl4pPr marL="13716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4pPr>
                  <a:lvl5pPr marL="18288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32" name="Rectangle 28"/>
                <p:cNvSpPr>
                  <a:spLocks noChangeArrowheads="1"/>
                </p:cNvSpPr>
                <p:nvPr/>
              </p:nvSpPr>
              <p:spPr bwMode="auto">
                <a:xfrm>
                  <a:off x="136" y="2727"/>
                  <a:ext cx="2903" cy="1202"/>
                </a:xfrm>
                <a:prstGeom prst="rect">
                  <a:avLst/>
                </a:prstGeom>
                <a:noFill/>
                <a:ln w="19050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defPPr>
                    <a:defRPr lang="ko-KR"/>
                  </a:defPPr>
                  <a:lvl1pPr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1pPr>
                  <a:lvl2pPr marL="4572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2pPr>
                  <a:lvl3pPr marL="9144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3pPr>
                  <a:lvl4pPr marL="13716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4pPr>
                  <a:lvl5pPr marL="18288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</p:grpSp>
        <p:sp>
          <p:nvSpPr>
            <p:cNvPr id="5" name="직사각형 4"/>
            <p:cNvSpPr/>
            <p:nvPr/>
          </p:nvSpPr>
          <p:spPr bwMode="auto">
            <a:xfrm>
              <a:off x="5245678" y="2366540"/>
              <a:ext cx="3332988" cy="399425"/>
            </a:xfrm>
            <a:prstGeom prst="rect">
              <a:avLst/>
            </a:prstGeom>
            <a:noFill/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5252099" y="2773791"/>
              <a:ext cx="3332988" cy="279987"/>
            </a:xfrm>
            <a:prstGeom prst="rect">
              <a:avLst/>
            </a:prstGeom>
            <a:noFill/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5248940" y="3077956"/>
              <a:ext cx="3332988" cy="579644"/>
            </a:xfrm>
            <a:prstGeom prst="rect">
              <a:avLst/>
            </a:prstGeom>
            <a:noFill/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5253368" y="3704632"/>
              <a:ext cx="3332988" cy="783895"/>
            </a:xfrm>
            <a:prstGeom prst="rect">
              <a:avLst/>
            </a:prstGeom>
            <a:noFill/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5250207" y="4524811"/>
              <a:ext cx="3332988" cy="1014945"/>
            </a:xfrm>
            <a:prstGeom prst="rect">
              <a:avLst/>
            </a:prstGeom>
            <a:noFill/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8385162" y="2249955"/>
              <a:ext cx="354767" cy="349301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가는각진제목체" pitchFamily="18" charset="-127"/>
                </a:rPr>
                <a:t>1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38" name="타원 37"/>
            <p:cNvSpPr/>
            <p:nvPr/>
          </p:nvSpPr>
          <p:spPr bwMode="auto">
            <a:xfrm>
              <a:off x="8408972" y="2711347"/>
              <a:ext cx="354767" cy="349301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가는각진제목체" pitchFamily="18" charset="-127"/>
                </a:rPr>
                <a:t>2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39" name="타원 38"/>
            <p:cNvSpPr/>
            <p:nvPr/>
          </p:nvSpPr>
          <p:spPr bwMode="auto">
            <a:xfrm>
              <a:off x="8444122" y="3192682"/>
              <a:ext cx="354767" cy="349301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가는각진제목체" pitchFamily="18" charset="-127"/>
                </a:rPr>
                <a:t>3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40" name="타원 39"/>
            <p:cNvSpPr/>
            <p:nvPr/>
          </p:nvSpPr>
          <p:spPr bwMode="auto">
            <a:xfrm>
              <a:off x="8447290" y="3904144"/>
              <a:ext cx="354767" cy="349301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가는각진제목체" pitchFamily="18" charset="-127"/>
                </a:rPr>
                <a:t>4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42" name="타원 41"/>
            <p:cNvSpPr/>
            <p:nvPr/>
          </p:nvSpPr>
          <p:spPr bwMode="auto">
            <a:xfrm>
              <a:off x="8398433" y="5163288"/>
              <a:ext cx="354767" cy="349301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가는각진제목체" pitchFamily="18" charset="-127"/>
                </a:rPr>
                <a:t>5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0554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28485" y="927543"/>
            <a:ext cx="9047229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switch / case</a:t>
            </a:r>
            <a:r>
              <a:rPr lang="ko-KR" altLang="en-US" sz="1600" dirty="0"/>
              <a:t> 문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여러가지</a:t>
            </a:r>
            <a:r>
              <a:rPr lang="en-US" altLang="ko-KR" sz="1200" dirty="0"/>
              <a:t> </a:t>
            </a:r>
            <a:r>
              <a:rPr lang="ko-KR" altLang="en-US" sz="1200" dirty="0"/>
              <a:t>조건을 한번에 표시</a:t>
            </a:r>
            <a:r>
              <a:rPr lang="en-US" altLang="ko-KR" sz="1200" dirty="0"/>
              <a:t>, </a:t>
            </a:r>
            <a:r>
              <a:rPr lang="ko-KR" altLang="en-US" sz="1200" dirty="0"/>
              <a:t>단</a:t>
            </a:r>
            <a:r>
              <a:rPr lang="en-US" altLang="ko-KR" sz="1200" dirty="0"/>
              <a:t> </a:t>
            </a:r>
            <a:r>
              <a:rPr lang="ko-KR" altLang="en-US" sz="1200" dirty="0"/>
              <a:t>숫자</a:t>
            </a:r>
            <a:r>
              <a:rPr lang="en-US" altLang="ko-KR" sz="1200" dirty="0"/>
              <a:t>, </a:t>
            </a:r>
            <a:r>
              <a:rPr lang="ko-KR" altLang="en-US" sz="1200" dirty="0"/>
              <a:t>문자 상수만 가능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break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만날때</a:t>
            </a:r>
            <a:r>
              <a:rPr lang="ko-KR" altLang="en-US" sz="1200" dirty="0"/>
              <a:t> 까지 수행</a:t>
            </a:r>
            <a:r>
              <a:rPr lang="en-US" altLang="ko-KR" sz="1200" dirty="0"/>
              <a:t>, if</a:t>
            </a:r>
            <a:r>
              <a:rPr lang="ko-KR" altLang="en-US" sz="1200" dirty="0"/>
              <a:t>문으로 대체될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옆에 예제 실습 별 두 개</a:t>
            </a:r>
            <a:r>
              <a:rPr lang="en-US" altLang="ko-KR" sz="1200" dirty="0"/>
              <a:t>(</a:t>
            </a:r>
            <a:r>
              <a:rPr lang="ko-KR" altLang="en-US" sz="1200" dirty="0"/>
              <a:t>★★</a:t>
            </a:r>
            <a:r>
              <a:rPr lang="en-US" altLang="ko-KR" sz="1200" dirty="0"/>
              <a:t>)(</a:t>
            </a:r>
            <a:r>
              <a:rPr lang="ko-KR" altLang="en-US" sz="1200" dirty="0"/>
              <a:t>문법에러는 안 난다</a:t>
            </a:r>
            <a:r>
              <a:rPr lang="en-US" altLang="ko-KR" sz="1200" dirty="0"/>
              <a:t>, </a:t>
            </a:r>
            <a:r>
              <a:rPr lang="ko-KR" altLang="en-US" sz="1200" dirty="0"/>
              <a:t>하지만 원하는 결과가 아님 왜 그런지 설명하라</a:t>
            </a:r>
            <a:r>
              <a:rPr lang="en-US" altLang="ko-KR" sz="1200" dirty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15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20" y="2833971"/>
            <a:ext cx="5149850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922" y="2838518"/>
            <a:ext cx="3767093" cy="2313993"/>
          </a:xfrm>
          <a:prstGeom prst="rect">
            <a:avLst/>
          </a:prstGeom>
          <a:ln>
            <a:solidFill>
              <a:srgbClr val="003300"/>
            </a:solidFill>
          </a:ln>
        </p:spPr>
      </p:pic>
    </p:spTree>
    <p:extLst>
      <p:ext uri="{BB962C8B-B14F-4D97-AF65-F5344CB8AC3E}">
        <p14:creationId xmlns:p14="http://schemas.microsoft.com/office/powerpoint/2010/main" val="23420612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5356" y="772764"/>
            <a:ext cx="8531409" cy="55483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for</a:t>
            </a:r>
            <a:r>
              <a:rPr lang="ko-KR" altLang="en-US" sz="1600" dirty="0"/>
              <a:t> 문과</a:t>
            </a:r>
            <a:r>
              <a:rPr lang="en-US" altLang="ko-KR" sz="1600" dirty="0"/>
              <a:t> while</a:t>
            </a:r>
            <a:r>
              <a:rPr lang="ko-KR" altLang="en-US" sz="1600" dirty="0"/>
              <a:t> 문 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약방의</a:t>
            </a:r>
            <a:r>
              <a:rPr lang="en-US" altLang="ko-KR" sz="1200" dirty="0"/>
              <a:t> </a:t>
            </a:r>
            <a:r>
              <a:rPr lang="ko-KR" altLang="en-US" sz="1200" dirty="0"/>
              <a:t>감초로 </a:t>
            </a:r>
            <a:r>
              <a:rPr lang="ko-KR" altLang="en-US" sz="1200" dirty="0">
                <a:latin typeface="견명조" pitchFamily="18" charset="-127"/>
              </a:rPr>
              <a:t>문장 또는 문장들을 반복해서 수행할 때 사용</a:t>
            </a: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latin typeface="견명조" pitchFamily="18" charset="-127"/>
              </a:rPr>
              <a:t>조건식과</a:t>
            </a:r>
            <a:r>
              <a:rPr lang="ko-KR" altLang="en-US" sz="1200" dirty="0">
                <a:latin typeface="견명조" pitchFamily="18" charset="-127"/>
              </a:rPr>
              <a:t> 수행할 </a:t>
            </a:r>
            <a:r>
              <a:rPr lang="ko-KR" altLang="en-US" sz="1200" dirty="0" err="1">
                <a:latin typeface="견명조" pitchFamily="18" charset="-127"/>
              </a:rPr>
              <a:t>블럭</a:t>
            </a:r>
            <a:r>
              <a:rPr lang="en-US" altLang="ko-KR" sz="1200" dirty="0">
                <a:latin typeface="견명조" pitchFamily="18" charset="-127"/>
              </a:rPr>
              <a:t>{} </a:t>
            </a:r>
            <a:r>
              <a:rPr lang="ko-KR" altLang="en-US" sz="1200" dirty="0">
                <a:latin typeface="견명조" pitchFamily="18" charset="-127"/>
              </a:rPr>
              <a:t>또는 문장으로 구성 </a:t>
            </a: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latin typeface="견명조" pitchFamily="18" charset="-127"/>
              </a:rPr>
              <a:t>반복시</a:t>
            </a:r>
            <a:r>
              <a:rPr lang="ko-KR" altLang="en-US" sz="1200" dirty="0">
                <a:latin typeface="견명조" pitchFamily="18" charset="-127"/>
              </a:rPr>
              <a:t> 카운트 변수를 </a:t>
            </a:r>
            <a:r>
              <a:rPr lang="ko-KR" altLang="en-US" sz="1200" dirty="0" err="1">
                <a:latin typeface="견명조" pitchFamily="18" charset="-127"/>
              </a:rPr>
              <a:t>유용히</a:t>
            </a:r>
            <a:r>
              <a:rPr lang="ko-KR" altLang="en-US" sz="1200" dirty="0">
                <a:latin typeface="견명조" pitchFamily="18" charset="-127"/>
              </a:rPr>
              <a:t> </a:t>
            </a:r>
            <a:r>
              <a:rPr lang="ko-KR" altLang="en-US" sz="1200" dirty="0" err="1">
                <a:latin typeface="견명조" pitchFamily="18" charset="-127"/>
              </a:rPr>
              <a:t>쓸경우</a:t>
            </a:r>
            <a:r>
              <a:rPr lang="ko-KR" altLang="en-US" sz="1200" dirty="0">
                <a:latin typeface="견명조" pitchFamily="18" charset="-127"/>
              </a:rPr>
              <a:t> </a:t>
            </a:r>
            <a:r>
              <a:rPr lang="en-US" altLang="ko-KR" sz="1200" dirty="0">
                <a:latin typeface="견명조" pitchFamily="18" charset="-127"/>
              </a:rPr>
              <a:t>for</a:t>
            </a:r>
            <a:r>
              <a:rPr lang="ko-KR" altLang="en-US" sz="1200" dirty="0">
                <a:latin typeface="견명조" pitchFamily="18" charset="-127"/>
              </a:rPr>
              <a:t>문을 그 외에는 </a:t>
            </a:r>
            <a:r>
              <a:rPr lang="en-US" altLang="ko-KR" sz="1200" dirty="0">
                <a:latin typeface="견명조" pitchFamily="18" charset="-127"/>
              </a:rPr>
              <a:t>while</a:t>
            </a:r>
            <a:r>
              <a:rPr lang="ko-KR" altLang="en-US" sz="1200" dirty="0">
                <a:latin typeface="견명조" pitchFamily="18" charset="-127"/>
              </a:rPr>
              <a:t>문을 사용한다</a:t>
            </a:r>
            <a:r>
              <a:rPr lang="en-US" altLang="ko-KR" sz="1200" dirty="0">
                <a:latin typeface="견명조" pitchFamily="18" charset="-127"/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견명조" pitchFamily="18" charset="-127"/>
              </a:rPr>
              <a:t>for</a:t>
            </a:r>
            <a:r>
              <a:rPr lang="ko-KR" altLang="en-US" sz="1200" dirty="0">
                <a:latin typeface="견명조" pitchFamily="18" charset="-127"/>
              </a:rPr>
              <a:t>문과 </a:t>
            </a:r>
            <a:r>
              <a:rPr lang="en-US" altLang="ko-KR" sz="1200" dirty="0">
                <a:latin typeface="견명조" pitchFamily="18" charset="-127"/>
              </a:rPr>
              <a:t>while</a:t>
            </a:r>
            <a:r>
              <a:rPr lang="ko-KR" altLang="en-US" sz="1200" dirty="0">
                <a:latin typeface="견명조" pitchFamily="18" charset="-127"/>
              </a:rPr>
              <a:t>문은 서로 </a:t>
            </a:r>
            <a:r>
              <a:rPr lang="ko-KR" altLang="en-US" sz="1200" dirty="0" err="1">
                <a:latin typeface="견명조" pitchFamily="18" charset="-127"/>
              </a:rPr>
              <a:t>변경가능하다</a:t>
            </a: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견명조" pitchFamily="18" charset="-127"/>
              </a:rPr>
              <a:t>do-while</a:t>
            </a:r>
            <a:r>
              <a:rPr lang="ko-KR" altLang="en-US" sz="1200" dirty="0">
                <a:latin typeface="견명조" pitchFamily="18" charset="-127"/>
              </a:rPr>
              <a:t>문은 </a:t>
            </a:r>
            <a:r>
              <a:rPr lang="en-US" altLang="ko-KR" sz="1200" dirty="0">
                <a:latin typeface="견명조" pitchFamily="18" charset="-127"/>
              </a:rPr>
              <a:t>while</a:t>
            </a:r>
            <a:r>
              <a:rPr lang="ko-KR" altLang="en-US" sz="1200" dirty="0">
                <a:latin typeface="견명조" pitchFamily="18" charset="-127"/>
              </a:rPr>
              <a:t>문의 변형으로 </a:t>
            </a:r>
            <a:r>
              <a:rPr lang="ko-KR" altLang="en-US" sz="1200" dirty="0" err="1">
                <a:latin typeface="견명조" pitchFamily="18" charset="-127"/>
              </a:rPr>
              <a:t>블럭</a:t>
            </a:r>
            <a:r>
              <a:rPr lang="en-US" altLang="ko-KR" sz="1200" dirty="0">
                <a:latin typeface="견명조" pitchFamily="18" charset="-127"/>
              </a:rPr>
              <a:t>{}</a:t>
            </a:r>
            <a:r>
              <a:rPr lang="ko-KR" altLang="en-US" sz="1200" dirty="0">
                <a:latin typeface="견명조" pitchFamily="18" charset="-127"/>
              </a:rPr>
              <a:t>이 최소한 한번은 수행될 것을 보장한다</a:t>
            </a:r>
            <a:r>
              <a:rPr lang="en-US" altLang="ko-KR" sz="1200" dirty="0">
                <a:latin typeface="견명조" pitchFamily="18" charset="-127"/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>
              <a:latin typeface="견명조" pitchFamily="18" charset="-127"/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11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3308350"/>
            <a:ext cx="2400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37"/>
          <p:cNvGrpSpPr>
            <a:grpSpLocks/>
          </p:cNvGrpSpPr>
          <p:nvPr/>
        </p:nvGrpSpPr>
        <p:grpSpPr bwMode="auto">
          <a:xfrm>
            <a:off x="4106863" y="3321054"/>
            <a:ext cx="4140201" cy="1008063"/>
            <a:chOff x="2472" y="2523"/>
            <a:chExt cx="2608" cy="635"/>
          </a:xfrm>
        </p:grpSpPr>
        <p:grpSp>
          <p:nvGrpSpPr>
            <p:cNvPr id="26" name="Group 33"/>
            <p:cNvGrpSpPr>
              <a:grpSpLocks/>
            </p:cNvGrpSpPr>
            <p:nvPr/>
          </p:nvGrpSpPr>
          <p:grpSpPr bwMode="auto">
            <a:xfrm>
              <a:off x="3061" y="2523"/>
              <a:ext cx="2019" cy="635"/>
              <a:chOff x="2993" y="2478"/>
              <a:chExt cx="2019" cy="635"/>
            </a:xfrm>
          </p:grpSpPr>
          <p:pic>
            <p:nvPicPr>
              <p:cNvPr id="28" name="Picture 2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7" y="2546"/>
                <a:ext cx="1770" cy="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2993" y="2478"/>
                <a:ext cx="2019" cy="635"/>
              </a:xfrm>
              <a:prstGeom prst="rect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2472" y="2840"/>
              <a:ext cx="7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16" name="Group 38"/>
          <p:cNvGrpSpPr>
            <a:grpSpLocks/>
          </p:cNvGrpSpPr>
          <p:nvPr/>
        </p:nvGrpSpPr>
        <p:grpSpPr bwMode="auto">
          <a:xfrm>
            <a:off x="4106863" y="3932237"/>
            <a:ext cx="4140201" cy="2052638"/>
            <a:chOff x="2472" y="2908"/>
            <a:chExt cx="2608" cy="1293"/>
          </a:xfrm>
        </p:grpSpPr>
        <p:grpSp>
          <p:nvGrpSpPr>
            <p:cNvPr id="22" name="Group 32"/>
            <p:cNvGrpSpPr>
              <a:grpSpLocks/>
            </p:cNvGrpSpPr>
            <p:nvPr/>
          </p:nvGrpSpPr>
          <p:grpSpPr bwMode="auto">
            <a:xfrm>
              <a:off x="3061" y="3317"/>
              <a:ext cx="2019" cy="884"/>
              <a:chOff x="2993" y="3249"/>
              <a:chExt cx="2019" cy="884"/>
            </a:xfrm>
          </p:grpSpPr>
          <p:pic>
            <p:nvPicPr>
              <p:cNvPr id="24" name="Picture 27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7" y="3271"/>
                <a:ext cx="1758" cy="8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Rectangle 29"/>
              <p:cNvSpPr>
                <a:spLocks noChangeArrowheads="1"/>
              </p:cNvSpPr>
              <p:nvPr/>
            </p:nvSpPr>
            <p:spPr bwMode="auto">
              <a:xfrm>
                <a:off x="2993" y="3249"/>
                <a:ext cx="2019" cy="884"/>
              </a:xfrm>
              <a:prstGeom prst="rect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>
              <a:off x="2472" y="2908"/>
              <a:ext cx="703" cy="6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17" name="Group 39"/>
          <p:cNvGrpSpPr>
            <a:grpSpLocks/>
          </p:cNvGrpSpPr>
          <p:nvPr/>
        </p:nvGrpSpPr>
        <p:grpSpPr bwMode="auto">
          <a:xfrm>
            <a:off x="1117600" y="3968750"/>
            <a:ext cx="3205163" cy="2016125"/>
            <a:chOff x="589" y="2931"/>
            <a:chExt cx="2019" cy="1270"/>
          </a:xfrm>
        </p:grpSpPr>
        <p:grpSp>
          <p:nvGrpSpPr>
            <p:cNvPr id="18" name="Group 31"/>
            <p:cNvGrpSpPr>
              <a:grpSpLocks/>
            </p:cNvGrpSpPr>
            <p:nvPr/>
          </p:nvGrpSpPr>
          <p:grpSpPr bwMode="auto">
            <a:xfrm>
              <a:off x="589" y="3317"/>
              <a:ext cx="2019" cy="884"/>
              <a:chOff x="521" y="3249"/>
              <a:chExt cx="2019" cy="884"/>
            </a:xfrm>
          </p:grpSpPr>
          <p:pic>
            <p:nvPicPr>
              <p:cNvPr id="20" name="Picture 2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5" y="3271"/>
                <a:ext cx="1776" cy="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Rectangle 30"/>
              <p:cNvSpPr>
                <a:spLocks noChangeArrowheads="1"/>
              </p:cNvSpPr>
              <p:nvPr/>
            </p:nvSpPr>
            <p:spPr bwMode="auto">
              <a:xfrm>
                <a:off x="521" y="3249"/>
                <a:ext cx="2019" cy="884"/>
              </a:xfrm>
              <a:prstGeom prst="rect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19" name="Line 36"/>
            <p:cNvSpPr>
              <a:spLocks noChangeShapeType="1"/>
            </p:cNvSpPr>
            <p:nvPr/>
          </p:nvSpPr>
          <p:spPr bwMode="auto">
            <a:xfrm>
              <a:off x="2426" y="2931"/>
              <a:ext cx="0" cy="5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798604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5356" y="772764"/>
            <a:ext cx="8531409" cy="55483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for</a:t>
            </a:r>
            <a:r>
              <a:rPr lang="ko-KR" altLang="en-US" sz="1600" dirty="0"/>
              <a:t> 문 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아래 두 예제는 별 둘이라네 </a:t>
            </a:r>
            <a:r>
              <a:rPr lang="en-US" altLang="ko-KR" sz="1200" dirty="0"/>
              <a:t>(</a:t>
            </a:r>
            <a:r>
              <a:rPr lang="ko-KR" altLang="en-US" sz="1200" dirty="0"/>
              <a:t>★★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기본 </a:t>
            </a:r>
            <a:r>
              <a:rPr lang="en-US" altLang="ko-KR" sz="1200" dirty="0"/>
              <a:t>for</a:t>
            </a:r>
            <a:r>
              <a:rPr lang="ko-KR" altLang="en-US" sz="1200" dirty="0"/>
              <a:t>문</a:t>
            </a:r>
            <a:r>
              <a:rPr lang="en-US" altLang="ko-KR" sz="1200" dirty="0"/>
              <a:t> </a:t>
            </a:r>
            <a:r>
              <a:rPr lang="ko-KR" altLang="en-US" sz="1200" dirty="0"/>
              <a:t>과 복합 </a:t>
            </a:r>
            <a:r>
              <a:rPr lang="en-US" altLang="ko-KR" sz="1200" dirty="0"/>
              <a:t>for</a:t>
            </a:r>
            <a:r>
              <a:rPr lang="ko-KR" altLang="en-US" sz="1200" dirty="0"/>
              <a:t>문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41" y="2026928"/>
            <a:ext cx="3902196" cy="1365079"/>
          </a:xfrm>
          <a:prstGeom prst="rect">
            <a:avLst/>
          </a:prstGeom>
          <a:ln>
            <a:solidFill>
              <a:srgbClr val="0033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841" y="3511010"/>
            <a:ext cx="5514501" cy="2601669"/>
          </a:xfrm>
          <a:prstGeom prst="rect">
            <a:avLst/>
          </a:prstGeom>
          <a:ln>
            <a:solidFill>
              <a:srgbClr val="003300"/>
            </a:solidFill>
          </a:ln>
        </p:spPr>
      </p:pic>
    </p:spTree>
    <p:extLst>
      <p:ext uri="{BB962C8B-B14F-4D97-AF65-F5344CB8AC3E}">
        <p14:creationId xmlns:p14="http://schemas.microsoft.com/office/powerpoint/2010/main" val="29346570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5356" y="772764"/>
            <a:ext cx="8531409" cy="55483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while</a:t>
            </a:r>
            <a:r>
              <a:rPr lang="ko-KR" altLang="en-US" sz="1600" dirty="0"/>
              <a:t> 문 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latin typeface="견명조" pitchFamily="18" charset="-127"/>
              </a:rPr>
              <a:t>조건식과</a:t>
            </a:r>
            <a:r>
              <a:rPr lang="ko-KR" altLang="en-US" sz="1200" dirty="0">
                <a:latin typeface="견명조" pitchFamily="18" charset="-127"/>
              </a:rPr>
              <a:t> 수행할 </a:t>
            </a:r>
            <a:r>
              <a:rPr lang="ko-KR" altLang="en-US" sz="1200" dirty="0" err="1">
                <a:latin typeface="견명조" pitchFamily="18" charset="-127"/>
              </a:rPr>
              <a:t>블럭</a:t>
            </a:r>
            <a:r>
              <a:rPr lang="en-US" altLang="ko-KR" sz="1200" dirty="0">
                <a:latin typeface="견명조" pitchFamily="18" charset="-127"/>
              </a:rPr>
              <a:t>{} </a:t>
            </a:r>
            <a:r>
              <a:rPr lang="ko-KR" altLang="en-US" sz="1200" dirty="0">
                <a:latin typeface="견명조" pitchFamily="18" charset="-127"/>
              </a:rPr>
              <a:t>또는 문장으로 구성</a:t>
            </a:r>
          </a:p>
        </p:txBody>
      </p:sp>
      <p:pic>
        <p:nvPicPr>
          <p:cNvPr id="6" name="Picture 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09804"/>
            <a:ext cx="7164387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971550" y="4807017"/>
            <a:ext cx="3455988" cy="1331912"/>
            <a:chOff x="612" y="3181"/>
            <a:chExt cx="2177" cy="839"/>
          </a:xfrm>
        </p:grpSpPr>
        <p:pic>
          <p:nvPicPr>
            <p:cNvPr id="8" name="Picture 6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" y="3187"/>
              <a:ext cx="1951" cy="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52"/>
            <p:cNvSpPr>
              <a:spLocks noChangeArrowheads="1"/>
            </p:cNvSpPr>
            <p:nvPr/>
          </p:nvSpPr>
          <p:spPr bwMode="auto">
            <a:xfrm>
              <a:off x="612" y="3181"/>
              <a:ext cx="2177" cy="839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10" name="Group 62"/>
          <p:cNvGrpSpPr>
            <a:grpSpLocks/>
          </p:cNvGrpSpPr>
          <p:nvPr/>
        </p:nvGrpSpPr>
        <p:grpSpPr bwMode="auto">
          <a:xfrm>
            <a:off x="971550" y="3186179"/>
            <a:ext cx="3455988" cy="1331913"/>
            <a:chOff x="612" y="3186"/>
            <a:chExt cx="2177" cy="839"/>
          </a:xfrm>
        </p:grpSpPr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612" y="3186"/>
              <a:ext cx="2177" cy="839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pic>
          <p:nvPicPr>
            <p:cNvPr id="12" name="Picture 6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" y="3262"/>
              <a:ext cx="2019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73"/>
          <p:cNvGrpSpPr>
            <a:grpSpLocks/>
          </p:cNvGrpSpPr>
          <p:nvPr/>
        </p:nvGrpSpPr>
        <p:grpSpPr bwMode="auto">
          <a:xfrm>
            <a:off x="4211638" y="3186179"/>
            <a:ext cx="4176712" cy="1331913"/>
            <a:chOff x="2653" y="2160"/>
            <a:chExt cx="2631" cy="839"/>
          </a:xfrm>
        </p:grpSpPr>
        <p:sp>
          <p:nvSpPr>
            <p:cNvPr id="16" name="Rectangle 67"/>
            <p:cNvSpPr>
              <a:spLocks noChangeArrowheads="1"/>
            </p:cNvSpPr>
            <p:nvPr/>
          </p:nvSpPr>
          <p:spPr bwMode="auto">
            <a:xfrm>
              <a:off x="3107" y="2160"/>
              <a:ext cx="2177" cy="839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pic>
          <p:nvPicPr>
            <p:cNvPr id="17" name="Picture 7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9" y="2296"/>
              <a:ext cx="2136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Line 70"/>
            <p:cNvSpPr>
              <a:spLocks noChangeShapeType="1"/>
            </p:cNvSpPr>
            <p:nvPr/>
          </p:nvSpPr>
          <p:spPr bwMode="auto">
            <a:xfrm flipH="1">
              <a:off x="2653" y="2591"/>
              <a:ext cx="6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19" name="Group 75"/>
          <p:cNvGrpSpPr>
            <a:grpSpLocks/>
          </p:cNvGrpSpPr>
          <p:nvPr/>
        </p:nvGrpSpPr>
        <p:grpSpPr bwMode="auto">
          <a:xfrm>
            <a:off x="4932363" y="4807017"/>
            <a:ext cx="3455987" cy="1331912"/>
            <a:chOff x="3107" y="3181"/>
            <a:chExt cx="2177" cy="839"/>
          </a:xfrm>
        </p:grpSpPr>
        <p:sp>
          <p:nvSpPr>
            <p:cNvPr id="20" name="Rectangle 54"/>
            <p:cNvSpPr>
              <a:spLocks noChangeArrowheads="1"/>
            </p:cNvSpPr>
            <p:nvPr/>
          </p:nvSpPr>
          <p:spPr bwMode="auto">
            <a:xfrm>
              <a:off x="3107" y="3181"/>
              <a:ext cx="2177" cy="839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pic>
          <p:nvPicPr>
            <p:cNvPr id="21" name="Picture 7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" y="3271"/>
              <a:ext cx="2087" cy="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555155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47248</TotalTime>
  <Words>4505</Words>
  <Application>Microsoft Office PowerPoint</Application>
  <PresentationFormat>A4 용지(210x297mm)</PresentationFormat>
  <Paragraphs>615</Paragraphs>
  <Slides>31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31</vt:i4>
      </vt:variant>
    </vt:vector>
  </HeadingPairs>
  <TitlesOfParts>
    <vt:vector size="42" baseType="lpstr">
      <vt:lpstr>가는각진제목체</vt:lpstr>
      <vt:lpstr>견명조</vt:lpstr>
      <vt:lpstr>굴림</vt:lpstr>
      <vt:lpstr>돋움</vt:lpstr>
      <vt:lpstr>맑은 고딕</vt:lpstr>
      <vt:lpstr>Arial</vt:lpstr>
      <vt:lpstr>Courier New</vt:lpstr>
      <vt:lpstr>Wingdings</vt:lpstr>
      <vt:lpstr>1_Default Design</vt:lpstr>
      <vt:lpstr>기본 디자인</vt:lpstr>
      <vt:lpstr>3_Default Design</vt:lpstr>
      <vt:lpstr>4. 선택,반복,배열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홍필두</cp:lastModifiedBy>
  <cp:revision>2913</cp:revision>
  <cp:lastPrinted>2015-10-28T04:44:44Z</cp:lastPrinted>
  <dcterms:created xsi:type="dcterms:W3CDTF">2003-10-22T07:02:37Z</dcterms:created>
  <dcterms:modified xsi:type="dcterms:W3CDTF">2022-04-07T23:29:45Z</dcterms:modified>
</cp:coreProperties>
</file>