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7"/>
  </p:notesMasterIdLst>
  <p:sldIdLst>
    <p:sldId id="694" r:id="rId4"/>
    <p:sldId id="961" r:id="rId5"/>
    <p:sldId id="977" r:id="rId6"/>
    <p:sldId id="978" r:id="rId7"/>
    <p:sldId id="1103" r:id="rId8"/>
    <p:sldId id="1104" r:id="rId9"/>
    <p:sldId id="1105" r:id="rId10"/>
    <p:sldId id="1106" r:id="rId11"/>
    <p:sldId id="1107" r:id="rId12"/>
    <p:sldId id="1108" r:id="rId13"/>
    <p:sldId id="1109" r:id="rId14"/>
    <p:sldId id="1110" r:id="rId15"/>
    <p:sldId id="1111" r:id="rId16"/>
    <p:sldId id="1112" r:id="rId17"/>
    <p:sldId id="1113" r:id="rId18"/>
    <p:sldId id="1114" r:id="rId19"/>
    <p:sldId id="1115" r:id="rId20"/>
    <p:sldId id="1116" r:id="rId21"/>
    <p:sldId id="1117" r:id="rId22"/>
    <p:sldId id="1119" r:id="rId23"/>
    <p:sldId id="1118" r:id="rId24"/>
    <p:sldId id="1120" r:id="rId25"/>
    <p:sldId id="1121" r:id="rId26"/>
    <p:sldId id="1122" r:id="rId27"/>
    <p:sldId id="1123" r:id="rId28"/>
    <p:sldId id="1124" r:id="rId29"/>
    <p:sldId id="1125" r:id="rId30"/>
    <p:sldId id="1126" r:id="rId31"/>
    <p:sldId id="1127" r:id="rId32"/>
    <p:sldId id="1128" r:id="rId33"/>
    <p:sldId id="1129" r:id="rId34"/>
    <p:sldId id="1130" r:id="rId35"/>
    <p:sldId id="1131" r:id="rId36"/>
    <p:sldId id="1132" r:id="rId37"/>
    <p:sldId id="1133" r:id="rId38"/>
    <p:sldId id="1134" r:id="rId39"/>
    <p:sldId id="1135" r:id="rId40"/>
    <p:sldId id="1136" r:id="rId41"/>
    <p:sldId id="1139" r:id="rId42"/>
    <p:sldId id="1138" r:id="rId43"/>
    <p:sldId id="1140" r:id="rId44"/>
    <p:sldId id="1137" r:id="rId45"/>
    <p:sldId id="984" r:id="rId4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BB4FA-4360-4B50-8C56-6AA084304AAA}" v="74" dt="2021-03-18T01:06:5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676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6FBB4FA-4360-4B50-8C56-6AA084304AAA}"/>
    <pc:docChg chg="custSel modSld modMainMaster">
      <pc:chgData name="홍필두" userId="a613eac9-2ee1-4936-8d5c-6f3d69f7b146" providerId="ADAL" clId="{F6FBB4FA-4360-4B50-8C56-6AA084304AAA}" dt="2021-03-18T01:06:56.511" v="662"/>
      <pc:docMkLst>
        <pc:docMk/>
      </pc:docMkLst>
      <pc:sldChg chg="addSp delSp modSp">
        <pc:chgData name="홍필두" userId="a613eac9-2ee1-4936-8d5c-6f3d69f7b146" providerId="ADAL" clId="{F6FBB4FA-4360-4B50-8C56-6AA084304AAA}" dt="2021-03-18T01:06:56.511" v="662"/>
        <pc:sldMkLst>
          <pc:docMk/>
          <pc:sldMk cId="0" sldId="694"/>
        </pc:sldMkLst>
        <pc:spChg chg="add mod">
          <ac:chgData name="홍필두" userId="a613eac9-2ee1-4936-8d5c-6f3d69f7b146" providerId="ADAL" clId="{F6FBB4FA-4360-4B50-8C56-6AA084304AAA}" dt="2021-03-18T01:06:56.511" v="662"/>
          <ac:spMkLst>
            <pc:docMk/>
            <pc:sldMk cId="0" sldId="694"/>
            <ac:spMk id="5" creationId="{4C90589D-C57C-43C9-9DA8-308C62E7F3B1}"/>
          </ac:spMkLst>
        </pc:spChg>
        <pc:spChg chg="del">
          <ac:chgData name="홍필두" userId="a613eac9-2ee1-4936-8d5c-6f3d69f7b146" providerId="ADAL" clId="{F6FBB4FA-4360-4B50-8C56-6AA084304AAA}" dt="2021-03-18T01:06:48.815" v="661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F6FBB4FA-4360-4B50-8C56-6AA084304AAA}" dt="2021-03-18T01:06:48.815" v="661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56.511" v="662"/>
          <ac:picMkLst>
            <pc:docMk/>
            <pc:sldMk cId="0" sldId="694"/>
            <ac:picMk id="6" creationId="{BF87EFB4-F353-4480-AA97-8944696C0273}"/>
          </ac:picMkLst>
        </pc:picChg>
      </pc:sldChg>
      <pc:sldChg chg="modSp mod">
        <pc:chgData name="홍필두" userId="a613eac9-2ee1-4936-8d5c-6f3d69f7b146" providerId="ADAL" clId="{F6FBB4FA-4360-4B50-8C56-6AA084304AAA}" dt="2021-03-18T01:06:44.595" v="660" actId="1076"/>
        <pc:sldMkLst>
          <pc:docMk/>
          <pc:sldMk cId="536599336" sldId="961"/>
        </pc:sldMkLst>
        <pc:spChg chg="mod">
          <ac:chgData name="홍필두" userId="a613eac9-2ee1-4936-8d5c-6f3d69f7b146" providerId="ADAL" clId="{F6FBB4FA-4360-4B50-8C56-6AA084304AAA}" dt="2021-03-18T01:06:44.595" v="660" actId="1076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delSp modSp mod">
        <pc:chgData name="홍필두" userId="a613eac9-2ee1-4936-8d5c-6f3d69f7b146" providerId="ADAL" clId="{F6FBB4FA-4360-4B50-8C56-6AA084304AAA}" dt="2021-03-18T00:58:50.324" v="34" actId="14100"/>
        <pc:sldMkLst>
          <pc:docMk/>
          <pc:sldMk cId="2905770155" sldId="1108"/>
        </pc:sldMkLst>
        <pc:spChg chg="mod">
          <ac:chgData name="홍필두" userId="a613eac9-2ee1-4936-8d5c-6f3d69f7b146" providerId="ADAL" clId="{F6FBB4FA-4360-4B50-8C56-6AA084304AAA}" dt="2021-03-18T00:51:19.361" v="31" actId="20577"/>
          <ac:spMkLst>
            <pc:docMk/>
            <pc:sldMk cId="2905770155" sldId="1108"/>
            <ac:spMk id="4" creationId="{00000000-0000-0000-0000-000000000000}"/>
          </ac:spMkLst>
        </pc:spChg>
        <pc:picChg chg="del">
          <ac:chgData name="홍필두" userId="a613eac9-2ee1-4936-8d5c-6f3d69f7b146" providerId="ADAL" clId="{F6FBB4FA-4360-4B50-8C56-6AA084304AAA}" dt="2021-03-18T00:51:02.950" v="0" actId="478"/>
          <ac:picMkLst>
            <pc:docMk/>
            <pc:sldMk cId="2905770155" sldId="1108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0:58:50.324" v="34" actId="14100"/>
          <ac:picMkLst>
            <pc:docMk/>
            <pc:sldMk cId="2905770155" sldId="1108"/>
            <ac:picMk id="6" creationId="{C2CA2D29-B557-488E-8F8B-F23C9EFBE8F3}"/>
          </ac:picMkLst>
        </pc:picChg>
      </pc:sldChg>
      <pc:sldChg chg="addSp modSp mod">
        <pc:chgData name="홍필두" userId="a613eac9-2ee1-4936-8d5c-6f3d69f7b146" providerId="ADAL" clId="{F6FBB4FA-4360-4B50-8C56-6AA084304AAA}" dt="2021-03-18T01:00:36.322" v="261" actId="313"/>
        <pc:sldMkLst>
          <pc:docMk/>
          <pc:sldMk cId="1075162239" sldId="1116"/>
        </pc:sldMkLst>
        <pc:spChg chg="add mod">
          <ac:chgData name="홍필두" userId="a613eac9-2ee1-4936-8d5c-6f3d69f7b146" providerId="ADAL" clId="{F6FBB4FA-4360-4B50-8C56-6AA084304AAA}" dt="2021-03-18T01:00:36.322" v="261" actId="313"/>
          <ac:spMkLst>
            <pc:docMk/>
            <pc:sldMk cId="1075162239" sldId="1116"/>
            <ac:spMk id="2" creationId="{2567C24D-3464-42FE-8831-675567F9B127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10.717" v="617"/>
        <pc:sldMkLst>
          <pc:docMk/>
          <pc:sldMk cId="659352538" sldId="1128"/>
        </pc:sldMkLst>
        <pc:spChg chg="add del mod">
          <ac:chgData name="홍필두" userId="a613eac9-2ee1-4936-8d5c-6f3d69f7b146" providerId="ADAL" clId="{F6FBB4FA-4360-4B50-8C56-6AA084304AAA}" dt="2021-03-18T01:05:10.451" v="616" actId="478"/>
          <ac:spMkLst>
            <pc:docMk/>
            <pc:sldMk cId="659352538" sldId="1128"/>
            <ac:spMk id="4" creationId="{8B5028A6-B68F-426D-B001-33817996FAA8}"/>
          </ac:spMkLst>
        </pc:spChg>
        <pc:spChg chg="add mod">
          <ac:chgData name="홍필두" userId="a613eac9-2ee1-4936-8d5c-6f3d69f7b146" providerId="ADAL" clId="{F6FBB4FA-4360-4B50-8C56-6AA084304AAA}" dt="2021-03-18T01:05:10.717" v="617"/>
          <ac:spMkLst>
            <pc:docMk/>
            <pc:sldMk cId="659352538" sldId="1128"/>
            <ac:spMk id="9" creationId="{5FC6B338-6DDF-446E-AD0F-16A65042228C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06.701" v="615"/>
        <pc:sldMkLst>
          <pc:docMk/>
          <pc:sldMk cId="3881482711" sldId="1129"/>
        </pc:sldMkLst>
        <pc:spChg chg="add del mod">
          <ac:chgData name="홍필두" userId="a613eac9-2ee1-4936-8d5c-6f3d69f7b146" providerId="ADAL" clId="{F6FBB4FA-4360-4B50-8C56-6AA084304AAA}" dt="2021-03-18T01:05:06.341" v="614" actId="478"/>
          <ac:spMkLst>
            <pc:docMk/>
            <pc:sldMk cId="3881482711" sldId="1129"/>
            <ac:spMk id="7" creationId="{61D3AAB0-7EF1-4BE6-92F8-06221A0BE9FB}"/>
          </ac:spMkLst>
        </pc:spChg>
        <pc:spChg chg="add mod">
          <ac:chgData name="홍필두" userId="a613eac9-2ee1-4936-8d5c-6f3d69f7b146" providerId="ADAL" clId="{F6FBB4FA-4360-4B50-8C56-6AA084304AAA}" dt="2021-03-18T01:05:06.701" v="615"/>
          <ac:spMkLst>
            <pc:docMk/>
            <pc:sldMk cId="3881482711" sldId="1129"/>
            <ac:spMk id="8" creationId="{B610795C-7069-45FB-BEAE-8900E0D744B8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01.061" v="613"/>
        <pc:sldMkLst>
          <pc:docMk/>
          <pc:sldMk cId="1183841722" sldId="1130"/>
        </pc:sldMkLst>
        <pc:spChg chg="add del mod">
          <ac:chgData name="홍필두" userId="a613eac9-2ee1-4936-8d5c-6f3d69f7b146" providerId="ADAL" clId="{F6FBB4FA-4360-4B50-8C56-6AA084304AAA}" dt="2021-03-18T01:05:00.794" v="612" actId="478"/>
          <ac:spMkLst>
            <pc:docMk/>
            <pc:sldMk cId="1183841722" sldId="1130"/>
            <ac:spMk id="7" creationId="{625100E2-FFE7-4707-92E3-CF0257076998}"/>
          </ac:spMkLst>
        </pc:spChg>
        <pc:spChg chg="add mod">
          <ac:chgData name="홍필두" userId="a613eac9-2ee1-4936-8d5c-6f3d69f7b146" providerId="ADAL" clId="{F6FBB4FA-4360-4B50-8C56-6AA084304AAA}" dt="2021-03-18T01:05:01.061" v="613"/>
          <ac:spMkLst>
            <pc:docMk/>
            <pc:sldMk cId="1183841722" sldId="1130"/>
            <ac:spMk id="8" creationId="{68B7B6AF-DCB8-4BF7-99BC-14F5936424F4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55.590" v="611"/>
        <pc:sldMkLst>
          <pc:docMk/>
          <pc:sldMk cId="1352458137" sldId="1131"/>
        </pc:sldMkLst>
        <pc:spChg chg="add del mod">
          <ac:chgData name="홍필두" userId="a613eac9-2ee1-4936-8d5c-6f3d69f7b146" providerId="ADAL" clId="{F6FBB4FA-4360-4B50-8C56-6AA084304AAA}" dt="2021-03-18T01:04:55.324" v="610" actId="478"/>
          <ac:spMkLst>
            <pc:docMk/>
            <pc:sldMk cId="1352458137" sldId="1131"/>
            <ac:spMk id="9" creationId="{3CAC7A9B-D18A-4AF4-9714-45A099588DCE}"/>
          </ac:spMkLst>
        </pc:spChg>
        <pc:spChg chg="add mod">
          <ac:chgData name="홍필두" userId="a613eac9-2ee1-4936-8d5c-6f3d69f7b146" providerId="ADAL" clId="{F6FBB4FA-4360-4B50-8C56-6AA084304AAA}" dt="2021-03-18T01:04:55.590" v="611"/>
          <ac:spMkLst>
            <pc:docMk/>
            <pc:sldMk cId="1352458137" sldId="1131"/>
            <ac:spMk id="10" creationId="{F74B6525-B1AD-4BD7-8400-FD162DB0A4C2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49.981" v="609"/>
        <pc:sldMkLst>
          <pc:docMk/>
          <pc:sldMk cId="514105272" sldId="1132"/>
        </pc:sldMkLst>
        <pc:spChg chg="add del mod">
          <ac:chgData name="홍필두" userId="a613eac9-2ee1-4936-8d5c-6f3d69f7b146" providerId="ADAL" clId="{F6FBB4FA-4360-4B50-8C56-6AA084304AAA}" dt="2021-03-18T01:04:49.715" v="608" actId="478"/>
          <ac:spMkLst>
            <pc:docMk/>
            <pc:sldMk cId="514105272" sldId="1132"/>
            <ac:spMk id="7" creationId="{965363F8-B16A-4927-98D9-71C3ABF3459B}"/>
          </ac:spMkLst>
        </pc:spChg>
        <pc:spChg chg="add mod">
          <ac:chgData name="홍필두" userId="a613eac9-2ee1-4936-8d5c-6f3d69f7b146" providerId="ADAL" clId="{F6FBB4FA-4360-4B50-8C56-6AA084304AAA}" dt="2021-03-18T01:04:49.981" v="609"/>
          <ac:spMkLst>
            <pc:docMk/>
            <pc:sldMk cId="514105272" sldId="1132"/>
            <ac:spMk id="8" creationId="{E68D0A48-5EEA-479F-ACEA-C5EFEF163610}"/>
          </ac:spMkLst>
        </pc:spChg>
      </pc:sldChg>
      <pc:sldChg chg="addSp modSp mod">
        <pc:chgData name="홍필두" userId="a613eac9-2ee1-4936-8d5c-6f3d69f7b146" providerId="ADAL" clId="{F6FBB4FA-4360-4B50-8C56-6AA084304AAA}" dt="2021-03-18T01:04:25.179" v="601" actId="313"/>
        <pc:sldMkLst>
          <pc:docMk/>
          <pc:sldMk cId="4233944849" sldId="1133"/>
        </pc:sldMkLst>
        <pc:spChg chg="add mod">
          <ac:chgData name="홍필두" userId="a613eac9-2ee1-4936-8d5c-6f3d69f7b146" providerId="ADAL" clId="{F6FBB4FA-4360-4B50-8C56-6AA084304AAA}" dt="2021-03-18T01:04:25.179" v="601" actId="313"/>
          <ac:spMkLst>
            <pc:docMk/>
            <pc:sldMk cId="4233944849" sldId="1133"/>
            <ac:spMk id="14" creationId="{7EB59FF0-318F-4E36-8FA5-DF2F75E6371F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31.222" v="603"/>
        <pc:sldMkLst>
          <pc:docMk/>
          <pc:sldMk cId="953132537" sldId="1134"/>
        </pc:sldMkLst>
        <pc:spChg chg="add del mod">
          <ac:chgData name="홍필두" userId="a613eac9-2ee1-4936-8d5c-6f3d69f7b146" providerId="ADAL" clId="{F6FBB4FA-4360-4B50-8C56-6AA084304AAA}" dt="2021-03-18T01:04:30.846" v="602" actId="478"/>
          <ac:spMkLst>
            <pc:docMk/>
            <pc:sldMk cId="953132537" sldId="1134"/>
            <ac:spMk id="41" creationId="{B964C73D-92BB-4B48-8706-C9B567F1B914}"/>
          </ac:spMkLst>
        </pc:spChg>
        <pc:spChg chg="add mod">
          <ac:chgData name="홍필두" userId="a613eac9-2ee1-4936-8d5c-6f3d69f7b146" providerId="ADAL" clId="{F6FBB4FA-4360-4B50-8C56-6AA084304AAA}" dt="2021-03-18T01:04:31.222" v="603"/>
          <ac:spMkLst>
            <pc:docMk/>
            <pc:sldMk cId="953132537" sldId="1134"/>
            <ac:spMk id="42" creationId="{CF1F1E38-504D-4E60-9451-1C7A1459A572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36.971" v="605"/>
        <pc:sldMkLst>
          <pc:docMk/>
          <pc:sldMk cId="428932223" sldId="1135"/>
        </pc:sldMkLst>
        <pc:spChg chg="add del mod">
          <ac:chgData name="홍필두" userId="a613eac9-2ee1-4936-8d5c-6f3d69f7b146" providerId="ADAL" clId="{F6FBB4FA-4360-4B50-8C56-6AA084304AAA}" dt="2021-03-18T01:04:36.752" v="604" actId="478"/>
          <ac:spMkLst>
            <pc:docMk/>
            <pc:sldMk cId="428932223" sldId="1135"/>
            <ac:spMk id="11" creationId="{EFF02A93-4970-4417-9F72-2FA141FE2C21}"/>
          </ac:spMkLst>
        </pc:spChg>
        <pc:spChg chg="add mod">
          <ac:chgData name="홍필두" userId="a613eac9-2ee1-4936-8d5c-6f3d69f7b146" providerId="ADAL" clId="{F6FBB4FA-4360-4B50-8C56-6AA084304AAA}" dt="2021-03-18T01:04:36.971" v="605"/>
          <ac:spMkLst>
            <pc:docMk/>
            <pc:sldMk cId="428932223" sldId="1135"/>
            <ac:spMk id="12" creationId="{1B7707C0-C0DE-4C18-B071-3C753D269327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42.825" v="607"/>
        <pc:sldMkLst>
          <pc:docMk/>
          <pc:sldMk cId="1082826796" sldId="1136"/>
        </pc:sldMkLst>
        <pc:spChg chg="add del mod">
          <ac:chgData name="홍필두" userId="a613eac9-2ee1-4936-8d5c-6f3d69f7b146" providerId="ADAL" clId="{F6FBB4FA-4360-4B50-8C56-6AA084304AAA}" dt="2021-03-18T01:04:42.528" v="606" actId="478"/>
          <ac:spMkLst>
            <pc:docMk/>
            <pc:sldMk cId="1082826796" sldId="1136"/>
            <ac:spMk id="13" creationId="{EDD0FB86-523D-4838-8104-B23D5E8E8B74}"/>
          </ac:spMkLst>
        </pc:spChg>
        <pc:spChg chg="add mod">
          <ac:chgData name="홍필두" userId="a613eac9-2ee1-4936-8d5c-6f3d69f7b146" providerId="ADAL" clId="{F6FBB4FA-4360-4B50-8C56-6AA084304AAA}" dt="2021-03-18T01:04:42.825" v="607"/>
          <ac:spMkLst>
            <pc:docMk/>
            <pc:sldMk cId="1082826796" sldId="1136"/>
            <ac:spMk id="14" creationId="{8E47AF57-51BF-4C6B-834E-DBB8D913B0FB}"/>
          </ac:spMkLst>
        </pc:spChg>
      </pc:sldChg>
      <pc:sldChg chg="addSp modSp mod">
        <pc:chgData name="홍필두" userId="a613eac9-2ee1-4936-8d5c-6f3d69f7b146" providerId="ADAL" clId="{F6FBB4FA-4360-4B50-8C56-6AA084304AAA}" dt="2021-03-18T01:05:33.294" v="654" actId="14100"/>
        <pc:sldMkLst>
          <pc:docMk/>
          <pc:sldMk cId="1895953812" sldId="1139"/>
        </pc:sldMkLst>
        <pc:spChg chg="add mod">
          <ac:chgData name="홍필두" userId="a613eac9-2ee1-4936-8d5c-6f3d69f7b146" providerId="ADAL" clId="{F6FBB4FA-4360-4B50-8C56-6AA084304AAA}" dt="2021-03-18T01:05:33.294" v="654" actId="14100"/>
          <ac:spMkLst>
            <pc:docMk/>
            <pc:sldMk cId="1895953812" sldId="1139"/>
            <ac:spMk id="7" creationId="{6CA3BE59-A6BD-45AD-BC10-C40AD410B6FD}"/>
          </ac:spMkLst>
        </pc:spChg>
      </pc:sldChg>
      <pc:sldMasterChg chg="addSp delSp modSp mod">
        <pc:chgData name="홍필두" userId="a613eac9-2ee1-4936-8d5c-6f3d69f7b146" providerId="ADAL" clId="{F6FBB4FA-4360-4B50-8C56-6AA084304AAA}" dt="2021-03-18T01:06:16.223" v="657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F6FBB4FA-4360-4B50-8C56-6AA084304AAA}" dt="2021-03-18T01:06:16.223" v="657"/>
          <ac:spMkLst>
            <pc:docMk/>
            <pc:sldMasterMk cId="0" sldId="2147483659"/>
            <ac:spMk id="11" creationId="{47558532-8F30-4B8E-89FC-1C7407D4641E}"/>
          </ac:spMkLst>
        </pc:spChg>
        <pc:picChg chg="del">
          <ac:chgData name="홍필두" userId="a613eac9-2ee1-4936-8d5c-6f3d69f7b146" providerId="ADAL" clId="{F6FBB4FA-4360-4B50-8C56-6AA084304AAA}" dt="2021-03-18T01:06:11.377" v="655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11.611" v="656"/>
          <ac:picMkLst>
            <pc:docMk/>
            <pc:sldMasterMk cId="0" sldId="2147483659"/>
            <ac:picMk id="10" creationId="{A9958844-8353-4750-AB77-CF2498DEBFE3}"/>
          </ac:picMkLst>
        </pc:picChg>
      </pc:sldMasterChg>
      <pc:sldMasterChg chg="addSp delSp modSp mod">
        <pc:chgData name="홍필두" userId="a613eac9-2ee1-4936-8d5c-6f3d69f7b146" providerId="ADAL" clId="{F6FBB4FA-4360-4B50-8C56-6AA084304AAA}" dt="2021-03-18T01:06:34.789" v="659"/>
        <pc:sldMasterMkLst>
          <pc:docMk/>
          <pc:sldMasterMk cId="0" sldId="2147484008"/>
        </pc:sldMasterMkLst>
        <pc:picChg chg="del">
          <ac:chgData name="홍필두" userId="a613eac9-2ee1-4936-8d5c-6f3d69f7b146" providerId="ADAL" clId="{F6FBB4FA-4360-4B50-8C56-6AA084304AAA}" dt="2021-03-18T01:06:34.549" v="658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34.789" v="659"/>
          <ac:picMkLst>
            <pc:docMk/>
            <pc:sldMasterMk cId="0" sldId="2147484008"/>
            <ac:picMk id="5" creationId="{3931FFCD-4CED-4032-ADE9-F10CA21847BF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775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1582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74249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8951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7167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8715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3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944856-C922-463D-8F55-7CA41ECE1F2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76056D-2BF3-46C4-BD5B-BD07EE3A27D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패키지는 한마디로 클래스의 묶음입니다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서로 관련된 클래스를 그룹지어 놓는 것이지요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우리가 폴더를 만들어놓고 그 안에 관련된 파일을 모아 놓는 것처럼요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소스파일을 컴파일하면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클래스파일이 생기잖아요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패키지는 폴더가 생성됩니다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폴더 안에 폴더를 생성할 수 있는 것처럼 패키지안에 서브패키지를 생성할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파일의 실제 이름이 경로를 포함한 이름인 것 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실제 이름은 패키지명이 포함된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예를들어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실제 이름은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java.lang.String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패키지의 서브패키지인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패키지에 속한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클래스라는 것이죠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설치한 폴더의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lib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폴더를 보시면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rt.jar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파일이 있는데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runtime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약자이고요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JVM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실행에 필요한 클래스들을 모아놓은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파일은 자바에서 사용하는 압축파일인데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zip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파일과 압축방식이 같아서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알집이나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winzip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압축을 풀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아래의 그림은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rt.jar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파일의 압축을 푼 것인데요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 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폴더가 있고 그 안에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클래스파일이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System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클래스파일도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패키지는 관련된 클래스의 묶음이라는 것과 패키지와 클래스파일은 폴더와 파일의 관계다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것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어렵지 않게 이해하셨을 겁니다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40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FA5E2BD-A375-4100-889C-E7B34B79DA4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65F940-90A3-43DF-A35B-C6865794276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패키지는 키워드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를 사용해서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소스파일의 첫 번째 문장에 단 한번만 선언할 수 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그리고 이 소스파일에 선언된 클래스는 모두 같은 패키지에 속하게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왼쪽의 코드에 보면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PackageTest.java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라는 소스파일에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주석을 제외한 첫번째 문장에 패키지를 선언하였고요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 아래에 두 개의 클래스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PackageTest2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가 선언되어 있는데요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 두 클래스 모두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com.javachobo.book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이라는 패키지에 속하게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이처럼 하나의 소스파일에 둘 이상의 클래스를 선언하는 경우에는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단 하나의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클래스만 선언할 수 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PakcageTest2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에는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을 붙일 수 없고요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또 한가지 지켜야할 규칙은 소스파일의 이름은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클래스의 이름과 일치해야한다는 것입니다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소스파일의 이름이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클래스의 이름인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PackageTest.java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로 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만일 두 클래스 모두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을 붙여야 한다면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각각 다른 소스파일에 작성해야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둘 다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 안붙어 있다면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소스파일의 이름은 둘 중의 어느쪽 클래스의 이름으로 해도 괜찮습니다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은 접근제어자인데요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다음 강의에서 자세히 배우게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지금은 일단 그런 규칙이 있다는 것만 알아두시기 바랍니다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javac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옵션을 사용하면 소스파일에 선언된 패키지구조를 지정된 경로에 자동적으로 생성해줍니다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여기서는 현재폴더를 의미하는 점을 경로로 지정해주어 컴파일 하였습니다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그러니까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오른쪽과 같이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현재폴더인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work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아래에 패키지 구조에 맞게 폴더들이 자동적으로 생성되고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 안에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클래스파일이 생성되었습니다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만일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옵션을 사용하지 않고 컴파일하면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클래스파일만 생성되고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패키지폴더들은 생성되지 않기 때문에 직접 만들어 주어야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모든 클래스는 반드시 하나의 패키지에 속해야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그런데도 지금까지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패키지를 지정하지 않고도 문제가 없었던 것은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패키지를 지정하지 않으면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자동적으로 이름없는 패키지에 속하게 되기 때문입니다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그렇게 함으로써 모든 클래스는 반드시 하나의 패키지에 속해야 한다는 원칙을 지키게 되는 것이죠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패키지를 지정하지 않은 클래스들은 모두 같은 패키지에 속하게 되겠죠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169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107179-8337-489B-8961-5D3E36706DB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E3D91E-B830-44B3-BC93-E0D63AF140E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클래스패스는 클래스파일을 찾는 경로이고요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각 경로간의 구분은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‘;’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으로 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경로가 여러 개 있을 때는 클래스 파일을 찾을 때 제일 왼쪽의 경로부터 순서대로 찾아나가기 시작합니다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지금까지는 클래스패스를 지정하지 않고도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실행할 수 있었는데요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그 이유는 현재 폴더가 자동적으로 클래스패스에 포함되기 때문이었습니다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만일 클래스패스를 지정해야 한다면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반드시 현재폴더를 의미하는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‘.’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을 클래스 패스에 추가해주어야 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현재폴더는 클래스패스의 기본값인데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변경을 하면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기본값은 더이상 사용되지 않기 때문이죠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방금 전에 컴파일한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클래스는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c:\jdk1.5\work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폴더 아래에 있기 때문에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c:\jdk1.5\work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폴더를 클래스패스에 지정해주어야만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PackageTest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클래스를 찾을 수 있습니다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의 설치및 설정에 대한 강좌에서 설명드렸기 때문에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클래스패스를 설정하는 방법을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여기서 또 다루지는 않겠습니다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실행할 때는 이처럼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클래스앞에 패키지명을 다 붙여줘야 한다는 것과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cp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옵션을 사용해서 일시적으로 클래스패스를 지정해주는 방법도 있다는 것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참고로 알아두세요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80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94839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D25274-0A31-4793-9141-8ED75AC5AB0C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D240338-3A5F-4F6F-8471-86DBF8FF69A9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JDK1.2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에서부터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클래스패스를 설정하지 않아도 되도록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 개의 폴더를 지정해 놓았습니다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설치폴더 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lib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 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설치할때 자동생성되지만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폴더는 자동생성되지 않기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직접 만들어줘야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파일은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폴더에 넣기만 하면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207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541048-00C5-4810-AA9D-C68F77BD8A8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6C82833-9B7D-4D58-839D-7DBC38319295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사용할 클래스의 패키지를 지정하는데 사용합니다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패키지의 클래스를 사용하려면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패키지명도 같이 적어줘야하는데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문으로 한번만 패키지를 선언해주면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해당 패키지의 클래스는 패키지명을 적어주지 않아도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사용하려면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이름앞에 패키지명을 붙여줘야하는데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이용해서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패키지를 선언하면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패키지에 속한 클래스들은 패키지명을 붙이지 않고 편하게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예외적으로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클래스들은 다른 패키지에 속한 클래스인데도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하지 않고 클래스 이름만으로 사용할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이유는 매우 빈번하게 사용되는 패키지라서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매번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쓰는 것이 불편하니까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생략할 수 있도록 하였기 때문입니다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대표적인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클래스로는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String, Object, System, Thread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등이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원래는 아래와 같이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써주어야하지만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생략할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컴파일러는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문의 정보를 이용해서 클래스이름을 패키지를 포함한 것으로 변환합니다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코드를 컴파일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같이 바뀌겠죠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76118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87E2D8-DAE7-482E-B2B8-63B294398AF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278800F-5E03-41DE-9F0F-DBF07D093D1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패키지문과 클래스 선언 사이에 위치해야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package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문과는 달리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여러 번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특정 패키지의 모든 클래스를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때는 패키지명 다음에 별표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‘*’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적어주면 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특정 클래스 하나만을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때는 패키지명과 클래스명을 적어주면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첫번째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java.text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SimpleDateFormat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하나만을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것이고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두번째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모든 클래스를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패키지에 속한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이렇게 패키지 이름없이 클래스 이름만으로 사용할 수 있는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65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6A45CD-5F30-4903-A916-C059440D50E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5E3F46-76CA-402D-9D75-8C016BF6F83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컴파일 할 때 처리되는 문장이기 때문에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프로그램의 성능에 아무런 영향을 주지 않기 때문에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많이 사용한다던가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클래스이름대신 별표를 사용한다고 해서 프로그램의 성능을 떨어뜨리지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클래스의 이름을 일일이 적어주는 것보다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편하게  별표를 사용하는 것이 좋습니다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그러나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왼쪽의 코드를 오른쪽과 같이 할 수 없다는 것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주의하시기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지정된 패키지에 포함된 클래스들만을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수 있지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서브패키지에 속하는 클래스들 까지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하지는 못합니다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또 한가지 주의할 점은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패키지들 간의 충돌문제 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아래와 같이 두 개의 패키지를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했는데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 패키지에 같은 이름의 클래스가 있는 경우에는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클래스를 사용할 때 패키지명을 붙여줘서 어느 패키지의 클래스인지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구분할 수 있게 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보통은 편하게  별표를 사용하면 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프로젝트에서 사용되는 공통라이브러리를 작성하는 경우에는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문에 패키지명과 클래스명을 같이 적어줌으로써 사용한 클래스가 어떤 패키지에 속한 것인지 정확히 명시해주는 것이 필요할 때가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그러면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문만 보고도 이 소스코드에 어떤 클래스들을 사용되었는지 쉽게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19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6418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8DD099-E6B9-415E-846E-A4FFAA8AF452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43CB706-49DE-4EC8-AB0B-9F9271B328B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클래스나 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메서드의 선언부에 사용되어 부가적인 의미를 부여하는 것을 말합니다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명사 앞에 붙어서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명사를 수식하는 형용사하고 비슷하다고 볼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modifier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이름 역시 변경하다라는 뜻의 동사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modify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 나온 것으로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대상의 성격을 바꿔주는 것이라고 이해하시면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제어자는 접근제어자와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외의 제어자로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크게 두 가지 부류로 나눌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public, protected, default, private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개가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중에서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실제로 사용하지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이에 대해서는 나중에 다시 설명하겠습니다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제외한 나머지 제어자는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이러한 것들이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static, final. 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중요하고요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나머지는 자주 사용되지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참고로 간단히 설명하면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native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자바가 아닌 다른 언어로 작성된 메서드를 자바에서 호출하기 위해 사용하는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transient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장에서 배울 직렬화에서 자세히 다룹니다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synchronized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volatile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쓰레드의 동기화와 관련된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strictfp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float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double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같은 부동소수점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fp(floating-point)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정확성을 보장하기 위한 것인데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strictfp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사용하면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JVM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이나 어떤 하드웨어에서도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동일한 부동소수점 계산결과를 얻을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하나의 대상에 여러 개의 제어자를 조합해서 사용할 수도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접근제어자는 한번에 하나만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동시에 사용할 수 는 없다는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앞으로 제어자를 하나하나 배워나갈 것인데요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때마다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제어자를 사용할 수 있는 대상과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대상에 따라 제어자가 어떤 의미를 갖게 되는지 잘 눈여겨 보시기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854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007312-6E8B-41C3-B154-CD28CCF5373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EAE631-D04B-45CA-8F4B-5A835D95912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클래스의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공통적인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이미 앞서 배웠기 때문에 잘 알고 계실테니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간단히 정리하고 넘어가겠습니다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사용될 수 있는 곳은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멤버변수와 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초기화 블럭입니다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클래스변수가 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모든 인스턴스가 공유하게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변수나 메서드는 모두 클래스가 메모리에 로드될 때 자동적으로 생성되므로 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생성없이 사용가능합니다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메서드에서는 인스턴스 멤버를 사용할 수 없다는 점 다시한번 확인해 두시기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004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472E6F-9D2E-4DC7-8BB8-1D8CDAC8659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4AEBD8-C02B-4533-809C-D0D882BF500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마지막의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변경될 수 없는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사용할 수 있는 곳은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지역변수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거의 모든 대상에 사용할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각 대상에 따라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붙었을 때 어떤 의미가 되는 지 잘이해하셔야합니다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변수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 값을 변경할 수 없는 상수가 된다는 것은 이미 배웠고요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확장될 수 없는 클래스가 되어서 다른 클래스의 조상이 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상속계층도의 마지막이라는 의미죠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변경될 수 없는 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오버라이딩을 할 수 없는 메서드가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이와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FinalTest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getMaxSize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 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붙어 있으면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이 메서드를 재정의 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905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0F6E19-5D12-4C21-8A3D-04525C241CC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3D5354-A2C0-4970-A599-133130F91F1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변수는 보통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선언과 동시에 초기화를 해주지만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인스턴스변수의 경우에는 생성자에서 초기화 해주는 것이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아래와 같이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정의할 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카드의 속성인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NUMBER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KIND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한번 값이 지정되면 바뀌지 않아야 하는 값입니다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카드의 숫자와 무늬가 게임도중에 마음대로 바뀌어서는 안되겠죠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붙였습니다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그런데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변수는 반드시 선언과 동시에 초기화를 해야한다면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인스턴스는 같은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NUMBER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KIND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값을 갖게 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이러한 문제를 해결하기 위해서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멤버변수의 경우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붙었어도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선언과 동시에 초기화 하지않고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생성자에서 단 한번만 초기화 할 수 있도록 허용했습니다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인스턴스를 생성한 다음에는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값을 저장하려고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에러가 발생합니다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761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6993CE-7813-4FF5-AB1A-D9D8B6197330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CA99BF-0036-4714-8D86-996232B7356E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추상의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미완성의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사용될 수 있는 곳은 클래스와 메서드이고요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붙으면 추상메서드가 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붙으면 추상클래스가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선언부만 있고 구현부가 없는 미완성 메서드입니다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추상메서드가 정의된 클래스 역시 미완성 클래스이기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붙여서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클래스가 추상메서드를 포함하고 있고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미완성 클래스이기 때문에 인스턴스를 생성할 수 없다라는 것을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알려줘야합니다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추상클래스는 상속을 통해서 자손클래스에서 완성되어야만 인스턴스를 생성할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추상메서드와 추상클래스에 대해서는 다음 강의에서 자세히 다룰 것이니까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간단히 이 정도만 설명하고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넘어가겠습니다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04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68286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DBE958-D64E-4378-9265-3E7B7AB9AA4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935BAD-CA3B-4A12-A0C9-9E0F4E396875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제어자는 멤버 또는 클래스에 대한 접근범위를 제한하는 역할을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비밀번호와 같은 중요한 데이터가 아무런 제약없이 쉽게 접근되어서는 안되겠죠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private, default, protected, 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개가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 사용될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각 접근제어자마다 접근할 수 있는 범위가 다른데요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멤버는 같은 클래스 이외에서는 접근할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가장 제한이 높은 접근 제어자이고요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 내의 클래스에서만 접근할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자손클래스에서만 접근이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같은 패키지 내의 클래스에서도 접근이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접근 제한이 전혀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범위가 제일 넓은 것 부터 순서대로 나열하면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public, protected, default, 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되겠습니다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별로 외우기 어렵지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같은 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 플러스 자손클래스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전혀 제한 없음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쉽죠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? ^^;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 사용할 수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멤버변수와 메서드에는 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개를 모두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실제로 사용하지는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접근제어자도 사용하지 않으면 그게 바로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사용된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여기에 괄호를 쳐놓은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00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7D0DBCA-8C16-41BC-90FB-363417817BA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26534D-6F26-4352-9B4A-7D39E711796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사용하는 주된 이유는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외부로 부터 데이터를 보호하기 위해서입니다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외부에는 불필요한 내부적으로만 사용되는 부분을 감춰서 복잡성을 줄이기 위한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 API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문서를 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것들만 나와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여기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멤버변수들은 모두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클래스 외부에서 접근하지 못하도록 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한 쌍의 메서드를 통해서만 읽거나 변경할 수 있도록 되어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값을 반환하고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넘겨받은 값을 체크해서 유효한 값일 경우에만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값을 변경하도록 코드가 작성되어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멤버변수의 값을 읽어오는 메서드는 멤버변수 이름앞에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변경하는 메서드는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붙이는 것이 일반적이기는 하지만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꼭 지켜야 하는 규칙은 아닙니다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생성하고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화면에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...12:35:30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시간이 출력됩니다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참조변수를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참조변수가 가리키는 인스턴스의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toString()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호출하기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출력하는 것은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가리키는 인스턴스의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호출하는 것과 같습니다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메서드가 호출되어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시분초가 화면에 출력된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참조변수를 이용해서 멤버변수에 직접 접근하려고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에러가 발생합니다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이용해서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멤버변수에 접근해야합니다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t.getHour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통해 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얻어서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더한 값을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 넘겨주면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화면에 다시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증가된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되어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객체지향개념 책들을 보다보면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같은 그림을 볼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이게 바로 객체입니다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안에 있는 원들이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멤버변수들을 둘러싸고 있는 것이 메서드입니다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이용해서 멤버변수들은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내부에 감추고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메서드들은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외부에 노출시킴으로써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같은 클래스에 정의된 멤버들끼리는 서로 자유롭게 접근하고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외부에서는 메서드를 통해서만 멤버변수에 접근할 수 있는 구조로 만드는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객체의 노출된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메서드만을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호출할 수만 있을 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실제 내부가 어떻게 되어 있는지 알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것이 바로 캡슐화죠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가장 높은 접근제한이기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상속을 통해 확장될 목적으로 작성되는 클래스에서는 멤버변수의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사용해야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조상클래스의 멤버를 쉽게 접근할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097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C1B131-F731-4D56-8DF3-CC7BCB7E83F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8E4908-0474-490E-96FD-85E8AC4D80F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일반적으로 생성자는 클래스와 같은 접근제어자를 사용하지만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 접근제어자를 사용해서 인스턴스의 생성을 제한할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통해서 인스턴스를 생성하려면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생성자를 호출해야하는데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생성자의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통해서 인스턴스를 생성할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내부적으로 객체를 생성해서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감추고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호출해서 생성된 객체에 접근할 수 있도록 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getInstance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메서드가 하는 일은 생성된 객체의 참조를 반환하는 것 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만일을 대비해서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경우에는 새로운 객체를 생성하도록 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 객체를 생성할 수 없기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객체생성없이 호출할 수 있도록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메서드이어야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메서드에서 참조할 수 있어야하기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객체에 대한 참조도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생성자의 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경우에는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클래스의 조상이 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전에 배운 것과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자손클래스의 인스턴스를 생성하면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조상의 생성자를 호출하는데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조상의 생성자가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호출할 수 없기 때문입니다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붙여줘서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상속을 통해 확장할 수 없는 클래스라는 것을 알려주는 것이 좋습니다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Singleton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클래스는 생성자의 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연산자를 사용해서 인스턴스를 생성할 수 없고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아래의 코드와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통해서 이미 생성되어 있는 인스턴스의 참조를 얻어와야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2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9CA89D-148D-43E5-AF00-981E72E14EF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4107B6-C4A9-43B4-82E2-2748789C350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지금 까지 배운 제어자를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사용대상을 중심으로 정리해봤습니다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대상에 어떤 제어자를 사용할 수 있는지 다시한번 확인해 보시고요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제어자를 조합해서 사용할 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몇가지 생각해봐야할 것들을 적어보았는데요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별로 중요한 내용은 아닙니다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그동안 학습한 제어자를 다시한번 정리하는 의미에서 같이 가볍게 읽어보고 제어자에 대한 강의를 마무리할 까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27869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31423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1894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5313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314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559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715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6124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846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958844-8353-4750-AB77-CF2498DEBFE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58532-8F30-4B8E-89FC-1C7407D4641E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1FFCD-4CED-4032-ADE9-F10CA21847B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-1SLifYjm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6. </a:t>
            </a:r>
            <a:r>
              <a:rPr lang="ko-KR" altLang="en-US" sz="2400" dirty="0"/>
              <a:t>객체지향 조금만 알기</a:t>
            </a:r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4C90589D-C57C-43C9-9DA8-308C62E7F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87EFB4-F353-4480-AA97-8944696C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45503" y="3259723"/>
            <a:ext cx="3087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</a:t>
            </a:r>
            <a:r>
              <a:rPr lang="ko-KR" altLang="en-US">
                <a:hlinkClick r:id="rId3"/>
              </a:rPr>
              <a:t>://</a:t>
            </a:r>
            <a:r>
              <a:rPr lang="ko-KR" altLang="en-US" smtClean="0">
                <a:hlinkClick r:id="rId3"/>
              </a:rPr>
              <a:t>youtu.be/5-1SLifYjms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TvRemocon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만들것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티비리모콘의</a:t>
            </a:r>
            <a:r>
              <a:rPr lang="ko-KR" altLang="en-US" sz="1200" dirty="0"/>
              <a:t> 기능은 </a:t>
            </a:r>
            <a:r>
              <a:rPr lang="en-US" altLang="ko-KR" sz="1200" dirty="0" err="1"/>
              <a:t>VolUp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VolDn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ChannelDn</a:t>
            </a:r>
            <a:r>
              <a:rPr lang="en-US" altLang="ko-KR" sz="1200" dirty="0"/>
              <a:t>()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사용하는 놈은 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올리고</a:t>
            </a:r>
            <a:r>
              <a:rPr lang="en-US" altLang="ko-KR" sz="1200" dirty="0"/>
              <a:t>,</a:t>
            </a:r>
            <a:r>
              <a:rPr lang="ko-KR" altLang="en-US" sz="1200" dirty="0"/>
              <a:t>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내리고</a:t>
            </a:r>
            <a:r>
              <a:rPr lang="en-US" altLang="ko-KR" sz="1200" dirty="0"/>
              <a:t>, </a:t>
            </a:r>
            <a:r>
              <a:rPr lang="ko-KR" altLang="en-US" sz="1200" dirty="0"/>
              <a:t>볼륨</a:t>
            </a:r>
            <a:r>
              <a:rPr lang="en-US" altLang="ko-KR" sz="1200" dirty="0"/>
              <a:t>5</a:t>
            </a:r>
            <a:r>
              <a:rPr lang="ko-KR" altLang="en-US" sz="1200" dirty="0"/>
              <a:t>번 올리고 내리는 것을 가상하여 예제를 작성해 보시오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23754" y="5429487"/>
            <a:ext cx="491993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실습 왜 안 했어</a:t>
            </a:r>
            <a:r>
              <a:rPr lang="en-US" altLang="ko-KR" dirty="0"/>
              <a:t>? -&gt; </a:t>
            </a:r>
            <a:r>
              <a:rPr lang="ko-KR" altLang="en-US" dirty="0"/>
              <a:t>해야 되는 거였어요</a:t>
            </a:r>
            <a:r>
              <a:rPr lang="en-US" altLang="ko-KR" dirty="0"/>
              <a:t>???!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2055" y="5918938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죽는다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A2D29-B557-488E-8F8B-F23C9EFB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97" y="1571624"/>
            <a:ext cx="3063574" cy="29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01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9050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메소드</a:t>
            </a:r>
            <a:r>
              <a:rPr lang="ko-KR" altLang="en-US" sz="1600" dirty="0"/>
              <a:t> 오버로딩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 </a:t>
            </a:r>
            <a:r>
              <a:rPr lang="ko-KR" altLang="en-US" sz="1000" dirty="0" err="1"/>
              <a:t>메소드는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아귀먼트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argment</a:t>
            </a:r>
            <a:r>
              <a:rPr lang="en-US" altLang="ko-KR" sz="1000" dirty="0"/>
              <a:t>,</a:t>
            </a:r>
            <a:r>
              <a:rPr lang="ko-KR" altLang="en-US" sz="1000" dirty="0"/>
              <a:t>매개변수</a:t>
            </a:r>
            <a:r>
              <a:rPr lang="en-US" altLang="ko-KR" sz="1000" dirty="0"/>
              <a:t>) </a:t>
            </a:r>
            <a:r>
              <a:rPr lang="ko-KR" altLang="en-US" sz="1000" dirty="0"/>
              <a:t>형식이나 </a:t>
            </a:r>
            <a:r>
              <a:rPr lang="ko-KR" altLang="en-US" sz="1000" dirty="0" err="1"/>
              <a:t>갯수가</a:t>
            </a:r>
            <a:r>
              <a:rPr lang="ko-KR" altLang="en-US" sz="1000" dirty="0"/>
              <a:t> 다르면 이름은 동일하게 사용하여 편리하게 사용할 수 있는데</a:t>
            </a:r>
            <a:r>
              <a:rPr lang="en-US" altLang="ko-KR" sz="1000" dirty="0"/>
              <a:t>, </a:t>
            </a:r>
            <a:r>
              <a:rPr lang="ko-KR" altLang="en-US" sz="1000" dirty="0"/>
              <a:t>이따위 짓을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오버로딩</a:t>
            </a:r>
            <a:r>
              <a:rPr lang="en-US" altLang="ko-KR" sz="1000" dirty="0"/>
              <a:t>(Overloading)</a:t>
            </a:r>
            <a:r>
              <a:rPr lang="ko-KR" altLang="en-US" sz="1000" dirty="0"/>
              <a:t>이라</a:t>
            </a:r>
            <a:r>
              <a:rPr lang="en-US" altLang="ko-KR" sz="1000" dirty="0"/>
              <a:t> </a:t>
            </a:r>
            <a:r>
              <a:rPr lang="ko-KR" altLang="en-US" sz="1000" dirty="0"/>
              <a:t>한다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952111"/>
            <a:ext cx="3731310" cy="3626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66" y="1993333"/>
            <a:ext cx="4547535" cy="1918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839" y="4411754"/>
            <a:ext cx="36195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01120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메소드</a:t>
            </a:r>
            <a:r>
              <a:rPr lang="ko-KR" altLang="en-US" sz="1600" dirty="0"/>
              <a:t> 오버로딩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메소드</a:t>
            </a:r>
            <a:r>
              <a:rPr lang="ko-KR" altLang="en-US" sz="1200" dirty="0"/>
              <a:t> 오버로딩을 이용하여 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매개변수 </a:t>
            </a:r>
            <a:r>
              <a:rPr lang="en-US" altLang="ko-KR" sz="1200" dirty="0"/>
              <a:t>3,4,5</a:t>
            </a:r>
            <a:r>
              <a:rPr lang="ko-KR" altLang="en-US" sz="1200" dirty="0"/>
              <a:t>개로 호출되는 </a:t>
            </a:r>
            <a:r>
              <a:rPr lang="en-US" altLang="ko-KR" sz="1200" dirty="0"/>
              <a:t>sum, </a:t>
            </a:r>
            <a:r>
              <a:rPr lang="en-US" altLang="ko-KR" sz="1200" dirty="0" err="1"/>
              <a:t>ave</a:t>
            </a:r>
            <a:r>
              <a:rPr lang="ko-KR" altLang="en-US" sz="1200" dirty="0"/>
              <a:t>함수를 만들어 사용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오른쪽 그림과 같이 출력</a:t>
            </a:r>
            <a:r>
              <a:rPr lang="en-US" altLang="ko-KR" sz="1200" dirty="0"/>
              <a:t>form</a:t>
            </a:r>
            <a:r>
              <a:rPr lang="ko-KR" altLang="en-US" sz="1200" dirty="0"/>
              <a:t>을 만들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520" y="1459499"/>
            <a:ext cx="5029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42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3731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생성자</a:t>
            </a:r>
            <a:r>
              <a:rPr lang="en-US" altLang="ko-KR" sz="1600" dirty="0"/>
              <a:t>(constructor),(</a:t>
            </a:r>
            <a:r>
              <a:rPr lang="ko-KR" altLang="en-US" sz="1600" dirty="0" err="1"/>
              <a:t>소멸자</a:t>
            </a:r>
            <a:r>
              <a:rPr lang="en-US" altLang="ko-KR" sz="1600" dirty="0"/>
              <a:t>), (</a:t>
            </a:r>
            <a:r>
              <a:rPr lang="ko-KR" altLang="en-US" sz="1600" dirty="0"/>
              <a:t>이벤트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클래스가</a:t>
            </a:r>
            <a:r>
              <a:rPr lang="en-US" altLang="ko-KR" sz="1400" dirty="0"/>
              <a:t> </a:t>
            </a:r>
            <a:r>
              <a:rPr lang="ko-KR" altLang="en-US" sz="1400" dirty="0"/>
              <a:t>호출되면 </a:t>
            </a:r>
            <a:r>
              <a:rPr lang="en-US" altLang="ko-KR" sz="1400" dirty="0"/>
              <a:t>(new)</a:t>
            </a:r>
            <a:r>
              <a:rPr lang="ko-KR" altLang="en-US" sz="1400" dirty="0"/>
              <a:t>생성자가 실행된다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생성자는</a:t>
            </a:r>
            <a:r>
              <a:rPr lang="ko-KR" altLang="en-US" sz="1400" dirty="0"/>
              <a:t> 클래스명과 동일한 </a:t>
            </a:r>
            <a:r>
              <a:rPr lang="en-US" altLang="ko-KR" sz="1400" dirty="0"/>
              <a:t>public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실행된다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오버로딩도 가능하다</a:t>
            </a:r>
            <a:r>
              <a:rPr lang="en-US" altLang="ko-KR" sz="1400" dirty="0"/>
              <a:t>.</a:t>
            </a:r>
            <a:r>
              <a:rPr lang="ko-KR" altLang="en-US" sz="1400" dirty="0"/>
              <a:t>보통 초기값 부여 등을 수행한다</a:t>
            </a:r>
            <a:r>
              <a:rPr lang="en-US" altLang="ko-KR" sz="14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소멸자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deconstructor</a:t>
            </a:r>
            <a:r>
              <a:rPr lang="en-US" altLang="ko-KR" sz="1400" dirty="0"/>
              <a:t>)</a:t>
            </a:r>
            <a:r>
              <a:rPr lang="ko-KR" altLang="en-US" sz="1400" dirty="0"/>
              <a:t>는 클래스 종료 시 호출되는데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자바는 없다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c++</a:t>
            </a:r>
            <a:r>
              <a:rPr lang="ko-KR" altLang="en-US" sz="1400" dirty="0"/>
              <a:t>은 </a:t>
            </a:r>
            <a:r>
              <a:rPr lang="en-US" altLang="ko-KR" sz="1400" dirty="0"/>
              <a:t>(delete)</a:t>
            </a:r>
            <a:r>
              <a:rPr lang="ko-KR" altLang="en-US" sz="1400" dirty="0" err="1"/>
              <a:t>될때</a:t>
            </a:r>
            <a:r>
              <a:rPr lang="ko-KR" altLang="en-US" sz="1400" dirty="0"/>
              <a:t> 소멸자가 실행된다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소멸자는</a:t>
            </a:r>
            <a:r>
              <a:rPr lang="ko-KR" altLang="en-US" sz="1400" dirty="0"/>
              <a:t> 보통 </a:t>
            </a:r>
            <a:r>
              <a:rPr lang="en-US" altLang="ko-KR" sz="1400" dirty="0"/>
              <a:t>memory free</a:t>
            </a:r>
            <a:r>
              <a:rPr lang="ko-KR" altLang="en-US" sz="1400" dirty="0"/>
              <a:t>를 하는데</a:t>
            </a:r>
            <a:r>
              <a:rPr lang="en-US" altLang="ko-KR" sz="1400" dirty="0"/>
              <a:t> </a:t>
            </a:r>
            <a:r>
              <a:rPr lang="ko-KR" altLang="en-US" sz="1400" dirty="0"/>
              <a:t>자바는 </a:t>
            </a:r>
            <a:r>
              <a:rPr lang="en-US" altLang="ko-KR" sz="1400" dirty="0"/>
              <a:t>Garbage Collection</a:t>
            </a:r>
            <a:r>
              <a:rPr lang="ko-KR" altLang="en-US" sz="1400" dirty="0"/>
              <a:t>에 의하여 소멸자가 필요 없어 졌다</a:t>
            </a:r>
            <a:r>
              <a:rPr lang="en-US" altLang="ko-KR" sz="14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이벤트를 받아서 처리하는 방식이 많다</a:t>
            </a:r>
            <a:r>
              <a:rPr lang="en-US" altLang="ko-KR" sz="1400" dirty="0"/>
              <a:t>.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, </a:t>
            </a:r>
            <a:r>
              <a:rPr lang="ko-KR" altLang="en-US" sz="1400" dirty="0"/>
              <a:t>예외처리</a:t>
            </a:r>
            <a:endParaRPr lang="en-US" altLang="ko-KR" sz="14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다음페이지 예제  별 하나</a:t>
            </a:r>
            <a:r>
              <a:rPr lang="en-US" altLang="ko-KR" sz="1400" dirty="0"/>
              <a:t>(</a:t>
            </a:r>
            <a:r>
              <a:rPr lang="ko-KR" altLang="en-US" sz="1400" dirty="0"/>
              <a:t>★</a:t>
            </a:r>
            <a:r>
              <a:rPr lang="en-US" altLang="ko-KR" sz="14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696366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71C720-F136-4F71-84EF-D1F14979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9" y="665816"/>
            <a:ext cx="4364405" cy="4687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C3AE55-7770-4C80-9717-E18CDE0A1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374" y="771525"/>
            <a:ext cx="4734763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0160F0-6814-4EAE-9BEE-ABF666774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722" y="3514725"/>
            <a:ext cx="3141211" cy="31371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83DCE7-FF35-4A20-8EFA-4280673D7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217" y="3638550"/>
            <a:ext cx="1989920" cy="7286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57501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생성자</a:t>
            </a:r>
            <a:r>
              <a:rPr lang="en-US" altLang="ko-KR" sz="1600" dirty="0"/>
              <a:t>(constructor)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TvRemocon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만들것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티비리모콘의</a:t>
            </a:r>
            <a:r>
              <a:rPr lang="ko-KR" altLang="en-US" sz="1200" dirty="0"/>
              <a:t> 기능은 </a:t>
            </a:r>
            <a:r>
              <a:rPr lang="en-US" altLang="ko-KR" sz="1200" dirty="0" err="1"/>
              <a:t>VolUp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VolDn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ChannelDn</a:t>
            </a:r>
            <a:r>
              <a:rPr lang="en-US" altLang="ko-KR" sz="1200" dirty="0"/>
              <a:t>()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클래스의 </a:t>
            </a:r>
            <a:r>
              <a:rPr lang="ko-KR" altLang="en-US" sz="1200" dirty="0" err="1"/>
              <a:t>생성자에</a:t>
            </a:r>
            <a:r>
              <a:rPr lang="ko-KR" altLang="en-US" sz="1200" dirty="0"/>
              <a:t> 값을 전달하여 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올리고</a:t>
            </a:r>
            <a:r>
              <a:rPr lang="en-US" altLang="ko-KR" sz="1200" dirty="0"/>
              <a:t>,</a:t>
            </a:r>
            <a:r>
              <a:rPr lang="ko-KR" altLang="en-US" sz="1200" dirty="0"/>
              <a:t>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내리고</a:t>
            </a:r>
            <a:r>
              <a:rPr lang="en-US" altLang="ko-KR" sz="1200" dirty="0"/>
              <a:t>, </a:t>
            </a:r>
            <a:r>
              <a:rPr lang="ko-KR" altLang="en-US" sz="1200" dirty="0"/>
              <a:t>볼륨</a:t>
            </a:r>
            <a:r>
              <a:rPr lang="en-US" altLang="ko-KR" sz="1200" dirty="0"/>
              <a:t>5</a:t>
            </a:r>
            <a:r>
              <a:rPr lang="ko-KR" altLang="en-US" sz="1200" dirty="0"/>
              <a:t>번 올리고 내리는 것을 가상하여 예제를 작성해 보시오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즉 </a:t>
            </a:r>
            <a:r>
              <a:rPr lang="en-US" altLang="ko-KR" sz="1200" dirty="0"/>
              <a:t>main</a:t>
            </a:r>
            <a:r>
              <a:rPr lang="ko-KR" altLang="en-US" sz="1200" dirty="0"/>
              <a:t>은 단지 클래스를 생성하는 것만으로 호출된 클래스에서 다 처리되게 실습소스를 구현할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</a:t>
            </a:r>
            <a:r>
              <a:rPr lang="en-US" altLang="ko-KR" sz="1200" dirty="0"/>
              <a:t> : </a:t>
            </a:r>
            <a:r>
              <a:rPr lang="ko-KR" altLang="en-US" sz="1200" dirty="0"/>
              <a:t>앞에 소스 가져다 고친다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103" y="2753533"/>
            <a:ext cx="3847311" cy="250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462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 용어를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52792"/>
              </p:ext>
            </p:extLst>
          </p:nvPr>
        </p:nvGraphicFramePr>
        <p:xfrm>
          <a:off x="1062064" y="2081213"/>
          <a:ext cx="660400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변수와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변수는 변수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..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(method)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함수를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메서드라고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지칭함 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구조체의 확대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즉 변수와 함수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구성 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인스턴스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Elevator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 //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클래스를 받아 객체를 </a:t>
                      </a:r>
                      <a:r>
                        <a:rPr lang="ko-KR" altLang="en-US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만듬</a:t>
                      </a:r>
                      <a:endParaRPr lang="en-US" altLang="ko-KR" sz="1200" baseline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 new Elevator(); //</a:t>
                      </a:r>
                      <a:r>
                        <a:rPr lang="ko-KR" altLang="en-US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인스턴스를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생성하여 객체에 연결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메소드는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아귀먼트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argment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형식이나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갯수가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다르면 이름은 동일하게 사용하여 편리하게 사용할 수 있는데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이따위 짓을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(Overloading)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이라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클래스가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호출되면 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(new)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생성자가 실행된다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생성자는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클래스명과 동일한 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public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실행된다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또한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오버로딩도 가능하다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7359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Inheritance (</a:t>
            </a:r>
            <a:r>
              <a:rPr lang="ko-KR" altLang="en-US" sz="1600" dirty="0"/>
              <a:t>상속으로 클래스 만들기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상속받아 재정의가 가능하다</a:t>
            </a:r>
            <a:r>
              <a:rPr lang="en-US" altLang="ko-KR" sz="1000" dirty="0"/>
              <a:t>. </a:t>
            </a:r>
            <a:r>
              <a:rPr lang="ko-KR" altLang="en-US" sz="1000" dirty="0"/>
              <a:t>즉 클래스를 통으로 가지고 온다</a:t>
            </a:r>
            <a:r>
              <a:rPr lang="en-US" altLang="ko-KR" sz="1000" dirty="0"/>
              <a:t>(Public</a:t>
            </a:r>
            <a:r>
              <a:rPr lang="ko-KR" altLang="en-US" sz="1000" dirty="0"/>
              <a:t>으로 선언된 것을 다 사용 가능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</a:t>
            </a:r>
            <a:r>
              <a:rPr lang="en-US" altLang="ko-KR" sz="1000" dirty="0"/>
              <a:t>Elevator3 </a:t>
            </a:r>
            <a:r>
              <a:rPr lang="ko-KR" altLang="en-US" sz="1000" dirty="0"/>
              <a:t>클래스는 </a:t>
            </a:r>
            <a:r>
              <a:rPr lang="en-US" altLang="ko-KR" sz="1000" dirty="0"/>
              <a:t>Elevator2</a:t>
            </a:r>
            <a:r>
              <a:rPr lang="ko-KR" altLang="en-US" sz="1000" dirty="0"/>
              <a:t>를 상속받아 만듦 </a:t>
            </a:r>
            <a:r>
              <a:rPr lang="en-US" altLang="ko-KR" sz="1000" dirty="0"/>
              <a:t>; Elevator2</a:t>
            </a:r>
            <a:r>
              <a:rPr lang="ko-KR" altLang="en-US" sz="1000" dirty="0"/>
              <a:t>에서 사용 가능한</a:t>
            </a:r>
            <a:r>
              <a:rPr lang="en-US" altLang="ko-KR" sz="1000" dirty="0"/>
              <a:t>(Public</a:t>
            </a:r>
            <a:r>
              <a:rPr lang="ko-KR" altLang="en-US" sz="1000" dirty="0"/>
              <a:t>등</a:t>
            </a:r>
            <a:r>
              <a:rPr lang="en-US" altLang="ko-KR" sz="1000" dirty="0"/>
              <a:t>) </a:t>
            </a:r>
            <a:r>
              <a:rPr lang="ko-KR" altLang="en-US" sz="1000" dirty="0"/>
              <a:t>함수 변수를 그대로 가져다 사용 가능하다</a:t>
            </a:r>
            <a:r>
              <a:rPr lang="en-US" altLang="ko-KR" sz="10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Elevator3</a:t>
            </a:r>
            <a:r>
              <a:rPr lang="ko-KR" altLang="en-US" sz="1000" dirty="0"/>
              <a:t>을 사용한 예제를 보면 </a:t>
            </a:r>
            <a:r>
              <a:rPr lang="en-US" altLang="ko-KR" sz="1000" dirty="0"/>
              <a:t>up(), down(), </a:t>
            </a:r>
            <a:r>
              <a:rPr lang="ko-KR" altLang="en-US" sz="1000" dirty="0" err="1"/>
              <a:t>메소드</a:t>
            </a:r>
            <a:r>
              <a:rPr lang="en-US" altLang="ko-KR" sz="1000" dirty="0"/>
              <a:t>(elevator2</a:t>
            </a:r>
            <a:r>
              <a:rPr lang="ko-KR" altLang="en-US" sz="1000" dirty="0"/>
              <a:t>에서 정의</a:t>
            </a:r>
            <a:r>
              <a:rPr lang="en-US" altLang="ko-KR" sz="1000" dirty="0"/>
              <a:t>)</a:t>
            </a:r>
            <a:r>
              <a:rPr lang="ko-KR" altLang="en-US" sz="1000" dirty="0"/>
              <a:t>를 사용하고</a:t>
            </a:r>
            <a:r>
              <a:rPr lang="en-US" altLang="ko-KR" sz="1000" dirty="0"/>
              <a:t>, </a:t>
            </a:r>
            <a:r>
              <a:rPr lang="ko-KR" altLang="en-US" sz="1000" dirty="0"/>
              <a:t>또한 </a:t>
            </a:r>
            <a:r>
              <a:rPr lang="en-US" altLang="ko-KR" sz="1000" dirty="0"/>
              <a:t>Repair()</a:t>
            </a:r>
            <a:r>
              <a:rPr lang="ko-KR" altLang="en-US" sz="1000" dirty="0"/>
              <a:t>라는 </a:t>
            </a:r>
            <a:r>
              <a:rPr lang="ko-KR" altLang="en-US" sz="1000" dirty="0" err="1"/>
              <a:t>메소드도</a:t>
            </a:r>
            <a:r>
              <a:rPr lang="ko-KR" altLang="en-US" sz="1000" dirty="0"/>
              <a:t> 사용하고 있다</a:t>
            </a:r>
            <a:r>
              <a:rPr lang="en-US" altLang="ko-KR" sz="10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자바에서는 다중상속이 금지</a:t>
            </a:r>
            <a:r>
              <a:rPr lang="en-US" altLang="ko-KR" sz="1000" dirty="0"/>
              <a:t>(</a:t>
            </a:r>
            <a:r>
              <a:rPr lang="ko-KR" altLang="en-US" sz="1000" dirty="0"/>
              <a:t>인터페이스를 사용하도록 되어 있음</a:t>
            </a:r>
            <a:r>
              <a:rPr lang="en-US" altLang="ko-KR" sz="1000" dirty="0"/>
              <a:t>, </a:t>
            </a:r>
            <a:r>
              <a:rPr lang="ko-KR" altLang="en-US" sz="1000" dirty="0"/>
              <a:t>즉 </a:t>
            </a:r>
            <a:r>
              <a:rPr lang="en-US" altLang="ko-KR" sz="1000" dirty="0"/>
              <a:t>elevator2</a:t>
            </a:r>
            <a:r>
              <a:rPr lang="ko-KR" altLang="en-US" sz="1000" dirty="0"/>
              <a:t>를 상속하여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을 만들었는데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은 더 이상 상속 안 됨</a:t>
            </a:r>
            <a:r>
              <a:rPr lang="en-US" altLang="ko-KR" sz="10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2422114"/>
            <a:ext cx="4055713" cy="11082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74" y="2422114"/>
            <a:ext cx="4846872" cy="33665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247" y="3359880"/>
            <a:ext cx="2010084" cy="30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87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Inheritance (</a:t>
            </a:r>
            <a:r>
              <a:rPr lang="ko-KR" altLang="en-US" sz="1600" dirty="0"/>
              <a:t>상속으로 클래스 만들기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여러분이 만든 </a:t>
            </a:r>
            <a:r>
              <a:rPr lang="en-US" altLang="ko-KR" sz="1200" dirty="0" err="1"/>
              <a:t>TvRemocon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상속받아 </a:t>
            </a:r>
            <a:r>
              <a:rPr lang="en-US" altLang="ko-KR" sz="1200" dirty="0" err="1"/>
              <a:t>TvRemoconX</a:t>
            </a:r>
            <a:r>
              <a:rPr lang="ko-KR" altLang="en-US" sz="1200" dirty="0"/>
              <a:t>를 만든다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새로 만든 클래스에는 건전지 체크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추가하도록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</a:t>
            </a:r>
            <a:r>
              <a:rPr lang="en-US" altLang="ko-KR" sz="1200" dirty="0"/>
              <a:t> : </a:t>
            </a:r>
            <a:r>
              <a:rPr lang="ko-KR" altLang="en-US" sz="1200" dirty="0"/>
              <a:t>앞에 소스 가져다 고친다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78" y="1929539"/>
            <a:ext cx="4818350" cy="30120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7C24D-3464-42FE-8831-675567F9B127}"/>
              </a:ext>
            </a:extLst>
          </p:cNvPr>
          <p:cNvSpPr txBox="1"/>
          <p:nvPr/>
        </p:nvSpPr>
        <p:spPr>
          <a:xfrm>
            <a:off x="3805358" y="5080824"/>
            <a:ext cx="5062604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IT</a:t>
            </a:r>
            <a:r>
              <a:rPr lang="ko-KR" altLang="en-US" dirty="0"/>
              <a:t>기술은 </a:t>
            </a:r>
            <a:r>
              <a:rPr lang="ko-KR" altLang="en-US" dirty="0" err="1"/>
              <a:t>스믈</a:t>
            </a:r>
            <a:r>
              <a:rPr lang="ko-KR" altLang="en-US" dirty="0"/>
              <a:t> </a:t>
            </a:r>
            <a:r>
              <a:rPr lang="ko-KR" altLang="en-US" dirty="0" err="1"/>
              <a:t>스믈</a:t>
            </a:r>
            <a:r>
              <a:rPr lang="ko-KR" altLang="en-US" dirty="0"/>
              <a:t> </a:t>
            </a:r>
            <a:r>
              <a:rPr lang="ko-KR" altLang="en-US" dirty="0" err="1"/>
              <a:t>진화하는게</a:t>
            </a:r>
            <a:r>
              <a:rPr lang="ko-KR" altLang="en-US" dirty="0"/>
              <a:t> 아니라 확 달리더라</a:t>
            </a:r>
            <a:endParaRPr lang="en-US" altLang="ko-KR" dirty="0"/>
          </a:p>
          <a:p>
            <a:r>
              <a:rPr lang="ko-KR" altLang="en-US" dirty="0"/>
              <a:t>평생 공부해라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숟가락 들 힘 있을 때 까지 코딩해라 </a:t>
            </a:r>
            <a:r>
              <a:rPr lang="en-US" altLang="ko-KR" dirty="0"/>
              <a:t>(</a:t>
            </a:r>
            <a:r>
              <a:rPr lang="ko-KR" altLang="en-US" dirty="0"/>
              <a:t>홍필두 교수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1622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81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Overriding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상속받아 재정의 </a:t>
            </a:r>
            <a:r>
              <a:rPr lang="ko-KR" altLang="en-US" sz="1000" dirty="0" err="1"/>
              <a:t>할때</a:t>
            </a:r>
            <a:r>
              <a:rPr lang="en-US" altLang="ko-KR" sz="1000" dirty="0"/>
              <a:t>, </a:t>
            </a:r>
            <a:r>
              <a:rPr lang="ko-KR" altLang="en-US" sz="1000" dirty="0"/>
              <a:t>아버지클래스는 </a:t>
            </a:r>
            <a:r>
              <a:rPr lang="en-US" altLang="ko-KR" sz="1000" dirty="0"/>
              <a:t>super (C++</a:t>
            </a:r>
            <a:r>
              <a:rPr lang="ko-KR" altLang="en-US" sz="1000" dirty="0"/>
              <a:t>에서는 </a:t>
            </a:r>
            <a:r>
              <a:rPr lang="en-US" altLang="ko-KR" sz="1000" dirty="0"/>
              <a:t>parent)</a:t>
            </a:r>
            <a:r>
              <a:rPr lang="ko-KR" altLang="en-US" sz="1000" dirty="0"/>
              <a:t>라고 하고 자기클래스는 </a:t>
            </a:r>
            <a:r>
              <a:rPr lang="en-US" altLang="ko-KR" sz="1000" dirty="0"/>
              <a:t>this</a:t>
            </a:r>
            <a:r>
              <a:rPr lang="ko-KR" altLang="en-US" sz="1000" dirty="0"/>
              <a:t>라고 지칭하여 구분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즉 </a:t>
            </a:r>
            <a:r>
              <a:rPr lang="en-US" altLang="ko-KR" sz="1000" dirty="0"/>
              <a:t>super</a:t>
            </a:r>
            <a:r>
              <a:rPr lang="ko-KR" altLang="en-US" sz="1000" dirty="0"/>
              <a:t>클래스의 </a:t>
            </a:r>
            <a:r>
              <a:rPr lang="en-US" altLang="ko-KR" sz="1000" dirty="0"/>
              <a:t>method</a:t>
            </a:r>
            <a:r>
              <a:rPr lang="ko-KR" altLang="en-US" sz="1000" dirty="0"/>
              <a:t>와 동일한 이름과 매개변수로 자식클래스에서 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정의하면 </a:t>
            </a:r>
            <a:r>
              <a:rPr lang="en-US" altLang="ko-KR" sz="1000" dirty="0"/>
              <a:t>super</a:t>
            </a:r>
            <a:r>
              <a:rPr lang="ko-KR" altLang="en-US" sz="1000" dirty="0"/>
              <a:t>클래스 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무시하고 자식클래스의 </a:t>
            </a:r>
            <a:r>
              <a:rPr lang="ko-KR" altLang="en-US" sz="1000" dirty="0" err="1"/>
              <a:t>메소드가</a:t>
            </a:r>
            <a:r>
              <a:rPr lang="ko-KR" altLang="en-US" sz="1000" dirty="0"/>
              <a:t> 정의됨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예제에서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클래스는 </a:t>
            </a:r>
            <a:r>
              <a:rPr lang="en-US" altLang="ko-KR" sz="1000" dirty="0"/>
              <a:t>up</a:t>
            </a:r>
            <a:r>
              <a:rPr lang="ko-KR" altLang="en-US" sz="1000" dirty="0" err="1"/>
              <a:t>메소드는</a:t>
            </a:r>
            <a:r>
              <a:rPr lang="ko-KR" altLang="en-US" sz="1000" dirty="0"/>
              <a:t> 다시 정의해서 두 칸 올라가고 한 칸 내려가는 방식으로 고쳤다</a:t>
            </a:r>
            <a:r>
              <a:rPr lang="en-US" altLang="ko-KR" sz="1000" dirty="0"/>
              <a:t>..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9" y="2978439"/>
            <a:ext cx="4226132" cy="30648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74037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036492" y="931680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객체지향 개념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81" y="1206552"/>
            <a:ext cx="2586076" cy="4917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9" y="1959622"/>
            <a:ext cx="5432789" cy="34117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87302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47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Package</a:t>
            </a:r>
            <a:r>
              <a:rPr lang="ko-KR" altLang="en-US" sz="1600" dirty="0"/>
              <a:t>와 </a:t>
            </a:r>
            <a:r>
              <a:rPr lang="en-US" altLang="ko-KR" sz="1600" dirty="0"/>
              <a:t>Import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패키지는 패키지</a:t>
            </a:r>
            <a:r>
              <a:rPr lang="en-US" altLang="ko-KR" sz="1000" dirty="0"/>
              <a:t>.. </a:t>
            </a:r>
            <a:r>
              <a:rPr lang="ko-KR" altLang="en-US" sz="1000" dirty="0"/>
              <a:t>앞에서 경험해 봤듯이 </a:t>
            </a:r>
            <a:r>
              <a:rPr lang="en-US" altLang="ko-KR" sz="1000" dirty="0"/>
              <a:t>-&gt; jar</a:t>
            </a:r>
            <a:r>
              <a:rPr lang="ko-KR" altLang="en-US" sz="1000" dirty="0"/>
              <a:t>파일로 만들어 배포하고자 하는 단위</a:t>
            </a:r>
            <a:r>
              <a:rPr lang="en-US" altLang="ko-KR" sz="10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임포트는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임포트</a:t>
            </a:r>
            <a:r>
              <a:rPr lang="en-US" altLang="ko-KR" sz="1000" dirty="0"/>
              <a:t>.. </a:t>
            </a:r>
            <a:r>
              <a:rPr lang="ko-KR" altLang="en-US" sz="1000" dirty="0"/>
              <a:t>앞에서 경험해 봤듯이</a:t>
            </a:r>
            <a:r>
              <a:rPr lang="en-US" altLang="ko-KR" sz="1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21311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19"/>
          <p:cNvSpPr txBox="1">
            <a:spLocks noChangeArrowheads="1"/>
          </p:cNvSpPr>
          <p:nvPr/>
        </p:nvSpPr>
        <p:spPr bwMode="auto">
          <a:xfrm>
            <a:off x="739776" y="685923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3.1 </a:t>
            </a:r>
            <a:r>
              <a:rPr lang="ko-KR" altLang="en-US" sz="2800">
                <a:latin typeface="견명조" pitchFamily="18" charset="-127"/>
              </a:rPr>
              <a:t>패키지</a:t>
            </a:r>
            <a:r>
              <a:rPr lang="en-US" altLang="ko-KR" sz="2800">
                <a:latin typeface="견명조" pitchFamily="18" charset="-127"/>
              </a:rPr>
              <a:t>(package)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126977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서로 관련된 클래스와 인터페이스의 묶음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666649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클래스가 물리적으로 클래스파일</a:t>
            </a:r>
            <a:r>
              <a:rPr lang="en-US" altLang="ko-KR" sz="1800">
                <a:latin typeface="견명조" pitchFamily="18" charset="-127"/>
              </a:rPr>
              <a:t>(*.class)</a:t>
            </a:r>
            <a:r>
              <a:rPr lang="ko-KR" altLang="en-US" sz="1800">
                <a:latin typeface="견명조" pitchFamily="18" charset="-127"/>
              </a:rPr>
              <a:t>인 것처럼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패키지는 물리적으로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폴더이다</a:t>
            </a:r>
            <a:r>
              <a:rPr lang="en-US" altLang="ko-KR" sz="1800">
                <a:latin typeface="견명조" pitchFamily="18" charset="-127"/>
              </a:rPr>
              <a:t>.  </a:t>
            </a:r>
            <a:r>
              <a:rPr lang="ko-KR" altLang="en-US" sz="1800">
                <a:latin typeface="견명조" pitchFamily="18" charset="-127"/>
              </a:rPr>
              <a:t>패키지는 서브패키지를 가질 수 있으며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en-US" altLang="ko-KR" sz="1800">
                <a:latin typeface="Arial" panose="020B0604020202020204" pitchFamily="34" charset="0"/>
              </a:rPr>
              <a:t>‘</a:t>
            </a:r>
            <a:r>
              <a:rPr lang="en-US" altLang="ko-KR" sz="1800">
                <a:latin typeface="견명조" pitchFamily="18" charset="-127"/>
              </a:rPr>
              <a:t>.</a:t>
            </a:r>
            <a:r>
              <a:rPr lang="en-US" altLang="ko-KR" sz="1800">
                <a:latin typeface="Arial" panose="020B0604020202020204" pitchFamily="34" charset="0"/>
              </a:rPr>
              <a:t>’</a:t>
            </a:r>
            <a:r>
              <a:rPr lang="ko-KR" altLang="en-US" sz="1800">
                <a:latin typeface="견명조" pitchFamily="18" charset="-127"/>
              </a:rPr>
              <a:t>으로 구분한다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3214461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rt.jar</a:t>
            </a:r>
            <a:r>
              <a:rPr lang="ko-KR" altLang="en-US" sz="1800">
                <a:latin typeface="견명조" pitchFamily="18" charset="-127"/>
              </a:rPr>
              <a:t>는 </a:t>
            </a:r>
            <a:r>
              <a:rPr lang="en-US" altLang="ko-KR" sz="1800">
                <a:latin typeface="견명조" pitchFamily="18" charset="-127"/>
              </a:rPr>
              <a:t>Java API</a:t>
            </a:r>
            <a:r>
              <a:rPr lang="ko-KR" altLang="en-US" sz="1800">
                <a:latin typeface="견명조" pitchFamily="18" charset="-127"/>
              </a:rPr>
              <a:t>의 기본 클래스들을 압축한 파일</a:t>
            </a:r>
          </a:p>
          <a:p>
            <a:pPr eaLnBrk="1" hangingPunct="1"/>
            <a:r>
              <a:rPr lang="en-US" altLang="ko-KR" sz="1800">
                <a:latin typeface="견명조" pitchFamily="18" charset="-127"/>
              </a:rPr>
              <a:t>    (JDK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\jre\lib</a:t>
            </a:r>
            <a:r>
              <a:rPr lang="ko-KR" altLang="en-US" sz="1800">
                <a:latin typeface="견명조" pitchFamily="18" charset="-127"/>
              </a:rPr>
              <a:t>에 위치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pic>
        <p:nvPicPr>
          <p:cNvPr id="10037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4" y="4056186"/>
            <a:ext cx="70199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52551" y="2840160"/>
            <a:ext cx="572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(String</a:t>
            </a:r>
            <a:r>
              <a:rPr lang="ko-KR" altLang="en-US" sz="1800">
                <a:latin typeface="견명조" pitchFamily="18" charset="-127"/>
              </a:rPr>
              <a:t>클래스의 </a:t>
            </a:r>
            <a:r>
              <a:rPr lang="en-US" altLang="ko-KR" sz="1800">
                <a:latin typeface="견명조" pitchFamily="18" charset="-127"/>
              </a:rPr>
              <a:t>full name</a:t>
            </a:r>
            <a:r>
              <a:rPr lang="ko-KR" altLang="en-US" sz="1800">
                <a:latin typeface="견명조" pitchFamily="18" charset="-127"/>
              </a:rPr>
              <a:t>은 </a:t>
            </a:r>
            <a:r>
              <a:rPr lang="en-US" altLang="ko-KR" sz="1800">
                <a:latin typeface="견명조" pitchFamily="18" charset="-127"/>
              </a:rPr>
              <a:t>java.lang.String)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49313" y="248897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클래스의 실제 이름</a:t>
            </a:r>
            <a:r>
              <a:rPr lang="en-US" altLang="ko-KR" sz="1800">
                <a:latin typeface="견명조" pitchFamily="18" charset="-127"/>
              </a:rPr>
              <a:t>(full name)</a:t>
            </a:r>
            <a:r>
              <a:rPr lang="ko-KR" altLang="en-US" sz="1800">
                <a:latin typeface="견명조" pitchFamily="18" charset="-127"/>
              </a:rPr>
              <a:t>은 패키지명이 포함된 것이다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46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704851" y="64417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3.2 </a:t>
            </a:r>
            <a:r>
              <a:rPr lang="ko-KR" altLang="en-US" sz="2800">
                <a:latin typeface="견명조" pitchFamily="18" charset="-127"/>
              </a:rPr>
              <a:t>패키지의 선언</a:t>
            </a:r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814388" y="1220432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패키지는 소스파일에 첫 번째 문장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주석 제외</a:t>
            </a:r>
            <a:r>
              <a:rPr lang="en-US" altLang="ko-KR" sz="1800">
                <a:latin typeface="견명조" pitchFamily="18" charset="-127"/>
              </a:rPr>
              <a:t>)</a:t>
            </a:r>
            <a:r>
              <a:rPr lang="ko-KR" altLang="en-US" sz="1800">
                <a:latin typeface="견명조" pitchFamily="18" charset="-127"/>
              </a:rPr>
              <a:t>으로 단 한번 선언한다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560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3525483"/>
            <a:ext cx="4105275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5252683"/>
            <a:ext cx="3924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14388" y="2565045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모든 클래스는 하나의 패키지에 속하며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패키지가 선언되지 않은 클래스는 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자동적으로 이름없는</a:t>
            </a:r>
            <a:r>
              <a:rPr lang="en-US" altLang="ko-KR" sz="1800">
                <a:latin typeface="견명조" pitchFamily="18" charset="-127"/>
              </a:rPr>
              <a:t>(unnamed) </a:t>
            </a:r>
            <a:r>
              <a:rPr lang="ko-KR" altLang="en-US" sz="1800">
                <a:latin typeface="견명조" pitchFamily="18" charset="-127"/>
              </a:rPr>
              <a:t>패키지에 속하게 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561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6" y="3496907"/>
            <a:ext cx="4321175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14388" y="1701445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하나의 소스파일에 둘 이상의 클래스가 포함된 경우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모두 같은 패키지에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속하게 된다</a:t>
            </a:r>
            <a:r>
              <a:rPr lang="en-US" altLang="ko-KR" sz="1800">
                <a:latin typeface="견명조" pitchFamily="18" charset="-127"/>
              </a:rPr>
              <a:t>.(</a:t>
            </a:r>
            <a:r>
              <a:rPr lang="ko-KR" altLang="en-US" sz="1800">
                <a:latin typeface="견명조" pitchFamily="18" charset="-127"/>
              </a:rPr>
              <a:t>하나의 소스파일에 단 하나의 </a:t>
            </a:r>
            <a:r>
              <a:rPr lang="en-US" altLang="ko-KR" sz="1800">
                <a:latin typeface="견명조" pitchFamily="18" charset="-127"/>
              </a:rPr>
              <a:t>public</a:t>
            </a:r>
            <a:r>
              <a:rPr lang="ko-KR" altLang="en-US" sz="1800">
                <a:latin typeface="견명조" pitchFamily="18" charset="-127"/>
              </a:rPr>
              <a:t>클래스만 허용한다</a:t>
            </a:r>
            <a:r>
              <a:rPr lang="en-US" altLang="ko-KR" sz="1800">
                <a:latin typeface="견명조" pitchFamily="18" charset="-127"/>
              </a:rPr>
              <a:t>.)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030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3.3 </a:t>
            </a:r>
            <a:r>
              <a:rPr lang="ko-KR" altLang="en-US" sz="2800">
                <a:latin typeface="견명조" pitchFamily="18" charset="-127"/>
              </a:rPr>
              <a:t>클래스패스</a:t>
            </a:r>
            <a:r>
              <a:rPr lang="en-US" altLang="ko-KR" sz="2800">
                <a:latin typeface="견명조" pitchFamily="18" charset="-127"/>
              </a:rPr>
              <a:t>(classpath) </a:t>
            </a:r>
            <a:r>
              <a:rPr lang="ko-KR" altLang="en-US" sz="2800">
                <a:latin typeface="견명조" pitchFamily="18" charset="-127"/>
              </a:rPr>
              <a:t>설정</a:t>
            </a:r>
            <a:r>
              <a:rPr lang="en-US" altLang="ko-KR" sz="2800">
                <a:latin typeface="견명조" pitchFamily="18" charset="-127"/>
              </a:rPr>
              <a:t>(1/2)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</a:t>
            </a:r>
            <a:r>
              <a:rPr lang="en-US" altLang="ko-KR" sz="1800">
                <a:latin typeface="견명조" pitchFamily="18" charset="-127"/>
              </a:rPr>
              <a:t>(classpath)</a:t>
            </a:r>
            <a:r>
              <a:rPr lang="ko-KR" altLang="en-US" sz="1800">
                <a:latin typeface="견명조" pitchFamily="18" charset="-127"/>
              </a:rPr>
              <a:t>는 클래스파일</a:t>
            </a:r>
            <a:r>
              <a:rPr lang="en-US" altLang="ko-KR" sz="1800">
                <a:latin typeface="견명조" pitchFamily="18" charset="-127"/>
              </a:rPr>
              <a:t>(*.class)</a:t>
            </a:r>
            <a:r>
              <a:rPr lang="ko-KR" altLang="en-US" sz="1800">
                <a:latin typeface="견명조" pitchFamily="18" charset="-127"/>
              </a:rPr>
              <a:t>를 찾는 경로</a:t>
            </a:r>
            <a:r>
              <a:rPr lang="en-US" altLang="ko-KR" sz="1800">
                <a:latin typeface="견명조" pitchFamily="18" charset="-127"/>
              </a:rPr>
              <a:t>. </a:t>
            </a:r>
            <a:r>
              <a:rPr lang="ko-KR" altLang="en-US" sz="1800">
                <a:latin typeface="견명조" pitchFamily="18" charset="-127"/>
              </a:rPr>
              <a:t>구분자는 </a:t>
            </a:r>
            <a:r>
              <a:rPr lang="en-US" altLang="ko-KR" sz="1800">
                <a:latin typeface="Arial" panose="020B0604020202020204" pitchFamily="34" charset="0"/>
              </a:rPr>
              <a:t>‘</a:t>
            </a:r>
            <a:r>
              <a:rPr lang="en-US" altLang="ko-KR" sz="1800">
                <a:latin typeface="견명조" pitchFamily="18" charset="-127"/>
              </a:rPr>
              <a:t>;</a:t>
            </a:r>
            <a:r>
              <a:rPr lang="en-US" altLang="ko-KR" sz="1800">
                <a:latin typeface="Arial" panose="020B0604020202020204" pitchFamily="34" charset="0"/>
              </a:rPr>
              <a:t>’</a:t>
            </a:r>
            <a:endParaRPr lang="en-US" altLang="ko-KR" sz="1800">
              <a:latin typeface="견명조" pitchFamily="18" charset="-127"/>
            </a:endParaRP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24209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클래스패스가 없으면 자동적으로 현재 폴더가 포함되지만</a:t>
            </a:r>
            <a:endParaRPr lang="en-US" altLang="ko-KR" sz="1800">
              <a:latin typeface="견명조" pitchFamily="18" charset="-127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816226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  </a:t>
            </a:r>
            <a:r>
              <a:rPr lang="ko-KR" altLang="en-US" sz="1800">
                <a:latin typeface="견명조" pitchFamily="18" charset="-127"/>
              </a:rPr>
              <a:t>클래스패스를 지정할 때는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현재 폴더</a:t>
            </a:r>
            <a:r>
              <a:rPr lang="en-US" altLang="ko-KR" sz="1800">
                <a:latin typeface="견명조" pitchFamily="18" charset="-127"/>
              </a:rPr>
              <a:t>(.)</a:t>
            </a:r>
            <a:r>
              <a:rPr lang="ko-KR" altLang="en-US" sz="1800">
                <a:latin typeface="견명조" pitchFamily="18" charset="-127"/>
              </a:rPr>
              <a:t>도 함께 추가해주어야 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49313" y="19891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클래스패스에 패키지가 포함된 폴더나 </a:t>
            </a:r>
            <a:r>
              <a:rPr lang="en-US" altLang="ko-KR" sz="1800">
                <a:latin typeface="견명조" pitchFamily="18" charset="-127"/>
              </a:rPr>
              <a:t>jar</a:t>
            </a:r>
            <a:r>
              <a:rPr lang="ko-KR" altLang="en-US" sz="1800">
                <a:latin typeface="견명조" pitchFamily="18" charset="-127"/>
              </a:rPr>
              <a:t>파일을</a:t>
            </a:r>
            <a:r>
              <a:rPr lang="en-US" altLang="ko-KR" sz="1800">
                <a:latin typeface="견명조" pitchFamily="18" charset="-127"/>
              </a:rPr>
              <a:t>(*.jar) </a:t>
            </a:r>
            <a:r>
              <a:rPr lang="ko-KR" altLang="en-US" sz="1800">
                <a:latin typeface="견명조" pitchFamily="18" charset="-127"/>
              </a:rPr>
              <a:t>나열한다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663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57564"/>
            <a:ext cx="57531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57263" y="5192714"/>
            <a:ext cx="349250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견명조" pitchFamily="18" charset="-127"/>
              </a:rPr>
              <a:t>[</a:t>
            </a:r>
            <a:r>
              <a:rPr lang="ko-KR" altLang="en-US">
                <a:latin typeface="견명조" pitchFamily="18" charset="-127"/>
              </a:rPr>
              <a:t>참고</a:t>
            </a:r>
            <a:r>
              <a:rPr lang="en-US" altLang="ko-KR">
                <a:latin typeface="견명조" pitchFamily="18" charset="-127"/>
              </a:rPr>
              <a:t>] java.exe</a:t>
            </a:r>
            <a:r>
              <a:rPr lang="ko-KR" altLang="en-US">
                <a:latin typeface="견명조" pitchFamily="18" charset="-127"/>
              </a:rPr>
              <a:t>의‘</a:t>
            </a:r>
            <a:r>
              <a:rPr lang="en-US" altLang="ko-KR">
                <a:latin typeface="견명조" pitchFamily="18" charset="-127"/>
              </a:rPr>
              <a:t>cp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ko-KR" altLang="en-US">
                <a:latin typeface="견명조" pitchFamily="18" charset="-127"/>
              </a:rPr>
              <a:t>옵션을 이용해서 </a:t>
            </a:r>
          </a:p>
          <a:p>
            <a:pPr eaLnBrk="1" hangingPunct="1"/>
            <a:r>
              <a:rPr lang="ko-KR" altLang="en-US">
                <a:latin typeface="견명조" pitchFamily="18" charset="-127"/>
              </a:rPr>
              <a:t>      일시적으로 클래스패스를 지정해</a:t>
            </a:r>
          </a:p>
          <a:p>
            <a:pPr eaLnBrk="1" hangingPunct="1"/>
            <a:r>
              <a:rPr lang="ko-KR" altLang="en-US">
                <a:latin typeface="견명조" pitchFamily="18" charset="-127"/>
              </a:rPr>
              <a:t>      줄 수도 있다</a:t>
            </a:r>
            <a:r>
              <a:rPr lang="en-US" altLang="ko-KR">
                <a:latin typeface="견명조" pitchFamily="18" charset="-127"/>
              </a:rPr>
              <a:t>.</a:t>
            </a:r>
          </a:p>
        </p:txBody>
      </p:sp>
      <p:pic>
        <p:nvPicPr>
          <p:cNvPr id="2663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4533901"/>
            <a:ext cx="4752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255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3.3 </a:t>
            </a:r>
            <a:r>
              <a:rPr lang="ko-KR" altLang="en-US" sz="2800">
                <a:latin typeface="견명조" pitchFamily="18" charset="-127"/>
              </a:rPr>
              <a:t>클래스패스</a:t>
            </a:r>
            <a:r>
              <a:rPr lang="en-US" altLang="ko-KR" sz="2800">
                <a:latin typeface="견명조" pitchFamily="18" charset="-127"/>
              </a:rPr>
              <a:t>(classpath) </a:t>
            </a:r>
            <a:r>
              <a:rPr lang="ko-KR" altLang="en-US" sz="2800">
                <a:latin typeface="견명조" pitchFamily="18" charset="-127"/>
              </a:rPr>
              <a:t>설정</a:t>
            </a:r>
            <a:r>
              <a:rPr lang="en-US" altLang="ko-KR" sz="2800">
                <a:latin typeface="견명조" pitchFamily="18" charset="-127"/>
              </a:rPr>
              <a:t>(2/2)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04851" y="1665288"/>
            <a:ext cx="8748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</a:t>
            </a:r>
            <a:r>
              <a:rPr lang="en-US" altLang="ko-KR"/>
              <a:t>▶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클래스패스로 자동 포함된 폴더 </a:t>
            </a:r>
            <a:r>
              <a:rPr lang="en-US" altLang="ko-KR" sz="1800">
                <a:latin typeface="견명조" pitchFamily="18" charset="-127"/>
              </a:rPr>
              <a:t>for </a:t>
            </a:r>
            <a:r>
              <a:rPr lang="ko-KR" altLang="en-US" sz="1800">
                <a:latin typeface="견명조" pitchFamily="18" charset="-127"/>
              </a:rPr>
              <a:t>클래스파일</a:t>
            </a:r>
            <a:r>
              <a:rPr lang="en-US" altLang="ko-KR" sz="1800">
                <a:latin typeface="견명조" pitchFamily="18" charset="-127"/>
              </a:rPr>
              <a:t>(*.class) : </a:t>
            </a:r>
            <a:r>
              <a:rPr lang="ko-KR" altLang="en-US" sz="1800">
                <a:latin typeface="견명조" pitchFamily="18" charset="-127"/>
              </a:rPr>
              <a:t>수동생성 해야함</a:t>
            </a:r>
            <a:r>
              <a:rPr lang="en-US" altLang="ko-KR" sz="1800">
                <a:latin typeface="견명조" pitchFamily="18" charset="-127"/>
              </a:rPr>
              <a:t>. </a:t>
            </a:r>
          </a:p>
        </p:txBody>
      </p:sp>
      <p:pic>
        <p:nvPicPr>
          <p:cNvPr id="2765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6" y="3481388"/>
            <a:ext cx="44672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1028700" y="2062163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\jre\classes</a:t>
            </a:r>
            <a:endParaRPr lang="ko-KR" altLang="en-US" sz="1800">
              <a:latin typeface="견명조" pitchFamily="18" charset="-127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68339" y="2486026"/>
            <a:ext cx="8785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</a:t>
            </a:r>
            <a:r>
              <a:rPr lang="en-US" altLang="ko-KR"/>
              <a:t>▶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클래스패스로 자동 포함된 폴더 </a:t>
            </a:r>
            <a:r>
              <a:rPr lang="en-US" altLang="ko-KR" sz="1800">
                <a:latin typeface="견명조" pitchFamily="18" charset="-127"/>
              </a:rPr>
              <a:t>for jar</a:t>
            </a:r>
            <a:r>
              <a:rPr lang="ko-KR" altLang="en-US" sz="1800">
                <a:latin typeface="견명조" pitchFamily="18" charset="-127"/>
              </a:rPr>
              <a:t>파일</a:t>
            </a:r>
            <a:r>
              <a:rPr lang="en-US" altLang="ko-KR" sz="1800">
                <a:latin typeface="견명조" pitchFamily="18" charset="-127"/>
              </a:rPr>
              <a:t>(*.jar) : JDK</a:t>
            </a:r>
            <a:r>
              <a:rPr lang="ko-KR" altLang="en-US" sz="1800">
                <a:latin typeface="견명조" pitchFamily="18" charset="-127"/>
              </a:rPr>
              <a:t>설치시 자동생성됨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28700" y="2882901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\jre\lib\ext</a:t>
            </a:r>
            <a:endParaRPr lang="ko-KR" altLang="en-US" sz="1800">
              <a:latin typeface="견명조" pitchFamily="18" charset="-127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783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19"/>
          <p:cNvSpPr txBox="1">
            <a:spLocks noChangeArrowheads="1"/>
          </p:cNvSpPr>
          <p:nvPr/>
        </p:nvSpPr>
        <p:spPr bwMode="auto">
          <a:xfrm>
            <a:off x="723078" y="756444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3.4 import</a:t>
            </a:r>
            <a:r>
              <a:rPr lang="ko-KR" altLang="en-US" sz="2800">
                <a:latin typeface="견명조" pitchFamily="18" charset="-127"/>
              </a:rPr>
              <a:t>문</a:t>
            </a:r>
          </a:p>
        </p:txBody>
      </p:sp>
      <p:sp>
        <p:nvSpPr>
          <p:cNvPr id="28680" name="Text Box 20"/>
          <p:cNvSpPr txBox="1">
            <a:spLocks noChangeArrowheads="1"/>
          </p:cNvSpPr>
          <p:nvPr/>
        </p:nvSpPr>
        <p:spPr bwMode="auto">
          <a:xfrm>
            <a:off x="904052" y="1369219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사용할 클래스가 속한 패키지를 지정하는데 사용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904052" y="3990181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java.lang</a:t>
            </a:r>
            <a:r>
              <a:rPr lang="ko-KR" altLang="en-US" sz="1800">
                <a:latin typeface="견명조" pitchFamily="18" charset="-127"/>
              </a:rPr>
              <a:t>패키지의 클래스는 </a:t>
            </a:r>
            <a:r>
              <a:rPr lang="en-US" altLang="ko-KR" sz="1800">
                <a:latin typeface="견명조" pitchFamily="18" charset="-127"/>
              </a:rPr>
              <a:t>import</a:t>
            </a:r>
            <a:r>
              <a:rPr lang="ko-KR" altLang="en-US" sz="1800">
                <a:latin typeface="견명조" pitchFamily="18" charset="-127"/>
              </a:rPr>
              <a:t>하지 않고도 사용할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904052" y="1831181"/>
            <a:ext cx="838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문을 사용하면 클래스를 사용할 때 패키지명을 생략할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8683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15" y="2583657"/>
            <a:ext cx="21955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53" y="2664618"/>
            <a:ext cx="39608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Rectangle 22"/>
          <p:cNvSpPr>
            <a:spLocks noChangeArrowheads="1"/>
          </p:cNvSpPr>
          <p:nvPr/>
        </p:nvSpPr>
        <p:spPr bwMode="auto">
          <a:xfrm>
            <a:off x="1227902" y="2835374"/>
            <a:ext cx="4319588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6" name="Rectangle 23"/>
          <p:cNvSpPr>
            <a:spLocks noChangeArrowheads="1"/>
          </p:cNvSpPr>
          <p:nvPr/>
        </p:nvSpPr>
        <p:spPr bwMode="auto">
          <a:xfrm>
            <a:off x="5944366" y="2835374"/>
            <a:ext cx="2700337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7" name="Line 46"/>
          <p:cNvSpPr>
            <a:spLocks noChangeShapeType="1"/>
          </p:cNvSpPr>
          <p:nvPr/>
        </p:nvSpPr>
        <p:spPr bwMode="auto">
          <a:xfrm flipV="1">
            <a:off x="5260153" y="3024981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904052" y="4423569"/>
            <a:ext cx="7848600" cy="2035175"/>
            <a:chOff x="340" y="2950"/>
            <a:chExt cx="4944" cy="1282"/>
          </a:xfrm>
        </p:grpSpPr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340" y="2950"/>
              <a:ext cx="4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800">
                  <a:latin typeface="견명조" pitchFamily="18" charset="-127"/>
                </a:rPr>
                <a:t>    String, Object, System, Thread ...</a:t>
              </a:r>
              <a:endParaRPr lang="ko-KR" altLang="en-US" sz="1800">
                <a:latin typeface="견명조" pitchFamily="18" charset="-127"/>
              </a:endParaRPr>
            </a:p>
          </p:txBody>
        </p:sp>
        <p:pic>
          <p:nvPicPr>
            <p:cNvPr id="28693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3249"/>
              <a:ext cx="2359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295078" y="4825202"/>
            <a:ext cx="3997325" cy="654050"/>
            <a:chOff x="3106" y="3203"/>
            <a:chExt cx="2518" cy="412"/>
          </a:xfrm>
        </p:grpSpPr>
        <p:pic>
          <p:nvPicPr>
            <p:cNvPr id="28690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3203"/>
              <a:ext cx="247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1" name="Rectangle 27"/>
            <p:cNvSpPr>
              <a:spLocks noChangeArrowheads="1"/>
            </p:cNvSpPr>
            <p:nvPr/>
          </p:nvSpPr>
          <p:spPr bwMode="auto">
            <a:xfrm>
              <a:off x="3106" y="3288"/>
              <a:ext cx="2518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311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19"/>
          <p:cNvSpPr txBox="1">
            <a:spLocks noChangeArrowheads="1"/>
          </p:cNvSpPr>
          <p:nvPr/>
        </p:nvSpPr>
        <p:spPr bwMode="auto">
          <a:xfrm>
            <a:off x="550066" y="59864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3.5 import</a:t>
            </a:r>
            <a:r>
              <a:rPr lang="ko-KR" altLang="en-US" sz="2800">
                <a:latin typeface="견명조" pitchFamily="18" charset="-127"/>
              </a:rPr>
              <a:t>문의 선언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731040" y="1211415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문은 패키지문과 클래스선언의 사이에 선언한다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970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4" y="1540027"/>
            <a:ext cx="71643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20"/>
          <p:cNvSpPr txBox="1">
            <a:spLocks noChangeArrowheads="1"/>
          </p:cNvSpPr>
          <p:nvPr/>
        </p:nvSpPr>
        <p:spPr bwMode="auto">
          <a:xfrm>
            <a:off x="731040" y="3264052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문을 선언하는 방법은 다음과 같다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970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4" y="3624414"/>
            <a:ext cx="7164387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5" y="4307040"/>
            <a:ext cx="6300788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55704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19"/>
          <p:cNvSpPr txBox="1">
            <a:spLocks noChangeArrowheads="1"/>
          </p:cNvSpPr>
          <p:nvPr/>
        </p:nvSpPr>
        <p:spPr bwMode="auto">
          <a:xfrm>
            <a:off x="610774" y="64796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3.5 import</a:t>
            </a:r>
            <a:r>
              <a:rPr lang="ko-KR" altLang="en-US" sz="2800">
                <a:latin typeface="견명조" pitchFamily="18" charset="-127"/>
              </a:rPr>
              <a:t>문의 선언 </a:t>
            </a:r>
            <a:r>
              <a:rPr lang="en-US" altLang="ko-KR" sz="2800">
                <a:latin typeface="견명조" pitchFamily="18" charset="-127"/>
              </a:rPr>
              <a:t>- </a:t>
            </a:r>
            <a:r>
              <a:rPr lang="ko-KR" altLang="en-US" sz="2800">
                <a:latin typeface="견명조" pitchFamily="18" charset="-127"/>
              </a:rPr>
              <a:t>선언예</a:t>
            </a:r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791748" y="1189302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문은 컴파일 시에 처리되므로 프로그램의 성능에 아무런 영향을 미치지 않는다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1404524" y="2115708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073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73" y="1944952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74" y="2089415"/>
            <a:ext cx="2066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Rectangle 21"/>
          <p:cNvSpPr>
            <a:spLocks noChangeArrowheads="1"/>
          </p:cNvSpPr>
          <p:nvPr/>
        </p:nvSpPr>
        <p:spPr bwMode="auto">
          <a:xfrm>
            <a:off x="4823999" y="2115708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3" name="Line 46"/>
          <p:cNvSpPr>
            <a:spLocks noChangeShapeType="1"/>
          </p:cNvSpPr>
          <p:nvPr/>
        </p:nvSpPr>
        <p:spPr bwMode="auto">
          <a:xfrm flipV="1">
            <a:off x="4212812" y="2270389"/>
            <a:ext cx="935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4" name="Rectangle 22"/>
          <p:cNvSpPr>
            <a:spLocks noChangeArrowheads="1"/>
          </p:cNvSpPr>
          <p:nvPr/>
        </p:nvSpPr>
        <p:spPr bwMode="auto">
          <a:xfrm>
            <a:off x="1402937" y="3447620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5" name="Rectangle 25"/>
          <p:cNvSpPr>
            <a:spLocks noChangeArrowheads="1"/>
          </p:cNvSpPr>
          <p:nvPr/>
        </p:nvSpPr>
        <p:spPr bwMode="auto">
          <a:xfrm>
            <a:off x="4822412" y="3447620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6" name="Line 46"/>
          <p:cNvSpPr>
            <a:spLocks noChangeShapeType="1"/>
          </p:cNvSpPr>
          <p:nvPr/>
        </p:nvSpPr>
        <p:spPr bwMode="auto">
          <a:xfrm flipV="1">
            <a:off x="4211223" y="3602302"/>
            <a:ext cx="935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7" name="Text Box 20"/>
          <p:cNvSpPr txBox="1">
            <a:spLocks noChangeArrowheads="1"/>
          </p:cNvSpPr>
          <p:nvPr/>
        </p:nvSpPr>
        <p:spPr bwMode="auto">
          <a:xfrm>
            <a:off x="791748" y="2832365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다음의 두 코드는 서로 의미가 다르다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3073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24" y="3384814"/>
            <a:ext cx="2028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12" y="3440377"/>
            <a:ext cx="1514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791748" y="4176977"/>
            <a:ext cx="795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이름이 같은 클래스가 속한 두 패키지를 </a:t>
            </a:r>
            <a:r>
              <a:rPr lang="en-US" altLang="ko-KR" sz="1800">
                <a:latin typeface="견명조" pitchFamily="18" charset="-127"/>
              </a:rPr>
              <a:t>import</a:t>
            </a:r>
            <a:r>
              <a:rPr lang="ko-KR" altLang="en-US" sz="1800">
                <a:latin typeface="견명조" pitchFamily="18" charset="-127"/>
              </a:rPr>
              <a:t>할 때는 클래스 앞에 패키지명을 붙여줘야 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3074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11" y="4861190"/>
            <a:ext cx="5040312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878734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47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modifier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변수와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앞에 </a:t>
            </a:r>
            <a:r>
              <a:rPr lang="en-US" altLang="ko-KR" sz="1000" dirty="0" err="1"/>
              <a:t>public,private</a:t>
            </a:r>
            <a:r>
              <a:rPr lang="en-US" altLang="ko-KR" sz="1000" dirty="0"/>
              <a:t>….</a:t>
            </a:r>
            <a:r>
              <a:rPr lang="ko-KR" altLang="en-US" sz="1000" dirty="0"/>
              <a:t>등을 붙이는 이유</a:t>
            </a:r>
            <a:r>
              <a:rPr lang="en-US" altLang="ko-KR" sz="1000" dirty="0"/>
              <a:t>,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간단히 </a:t>
            </a:r>
            <a:r>
              <a:rPr lang="ko-KR" altLang="en-US" sz="1000" dirty="0" err="1"/>
              <a:t>알아둘것은</a:t>
            </a:r>
            <a:r>
              <a:rPr lang="ko-KR" altLang="en-US" sz="1000" dirty="0"/>
              <a:t> 다른 클래스나 함수에서 쓰려면 </a:t>
            </a:r>
            <a:r>
              <a:rPr lang="en-US" altLang="ko-KR" sz="1000" dirty="0"/>
              <a:t>public,</a:t>
            </a:r>
            <a:r>
              <a:rPr lang="ko-KR" altLang="en-US" sz="1000" dirty="0"/>
              <a:t>나만 쓰려면 </a:t>
            </a:r>
            <a:r>
              <a:rPr lang="en-US" altLang="ko-KR" sz="1000" dirty="0"/>
              <a:t>private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Static</a:t>
            </a:r>
            <a:r>
              <a:rPr lang="ko-KR" altLang="en-US" sz="1000" dirty="0"/>
              <a:t>은 앞에 예제에서 간단히 </a:t>
            </a:r>
            <a:r>
              <a:rPr lang="ko-KR" altLang="en-US" sz="1000" dirty="0" err="1"/>
              <a:t>맛본데로</a:t>
            </a:r>
            <a:r>
              <a:rPr lang="en-US" altLang="ko-KR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1567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객체지향 프로그래밍을 위한 최소의 용어를 학습한다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중간중간 실습을 통하여 다음의 용어를 익히도록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4.1 </a:t>
            </a:r>
            <a:r>
              <a:rPr lang="ko-KR" altLang="en-US" sz="2800">
                <a:latin typeface="견명조" pitchFamily="18" charset="-127"/>
              </a:rPr>
              <a:t>제어자</a:t>
            </a:r>
            <a:r>
              <a:rPr lang="en-US" altLang="ko-KR" sz="2800">
                <a:latin typeface="견명조" pitchFamily="18" charset="-127"/>
              </a:rPr>
              <a:t>(modifier)</a:t>
            </a:r>
            <a:r>
              <a:rPr lang="ko-KR" altLang="en-US" sz="2800">
                <a:latin typeface="견명조" pitchFamily="18" charset="-127"/>
              </a:rPr>
              <a:t>란</a:t>
            </a:r>
            <a:r>
              <a:rPr lang="en-US" altLang="ko-KR" sz="2800">
                <a:latin typeface="견명조" pitchFamily="18" charset="-127"/>
              </a:rPr>
              <a:t>?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2133601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제어자는 크게 접근 제어자와 그 외의 제어자로 나뉜다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변수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메서드의 선언부에 사용되어 부가적인 의미를 부여한다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6693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536950"/>
            <a:ext cx="82867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613026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하나의 대상에 여러 개의 제어자를 조합해서 사용할 수 있으나</a:t>
            </a:r>
            <a:r>
              <a:rPr lang="en-US" altLang="ko-KR" sz="1800">
                <a:latin typeface="견명조" pitchFamily="18" charset="-127"/>
              </a:rPr>
              <a:t>, </a:t>
            </a:r>
          </a:p>
          <a:p>
            <a:pPr algn="l" eaLnBrk="1" hangingPunct="1"/>
            <a:r>
              <a:rPr lang="ko-KR" altLang="en-US" sz="1800">
                <a:latin typeface="견명조" pitchFamily="18" charset="-127"/>
              </a:rPr>
              <a:t>    접근제어자는 단 하나만 사용할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6B338-6DDF-446E-AD0F-16A65042228C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659352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739776" y="50758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4.2 static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클래스의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공통적인</a:t>
            </a:r>
          </a:p>
        </p:txBody>
      </p:sp>
      <p:pic>
        <p:nvPicPr>
          <p:cNvPr id="1127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012404"/>
            <a:ext cx="8191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1912518"/>
            <a:ext cx="82010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4117555"/>
            <a:ext cx="39957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0795C-7069-45FB-BEAE-8900E0D744B8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388148271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694245" y="742819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4.3 final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마지막의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변경될 수 없는</a:t>
            </a:r>
          </a:p>
        </p:txBody>
      </p:sp>
      <p:pic>
        <p:nvPicPr>
          <p:cNvPr id="122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2" y="1211132"/>
            <a:ext cx="8267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" y="2076319"/>
            <a:ext cx="82581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57" y="4381369"/>
            <a:ext cx="3744912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7B6AF-DCB8-4BF7-99BC-14F5936424F4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1838417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4.4 </a:t>
            </a:r>
            <a:r>
              <a:rPr lang="ko-KR" altLang="en-US" sz="2800">
                <a:latin typeface="견명조" pitchFamily="18" charset="-127"/>
              </a:rPr>
              <a:t>생성자를 이용한 </a:t>
            </a:r>
            <a:r>
              <a:rPr lang="en-US" altLang="ko-KR" sz="2800">
                <a:latin typeface="견명조" pitchFamily="18" charset="-127"/>
              </a:rPr>
              <a:t>final </a:t>
            </a:r>
            <a:r>
              <a:rPr lang="ko-KR" altLang="en-US" sz="2800">
                <a:latin typeface="견명조" pitchFamily="18" charset="-127"/>
              </a:rPr>
              <a:t>멤버변수 초기화</a:t>
            </a:r>
          </a:p>
        </p:txBody>
      </p:sp>
      <p:sp>
        <p:nvSpPr>
          <p:cNvPr id="13320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final</a:t>
            </a:r>
            <a:r>
              <a:rPr lang="ko-KR" altLang="en-US" sz="1800">
                <a:latin typeface="견명조" pitchFamily="18" charset="-127"/>
              </a:rPr>
              <a:t>이 붙은 변수는 상수이므로 보통은 선언과 초기화를 동시에 하지만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인스턴스변수의 경우 생성자에서 초기화 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3321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528889"/>
            <a:ext cx="73152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4737100" y="4184648"/>
            <a:ext cx="4356100" cy="1276350"/>
            <a:chOff x="2699" y="2568"/>
            <a:chExt cx="2744" cy="804"/>
          </a:xfrm>
        </p:grpSpPr>
        <p:pic>
          <p:nvPicPr>
            <p:cNvPr id="13323" name="Picture 5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1" y="2568"/>
              <a:ext cx="2694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4" name="Rectangle 54"/>
            <p:cNvSpPr>
              <a:spLocks noChangeArrowheads="1"/>
            </p:cNvSpPr>
            <p:nvPr/>
          </p:nvSpPr>
          <p:spPr bwMode="auto">
            <a:xfrm>
              <a:off x="2699" y="2869"/>
              <a:ext cx="2744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B6525-B1AD-4BD7-8400-FD162DB0A4C2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352458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4.5 abstract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추상의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미완성의</a:t>
            </a:r>
          </a:p>
        </p:txBody>
      </p:sp>
      <p:pic>
        <p:nvPicPr>
          <p:cNvPr id="1434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1592264"/>
            <a:ext cx="82772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4" y="2565400"/>
            <a:ext cx="83343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6" y="5084763"/>
            <a:ext cx="4562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D0A48-5EEA-479F-ACEA-C5EFEF163610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51410527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Text Box 19"/>
          <p:cNvSpPr txBox="1">
            <a:spLocks noChangeArrowheads="1"/>
          </p:cNvSpPr>
          <p:nvPr/>
        </p:nvSpPr>
        <p:spPr bwMode="auto">
          <a:xfrm>
            <a:off x="489360" y="62071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4.6 </a:t>
            </a:r>
            <a:r>
              <a:rPr lang="ko-KR" altLang="en-US" sz="2800">
                <a:latin typeface="견명조" pitchFamily="18" charset="-127"/>
              </a:rPr>
              <a:t>접근 제어자</a:t>
            </a:r>
            <a:r>
              <a:rPr lang="en-US" altLang="ko-KR" sz="2800">
                <a:latin typeface="견명조" pitchFamily="18" charset="-127"/>
              </a:rPr>
              <a:t>(access modifier)</a:t>
            </a:r>
          </a:p>
        </p:txBody>
      </p:sp>
      <p:pic>
        <p:nvPicPr>
          <p:cNvPr id="1536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72" y="1665289"/>
            <a:ext cx="687705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22" y="3178177"/>
            <a:ext cx="5148262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598897" y="1270002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멤버 또는 클래스에 사용되어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외부로부터의 접근을 제한한다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537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10" y="4856164"/>
            <a:ext cx="4772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462497" y="5397502"/>
            <a:ext cx="1116012" cy="876300"/>
            <a:chOff x="1224" y="3543"/>
            <a:chExt cx="703" cy="552"/>
          </a:xfrm>
        </p:grpSpPr>
        <p:pic>
          <p:nvPicPr>
            <p:cNvPr id="15376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3543"/>
              <a:ext cx="67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7" name="Rectangle 25"/>
            <p:cNvSpPr>
              <a:spLocks noChangeArrowheads="1"/>
            </p:cNvSpPr>
            <p:nvPr/>
          </p:nvSpPr>
          <p:spPr bwMode="auto">
            <a:xfrm>
              <a:off x="1224" y="3707"/>
              <a:ext cx="703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62497" y="4749803"/>
            <a:ext cx="1116012" cy="447675"/>
            <a:chOff x="1224" y="2954"/>
            <a:chExt cx="703" cy="282"/>
          </a:xfrm>
        </p:grpSpPr>
        <p:pic>
          <p:nvPicPr>
            <p:cNvPr id="15374" name="Picture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954"/>
              <a:ext cx="64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5" name="Rectangle 29"/>
            <p:cNvSpPr>
              <a:spLocks noChangeArrowheads="1"/>
            </p:cNvSpPr>
            <p:nvPr/>
          </p:nvSpPr>
          <p:spPr bwMode="auto">
            <a:xfrm>
              <a:off x="1224" y="3004"/>
              <a:ext cx="703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59FF0-318F-4E36-8FA5-DF2F75E6371F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42339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19"/>
          <p:cNvSpPr txBox="1">
            <a:spLocks noChangeArrowheads="1"/>
          </p:cNvSpPr>
          <p:nvPr/>
        </p:nvSpPr>
        <p:spPr bwMode="auto">
          <a:xfrm>
            <a:off x="554038" y="627653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4.7 </a:t>
            </a:r>
            <a:r>
              <a:rPr lang="ko-KR" altLang="en-US" sz="2800">
                <a:latin typeface="견명조" pitchFamily="18" charset="-127"/>
              </a:rPr>
              <a:t>접근 제어자를 이용한 캡슐화</a:t>
            </a:r>
          </a:p>
        </p:txBody>
      </p:sp>
      <p:pic>
        <p:nvPicPr>
          <p:cNvPr id="1639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1132478"/>
            <a:ext cx="79565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680290"/>
            <a:ext cx="442912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127626" y="4156665"/>
            <a:ext cx="3779837" cy="1671638"/>
            <a:chOff x="3039" y="2795"/>
            <a:chExt cx="2381" cy="1053"/>
          </a:xfrm>
        </p:grpSpPr>
        <p:sp>
          <p:nvSpPr>
            <p:cNvPr id="16427" name="Rectangle 19"/>
            <p:cNvSpPr>
              <a:spLocks noChangeArrowheads="1"/>
            </p:cNvSpPr>
            <p:nvPr/>
          </p:nvSpPr>
          <p:spPr bwMode="auto">
            <a:xfrm>
              <a:off x="3039" y="3209"/>
              <a:ext cx="2381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6428" name="Picture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2795"/>
              <a:ext cx="233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054601" y="1708740"/>
            <a:ext cx="4033837" cy="2195512"/>
            <a:chOff x="3061" y="1321"/>
            <a:chExt cx="2541" cy="1383"/>
          </a:xfrm>
        </p:grpSpPr>
        <p:grpSp>
          <p:nvGrpSpPr>
            <p:cNvPr id="16399" name="Group 23"/>
            <p:cNvGrpSpPr>
              <a:grpSpLocks/>
            </p:cNvGrpSpPr>
            <p:nvPr/>
          </p:nvGrpSpPr>
          <p:grpSpPr bwMode="auto">
            <a:xfrm>
              <a:off x="4082" y="1321"/>
              <a:ext cx="1520" cy="1383"/>
              <a:chOff x="2925" y="1888"/>
              <a:chExt cx="1520" cy="1383"/>
            </a:xfrm>
          </p:grpSpPr>
          <p:sp>
            <p:nvSpPr>
              <p:cNvPr id="16414" name="AutoShape 24"/>
              <p:cNvSpPr>
                <a:spLocks noChangeArrowheads="1"/>
              </p:cNvSpPr>
              <p:nvPr/>
            </p:nvSpPr>
            <p:spPr bwMode="auto">
              <a:xfrm>
                <a:off x="2925" y="2443"/>
                <a:ext cx="1520" cy="273"/>
              </a:xfrm>
              <a:prstGeom prst="octagon">
                <a:avLst>
                  <a:gd name="adj" fmla="val 2928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5" name="AutoShape 25"/>
              <p:cNvSpPr>
                <a:spLocks noChangeArrowheads="1"/>
              </p:cNvSpPr>
              <p:nvPr/>
            </p:nvSpPr>
            <p:spPr bwMode="auto">
              <a:xfrm>
                <a:off x="3198" y="2444"/>
                <a:ext cx="975" cy="273"/>
              </a:xfrm>
              <a:prstGeom prst="octagon">
                <a:avLst>
                  <a:gd name="adj" fmla="val 29287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6" name="Oval 26"/>
              <p:cNvSpPr>
                <a:spLocks noChangeArrowheads="1"/>
              </p:cNvSpPr>
              <p:nvPr/>
            </p:nvSpPr>
            <p:spPr bwMode="auto">
              <a:xfrm>
                <a:off x="3311" y="2398"/>
                <a:ext cx="250" cy="273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7" name="Oval 27"/>
              <p:cNvSpPr>
                <a:spLocks noChangeArrowheads="1"/>
              </p:cNvSpPr>
              <p:nvPr/>
            </p:nvSpPr>
            <p:spPr bwMode="auto">
              <a:xfrm>
                <a:off x="3628" y="2648"/>
                <a:ext cx="250" cy="273"/>
              </a:xfrm>
              <a:prstGeom prst="ellipse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8" name="Line 28"/>
              <p:cNvSpPr>
                <a:spLocks noChangeShapeType="1"/>
              </p:cNvSpPr>
              <p:nvPr/>
            </p:nvSpPr>
            <p:spPr bwMode="auto">
              <a:xfrm>
                <a:off x="3334" y="1888"/>
                <a:ext cx="13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9" name="Line 29"/>
              <p:cNvSpPr>
                <a:spLocks noChangeShapeType="1"/>
              </p:cNvSpPr>
              <p:nvPr/>
            </p:nvSpPr>
            <p:spPr bwMode="auto">
              <a:xfrm>
                <a:off x="2925" y="2296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0" name="Line 30"/>
              <p:cNvSpPr>
                <a:spLocks noChangeShapeType="1"/>
              </p:cNvSpPr>
              <p:nvPr/>
            </p:nvSpPr>
            <p:spPr bwMode="auto">
              <a:xfrm flipV="1">
                <a:off x="2925" y="2772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1" name="Line 31"/>
              <p:cNvSpPr>
                <a:spLocks noChangeShapeType="1"/>
              </p:cNvSpPr>
              <p:nvPr/>
            </p:nvSpPr>
            <p:spPr bwMode="auto">
              <a:xfrm flipV="1">
                <a:off x="3334" y="3044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2" name="Line 32"/>
              <p:cNvSpPr>
                <a:spLocks noChangeShapeType="1"/>
              </p:cNvSpPr>
              <p:nvPr/>
            </p:nvSpPr>
            <p:spPr bwMode="auto">
              <a:xfrm flipH="1" flipV="1">
                <a:off x="3901" y="3044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3" name="Line 33"/>
              <p:cNvSpPr>
                <a:spLocks noChangeShapeType="1"/>
              </p:cNvSpPr>
              <p:nvPr/>
            </p:nvSpPr>
            <p:spPr bwMode="auto">
              <a:xfrm>
                <a:off x="4173" y="2773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4" name="Line 34"/>
              <p:cNvSpPr>
                <a:spLocks noChangeShapeType="1"/>
              </p:cNvSpPr>
              <p:nvPr/>
            </p:nvSpPr>
            <p:spPr bwMode="auto">
              <a:xfrm flipV="1">
                <a:off x="4173" y="2296"/>
                <a:ext cx="27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5" name="Line 35"/>
              <p:cNvSpPr>
                <a:spLocks noChangeShapeType="1"/>
              </p:cNvSpPr>
              <p:nvPr/>
            </p:nvSpPr>
            <p:spPr bwMode="auto">
              <a:xfrm flipV="1">
                <a:off x="3901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6" name="Oval 36"/>
              <p:cNvSpPr>
                <a:spLocks noChangeArrowheads="1"/>
              </p:cNvSpPr>
              <p:nvPr/>
            </p:nvSpPr>
            <p:spPr bwMode="auto">
              <a:xfrm>
                <a:off x="3674" y="2262"/>
                <a:ext cx="250" cy="273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6400" name="Group 37"/>
            <p:cNvGrpSpPr>
              <a:grpSpLocks/>
            </p:cNvGrpSpPr>
            <p:nvPr/>
          </p:nvGrpSpPr>
          <p:grpSpPr bwMode="auto">
            <a:xfrm>
              <a:off x="3061" y="2047"/>
              <a:ext cx="589" cy="536"/>
              <a:chOff x="1859" y="1820"/>
              <a:chExt cx="1520" cy="1383"/>
            </a:xfrm>
          </p:grpSpPr>
          <p:sp>
            <p:nvSpPr>
              <p:cNvPr id="16401" name="AutoShape 38"/>
              <p:cNvSpPr>
                <a:spLocks noChangeArrowheads="1"/>
              </p:cNvSpPr>
              <p:nvPr/>
            </p:nvSpPr>
            <p:spPr bwMode="auto">
              <a:xfrm>
                <a:off x="1859" y="2160"/>
                <a:ext cx="1520" cy="703"/>
              </a:xfrm>
              <a:prstGeom prst="octagon">
                <a:avLst>
                  <a:gd name="adj" fmla="val 2928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2" name="AutoShape 39"/>
              <p:cNvSpPr>
                <a:spLocks noChangeArrowheads="1"/>
              </p:cNvSpPr>
              <p:nvPr/>
            </p:nvSpPr>
            <p:spPr bwMode="auto">
              <a:xfrm>
                <a:off x="2132" y="2160"/>
                <a:ext cx="975" cy="703"/>
              </a:xfrm>
              <a:prstGeom prst="octagon">
                <a:avLst>
                  <a:gd name="adj" fmla="val 29287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3" name="Oval 40"/>
              <p:cNvSpPr>
                <a:spLocks noChangeArrowheads="1"/>
              </p:cNvSpPr>
              <p:nvPr/>
            </p:nvSpPr>
            <p:spPr bwMode="auto">
              <a:xfrm>
                <a:off x="2313" y="2092"/>
                <a:ext cx="250" cy="703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4" name="Oval 41"/>
              <p:cNvSpPr>
                <a:spLocks noChangeArrowheads="1"/>
              </p:cNvSpPr>
              <p:nvPr/>
            </p:nvSpPr>
            <p:spPr bwMode="auto">
              <a:xfrm>
                <a:off x="2562" y="2364"/>
                <a:ext cx="250" cy="703"/>
              </a:xfrm>
              <a:prstGeom prst="ellipse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5" name="Line 42"/>
              <p:cNvSpPr>
                <a:spLocks noChangeShapeType="1"/>
              </p:cNvSpPr>
              <p:nvPr/>
            </p:nvSpPr>
            <p:spPr bwMode="auto">
              <a:xfrm>
                <a:off x="2268" y="1820"/>
                <a:ext cx="13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6" name="Line 43"/>
              <p:cNvSpPr>
                <a:spLocks noChangeShapeType="1"/>
              </p:cNvSpPr>
              <p:nvPr/>
            </p:nvSpPr>
            <p:spPr bwMode="auto">
              <a:xfrm>
                <a:off x="1859" y="2228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7" name="Line 44"/>
              <p:cNvSpPr>
                <a:spLocks noChangeShapeType="1"/>
              </p:cNvSpPr>
              <p:nvPr/>
            </p:nvSpPr>
            <p:spPr bwMode="auto">
              <a:xfrm flipV="1">
                <a:off x="1859" y="2704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8" name="Line 45"/>
              <p:cNvSpPr>
                <a:spLocks noChangeShapeType="1"/>
              </p:cNvSpPr>
              <p:nvPr/>
            </p:nvSpPr>
            <p:spPr bwMode="auto">
              <a:xfrm flipV="1">
                <a:off x="2268" y="2976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9" name="Line 46"/>
              <p:cNvSpPr>
                <a:spLocks noChangeShapeType="1"/>
              </p:cNvSpPr>
              <p:nvPr/>
            </p:nvSpPr>
            <p:spPr bwMode="auto">
              <a:xfrm flipH="1" flipV="1">
                <a:off x="2835" y="2976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0" name="Line 47"/>
              <p:cNvSpPr>
                <a:spLocks noChangeShapeType="1"/>
              </p:cNvSpPr>
              <p:nvPr/>
            </p:nvSpPr>
            <p:spPr bwMode="auto">
              <a:xfrm>
                <a:off x="3107" y="2705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1" name="Line 48"/>
              <p:cNvSpPr>
                <a:spLocks noChangeShapeType="1"/>
              </p:cNvSpPr>
              <p:nvPr/>
            </p:nvSpPr>
            <p:spPr bwMode="auto">
              <a:xfrm flipV="1">
                <a:off x="3107" y="2228"/>
                <a:ext cx="27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2" name="Line 49"/>
              <p:cNvSpPr>
                <a:spLocks noChangeShapeType="1"/>
              </p:cNvSpPr>
              <p:nvPr/>
            </p:nvSpPr>
            <p:spPr bwMode="auto">
              <a:xfrm flipV="1">
                <a:off x="2835" y="182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3" name="Oval 50"/>
              <p:cNvSpPr>
                <a:spLocks noChangeArrowheads="1"/>
              </p:cNvSpPr>
              <p:nvPr/>
            </p:nvSpPr>
            <p:spPr bwMode="auto">
              <a:xfrm>
                <a:off x="2653" y="2001"/>
                <a:ext cx="250" cy="703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7143751" y="5718765"/>
            <a:ext cx="1944687" cy="742950"/>
            <a:chOff x="4377" y="3793"/>
            <a:chExt cx="1225" cy="468"/>
          </a:xfrm>
        </p:grpSpPr>
        <p:pic>
          <p:nvPicPr>
            <p:cNvPr id="16397" name="Picture 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793"/>
              <a:ext cx="117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8" name="Rectangle 50"/>
            <p:cNvSpPr>
              <a:spLocks noChangeArrowheads="1"/>
            </p:cNvSpPr>
            <p:nvPr/>
          </p:nvSpPr>
          <p:spPr bwMode="auto">
            <a:xfrm>
              <a:off x="4377" y="3912"/>
              <a:ext cx="1225" cy="194"/>
            </a:xfrm>
            <a:prstGeom prst="rect">
              <a:avLst/>
            </a:prstGeom>
            <a:noFill/>
            <a:ln w="25400" algn="ctr">
              <a:solidFill>
                <a:srgbClr val="CCFF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1F1E38-504D-4E60-9451-1C7A1459A572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953132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4.8 </a:t>
            </a:r>
            <a:r>
              <a:rPr lang="ko-KR" altLang="en-US" sz="2800">
                <a:latin typeface="견명조" pitchFamily="18" charset="-127"/>
              </a:rPr>
              <a:t>생성자의 접근 제어자</a:t>
            </a:r>
          </a:p>
        </p:txBody>
      </p:sp>
      <p:sp>
        <p:nvSpPr>
          <p:cNvPr id="17416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일반적으로 생성자의 접근 제어자는 클래스의 접근 제어자와 일치한다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849313" y="20907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생성자에 접근 제어자를 사용함으로써 인스턴스의 생성을 제한할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741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9" y="2600326"/>
            <a:ext cx="52101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92526" y="5049839"/>
            <a:ext cx="5256213" cy="1285875"/>
            <a:chOff x="2086" y="3181"/>
            <a:chExt cx="3311" cy="810"/>
          </a:xfrm>
        </p:grpSpPr>
        <p:pic>
          <p:nvPicPr>
            <p:cNvPr id="17421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" y="3181"/>
              <a:ext cx="3210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2" name="Rectangle 16"/>
            <p:cNvSpPr>
              <a:spLocks noChangeArrowheads="1"/>
            </p:cNvSpPr>
            <p:nvPr/>
          </p:nvSpPr>
          <p:spPr bwMode="auto">
            <a:xfrm>
              <a:off x="2086" y="3470"/>
              <a:ext cx="3311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81266" name="AutoShape 18"/>
          <p:cNvSpPr>
            <a:spLocks noChangeArrowheads="1"/>
          </p:cNvSpPr>
          <p:nvPr/>
        </p:nvSpPr>
        <p:spPr bwMode="auto">
          <a:xfrm>
            <a:off x="6429375" y="3249613"/>
            <a:ext cx="2952750" cy="1187450"/>
          </a:xfrm>
          <a:prstGeom prst="wedgeRoundRectCallout">
            <a:avLst>
              <a:gd name="adj1" fmla="val -42958"/>
              <a:gd name="adj2" fmla="val -76870"/>
              <a:gd name="adj3" fmla="val 16667"/>
            </a:avLst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ko-KR">
                <a:ea typeface="굴림" charset="-127"/>
              </a:rPr>
              <a:t>getInstance()</a:t>
            </a:r>
            <a:r>
              <a:rPr lang="ko-KR" altLang="en-US">
                <a:ea typeface="굴림" charset="-127"/>
              </a:rPr>
              <a:t>에서 사용될 수 있도록 인스턴스가 미리 생성되어야 하므로 </a:t>
            </a:r>
            <a:r>
              <a:rPr lang="en-US" altLang="ko-KR">
                <a:ea typeface="굴림" charset="-127"/>
              </a:rPr>
              <a:t>static</a:t>
            </a:r>
            <a:r>
              <a:rPr lang="ko-KR" altLang="en-US">
                <a:ea typeface="굴림" charset="-127"/>
              </a:rPr>
              <a:t>이어야 한다</a:t>
            </a:r>
            <a:r>
              <a:rPr lang="en-US" altLang="ko-KR">
                <a:ea typeface="굴림" charset="-127"/>
              </a:rPr>
              <a:t>.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707C0-C0DE-4C18-B071-3C753D269327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428932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6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19"/>
          <p:cNvSpPr txBox="1">
            <a:spLocks noChangeArrowheads="1"/>
          </p:cNvSpPr>
          <p:nvPr/>
        </p:nvSpPr>
        <p:spPr bwMode="auto">
          <a:xfrm>
            <a:off x="402093" y="649289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4.9 </a:t>
            </a:r>
            <a:r>
              <a:rPr lang="ko-KR" altLang="en-US" sz="2800">
                <a:latin typeface="견명조" pitchFamily="18" charset="-127"/>
              </a:rPr>
              <a:t>제어자의 조합</a:t>
            </a:r>
          </a:p>
        </p:txBody>
      </p:sp>
      <p:sp>
        <p:nvSpPr>
          <p:cNvPr id="17416" name="Text Box 20"/>
          <p:cNvSpPr txBox="1">
            <a:spLocks noChangeArrowheads="1"/>
          </p:cNvSpPr>
          <p:nvPr/>
        </p:nvSpPr>
        <p:spPr bwMode="auto">
          <a:xfrm>
            <a:off x="583067" y="309880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1. </a:t>
            </a:r>
            <a:r>
              <a:rPr lang="ko-KR" altLang="en-US" sz="1800">
                <a:latin typeface="견명조" pitchFamily="18" charset="-127"/>
              </a:rPr>
              <a:t>메서드에 </a:t>
            </a:r>
            <a:r>
              <a:rPr lang="en-US" altLang="ko-KR" sz="1800">
                <a:latin typeface="견명조" pitchFamily="18" charset="-127"/>
              </a:rPr>
              <a:t>static</a:t>
            </a:r>
            <a:r>
              <a:rPr lang="ko-KR" altLang="en-US" sz="1800">
                <a:latin typeface="견명조" pitchFamily="18" charset="-127"/>
              </a:rPr>
              <a:t>과 </a:t>
            </a:r>
            <a:r>
              <a:rPr lang="en-US" altLang="ko-KR" sz="1800">
                <a:latin typeface="견명조" pitchFamily="18" charset="-127"/>
              </a:rPr>
              <a:t>abstract</a:t>
            </a:r>
            <a:r>
              <a:rPr lang="ko-KR" altLang="en-US" sz="1800">
                <a:latin typeface="견명조" pitchFamily="18" charset="-127"/>
              </a:rPr>
              <a:t>를 함께 사용할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84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67" y="1190627"/>
            <a:ext cx="543718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 Box 20"/>
          <p:cNvSpPr txBox="1">
            <a:spLocks noChangeArrowheads="1"/>
          </p:cNvSpPr>
          <p:nvPr/>
        </p:nvSpPr>
        <p:spPr bwMode="auto">
          <a:xfrm>
            <a:off x="583067" y="37830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2. </a:t>
            </a:r>
            <a:r>
              <a:rPr lang="ko-KR" altLang="en-US" sz="1800">
                <a:latin typeface="견명조" pitchFamily="18" charset="-127"/>
              </a:rPr>
              <a:t>클래스에 </a:t>
            </a:r>
            <a:r>
              <a:rPr lang="en-US" altLang="ko-KR" sz="1800">
                <a:latin typeface="견명조" pitchFamily="18" charset="-127"/>
              </a:rPr>
              <a:t>abstract</a:t>
            </a:r>
            <a:r>
              <a:rPr lang="ko-KR" altLang="en-US" sz="1800">
                <a:latin typeface="견명조" pitchFamily="18" charset="-127"/>
              </a:rPr>
              <a:t>와 </a:t>
            </a:r>
            <a:r>
              <a:rPr lang="en-US" altLang="ko-KR" sz="1800">
                <a:latin typeface="견명조" pitchFamily="18" charset="-127"/>
              </a:rPr>
              <a:t>final</a:t>
            </a:r>
            <a:r>
              <a:rPr lang="ko-KR" altLang="en-US" sz="1800">
                <a:latin typeface="견명조" pitchFamily="18" charset="-127"/>
              </a:rPr>
              <a:t>을 동시에 사용할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583067" y="46466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3. abstract</a:t>
            </a:r>
            <a:r>
              <a:rPr lang="ko-KR" altLang="en-US" sz="1800">
                <a:latin typeface="견명조" pitchFamily="18" charset="-127"/>
              </a:rPr>
              <a:t>메서드의 접근제어자가 </a:t>
            </a:r>
            <a:r>
              <a:rPr lang="en-US" altLang="ko-KR" sz="1800">
                <a:latin typeface="견명조" pitchFamily="18" charset="-127"/>
              </a:rPr>
              <a:t>private</a:t>
            </a:r>
            <a:r>
              <a:rPr lang="ko-KR" altLang="en-US" sz="1800">
                <a:latin typeface="견명조" pitchFamily="18" charset="-127"/>
              </a:rPr>
              <a:t>일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20" name="Text Box 20"/>
          <p:cNvSpPr txBox="1">
            <a:spLocks noChangeArrowheads="1"/>
          </p:cNvSpPr>
          <p:nvPr/>
        </p:nvSpPr>
        <p:spPr bwMode="auto">
          <a:xfrm>
            <a:off x="583067" y="55102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4. </a:t>
            </a:r>
            <a:r>
              <a:rPr lang="ko-KR" altLang="en-US" sz="1800">
                <a:latin typeface="견명조" pitchFamily="18" charset="-127"/>
              </a:rPr>
              <a:t>메서드에 </a:t>
            </a:r>
            <a:r>
              <a:rPr lang="en-US" altLang="ko-KR" sz="1800">
                <a:latin typeface="견명조" pitchFamily="18" charset="-127"/>
              </a:rPr>
              <a:t>private</a:t>
            </a:r>
            <a:r>
              <a:rPr lang="ko-KR" altLang="en-US" sz="1800">
                <a:latin typeface="견명조" pitchFamily="18" charset="-127"/>
              </a:rPr>
              <a:t>과 </a:t>
            </a:r>
            <a:r>
              <a:rPr lang="en-US" altLang="ko-KR" sz="1800">
                <a:latin typeface="견명조" pitchFamily="18" charset="-127"/>
              </a:rPr>
              <a:t>final</a:t>
            </a:r>
            <a:r>
              <a:rPr lang="ko-KR" altLang="en-US" sz="1800">
                <a:latin typeface="견명조" pitchFamily="18" charset="-127"/>
              </a:rPr>
              <a:t>을 같이 사용할 필요는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583067" y="3416301"/>
            <a:ext cx="860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-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몸통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구현부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있는 메서드에만 사용할 수 있기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2" name="Text Box 20"/>
          <p:cNvSpPr txBox="1">
            <a:spLocks noChangeArrowheads="1"/>
          </p:cNvSpPr>
          <p:nvPr/>
        </p:nvSpPr>
        <p:spPr bwMode="auto">
          <a:xfrm>
            <a:off x="583067" y="4116389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클래스에 사용되는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클래스를 확장할 수 없다는 의미이고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상속을 통해서 완성되어야 한다는 의미이므로 서로 모순되기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3" name="Text Box 20"/>
          <p:cNvSpPr txBox="1">
            <a:spLocks noChangeArrowheads="1"/>
          </p:cNvSpPr>
          <p:nvPr/>
        </p:nvSpPr>
        <p:spPr bwMode="auto">
          <a:xfrm>
            <a:off x="583067" y="4926014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자손클래스에서 구현해주어야 하는데 접근 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접근할 수 없기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4" name="Text Box 20"/>
          <p:cNvSpPr txBox="1">
            <a:spLocks noChangeArrowheads="1"/>
          </p:cNvSpPr>
          <p:nvPr/>
        </p:nvSpPr>
        <p:spPr bwMode="auto">
          <a:xfrm>
            <a:off x="583067" y="5826127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메서드는 오버라이딩될 수 없기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둘 중 하나만 사용해도 의미가 충분하다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7AF57-51BF-4C6B-834E-DBB8D913B0FB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082826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8" grpId="0"/>
      <p:bldP spid="17419" grpId="0"/>
      <p:bldP spid="17420" grpId="0"/>
      <p:bldP spid="17421" grpId="0"/>
      <p:bldP spid="17422" grpId="0"/>
      <p:bldP spid="17423" grpId="0"/>
      <p:bldP spid="174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043332" y="927542"/>
            <a:ext cx="1732381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클래스를 만들기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메인 소스를 보고 </a:t>
            </a:r>
            <a:r>
              <a:rPr lang="en-US" altLang="ko-KR" sz="1050" dirty="0" err="1"/>
              <a:t>InputData</a:t>
            </a:r>
            <a:r>
              <a:rPr lang="ko-KR" altLang="en-US" sz="1050" dirty="0"/>
              <a:t>라는 클래스를 만드시오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백 만개를 만들어 봤는데 잘 됨</a:t>
            </a:r>
            <a:r>
              <a:rPr lang="en-US" altLang="ko-KR" sz="1050" dirty="0"/>
              <a:t>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7437760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3" y="994832"/>
            <a:ext cx="7290217" cy="35094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15" y="4779433"/>
            <a:ext cx="5536786" cy="1578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3BE59-A6BD-45AD-BC10-C40AD410B6FD}"/>
              </a:ext>
            </a:extLst>
          </p:cNvPr>
          <p:cNvSpPr txBox="1"/>
          <p:nvPr/>
        </p:nvSpPr>
        <p:spPr>
          <a:xfrm rot="1828801">
            <a:off x="6630749" y="640809"/>
            <a:ext cx="150476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실습이 더 중요함</a:t>
            </a:r>
          </a:p>
        </p:txBody>
      </p:sp>
    </p:spTree>
    <p:extLst>
      <p:ext uri="{BB962C8B-B14F-4D97-AF65-F5344CB8AC3E}">
        <p14:creationId xmlns:p14="http://schemas.microsoft.com/office/powerpoint/2010/main" val="18959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다음 용어를 인터넷에서 찾아서 감을 잡아본다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성적 집계표 출력 </a:t>
            </a:r>
            <a:r>
              <a:rPr lang="en-US" altLang="ko-KR" sz="1600" dirty="0"/>
              <a:t>(1</a:t>
            </a:r>
            <a:r>
              <a:rPr lang="ko-KR" altLang="en-US" sz="1600" dirty="0"/>
              <a:t>페이지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화면과 같이 출력하시오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앞에서 만든 클래스를 이용하여 </a:t>
            </a:r>
            <a:r>
              <a:rPr lang="en-US" altLang="ko-KR" sz="1050" dirty="0"/>
              <a:t>30</a:t>
            </a:r>
            <a:r>
              <a:rPr lang="ko-KR" altLang="en-US" sz="1050" dirty="0"/>
              <a:t>개의 </a:t>
            </a:r>
            <a:r>
              <a:rPr lang="ko-KR" altLang="en-US" sz="1050" dirty="0" err="1"/>
              <a:t>입력값</a:t>
            </a:r>
            <a:r>
              <a:rPr lang="ko-KR" altLang="en-US" sz="1050" dirty="0"/>
              <a:t> 자동생성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개인별 합계 평균</a:t>
            </a:r>
            <a:r>
              <a:rPr lang="en-US" altLang="ko-KR" sz="1050" dirty="0"/>
              <a:t>, </a:t>
            </a:r>
            <a:r>
              <a:rPr lang="ko-KR" altLang="en-US" sz="1050" dirty="0"/>
              <a:t>과목별 합계</a:t>
            </a:r>
            <a:r>
              <a:rPr lang="en-US" altLang="ko-KR" sz="1050" dirty="0"/>
              <a:t>,</a:t>
            </a:r>
            <a:r>
              <a:rPr lang="ko-KR" altLang="en-US" sz="1050" dirty="0"/>
              <a:t>평균</a:t>
            </a:r>
            <a:r>
              <a:rPr lang="en-US" altLang="ko-KR" sz="1050" dirty="0"/>
              <a:t>, </a:t>
            </a:r>
            <a:r>
              <a:rPr lang="ko-KR" altLang="en-US" sz="1050" dirty="0"/>
              <a:t>반 합계 평균을 출력하시오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출력한 일자</a:t>
            </a:r>
            <a:r>
              <a:rPr lang="en-US" altLang="ko-KR" sz="1050" dirty="0"/>
              <a:t>,</a:t>
            </a:r>
            <a:r>
              <a:rPr lang="ko-KR" altLang="en-US" sz="1050" dirty="0"/>
              <a:t>시간을 표시하시오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193800"/>
            <a:ext cx="5224992" cy="22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85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성적 집계표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다 페이지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화면과 같이 출력하시오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앞에서 만든 클래스를 이용하여 </a:t>
            </a:r>
            <a:r>
              <a:rPr lang="en-US" altLang="ko-KR" sz="1050" dirty="0"/>
              <a:t>200</a:t>
            </a:r>
            <a:r>
              <a:rPr lang="ko-KR" altLang="en-US" sz="1050" dirty="0"/>
              <a:t>개의 입력 값 자동생성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개인별 합계 평균</a:t>
            </a:r>
            <a:r>
              <a:rPr lang="en-US" altLang="ko-KR" sz="1050" dirty="0"/>
              <a:t>, </a:t>
            </a:r>
            <a:r>
              <a:rPr lang="ko-KR" altLang="en-US" sz="1050" dirty="0"/>
              <a:t>과목별 합계</a:t>
            </a:r>
            <a:r>
              <a:rPr lang="en-US" altLang="ko-KR" sz="1050" dirty="0"/>
              <a:t>,</a:t>
            </a:r>
            <a:r>
              <a:rPr lang="ko-KR" altLang="en-US" sz="1050" dirty="0"/>
              <a:t>평균</a:t>
            </a:r>
            <a:r>
              <a:rPr lang="en-US" altLang="ko-KR" sz="1050" dirty="0"/>
              <a:t>, </a:t>
            </a:r>
            <a:r>
              <a:rPr lang="ko-KR" altLang="en-US" sz="1050" dirty="0"/>
              <a:t>반 합계 평균을 출력하시오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출력한 일자</a:t>
            </a:r>
            <a:r>
              <a:rPr lang="en-US" altLang="ko-KR" sz="1050" dirty="0"/>
              <a:t>,</a:t>
            </a:r>
            <a:r>
              <a:rPr lang="ko-KR" altLang="en-US" sz="1050" dirty="0"/>
              <a:t>시간을 표시하시오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한 페이지당 </a:t>
            </a:r>
            <a:r>
              <a:rPr lang="en-US" altLang="ko-KR" sz="1050" dirty="0"/>
              <a:t>30</a:t>
            </a:r>
            <a:r>
              <a:rPr lang="ko-KR" altLang="en-US" sz="1050" dirty="0"/>
              <a:t>명을 처리하고</a:t>
            </a:r>
            <a:r>
              <a:rPr lang="en-US" altLang="ko-KR" sz="1050" dirty="0"/>
              <a:t>, </a:t>
            </a:r>
            <a:r>
              <a:rPr lang="ko-KR" altLang="en-US" sz="1050" dirty="0"/>
              <a:t>페이지 별 집계</a:t>
            </a:r>
            <a:r>
              <a:rPr lang="en-US" altLang="ko-KR" sz="1050" dirty="0"/>
              <a:t>, </a:t>
            </a:r>
            <a:r>
              <a:rPr lang="ko-KR" altLang="en-US" sz="1050" dirty="0"/>
              <a:t>누적집계를 인쇄하시오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" y="1014412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55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 용어를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94793"/>
              </p:ext>
            </p:extLst>
          </p:nvPr>
        </p:nvGraphicFramePr>
        <p:xfrm>
          <a:off x="1062064" y="2081213"/>
          <a:ext cx="6604000" cy="1896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클래스를 상속받아 재정의가 가능하다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즉 클래스를 통으로 가지고 온다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오버라이딩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/>
                        <a:t>super</a:t>
                      </a:r>
                      <a:r>
                        <a:rPr lang="ko-KR" altLang="en-US" sz="1200" dirty="0"/>
                        <a:t>클래스의 </a:t>
                      </a:r>
                      <a:r>
                        <a:rPr lang="en-US" altLang="ko-KR" sz="1200" dirty="0"/>
                        <a:t>method</a:t>
                      </a:r>
                      <a:r>
                        <a:rPr lang="ko-KR" altLang="en-US" sz="1200" dirty="0"/>
                        <a:t>와 동일한 이름과 매개변수로 자식클래스에서 </a:t>
                      </a:r>
                      <a:r>
                        <a:rPr lang="ko-KR" altLang="en-US" sz="1200" dirty="0" err="1"/>
                        <a:t>메소드를</a:t>
                      </a:r>
                      <a:r>
                        <a:rPr lang="ko-KR" altLang="en-US" sz="1200" dirty="0"/>
                        <a:t> 정의하면 </a:t>
                      </a:r>
                      <a:r>
                        <a:rPr lang="en-US" altLang="ko-KR" sz="1200" dirty="0"/>
                        <a:t>super</a:t>
                      </a:r>
                      <a:r>
                        <a:rPr lang="ko-KR" altLang="en-US" sz="1200" dirty="0"/>
                        <a:t>클래스 </a:t>
                      </a:r>
                      <a:r>
                        <a:rPr lang="ko-KR" altLang="en-US" sz="1200" dirty="0" err="1"/>
                        <a:t>메소드를</a:t>
                      </a:r>
                      <a:r>
                        <a:rPr lang="ko-KR" altLang="en-US" sz="1200" dirty="0"/>
                        <a:t> 무시하고 자식클래스의 </a:t>
                      </a:r>
                      <a:r>
                        <a:rPr lang="ko-KR" altLang="en-US" sz="1200" dirty="0" err="1"/>
                        <a:t>메소드가</a:t>
                      </a:r>
                      <a:r>
                        <a:rPr lang="ko-KR" altLang="en-US" sz="1200" dirty="0"/>
                        <a:t> 정의됨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패키지와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임포트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뭔지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중요한것을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스스로 정리하셔요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public, protected, private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/static, final 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대하여 정리하셔요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685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String, </a:t>
            </a:r>
            <a:r>
              <a:rPr lang="en-US" altLang="ko-KR" sz="1200" dirty="0" err="1"/>
              <a:t>StringBuffer,Byte,Array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/>
              <a:t>알아보기</a:t>
            </a:r>
            <a:r>
              <a:rPr lang="en-US" altLang="ko-KR" sz="1200"/>
              <a:t>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3"/>
            <a:ext cx="9047229" cy="16916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변수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메서드</a:t>
            </a:r>
            <a:r>
              <a:rPr lang="en-US" altLang="ko-KR" sz="1200" dirty="0"/>
              <a:t>(method)</a:t>
            </a:r>
            <a:r>
              <a:rPr lang="ko-KR" altLang="en-US" sz="1200" dirty="0"/>
              <a:t>는 함수를 </a:t>
            </a:r>
            <a:r>
              <a:rPr lang="ko-KR" altLang="en-US" sz="1200" dirty="0" err="1"/>
              <a:t>메서드라고</a:t>
            </a:r>
            <a:r>
              <a:rPr lang="ko-KR" altLang="en-US" sz="1200" dirty="0"/>
              <a:t> 지칭함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일단 자기 클래스 안에 함수를 정의하면 함수이름만으로 불러올 수 있다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.</a:t>
            </a:r>
            <a:r>
              <a:rPr lang="ko-KR" altLang="en-US" sz="1200" dirty="0" err="1"/>
              <a:t>메소드명</a:t>
            </a:r>
            <a:r>
              <a:rPr lang="ko-KR" altLang="en-US" sz="1200" dirty="0"/>
              <a:t> 이 원칙이지만 </a:t>
            </a:r>
            <a:r>
              <a:rPr lang="ko-KR" altLang="en-US" sz="1200" dirty="0" err="1"/>
              <a:t>클래스명</a:t>
            </a:r>
            <a:r>
              <a:rPr lang="ko-KR" altLang="en-US" sz="1200" dirty="0"/>
              <a:t> 생략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아래예제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69" y="2706633"/>
            <a:ext cx="5714920" cy="3112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08" y="5276930"/>
            <a:ext cx="2459064" cy="936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클래스에서 전역으로 사용하는 </a:t>
            </a:r>
            <a:r>
              <a:rPr lang="en-US" altLang="ko-KR" sz="1200"/>
              <a:t>static</a:t>
            </a:r>
            <a:r>
              <a:rPr lang="ko-KR" altLang="en-US" sz="1200"/>
              <a:t>으로 </a:t>
            </a:r>
            <a:r>
              <a:rPr lang="ko-KR" altLang="en-US" sz="1200" dirty="0"/>
              <a:t>선언 </a:t>
            </a:r>
            <a:r>
              <a:rPr lang="en-US" altLang="ko-KR" sz="1200" dirty="0"/>
              <a:t>(</a:t>
            </a:r>
            <a:r>
              <a:rPr lang="ko-KR" altLang="en-US" sz="1200" dirty="0"/>
              <a:t>값이 계속 유지</a:t>
            </a:r>
            <a:r>
              <a:rPr lang="en-US" altLang="ko-KR" sz="1200" dirty="0"/>
              <a:t>)..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변수를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내에 선언하여 </a:t>
            </a:r>
            <a:r>
              <a:rPr lang="ko-KR" altLang="en-US" sz="1200" dirty="0" err="1"/>
              <a:t>메개변수로</a:t>
            </a:r>
            <a:r>
              <a:rPr lang="ko-KR" altLang="en-US" sz="1200" dirty="0"/>
              <a:t> 전달하고 </a:t>
            </a:r>
            <a:r>
              <a:rPr lang="ko-KR" altLang="en-US" sz="1200" dirty="0" err="1"/>
              <a:t>리턴받는</a:t>
            </a:r>
            <a:r>
              <a:rPr lang="ko-KR" altLang="en-US" sz="1200" dirty="0"/>
              <a:t> 형태로 사용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아래예제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26" y="690646"/>
            <a:ext cx="5756039" cy="5805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59" y="3812824"/>
            <a:ext cx="2464392" cy="19680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22206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5</a:t>
            </a:r>
            <a:r>
              <a:rPr lang="ko-KR" altLang="en-US" sz="1200" dirty="0"/>
              <a:t>강 영수증출력</a:t>
            </a:r>
            <a:r>
              <a:rPr lang="en-US" altLang="ko-KR" sz="1200" dirty="0"/>
              <a:t>3</a:t>
            </a:r>
            <a:r>
              <a:rPr lang="ko-KR" altLang="en-US" sz="1200" dirty="0"/>
              <a:t>번 실습을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메인함수를</a:t>
            </a:r>
            <a:r>
              <a:rPr lang="ko-KR" altLang="en-US" sz="1200" dirty="0"/>
              <a:t> 이해하기 쉽도록 다음과 같이 분리하여서 수정하시오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프로그램을 아래와 같이 구조적으로 나누면 이해하기가 쉽다</a:t>
            </a:r>
            <a:r>
              <a:rPr lang="en-US" altLang="ko-KR" sz="1200" dirty="0"/>
              <a:t>..</a:t>
            </a:r>
            <a:r>
              <a:rPr lang="ko-KR" altLang="en-US" sz="1200" dirty="0"/>
              <a:t>주절이 주절이 길게 </a:t>
            </a:r>
            <a:r>
              <a:rPr lang="ko-KR" altLang="en-US" sz="1200" dirty="0" err="1"/>
              <a:t>코딩하지</a:t>
            </a:r>
            <a:r>
              <a:rPr lang="ko-KR" altLang="en-US" sz="1200" dirty="0"/>
              <a:t> 말고</a:t>
            </a:r>
            <a:r>
              <a:rPr lang="en-US" altLang="ko-KR" sz="1200" dirty="0"/>
              <a:t>…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별이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93" y="2263334"/>
            <a:ext cx="5237583" cy="2160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30156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16916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클래스는 앞서 </a:t>
            </a:r>
            <a:r>
              <a:rPr lang="ko-KR" altLang="en-US" sz="1000" dirty="0" err="1"/>
              <a:t>언급한데로</a:t>
            </a:r>
            <a:r>
              <a:rPr lang="en-US" altLang="ko-KR" sz="1000" dirty="0"/>
              <a:t>, c</a:t>
            </a:r>
            <a:r>
              <a:rPr lang="ko-KR" altLang="en-US" sz="1000" dirty="0"/>
              <a:t>의 구조체의 확대</a:t>
            </a:r>
            <a:r>
              <a:rPr lang="en-US" altLang="ko-KR" sz="1000" dirty="0"/>
              <a:t>, </a:t>
            </a:r>
            <a:r>
              <a:rPr lang="ko-KR" altLang="en-US" sz="1000" dirty="0"/>
              <a:t>즉 변수와 함수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메소드</a:t>
            </a:r>
            <a:r>
              <a:rPr lang="en-US" altLang="ko-KR" sz="1000" dirty="0"/>
              <a:t>)</a:t>
            </a:r>
            <a:r>
              <a:rPr lang="ko-KR" altLang="en-US" sz="1000" dirty="0"/>
              <a:t>로 구성 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어느 클래스의 속한 변수와 함수를 가져다 쓰는데 중점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가져다 사용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붕어빵틀</a:t>
            </a:r>
            <a:r>
              <a:rPr lang="en-US" altLang="ko-KR" sz="1000" dirty="0"/>
              <a:t>)</a:t>
            </a:r>
            <a:r>
              <a:rPr lang="ko-KR" altLang="en-US" sz="1000" dirty="0"/>
              <a:t>을 그대로 대입한 것을 객체</a:t>
            </a:r>
            <a:r>
              <a:rPr lang="en-US" altLang="ko-KR" sz="1000" dirty="0"/>
              <a:t>(Object)</a:t>
            </a:r>
            <a:r>
              <a:rPr lang="ko-KR" altLang="en-US" sz="1000" dirty="0"/>
              <a:t>라 하고 클래스를 실행시켜 사용 가능한 클래스 변수</a:t>
            </a:r>
            <a:r>
              <a:rPr lang="en-US" altLang="ko-KR" sz="1000" dirty="0"/>
              <a:t>(?)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인스턴스라</a:t>
            </a:r>
            <a:r>
              <a:rPr lang="ko-KR" altLang="en-US" sz="1000" dirty="0"/>
              <a:t> 한다</a:t>
            </a:r>
            <a:r>
              <a:rPr lang="en-US" altLang="ko-KR" sz="10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앞에 설명했던 엘리베이터 </a:t>
            </a:r>
            <a:r>
              <a:rPr lang="ko-KR" altLang="en-US" sz="1000" dirty="0" err="1"/>
              <a:t>클레스를</a:t>
            </a:r>
            <a:r>
              <a:rPr lang="ko-KR" altLang="en-US" sz="1000" dirty="0"/>
              <a:t> </a:t>
            </a:r>
            <a:r>
              <a:rPr lang="en-US" altLang="ko-KR" sz="1000" dirty="0"/>
              <a:t>java </a:t>
            </a:r>
            <a:r>
              <a:rPr lang="ko-KR" altLang="en-US" sz="1000" dirty="0"/>
              <a:t>문법에 맞게 작성했음</a:t>
            </a:r>
            <a:r>
              <a:rPr lang="en-US" altLang="ko-KR" sz="1000" dirty="0"/>
              <a:t>..</a:t>
            </a:r>
            <a:r>
              <a:rPr lang="ko-KR" altLang="en-US" sz="1000" dirty="0"/>
              <a:t>아래 클래스 정의 예제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 </a:t>
            </a:r>
            <a:r>
              <a:rPr lang="en-US" altLang="ko-KR" sz="10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2" y="2375045"/>
            <a:ext cx="4430230" cy="41471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89934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734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r>
              <a:rPr lang="en-US" altLang="ko-KR" sz="1600" dirty="0"/>
              <a:t>(2)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소스내</a:t>
            </a:r>
            <a:r>
              <a:rPr lang="ko-KR" altLang="en-US" sz="1000" dirty="0"/>
              <a:t> 설명을 하나씩 보자 </a:t>
            </a:r>
            <a:r>
              <a:rPr lang="en-US" altLang="ko-KR" sz="1000" dirty="0"/>
              <a:t>..</a:t>
            </a:r>
            <a:r>
              <a:rPr lang="ko-KR" altLang="en-US" sz="1000" dirty="0"/>
              <a:t> 클래스 사용 예제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 </a:t>
            </a:r>
            <a:r>
              <a:rPr lang="en-US" altLang="ko-KR" sz="1000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7" y="1620118"/>
            <a:ext cx="6411900" cy="4545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110" y="1678476"/>
            <a:ext cx="1874173" cy="3625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85091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48144</TotalTime>
  <Words>5627</Words>
  <Application>Microsoft Office PowerPoint</Application>
  <PresentationFormat>A4 용지(210x297mm)</PresentationFormat>
  <Paragraphs>750</Paragraphs>
  <Slides>43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가는각진제목체</vt:lpstr>
      <vt:lpstr>견명조</vt:lpstr>
      <vt:lpstr>굴림</vt:lpstr>
      <vt:lpstr>돋움</vt:lpstr>
      <vt:lpstr>맑은 고딕</vt:lpstr>
      <vt:lpstr>Arial</vt:lpstr>
      <vt:lpstr>Courier New</vt:lpstr>
      <vt:lpstr>Wingdings</vt:lpstr>
      <vt:lpstr>1_Default Design</vt:lpstr>
      <vt:lpstr>기본 디자인</vt:lpstr>
      <vt:lpstr>3_Default Design</vt:lpstr>
      <vt:lpstr>6. 객체지향 조금만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2965</cp:revision>
  <cp:lastPrinted>2015-10-28T04:44:44Z</cp:lastPrinted>
  <dcterms:created xsi:type="dcterms:W3CDTF">2003-10-22T07:02:37Z</dcterms:created>
  <dcterms:modified xsi:type="dcterms:W3CDTF">2022-04-07T23:31:32Z</dcterms:modified>
</cp:coreProperties>
</file>