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Book Antiqu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vK9U6uXmGD546gPDKRtS9yBSE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ookAntiqua-regular.fntdata"/><Relationship Id="rId11" Type="http://schemas.openxmlformats.org/officeDocument/2006/relationships/slide" Target="slides/slide7.xml"/><Relationship Id="rId22" Type="http://schemas.openxmlformats.org/officeDocument/2006/relationships/font" Target="fonts/BookAntiqua-italic.fntdata"/><Relationship Id="rId10" Type="http://schemas.openxmlformats.org/officeDocument/2006/relationships/slide" Target="slides/slide6.xml"/><Relationship Id="rId21" Type="http://schemas.openxmlformats.org/officeDocument/2006/relationships/font" Target="fonts/BookAntiqua-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BookAntiqu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7"/>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7"/>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7"/>
          <p:cNvGrpSpPr/>
          <p:nvPr/>
        </p:nvGrpSpPr>
        <p:grpSpPr>
          <a:xfrm>
            <a:off x="9649215" y="4068923"/>
            <a:ext cx="1080904" cy="1080902"/>
            <a:chOff x="9685338" y="4460675"/>
            <a:chExt cx="1080904" cy="1080902"/>
          </a:xfrm>
        </p:grpSpPr>
        <p:sp>
          <p:nvSpPr>
            <p:cNvPr id="19" name="Google Shape;19;p1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7"/>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6"/>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7"/>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7"/>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2" name="Shape 32"/>
        <p:cNvGrpSpPr/>
        <p:nvPr/>
      </p:nvGrpSpPr>
      <p:grpSpPr>
        <a:xfrm>
          <a:off x="0" y="0"/>
          <a:ext cx="0" cy="0"/>
          <a:chOff x="0" y="0"/>
          <a:chExt cx="0" cy="0"/>
        </a:xfrm>
      </p:grpSpPr>
      <p:sp>
        <p:nvSpPr>
          <p:cNvPr id="33" name="Google Shape;33;p1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6" name="Google Shape;36;p1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37" name="Google Shape;37;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9" name="Google Shape;39;p19"/>
          <p:cNvGrpSpPr/>
          <p:nvPr/>
        </p:nvGrpSpPr>
        <p:grpSpPr>
          <a:xfrm>
            <a:off x="11401725" y="6229681"/>
            <a:ext cx="457200" cy="457200"/>
            <a:chOff x="11361456" y="6195813"/>
            <a:chExt cx="548640" cy="548640"/>
          </a:xfrm>
        </p:grpSpPr>
        <p:sp>
          <p:nvSpPr>
            <p:cNvPr id="40" name="Google Shape;40;p1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sp>
        <p:nvSpPr>
          <p:cNvPr id="44" name="Google Shape;44;p20"/>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7" name="Google Shape;47;p20"/>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9" name="Google Shape;49;p20"/>
          <p:cNvGrpSpPr/>
          <p:nvPr/>
        </p:nvGrpSpPr>
        <p:grpSpPr>
          <a:xfrm>
            <a:off x="897399" y="2325848"/>
            <a:ext cx="1080904" cy="1080902"/>
            <a:chOff x="9685338" y="4460675"/>
            <a:chExt cx="1080904" cy="1080902"/>
          </a:xfrm>
        </p:grpSpPr>
        <p:sp>
          <p:nvSpPr>
            <p:cNvPr id="50" name="Google Shape;50;p2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2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6" name="Google Shape;56;p2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3" name="Google Shape;63;p22"/>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4" name="Google Shape;64;p22"/>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5" name="Google Shape;65;p22"/>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6" name="Google Shape;66;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5"/>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5"/>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5"/>
          <p:cNvSpPr/>
          <p:nvPr>
            <p:ph idx="2" type="pic"/>
          </p:nvPr>
        </p:nvSpPr>
        <p:spPr>
          <a:xfrm>
            <a:off x="0" y="0"/>
            <a:ext cx="8303740" cy="6858000"/>
          </a:xfrm>
          <a:prstGeom prst="rect">
            <a:avLst/>
          </a:prstGeom>
          <a:solidFill>
            <a:srgbClr val="E1DFDF"/>
          </a:solidFill>
          <a:ln>
            <a:noFill/>
          </a:ln>
        </p:spPr>
      </p:sp>
      <p:sp>
        <p:nvSpPr>
          <p:cNvPr id="82" name="Google Shape;82;p25"/>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25"/>
          <p:cNvGrpSpPr/>
          <p:nvPr/>
        </p:nvGrpSpPr>
        <p:grpSpPr>
          <a:xfrm>
            <a:off x="11401725" y="6229681"/>
            <a:ext cx="457200" cy="457200"/>
            <a:chOff x="11361456" y="6195813"/>
            <a:chExt cx="548640" cy="548640"/>
          </a:xfrm>
        </p:grpSpPr>
        <p:sp>
          <p:nvSpPr>
            <p:cNvPr id="85" name="Google Shape;85;p2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6"/>
          <p:cNvGrpSpPr/>
          <p:nvPr/>
        </p:nvGrpSpPr>
        <p:grpSpPr>
          <a:xfrm>
            <a:off x="11401725" y="6229681"/>
            <a:ext cx="457200" cy="457200"/>
            <a:chOff x="11361456" y="6195813"/>
            <a:chExt cx="548640" cy="548640"/>
          </a:xfrm>
        </p:grpSpPr>
        <p:sp>
          <p:nvSpPr>
            <p:cNvPr id="11" name="Google Shape;11;p16"/>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jp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
          <p:cNvSpPr txBox="1"/>
          <p:nvPr>
            <p:ph type="ctrTitle"/>
          </p:nvPr>
        </p:nvSpPr>
        <p:spPr>
          <a:xfrm>
            <a:off x="3327095" y="378182"/>
            <a:ext cx="8350784" cy="2477941"/>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accent1"/>
              </a:buClr>
              <a:buSzPts val="9600"/>
              <a:buFont typeface="Times New Roman"/>
              <a:buNone/>
            </a:pPr>
            <a:r>
              <a:rPr lang="en-US">
                <a:solidFill>
                  <a:schemeClr val="accent1"/>
                </a:solidFill>
                <a:latin typeface="Times New Roman"/>
                <a:ea typeface="Times New Roman"/>
                <a:cs typeface="Times New Roman"/>
                <a:sym typeface="Times New Roman"/>
              </a:rPr>
              <a:t> </a:t>
            </a:r>
            <a:r>
              <a:rPr lang="en-US" sz="2800">
                <a:solidFill>
                  <a:srgbClr val="002060"/>
                </a:solidFill>
                <a:latin typeface="Times New Roman"/>
                <a:ea typeface="Times New Roman"/>
                <a:cs typeface="Times New Roman"/>
                <a:sym typeface="Times New Roman"/>
              </a:rPr>
              <a:t>SCHOOL MANAGEMENT SYSTEM</a:t>
            </a:r>
            <a:endParaRPr/>
          </a:p>
        </p:txBody>
      </p:sp>
      <p:sp>
        <p:nvSpPr>
          <p:cNvPr id="105" name="Google Shape;105;p1"/>
          <p:cNvSpPr txBox="1"/>
          <p:nvPr>
            <p:ph idx="1" type="subTitle"/>
          </p:nvPr>
        </p:nvSpPr>
        <p:spPr>
          <a:xfrm>
            <a:off x="2913523" y="2067600"/>
            <a:ext cx="6987645" cy="138853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SzPct val="85000"/>
              <a:buNone/>
            </a:pPr>
            <a:r>
              <a:rPr lang="en-US" sz="8000">
                <a:solidFill>
                  <a:srgbClr val="0C0C0C"/>
                </a:solidFill>
              </a:rPr>
              <a:t> Presented by</a:t>
            </a:r>
            <a:endParaRPr/>
          </a:p>
          <a:p>
            <a:pPr indent="0" lvl="0" marL="0" rtl="0" algn="ctr">
              <a:lnSpc>
                <a:spcPct val="90000"/>
              </a:lnSpc>
              <a:spcBef>
                <a:spcPts val="1200"/>
              </a:spcBef>
              <a:spcAft>
                <a:spcPts val="0"/>
              </a:spcAft>
              <a:buSzPct val="85000"/>
              <a:buNone/>
            </a:pPr>
            <a:r>
              <a:rPr lang="en-US" sz="9600">
                <a:solidFill>
                  <a:srgbClr val="0C0C0C"/>
                </a:solidFill>
              </a:rPr>
              <a:t>Sihab Bin Sarwar(2023-1-60-043)</a:t>
            </a:r>
            <a:endParaRPr/>
          </a:p>
          <a:p>
            <a:pPr indent="0" lvl="0" marL="0" rtl="0" algn="ctr">
              <a:lnSpc>
                <a:spcPct val="90000"/>
              </a:lnSpc>
              <a:spcBef>
                <a:spcPts val="1200"/>
              </a:spcBef>
              <a:spcAft>
                <a:spcPts val="0"/>
              </a:spcAft>
              <a:buSzPct val="85000"/>
              <a:buNone/>
            </a:pPr>
            <a:r>
              <a:rPr lang="en-US" sz="9600">
                <a:solidFill>
                  <a:srgbClr val="0C0C0C"/>
                </a:solidFill>
              </a:rPr>
              <a:t>Maksudul Hasan Limon(2023-1-60-045)</a:t>
            </a:r>
            <a:endParaRPr/>
          </a:p>
          <a:p>
            <a:pPr indent="0" lvl="0" marL="0" rtl="0" algn="ctr">
              <a:lnSpc>
                <a:spcPct val="90000"/>
              </a:lnSpc>
              <a:spcBef>
                <a:spcPts val="1200"/>
              </a:spcBef>
              <a:spcAft>
                <a:spcPts val="0"/>
              </a:spcAft>
              <a:buSzPct val="85000"/>
              <a:buNone/>
            </a:pPr>
            <a:r>
              <a:rPr lang="en-US" sz="9600">
                <a:solidFill>
                  <a:srgbClr val="0C0C0C"/>
                </a:solidFill>
              </a:rPr>
              <a:t> Redoanul Alam Mozumder (2023-1-60-046)</a:t>
            </a:r>
            <a:endParaRPr sz="9600">
              <a:solidFill>
                <a:srgbClr val="0C0C0C"/>
              </a:solidFill>
            </a:endParaRPr>
          </a:p>
          <a:p>
            <a:pPr indent="0" lvl="0" marL="0" rtl="0" algn="ctr">
              <a:lnSpc>
                <a:spcPct val="90000"/>
              </a:lnSpc>
              <a:spcBef>
                <a:spcPts val="1200"/>
              </a:spcBef>
              <a:spcAft>
                <a:spcPts val="0"/>
              </a:spcAft>
              <a:buSzPct val="85000"/>
              <a:buNone/>
            </a:pPr>
            <a:r>
              <a:rPr lang="en-US" sz="9600">
                <a:solidFill>
                  <a:srgbClr val="0C0C0C"/>
                </a:solidFill>
              </a:rPr>
              <a:t> Nadim Srabon (2023-1-60-047)</a:t>
            </a:r>
            <a:endParaRPr/>
          </a:p>
          <a:p>
            <a:pPr indent="0" lvl="0" marL="0" rtl="0" algn="ctr">
              <a:lnSpc>
                <a:spcPct val="90000"/>
              </a:lnSpc>
              <a:spcBef>
                <a:spcPts val="1200"/>
              </a:spcBef>
              <a:spcAft>
                <a:spcPts val="0"/>
              </a:spcAft>
              <a:buSzPct val="85000"/>
              <a:buNone/>
            </a:pPr>
            <a:r>
              <a:t/>
            </a:r>
            <a:endParaRPr/>
          </a:p>
        </p:txBody>
      </p:sp>
      <p:sp>
        <p:nvSpPr>
          <p:cNvPr id="106" name="Google Shape;106;p1"/>
          <p:cNvSpPr/>
          <p:nvPr/>
        </p:nvSpPr>
        <p:spPr>
          <a:xfrm>
            <a:off x="-241147" y="65422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pic>
        <p:nvPicPr>
          <p:cNvPr id="107" name="Google Shape;107;p1"/>
          <p:cNvPicPr preferRelativeResize="0"/>
          <p:nvPr/>
        </p:nvPicPr>
        <p:blipFill rotWithShape="1">
          <a:blip r:embed="rId4">
            <a:alphaModFix/>
          </a:blip>
          <a:srcRect b="0" l="0" r="0" t="0"/>
          <a:stretch/>
        </p:blipFill>
        <p:spPr>
          <a:xfrm>
            <a:off x="1016663" y="1683736"/>
            <a:ext cx="2659063" cy="1792553"/>
          </a:xfrm>
          <a:prstGeom prst="rect">
            <a:avLst/>
          </a:prstGeom>
          <a:noFill/>
          <a:ln>
            <a:noFill/>
          </a:ln>
        </p:spPr>
      </p:pic>
      <p:sp>
        <p:nvSpPr>
          <p:cNvPr id="108" name="Google Shape;108;p1"/>
          <p:cNvSpPr/>
          <p:nvPr/>
        </p:nvSpPr>
        <p:spPr>
          <a:xfrm>
            <a:off x="1227291" y="2717970"/>
            <a:ext cx="1219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6000"/>
          </a:blip>
          <a:stretch>
            <a:fillRect/>
          </a:stretch>
        </a:blipFill>
      </p:bgPr>
    </p:bg>
    <p:spTree>
      <p:nvGrpSpPr>
        <p:cNvPr id="160" name="Shape 160"/>
        <p:cNvGrpSpPr/>
        <p:nvPr/>
      </p:nvGrpSpPr>
      <p:grpSpPr>
        <a:xfrm>
          <a:off x="0" y="0"/>
          <a:ext cx="0" cy="0"/>
          <a:chOff x="0" y="0"/>
          <a:chExt cx="0" cy="0"/>
        </a:xfrm>
      </p:grpSpPr>
      <p:sp>
        <p:nvSpPr>
          <p:cNvPr id="161" name="Google Shape;161;p10"/>
          <p:cNvSpPr txBox="1"/>
          <p:nvPr>
            <p:ph type="title"/>
          </p:nvPr>
        </p:nvSpPr>
        <p:spPr>
          <a:xfrm>
            <a:off x="1069848" y="451581"/>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2.TEACHERS MODULE &amp; ACADEMIC</a:t>
            </a:r>
            <a:endParaRPr/>
          </a:p>
        </p:txBody>
      </p:sp>
      <p:sp>
        <p:nvSpPr>
          <p:cNvPr id="162" name="Google Shape;162;p1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n-US" sz="2800"/>
              <a:t>Add teacher [add_teacher_record()]</a:t>
            </a:r>
            <a:endParaRPr/>
          </a:p>
          <a:p>
            <a:pPr indent="-182880" lvl="0" marL="182880" rtl="0" algn="l">
              <a:lnSpc>
                <a:spcPct val="90000"/>
              </a:lnSpc>
              <a:spcBef>
                <a:spcPts val="1200"/>
              </a:spcBef>
              <a:spcAft>
                <a:spcPts val="0"/>
              </a:spcAft>
              <a:buSzPts val="2380"/>
              <a:buChar char="▪"/>
            </a:pPr>
            <a:r>
              <a:rPr lang="en-US" sz="2800"/>
              <a:t>View all teachers record [viewAllTeacherRecord()]</a:t>
            </a:r>
            <a:endParaRPr/>
          </a:p>
          <a:p>
            <a:pPr indent="-182880" lvl="0" marL="182880" rtl="0" algn="l">
              <a:lnSpc>
                <a:spcPct val="90000"/>
              </a:lnSpc>
              <a:spcBef>
                <a:spcPts val="1200"/>
              </a:spcBef>
              <a:spcAft>
                <a:spcPts val="0"/>
              </a:spcAft>
              <a:buSzPts val="2380"/>
              <a:buChar char="▪"/>
            </a:pPr>
            <a:r>
              <a:rPr lang="en-US" sz="2800"/>
              <a:t>Edit teacher record [edit_teacher_record()]</a:t>
            </a:r>
            <a:endParaRPr/>
          </a:p>
          <a:p>
            <a:pPr indent="-182880" lvl="0" marL="182880" rtl="0" algn="l">
              <a:lnSpc>
                <a:spcPct val="90000"/>
              </a:lnSpc>
              <a:spcBef>
                <a:spcPts val="1200"/>
              </a:spcBef>
              <a:spcAft>
                <a:spcPts val="0"/>
              </a:spcAft>
              <a:buSzPts val="2380"/>
              <a:buChar char="▪"/>
            </a:pPr>
            <a:r>
              <a:rPr lang="en-US" sz="2800"/>
              <a:t>Search teacher records by [ID search_teacher_by_id()]</a:t>
            </a:r>
            <a:endParaRPr/>
          </a:p>
          <a:p>
            <a:pPr indent="-182880" lvl="0" marL="182880" rtl="0" algn="l">
              <a:lnSpc>
                <a:spcPct val="90000"/>
              </a:lnSpc>
              <a:spcBef>
                <a:spcPts val="1200"/>
              </a:spcBef>
              <a:spcAft>
                <a:spcPts val="0"/>
              </a:spcAft>
              <a:buSzPts val="2380"/>
              <a:buChar char="▪"/>
            </a:pPr>
            <a:r>
              <a:rPr lang="en-US" sz="2800"/>
              <a:t>Delete teacher record</a:t>
            </a:r>
            <a:endParaRPr/>
          </a:p>
          <a:p>
            <a:pPr indent="-182880" lvl="0" marL="182880" rtl="0" algn="l">
              <a:lnSpc>
                <a:spcPct val="90000"/>
              </a:lnSpc>
              <a:spcBef>
                <a:spcPts val="1200"/>
              </a:spcBef>
              <a:spcAft>
                <a:spcPts val="0"/>
              </a:spcAft>
              <a:buSzPts val="2380"/>
              <a:buChar char="▪"/>
            </a:pPr>
            <a:r>
              <a:rPr lang="en-US" sz="2800"/>
              <a:t>Routine [printClassRoutine()]</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500"/>
                                        <p:tgtEl>
                                          <p:spTgt spid="1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500"/>
                                        <p:tgtEl>
                                          <p:spTgt spid="1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500"/>
                                        <p:tgtEl>
                                          <p:spTgt spid="1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500"/>
                                        <p:tgtEl>
                                          <p:spTgt spid="1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500"/>
                                        <p:tgtEl>
                                          <p:spTgt spid="1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500"/>
                                        <p:tgtEl>
                                          <p:spTgt spid="1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7000"/>
          </a:blip>
          <a:stretch>
            <a:fillRect/>
          </a:stretch>
        </a:blipFill>
      </p:bgPr>
    </p:bg>
    <p:spTree>
      <p:nvGrpSpPr>
        <p:cNvPr id="166" name="Shape 166"/>
        <p:cNvGrpSpPr/>
        <p:nvPr/>
      </p:nvGrpSpPr>
      <p:grpSpPr>
        <a:xfrm>
          <a:off x="0" y="0"/>
          <a:ext cx="0" cy="0"/>
          <a:chOff x="0" y="0"/>
          <a:chExt cx="0" cy="0"/>
        </a:xfrm>
      </p:grpSpPr>
      <p:sp>
        <p:nvSpPr>
          <p:cNvPr id="167" name="Google Shape;167;p11"/>
          <p:cNvSpPr txBox="1"/>
          <p:nvPr>
            <p:ph type="title"/>
          </p:nvPr>
        </p:nvSpPr>
        <p:spPr>
          <a:xfrm>
            <a:off x="8549640" y="685800"/>
            <a:ext cx="3200400" cy="119257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US"/>
              <a:t>OUTPUT</a:t>
            </a:r>
            <a:br>
              <a:rPr lang="en-US"/>
            </a:br>
            <a:r>
              <a:rPr lang="en-US" sz="2200"/>
              <a:t>1.AUTHENTICATION</a:t>
            </a:r>
            <a:br>
              <a:rPr lang="en-US" sz="2200"/>
            </a:br>
            <a:r>
              <a:rPr lang="en-US" sz="2200"/>
              <a:t>2.MENU</a:t>
            </a:r>
            <a:endParaRPr/>
          </a:p>
        </p:txBody>
      </p:sp>
      <p:pic>
        <p:nvPicPr>
          <p:cNvPr id="168" name="Google Shape;168;p11"/>
          <p:cNvPicPr preferRelativeResize="0"/>
          <p:nvPr>
            <p:ph idx="1" type="body"/>
          </p:nvPr>
        </p:nvPicPr>
        <p:blipFill rotWithShape="1">
          <a:blip r:embed="rId4">
            <a:alphaModFix/>
          </a:blip>
          <a:srcRect b="0" l="0" r="0" t="0"/>
          <a:stretch/>
        </p:blipFill>
        <p:spPr>
          <a:xfrm>
            <a:off x="1456273" y="1838325"/>
            <a:ext cx="5310550" cy="5019675"/>
          </a:xfrm>
          <a:prstGeom prst="rect">
            <a:avLst/>
          </a:prstGeom>
          <a:noFill/>
          <a:ln>
            <a:noFill/>
          </a:ln>
        </p:spPr>
      </p:pic>
      <p:sp>
        <p:nvSpPr>
          <p:cNvPr id="169" name="Google Shape;169;p11"/>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lang="en-US" sz="2400"/>
              <a:t>When user enters username and password which will be preset, user will see this menu bar and he will be able to do what he wants among these options.</a:t>
            </a:r>
            <a:endParaRPr/>
          </a:p>
        </p:txBody>
      </p:sp>
      <p:pic>
        <p:nvPicPr>
          <p:cNvPr id="170" name="Google Shape;170;p11"/>
          <p:cNvPicPr preferRelativeResize="0"/>
          <p:nvPr/>
        </p:nvPicPr>
        <p:blipFill rotWithShape="1">
          <a:blip r:embed="rId5">
            <a:alphaModFix/>
          </a:blip>
          <a:srcRect b="0" l="0" r="0" t="0"/>
          <a:stretch/>
        </p:blipFill>
        <p:spPr>
          <a:xfrm>
            <a:off x="1416735" y="190445"/>
            <a:ext cx="5389627" cy="990709"/>
          </a:xfrm>
          <a:prstGeom prst="rect">
            <a:avLst/>
          </a:prstGeom>
          <a:noFill/>
          <a:ln>
            <a:noFill/>
          </a:ln>
        </p:spPr>
      </p:pic>
      <p:sp>
        <p:nvSpPr>
          <p:cNvPr id="171" name="Google Shape;171;p11"/>
          <p:cNvSpPr/>
          <p:nvPr/>
        </p:nvSpPr>
        <p:spPr>
          <a:xfrm>
            <a:off x="3940786" y="1272877"/>
            <a:ext cx="341523" cy="473725"/>
          </a:xfrm>
          <a:prstGeom prst="downArrow">
            <a:avLst>
              <a:gd fmla="val 50000" name="adj1"/>
              <a:gd fmla="val 50000" name="adj2"/>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AF52"/>
            </a:gs>
            <a:gs pos="6000">
              <a:srgbClr val="93AF52"/>
            </a:gs>
            <a:gs pos="74000">
              <a:srgbClr val="F2A88D"/>
            </a:gs>
            <a:gs pos="83000">
              <a:srgbClr val="F2A88D"/>
            </a:gs>
            <a:gs pos="100000">
              <a:srgbClr val="F7C4B2"/>
            </a:gs>
          </a:gsLst>
          <a:lin ang="5400000" scaled="0"/>
        </a:gradFill>
      </p:bgPr>
    </p:bg>
    <p:spTree>
      <p:nvGrpSpPr>
        <p:cNvPr id="175" name="Shape 175"/>
        <p:cNvGrpSpPr/>
        <p:nvPr/>
      </p:nvGrpSpPr>
      <p:grpSpPr>
        <a:xfrm>
          <a:off x="0" y="0"/>
          <a:ext cx="0" cy="0"/>
          <a:chOff x="0" y="0"/>
          <a:chExt cx="0" cy="0"/>
        </a:xfrm>
      </p:grpSpPr>
      <p:sp>
        <p:nvSpPr>
          <p:cNvPr id="176" name="Google Shape;176;p12"/>
          <p:cNvSpPr txBox="1"/>
          <p:nvPr>
            <p:ph type="title"/>
          </p:nvPr>
        </p:nvSpPr>
        <p:spPr>
          <a:xfrm>
            <a:off x="918882" y="175349"/>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E4EEAC"/>
              </a:buClr>
              <a:buSzPts val="5400"/>
              <a:buFont typeface="Rockwell"/>
              <a:buNone/>
            </a:pPr>
            <a:r>
              <a:rPr lang="en-US">
                <a:solidFill>
                  <a:srgbClr val="E4EEAC"/>
                </a:solidFill>
              </a:rPr>
              <a:t>METHODOLOGY</a:t>
            </a:r>
            <a:endParaRPr>
              <a:solidFill>
                <a:srgbClr val="E4EEAC"/>
              </a:solidFill>
            </a:endParaRPr>
          </a:p>
        </p:txBody>
      </p:sp>
      <p:sp>
        <p:nvSpPr>
          <p:cNvPr id="177" name="Google Shape;177;p12"/>
          <p:cNvSpPr/>
          <p:nvPr/>
        </p:nvSpPr>
        <p:spPr>
          <a:xfrm>
            <a:off x="3043518" y="1865375"/>
            <a:ext cx="2931458" cy="2020824"/>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a:solidFill>
                <a:srgbClr val="D1D5DB"/>
              </a:solidFill>
              <a:latin typeface="Arial"/>
              <a:ea typeface="Arial"/>
              <a:cs typeface="Arial"/>
              <a:sym typeface="Arial"/>
            </a:endParaRPr>
          </a:p>
          <a:p>
            <a:pPr indent="0" lvl="0" marL="0" marR="0" rtl="0" algn="ctr">
              <a:spcBef>
                <a:spcPts val="0"/>
              </a:spcBef>
              <a:spcAft>
                <a:spcPts val="0"/>
              </a:spcAft>
              <a:buNone/>
            </a:pPr>
            <a:r>
              <a:rPr b="1" i="0" lang="en-US" sz="1200">
                <a:solidFill>
                  <a:schemeClr val="dk1"/>
                </a:solidFill>
                <a:latin typeface="Rockwell"/>
                <a:ea typeface="Rockwell"/>
                <a:cs typeface="Rockwell"/>
                <a:sym typeface="Rockwell"/>
              </a:rPr>
              <a:t>Technology Selection</a:t>
            </a:r>
            <a:r>
              <a:rPr b="0" i="0" lang="en-US" sz="1200">
                <a:solidFill>
                  <a:schemeClr val="dk1"/>
                </a:solidFill>
                <a:latin typeface="Rockwell"/>
                <a:ea typeface="Rockwell"/>
                <a:cs typeface="Rockwell"/>
                <a:sym typeface="Rockwell"/>
              </a:rPr>
              <a:t>: Choose the appropriate technologies and tools for developing the School Management System in C. Consider factors such as compatibility, performance, security, and ease of use.</a:t>
            </a:r>
            <a:endParaRPr/>
          </a:p>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78" name="Google Shape;178;p12"/>
          <p:cNvSpPr/>
          <p:nvPr>
            <p:ph idx="1" type="body"/>
          </p:nvPr>
        </p:nvSpPr>
        <p:spPr>
          <a:xfrm>
            <a:off x="0" y="1865374"/>
            <a:ext cx="2991038" cy="2020825"/>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70000"/>
              </a:lnSpc>
              <a:spcBef>
                <a:spcPts val="0"/>
              </a:spcBef>
              <a:spcAft>
                <a:spcPts val="0"/>
              </a:spcAft>
              <a:buSzPts val="1190"/>
              <a:buNone/>
            </a:pPr>
            <a:r>
              <a:rPr b="1" i="0" lang="en-US" sz="1400">
                <a:solidFill>
                  <a:schemeClr val="dk1"/>
                </a:solidFill>
                <a:latin typeface="Arial"/>
                <a:ea typeface="Arial"/>
                <a:cs typeface="Arial"/>
                <a:sym typeface="Arial"/>
              </a:rPr>
              <a:t>System Design: </a:t>
            </a:r>
            <a:r>
              <a:rPr lang="en-US" sz="1400">
                <a:solidFill>
                  <a:schemeClr val="dk1"/>
                </a:solidFill>
                <a:latin typeface="Rockwell"/>
                <a:ea typeface="Rockwell"/>
                <a:cs typeface="Rockwell"/>
                <a:sym typeface="Rockwell"/>
              </a:rPr>
              <a:t>Based on the gathered requirements, design the system architecture and database structure. Create detailed diagrams, such as entity-relationship diagrams and flowcharts, to visualize the system components and their interactions.</a:t>
            </a:r>
            <a:endParaRPr b="1" sz="1400">
              <a:solidFill>
                <a:schemeClr val="dk1"/>
              </a:solidFill>
            </a:endParaRPr>
          </a:p>
        </p:txBody>
      </p:sp>
      <p:sp>
        <p:nvSpPr>
          <p:cNvPr id="179" name="Google Shape;179;p12"/>
          <p:cNvSpPr/>
          <p:nvPr/>
        </p:nvSpPr>
        <p:spPr>
          <a:xfrm>
            <a:off x="6122894" y="1919161"/>
            <a:ext cx="2931458" cy="1967038"/>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i="0" lang="en-US" sz="1200">
                <a:solidFill>
                  <a:schemeClr val="dk1"/>
                </a:solidFill>
                <a:latin typeface="Rockwell"/>
                <a:ea typeface="Rockwell"/>
                <a:cs typeface="Rockwell"/>
                <a:sym typeface="Rockwell"/>
              </a:rPr>
              <a:t>User Interface Design: </a:t>
            </a:r>
            <a:r>
              <a:rPr b="0" i="0" lang="en-US" sz="1200">
                <a:solidFill>
                  <a:schemeClr val="dk1"/>
                </a:solidFill>
                <a:latin typeface="Rockwell"/>
                <a:ea typeface="Rockwell"/>
                <a:cs typeface="Rockwell"/>
                <a:sym typeface="Rockwell"/>
              </a:rPr>
              <a:t>Design an intuitive and user-friendly interface that aligns with the requirements. Create mockups or prototypes to gather feedback from users and make necessary refinements before proceeding to the development phase.</a:t>
            </a:r>
            <a:endParaRPr/>
          </a:p>
          <a:p>
            <a:pPr indent="0" lvl="0" marL="0" marR="0" rtl="0" algn="ctr">
              <a:spcBef>
                <a:spcPts val="0"/>
              </a:spcBef>
              <a:spcAft>
                <a:spcPts val="0"/>
              </a:spcAft>
              <a:buNone/>
            </a:pPr>
            <a:r>
              <a:t/>
            </a:r>
            <a:endParaRPr sz="1200">
              <a:solidFill>
                <a:schemeClr val="dk1"/>
              </a:solidFill>
              <a:latin typeface="Rockwell"/>
              <a:ea typeface="Rockwell"/>
              <a:cs typeface="Rockwell"/>
              <a:sym typeface="Rockwell"/>
            </a:endParaRPr>
          </a:p>
          <a:p>
            <a:pPr indent="0" lvl="0" marL="0" marR="0" rtl="0" algn="ctr">
              <a:spcBef>
                <a:spcPts val="0"/>
              </a:spcBef>
              <a:spcAft>
                <a:spcPts val="0"/>
              </a:spcAft>
              <a:buNone/>
            </a:pPr>
            <a:r>
              <a:t/>
            </a:r>
            <a:endParaRPr sz="1200">
              <a:solidFill>
                <a:schemeClr val="lt1"/>
              </a:solidFill>
              <a:latin typeface="Rockwell"/>
              <a:ea typeface="Rockwell"/>
              <a:cs typeface="Rockwell"/>
              <a:sym typeface="Rockwell"/>
            </a:endParaRPr>
          </a:p>
        </p:txBody>
      </p:sp>
      <p:sp>
        <p:nvSpPr>
          <p:cNvPr id="180" name="Google Shape;180;p12"/>
          <p:cNvSpPr/>
          <p:nvPr/>
        </p:nvSpPr>
        <p:spPr>
          <a:xfrm>
            <a:off x="9175376" y="1919161"/>
            <a:ext cx="2931458" cy="1967038"/>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a:solidFill>
                  <a:schemeClr val="dk1"/>
                </a:solidFill>
                <a:latin typeface="Rockwell"/>
                <a:ea typeface="Rockwell"/>
                <a:cs typeface="Rockwell"/>
                <a:sym typeface="Rockwell"/>
              </a:rPr>
              <a:t>Database Development: </a:t>
            </a:r>
            <a:r>
              <a:rPr b="0" i="0" lang="en-US" sz="1200">
                <a:solidFill>
                  <a:schemeClr val="dk1"/>
                </a:solidFill>
                <a:latin typeface="Rockwell"/>
                <a:ea typeface="Rockwell"/>
                <a:cs typeface="Rockwell"/>
                <a:sym typeface="Rockwell"/>
              </a:rPr>
              <a:t>Develop the database structure according to the designed architecture. Implement tables, relationships, and data validation rules to ensure data integrity and security.</a:t>
            </a:r>
            <a:endParaRPr/>
          </a:p>
          <a:p>
            <a:pPr indent="0" lvl="0" marL="0" marR="0" rtl="0" algn="ctr">
              <a:spcBef>
                <a:spcPts val="0"/>
              </a:spcBef>
              <a:spcAft>
                <a:spcPts val="0"/>
              </a:spcAft>
              <a:buNone/>
            </a:pPr>
            <a:r>
              <a:t/>
            </a:r>
            <a:endParaRPr sz="1200">
              <a:solidFill>
                <a:schemeClr val="dk1"/>
              </a:solidFill>
              <a:latin typeface="Rockwell"/>
              <a:ea typeface="Rockwell"/>
              <a:cs typeface="Rockwell"/>
              <a:sym typeface="Rockwell"/>
            </a:endParaRPr>
          </a:p>
        </p:txBody>
      </p:sp>
      <p:sp>
        <p:nvSpPr>
          <p:cNvPr id="181" name="Google Shape;181;p12"/>
          <p:cNvSpPr/>
          <p:nvPr/>
        </p:nvSpPr>
        <p:spPr>
          <a:xfrm>
            <a:off x="9182099" y="4543939"/>
            <a:ext cx="2931458" cy="2020824"/>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100">
              <a:solidFill>
                <a:schemeClr val="dk1"/>
              </a:solidFill>
              <a:latin typeface="Rockwell"/>
              <a:ea typeface="Rockwell"/>
              <a:cs typeface="Rockwell"/>
              <a:sym typeface="Rockwell"/>
            </a:endParaRPr>
          </a:p>
          <a:p>
            <a:pPr indent="0" lvl="0" marL="0" marR="0" rtl="0" algn="ctr">
              <a:spcBef>
                <a:spcPts val="0"/>
              </a:spcBef>
              <a:spcAft>
                <a:spcPts val="0"/>
              </a:spcAft>
              <a:buNone/>
            </a:pPr>
            <a:r>
              <a:rPr b="1" i="0" lang="en-US" sz="1100">
                <a:solidFill>
                  <a:schemeClr val="dk1"/>
                </a:solidFill>
                <a:latin typeface="Rockwell"/>
                <a:ea typeface="Rockwell"/>
                <a:cs typeface="Rockwell"/>
                <a:sym typeface="Rockwell"/>
              </a:rPr>
              <a:t>Core Functionality Implementation</a:t>
            </a:r>
            <a:r>
              <a:rPr b="0" i="0" lang="en-US" sz="1100">
                <a:solidFill>
                  <a:schemeClr val="dk1"/>
                </a:solidFill>
                <a:latin typeface="Rockwell"/>
                <a:ea typeface="Rockwell"/>
                <a:cs typeface="Rockwell"/>
                <a:sym typeface="Rockwell"/>
              </a:rPr>
              <a:t>: Start developing the core functionalities of the system, such as adding, viewing, searching, editing, and deleting student and teacher records. Implement necessary validation checks and error handling mechanisms.</a:t>
            </a:r>
            <a:endParaRPr/>
          </a:p>
          <a:p>
            <a:pPr indent="0" lvl="0" marL="0" marR="0" rtl="0" algn="ctr">
              <a:spcBef>
                <a:spcPts val="0"/>
              </a:spcBef>
              <a:spcAft>
                <a:spcPts val="0"/>
              </a:spcAft>
              <a:buNone/>
            </a:pPr>
            <a:r>
              <a:t/>
            </a:r>
            <a:endParaRPr sz="1100">
              <a:solidFill>
                <a:schemeClr val="lt1"/>
              </a:solidFill>
              <a:latin typeface="Rockwell"/>
              <a:ea typeface="Rockwell"/>
              <a:cs typeface="Rockwell"/>
              <a:sym typeface="Rockwell"/>
            </a:endParaRPr>
          </a:p>
        </p:txBody>
      </p:sp>
      <p:sp>
        <p:nvSpPr>
          <p:cNvPr id="182" name="Google Shape;182;p12"/>
          <p:cNvSpPr/>
          <p:nvPr/>
        </p:nvSpPr>
        <p:spPr>
          <a:xfrm>
            <a:off x="6033248" y="4543939"/>
            <a:ext cx="2931458" cy="2020824"/>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100">
              <a:solidFill>
                <a:schemeClr val="dk1"/>
              </a:solidFill>
              <a:latin typeface="Rockwell"/>
              <a:ea typeface="Rockwell"/>
              <a:cs typeface="Rockwell"/>
              <a:sym typeface="Rockwell"/>
            </a:endParaRPr>
          </a:p>
          <a:p>
            <a:pPr indent="0" lvl="0" marL="0" marR="0" rtl="0" algn="ctr">
              <a:spcBef>
                <a:spcPts val="0"/>
              </a:spcBef>
              <a:spcAft>
                <a:spcPts val="0"/>
              </a:spcAft>
              <a:buNone/>
            </a:pPr>
            <a:r>
              <a:rPr b="1" i="0" lang="en-US" sz="1100">
                <a:solidFill>
                  <a:schemeClr val="dk1"/>
                </a:solidFill>
                <a:latin typeface="Rockwell"/>
                <a:ea typeface="Rockwell"/>
                <a:cs typeface="Rockwell"/>
                <a:sym typeface="Rockwell"/>
              </a:rPr>
              <a:t>Authentication and Security:</a:t>
            </a:r>
            <a:r>
              <a:rPr b="0" i="0" lang="en-US" sz="1100">
                <a:solidFill>
                  <a:schemeClr val="dk1"/>
                </a:solidFill>
                <a:latin typeface="Rockwell"/>
                <a:ea typeface="Rockwell"/>
                <a:cs typeface="Rockwell"/>
                <a:sym typeface="Rockwell"/>
              </a:rPr>
              <a:t> Implement authentication mechanisms, such as username and password-based login, to ensure secure access to the system. Apply appropriate security measures to protect sensitive data and prevent unauthorized access.</a:t>
            </a:r>
            <a:endParaRPr/>
          </a:p>
          <a:p>
            <a:pPr indent="0" lvl="0" marL="0" marR="0" rtl="0" algn="ctr">
              <a:spcBef>
                <a:spcPts val="0"/>
              </a:spcBef>
              <a:spcAft>
                <a:spcPts val="0"/>
              </a:spcAft>
              <a:buNone/>
            </a:pPr>
            <a:r>
              <a:t/>
            </a:r>
            <a:endParaRPr sz="1100">
              <a:solidFill>
                <a:schemeClr val="dk1"/>
              </a:solidFill>
              <a:latin typeface="Rockwell"/>
              <a:ea typeface="Rockwell"/>
              <a:cs typeface="Rockwell"/>
              <a:sym typeface="Rockwell"/>
            </a:endParaRPr>
          </a:p>
        </p:txBody>
      </p:sp>
      <p:sp>
        <p:nvSpPr>
          <p:cNvPr id="183" name="Google Shape;183;p12"/>
          <p:cNvSpPr/>
          <p:nvPr/>
        </p:nvSpPr>
        <p:spPr>
          <a:xfrm>
            <a:off x="3016624" y="4543939"/>
            <a:ext cx="2931458" cy="2020824"/>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a:solidFill>
                <a:schemeClr val="dk1"/>
              </a:solidFill>
              <a:latin typeface="Rockwell"/>
              <a:ea typeface="Rockwell"/>
              <a:cs typeface="Rockwell"/>
              <a:sym typeface="Rockwell"/>
            </a:endParaRPr>
          </a:p>
          <a:p>
            <a:pPr indent="0" lvl="0" marL="0" marR="0" rtl="0" algn="ctr">
              <a:spcBef>
                <a:spcPts val="0"/>
              </a:spcBef>
              <a:spcAft>
                <a:spcPts val="0"/>
              </a:spcAft>
              <a:buNone/>
            </a:pPr>
            <a:r>
              <a:rPr b="1" i="0" lang="en-US" sz="1200">
                <a:solidFill>
                  <a:schemeClr val="dk1"/>
                </a:solidFill>
                <a:latin typeface="Rockwell"/>
                <a:ea typeface="Rockwell"/>
                <a:cs typeface="Rockwell"/>
                <a:sym typeface="Rockwell"/>
              </a:rPr>
              <a:t>Academic Module Development: </a:t>
            </a:r>
            <a:r>
              <a:rPr b="0" i="0" lang="en-US" sz="1200">
                <a:solidFill>
                  <a:schemeClr val="dk1"/>
                </a:solidFill>
                <a:latin typeface="Rockwell"/>
                <a:ea typeface="Rockwell"/>
                <a:cs typeface="Rockwell"/>
                <a:sym typeface="Rockwell"/>
              </a:rPr>
              <a:t>Develop the Class Routine feature, allowing administrators to schedule and manage classes efficiently. Incorporate features for handling timetable conflicts and generating reports as required.</a:t>
            </a:r>
            <a:endParaRPr/>
          </a:p>
          <a:p>
            <a:pPr indent="0" lvl="0" marL="0" marR="0" rtl="0" algn="ctr">
              <a:spcBef>
                <a:spcPts val="0"/>
              </a:spcBef>
              <a:spcAft>
                <a:spcPts val="0"/>
              </a:spcAft>
              <a:buNone/>
            </a:pPr>
            <a:r>
              <a:t/>
            </a:r>
            <a:endParaRPr sz="1200">
              <a:solidFill>
                <a:schemeClr val="dk1"/>
              </a:solidFill>
              <a:latin typeface="Rockwell"/>
              <a:ea typeface="Rockwell"/>
              <a:cs typeface="Rockwell"/>
              <a:sym typeface="Rockwell"/>
            </a:endParaRPr>
          </a:p>
        </p:txBody>
      </p:sp>
      <p:sp>
        <p:nvSpPr>
          <p:cNvPr id="184" name="Google Shape;184;p12"/>
          <p:cNvSpPr/>
          <p:nvPr/>
        </p:nvSpPr>
        <p:spPr>
          <a:xfrm>
            <a:off x="-60513" y="4498758"/>
            <a:ext cx="2931458" cy="2020824"/>
          </a:xfrm>
          <a:prstGeom prst="verticalScroll">
            <a:avLst>
              <a:gd fmla="val 12500" name="adj"/>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a:solidFill>
                  <a:schemeClr val="dk1"/>
                </a:solidFill>
                <a:latin typeface="Rockwell"/>
                <a:ea typeface="Rockwell"/>
                <a:cs typeface="Rockwell"/>
                <a:sym typeface="Rockwell"/>
              </a:rPr>
              <a:t>Testing and Quality Assurance: </a:t>
            </a:r>
            <a:r>
              <a:rPr i="0" lang="en-US" sz="1100">
                <a:solidFill>
                  <a:schemeClr val="dk1"/>
                </a:solidFill>
                <a:latin typeface="Rockwell"/>
                <a:ea typeface="Rockwell"/>
                <a:cs typeface="Rockwell"/>
                <a:sym typeface="Rockwell"/>
              </a:rPr>
              <a:t>Conduct rigorous testing of the system to identify and fix any bugs or issues. Perform functional testing, integration testing, and user acceptance testing to ensure that the system meets all the requirements.</a:t>
            </a:r>
            <a:endParaRPr/>
          </a:p>
          <a:p>
            <a:pPr indent="0" lvl="0" marL="0" marR="0" rtl="0" algn="ctr">
              <a:spcBef>
                <a:spcPts val="0"/>
              </a:spcBef>
              <a:spcAft>
                <a:spcPts val="0"/>
              </a:spcAft>
              <a:buNone/>
            </a:pPr>
            <a:r>
              <a:t/>
            </a:r>
            <a:endParaRPr sz="1100">
              <a:solidFill>
                <a:schemeClr val="dk1"/>
              </a:solidFill>
              <a:latin typeface="Rockwell"/>
              <a:ea typeface="Rockwell"/>
              <a:cs typeface="Rockwell"/>
              <a:sym typeface="Rockwell"/>
            </a:endParaRPr>
          </a:p>
        </p:txBody>
      </p:sp>
      <p:sp>
        <p:nvSpPr>
          <p:cNvPr id="185" name="Google Shape;185;p12"/>
          <p:cNvSpPr/>
          <p:nvPr/>
        </p:nvSpPr>
        <p:spPr>
          <a:xfrm>
            <a:off x="2798109" y="2660050"/>
            <a:ext cx="490817" cy="336177"/>
          </a:xfrm>
          <a:prstGeom prst="rightArrow">
            <a:avLst>
              <a:gd fmla="val 50000" name="adj1"/>
              <a:gd fmla="val 50000" name="adj2"/>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6" name="Google Shape;186;p12"/>
          <p:cNvSpPr/>
          <p:nvPr/>
        </p:nvSpPr>
        <p:spPr>
          <a:xfrm>
            <a:off x="5776633" y="2660050"/>
            <a:ext cx="490817" cy="336177"/>
          </a:xfrm>
          <a:prstGeom prst="rightArrow">
            <a:avLst>
              <a:gd fmla="val 50000" name="adj1"/>
              <a:gd fmla="val 50000" name="adj2"/>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7" name="Google Shape;187;p12"/>
          <p:cNvSpPr/>
          <p:nvPr/>
        </p:nvSpPr>
        <p:spPr>
          <a:xfrm>
            <a:off x="8863853" y="2653100"/>
            <a:ext cx="490817" cy="336177"/>
          </a:xfrm>
          <a:prstGeom prst="rightArrow">
            <a:avLst>
              <a:gd fmla="val 50000" name="adj1"/>
              <a:gd fmla="val 50000" name="adj2"/>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8" name="Google Shape;188;p12"/>
          <p:cNvSpPr/>
          <p:nvPr/>
        </p:nvSpPr>
        <p:spPr>
          <a:xfrm>
            <a:off x="10451726" y="3973021"/>
            <a:ext cx="369795" cy="484095"/>
          </a:xfrm>
          <a:prstGeom prst="downArrow">
            <a:avLst>
              <a:gd fmla="val 50000" name="adj1"/>
              <a:gd fmla="val 50000" name="adj2"/>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9" name="Google Shape;189;p12"/>
          <p:cNvSpPr/>
          <p:nvPr/>
        </p:nvSpPr>
        <p:spPr>
          <a:xfrm>
            <a:off x="8811187" y="5375057"/>
            <a:ext cx="490817" cy="336177"/>
          </a:xfrm>
          <a:prstGeom prst="leftArrow">
            <a:avLst>
              <a:gd fmla="val 50000" name="adj1"/>
              <a:gd fmla="val 50000" name="adj2"/>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0" name="Google Shape;190;p12"/>
          <p:cNvSpPr/>
          <p:nvPr/>
        </p:nvSpPr>
        <p:spPr>
          <a:xfrm>
            <a:off x="5743015" y="5341081"/>
            <a:ext cx="490817" cy="336177"/>
          </a:xfrm>
          <a:prstGeom prst="leftArrow">
            <a:avLst>
              <a:gd fmla="val 50000" name="adj1"/>
              <a:gd fmla="val 50000" name="adj2"/>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1" name="Google Shape;191;p12"/>
          <p:cNvSpPr/>
          <p:nvPr/>
        </p:nvSpPr>
        <p:spPr>
          <a:xfrm>
            <a:off x="2724150" y="5380481"/>
            <a:ext cx="490817" cy="336177"/>
          </a:xfrm>
          <a:prstGeom prst="leftArrow">
            <a:avLst>
              <a:gd fmla="val 50000" name="adj1"/>
              <a:gd fmla="val 50000" name="adj2"/>
            </a:avLst>
          </a:prstGeom>
          <a:solidFill>
            <a:srgbClr val="93AF52"/>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transition spd="slow" p14:dur="2500">
    <p:checke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195" name="Shape 195"/>
        <p:cNvGrpSpPr/>
        <p:nvPr/>
      </p:nvGrpSpPr>
      <p:grpSpPr>
        <a:xfrm>
          <a:off x="0" y="0"/>
          <a:ext cx="0" cy="0"/>
          <a:chOff x="0" y="0"/>
          <a:chExt cx="0" cy="0"/>
        </a:xfrm>
      </p:grpSpPr>
      <p:sp>
        <p:nvSpPr>
          <p:cNvPr id="196" name="Google Shape;196;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5400"/>
              <a:buFont typeface="Rockwell"/>
              <a:buNone/>
            </a:pPr>
            <a:r>
              <a:rPr lang="en-US">
                <a:solidFill>
                  <a:srgbClr val="FF0000"/>
                </a:solidFill>
              </a:rPr>
              <a:t>   LACKINGS</a:t>
            </a:r>
            <a:endParaRPr/>
          </a:p>
        </p:txBody>
      </p:sp>
      <p:sp>
        <p:nvSpPr>
          <p:cNvPr id="197" name="Google Shape;197;p1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n-US" sz="2800">
                <a:solidFill>
                  <a:srgbClr val="FF0000"/>
                </a:solidFill>
              </a:rPr>
              <a:t> </a:t>
            </a:r>
            <a:r>
              <a:rPr lang="en-US" sz="2800"/>
              <a:t>Our program does not include a feature for changing the user's password. Currently, it can only be modified within the source code.</a:t>
            </a:r>
            <a:endParaRPr/>
          </a:p>
          <a:p>
            <a:pPr indent="-182880" lvl="0" marL="182880" rtl="0" algn="l">
              <a:lnSpc>
                <a:spcPct val="90000"/>
              </a:lnSpc>
              <a:spcBef>
                <a:spcPts val="1200"/>
              </a:spcBef>
              <a:spcAft>
                <a:spcPts val="0"/>
              </a:spcAft>
              <a:buSzPts val="2380"/>
              <a:buChar char="▪"/>
            </a:pPr>
            <a:r>
              <a:rPr lang="en-US" sz="2800"/>
              <a:t> Our program's alignment and appearance can be further improved for a more visually appealing and cohesive presentation.</a:t>
            </a:r>
            <a:endParaRPr/>
          </a:p>
          <a:p>
            <a:pPr indent="-182880" lvl="0" marL="182880" rtl="0" algn="l">
              <a:lnSpc>
                <a:spcPct val="90000"/>
              </a:lnSpc>
              <a:spcBef>
                <a:spcPts val="1200"/>
              </a:spcBef>
              <a:spcAft>
                <a:spcPts val="0"/>
              </a:spcAft>
              <a:buSzPts val="2380"/>
              <a:buChar char="▪"/>
            </a:pPr>
            <a:r>
              <a:rPr lang="en-US" sz="2800"/>
              <a:t> The source code lacks input validation functionality, which is important for ensuring that user inputs are valid and appropriate.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9000"/>
          </a:blip>
          <a:stretch>
            <a:fillRect/>
          </a:stretch>
        </a:blipFill>
      </p:bgPr>
    </p:bg>
    <p:spTree>
      <p:nvGrpSpPr>
        <p:cNvPr id="201" name="Shape 201"/>
        <p:cNvGrpSpPr/>
        <p:nvPr/>
      </p:nvGrpSpPr>
      <p:grpSpPr>
        <a:xfrm>
          <a:off x="0" y="0"/>
          <a:ext cx="0" cy="0"/>
          <a:chOff x="0" y="0"/>
          <a:chExt cx="0" cy="0"/>
        </a:xfrm>
      </p:grpSpPr>
      <p:sp>
        <p:nvSpPr>
          <p:cNvPr id="202" name="Google Shape;202;p14"/>
          <p:cNvSpPr txBox="1"/>
          <p:nvPr>
            <p:ph type="title"/>
          </p:nvPr>
        </p:nvSpPr>
        <p:spPr>
          <a:xfrm>
            <a:off x="1063752" y="612379"/>
            <a:ext cx="10058400" cy="1307324"/>
          </a:xfrm>
          <a:prstGeom prst="rect">
            <a:avLst/>
          </a:prstGeom>
          <a:blipFill rotWithShape="1">
            <a:blip r:embed="rId4">
              <a:alphaModFix amt="79000"/>
            </a:blip>
            <a:tile algn="tl" flip="none" tx="0" sx="100000" ty="0" sy="100000"/>
          </a:blip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FUTURE IMPLEMENTATIONS</a:t>
            </a:r>
            <a:endParaRPr/>
          </a:p>
        </p:txBody>
      </p:sp>
      <p:sp>
        <p:nvSpPr>
          <p:cNvPr id="203" name="Google Shape;203;p14"/>
          <p:cNvSpPr txBox="1"/>
          <p:nvPr>
            <p:ph idx="1" type="body"/>
          </p:nvPr>
        </p:nvSpPr>
        <p:spPr>
          <a:xfrm>
            <a:off x="1063752" y="1919703"/>
            <a:ext cx="10058400" cy="4050792"/>
          </a:xfrm>
          <a:prstGeom prst="rect">
            <a:avLst/>
          </a:prstGeom>
          <a:blipFill rotWithShape="1">
            <a:blip r:embed="rId4">
              <a:alphaModFix amt="67000"/>
            </a:blip>
            <a:tile algn="tl" flip="none" tx="0" sx="100000" ty="0" sy="100000"/>
          </a:blipFill>
          <a:ln>
            <a:noFill/>
          </a:ln>
        </p:spPr>
        <p:txBody>
          <a:bodyPr anchorCtr="0" anchor="t" bIns="45700" lIns="91425" spcFirstLastPara="1" rIns="91425" wrap="square" tIns="45700">
            <a:normAutofit fontScale="92500" lnSpcReduction="20000"/>
          </a:bodyPr>
          <a:lstStyle/>
          <a:p>
            <a:pPr indent="-83026" lvl="0" marL="182880" rtl="0" algn="l">
              <a:lnSpc>
                <a:spcPct val="90000"/>
              </a:lnSpc>
              <a:spcBef>
                <a:spcPts val="0"/>
              </a:spcBef>
              <a:spcAft>
                <a:spcPts val="0"/>
              </a:spcAft>
              <a:buSzPct val="85000"/>
              <a:buNone/>
            </a:pPr>
            <a:r>
              <a:t/>
            </a:r>
            <a:endParaRPr/>
          </a:p>
          <a:p>
            <a:pPr indent="-182880" lvl="0" marL="182880" rtl="0" algn="l">
              <a:lnSpc>
                <a:spcPct val="90000"/>
              </a:lnSpc>
              <a:spcBef>
                <a:spcPts val="1200"/>
              </a:spcBef>
              <a:spcAft>
                <a:spcPts val="0"/>
              </a:spcAft>
              <a:buSzPct val="85000"/>
              <a:buChar char="▪"/>
            </a:pPr>
            <a:r>
              <a:rPr lang="en-US" sz="2800"/>
              <a:t> Implementing input validation to ensure users enter accurate and valid data.</a:t>
            </a:r>
            <a:endParaRPr/>
          </a:p>
          <a:p>
            <a:pPr indent="-182880" lvl="0" marL="182880" rtl="0" algn="l">
              <a:lnSpc>
                <a:spcPct val="90000"/>
              </a:lnSpc>
              <a:spcBef>
                <a:spcPts val="1200"/>
              </a:spcBef>
              <a:spcAft>
                <a:spcPts val="0"/>
              </a:spcAft>
              <a:buSzPct val="85000"/>
              <a:buChar char="▪"/>
            </a:pPr>
            <a:r>
              <a:rPr lang="en-US" sz="2800"/>
              <a:t>Improving error handling by incorporating suitable error messages and exception handling.</a:t>
            </a:r>
            <a:endParaRPr/>
          </a:p>
          <a:p>
            <a:pPr indent="-182880" lvl="0" marL="182880" rtl="0" algn="l">
              <a:lnSpc>
                <a:spcPct val="90000"/>
              </a:lnSpc>
              <a:spcBef>
                <a:spcPts val="1200"/>
              </a:spcBef>
              <a:spcAft>
                <a:spcPts val="0"/>
              </a:spcAft>
              <a:buSzPct val="85000"/>
              <a:buChar char="▪"/>
            </a:pPr>
            <a:r>
              <a:rPr lang="en-US" sz="2800"/>
              <a:t> Enhancing search functionality by enabling advanced options like searching by member Name and 🆔.</a:t>
            </a:r>
            <a:endParaRPr/>
          </a:p>
          <a:p>
            <a:pPr indent="-182880" lvl="0" marL="182880" rtl="0" algn="l">
              <a:lnSpc>
                <a:spcPct val="90000"/>
              </a:lnSpc>
              <a:spcBef>
                <a:spcPts val="1200"/>
              </a:spcBef>
              <a:spcAft>
                <a:spcPts val="0"/>
              </a:spcAft>
              <a:buSzPct val="85000"/>
              <a:buChar char="▪"/>
            </a:pPr>
            <a:r>
              <a:rPr lang="en-US" sz="2800"/>
              <a:t> Adding sorting features to arrange the project list based on different attributes.</a:t>
            </a:r>
            <a:endParaRPr/>
          </a:p>
          <a:p>
            <a:pPr indent="-182880" lvl="0" marL="182880" rtl="0" algn="l">
              <a:lnSpc>
                <a:spcPct val="90000"/>
              </a:lnSpc>
              <a:spcBef>
                <a:spcPts val="1200"/>
              </a:spcBef>
              <a:spcAft>
                <a:spcPts val="0"/>
              </a:spcAft>
              <a:buSzPct val="85000"/>
              <a:buChar char="▪"/>
            </a:pPr>
            <a:r>
              <a:rPr lang="en-US" sz="2800"/>
              <a:t> Implementing user authentication and access control to restrict unauthorized users from performing certain operations.</a:t>
            </a:r>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 </a:t>
            </a:r>
            <a:r>
              <a:rPr lang="en-US">
                <a:solidFill>
                  <a:srgbClr val="BFBFBF"/>
                </a:solidFill>
              </a:rPr>
              <a:t>CONCLUSION</a:t>
            </a:r>
            <a:endParaRPr/>
          </a:p>
        </p:txBody>
      </p:sp>
      <p:sp>
        <p:nvSpPr>
          <p:cNvPr id="209" name="Google Shape;209;p15"/>
          <p:cNvSpPr txBox="1"/>
          <p:nvPr>
            <p:ph idx="1" type="body"/>
          </p:nvPr>
        </p:nvSpPr>
        <p:spPr>
          <a:xfrm>
            <a:off x="1156447" y="2093976"/>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ctr">
              <a:lnSpc>
                <a:spcPct val="90000"/>
              </a:lnSpc>
              <a:spcBef>
                <a:spcPts val="0"/>
              </a:spcBef>
              <a:spcAft>
                <a:spcPts val="0"/>
              </a:spcAft>
              <a:buSzPct val="85000"/>
              <a:buChar char="▪"/>
            </a:pPr>
            <a:r>
              <a:rPr lang="en-US" sz="3200">
                <a:solidFill>
                  <a:schemeClr val="lt1"/>
                </a:solidFill>
              </a:rPr>
              <a:t>In conclusion, by reducing administrative processes, fostering effective communication, and assuring data integrity, the School Management Project in C has succeeded in meeting its goals though it has some lackings. It included user authentication, comprehensive search and sorting capabilities, input validation, error handling, and a user-friendly interface. This project serves as an example of how programming may be used to improve school management systems and boost overall effectiveness.</a:t>
            </a:r>
            <a:endParaRPr/>
          </a:p>
        </p:txBody>
      </p:sp>
    </p:spTree>
  </p:cSld>
  <p:clrMapOvr>
    <a:masterClrMapping/>
  </p:clrMapOvr>
  <mc:AlternateContent>
    <mc:Choice Requires="p14">
      <p:transition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500"/>
                                        <p:tgtEl>
                                          <p:spTgt spid="20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9000"/>
          </a:blip>
          <a:stretch>
            <a:fillRect/>
          </a:stretch>
        </a:blipFill>
      </p:bgPr>
    </p:bg>
    <p:spTree>
      <p:nvGrpSpPr>
        <p:cNvPr id="112" name="Shape 112"/>
        <p:cNvGrpSpPr/>
        <p:nvPr/>
      </p:nvGrpSpPr>
      <p:grpSpPr>
        <a:xfrm>
          <a:off x="0" y="0"/>
          <a:ext cx="0" cy="0"/>
          <a:chOff x="0" y="0"/>
          <a:chExt cx="0" cy="0"/>
        </a:xfrm>
      </p:grpSpPr>
      <p:sp>
        <p:nvSpPr>
          <p:cNvPr id="113" name="Google Shape;113;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D7BEB5"/>
              </a:buClr>
              <a:buSzPts val="5400"/>
              <a:buFont typeface="Times New Roman"/>
              <a:buNone/>
            </a:pPr>
            <a:r>
              <a:rPr lang="en-US">
                <a:solidFill>
                  <a:srgbClr val="D7BEB5"/>
                </a:solidFill>
                <a:latin typeface="Times New Roman"/>
                <a:ea typeface="Times New Roman"/>
                <a:cs typeface="Times New Roman"/>
                <a:sym typeface="Times New Roman"/>
              </a:rPr>
              <a:t>    </a:t>
            </a:r>
            <a:r>
              <a:rPr lang="en-US">
                <a:solidFill>
                  <a:srgbClr val="E4EEAC"/>
                </a:solidFill>
                <a:latin typeface="Times New Roman"/>
                <a:ea typeface="Times New Roman"/>
                <a:cs typeface="Times New Roman"/>
                <a:sym typeface="Times New Roman"/>
              </a:rPr>
              <a:t>CONTENTS</a:t>
            </a:r>
            <a:endParaRPr/>
          </a:p>
        </p:txBody>
      </p:sp>
      <p:sp>
        <p:nvSpPr>
          <p:cNvPr id="114" name="Google Shape;114;p2"/>
          <p:cNvSpPr txBox="1"/>
          <p:nvPr>
            <p:ph idx="1" type="body"/>
          </p:nvPr>
        </p:nvSpPr>
        <p:spPr>
          <a:xfrm>
            <a:off x="1066800" y="1906579"/>
            <a:ext cx="10058400" cy="4050792"/>
          </a:xfrm>
          <a:prstGeom prst="rect">
            <a:avLst/>
          </a:prstGeom>
          <a:noFill/>
          <a:ln>
            <a:noFill/>
          </a:ln>
        </p:spPr>
        <p:txBody>
          <a:bodyPr anchorCtr="0" anchor="t" bIns="45700" lIns="91425" spcFirstLastPara="1" rIns="91425" wrap="square" tIns="45700">
            <a:normAutofit fontScale="85000" lnSpcReduction="20000"/>
          </a:bodyPr>
          <a:lstStyle/>
          <a:p>
            <a:pPr indent="-91122" lvl="0" marL="182880" rtl="0" algn="ctr">
              <a:lnSpc>
                <a:spcPct val="90000"/>
              </a:lnSpc>
              <a:spcBef>
                <a:spcPts val="0"/>
              </a:spcBef>
              <a:spcAft>
                <a:spcPts val="0"/>
              </a:spcAft>
              <a:buSzPct val="85000"/>
              <a:buFont typeface="Courier New"/>
              <a:buNone/>
            </a:pPr>
            <a:r>
              <a:t/>
            </a:r>
            <a:endParaRPr/>
          </a:p>
          <a:p>
            <a:pPr indent="-182880" lvl="0" marL="182880" rtl="0" algn="ctr">
              <a:lnSpc>
                <a:spcPct val="90000"/>
              </a:lnSpc>
              <a:spcBef>
                <a:spcPts val="1200"/>
              </a:spcBef>
              <a:spcAft>
                <a:spcPts val="0"/>
              </a:spcAft>
              <a:buSzPct val="85000"/>
              <a:buFont typeface="Courier New"/>
              <a:buChar char="o"/>
            </a:pPr>
            <a:r>
              <a:rPr lang="en-US" sz="2800"/>
              <a:t> </a:t>
            </a:r>
            <a:r>
              <a:rPr lang="en-US" sz="2800">
                <a:solidFill>
                  <a:srgbClr val="F9E848"/>
                </a:solidFill>
                <a:latin typeface="Book Antiqua"/>
                <a:ea typeface="Book Antiqua"/>
                <a:cs typeface="Book Antiqua"/>
                <a:sym typeface="Book Antiqua"/>
              </a:rPr>
              <a:t>Introduction</a:t>
            </a:r>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O</a:t>
            </a:r>
            <a:r>
              <a:rPr lang="en-US" sz="2800">
                <a:solidFill>
                  <a:srgbClr val="F9E848"/>
                </a:solidFill>
                <a:latin typeface="Book Antiqua"/>
                <a:ea typeface="Book Antiqua"/>
                <a:cs typeface="Book Antiqua"/>
                <a:sym typeface="Book Antiqua"/>
              </a:rPr>
              <a:t>bjectives</a:t>
            </a:r>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Functions</a:t>
            </a:r>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Output</a:t>
            </a:r>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Methodology</a:t>
            </a:r>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Implementation</a:t>
            </a:r>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Lackings</a:t>
            </a:r>
            <a:endParaRPr sz="2800">
              <a:solidFill>
                <a:srgbClr val="F9E848"/>
              </a:solidFill>
              <a:latin typeface="Book Antiqua"/>
              <a:ea typeface="Book Antiqua"/>
              <a:cs typeface="Book Antiqua"/>
              <a:sym typeface="Book Antiqua"/>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Future implementation</a:t>
            </a:r>
            <a:endParaRPr/>
          </a:p>
          <a:p>
            <a:pPr indent="-182880" lvl="0" marL="182880" rtl="0" algn="ctr">
              <a:lnSpc>
                <a:spcPct val="90000"/>
              </a:lnSpc>
              <a:spcBef>
                <a:spcPts val="1200"/>
              </a:spcBef>
              <a:spcAft>
                <a:spcPts val="0"/>
              </a:spcAft>
              <a:buSzPct val="85000"/>
              <a:buFont typeface="Courier New"/>
              <a:buChar char="o"/>
            </a:pPr>
            <a:r>
              <a:rPr lang="en-US" sz="2800">
                <a:solidFill>
                  <a:srgbClr val="F9E848"/>
                </a:solidFill>
                <a:latin typeface="Book Antiqua"/>
                <a:ea typeface="Book Antiqua"/>
                <a:cs typeface="Book Antiqua"/>
                <a:sym typeface="Book Antiqua"/>
              </a:rPr>
              <a:t>conclusion</a:t>
            </a:r>
            <a:endParaRPr/>
          </a:p>
          <a:p>
            <a:pPr indent="-54419" lvl="0" marL="182880" rtl="0" algn="ctr">
              <a:lnSpc>
                <a:spcPct val="90000"/>
              </a:lnSpc>
              <a:spcBef>
                <a:spcPts val="1200"/>
              </a:spcBef>
              <a:spcAft>
                <a:spcPts val="0"/>
              </a:spcAft>
              <a:buSzPct val="85000"/>
              <a:buFont typeface="Courier New"/>
              <a:buNone/>
            </a:pPr>
            <a:r>
              <a:t/>
            </a:r>
            <a:endParaRPr sz="2800">
              <a:solidFill>
                <a:srgbClr val="F9E848"/>
              </a:solidFill>
              <a:latin typeface="Book Antiqua"/>
              <a:ea typeface="Book Antiqua"/>
              <a:cs typeface="Book Antiqua"/>
              <a:sym typeface="Book Antiqua"/>
            </a:endParaRPr>
          </a:p>
          <a:p>
            <a:pPr indent="-91122" lvl="0" marL="182880" rtl="0" algn="l">
              <a:lnSpc>
                <a:spcPct val="90000"/>
              </a:lnSpc>
              <a:spcBef>
                <a:spcPts val="1200"/>
              </a:spcBef>
              <a:spcAft>
                <a:spcPts val="0"/>
              </a:spcAft>
              <a:buSzPct val="8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1000"/>
          </a:blip>
          <a:stretch>
            <a:fillRect/>
          </a:stretch>
        </a:blipFill>
      </p:bgPr>
    </p:bg>
    <p:spTree>
      <p:nvGrpSpPr>
        <p:cNvPr id="118" name="Shape 118"/>
        <p:cNvGrpSpPr/>
        <p:nvPr/>
      </p:nvGrpSpPr>
      <p:grpSpPr>
        <a:xfrm>
          <a:off x="0" y="0"/>
          <a:ext cx="0" cy="0"/>
          <a:chOff x="0" y="0"/>
          <a:chExt cx="0" cy="0"/>
        </a:xfrm>
      </p:grpSpPr>
      <p:sp>
        <p:nvSpPr>
          <p:cNvPr id="119" name="Google Shape;119;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C0C0C"/>
              </a:buClr>
              <a:buSzPct val="100000"/>
              <a:buFont typeface="Times New Roman"/>
              <a:buNone/>
            </a:pPr>
            <a:br>
              <a:rPr lang="en-US" sz="4800">
                <a:solidFill>
                  <a:srgbClr val="0C0C0C"/>
                </a:solidFill>
                <a:latin typeface="Times New Roman"/>
                <a:ea typeface="Times New Roman"/>
                <a:cs typeface="Times New Roman"/>
                <a:sym typeface="Times New Roman"/>
              </a:rPr>
            </a:br>
            <a:br>
              <a:rPr lang="en-US" sz="4800">
                <a:solidFill>
                  <a:srgbClr val="0C0C0C"/>
                </a:solidFill>
                <a:latin typeface="Times New Roman"/>
                <a:ea typeface="Times New Roman"/>
                <a:cs typeface="Times New Roman"/>
                <a:sym typeface="Times New Roman"/>
              </a:rPr>
            </a:br>
            <a:br>
              <a:rPr lang="en-US" sz="4800">
                <a:solidFill>
                  <a:srgbClr val="AFBDAE"/>
                </a:solidFill>
                <a:latin typeface="Times New Roman"/>
                <a:ea typeface="Times New Roman"/>
                <a:cs typeface="Times New Roman"/>
                <a:sym typeface="Times New Roman"/>
              </a:rPr>
            </a:br>
            <a:r>
              <a:rPr lang="en-US" sz="4800">
                <a:solidFill>
                  <a:srgbClr val="AFBDAE"/>
                </a:solidFill>
                <a:latin typeface="Times New Roman"/>
                <a:ea typeface="Times New Roman"/>
                <a:cs typeface="Times New Roman"/>
                <a:sym typeface="Times New Roman"/>
              </a:rPr>
              <a:t>INTRODUCTION</a:t>
            </a:r>
            <a:endParaRPr/>
          </a:p>
        </p:txBody>
      </p:sp>
      <p:sp>
        <p:nvSpPr>
          <p:cNvPr id="120" name="Google Shape;120;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31750" lvl="0" marL="182880" rtl="0" algn="l">
              <a:lnSpc>
                <a:spcPct val="90000"/>
              </a:lnSpc>
              <a:spcBef>
                <a:spcPts val="0"/>
              </a:spcBef>
              <a:spcAft>
                <a:spcPts val="0"/>
              </a:spcAft>
              <a:buSzPts val="2380"/>
              <a:buNone/>
            </a:pPr>
            <a:r>
              <a:t/>
            </a:r>
            <a:endParaRPr sz="2800">
              <a:solidFill>
                <a:srgbClr val="002060"/>
              </a:solidFill>
            </a:endParaRPr>
          </a:p>
          <a:p>
            <a:pPr indent="0" lvl="0" marL="0" rtl="0" algn="l">
              <a:lnSpc>
                <a:spcPct val="90000"/>
              </a:lnSpc>
              <a:spcBef>
                <a:spcPts val="1200"/>
              </a:spcBef>
              <a:spcAft>
                <a:spcPts val="0"/>
              </a:spcAft>
              <a:buSzPts val="2380"/>
              <a:buNone/>
            </a:pPr>
            <a:r>
              <a:rPr lang="en-US" sz="2800">
                <a:solidFill>
                  <a:srgbClr val="002060"/>
                </a:solidFill>
              </a:rPr>
              <a:t>Welcome to our School Management System!! Our intuitive design and rich feature set make it simple to do administrative duties, boost communications, and organize your school. It is simple to add, view, search, amend, and delete records using the modules for managing students and teachers. A tool called Class Routine is included in the Academic module for effective scheduling.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1000"/>
          </a:blip>
          <a:stretch>
            <a:fillRect/>
          </a:stretch>
        </a:blipFill>
      </p:bgPr>
    </p:bg>
    <p:spTree>
      <p:nvGrpSpPr>
        <p:cNvPr id="124" name="Shape 124"/>
        <p:cNvGrpSpPr/>
        <p:nvPr/>
      </p:nvGrpSpPr>
      <p:grpSpPr>
        <a:xfrm>
          <a:off x="0" y="0"/>
          <a:ext cx="0" cy="0"/>
          <a:chOff x="0" y="0"/>
          <a:chExt cx="0" cy="0"/>
        </a:xfrm>
      </p:grpSpPr>
      <p:sp>
        <p:nvSpPr>
          <p:cNvPr id="125" name="Google Shape;125;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5400"/>
              <a:buFont typeface="Times New Roman"/>
              <a:buNone/>
            </a:pPr>
            <a:r>
              <a:rPr b="1" lang="en-US" cap="none">
                <a:solidFill>
                  <a:srgbClr val="00B050"/>
                </a:solidFill>
                <a:latin typeface="Times New Roman"/>
                <a:ea typeface="Times New Roman"/>
                <a:cs typeface="Times New Roman"/>
                <a:sym typeface="Times New Roman"/>
              </a:rPr>
              <a:t>OBJECTIVES</a:t>
            </a:r>
            <a:endParaRPr/>
          </a:p>
        </p:txBody>
      </p:sp>
      <p:sp>
        <p:nvSpPr>
          <p:cNvPr id="126" name="Google Shape;126;p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94310" lvl="0" marL="182880" rtl="0" algn="ctr">
              <a:lnSpc>
                <a:spcPct val="90000"/>
              </a:lnSpc>
              <a:spcBef>
                <a:spcPts val="0"/>
              </a:spcBef>
              <a:spcAft>
                <a:spcPts val="0"/>
              </a:spcAft>
              <a:buSzPts val="3060"/>
              <a:buChar char="▪"/>
            </a:pPr>
            <a:r>
              <a:rPr b="1" lang="en-US" sz="3600" u="sng">
                <a:solidFill>
                  <a:srgbClr val="002060"/>
                </a:solidFill>
              </a:rPr>
              <a:t>Efficient Student Management: </a:t>
            </a:r>
            <a:r>
              <a:rPr lang="en-US" sz="3600">
                <a:solidFill>
                  <a:srgbClr val="002060"/>
                </a:solidFill>
              </a:rPr>
              <a:t>Create a system that allows administrators to easily add, view, search, edit, and delete student records, providing a centralized database for managing student information.</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 calcmode="lin" valueType="num">
                                      <p:cBhvr additive="base">
                                        <p:cTn dur="500"/>
                                        <p:tgtEl>
                                          <p:spTgt spid="1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 calcmode="lin" valueType="num">
                                      <p:cBhvr additive="base">
                                        <p:cTn dur="500"/>
                                        <p:tgtEl>
                                          <p:spTgt spid="1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1000"/>
          </a:blip>
          <a:stretch>
            <a:fillRect/>
          </a:stretch>
        </a:blipFill>
      </p:bgPr>
    </p:bg>
    <p:spTree>
      <p:nvGrpSpPr>
        <p:cNvPr id="130" name="Shape 130"/>
        <p:cNvGrpSpPr/>
        <p:nvPr/>
      </p:nvGrpSpPr>
      <p:grpSpPr>
        <a:xfrm>
          <a:off x="0" y="0"/>
          <a:ext cx="0" cy="0"/>
          <a:chOff x="0" y="0"/>
          <a:chExt cx="0" cy="0"/>
        </a:xfrm>
      </p:grpSpPr>
      <p:sp>
        <p:nvSpPr>
          <p:cNvPr id="131" name="Google Shape;131;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5400"/>
              <a:buFont typeface="Times New Roman"/>
              <a:buNone/>
            </a:pPr>
            <a:r>
              <a:rPr b="1" lang="en-US" cap="none">
                <a:solidFill>
                  <a:srgbClr val="00B050"/>
                </a:solidFill>
                <a:latin typeface="Times New Roman"/>
                <a:ea typeface="Times New Roman"/>
                <a:cs typeface="Times New Roman"/>
                <a:sym typeface="Times New Roman"/>
              </a:rPr>
              <a:t>OBJECTIVES</a:t>
            </a:r>
            <a:endParaRPr/>
          </a:p>
        </p:txBody>
      </p:sp>
      <p:sp>
        <p:nvSpPr>
          <p:cNvPr id="132" name="Google Shape;132;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215900" lvl="0" marL="182880" rtl="0" algn="ctr">
              <a:lnSpc>
                <a:spcPct val="90000"/>
              </a:lnSpc>
              <a:spcBef>
                <a:spcPts val="0"/>
              </a:spcBef>
              <a:spcAft>
                <a:spcPts val="0"/>
              </a:spcAft>
              <a:buSzPts val="3400"/>
              <a:buChar char="▪"/>
            </a:pPr>
            <a:r>
              <a:rPr b="1" lang="en-US" sz="4000" u="sng">
                <a:solidFill>
                  <a:srgbClr val="002060"/>
                </a:solidFill>
              </a:rPr>
              <a:t>Teacher Management: </a:t>
            </a:r>
            <a:r>
              <a:rPr lang="en-US" sz="4000">
                <a:solidFill>
                  <a:srgbClr val="002060"/>
                </a:solidFill>
              </a:rPr>
              <a:t>Develop functionalities for administrators to add, view, search, edit, and delete teacher records, enabling efficient management of the school's teaching staff.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 calcmode="lin" valueType="num">
                                      <p:cBhvr additive="base">
                                        <p:cTn dur="500"/>
                                        <p:tgtEl>
                                          <p:spTgt spid="1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1000"/>
          </a:blip>
          <a:stretch>
            <a:fillRect/>
          </a:stretch>
        </a:blipFill>
      </p:bgPr>
    </p:bg>
    <p:spTree>
      <p:nvGrpSpPr>
        <p:cNvPr id="136" name="Shape 136"/>
        <p:cNvGrpSpPr/>
        <p:nvPr/>
      </p:nvGrpSpPr>
      <p:grpSpPr>
        <a:xfrm>
          <a:off x="0" y="0"/>
          <a:ext cx="0" cy="0"/>
          <a:chOff x="0" y="0"/>
          <a:chExt cx="0" cy="0"/>
        </a:xfrm>
      </p:grpSpPr>
      <p:sp>
        <p:nvSpPr>
          <p:cNvPr id="137" name="Google Shape;137;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5400"/>
              <a:buFont typeface="Times New Roman"/>
              <a:buNone/>
            </a:pPr>
            <a:r>
              <a:rPr b="1" lang="en-US" cap="none">
                <a:solidFill>
                  <a:srgbClr val="00B050"/>
                </a:solidFill>
                <a:latin typeface="Times New Roman"/>
                <a:ea typeface="Times New Roman"/>
                <a:cs typeface="Times New Roman"/>
                <a:sym typeface="Times New Roman"/>
              </a:rPr>
              <a:t>OBJECTIVES</a:t>
            </a:r>
            <a:endParaRPr/>
          </a:p>
        </p:txBody>
      </p:sp>
      <p:sp>
        <p:nvSpPr>
          <p:cNvPr id="138" name="Google Shape;138;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205105" lvl="1" marL="457200" rtl="0" algn="ctr">
              <a:lnSpc>
                <a:spcPct val="90000"/>
              </a:lnSpc>
              <a:spcBef>
                <a:spcPts val="0"/>
              </a:spcBef>
              <a:spcAft>
                <a:spcPts val="0"/>
              </a:spcAft>
              <a:buSzPts val="3230"/>
              <a:buChar char="▪"/>
            </a:pPr>
            <a:r>
              <a:rPr b="1" lang="en-US" sz="3800">
                <a:solidFill>
                  <a:srgbClr val="002060"/>
                </a:solidFill>
              </a:rPr>
              <a:t>Enhanced Academic Organization: </a:t>
            </a:r>
            <a:r>
              <a:rPr lang="en-US" sz="3800">
                <a:solidFill>
                  <a:srgbClr val="002060"/>
                </a:solidFill>
              </a:rPr>
              <a:t>Implement a Class Routine feature to help administrators schedule and manage classes effectively, ensuring a well-organized academic environment.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1000"/>
          </a:blip>
          <a:stretch>
            <a:fillRect/>
          </a:stretch>
        </a:blipFill>
      </p:bgPr>
    </p:bg>
    <p:spTree>
      <p:nvGrpSpPr>
        <p:cNvPr id="142" name="Shape 142"/>
        <p:cNvGrpSpPr/>
        <p:nvPr/>
      </p:nvGrpSpPr>
      <p:grpSpPr>
        <a:xfrm>
          <a:off x="0" y="0"/>
          <a:ext cx="0" cy="0"/>
          <a:chOff x="0" y="0"/>
          <a:chExt cx="0" cy="0"/>
        </a:xfrm>
      </p:grpSpPr>
      <p:sp>
        <p:nvSpPr>
          <p:cNvPr id="143" name="Google Shape;14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5400"/>
              <a:buFont typeface="Times New Roman"/>
              <a:buNone/>
            </a:pPr>
            <a:r>
              <a:rPr b="1" lang="en-US" cap="none">
                <a:solidFill>
                  <a:srgbClr val="00B050"/>
                </a:solidFill>
                <a:latin typeface="Times New Roman"/>
                <a:ea typeface="Times New Roman"/>
                <a:cs typeface="Times New Roman"/>
                <a:sym typeface="Times New Roman"/>
              </a:rPr>
              <a:t>OBJECTIVES</a:t>
            </a:r>
            <a:endParaRPr/>
          </a:p>
        </p:txBody>
      </p:sp>
      <p:sp>
        <p:nvSpPr>
          <p:cNvPr id="144" name="Google Shape;144;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215900" lvl="0" marL="182880" rtl="0" algn="ctr">
              <a:lnSpc>
                <a:spcPct val="90000"/>
              </a:lnSpc>
              <a:spcBef>
                <a:spcPts val="0"/>
              </a:spcBef>
              <a:spcAft>
                <a:spcPts val="0"/>
              </a:spcAft>
              <a:buSzPts val="3400"/>
              <a:buChar char="▪"/>
            </a:pPr>
            <a:r>
              <a:rPr b="1" lang="en-US" sz="4000">
                <a:solidFill>
                  <a:srgbClr val="002060"/>
                </a:solidFill>
              </a:rPr>
              <a:t>System Security: </a:t>
            </a:r>
            <a:r>
              <a:rPr lang="en-US" sz="4000">
                <a:solidFill>
                  <a:srgbClr val="002060"/>
                </a:solidFill>
              </a:rPr>
              <a:t>Implement authentication mechanisms to ensure secure access to the system, protecting sensitive data and maintaining the privacy and integrity of student and teacher records.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500"/>
                                        <p:tgtEl>
                                          <p:spTgt spid="1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6000"/>
          </a:blip>
          <a:stretch>
            <a:fillRect/>
          </a:stretch>
        </a:blipFill>
      </p:bgPr>
    </p:bg>
    <p:spTree>
      <p:nvGrpSpPr>
        <p:cNvPr id="148" name="Shape 148"/>
        <p:cNvGrpSpPr/>
        <p:nvPr/>
      </p:nvGrpSpPr>
      <p:grpSpPr>
        <a:xfrm>
          <a:off x="0" y="0"/>
          <a:ext cx="0" cy="0"/>
          <a:chOff x="0" y="0"/>
          <a:chExt cx="0" cy="0"/>
        </a:xfrm>
      </p:grpSpPr>
      <p:sp>
        <p:nvSpPr>
          <p:cNvPr id="149" name="Google Shape;149;p8"/>
          <p:cNvSpPr txBox="1"/>
          <p:nvPr>
            <p:ph type="title"/>
          </p:nvPr>
        </p:nvSpPr>
        <p:spPr>
          <a:xfrm>
            <a:off x="874865" y="397225"/>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FUNCTIONS</a:t>
            </a:r>
            <a:endParaRPr/>
          </a:p>
        </p:txBody>
      </p:sp>
      <p:sp>
        <p:nvSpPr>
          <p:cNvPr id="150" name="Google Shape;150;p8"/>
          <p:cNvSpPr txBox="1"/>
          <p:nvPr>
            <p:ph idx="1" type="body"/>
          </p:nvPr>
        </p:nvSpPr>
        <p:spPr>
          <a:xfrm>
            <a:off x="821077" y="2114685"/>
            <a:ext cx="10058400" cy="4050792"/>
          </a:xfrm>
          <a:prstGeom prst="rect">
            <a:avLst/>
          </a:prstGeom>
          <a:noFill/>
          <a:ln>
            <a:noFill/>
          </a:ln>
        </p:spPr>
        <p:txBody>
          <a:bodyPr anchorCtr="0" anchor="t" bIns="45700" lIns="91425" spcFirstLastPara="1" rIns="91425" wrap="square" tIns="45700">
            <a:normAutofit/>
          </a:bodyPr>
          <a:lstStyle/>
          <a:p>
            <a:pPr indent="-237490" lvl="0" marL="182880" rtl="0" algn="ctr">
              <a:lnSpc>
                <a:spcPct val="90000"/>
              </a:lnSpc>
              <a:spcBef>
                <a:spcPts val="0"/>
              </a:spcBef>
              <a:spcAft>
                <a:spcPts val="0"/>
              </a:spcAft>
              <a:buSzPts val="3740"/>
              <a:buChar char="▪"/>
            </a:pPr>
            <a:r>
              <a:rPr lang="en-US" sz="4400">
                <a:solidFill>
                  <a:srgbClr val="1B1811"/>
                </a:solidFill>
              </a:rPr>
              <a:t>For executing this project we had to write and make various functions. These functions made this project </a:t>
            </a:r>
            <a:endParaRPr/>
          </a:p>
          <a:p>
            <a:pPr indent="0" lvl="0" marL="0" rtl="0" algn="ctr">
              <a:lnSpc>
                <a:spcPct val="90000"/>
              </a:lnSpc>
              <a:spcBef>
                <a:spcPts val="1200"/>
              </a:spcBef>
              <a:spcAft>
                <a:spcPts val="0"/>
              </a:spcAft>
              <a:buSzPts val="3740"/>
              <a:buNone/>
            </a:pPr>
            <a:r>
              <a:rPr lang="en-US" sz="4400">
                <a:solidFill>
                  <a:srgbClr val="1B1811"/>
                </a:solidFill>
              </a:rPr>
              <a:t>possible.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3000"/>
          </a:blip>
          <a:stretch>
            <a:fillRect/>
          </a:stretch>
        </a:blipFill>
      </p:bgPr>
    </p:bg>
    <p:spTree>
      <p:nvGrpSpPr>
        <p:cNvPr id="154" name="Shape 154"/>
        <p:cNvGrpSpPr/>
        <p:nvPr/>
      </p:nvGrpSpPr>
      <p:grpSpPr>
        <a:xfrm>
          <a:off x="0" y="0"/>
          <a:ext cx="0" cy="0"/>
          <a:chOff x="0" y="0"/>
          <a:chExt cx="0" cy="0"/>
        </a:xfrm>
      </p:grpSpPr>
      <p:sp>
        <p:nvSpPr>
          <p:cNvPr id="155" name="Google Shape;155;p9"/>
          <p:cNvSpPr txBox="1"/>
          <p:nvPr>
            <p:ph type="title"/>
          </p:nvPr>
        </p:nvSpPr>
        <p:spPr>
          <a:xfrm>
            <a:off x="1069848" y="451581"/>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1.STUDENT MODULE</a:t>
            </a:r>
            <a:endParaRPr/>
          </a:p>
        </p:txBody>
      </p:sp>
      <p:sp>
        <p:nvSpPr>
          <p:cNvPr id="156" name="Google Shape;156;p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720"/>
              <a:buChar char="▪"/>
            </a:pPr>
            <a:r>
              <a:rPr lang="en-US" sz="3200"/>
              <a:t>Add student [add_student_record()]</a:t>
            </a:r>
            <a:endParaRPr/>
          </a:p>
          <a:p>
            <a:pPr indent="-182880" lvl="0" marL="182880" rtl="0" algn="l">
              <a:lnSpc>
                <a:spcPct val="90000"/>
              </a:lnSpc>
              <a:spcBef>
                <a:spcPts val="1200"/>
              </a:spcBef>
              <a:spcAft>
                <a:spcPts val="0"/>
              </a:spcAft>
              <a:buSzPts val="2720"/>
              <a:buChar char="▪"/>
            </a:pPr>
            <a:r>
              <a:rPr lang="en-US" sz="3200"/>
              <a:t>View all student record [viewAllStudentRecord()]</a:t>
            </a:r>
            <a:endParaRPr/>
          </a:p>
          <a:p>
            <a:pPr indent="-182880" lvl="0" marL="182880" rtl="0" algn="l">
              <a:lnSpc>
                <a:spcPct val="90000"/>
              </a:lnSpc>
              <a:spcBef>
                <a:spcPts val="1200"/>
              </a:spcBef>
              <a:spcAft>
                <a:spcPts val="0"/>
              </a:spcAft>
              <a:buSzPts val="2720"/>
              <a:buChar char="▪"/>
            </a:pPr>
            <a:r>
              <a:rPr lang="en-US" sz="3200"/>
              <a:t>Edit student record [edit()]</a:t>
            </a:r>
            <a:endParaRPr/>
          </a:p>
          <a:p>
            <a:pPr indent="-182880" lvl="0" marL="182880" rtl="0" algn="l">
              <a:lnSpc>
                <a:spcPct val="90000"/>
              </a:lnSpc>
              <a:spcBef>
                <a:spcPts val="1200"/>
              </a:spcBef>
              <a:spcAft>
                <a:spcPts val="0"/>
              </a:spcAft>
              <a:buSzPts val="2720"/>
              <a:buChar char="▪"/>
            </a:pPr>
            <a:r>
              <a:rPr lang="en-US" sz="3200"/>
              <a:t>Search student records [search_student_by_roll()]</a:t>
            </a:r>
            <a:endParaRPr/>
          </a:p>
          <a:p>
            <a:pPr indent="-182880" lvl="0" marL="182880" rtl="0" algn="l">
              <a:lnSpc>
                <a:spcPct val="90000"/>
              </a:lnSpc>
              <a:spcBef>
                <a:spcPts val="1200"/>
              </a:spcBef>
              <a:spcAft>
                <a:spcPts val="0"/>
              </a:spcAft>
              <a:buSzPts val="2720"/>
              <a:buChar char="▪"/>
            </a:pPr>
            <a:r>
              <a:rPr lang="en-US" sz="3200"/>
              <a:t>Delete student record</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 calcmode="lin" valueType="num">
                                      <p:cBhvr additive="base">
                                        <p:cTn dur="500"/>
                                        <p:tgtEl>
                                          <p:spTgt spid="1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 calcmode="lin" valueType="num">
                                      <p:cBhvr additive="base">
                                        <p:cTn dur="500"/>
                                        <p:tgtEl>
                                          <p:spTgt spid="1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 calcmode="lin" valueType="num">
                                      <p:cBhvr additive="base">
                                        <p:cTn dur="500"/>
                                        <p:tgtEl>
                                          <p:spTgt spid="1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 calcmode="lin" valueType="num">
                                      <p:cBhvr additive="base">
                                        <p:cTn dur="500"/>
                                        <p:tgtEl>
                                          <p:spTgt spid="1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 calcmode="lin" valueType="num">
                                      <p:cBhvr additive="base">
                                        <p:cTn dur="500"/>
                                        <p:tgtEl>
                                          <p:spTgt spid="1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 calcmode="lin" valueType="num">
                                      <p:cBhvr additive="base">
                                        <p:cTn dur="500"/>
                                        <p:tgtEl>
                                          <p:spTgt spid="1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2023-05-07T17:40:43Z</dcterms:created>
  <dc:creator>Sihab Bin Sarwar</dc:creator>
</cp:coreProperties>
</file>