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70" r:id="rId9"/>
    <p:sldId id="267" r:id="rId10"/>
    <p:sldId id="271" r:id="rId11"/>
    <p:sldId id="269" r:id="rId12"/>
    <p:sldId id="263" r:id="rId13"/>
    <p:sldId id="264" r:id="rId14"/>
    <p:sldId id="265"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B91C72C-23EA-4CD0-9B03-DB0DDE357E1D}">
          <p14:sldIdLst>
            <p14:sldId id="256"/>
            <p14:sldId id="257"/>
            <p14:sldId id="258"/>
            <p14:sldId id="259"/>
            <p14:sldId id="260"/>
            <p14:sldId id="261"/>
            <p14:sldId id="262"/>
            <p14:sldId id="270"/>
            <p14:sldId id="267"/>
            <p14:sldId id="271"/>
            <p14:sldId id="269"/>
            <p14:sldId id="263"/>
            <p14:sldId id="264"/>
            <p14:sldId id="265"/>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CFF1"/>
    <a:srgbClr val="E4EEAC"/>
    <a:srgbClr val="93AF52"/>
    <a:srgbClr val="5F6544"/>
    <a:srgbClr val="F9E848"/>
    <a:srgbClr val="589D86"/>
    <a:srgbClr val="AFBDAE"/>
    <a:srgbClr val="FFFFFF"/>
    <a:srgbClr val="537B82"/>
    <a:srgbClr val="B745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4660"/>
  </p:normalViewPr>
  <p:slideViewPr>
    <p:cSldViewPr snapToGrid="0">
      <p:cViewPr varScale="1">
        <p:scale>
          <a:sx n="63" d="100"/>
          <a:sy n="63" d="100"/>
        </p:scale>
        <p:origin x="35" y="3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274077A-7F16-4F90-ADB7-7C82A30A6CEF}"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0B255816-00CF-4195-95F4-F2DC4A83C412}" type="slidenum">
              <a:rPr lang="en-US" smtClean="0"/>
              <a:t>‹#›</a:t>
            </a:fld>
            <a:endParaRPr lang="en-US"/>
          </a:p>
        </p:txBody>
      </p:sp>
    </p:spTree>
    <p:extLst>
      <p:ext uri="{BB962C8B-B14F-4D97-AF65-F5344CB8AC3E}">
        <p14:creationId xmlns:p14="http://schemas.microsoft.com/office/powerpoint/2010/main" val="3253925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74077A-7F16-4F90-ADB7-7C82A30A6CEF}"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55816-00CF-4195-95F4-F2DC4A83C412}" type="slidenum">
              <a:rPr lang="en-US" smtClean="0"/>
              <a:t>‹#›</a:t>
            </a:fld>
            <a:endParaRPr lang="en-US"/>
          </a:p>
        </p:txBody>
      </p:sp>
    </p:spTree>
    <p:extLst>
      <p:ext uri="{BB962C8B-B14F-4D97-AF65-F5344CB8AC3E}">
        <p14:creationId xmlns:p14="http://schemas.microsoft.com/office/powerpoint/2010/main" val="2515982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74077A-7F16-4F90-ADB7-7C82A30A6CEF}"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55816-00CF-4195-95F4-F2DC4A83C412}" type="slidenum">
              <a:rPr lang="en-US" smtClean="0"/>
              <a:t>‹#›</a:t>
            </a:fld>
            <a:endParaRPr lang="en-US"/>
          </a:p>
        </p:txBody>
      </p:sp>
    </p:spTree>
    <p:extLst>
      <p:ext uri="{BB962C8B-B14F-4D97-AF65-F5344CB8AC3E}">
        <p14:creationId xmlns:p14="http://schemas.microsoft.com/office/powerpoint/2010/main" val="1231474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74077A-7F16-4F90-ADB7-7C82A30A6CEF}"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55816-00CF-4195-95F4-F2DC4A83C412}" type="slidenum">
              <a:rPr lang="en-US" smtClean="0"/>
              <a:t>‹#›</a:t>
            </a:fld>
            <a:endParaRPr lang="en-US"/>
          </a:p>
        </p:txBody>
      </p:sp>
    </p:spTree>
    <p:extLst>
      <p:ext uri="{BB962C8B-B14F-4D97-AF65-F5344CB8AC3E}">
        <p14:creationId xmlns:p14="http://schemas.microsoft.com/office/powerpoint/2010/main" val="131698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B274077A-7F16-4F90-ADB7-7C82A30A6CEF}" type="datetimeFigureOut">
              <a:rPr lang="en-US" smtClean="0"/>
              <a:t>5/8/2023</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0B255816-00CF-4195-95F4-F2DC4A83C412}" type="slidenum">
              <a:rPr lang="en-US" smtClean="0"/>
              <a:t>‹#›</a:t>
            </a:fld>
            <a:endParaRPr lang="en-US"/>
          </a:p>
        </p:txBody>
      </p:sp>
    </p:spTree>
    <p:extLst>
      <p:ext uri="{BB962C8B-B14F-4D97-AF65-F5344CB8AC3E}">
        <p14:creationId xmlns:p14="http://schemas.microsoft.com/office/powerpoint/2010/main" val="1003888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74077A-7F16-4F90-ADB7-7C82A30A6CEF}" type="datetimeFigureOut">
              <a:rPr lang="en-US" smtClean="0"/>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255816-00CF-4195-95F4-F2DC4A83C412}" type="slidenum">
              <a:rPr lang="en-US" smtClean="0"/>
              <a:t>‹#›</a:t>
            </a:fld>
            <a:endParaRPr lang="en-US"/>
          </a:p>
        </p:txBody>
      </p:sp>
    </p:spTree>
    <p:extLst>
      <p:ext uri="{BB962C8B-B14F-4D97-AF65-F5344CB8AC3E}">
        <p14:creationId xmlns:p14="http://schemas.microsoft.com/office/powerpoint/2010/main" val="2286648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274077A-7F16-4F90-ADB7-7C82A30A6CEF}" type="datetimeFigureOut">
              <a:rPr lang="en-US" smtClean="0"/>
              <a:t>5/8/2023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255816-00CF-4195-95F4-F2DC4A83C412}" type="slidenum">
              <a:rPr lang="en-US" smtClean="0"/>
              <a:t>‹#›</a:t>
            </a:fld>
            <a:endParaRPr lang="en-US"/>
          </a:p>
        </p:txBody>
      </p:sp>
    </p:spTree>
    <p:extLst>
      <p:ext uri="{BB962C8B-B14F-4D97-AF65-F5344CB8AC3E}">
        <p14:creationId xmlns:p14="http://schemas.microsoft.com/office/powerpoint/2010/main" val="1696504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274077A-7F16-4F90-ADB7-7C82A30A6CEF}" type="datetimeFigureOut">
              <a:rPr lang="en-US" smtClean="0"/>
              <a:t>5/8/2023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255816-00CF-4195-95F4-F2DC4A83C412}" type="slidenum">
              <a:rPr lang="en-US" smtClean="0"/>
              <a:t>‹#›</a:t>
            </a:fld>
            <a:endParaRPr lang="en-US"/>
          </a:p>
        </p:txBody>
      </p:sp>
    </p:spTree>
    <p:extLst>
      <p:ext uri="{BB962C8B-B14F-4D97-AF65-F5344CB8AC3E}">
        <p14:creationId xmlns:p14="http://schemas.microsoft.com/office/powerpoint/2010/main" val="249286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74077A-7F16-4F90-ADB7-7C82A30A6CEF}" type="datetimeFigureOut">
              <a:rPr lang="en-US" smtClean="0"/>
              <a:t>5/8/2023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255816-00CF-4195-95F4-F2DC4A83C412}" type="slidenum">
              <a:rPr lang="en-US" smtClean="0"/>
              <a:t>‹#›</a:t>
            </a:fld>
            <a:endParaRPr lang="en-US"/>
          </a:p>
        </p:txBody>
      </p:sp>
    </p:spTree>
    <p:extLst>
      <p:ext uri="{BB962C8B-B14F-4D97-AF65-F5344CB8AC3E}">
        <p14:creationId xmlns:p14="http://schemas.microsoft.com/office/powerpoint/2010/main" val="460007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74077A-7F16-4F90-ADB7-7C82A30A6CEF}" type="datetimeFigureOut">
              <a:rPr lang="en-US" smtClean="0"/>
              <a:t>5/8/2023</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B255816-00CF-4195-95F4-F2DC4A83C412}" type="slidenum">
              <a:rPr lang="en-US" smtClean="0"/>
              <a:t>‹#›</a:t>
            </a:fld>
            <a:endParaRPr lang="en-US"/>
          </a:p>
        </p:txBody>
      </p:sp>
    </p:spTree>
    <p:extLst>
      <p:ext uri="{BB962C8B-B14F-4D97-AF65-F5344CB8AC3E}">
        <p14:creationId xmlns:p14="http://schemas.microsoft.com/office/powerpoint/2010/main" val="1307436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74077A-7F16-4F90-ADB7-7C82A30A6CEF}" type="datetimeFigureOut">
              <a:rPr lang="en-US" smtClean="0"/>
              <a:t>5/8/2023</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B255816-00CF-4195-95F4-F2DC4A83C412}" type="slidenum">
              <a:rPr lang="en-US" smtClean="0"/>
              <a:t>‹#›</a:t>
            </a:fld>
            <a:endParaRPr lang="en-US"/>
          </a:p>
        </p:txBody>
      </p:sp>
    </p:spTree>
    <p:extLst>
      <p:ext uri="{BB962C8B-B14F-4D97-AF65-F5344CB8AC3E}">
        <p14:creationId xmlns:p14="http://schemas.microsoft.com/office/powerpoint/2010/main" val="127029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274077A-7F16-4F90-ADB7-7C82A30A6CEF}" type="datetimeFigureOut">
              <a:rPr lang="en-US" smtClean="0"/>
              <a:t>5/8/2023</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0B255816-00CF-4195-95F4-F2DC4A83C412}" type="slidenum">
              <a:rPr lang="en-US" smtClean="0"/>
              <a:t>‹#›</a:t>
            </a:fld>
            <a:endParaRPr lang="en-US"/>
          </a:p>
        </p:txBody>
      </p:sp>
    </p:spTree>
    <p:extLst>
      <p:ext uri="{BB962C8B-B14F-4D97-AF65-F5344CB8AC3E}">
        <p14:creationId xmlns:p14="http://schemas.microsoft.com/office/powerpoint/2010/main" val="110620187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4AF7D-E1F7-ADDB-F586-1114AAB8B040}"/>
              </a:ext>
            </a:extLst>
          </p:cNvPr>
          <p:cNvSpPr>
            <a:spLocks noGrp="1"/>
          </p:cNvSpPr>
          <p:nvPr>
            <p:ph type="ctrTitle"/>
          </p:nvPr>
        </p:nvSpPr>
        <p:spPr>
          <a:xfrm>
            <a:off x="3327095" y="378182"/>
            <a:ext cx="8350784" cy="2477941"/>
          </a:xfrm>
        </p:spPr>
        <p:txBody>
          <a:bodyPr/>
          <a:lstStyle/>
          <a:p>
            <a:r>
              <a:rPr lang="en-US" dirty="0">
                <a:solidFill>
                  <a:schemeClr val="accent1"/>
                </a:solidFill>
                <a:latin typeface="Times New Roman" panose="02020603050405020304" pitchFamily="18" charset="0"/>
                <a:cs typeface="Times New Roman" panose="02020603050405020304" pitchFamily="18" charset="0"/>
              </a:rPr>
              <a:t> </a:t>
            </a:r>
            <a:r>
              <a:rPr lang="en-US" sz="2800" dirty="0">
                <a:solidFill>
                  <a:srgbClr val="002060"/>
                </a:solidFill>
                <a:latin typeface="Times New Roman" panose="02020603050405020304" pitchFamily="18" charset="0"/>
                <a:cs typeface="Times New Roman" panose="02020603050405020304" pitchFamily="18" charset="0"/>
              </a:rPr>
              <a:t>School Management System</a:t>
            </a:r>
          </a:p>
        </p:txBody>
      </p:sp>
      <p:sp>
        <p:nvSpPr>
          <p:cNvPr id="3" name="Subtitle 2">
            <a:extLst>
              <a:ext uri="{FF2B5EF4-FFF2-40B4-BE49-F238E27FC236}">
                <a16:creationId xmlns:a16="http://schemas.microsoft.com/office/drawing/2014/main" id="{7934CC0B-53DE-C1FC-1658-F13725F09C20}"/>
              </a:ext>
            </a:extLst>
          </p:cNvPr>
          <p:cNvSpPr>
            <a:spLocks noGrp="1"/>
          </p:cNvSpPr>
          <p:nvPr>
            <p:ph type="subTitle" idx="1"/>
          </p:nvPr>
        </p:nvSpPr>
        <p:spPr>
          <a:xfrm>
            <a:off x="2913523" y="2067600"/>
            <a:ext cx="6987645" cy="1388534"/>
          </a:xfrm>
        </p:spPr>
        <p:txBody>
          <a:bodyPr>
            <a:normAutofit fontScale="25000" lnSpcReduction="20000"/>
          </a:bodyPr>
          <a:lstStyle/>
          <a:p>
            <a:pPr algn="ctr"/>
            <a:r>
              <a:rPr lang="en-US" sz="8000" dirty="0">
                <a:solidFill>
                  <a:schemeClr val="tx1">
                    <a:lumMod val="95000"/>
                    <a:lumOff val="5000"/>
                  </a:schemeClr>
                </a:solidFill>
              </a:rPr>
              <a:t> Presented by</a:t>
            </a:r>
          </a:p>
          <a:p>
            <a:pPr algn="ctr"/>
            <a:r>
              <a:rPr lang="en-US" sz="9600" dirty="0">
                <a:solidFill>
                  <a:schemeClr val="tx1">
                    <a:lumMod val="95000"/>
                    <a:lumOff val="5000"/>
                  </a:schemeClr>
                </a:solidFill>
              </a:rPr>
              <a:t>Sihab Bin Sarwar(2023-1-60-043)</a:t>
            </a:r>
          </a:p>
          <a:p>
            <a:pPr algn="ctr"/>
            <a:r>
              <a:rPr lang="en-US" sz="9600" dirty="0" err="1">
                <a:solidFill>
                  <a:schemeClr val="tx1">
                    <a:lumMod val="95000"/>
                    <a:lumOff val="5000"/>
                  </a:schemeClr>
                </a:solidFill>
              </a:rPr>
              <a:t>Maksudul</a:t>
            </a:r>
            <a:r>
              <a:rPr lang="en-US" sz="9600" dirty="0">
                <a:solidFill>
                  <a:schemeClr val="tx1">
                    <a:lumMod val="95000"/>
                    <a:lumOff val="5000"/>
                  </a:schemeClr>
                </a:solidFill>
              </a:rPr>
              <a:t> Hasan Limon(2023-1-60-045)</a:t>
            </a:r>
          </a:p>
          <a:p>
            <a:pPr algn="ctr"/>
            <a:r>
              <a:rPr lang="en-US" sz="9600" dirty="0">
                <a:solidFill>
                  <a:schemeClr val="tx1">
                    <a:lumMod val="95000"/>
                    <a:lumOff val="5000"/>
                  </a:schemeClr>
                </a:solidFill>
                <a:effectLst/>
                <a:ea typeface="Calibri" panose="020F0502020204030204" pitchFamily="34" charset="0"/>
                <a:cs typeface="Times New Roman" panose="02020603050405020304" pitchFamily="18" charset="0"/>
              </a:rPr>
              <a:t> </a:t>
            </a:r>
            <a:r>
              <a:rPr lang="en-US" sz="9600" dirty="0" err="1">
                <a:solidFill>
                  <a:schemeClr val="tx1">
                    <a:lumMod val="95000"/>
                    <a:lumOff val="5000"/>
                  </a:schemeClr>
                </a:solidFill>
                <a:effectLst/>
                <a:ea typeface="Calibri" panose="020F0502020204030204" pitchFamily="34" charset="0"/>
                <a:cs typeface="Times New Roman" panose="02020603050405020304" pitchFamily="18" charset="0"/>
              </a:rPr>
              <a:t>Redoanul</a:t>
            </a:r>
            <a:r>
              <a:rPr lang="en-US" sz="9600" dirty="0">
                <a:solidFill>
                  <a:schemeClr val="tx1">
                    <a:lumMod val="95000"/>
                    <a:lumOff val="5000"/>
                  </a:schemeClr>
                </a:solidFill>
                <a:effectLst/>
                <a:ea typeface="Calibri" panose="020F0502020204030204" pitchFamily="34" charset="0"/>
                <a:cs typeface="Times New Roman" panose="02020603050405020304" pitchFamily="18" charset="0"/>
              </a:rPr>
              <a:t> </a:t>
            </a:r>
            <a:r>
              <a:rPr lang="en-US" sz="9600" dirty="0" err="1">
                <a:solidFill>
                  <a:schemeClr val="tx1">
                    <a:lumMod val="95000"/>
                    <a:lumOff val="5000"/>
                  </a:schemeClr>
                </a:solidFill>
                <a:effectLst/>
                <a:ea typeface="Calibri" panose="020F0502020204030204" pitchFamily="34" charset="0"/>
                <a:cs typeface="Times New Roman" panose="02020603050405020304" pitchFamily="18" charset="0"/>
              </a:rPr>
              <a:t>Alam</a:t>
            </a:r>
            <a:r>
              <a:rPr lang="en-US" sz="9600" dirty="0">
                <a:solidFill>
                  <a:schemeClr val="tx1">
                    <a:lumMod val="95000"/>
                    <a:lumOff val="5000"/>
                  </a:schemeClr>
                </a:solidFill>
                <a:effectLst/>
                <a:ea typeface="Calibri" panose="020F0502020204030204" pitchFamily="34" charset="0"/>
                <a:cs typeface="Times New Roman" panose="02020603050405020304" pitchFamily="18" charset="0"/>
              </a:rPr>
              <a:t> </a:t>
            </a:r>
            <a:r>
              <a:rPr lang="en-US" sz="9600" dirty="0" err="1">
                <a:solidFill>
                  <a:schemeClr val="tx1">
                    <a:lumMod val="95000"/>
                    <a:lumOff val="5000"/>
                  </a:schemeClr>
                </a:solidFill>
                <a:effectLst/>
                <a:ea typeface="Calibri" panose="020F0502020204030204" pitchFamily="34" charset="0"/>
                <a:cs typeface="Times New Roman" panose="02020603050405020304" pitchFamily="18" charset="0"/>
              </a:rPr>
              <a:t>Mozumder</a:t>
            </a:r>
            <a:r>
              <a:rPr lang="en-US" sz="9600" dirty="0">
                <a:solidFill>
                  <a:schemeClr val="tx1">
                    <a:lumMod val="95000"/>
                    <a:lumOff val="5000"/>
                  </a:schemeClr>
                </a:solidFill>
              </a:rPr>
              <a:t> (2023-1-60-046)</a:t>
            </a:r>
            <a:endParaRPr lang="en-US" sz="9600" dirty="0">
              <a:solidFill>
                <a:schemeClr val="tx1">
                  <a:lumMod val="95000"/>
                  <a:lumOff val="5000"/>
                </a:schemeClr>
              </a:solidFill>
              <a:effectLst/>
              <a:ea typeface="Calibri" panose="020F0502020204030204" pitchFamily="34" charset="0"/>
              <a:cs typeface="Times New Roman" panose="02020603050405020304" pitchFamily="18" charset="0"/>
            </a:endParaRPr>
          </a:p>
          <a:p>
            <a:pPr algn="ctr"/>
            <a:r>
              <a:rPr lang="en-US" sz="9600" dirty="0">
                <a:solidFill>
                  <a:schemeClr val="tx1">
                    <a:lumMod val="95000"/>
                    <a:lumOff val="5000"/>
                  </a:schemeClr>
                </a:solidFill>
                <a:effectLst/>
                <a:ea typeface="Calibri" panose="020F0502020204030204" pitchFamily="34" charset="0"/>
                <a:cs typeface="Times New Roman" panose="02020603050405020304" pitchFamily="18" charset="0"/>
              </a:rPr>
              <a:t> Nadim </a:t>
            </a:r>
            <a:r>
              <a:rPr lang="en-US" sz="9600" dirty="0" err="1">
                <a:solidFill>
                  <a:schemeClr val="tx1">
                    <a:lumMod val="95000"/>
                    <a:lumOff val="5000"/>
                  </a:schemeClr>
                </a:solidFill>
                <a:effectLst/>
                <a:ea typeface="Calibri" panose="020F0502020204030204" pitchFamily="34" charset="0"/>
                <a:cs typeface="Times New Roman" panose="02020603050405020304" pitchFamily="18" charset="0"/>
              </a:rPr>
              <a:t>Srabon</a:t>
            </a:r>
            <a:r>
              <a:rPr lang="en-US" sz="9600" dirty="0">
                <a:solidFill>
                  <a:schemeClr val="tx1">
                    <a:lumMod val="95000"/>
                    <a:lumOff val="5000"/>
                  </a:schemeClr>
                </a:solidFill>
              </a:rPr>
              <a:t> (2023-1-60-047)</a:t>
            </a:r>
          </a:p>
          <a:p>
            <a:pPr algn="ctr"/>
            <a:endParaRPr lang="en-US" dirty="0"/>
          </a:p>
        </p:txBody>
      </p:sp>
      <p:sp>
        <p:nvSpPr>
          <p:cNvPr id="4" name="Rectangle 2">
            <a:extLst>
              <a:ext uri="{FF2B5EF4-FFF2-40B4-BE49-F238E27FC236}">
                <a16:creationId xmlns:a16="http://schemas.microsoft.com/office/drawing/2014/main" id="{BD65704E-89F6-758E-38BA-CDF439747D74}"/>
              </a:ext>
            </a:extLst>
          </p:cNvPr>
          <p:cNvSpPr>
            <a:spLocks noChangeArrowheads="1"/>
          </p:cNvSpPr>
          <p:nvPr/>
        </p:nvSpPr>
        <p:spPr bwMode="auto">
          <a:xfrm>
            <a:off x="-241147" y="65422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2">
            <a:extLst>
              <a:ext uri="{FF2B5EF4-FFF2-40B4-BE49-F238E27FC236}">
                <a16:creationId xmlns:a16="http://schemas.microsoft.com/office/drawing/2014/main" id="{459DA2BA-FF82-1D6F-2CA1-B8641CB1DD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663" y="1683736"/>
            <a:ext cx="2659063" cy="179255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ED310C57-D4C8-C10B-9F5B-EF60F3579B1C}"/>
              </a:ext>
            </a:extLst>
          </p:cNvPr>
          <p:cNvSpPr>
            <a:spLocks noChangeArrowheads="1"/>
          </p:cNvSpPr>
          <p:nvPr/>
        </p:nvSpPr>
        <p:spPr bwMode="auto">
          <a:xfrm>
            <a:off x="1227291" y="271797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597516425"/>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6000"/>
            <a:lum/>
          </a:blip>
          <a:srcRect/>
          <a:stretch>
            <a:fillRect l="-2000" r="-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00FA1-8812-DC3E-0F59-872A3F279A10}"/>
              </a:ext>
            </a:extLst>
          </p:cNvPr>
          <p:cNvSpPr>
            <a:spLocks noGrp="1"/>
          </p:cNvSpPr>
          <p:nvPr>
            <p:ph type="title"/>
          </p:nvPr>
        </p:nvSpPr>
        <p:spPr>
          <a:xfrm>
            <a:off x="1069848" y="451581"/>
            <a:ext cx="10058400" cy="1609344"/>
          </a:xfrm>
        </p:spPr>
        <p:txBody>
          <a:bodyPr/>
          <a:lstStyle/>
          <a:p>
            <a:r>
              <a:rPr lang="en-US" dirty="0"/>
              <a:t>2.Teachers module &amp; Academic</a:t>
            </a:r>
          </a:p>
        </p:txBody>
      </p:sp>
      <p:sp>
        <p:nvSpPr>
          <p:cNvPr id="3" name="Content Placeholder 2">
            <a:extLst>
              <a:ext uri="{FF2B5EF4-FFF2-40B4-BE49-F238E27FC236}">
                <a16:creationId xmlns:a16="http://schemas.microsoft.com/office/drawing/2014/main" id="{8EBCD159-46EA-D11E-C9F8-52F8F3606230}"/>
              </a:ext>
            </a:extLst>
          </p:cNvPr>
          <p:cNvSpPr>
            <a:spLocks noGrp="1"/>
          </p:cNvSpPr>
          <p:nvPr>
            <p:ph idx="1"/>
          </p:nvPr>
        </p:nvSpPr>
        <p:spPr/>
        <p:txBody>
          <a:bodyPr>
            <a:normAutofit/>
          </a:bodyPr>
          <a:lstStyle/>
          <a:p>
            <a:r>
              <a:rPr lang="en-US" sz="2800" dirty="0"/>
              <a:t>Add teacher [</a:t>
            </a:r>
            <a:r>
              <a:rPr lang="en-US" sz="2800" dirty="0" err="1"/>
              <a:t>add_teacher_record</a:t>
            </a:r>
            <a:r>
              <a:rPr lang="en-US" sz="2800" dirty="0"/>
              <a:t>()]</a:t>
            </a:r>
          </a:p>
          <a:p>
            <a:r>
              <a:rPr lang="en-US" sz="2800" dirty="0"/>
              <a:t>View all teachers record [</a:t>
            </a:r>
            <a:r>
              <a:rPr lang="en-US" sz="2800" dirty="0" err="1"/>
              <a:t>viewAllTeacherRecord</a:t>
            </a:r>
            <a:r>
              <a:rPr lang="en-US" sz="2800" dirty="0"/>
              <a:t>()]</a:t>
            </a:r>
          </a:p>
          <a:p>
            <a:r>
              <a:rPr lang="en-US" sz="2800" dirty="0"/>
              <a:t>Edit teacher record [</a:t>
            </a:r>
            <a:r>
              <a:rPr lang="en-US" sz="2800" dirty="0" err="1"/>
              <a:t>edit_teacher_record</a:t>
            </a:r>
            <a:r>
              <a:rPr lang="en-US" sz="2800" dirty="0"/>
              <a:t>()]</a:t>
            </a:r>
          </a:p>
          <a:p>
            <a:r>
              <a:rPr lang="en-US" sz="2800" dirty="0"/>
              <a:t>Search teacher records by [ID </a:t>
            </a:r>
            <a:r>
              <a:rPr lang="en-US" sz="2800" dirty="0" err="1"/>
              <a:t>search_teacher_by_id</a:t>
            </a:r>
            <a:r>
              <a:rPr lang="en-US" sz="2800" dirty="0"/>
              <a:t>()]</a:t>
            </a:r>
          </a:p>
          <a:p>
            <a:r>
              <a:rPr lang="en-US" sz="2800" dirty="0"/>
              <a:t>Delete teacher record</a:t>
            </a:r>
          </a:p>
          <a:p>
            <a:r>
              <a:rPr lang="en-US" sz="2800" dirty="0"/>
              <a:t>Routine [</a:t>
            </a:r>
            <a:r>
              <a:rPr lang="en-US" sz="2800" dirty="0" err="1"/>
              <a:t>printClassRoutine</a:t>
            </a:r>
            <a:r>
              <a:rPr lang="en-US" sz="2800" dirty="0"/>
              <a:t>()]</a:t>
            </a:r>
          </a:p>
        </p:txBody>
      </p:sp>
    </p:spTree>
    <p:extLst>
      <p:ext uri="{BB962C8B-B14F-4D97-AF65-F5344CB8AC3E}">
        <p14:creationId xmlns:p14="http://schemas.microsoft.com/office/powerpoint/2010/main" val="290926426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7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30D79-1873-2DAB-3091-03A259F0DBBC}"/>
              </a:ext>
            </a:extLst>
          </p:cNvPr>
          <p:cNvSpPr>
            <a:spLocks noGrp="1"/>
          </p:cNvSpPr>
          <p:nvPr>
            <p:ph type="title"/>
          </p:nvPr>
        </p:nvSpPr>
        <p:spPr>
          <a:xfrm>
            <a:off x="8549640" y="685800"/>
            <a:ext cx="3200400" cy="1192576"/>
          </a:xfrm>
        </p:spPr>
        <p:txBody>
          <a:bodyPr>
            <a:normAutofit/>
          </a:bodyPr>
          <a:lstStyle/>
          <a:p>
            <a:r>
              <a:rPr lang="en-US" dirty="0"/>
              <a:t>output</a:t>
            </a:r>
            <a:br>
              <a:rPr lang="en-US" dirty="0"/>
            </a:br>
            <a:r>
              <a:rPr lang="en-US" sz="2200" dirty="0"/>
              <a:t>1.authentication</a:t>
            </a:r>
            <a:br>
              <a:rPr lang="en-US" sz="2200" dirty="0"/>
            </a:br>
            <a:r>
              <a:rPr lang="en-US" sz="2200" dirty="0"/>
              <a:t>2.menu</a:t>
            </a:r>
          </a:p>
        </p:txBody>
      </p:sp>
      <p:pic>
        <p:nvPicPr>
          <p:cNvPr id="6" name="Content Placeholder 5">
            <a:extLst>
              <a:ext uri="{FF2B5EF4-FFF2-40B4-BE49-F238E27FC236}">
                <a16:creationId xmlns:a16="http://schemas.microsoft.com/office/drawing/2014/main" id="{28F729E3-D1BB-304B-54D7-BA1AF20050F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56273" y="1838325"/>
            <a:ext cx="5310550" cy="5019675"/>
          </a:xfrm>
        </p:spPr>
      </p:pic>
      <p:sp>
        <p:nvSpPr>
          <p:cNvPr id="4" name="Text Placeholder 3">
            <a:extLst>
              <a:ext uri="{FF2B5EF4-FFF2-40B4-BE49-F238E27FC236}">
                <a16:creationId xmlns:a16="http://schemas.microsoft.com/office/drawing/2014/main" id="{3D2ED169-604F-66CE-B02B-1E2B068045F2}"/>
              </a:ext>
            </a:extLst>
          </p:cNvPr>
          <p:cNvSpPr>
            <a:spLocks noGrp="1"/>
          </p:cNvSpPr>
          <p:nvPr>
            <p:ph type="body" sz="half" idx="2"/>
          </p:nvPr>
        </p:nvSpPr>
        <p:spPr/>
        <p:txBody>
          <a:bodyPr>
            <a:normAutofit/>
          </a:bodyPr>
          <a:lstStyle/>
          <a:p>
            <a:r>
              <a:rPr lang="en-US" sz="2400" dirty="0"/>
              <a:t>When user enters username and password which will be preset, user will see this menu bar and he will be able to do what he wants among these options.</a:t>
            </a:r>
          </a:p>
        </p:txBody>
      </p:sp>
      <p:pic>
        <p:nvPicPr>
          <p:cNvPr id="8" name="Picture 7">
            <a:extLst>
              <a:ext uri="{FF2B5EF4-FFF2-40B4-BE49-F238E27FC236}">
                <a16:creationId xmlns:a16="http://schemas.microsoft.com/office/drawing/2014/main" id="{7834E520-50FB-E62F-B1D9-0092E5F7BF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6735" y="190445"/>
            <a:ext cx="5389627" cy="990709"/>
          </a:xfrm>
          <a:prstGeom prst="rect">
            <a:avLst/>
          </a:prstGeom>
        </p:spPr>
      </p:pic>
      <p:sp>
        <p:nvSpPr>
          <p:cNvPr id="9" name="Arrow: Down 8">
            <a:extLst>
              <a:ext uri="{FF2B5EF4-FFF2-40B4-BE49-F238E27FC236}">
                <a16:creationId xmlns:a16="http://schemas.microsoft.com/office/drawing/2014/main" id="{DAD4C471-57AF-B78D-73FF-AB1C2CF2FDC0}"/>
              </a:ext>
            </a:extLst>
          </p:cNvPr>
          <p:cNvSpPr/>
          <p:nvPr/>
        </p:nvSpPr>
        <p:spPr>
          <a:xfrm>
            <a:off x="3940786" y="1272877"/>
            <a:ext cx="341523" cy="4737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349239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5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6000">
              <a:srgbClr val="93AF52"/>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CB1C0-486D-E1C3-A8AA-487141382318}"/>
              </a:ext>
            </a:extLst>
          </p:cNvPr>
          <p:cNvSpPr>
            <a:spLocks noGrp="1"/>
          </p:cNvSpPr>
          <p:nvPr>
            <p:ph type="title"/>
          </p:nvPr>
        </p:nvSpPr>
        <p:spPr>
          <a:xfrm>
            <a:off x="918882" y="175349"/>
            <a:ext cx="10058400" cy="1609344"/>
          </a:xfrm>
        </p:spPr>
        <p:txBody>
          <a:bodyPr/>
          <a:lstStyle/>
          <a:p>
            <a:pPr algn="ctr"/>
            <a:r>
              <a:rPr lang="en-US" dirty="0" err="1">
                <a:solidFill>
                  <a:srgbClr val="E4EEAC"/>
                </a:solidFill>
                <a:effectLst>
                  <a:outerShdw blurRad="38100" dist="38100" dir="2700000" algn="tl">
                    <a:srgbClr val="000000">
                      <a:alpha val="43137"/>
                    </a:srgbClr>
                  </a:outerShdw>
                </a:effectLst>
              </a:rPr>
              <a:t>mETHODOLOGY</a:t>
            </a:r>
            <a:endParaRPr lang="en-US" dirty="0">
              <a:solidFill>
                <a:srgbClr val="E4EEAC"/>
              </a:solidFill>
              <a:effectLst>
                <a:outerShdw blurRad="38100" dist="38100" dir="2700000" algn="tl">
                  <a:srgbClr val="000000">
                    <a:alpha val="43137"/>
                  </a:srgbClr>
                </a:outerShdw>
              </a:effectLst>
            </a:endParaRPr>
          </a:p>
        </p:txBody>
      </p:sp>
      <p:sp>
        <p:nvSpPr>
          <p:cNvPr id="5" name="Scroll: Vertical 4">
            <a:extLst>
              <a:ext uri="{FF2B5EF4-FFF2-40B4-BE49-F238E27FC236}">
                <a16:creationId xmlns:a16="http://schemas.microsoft.com/office/drawing/2014/main" id="{7D383ECE-D314-0ABF-D4BA-A224120C4884}"/>
              </a:ext>
            </a:extLst>
          </p:cNvPr>
          <p:cNvSpPr/>
          <p:nvPr/>
        </p:nvSpPr>
        <p:spPr>
          <a:xfrm>
            <a:off x="3043518" y="1865375"/>
            <a:ext cx="2931458" cy="2020824"/>
          </a:xfrm>
          <a:prstGeom prst="verticalScroll">
            <a:avLst/>
          </a:prstGeom>
          <a:solidFill>
            <a:srgbClr val="93AF5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0" i="0" dirty="0">
              <a:solidFill>
                <a:srgbClr val="D1D5DB"/>
              </a:solidFill>
              <a:effectLst/>
              <a:latin typeface="Söhne"/>
            </a:endParaRPr>
          </a:p>
          <a:p>
            <a:pPr algn="ctr"/>
            <a:r>
              <a:rPr lang="en-US" sz="1200" b="1" i="0" dirty="0">
                <a:solidFill>
                  <a:schemeClr val="tx1"/>
                </a:solidFill>
                <a:effectLst/>
              </a:rPr>
              <a:t>Technology Selection</a:t>
            </a:r>
            <a:r>
              <a:rPr lang="en-US" sz="1200" b="0" i="0" dirty="0">
                <a:solidFill>
                  <a:schemeClr val="tx1"/>
                </a:solidFill>
                <a:effectLst/>
              </a:rPr>
              <a:t>: Choose the appropriate technologies and tools for developing the School Management System in C. Consider factors such as compatibility, performance, security, and ease of use.</a:t>
            </a:r>
          </a:p>
          <a:p>
            <a:pPr algn="ctr"/>
            <a:endParaRPr lang="en-US" dirty="0"/>
          </a:p>
        </p:txBody>
      </p:sp>
      <p:sp>
        <p:nvSpPr>
          <p:cNvPr id="6" name="Content Placeholder 5">
            <a:extLst>
              <a:ext uri="{FF2B5EF4-FFF2-40B4-BE49-F238E27FC236}">
                <a16:creationId xmlns:a16="http://schemas.microsoft.com/office/drawing/2014/main" id="{CE63AE80-712B-D6E5-4031-9398E04279AE}"/>
              </a:ext>
            </a:extLst>
          </p:cNvPr>
          <p:cNvSpPr>
            <a:spLocks noGrp="1"/>
          </p:cNvSpPr>
          <p:nvPr>
            <p:ph idx="1"/>
          </p:nvPr>
        </p:nvSpPr>
        <p:spPr>
          <a:xfrm>
            <a:off x="0" y="1865374"/>
            <a:ext cx="2991038" cy="2020825"/>
          </a:xfrm>
          <a:prstGeom prst="verticalScroll">
            <a:avLst/>
          </a:prstGeom>
          <a:solidFill>
            <a:srgbClr val="93AF52"/>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0000" lnSpcReduction="20000"/>
          </a:bodyPr>
          <a:lstStyle/>
          <a:p>
            <a:pPr marL="0" indent="0" algn="ctr">
              <a:buNone/>
            </a:pPr>
            <a:r>
              <a:rPr lang="en-US" b="1" i="0" dirty="0">
                <a:solidFill>
                  <a:schemeClr val="tx1"/>
                </a:solidFill>
                <a:effectLst/>
                <a:latin typeface="Söhne"/>
              </a:rPr>
              <a:t>System Design: </a:t>
            </a:r>
            <a:r>
              <a:rPr lang="en-US" dirty="0">
                <a:solidFill>
                  <a:schemeClr val="tx1"/>
                </a:solidFill>
              </a:rPr>
              <a:t>Based on the gathered requirements, design the system architecture and database structure. Create detailed diagrams, such as entity-relationship diagrams and flowcharts, to visualize the system components and their interactions.</a:t>
            </a:r>
            <a:endParaRPr lang="en-US" b="1" dirty="0">
              <a:solidFill>
                <a:schemeClr val="tx1"/>
              </a:solidFill>
            </a:endParaRPr>
          </a:p>
        </p:txBody>
      </p:sp>
      <p:sp>
        <p:nvSpPr>
          <p:cNvPr id="7" name="Scroll: Vertical 6">
            <a:extLst>
              <a:ext uri="{FF2B5EF4-FFF2-40B4-BE49-F238E27FC236}">
                <a16:creationId xmlns:a16="http://schemas.microsoft.com/office/drawing/2014/main" id="{9AE76104-2D00-33E1-7C34-5932130AC79B}"/>
              </a:ext>
            </a:extLst>
          </p:cNvPr>
          <p:cNvSpPr/>
          <p:nvPr/>
        </p:nvSpPr>
        <p:spPr>
          <a:xfrm>
            <a:off x="6122894" y="1919161"/>
            <a:ext cx="2931458" cy="1967038"/>
          </a:xfrm>
          <a:prstGeom prst="verticalScroll">
            <a:avLst/>
          </a:prstGeom>
          <a:solidFill>
            <a:srgbClr val="93AF5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dirty="0">
              <a:solidFill>
                <a:schemeClr val="tx1"/>
              </a:solidFill>
              <a:effectLst/>
              <a:latin typeface="Söhne"/>
            </a:endParaRPr>
          </a:p>
          <a:p>
            <a:pPr algn="ctr"/>
            <a:endParaRPr lang="en-US" sz="1200" dirty="0">
              <a:solidFill>
                <a:schemeClr val="tx1"/>
              </a:solidFill>
              <a:latin typeface="Söhne"/>
            </a:endParaRPr>
          </a:p>
          <a:p>
            <a:pPr algn="ctr"/>
            <a:r>
              <a:rPr lang="en-US" sz="1200" b="1" i="0" dirty="0">
                <a:solidFill>
                  <a:schemeClr val="tx1"/>
                </a:solidFill>
                <a:effectLst/>
              </a:rPr>
              <a:t>User Interface Design: </a:t>
            </a:r>
            <a:r>
              <a:rPr lang="en-US" sz="1200" b="0" i="0" dirty="0">
                <a:solidFill>
                  <a:schemeClr val="tx1"/>
                </a:solidFill>
                <a:effectLst/>
              </a:rPr>
              <a:t>Design an intuitive and user-friendly interface that aligns with the requirements. Create mockups or prototypes to gather feedback from users and make necessary refinements before proceeding to the development phase.</a:t>
            </a:r>
          </a:p>
          <a:p>
            <a:pPr algn="ctr"/>
            <a:endParaRPr lang="en-US" sz="1200" dirty="0">
              <a:solidFill>
                <a:schemeClr val="tx1"/>
              </a:solidFill>
            </a:endParaRPr>
          </a:p>
          <a:p>
            <a:pPr algn="ctr"/>
            <a:endParaRPr lang="en-US" sz="1200" dirty="0"/>
          </a:p>
        </p:txBody>
      </p:sp>
      <p:sp>
        <p:nvSpPr>
          <p:cNvPr id="8" name="Scroll: Vertical 7">
            <a:extLst>
              <a:ext uri="{FF2B5EF4-FFF2-40B4-BE49-F238E27FC236}">
                <a16:creationId xmlns:a16="http://schemas.microsoft.com/office/drawing/2014/main" id="{702BAFAD-1B44-4BE7-09C2-D76175896239}"/>
              </a:ext>
            </a:extLst>
          </p:cNvPr>
          <p:cNvSpPr/>
          <p:nvPr/>
        </p:nvSpPr>
        <p:spPr>
          <a:xfrm>
            <a:off x="9175376" y="1919161"/>
            <a:ext cx="2931458" cy="1967038"/>
          </a:xfrm>
          <a:prstGeom prst="verticalScroll">
            <a:avLst/>
          </a:prstGeom>
          <a:solidFill>
            <a:srgbClr val="93AF5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i="0" dirty="0">
                <a:solidFill>
                  <a:schemeClr val="tx1"/>
                </a:solidFill>
                <a:effectLst/>
              </a:rPr>
              <a:t>Database Development: </a:t>
            </a:r>
            <a:r>
              <a:rPr lang="en-US" sz="1200" b="0" i="0" dirty="0">
                <a:solidFill>
                  <a:schemeClr val="tx1"/>
                </a:solidFill>
                <a:effectLst/>
              </a:rPr>
              <a:t>Develop the database structure according to the designed architecture. Implement tables, relationships, and data validation rules to ensure data integrity and security.</a:t>
            </a:r>
          </a:p>
          <a:p>
            <a:pPr algn="ctr"/>
            <a:endParaRPr lang="en-US" sz="1200" dirty="0">
              <a:solidFill>
                <a:schemeClr val="tx1"/>
              </a:solidFill>
            </a:endParaRPr>
          </a:p>
        </p:txBody>
      </p:sp>
      <p:sp>
        <p:nvSpPr>
          <p:cNvPr id="9" name="Scroll: Vertical 8">
            <a:extLst>
              <a:ext uri="{FF2B5EF4-FFF2-40B4-BE49-F238E27FC236}">
                <a16:creationId xmlns:a16="http://schemas.microsoft.com/office/drawing/2014/main" id="{C6B0908C-8D6A-7EB0-C999-48B0C991948F}"/>
              </a:ext>
            </a:extLst>
          </p:cNvPr>
          <p:cNvSpPr/>
          <p:nvPr/>
        </p:nvSpPr>
        <p:spPr>
          <a:xfrm>
            <a:off x="9182099" y="4543939"/>
            <a:ext cx="2931458" cy="2020824"/>
          </a:xfrm>
          <a:prstGeom prst="verticalScroll">
            <a:avLst/>
          </a:prstGeom>
          <a:solidFill>
            <a:srgbClr val="93AF5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i="0" dirty="0">
              <a:solidFill>
                <a:schemeClr val="tx1"/>
              </a:solidFill>
              <a:effectLst/>
            </a:endParaRPr>
          </a:p>
          <a:p>
            <a:pPr algn="ctr"/>
            <a:r>
              <a:rPr lang="en-US" sz="1100" b="1" i="0" dirty="0">
                <a:solidFill>
                  <a:schemeClr val="tx1"/>
                </a:solidFill>
                <a:effectLst/>
              </a:rPr>
              <a:t>Core Functionality Implementation</a:t>
            </a:r>
            <a:r>
              <a:rPr lang="en-US" sz="1100" b="0" i="0" dirty="0">
                <a:solidFill>
                  <a:schemeClr val="tx1"/>
                </a:solidFill>
                <a:effectLst/>
              </a:rPr>
              <a:t>: Start developing the core functionalities of the system, such as adding, viewing, searching, editing, and deleting student and teacher records. Implement necessary validation checks and error handling mechanisms.</a:t>
            </a:r>
          </a:p>
          <a:p>
            <a:pPr algn="ctr"/>
            <a:endParaRPr lang="en-US" sz="1100" dirty="0"/>
          </a:p>
        </p:txBody>
      </p:sp>
      <p:sp>
        <p:nvSpPr>
          <p:cNvPr id="10" name="Scroll: Vertical 9">
            <a:extLst>
              <a:ext uri="{FF2B5EF4-FFF2-40B4-BE49-F238E27FC236}">
                <a16:creationId xmlns:a16="http://schemas.microsoft.com/office/drawing/2014/main" id="{9C9BB847-820F-32B2-2530-F98A164827B4}"/>
              </a:ext>
            </a:extLst>
          </p:cNvPr>
          <p:cNvSpPr/>
          <p:nvPr/>
        </p:nvSpPr>
        <p:spPr>
          <a:xfrm>
            <a:off x="6033248" y="4543939"/>
            <a:ext cx="2931458" cy="2020824"/>
          </a:xfrm>
          <a:prstGeom prst="verticalScroll">
            <a:avLst/>
          </a:prstGeom>
          <a:solidFill>
            <a:srgbClr val="93AF5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0" i="0" dirty="0">
              <a:solidFill>
                <a:schemeClr val="tx1"/>
              </a:solidFill>
              <a:effectLst/>
            </a:endParaRPr>
          </a:p>
          <a:p>
            <a:pPr algn="ctr"/>
            <a:r>
              <a:rPr lang="en-US" sz="1100" b="1" i="0" dirty="0">
                <a:solidFill>
                  <a:schemeClr val="tx1"/>
                </a:solidFill>
                <a:effectLst/>
              </a:rPr>
              <a:t>Authentication and Security:</a:t>
            </a:r>
            <a:r>
              <a:rPr lang="en-US" sz="1100" b="0" i="0" dirty="0">
                <a:solidFill>
                  <a:schemeClr val="tx1"/>
                </a:solidFill>
                <a:effectLst/>
              </a:rPr>
              <a:t> Implement authentication mechanisms, such as username and password-based login, to ensure secure access to the system. Apply appropriate security measures to protect sensitive data and prevent unauthorized access.</a:t>
            </a:r>
          </a:p>
          <a:p>
            <a:pPr algn="ctr"/>
            <a:endParaRPr lang="en-US" sz="1100" dirty="0">
              <a:solidFill>
                <a:schemeClr val="tx1"/>
              </a:solidFill>
            </a:endParaRPr>
          </a:p>
        </p:txBody>
      </p:sp>
      <p:sp>
        <p:nvSpPr>
          <p:cNvPr id="11" name="Scroll: Vertical 10">
            <a:extLst>
              <a:ext uri="{FF2B5EF4-FFF2-40B4-BE49-F238E27FC236}">
                <a16:creationId xmlns:a16="http://schemas.microsoft.com/office/drawing/2014/main" id="{50D96BE5-5291-8D99-745B-7FBAF05D67B7}"/>
              </a:ext>
            </a:extLst>
          </p:cNvPr>
          <p:cNvSpPr/>
          <p:nvPr/>
        </p:nvSpPr>
        <p:spPr>
          <a:xfrm>
            <a:off x="3016624" y="4543939"/>
            <a:ext cx="2931458" cy="2020824"/>
          </a:xfrm>
          <a:prstGeom prst="verticalScroll">
            <a:avLst/>
          </a:prstGeom>
          <a:solidFill>
            <a:srgbClr val="93AF5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dirty="0">
              <a:solidFill>
                <a:schemeClr val="tx1"/>
              </a:solidFill>
              <a:effectLst/>
            </a:endParaRPr>
          </a:p>
          <a:p>
            <a:pPr algn="ctr"/>
            <a:r>
              <a:rPr lang="en-US" sz="1200" b="1" i="0" dirty="0">
                <a:solidFill>
                  <a:schemeClr val="tx1"/>
                </a:solidFill>
                <a:effectLst/>
              </a:rPr>
              <a:t>Academic Module Development: </a:t>
            </a:r>
            <a:r>
              <a:rPr lang="en-US" sz="1200" b="0" i="0" dirty="0">
                <a:solidFill>
                  <a:schemeClr val="tx1"/>
                </a:solidFill>
                <a:effectLst/>
              </a:rPr>
              <a:t>Develop the Class Routine feature, allowing administrators to schedule and manage classes efficiently. Incorporate features for handling timetable conflicts and generating reports as required.</a:t>
            </a:r>
          </a:p>
          <a:p>
            <a:pPr algn="ctr"/>
            <a:endParaRPr lang="en-US" sz="1200" dirty="0">
              <a:solidFill>
                <a:schemeClr val="tx1"/>
              </a:solidFill>
            </a:endParaRPr>
          </a:p>
        </p:txBody>
      </p:sp>
      <p:sp>
        <p:nvSpPr>
          <p:cNvPr id="12" name="Scroll: Vertical 11">
            <a:extLst>
              <a:ext uri="{FF2B5EF4-FFF2-40B4-BE49-F238E27FC236}">
                <a16:creationId xmlns:a16="http://schemas.microsoft.com/office/drawing/2014/main" id="{1F2452B6-9804-86DE-EBC9-153CB327250A}"/>
              </a:ext>
            </a:extLst>
          </p:cNvPr>
          <p:cNvSpPr/>
          <p:nvPr/>
        </p:nvSpPr>
        <p:spPr>
          <a:xfrm>
            <a:off x="-60513" y="4498758"/>
            <a:ext cx="2931458" cy="2020824"/>
          </a:xfrm>
          <a:prstGeom prst="verticalScroll">
            <a:avLst/>
          </a:prstGeom>
          <a:solidFill>
            <a:srgbClr val="93AF5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100" b="1" i="0" dirty="0">
                <a:solidFill>
                  <a:schemeClr val="tx1"/>
                </a:solidFill>
                <a:effectLst/>
              </a:rPr>
              <a:t>Testing and Quality Assurance: </a:t>
            </a:r>
            <a:r>
              <a:rPr lang="en-US" sz="1100" i="0" dirty="0">
                <a:solidFill>
                  <a:schemeClr val="tx1"/>
                </a:solidFill>
                <a:effectLst/>
              </a:rPr>
              <a:t>Conduct rigorous testing of the system to identify and fix any bugs or issues. Perform functional testing, integration testing, and user acceptance testing to ensure that the system meets all the requirements.</a:t>
            </a:r>
          </a:p>
          <a:p>
            <a:pPr algn="ctr"/>
            <a:endParaRPr lang="en-US" sz="1100" dirty="0">
              <a:solidFill>
                <a:schemeClr val="tx1"/>
              </a:solidFill>
            </a:endParaRPr>
          </a:p>
        </p:txBody>
      </p:sp>
      <p:sp>
        <p:nvSpPr>
          <p:cNvPr id="15" name="Arrow: Right 14">
            <a:extLst>
              <a:ext uri="{FF2B5EF4-FFF2-40B4-BE49-F238E27FC236}">
                <a16:creationId xmlns:a16="http://schemas.microsoft.com/office/drawing/2014/main" id="{0A719CAE-97FF-67B2-5115-37F7E0FF8FA9}"/>
              </a:ext>
            </a:extLst>
          </p:cNvPr>
          <p:cNvSpPr/>
          <p:nvPr/>
        </p:nvSpPr>
        <p:spPr>
          <a:xfrm>
            <a:off x="2798109" y="2660050"/>
            <a:ext cx="490817" cy="336177"/>
          </a:xfrm>
          <a:prstGeom prst="rightArrow">
            <a:avLst/>
          </a:prstGeom>
          <a:solidFill>
            <a:srgbClr val="93AF5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C77DABAB-75C1-20BE-6140-51928863EE01}"/>
              </a:ext>
            </a:extLst>
          </p:cNvPr>
          <p:cNvSpPr/>
          <p:nvPr/>
        </p:nvSpPr>
        <p:spPr>
          <a:xfrm>
            <a:off x="5776633" y="2660050"/>
            <a:ext cx="490817" cy="336177"/>
          </a:xfrm>
          <a:prstGeom prst="rightArrow">
            <a:avLst/>
          </a:prstGeom>
          <a:solidFill>
            <a:srgbClr val="93AF5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83CEDD8C-F1AA-B374-E161-6A503358B348}"/>
              </a:ext>
            </a:extLst>
          </p:cNvPr>
          <p:cNvSpPr/>
          <p:nvPr/>
        </p:nvSpPr>
        <p:spPr>
          <a:xfrm>
            <a:off x="8863853" y="2653100"/>
            <a:ext cx="490817" cy="336177"/>
          </a:xfrm>
          <a:prstGeom prst="rightArrow">
            <a:avLst/>
          </a:prstGeom>
          <a:solidFill>
            <a:srgbClr val="93AF5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Down 22">
            <a:extLst>
              <a:ext uri="{FF2B5EF4-FFF2-40B4-BE49-F238E27FC236}">
                <a16:creationId xmlns:a16="http://schemas.microsoft.com/office/drawing/2014/main" id="{D6454E67-4F2C-16D5-8ACC-EFDC1F897B29}"/>
              </a:ext>
            </a:extLst>
          </p:cNvPr>
          <p:cNvSpPr/>
          <p:nvPr/>
        </p:nvSpPr>
        <p:spPr>
          <a:xfrm>
            <a:off x="10451726" y="3973021"/>
            <a:ext cx="369795" cy="484095"/>
          </a:xfrm>
          <a:prstGeom prst="downArrow">
            <a:avLst/>
          </a:prstGeom>
          <a:solidFill>
            <a:srgbClr val="93AF5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Left 23">
            <a:extLst>
              <a:ext uri="{FF2B5EF4-FFF2-40B4-BE49-F238E27FC236}">
                <a16:creationId xmlns:a16="http://schemas.microsoft.com/office/drawing/2014/main" id="{68612FF4-1C09-B872-B05A-659D58405FC3}"/>
              </a:ext>
            </a:extLst>
          </p:cNvPr>
          <p:cNvSpPr/>
          <p:nvPr/>
        </p:nvSpPr>
        <p:spPr>
          <a:xfrm>
            <a:off x="8811187" y="5375057"/>
            <a:ext cx="490817" cy="336177"/>
          </a:xfrm>
          <a:prstGeom prst="leftArrow">
            <a:avLst/>
          </a:prstGeom>
          <a:solidFill>
            <a:srgbClr val="93AF5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Arrow: Left 24">
            <a:extLst>
              <a:ext uri="{FF2B5EF4-FFF2-40B4-BE49-F238E27FC236}">
                <a16:creationId xmlns:a16="http://schemas.microsoft.com/office/drawing/2014/main" id="{3EA04DF0-3F68-43EC-79A4-41F940A9C14E}"/>
              </a:ext>
            </a:extLst>
          </p:cNvPr>
          <p:cNvSpPr/>
          <p:nvPr/>
        </p:nvSpPr>
        <p:spPr>
          <a:xfrm>
            <a:off x="5743015" y="5341081"/>
            <a:ext cx="490817" cy="336177"/>
          </a:xfrm>
          <a:prstGeom prst="leftArrow">
            <a:avLst/>
          </a:prstGeom>
          <a:solidFill>
            <a:srgbClr val="93AF5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Left 25">
            <a:extLst>
              <a:ext uri="{FF2B5EF4-FFF2-40B4-BE49-F238E27FC236}">
                <a16:creationId xmlns:a16="http://schemas.microsoft.com/office/drawing/2014/main" id="{F623DB55-7424-DAE7-78C2-12DD6DEAE97A}"/>
              </a:ext>
            </a:extLst>
          </p:cNvPr>
          <p:cNvSpPr/>
          <p:nvPr/>
        </p:nvSpPr>
        <p:spPr>
          <a:xfrm>
            <a:off x="2724150" y="5380481"/>
            <a:ext cx="490817" cy="336177"/>
          </a:xfrm>
          <a:prstGeom prst="leftArrow">
            <a:avLst/>
          </a:prstGeom>
          <a:solidFill>
            <a:srgbClr val="93AF5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6768561"/>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0000"/>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92682-DE40-A5A7-952B-F0AE2DDF59E4}"/>
              </a:ext>
            </a:extLst>
          </p:cNvPr>
          <p:cNvSpPr>
            <a:spLocks noGrp="1"/>
          </p:cNvSpPr>
          <p:nvPr>
            <p:ph type="title"/>
          </p:nvPr>
        </p:nvSpPr>
        <p:spPr/>
        <p:txBody>
          <a:bodyPr/>
          <a:lstStyle/>
          <a:p>
            <a:pPr algn="ctr"/>
            <a:r>
              <a:rPr lang="en-US" dirty="0">
                <a:solidFill>
                  <a:srgbClr val="FF0000"/>
                </a:solidFill>
              </a:rPr>
              <a:t>   LACKINGS</a:t>
            </a:r>
          </a:p>
        </p:txBody>
      </p:sp>
      <p:sp>
        <p:nvSpPr>
          <p:cNvPr id="3" name="Content Placeholder 2">
            <a:extLst>
              <a:ext uri="{FF2B5EF4-FFF2-40B4-BE49-F238E27FC236}">
                <a16:creationId xmlns:a16="http://schemas.microsoft.com/office/drawing/2014/main" id="{8BFF1B60-0AEF-F9E1-6EC1-D5993138E99E}"/>
              </a:ext>
            </a:extLst>
          </p:cNvPr>
          <p:cNvSpPr>
            <a:spLocks noGrp="1"/>
          </p:cNvSpPr>
          <p:nvPr>
            <p:ph idx="1"/>
          </p:nvPr>
        </p:nvSpPr>
        <p:spPr/>
        <p:txBody>
          <a:bodyPr>
            <a:normAutofit/>
          </a:bodyPr>
          <a:lstStyle/>
          <a:p>
            <a:r>
              <a:rPr lang="en-US" sz="2800" dirty="0">
                <a:solidFill>
                  <a:srgbClr val="FF0000"/>
                </a:solidFill>
              </a:rPr>
              <a:t> </a:t>
            </a:r>
            <a:r>
              <a:rPr lang="en-US" sz="2800" dirty="0"/>
              <a:t>Our program does not include a feature for changing the user's password. Currently, it can only be modified within the source code.</a:t>
            </a:r>
          </a:p>
          <a:p>
            <a:r>
              <a:rPr lang="en-US" sz="2800" dirty="0"/>
              <a:t> Our program's alignment and appearance can be further improved for a more visually appealing and cohesive presentation.</a:t>
            </a:r>
          </a:p>
          <a:p>
            <a:r>
              <a:rPr lang="en-US" sz="2800" dirty="0"/>
              <a:t> The source code lacks input validation functionality, which is important for ensuring that user inputs are valid and appropriate.</a:t>
            </a:r>
          </a:p>
        </p:txBody>
      </p:sp>
    </p:spTree>
    <p:extLst>
      <p:ext uri="{BB962C8B-B14F-4D97-AF65-F5344CB8AC3E}">
        <p14:creationId xmlns:p14="http://schemas.microsoft.com/office/powerpoint/2010/main" val="214484889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9000"/>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75BFF-11A6-AD54-A432-B81DCD9FA44B}"/>
              </a:ext>
            </a:extLst>
          </p:cNvPr>
          <p:cNvSpPr>
            <a:spLocks noGrp="1"/>
          </p:cNvSpPr>
          <p:nvPr>
            <p:ph type="title"/>
          </p:nvPr>
        </p:nvSpPr>
        <p:spPr>
          <a:xfrm>
            <a:off x="1063752" y="612379"/>
            <a:ext cx="10058400" cy="1307324"/>
          </a:xfrm>
          <a:blipFill>
            <a:blip r:embed="rId3">
              <a:alphaModFix amt="79000"/>
            </a:blip>
            <a:tile tx="0" ty="0" sx="100000" sy="100000" flip="none" algn="tl"/>
          </a:blipFill>
        </p:spPr>
        <p:txBody>
          <a:bodyPr/>
          <a:lstStyle/>
          <a:p>
            <a:pPr algn="ctr"/>
            <a:r>
              <a:rPr lang="en-US" dirty="0"/>
              <a:t>FUTURE implementations</a:t>
            </a:r>
          </a:p>
        </p:txBody>
      </p:sp>
      <p:sp>
        <p:nvSpPr>
          <p:cNvPr id="3" name="Content Placeholder 2">
            <a:extLst>
              <a:ext uri="{FF2B5EF4-FFF2-40B4-BE49-F238E27FC236}">
                <a16:creationId xmlns:a16="http://schemas.microsoft.com/office/drawing/2014/main" id="{8D47F86B-7334-0F11-2143-3B8706C10287}"/>
              </a:ext>
            </a:extLst>
          </p:cNvPr>
          <p:cNvSpPr>
            <a:spLocks noGrp="1"/>
          </p:cNvSpPr>
          <p:nvPr>
            <p:ph idx="1"/>
          </p:nvPr>
        </p:nvSpPr>
        <p:spPr>
          <a:xfrm>
            <a:off x="1063752" y="1919703"/>
            <a:ext cx="10058400" cy="4050792"/>
          </a:xfrm>
          <a:blipFill>
            <a:blip r:embed="rId3">
              <a:alphaModFix amt="67000"/>
            </a:blip>
            <a:tile tx="0" ty="0" sx="100000" sy="100000" flip="none" algn="tl"/>
          </a:blipFill>
        </p:spPr>
        <p:txBody>
          <a:bodyPr>
            <a:normAutofit fontScale="92500" lnSpcReduction="20000"/>
          </a:bodyPr>
          <a:lstStyle/>
          <a:p>
            <a:endParaRPr lang="en-US" dirty="0"/>
          </a:p>
          <a:p>
            <a:r>
              <a:rPr lang="en-US" sz="2800" dirty="0"/>
              <a:t> Implementing input validation to ensure users enter accurate and valid data.</a:t>
            </a:r>
          </a:p>
          <a:p>
            <a:r>
              <a:rPr lang="en-US" sz="2800" dirty="0"/>
              <a:t>Improving error handling by incorporating suitable error messages and exception handling.</a:t>
            </a:r>
          </a:p>
          <a:p>
            <a:r>
              <a:rPr lang="en-US" sz="2800" dirty="0"/>
              <a:t> Enhancing search functionality by enabling advanced options like searching by member Name and 🆔.</a:t>
            </a:r>
          </a:p>
          <a:p>
            <a:r>
              <a:rPr lang="en-US" sz="2800" dirty="0"/>
              <a:t> Adding sorting features to arrange the project list based on different attributes.</a:t>
            </a:r>
          </a:p>
          <a:p>
            <a:r>
              <a:rPr lang="en-US" sz="2800" dirty="0"/>
              <a:t> Implementing user authentication and access control to restrict unauthorized users from performing certain operations.</a:t>
            </a:r>
          </a:p>
        </p:txBody>
      </p:sp>
    </p:spTree>
    <p:extLst>
      <p:ext uri="{BB962C8B-B14F-4D97-AF65-F5344CB8AC3E}">
        <p14:creationId xmlns:p14="http://schemas.microsoft.com/office/powerpoint/2010/main" val="1881536273"/>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anim calcmode="lin" valueType="num">
                                      <p:cBhvr>
                                        <p:cTn id="2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1000" b="-6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4AE30-1905-549C-7F9F-8E9DCBC25005}"/>
              </a:ext>
            </a:extLst>
          </p:cNvPr>
          <p:cNvSpPr>
            <a:spLocks noGrp="1"/>
          </p:cNvSpPr>
          <p:nvPr>
            <p:ph type="title"/>
          </p:nvPr>
        </p:nvSpPr>
        <p:spPr/>
        <p:txBody>
          <a:bodyPr/>
          <a:lstStyle/>
          <a:p>
            <a:pPr algn="ctr"/>
            <a:r>
              <a:rPr lang="en-US" dirty="0"/>
              <a:t> </a:t>
            </a:r>
            <a:r>
              <a:rPr lang="en-US" dirty="0">
                <a:solidFill>
                  <a:schemeClr val="bg1">
                    <a:lumMod val="75000"/>
                  </a:schemeClr>
                </a:solidFill>
              </a:rPr>
              <a:t>Conclusion</a:t>
            </a:r>
          </a:p>
        </p:txBody>
      </p:sp>
      <p:sp>
        <p:nvSpPr>
          <p:cNvPr id="3" name="Content Placeholder 2">
            <a:extLst>
              <a:ext uri="{FF2B5EF4-FFF2-40B4-BE49-F238E27FC236}">
                <a16:creationId xmlns:a16="http://schemas.microsoft.com/office/drawing/2014/main" id="{93618D5E-DB67-237D-B6CA-F9588FCAB46A}"/>
              </a:ext>
            </a:extLst>
          </p:cNvPr>
          <p:cNvSpPr>
            <a:spLocks noGrp="1"/>
          </p:cNvSpPr>
          <p:nvPr>
            <p:ph idx="1"/>
          </p:nvPr>
        </p:nvSpPr>
        <p:spPr>
          <a:xfrm>
            <a:off x="1156447" y="2093976"/>
            <a:ext cx="10058400" cy="4050792"/>
          </a:xfrm>
        </p:spPr>
        <p:txBody>
          <a:bodyPr>
            <a:normAutofit fontScale="92500" lnSpcReduction="10000"/>
          </a:bodyPr>
          <a:lstStyle/>
          <a:p>
            <a:pPr algn="ctr"/>
            <a:r>
              <a:rPr lang="en-US" sz="3200" dirty="0">
                <a:solidFill>
                  <a:schemeClr val="bg1"/>
                </a:solidFill>
              </a:rPr>
              <a:t>In conclusion, by reducing administrative processes, fostering effective communication, and assuring data integrity, the School Management Project in C has succeeded in meeting its goals though it has some </a:t>
            </a:r>
            <a:r>
              <a:rPr lang="en-US" sz="3200" dirty="0" err="1">
                <a:solidFill>
                  <a:schemeClr val="bg1"/>
                </a:solidFill>
              </a:rPr>
              <a:t>lackings</a:t>
            </a:r>
            <a:r>
              <a:rPr lang="en-US" sz="3200" dirty="0">
                <a:solidFill>
                  <a:schemeClr val="bg1"/>
                </a:solidFill>
              </a:rPr>
              <a:t>. It included user authentication, comprehensive search and sorting capabilities, input validation, error handling, and a user-friendly interface. This project serves as an example of how programming may be used to improve school management systems and boost overall effectiveness.</a:t>
            </a:r>
          </a:p>
        </p:txBody>
      </p:sp>
    </p:spTree>
    <p:extLst>
      <p:ext uri="{BB962C8B-B14F-4D97-AF65-F5344CB8AC3E}">
        <p14:creationId xmlns:p14="http://schemas.microsoft.com/office/powerpoint/2010/main" val="320764011"/>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t="-25000" b="-2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22EFE-1878-2A74-B449-E1CE2B551B6F}"/>
              </a:ext>
            </a:extLst>
          </p:cNvPr>
          <p:cNvSpPr>
            <a:spLocks noGrp="1"/>
          </p:cNvSpPr>
          <p:nvPr>
            <p:ph type="title"/>
          </p:nvPr>
        </p:nvSpPr>
        <p:spPr/>
        <p:txBody>
          <a:bodyPr/>
          <a:lstStyle/>
          <a:p>
            <a:pPr algn="ctr"/>
            <a:r>
              <a:rPr lang="en-US" dirty="0">
                <a:solidFill>
                  <a:schemeClr val="accent4">
                    <a:lumMod val="40000"/>
                    <a:lumOff val="60000"/>
                  </a:schemeClr>
                </a:solidFill>
                <a:latin typeface="Times New Roman" panose="02020603050405020304" pitchFamily="18" charset="0"/>
                <a:cs typeface="Times New Roman" panose="02020603050405020304" pitchFamily="18" charset="0"/>
              </a:rPr>
              <a:t>    </a:t>
            </a:r>
            <a:r>
              <a:rPr lang="en-US" dirty="0">
                <a:solidFill>
                  <a:srgbClr val="E4EEA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D7FF2962-FBC9-E0F9-DC1B-748514290576}"/>
              </a:ext>
            </a:extLst>
          </p:cNvPr>
          <p:cNvSpPr>
            <a:spLocks noGrp="1"/>
          </p:cNvSpPr>
          <p:nvPr>
            <p:ph idx="1"/>
          </p:nvPr>
        </p:nvSpPr>
        <p:spPr>
          <a:xfrm>
            <a:off x="1066800" y="1906579"/>
            <a:ext cx="10058400" cy="4050792"/>
          </a:xfrm>
        </p:spPr>
        <p:txBody>
          <a:bodyPr>
            <a:normAutofit fontScale="85000" lnSpcReduction="20000"/>
          </a:bodyPr>
          <a:lstStyle/>
          <a:p>
            <a:pPr algn="ctr">
              <a:buFont typeface="Courier New" panose="02070309020205020404" pitchFamily="49" charset="0"/>
              <a:buChar char="o"/>
            </a:pPr>
            <a:endParaRPr lang="en-US" dirty="0"/>
          </a:p>
          <a:p>
            <a:pPr algn="ctr">
              <a:buFont typeface="Courier New" panose="02070309020205020404" pitchFamily="49" charset="0"/>
              <a:buChar char="o"/>
            </a:pPr>
            <a:r>
              <a:rPr lang="en-US" sz="2800" dirty="0"/>
              <a:t> </a:t>
            </a:r>
            <a:r>
              <a:rPr lang="en-US" sz="2800" dirty="0">
                <a:solidFill>
                  <a:srgbClr val="F9E848"/>
                </a:solidFill>
                <a:latin typeface="Book Antiqua" panose="02040602050305030304" pitchFamily="18" charset="0"/>
              </a:rPr>
              <a:t>Introduction</a:t>
            </a:r>
          </a:p>
          <a:p>
            <a:pPr algn="ctr">
              <a:buFont typeface="Courier New" panose="02070309020205020404" pitchFamily="49" charset="0"/>
              <a:buChar char="o"/>
            </a:pPr>
            <a:r>
              <a:rPr lang="en-US" sz="2800" dirty="0">
                <a:solidFill>
                  <a:srgbClr val="F9E848"/>
                </a:solidFill>
                <a:latin typeface="Book Antiqua" panose="02040602050305030304" pitchFamily="18" charset="0"/>
              </a:rPr>
              <a:t>Objectives</a:t>
            </a:r>
          </a:p>
          <a:p>
            <a:pPr algn="ctr">
              <a:buFont typeface="Courier New" panose="02070309020205020404" pitchFamily="49" charset="0"/>
              <a:buChar char="o"/>
            </a:pPr>
            <a:r>
              <a:rPr lang="en-US" sz="2800" dirty="0">
                <a:solidFill>
                  <a:srgbClr val="F9E848"/>
                </a:solidFill>
                <a:latin typeface="Book Antiqua" panose="02040602050305030304" pitchFamily="18" charset="0"/>
              </a:rPr>
              <a:t>Functions</a:t>
            </a:r>
          </a:p>
          <a:p>
            <a:pPr algn="ctr">
              <a:buFont typeface="Courier New" panose="02070309020205020404" pitchFamily="49" charset="0"/>
              <a:buChar char="o"/>
            </a:pPr>
            <a:r>
              <a:rPr lang="en-US" sz="2800" dirty="0">
                <a:solidFill>
                  <a:srgbClr val="F9E848"/>
                </a:solidFill>
                <a:latin typeface="Book Antiqua" panose="02040602050305030304" pitchFamily="18" charset="0"/>
              </a:rPr>
              <a:t>Output</a:t>
            </a:r>
          </a:p>
          <a:p>
            <a:pPr algn="ctr">
              <a:buFont typeface="Courier New" panose="02070309020205020404" pitchFamily="49" charset="0"/>
              <a:buChar char="o"/>
            </a:pPr>
            <a:r>
              <a:rPr lang="en-US" sz="2800" dirty="0">
                <a:solidFill>
                  <a:srgbClr val="F9E848"/>
                </a:solidFill>
                <a:latin typeface="Book Antiqua" panose="02040602050305030304" pitchFamily="18" charset="0"/>
              </a:rPr>
              <a:t>Methodology</a:t>
            </a:r>
          </a:p>
          <a:p>
            <a:pPr algn="ctr">
              <a:buFont typeface="Courier New" panose="02070309020205020404" pitchFamily="49" charset="0"/>
              <a:buChar char="o"/>
            </a:pPr>
            <a:r>
              <a:rPr lang="en-US" sz="2800" dirty="0">
                <a:solidFill>
                  <a:srgbClr val="F9E848"/>
                </a:solidFill>
                <a:latin typeface="Book Antiqua" panose="02040602050305030304" pitchFamily="18" charset="0"/>
              </a:rPr>
              <a:t>Implementation</a:t>
            </a:r>
          </a:p>
          <a:p>
            <a:pPr algn="ctr">
              <a:buFont typeface="Courier New" panose="02070309020205020404" pitchFamily="49" charset="0"/>
              <a:buChar char="o"/>
            </a:pPr>
            <a:r>
              <a:rPr lang="en-US" sz="2800" dirty="0" err="1">
                <a:solidFill>
                  <a:srgbClr val="F9E848"/>
                </a:solidFill>
                <a:latin typeface="Book Antiqua" panose="02040602050305030304" pitchFamily="18" charset="0"/>
              </a:rPr>
              <a:t>Lackings</a:t>
            </a:r>
            <a:endParaRPr lang="en-US" sz="2800" dirty="0">
              <a:solidFill>
                <a:srgbClr val="F9E848"/>
              </a:solidFill>
              <a:latin typeface="Book Antiqua" panose="02040602050305030304" pitchFamily="18" charset="0"/>
            </a:endParaRPr>
          </a:p>
          <a:p>
            <a:pPr algn="ctr">
              <a:buFont typeface="Courier New" panose="02070309020205020404" pitchFamily="49" charset="0"/>
              <a:buChar char="o"/>
            </a:pPr>
            <a:r>
              <a:rPr lang="en-US" sz="2800" dirty="0">
                <a:solidFill>
                  <a:srgbClr val="F9E848"/>
                </a:solidFill>
                <a:latin typeface="Book Antiqua" panose="02040602050305030304" pitchFamily="18" charset="0"/>
              </a:rPr>
              <a:t>Future implementation</a:t>
            </a:r>
          </a:p>
          <a:p>
            <a:pPr algn="ctr">
              <a:buFont typeface="Courier New" panose="02070309020205020404" pitchFamily="49" charset="0"/>
              <a:buChar char="o"/>
            </a:pPr>
            <a:r>
              <a:rPr lang="en-US" sz="2800" dirty="0">
                <a:solidFill>
                  <a:srgbClr val="F9E848"/>
                </a:solidFill>
                <a:latin typeface="Book Antiqua" panose="02040602050305030304" pitchFamily="18" charset="0"/>
              </a:rPr>
              <a:t>conclusion</a:t>
            </a:r>
          </a:p>
          <a:p>
            <a:pPr algn="ctr">
              <a:buFont typeface="Courier New" panose="02070309020205020404" pitchFamily="49" charset="0"/>
              <a:buChar char="o"/>
            </a:pPr>
            <a:endParaRPr lang="en-US" sz="2800" dirty="0">
              <a:solidFill>
                <a:srgbClr val="F9E848"/>
              </a:solidFill>
              <a:latin typeface="Book Antiqua" panose="02040602050305030304" pitchFamily="18" charset="0"/>
            </a:endParaRPr>
          </a:p>
          <a:p>
            <a:endParaRPr lang="en-US" dirty="0"/>
          </a:p>
        </p:txBody>
      </p:sp>
    </p:spTree>
    <p:extLst>
      <p:ext uri="{BB962C8B-B14F-4D97-AF65-F5344CB8AC3E}">
        <p14:creationId xmlns:p14="http://schemas.microsoft.com/office/powerpoint/2010/main" val="42044110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additive="base">
                                        <p:cTn id="3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1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47F49-C19E-7F9A-A101-496F7170073F}"/>
              </a:ext>
            </a:extLst>
          </p:cNvPr>
          <p:cNvSpPr>
            <a:spLocks noGrp="1"/>
          </p:cNvSpPr>
          <p:nvPr>
            <p:ph type="title"/>
          </p:nvPr>
        </p:nvSpPr>
        <p:spPr/>
        <p:txBody>
          <a:bodyPr>
            <a:normAutofit fontScale="90000"/>
          </a:bodyPr>
          <a:lstStyle/>
          <a:p>
            <a:pPr algn="ctr"/>
            <a:br>
              <a:rPr lang="en-US" sz="4800" dirty="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US" sz="4800" dirty="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US" sz="4800" dirty="0">
                <a:solidFill>
                  <a:srgbClr val="AFBDA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4800" dirty="0">
                <a:solidFill>
                  <a:srgbClr val="AFBDA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A27C0068-14E7-4D77-18BB-667FD1747F87}"/>
              </a:ext>
            </a:extLst>
          </p:cNvPr>
          <p:cNvSpPr>
            <a:spLocks noGrp="1"/>
          </p:cNvSpPr>
          <p:nvPr>
            <p:ph idx="1"/>
          </p:nvPr>
        </p:nvSpPr>
        <p:spPr/>
        <p:txBody>
          <a:bodyPr>
            <a:normAutofit/>
          </a:bodyPr>
          <a:lstStyle/>
          <a:p>
            <a:endParaRPr lang="en-US" sz="2800" dirty="0">
              <a:solidFill>
                <a:srgbClr val="002060"/>
              </a:solidFill>
            </a:endParaRPr>
          </a:p>
          <a:p>
            <a:pPr marL="0" indent="0">
              <a:buNone/>
            </a:pPr>
            <a:r>
              <a:rPr lang="en-US" sz="2800" dirty="0">
                <a:solidFill>
                  <a:srgbClr val="002060"/>
                </a:solidFill>
              </a:rPr>
              <a:t>Welcome to our School Management System!! Our intuitive design and rich feature set make it simple to do administrative duties, boost communications, and organize your school. It is simple to add, view, search, amend, and delete records using the modules for managing students and teachers. A tool called Class Routine is included in the Academic module for effective scheduling. </a:t>
            </a:r>
          </a:p>
        </p:txBody>
      </p:sp>
    </p:spTree>
    <p:extLst>
      <p:ext uri="{BB962C8B-B14F-4D97-AF65-F5344CB8AC3E}">
        <p14:creationId xmlns:p14="http://schemas.microsoft.com/office/powerpoint/2010/main" val="218455411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5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1000"/>
            <a:lum/>
          </a:blip>
          <a:srcRect/>
          <a:stretch>
            <a:fillRect l="-10000" r="-10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DA8E1-F603-F322-89CB-E35C99BADDC1}"/>
              </a:ext>
            </a:extLst>
          </p:cNvPr>
          <p:cNvSpPr>
            <a:spLocks noGrp="1"/>
          </p:cNvSpPr>
          <p:nvPr>
            <p:ph type="title"/>
          </p:nvPr>
        </p:nvSpPr>
        <p:spPr/>
        <p:txBody>
          <a:bodyPr/>
          <a:lstStyle/>
          <a:p>
            <a:pPr algn="ctr"/>
            <a:r>
              <a:rPr lang="en-US" b="1" cap="none" dirty="0">
                <a:ln w="12700">
                  <a:solidFill>
                    <a:schemeClr val="tx2">
                      <a:lumMod val="75000"/>
                    </a:schemeClr>
                  </a:solidFill>
                  <a:prstDash val="solid"/>
                </a:ln>
                <a:solidFill>
                  <a:srgbClr val="00B050"/>
                </a:solid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D0140716-2851-5F8C-C4DD-6A6A6054EF3C}"/>
              </a:ext>
            </a:extLst>
          </p:cNvPr>
          <p:cNvSpPr>
            <a:spLocks noGrp="1"/>
          </p:cNvSpPr>
          <p:nvPr>
            <p:ph idx="1"/>
          </p:nvPr>
        </p:nvSpPr>
        <p:spPr/>
        <p:txBody>
          <a:bodyPr/>
          <a:lstStyle/>
          <a:p>
            <a:pPr algn="ctr"/>
            <a:r>
              <a:rPr lang="en-US" sz="3600" b="1" u="sng" dirty="0">
                <a:ln w="0"/>
                <a:solidFill>
                  <a:srgbClr val="002060"/>
                </a:solidFill>
              </a:rPr>
              <a:t>Efficient Student Management: </a:t>
            </a:r>
            <a:r>
              <a:rPr lang="en-US" sz="3600" dirty="0">
                <a:ln w="0"/>
                <a:solidFill>
                  <a:srgbClr val="002060"/>
                </a:solidFill>
              </a:rPr>
              <a:t>Create a system that allows administrators to easily add, view, search, edit, and delete student records, providing a centralized database for managing student information.</a:t>
            </a:r>
          </a:p>
          <a:p>
            <a:endParaRPr lang="en-US" dirty="0"/>
          </a:p>
        </p:txBody>
      </p:sp>
    </p:spTree>
    <p:extLst>
      <p:ext uri="{BB962C8B-B14F-4D97-AF65-F5344CB8AC3E}">
        <p14:creationId xmlns:p14="http://schemas.microsoft.com/office/powerpoint/2010/main" val="1858913823"/>
      </p:ext>
    </p:extLst>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1000"/>
            <a:lum/>
          </a:blip>
          <a:srcRect/>
          <a:stretch>
            <a:fillRect l="-10000" r="-10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DA8E1-F603-F322-89CB-E35C99BADDC1}"/>
              </a:ext>
            </a:extLst>
          </p:cNvPr>
          <p:cNvSpPr>
            <a:spLocks noGrp="1"/>
          </p:cNvSpPr>
          <p:nvPr>
            <p:ph type="title"/>
          </p:nvPr>
        </p:nvSpPr>
        <p:spPr/>
        <p:txBody>
          <a:bodyPr/>
          <a:lstStyle/>
          <a:p>
            <a:pPr algn="ctr"/>
            <a:r>
              <a:rPr lang="en-US" b="1" cap="none" dirty="0">
                <a:ln w="12700">
                  <a:solidFill>
                    <a:schemeClr val="tx2">
                      <a:lumMod val="75000"/>
                    </a:schemeClr>
                  </a:solidFill>
                  <a:prstDash val="solid"/>
                </a:ln>
                <a:solidFill>
                  <a:srgbClr val="00B050"/>
                </a:solid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D0140716-2851-5F8C-C4DD-6A6A6054EF3C}"/>
              </a:ext>
            </a:extLst>
          </p:cNvPr>
          <p:cNvSpPr>
            <a:spLocks noGrp="1"/>
          </p:cNvSpPr>
          <p:nvPr>
            <p:ph idx="1"/>
          </p:nvPr>
        </p:nvSpPr>
        <p:spPr/>
        <p:txBody>
          <a:bodyPr>
            <a:normAutofit/>
          </a:bodyPr>
          <a:lstStyle/>
          <a:p>
            <a:pPr algn="ctr"/>
            <a:r>
              <a:rPr lang="en-US" sz="4000" b="1" u="sng" dirty="0">
                <a:ln w="0"/>
                <a:solidFill>
                  <a:srgbClr val="002060"/>
                </a:solidFill>
                <a:effectLst>
                  <a:outerShdw blurRad="38100" dist="19050" dir="2700000" algn="tl" rotWithShape="0">
                    <a:schemeClr val="dk1">
                      <a:alpha val="40000"/>
                    </a:schemeClr>
                  </a:outerShdw>
                </a:effectLst>
              </a:rPr>
              <a:t>Teacher Management: </a:t>
            </a:r>
            <a:r>
              <a:rPr lang="en-US" sz="4000" dirty="0">
                <a:ln w="0"/>
                <a:solidFill>
                  <a:srgbClr val="002060"/>
                </a:solidFill>
                <a:effectLst>
                  <a:outerShdw blurRad="38100" dist="19050" dir="2700000" algn="tl" rotWithShape="0">
                    <a:schemeClr val="dk1">
                      <a:alpha val="40000"/>
                    </a:schemeClr>
                  </a:outerShdw>
                </a:effectLst>
              </a:rPr>
              <a:t>Develop functionalities for administrators to add, view, search, edit, and delete teacher records, enabling efficient management of the school's teaching staff.</a:t>
            </a:r>
          </a:p>
        </p:txBody>
      </p:sp>
    </p:spTree>
    <p:extLst>
      <p:ext uri="{BB962C8B-B14F-4D97-AF65-F5344CB8AC3E}">
        <p14:creationId xmlns:p14="http://schemas.microsoft.com/office/powerpoint/2010/main" val="1215874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1000"/>
            <a:lum/>
          </a:blip>
          <a:srcRect/>
          <a:stretch>
            <a:fillRect l="-10000" r="-10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DA8E1-F603-F322-89CB-E35C99BADDC1}"/>
              </a:ext>
            </a:extLst>
          </p:cNvPr>
          <p:cNvSpPr>
            <a:spLocks noGrp="1"/>
          </p:cNvSpPr>
          <p:nvPr>
            <p:ph type="title"/>
          </p:nvPr>
        </p:nvSpPr>
        <p:spPr/>
        <p:txBody>
          <a:bodyPr/>
          <a:lstStyle/>
          <a:p>
            <a:pPr algn="ctr"/>
            <a:r>
              <a:rPr lang="en-US" b="1" cap="none" dirty="0">
                <a:ln w="12700">
                  <a:solidFill>
                    <a:schemeClr val="tx2">
                      <a:lumMod val="75000"/>
                    </a:schemeClr>
                  </a:solidFill>
                  <a:prstDash val="solid"/>
                </a:ln>
                <a:solidFill>
                  <a:srgbClr val="00B050"/>
                </a:solid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D0140716-2851-5F8C-C4DD-6A6A6054EF3C}"/>
              </a:ext>
            </a:extLst>
          </p:cNvPr>
          <p:cNvSpPr>
            <a:spLocks noGrp="1"/>
          </p:cNvSpPr>
          <p:nvPr>
            <p:ph idx="1"/>
          </p:nvPr>
        </p:nvSpPr>
        <p:spPr/>
        <p:txBody>
          <a:bodyPr>
            <a:normAutofit/>
          </a:bodyPr>
          <a:lstStyle/>
          <a:p>
            <a:pPr lvl="1" algn="ctr"/>
            <a:r>
              <a:rPr lang="en-US" sz="3800" b="1" dirty="0">
                <a:ln w="12700">
                  <a:solidFill>
                    <a:schemeClr val="accent5"/>
                  </a:solidFill>
                  <a:prstDash val="solid"/>
                </a:ln>
                <a:solidFill>
                  <a:srgbClr val="002060"/>
                </a:solidFill>
              </a:rPr>
              <a:t>Enhanced Academic Organization: </a:t>
            </a:r>
            <a:r>
              <a:rPr lang="en-US" sz="3800" dirty="0">
                <a:ln w="12700">
                  <a:solidFill>
                    <a:schemeClr val="accent5"/>
                  </a:solidFill>
                  <a:prstDash val="solid"/>
                </a:ln>
                <a:solidFill>
                  <a:srgbClr val="002060"/>
                </a:solidFill>
              </a:rPr>
              <a:t>Implement a Class Routine feature to help administrators schedule and manage classes effectively, ensuring a well-organized academic environment.</a:t>
            </a:r>
          </a:p>
        </p:txBody>
      </p:sp>
    </p:spTree>
    <p:extLst>
      <p:ext uri="{BB962C8B-B14F-4D97-AF65-F5344CB8AC3E}">
        <p14:creationId xmlns:p14="http://schemas.microsoft.com/office/powerpoint/2010/main" val="2977673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1000"/>
            <a:lum/>
          </a:blip>
          <a:srcRect/>
          <a:stretch>
            <a:fillRect l="-10000" r="-10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DA8E1-F603-F322-89CB-E35C99BADDC1}"/>
              </a:ext>
            </a:extLst>
          </p:cNvPr>
          <p:cNvSpPr>
            <a:spLocks noGrp="1"/>
          </p:cNvSpPr>
          <p:nvPr>
            <p:ph type="title"/>
          </p:nvPr>
        </p:nvSpPr>
        <p:spPr/>
        <p:txBody>
          <a:bodyPr/>
          <a:lstStyle/>
          <a:p>
            <a:pPr algn="ctr"/>
            <a:r>
              <a:rPr lang="en-US" b="1" cap="none" dirty="0">
                <a:ln w="12700">
                  <a:solidFill>
                    <a:schemeClr val="tx2">
                      <a:lumMod val="75000"/>
                    </a:schemeClr>
                  </a:solidFill>
                  <a:prstDash val="solid"/>
                </a:ln>
                <a:solidFill>
                  <a:srgbClr val="00B050"/>
                </a:solid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D0140716-2851-5F8C-C4DD-6A6A6054EF3C}"/>
              </a:ext>
            </a:extLst>
          </p:cNvPr>
          <p:cNvSpPr>
            <a:spLocks noGrp="1"/>
          </p:cNvSpPr>
          <p:nvPr>
            <p:ph idx="1"/>
          </p:nvPr>
        </p:nvSpPr>
        <p:spPr/>
        <p:txBody>
          <a:bodyPr>
            <a:normAutofit/>
          </a:bodyPr>
          <a:lstStyle/>
          <a:p>
            <a:pPr algn="ctr"/>
            <a:r>
              <a:rPr lang="en-US" sz="4000" b="1" dirty="0">
                <a:ln w="12700">
                  <a:solidFill>
                    <a:schemeClr val="accent5"/>
                  </a:solidFill>
                  <a:prstDash val="solid"/>
                </a:ln>
                <a:solidFill>
                  <a:srgbClr val="002060"/>
                </a:solidFill>
              </a:rPr>
              <a:t>System Security: </a:t>
            </a:r>
            <a:r>
              <a:rPr lang="en-US" sz="4000" dirty="0">
                <a:ln w="12700">
                  <a:solidFill>
                    <a:schemeClr val="accent5"/>
                  </a:solidFill>
                  <a:prstDash val="solid"/>
                </a:ln>
                <a:solidFill>
                  <a:srgbClr val="002060"/>
                </a:solidFill>
              </a:rPr>
              <a:t>Implement authentication mechanisms to ensure secure access to the system, protecting sensitive data and maintaining the privacy and integrity of student and teacher records.</a:t>
            </a:r>
          </a:p>
        </p:txBody>
      </p:sp>
    </p:spTree>
    <p:extLst>
      <p:ext uri="{BB962C8B-B14F-4D97-AF65-F5344CB8AC3E}">
        <p14:creationId xmlns:p14="http://schemas.microsoft.com/office/powerpoint/2010/main" val="159402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6000"/>
            <a:lum/>
          </a:blip>
          <a:srcRect/>
          <a:stretch>
            <a:fillRect t="-4000" b="-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00850-5DA9-8317-8118-69E5B1FEE474}"/>
              </a:ext>
            </a:extLst>
          </p:cNvPr>
          <p:cNvSpPr>
            <a:spLocks noGrp="1"/>
          </p:cNvSpPr>
          <p:nvPr>
            <p:ph type="title"/>
          </p:nvPr>
        </p:nvSpPr>
        <p:spPr>
          <a:xfrm>
            <a:off x="874865" y="397225"/>
            <a:ext cx="10058400" cy="1609344"/>
          </a:xfrm>
        </p:spPr>
        <p:txBody>
          <a:bodyPr/>
          <a:lstStyle/>
          <a:p>
            <a:pPr algn="ctr"/>
            <a:r>
              <a:rPr lang="en-US" dirty="0"/>
              <a:t>Functions</a:t>
            </a:r>
          </a:p>
        </p:txBody>
      </p:sp>
      <p:sp>
        <p:nvSpPr>
          <p:cNvPr id="3" name="Content Placeholder 2">
            <a:extLst>
              <a:ext uri="{FF2B5EF4-FFF2-40B4-BE49-F238E27FC236}">
                <a16:creationId xmlns:a16="http://schemas.microsoft.com/office/drawing/2014/main" id="{5C8D7F37-42EF-6570-8BC1-42365E9D1ABB}"/>
              </a:ext>
            </a:extLst>
          </p:cNvPr>
          <p:cNvSpPr>
            <a:spLocks noGrp="1"/>
          </p:cNvSpPr>
          <p:nvPr>
            <p:ph idx="1"/>
          </p:nvPr>
        </p:nvSpPr>
        <p:spPr>
          <a:xfrm>
            <a:off x="821077" y="2114685"/>
            <a:ext cx="10058400" cy="4050792"/>
          </a:xfrm>
        </p:spPr>
        <p:txBody>
          <a:bodyPr>
            <a:normAutofit/>
          </a:bodyPr>
          <a:lstStyle/>
          <a:p>
            <a:pPr algn="ctr"/>
            <a:r>
              <a:rPr lang="en-US" sz="4400" dirty="0">
                <a:solidFill>
                  <a:schemeClr val="bg2">
                    <a:lumMod val="10000"/>
                  </a:schemeClr>
                </a:solidFill>
              </a:rPr>
              <a:t>For executing this project we had to write and make various functions. These functions made this project </a:t>
            </a:r>
          </a:p>
          <a:p>
            <a:pPr marL="0" indent="0" algn="ctr">
              <a:buNone/>
            </a:pPr>
            <a:r>
              <a:rPr lang="en-US" sz="4400" dirty="0">
                <a:solidFill>
                  <a:schemeClr val="bg2">
                    <a:lumMod val="10000"/>
                  </a:schemeClr>
                </a:solidFill>
              </a:rPr>
              <a:t>possible.</a:t>
            </a:r>
          </a:p>
        </p:txBody>
      </p:sp>
    </p:spTree>
    <p:extLst>
      <p:ext uri="{BB962C8B-B14F-4D97-AF65-F5344CB8AC3E}">
        <p14:creationId xmlns:p14="http://schemas.microsoft.com/office/powerpoint/2010/main" val="116256132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3000"/>
            <a:lum/>
          </a:blip>
          <a:srcRect/>
          <a:stretch>
            <a:fillRect l="-2000" r="-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00FA1-8812-DC3E-0F59-872A3F279A10}"/>
              </a:ext>
            </a:extLst>
          </p:cNvPr>
          <p:cNvSpPr>
            <a:spLocks noGrp="1"/>
          </p:cNvSpPr>
          <p:nvPr>
            <p:ph type="title"/>
          </p:nvPr>
        </p:nvSpPr>
        <p:spPr>
          <a:xfrm>
            <a:off x="1069848" y="451581"/>
            <a:ext cx="10058400" cy="1609344"/>
          </a:xfrm>
        </p:spPr>
        <p:txBody>
          <a:bodyPr/>
          <a:lstStyle/>
          <a:p>
            <a:r>
              <a:rPr lang="en-US" dirty="0"/>
              <a:t>1.Student module</a:t>
            </a:r>
          </a:p>
        </p:txBody>
      </p:sp>
      <p:sp>
        <p:nvSpPr>
          <p:cNvPr id="3" name="Content Placeholder 2">
            <a:extLst>
              <a:ext uri="{FF2B5EF4-FFF2-40B4-BE49-F238E27FC236}">
                <a16:creationId xmlns:a16="http://schemas.microsoft.com/office/drawing/2014/main" id="{8EBCD159-46EA-D11E-C9F8-52F8F3606230}"/>
              </a:ext>
            </a:extLst>
          </p:cNvPr>
          <p:cNvSpPr>
            <a:spLocks noGrp="1"/>
          </p:cNvSpPr>
          <p:nvPr>
            <p:ph idx="1"/>
          </p:nvPr>
        </p:nvSpPr>
        <p:spPr/>
        <p:txBody>
          <a:bodyPr/>
          <a:lstStyle/>
          <a:p>
            <a:r>
              <a:rPr lang="en-US" sz="3200" dirty="0"/>
              <a:t>Add student [</a:t>
            </a:r>
            <a:r>
              <a:rPr lang="en-US" sz="3200" dirty="0" err="1"/>
              <a:t>add_student_record</a:t>
            </a:r>
            <a:r>
              <a:rPr lang="en-US" sz="3200" dirty="0"/>
              <a:t>()]</a:t>
            </a:r>
          </a:p>
          <a:p>
            <a:r>
              <a:rPr lang="en-US" sz="3200" dirty="0"/>
              <a:t>View all student record [</a:t>
            </a:r>
            <a:r>
              <a:rPr lang="en-US" sz="3200" dirty="0" err="1"/>
              <a:t>viewAllStudentRecord</a:t>
            </a:r>
            <a:r>
              <a:rPr lang="en-US" sz="3200" dirty="0"/>
              <a:t>()]</a:t>
            </a:r>
          </a:p>
          <a:p>
            <a:r>
              <a:rPr lang="en-US" sz="3200" dirty="0"/>
              <a:t>Edit student record [edit()]</a:t>
            </a:r>
          </a:p>
          <a:p>
            <a:r>
              <a:rPr lang="en-US" sz="3200" dirty="0"/>
              <a:t>Search student records [</a:t>
            </a:r>
            <a:r>
              <a:rPr lang="en-US" sz="3200" dirty="0" err="1"/>
              <a:t>search_student_by_roll</a:t>
            </a:r>
            <a:r>
              <a:rPr lang="en-US" sz="3200" dirty="0"/>
              <a:t>()]</a:t>
            </a:r>
          </a:p>
          <a:p>
            <a:r>
              <a:rPr lang="en-US" sz="3200" dirty="0"/>
              <a:t>Delete student record</a:t>
            </a:r>
          </a:p>
          <a:p>
            <a:endParaRPr lang="en-US" dirty="0"/>
          </a:p>
        </p:txBody>
      </p:sp>
    </p:spTree>
    <p:extLst>
      <p:ext uri="{BB962C8B-B14F-4D97-AF65-F5344CB8AC3E}">
        <p14:creationId xmlns:p14="http://schemas.microsoft.com/office/powerpoint/2010/main" val="29132449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Facet</Template>
  <TotalTime>730</TotalTime>
  <Words>900</Words>
  <Application>Microsoft Office PowerPoint</Application>
  <PresentationFormat>Widescreen</PresentationFormat>
  <Paragraphs>74</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Book Antiqua</vt:lpstr>
      <vt:lpstr>Courier New</vt:lpstr>
      <vt:lpstr>Rockwell</vt:lpstr>
      <vt:lpstr>Rockwell Condensed</vt:lpstr>
      <vt:lpstr>Söhne</vt:lpstr>
      <vt:lpstr>Times New Roman</vt:lpstr>
      <vt:lpstr>Wingdings</vt:lpstr>
      <vt:lpstr>Wood Type</vt:lpstr>
      <vt:lpstr> School Management System</vt:lpstr>
      <vt:lpstr>    CONTENTS</vt:lpstr>
      <vt:lpstr>   INTRODUCTION</vt:lpstr>
      <vt:lpstr>OBJECTIVES</vt:lpstr>
      <vt:lpstr>OBJECTIVES</vt:lpstr>
      <vt:lpstr>OBJECTIVES</vt:lpstr>
      <vt:lpstr>OBJECTIVES</vt:lpstr>
      <vt:lpstr>Functions</vt:lpstr>
      <vt:lpstr>1.Student module</vt:lpstr>
      <vt:lpstr>2.Teachers module &amp; Academic</vt:lpstr>
      <vt:lpstr>output 1.authentication 2.menu</vt:lpstr>
      <vt:lpstr>mETHODOLOGY</vt:lpstr>
      <vt:lpstr>   LACKINGS</vt:lpstr>
      <vt:lpstr>FUTURE implementations</vt:lpstr>
      <vt:lpst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School Management System</dc:title>
  <dc:creator>Sihab Bin Sarwar</dc:creator>
  <cp:lastModifiedBy>Sihab Bin Sarwar</cp:lastModifiedBy>
  <cp:revision>2</cp:revision>
  <dcterms:created xsi:type="dcterms:W3CDTF">2023-05-07T17:40:43Z</dcterms:created>
  <dcterms:modified xsi:type="dcterms:W3CDTF">2023-05-08T16:17:17Z</dcterms:modified>
</cp:coreProperties>
</file>