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0" r:id="rId14"/>
    <p:sldId id="27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03.07.2025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03.07.2025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7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2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1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597" y="4634925"/>
            <a:ext cx="8100805" cy="1122202"/>
          </a:xfrm>
        </p:spPr>
        <p:txBody>
          <a:bodyPr rtlCol="0"/>
          <a:lstStyle/>
          <a:p>
            <a:pPr algn="ctr"/>
            <a:r>
              <a:rPr lang="ru-RU" dirty="0"/>
              <a:t>Сайт сети сервисных центров </a:t>
            </a:r>
            <a:r>
              <a:rPr lang="ru-RU" b="1" dirty="0"/>
              <a:t>EM </a:t>
            </a:r>
            <a:r>
              <a:rPr lang="ru-RU" b="1" dirty="0" err="1"/>
              <a:t>Digita</a:t>
            </a:r>
            <a:r>
              <a:rPr lang="en-US" b="1" dirty="0"/>
              <a:t>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114" y="5757126"/>
            <a:ext cx="4941770" cy="948473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Выполнил студент 21ИТ группы</a:t>
            </a:r>
          </a:p>
          <a:p>
            <a:pPr algn="ctr" rtl="0"/>
            <a:r>
              <a:rPr lang="ru-RU" dirty="0"/>
              <a:t>Мадар Е.Ю.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CC0F0B-77F3-4B3B-A73B-37FD60EA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704213"/>
            <a:ext cx="9677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F43E-AA80-4A22-B457-4F6544B83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51" y="0"/>
            <a:ext cx="8324850" cy="1524735"/>
          </a:xfrm>
        </p:spPr>
        <p:txBody>
          <a:bodyPr/>
          <a:lstStyle/>
          <a:p>
            <a:r>
              <a:rPr lang="ru-RU" b="1" dirty="0"/>
              <a:t>Выводы по проекту EM </a:t>
            </a:r>
            <a:r>
              <a:rPr lang="ru-RU" b="1" dirty="0" err="1"/>
              <a:t>Digital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AEBDC1-5FC3-4BCA-B8D2-BC14A05D4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826" y="1314996"/>
            <a:ext cx="8324849" cy="5041354"/>
          </a:xfrm>
        </p:spPr>
        <p:txBody>
          <a:bodyPr numCol="2">
            <a:normAutofit/>
          </a:bodyPr>
          <a:lstStyle/>
          <a:p>
            <a:r>
              <a:rPr lang="ru-RU" sz="1200" b="1" dirty="0"/>
              <a:t>Готовность:</a:t>
            </a:r>
          </a:p>
          <a:p>
            <a:r>
              <a:rPr lang="ru-RU" sz="1200" dirty="0"/>
              <a:t>Код: Отличное качество, </a:t>
            </a:r>
            <a:r>
              <a:rPr lang="ru-RU" sz="1200" dirty="0" err="1"/>
              <a:t>TypeScript</a:t>
            </a:r>
            <a:r>
              <a:rPr lang="ru-RU" sz="1200" dirty="0"/>
              <a:t>, модульная архитектура</a:t>
            </a:r>
          </a:p>
          <a:p>
            <a:r>
              <a:rPr lang="ru-RU" sz="1200" dirty="0"/>
              <a:t>Дизайн: Профессиональный корпоративный стиль</a:t>
            </a:r>
          </a:p>
          <a:p>
            <a:r>
              <a:rPr lang="ru-RU" sz="1200" dirty="0"/>
              <a:t>Функционал: Полноценный сайт с формами и навигацией</a:t>
            </a:r>
          </a:p>
          <a:p>
            <a:r>
              <a:rPr lang="ru-RU" sz="1200" dirty="0"/>
              <a:t> </a:t>
            </a:r>
            <a:r>
              <a:rPr lang="ru-RU" sz="1200" b="1" dirty="0"/>
              <a:t>Статус запуска:</a:t>
            </a:r>
          </a:p>
          <a:p>
            <a:r>
              <a:rPr lang="ru-RU" sz="1200" dirty="0"/>
              <a:t>Готов к </a:t>
            </a:r>
            <a:r>
              <a:rPr lang="ru-RU" sz="1200" dirty="0" err="1"/>
              <a:t>продакшену</a:t>
            </a:r>
            <a:r>
              <a:rPr lang="ru-RU" sz="1200" dirty="0"/>
              <a:t> - можно запускать сейчас</a:t>
            </a:r>
          </a:p>
          <a:p>
            <a:r>
              <a:rPr lang="ru-RU" sz="1200" b="1" dirty="0"/>
              <a:t> Что нужно доработать:</a:t>
            </a:r>
          </a:p>
          <a:p>
            <a:r>
              <a:rPr lang="ru-RU" sz="1200" dirty="0"/>
              <a:t>Производительность - </a:t>
            </a:r>
            <a:r>
              <a:rPr lang="ru-RU" sz="1200" dirty="0" err="1"/>
              <a:t>lazy</a:t>
            </a:r>
            <a:r>
              <a:rPr lang="ru-RU" sz="1200" dirty="0"/>
              <a:t> </a:t>
            </a:r>
            <a:r>
              <a:rPr lang="ru-RU" sz="1200" dirty="0" err="1"/>
              <a:t>loading</a:t>
            </a:r>
            <a:r>
              <a:rPr lang="ru-RU" sz="1200" dirty="0"/>
              <a:t>, оптимизация изображений</a:t>
            </a:r>
          </a:p>
          <a:p>
            <a:r>
              <a:rPr lang="ru-RU" sz="1200" dirty="0"/>
              <a:t>SEO - мета-теги, структурированные данные</a:t>
            </a:r>
          </a:p>
          <a:p>
            <a:r>
              <a:rPr lang="ru-RU" sz="1200" dirty="0"/>
              <a:t>PWA - офлайн режим, </a:t>
            </a:r>
            <a:r>
              <a:rPr lang="ru-RU" sz="1200" dirty="0" err="1"/>
              <a:t>push</a:t>
            </a:r>
            <a:r>
              <a:rPr lang="ru-RU" sz="1200" dirty="0"/>
              <a:t>-уведомления</a:t>
            </a:r>
          </a:p>
          <a:p>
            <a:r>
              <a:rPr lang="ru-RU" sz="1200" dirty="0"/>
              <a:t> </a:t>
            </a:r>
            <a:r>
              <a:rPr lang="ru-RU" sz="1200" b="1" dirty="0"/>
              <a:t>Оценка:</a:t>
            </a:r>
          </a:p>
          <a:p>
            <a:r>
              <a:rPr lang="ru-RU" sz="1200" dirty="0"/>
              <a:t>Общая: 8.5/10</a:t>
            </a:r>
          </a:p>
          <a:p>
            <a:r>
              <a:rPr lang="ru-RU" sz="1200" dirty="0"/>
              <a:t>Код: 9/10</a:t>
            </a:r>
          </a:p>
          <a:p>
            <a:r>
              <a:rPr lang="ru-RU" sz="1200" dirty="0"/>
              <a:t>Дизайн: 9/10</a:t>
            </a:r>
          </a:p>
          <a:p>
            <a:r>
              <a:rPr lang="ru-RU" sz="1200" dirty="0"/>
              <a:t>Готовность: 8/10</a:t>
            </a:r>
          </a:p>
          <a:p>
            <a:r>
              <a:rPr lang="ru-RU" sz="1200" b="1" dirty="0"/>
              <a:t> Бизнес-ценность:</a:t>
            </a:r>
          </a:p>
          <a:p>
            <a:r>
              <a:rPr lang="ru-RU" sz="1200" dirty="0"/>
              <a:t>Современный имидж компании</a:t>
            </a:r>
          </a:p>
          <a:p>
            <a:r>
              <a:rPr lang="ru-RU" sz="1200" dirty="0"/>
              <a:t>Быстрый </a:t>
            </a:r>
            <a:r>
              <a:rPr lang="ru-RU" sz="1200" dirty="0" err="1"/>
              <a:t>time-to-market</a:t>
            </a:r>
            <a:endParaRPr lang="ru-RU" sz="1200" dirty="0"/>
          </a:p>
          <a:p>
            <a:r>
              <a:rPr lang="ru-RU" sz="1200" dirty="0"/>
              <a:t>Минимальные затраты на поддержку</a:t>
            </a:r>
          </a:p>
          <a:p>
            <a:r>
              <a:rPr lang="ru-RU" sz="1200" dirty="0"/>
              <a:t>Готовность к масштабированию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8B758-6A9B-4BEF-B5D5-6A763D70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58AAF-A892-4126-A764-257FAE96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6CFF1-B97D-4100-9F20-D5B2D0D2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10</a:t>
            </a:fld>
            <a:endParaRPr lang="ru-RU" noProof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1C649B-1DD9-456C-B98D-79517E4A9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39"/>
          <a:stretch/>
        </p:blipFill>
        <p:spPr>
          <a:xfrm>
            <a:off x="311325" y="1412981"/>
            <a:ext cx="2849886" cy="48453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190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Мадар Евгений</a:t>
            </a:r>
            <a:endParaRPr lang="ru-RU" dirty="0"/>
          </a:p>
          <a:p>
            <a:pPr rtl="0"/>
            <a:r>
              <a:rPr lang="ru-RU" dirty="0"/>
              <a:t>+79902328691</a:t>
            </a:r>
          </a:p>
          <a:p>
            <a:pPr rtl="0"/>
            <a:r>
              <a:rPr lang="ru-RU" dirty="0"/>
              <a:t>m</a:t>
            </a:r>
            <a:r>
              <a:rPr lang="en-US" dirty="0"/>
              <a:t>adarevgenij4</a:t>
            </a:r>
            <a:r>
              <a:rPr lang="ru-RU" dirty="0"/>
              <a:t>@</a:t>
            </a:r>
            <a:r>
              <a:rPr lang="en-US" dirty="0" err="1"/>
              <a:t>gmail</a:t>
            </a:r>
            <a:r>
              <a:rPr lang="ru-RU" dirty="0"/>
              <a:t>.com</a:t>
            </a:r>
          </a:p>
          <a:p>
            <a:pPr rtl="0"/>
            <a:r>
              <a:rPr lang="ru-RU" dirty="0" err="1"/>
              <a:t>www</a:t>
            </a:r>
            <a:r>
              <a:rPr lang="ru-RU" dirty="0"/>
              <a:t>.</a:t>
            </a:r>
            <a:r>
              <a:rPr lang="en-US" dirty="0" err="1"/>
              <a:t>em</a:t>
            </a:r>
            <a:r>
              <a:rPr lang="en-US" dirty="0"/>
              <a:t>-digital-</a:t>
            </a:r>
            <a:r>
              <a:rPr lang="en-US" dirty="0" err="1"/>
              <a:t>servis</a:t>
            </a:r>
            <a:r>
              <a:rPr lang="ru-RU" dirty="0"/>
              <a:t>.com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770"/>
            <a:ext cx="3171825" cy="1325563"/>
          </a:xfrm>
        </p:spPr>
        <p:txBody>
          <a:bodyPr rtlCol="0"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2547702"/>
            <a:ext cx="3171825" cy="3081926"/>
          </a:xfrm>
        </p:spPr>
        <p:txBody>
          <a:bodyPr rtlCol="0">
            <a:normAutofit/>
          </a:bodyPr>
          <a:lstStyle/>
          <a:p>
            <a:r>
              <a:rPr lang="ru-RU" b="1" dirty="0"/>
              <a:t>Цель:</a:t>
            </a:r>
            <a:br>
              <a:rPr lang="ru-RU" dirty="0"/>
            </a:br>
            <a:r>
              <a:rPr lang="ru-RU" dirty="0"/>
              <a:t>Создать удобный и функциональный сайт для клиентов сети EM </a:t>
            </a:r>
            <a:r>
              <a:rPr lang="ru-RU" dirty="0" err="1"/>
              <a:t>Digital</a:t>
            </a:r>
            <a:r>
              <a:rPr lang="ru-RU" dirty="0"/>
              <a:t> с возможностью:</a:t>
            </a:r>
          </a:p>
          <a:p>
            <a:r>
              <a:rPr lang="ru-RU" dirty="0"/>
              <a:t>Ознакомиться с перечнем услуг</a:t>
            </a:r>
          </a:p>
          <a:p>
            <a:r>
              <a:rPr lang="ru-RU" dirty="0"/>
              <a:t>Связаться с ближайшим центром</a:t>
            </a:r>
          </a:p>
          <a:p>
            <a:r>
              <a:rPr lang="ru-RU" dirty="0"/>
              <a:t>Оставить заявку на ремонт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ru-RU" dirty="0"/>
              <a:t>2025 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95C846-E595-4D8F-B6E6-FC05D6BE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90" y="1047941"/>
            <a:ext cx="8598925" cy="45816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1" y="574675"/>
            <a:ext cx="4082142" cy="585788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Структура сайта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953" y="3537550"/>
            <a:ext cx="4284436" cy="2546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/>
              <a:t>Функции:</a:t>
            </a:r>
            <a:endParaRPr lang="ru-RU" dirty="0"/>
          </a:p>
          <a:p>
            <a:r>
              <a:rPr lang="ru-RU" dirty="0"/>
              <a:t>Заказ звонка</a:t>
            </a:r>
          </a:p>
          <a:p>
            <a:r>
              <a:rPr lang="ru-RU" dirty="0"/>
              <a:t>Поиск по сайту</a:t>
            </a:r>
          </a:p>
          <a:p>
            <a:r>
              <a:rPr lang="ru-RU" dirty="0" err="1"/>
              <a:t>Мультиязычность</a:t>
            </a:r>
            <a:r>
              <a:rPr lang="ru-RU" dirty="0"/>
              <a:t> (в перспективе)</a:t>
            </a:r>
          </a:p>
          <a:p>
            <a:r>
              <a:rPr lang="ru-RU" dirty="0"/>
              <a:t>Интеграция с CRM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5455" y="662294"/>
            <a:ext cx="4475934" cy="2620837"/>
          </a:xfrm>
        </p:spPr>
        <p:txBody>
          <a:bodyPr rtlCol="0"/>
          <a:lstStyle/>
          <a:p>
            <a:r>
              <a:rPr lang="ru-RU" b="1" dirty="0"/>
              <a:t>Разделы сайта:</a:t>
            </a:r>
          </a:p>
          <a:p>
            <a:r>
              <a:rPr lang="ru-RU" dirty="0"/>
              <a:t>Главная</a:t>
            </a:r>
          </a:p>
          <a:p>
            <a:r>
              <a:rPr lang="ru-RU" dirty="0"/>
              <a:t>О нас</a:t>
            </a:r>
          </a:p>
          <a:p>
            <a:r>
              <a:rPr lang="ru-RU" dirty="0"/>
              <a:t>Услуги (с подкатегориями)</a:t>
            </a:r>
          </a:p>
          <a:p>
            <a:r>
              <a:rPr lang="ru-RU" dirty="0"/>
              <a:t>Новости и акции</a:t>
            </a:r>
          </a:p>
          <a:p>
            <a:r>
              <a:rPr lang="ru-RU" dirty="0"/>
              <a:t>Контакты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50E5A1D-022D-459F-AD1B-EEEEB7CD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11" y="1279024"/>
            <a:ext cx="7220958" cy="4591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Дата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</a:t>
            </a:r>
            <a:r>
              <a:rPr lang="en-US" dirty="0"/>
              <a:t>25</a:t>
            </a:r>
            <a:r>
              <a:rPr lang="ru-RU" dirty="0"/>
              <a:t> г.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8EBA428-6692-43F8-BF83-97C67750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76753"/>
            <a:ext cx="10667999" cy="5287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597AA7-2EE3-4D8A-8EDA-988C4636D585}"/>
              </a:ext>
            </a:extLst>
          </p:cNvPr>
          <p:cNvSpPr txBox="1"/>
          <p:nvPr/>
        </p:nvSpPr>
        <p:spPr>
          <a:xfrm>
            <a:off x="1976846" y="209006"/>
            <a:ext cx="814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Скриншоты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/>
              <a:t>ОБЗОР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/>
              <a:t>УНИКАЛЬНОСТЬ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Только продукт, специально предназначенный для этого нишевого рынка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ПЕРВЫЙ НА РЫНКЕ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ru-RU"/>
              <a:t>Первый прекрасно оформленный продукт, одновременно стильный и функционально богатый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ПРОВЕРЕННЫЙ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ru-RU"/>
              <a:t>Проведено тестирование силами студентов из региона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НАСТОЯЩИЙ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ru-RU"/>
              <a:t>Разработан с помощью специалистов в предметной области </a:t>
            </a:r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 dirty="0"/>
              <a:t>20</a:t>
            </a:r>
            <a:r>
              <a:rPr lang="en-US" dirty="0"/>
              <a:t>25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059741-8BB6-4806-8823-826770C0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7" y="348911"/>
            <a:ext cx="11242766" cy="5687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ru-RU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Отличный стильный продукт</a:t>
            </a:r>
          </a:p>
          <a:p>
            <a:pPr rtl="0"/>
            <a:r>
              <a:rPr lang="ru-RU" noProof="1"/>
              <a:t>Области для взаимодействия в сообществе </a:t>
            </a:r>
          </a:p>
          <a:p>
            <a:pPr rtl="0"/>
            <a:r>
              <a:rPr lang="ru-RU" noProof="1"/>
              <a:t>Интернет-магазин и рыночный обмен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9D1736-D7A7-4616-8A35-C2478353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36525"/>
            <a:ext cx="10641875" cy="5829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017" y="359258"/>
            <a:ext cx="4874623" cy="1715531"/>
          </a:xfrm>
        </p:spPr>
        <p:txBody>
          <a:bodyPr rtlCol="0"/>
          <a:lstStyle/>
          <a:p>
            <a:r>
              <a:rPr lang="ru-RU" b="1" dirty="0"/>
              <a:t>Дизайн-система</a:t>
            </a:r>
          </a:p>
        </p:txBody>
      </p:sp>
      <p:sp>
        <p:nvSpPr>
          <p:cNvPr id="3" name="Объект 6">
            <a:extLst>
              <a:ext uri="{FF2B5EF4-FFF2-40B4-BE49-F238E27FC236}">
                <a16:creationId xmlns:a16="http://schemas.microsoft.com/office/drawing/2014/main" id="{2F0282C7-1173-476B-97A3-C911D6AE1756}"/>
              </a:ext>
            </a:extLst>
          </p:cNvPr>
          <p:cNvSpPr txBox="1">
            <a:spLocks/>
          </p:cNvSpPr>
          <p:nvPr/>
        </p:nvSpPr>
        <p:spPr>
          <a:xfrm>
            <a:off x="6566263" y="2074789"/>
            <a:ext cx="5109649" cy="4012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/>
              <a:t>Типографика</a:t>
            </a:r>
          </a:p>
          <a:p>
            <a:r>
              <a:rPr lang="ru-RU" sz="1400" b="1" dirty="0"/>
              <a:t>Шрифт</a:t>
            </a:r>
            <a:r>
              <a:rPr lang="ru-RU" sz="1400" dirty="0"/>
              <a:t>: </a:t>
            </a:r>
            <a:r>
              <a:rPr lang="en-US" sz="1400" dirty="0"/>
              <a:t>Inter (system-</a:t>
            </a:r>
            <a:r>
              <a:rPr lang="en-US" sz="1400" dirty="0" err="1"/>
              <a:t>ui</a:t>
            </a:r>
            <a:r>
              <a:rPr lang="en-US" sz="1400" dirty="0"/>
              <a:t> fallback)</a:t>
            </a:r>
          </a:p>
          <a:p>
            <a:r>
              <a:rPr lang="ru-RU" sz="1400" b="1" dirty="0"/>
              <a:t>Размеры</a:t>
            </a:r>
            <a:r>
              <a:rPr lang="ru-RU" sz="1400" dirty="0"/>
              <a:t>: от </a:t>
            </a:r>
            <a:r>
              <a:rPr lang="en-US" sz="1400" dirty="0"/>
              <a:t>text-</a:t>
            </a:r>
            <a:r>
              <a:rPr lang="en-US" sz="1400" dirty="0" err="1"/>
              <a:t>sm</a:t>
            </a:r>
            <a:r>
              <a:rPr lang="en-US" sz="1400" dirty="0"/>
              <a:t> </a:t>
            </a:r>
            <a:r>
              <a:rPr lang="ru-RU" sz="1400" dirty="0"/>
              <a:t>до </a:t>
            </a:r>
            <a:r>
              <a:rPr lang="en-US" sz="1400" dirty="0"/>
              <a:t>text-6xl</a:t>
            </a:r>
          </a:p>
          <a:p>
            <a:r>
              <a:rPr lang="ru-RU" sz="1400" b="1" dirty="0"/>
              <a:t>Веса</a:t>
            </a:r>
            <a:r>
              <a:rPr lang="ru-RU" sz="1400" dirty="0"/>
              <a:t>: 400 (</a:t>
            </a:r>
            <a:r>
              <a:rPr lang="en-US" sz="1400" dirty="0"/>
              <a:t>normal), 600 (</a:t>
            </a:r>
            <a:r>
              <a:rPr lang="en-US" sz="1400" dirty="0" err="1"/>
              <a:t>semibold</a:t>
            </a:r>
            <a:r>
              <a:rPr lang="en-US" sz="1400" dirty="0"/>
              <a:t>), 700 (bold)</a:t>
            </a:r>
          </a:p>
          <a:p>
            <a:r>
              <a:rPr lang="ru-RU" sz="1400" b="1" dirty="0"/>
              <a:t>Компонентная архитектура</a:t>
            </a:r>
          </a:p>
          <a:p>
            <a:r>
              <a:rPr lang="ru-RU" sz="1400" b="1" dirty="0"/>
              <a:t>Модульность</a:t>
            </a:r>
            <a:r>
              <a:rPr lang="ru-RU" sz="1400" dirty="0"/>
              <a:t>: каждый компонент в отдельном файле</a:t>
            </a:r>
          </a:p>
          <a:p>
            <a:r>
              <a:rPr lang="ru-RU" sz="1400" b="1" dirty="0" err="1"/>
              <a:t>Переиспользование</a:t>
            </a:r>
            <a:r>
              <a:rPr lang="ru-RU" sz="1400" dirty="0"/>
              <a:t>: общие стили через </a:t>
            </a:r>
            <a:r>
              <a:rPr lang="en-US" sz="1400" dirty="0"/>
              <a:t>Tailwind </a:t>
            </a:r>
            <a:r>
              <a:rPr lang="ru-RU" sz="1400" dirty="0"/>
              <a:t>классы</a:t>
            </a:r>
          </a:p>
          <a:p>
            <a:r>
              <a:rPr lang="en-US" sz="1400" b="1" dirty="0"/>
              <a:t>Responsive</a:t>
            </a:r>
            <a:r>
              <a:rPr lang="en-US" sz="1400" dirty="0"/>
              <a:t>: </a:t>
            </a:r>
            <a:r>
              <a:rPr lang="ru-RU" sz="1400" dirty="0"/>
              <a:t>адаптивный дизайн с </a:t>
            </a:r>
            <a:r>
              <a:rPr lang="en-US" sz="1400" dirty="0"/>
              <a:t>breakpoints</a:t>
            </a:r>
          </a:p>
          <a:p>
            <a:endParaRPr lang="ru-RU" noProof="1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DCD02-1BEC-4F59-8B6B-DF8DC1CA1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791217"/>
            <a:ext cx="5654659" cy="3275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455217"/>
            <a:ext cx="5431971" cy="846301"/>
          </a:xfrm>
        </p:spPr>
        <p:txBody>
          <a:bodyPr rtlCol="0"/>
          <a:lstStyle/>
          <a:p>
            <a:pPr rtl="0"/>
            <a:r>
              <a:rPr lang="ru-RU" dirty="0"/>
              <a:t>Техническая часть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4933" y="1301518"/>
            <a:ext cx="5746718" cy="7627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noProof="1"/>
              <a:t>Архитектура и технологический стек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04933" y="2147819"/>
            <a:ext cx="5977467" cy="3756592"/>
          </a:xfrm>
        </p:spPr>
        <p:txBody>
          <a:bodyPr rtlCol="0">
            <a:normAutofit fontScale="92500" lnSpcReduction="10000"/>
          </a:bodyPr>
          <a:lstStyle/>
          <a:p>
            <a:r>
              <a:rPr lang="en-US" b="1" noProof="1"/>
              <a:t>Frontend Framework</a:t>
            </a:r>
          </a:p>
          <a:p>
            <a:r>
              <a:rPr lang="en-US" noProof="1"/>
              <a:t>React 18.3.1 - </a:t>
            </a:r>
            <a:r>
              <a:rPr lang="ru-RU" noProof="1"/>
              <a:t>современная библиотека для создания пользовательских интерфейсов</a:t>
            </a:r>
          </a:p>
          <a:p>
            <a:r>
              <a:rPr lang="en-US" noProof="1"/>
              <a:t>TypeScript 5.5.3 - </a:t>
            </a:r>
            <a:r>
              <a:rPr lang="ru-RU" noProof="1"/>
              <a:t>типизированный </a:t>
            </a:r>
            <a:r>
              <a:rPr lang="en-US" noProof="1"/>
              <a:t>JavaScript </a:t>
            </a:r>
            <a:r>
              <a:rPr lang="ru-RU" noProof="1"/>
              <a:t>для повышения надежности кода</a:t>
            </a:r>
          </a:p>
          <a:p>
            <a:r>
              <a:rPr lang="en-US" noProof="1"/>
              <a:t>Vite 5.4.2 - </a:t>
            </a:r>
            <a:r>
              <a:rPr lang="ru-RU" noProof="1"/>
              <a:t>быстрый сборщик и </a:t>
            </a:r>
            <a:r>
              <a:rPr lang="en-US" noProof="1"/>
              <a:t>dev-</a:t>
            </a:r>
            <a:r>
              <a:rPr lang="ru-RU" noProof="1"/>
              <a:t>сервер нового поколения</a:t>
            </a:r>
          </a:p>
          <a:p>
            <a:r>
              <a:rPr lang="ru-RU" b="1" noProof="1"/>
              <a:t>Стилизация и </a:t>
            </a:r>
            <a:r>
              <a:rPr lang="en-US" b="1" noProof="1"/>
              <a:t>UI</a:t>
            </a:r>
          </a:p>
          <a:p>
            <a:r>
              <a:rPr lang="en-US" noProof="1"/>
              <a:t>Tailwind CSS 3.4.1 - utility-first CSS </a:t>
            </a:r>
            <a:r>
              <a:rPr lang="ru-RU" noProof="1"/>
              <a:t>фреймворк для быстрой разработки</a:t>
            </a:r>
          </a:p>
          <a:p>
            <a:r>
              <a:rPr lang="en-US" noProof="1"/>
              <a:t>PostCSS 8.4.35 - </a:t>
            </a:r>
            <a:r>
              <a:rPr lang="ru-RU" noProof="1"/>
              <a:t>инструмент для трансформации </a:t>
            </a:r>
            <a:r>
              <a:rPr lang="en-US" noProof="1"/>
              <a:t>CSS</a:t>
            </a:r>
          </a:p>
          <a:p>
            <a:r>
              <a:rPr lang="en-US" noProof="1"/>
              <a:t>Autoprefixer 10.4.18 - </a:t>
            </a:r>
            <a:r>
              <a:rPr lang="ru-RU" noProof="1"/>
              <a:t>автоматическое добавление вендорных префиксов</a:t>
            </a:r>
          </a:p>
          <a:p>
            <a:r>
              <a:rPr lang="ru-RU" b="1" noProof="1"/>
              <a:t>Иконки и графика</a:t>
            </a:r>
          </a:p>
          <a:p>
            <a:r>
              <a:rPr lang="en-US" noProof="1"/>
              <a:t>Lucide React 0.344.0 - </a:t>
            </a:r>
            <a:r>
              <a:rPr lang="ru-RU" noProof="1"/>
              <a:t>современная библиотека </a:t>
            </a:r>
            <a:r>
              <a:rPr lang="en-US" noProof="1"/>
              <a:t>SVG </a:t>
            </a:r>
            <a:r>
              <a:rPr lang="ru-RU" noProof="1"/>
              <a:t>иконок</a:t>
            </a:r>
          </a:p>
          <a:p>
            <a:r>
              <a:rPr lang="en-US" noProof="1"/>
              <a:t>Pexels API - </a:t>
            </a:r>
            <a:r>
              <a:rPr lang="ru-RU" noProof="1"/>
              <a:t>интеграция с бесплатными стоковыми изображениями</a:t>
            </a:r>
          </a:p>
        </p:txBody>
      </p:sp>
      <p:sp>
        <p:nvSpPr>
          <p:cNvPr id="32" name="Дата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 dirty="0"/>
              <a:t>2025 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039C585-8C9B-449D-9CA7-20B96184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33" y="1682893"/>
            <a:ext cx="4629796" cy="33913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Прочее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378" y="2896101"/>
            <a:ext cx="2882475" cy="823912"/>
          </a:xfrm>
        </p:spPr>
        <p:txBody>
          <a:bodyPr rtlCol="0"/>
          <a:lstStyle/>
          <a:p>
            <a:r>
              <a:rPr lang="ru-RU" b="1" dirty="0"/>
              <a:t>Сборка и оптимизация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r>
              <a:rPr lang="en-US" b="1" dirty="0"/>
              <a:t>SEO </a:t>
            </a:r>
            <a:r>
              <a:rPr lang="ru-RU" b="1" dirty="0"/>
              <a:t>оптимизация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10600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b="1" dirty="0"/>
              <a:t>Адаптивность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dirty="0"/>
              <a:t>20</a:t>
            </a:r>
            <a:r>
              <a:rPr lang="en-US" dirty="0"/>
              <a:t>25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C46B19B-B0E2-4466-BDF5-D0CE0276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61" y="3828178"/>
            <a:ext cx="3010320" cy="1962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069992-66A8-41CF-9C01-01CA16A9A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1" y="3910507"/>
            <a:ext cx="3256768" cy="1739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4E52E5-3B60-43F2-8B61-172B6B89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880" y="3936108"/>
            <a:ext cx="3581900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51</TotalTime>
  <Words>431</Words>
  <Application>Microsoft Office PowerPoint</Application>
  <PresentationFormat>Широкоэкранный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Одиночная линия</vt:lpstr>
      <vt:lpstr>Сайт сети сервисных центров EM Digital</vt:lpstr>
      <vt:lpstr>Цель проекта</vt:lpstr>
      <vt:lpstr>Структура сайта </vt:lpstr>
      <vt:lpstr>Презентация PowerPoint</vt:lpstr>
      <vt:lpstr>ОБЗОР ПРОДУКТА</vt:lpstr>
      <vt:lpstr>ПРЕИМУЩЕСТВА ПРОДУКТА</vt:lpstr>
      <vt:lpstr>Дизайн-система</vt:lpstr>
      <vt:lpstr>Техническая часть</vt:lpstr>
      <vt:lpstr>Прочее</vt:lpstr>
      <vt:lpstr>Выводы по проекту EM Digital 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сети сервисных центров EM Digital</dc:title>
  <dc:creator>Evgen</dc:creator>
  <cp:lastModifiedBy>Evgen</cp:lastModifiedBy>
  <cp:revision>4</cp:revision>
  <dcterms:created xsi:type="dcterms:W3CDTF">2025-07-03T17:47:56Z</dcterms:created>
  <dcterms:modified xsi:type="dcterms:W3CDTF">2025-07-03T18:39:55Z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