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5" r:id="rId14"/>
    <p:sldId id="270" r:id="rId15"/>
    <p:sldId id="272" r:id="rId16"/>
    <p:sldId id="273" r:id="rId17"/>
    <p:sldId id="277" r:id="rId18"/>
    <p:sldId id="278" r:id="rId19"/>
    <p:sldId id="284" r:id="rId20"/>
    <p:sldId id="261" r:id="rId21"/>
    <p:sldId id="281" r:id="rId22"/>
    <p:sldId id="282" r:id="rId23"/>
    <p:sldId id="274" r:id="rId24"/>
    <p:sldId id="275" r:id="rId25"/>
    <p:sldId id="283" r:id="rId2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i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5D890-4D4C-4ACF-9619-BC0DB773E3F9}" type="datetimeFigureOut">
              <a:rPr lang="he-IL" smtClean="0"/>
              <a:pPr/>
              <a:t>כ"ב/ניסן/תשע"ג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568-C1D5-4165-B4B3-389B0126C483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352426" y="3724275"/>
            <a:ext cx="9496426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Master Mind</a:t>
            </a:r>
            <a:endParaRPr lang="he-IL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Improvements </a:t>
            </a:r>
            <a:r>
              <a:rPr lang="en-US" sz="4000" dirty="0" smtClean="0">
                <a:solidFill>
                  <a:schemeClr val="tx1"/>
                </a:solidFill>
              </a:rPr>
              <a:t>to existed evolutionary algorithms</a:t>
            </a:r>
          </a:p>
        </p:txBody>
      </p:sp>
      <p:pic>
        <p:nvPicPr>
          <p:cNvPr id="11266" name="Picture 2" descr="http://images.jayisgames.com/timemysterie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04664"/>
            <a:ext cx="2743200" cy="1828800"/>
          </a:xfrm>
          <a:prstGeom prst="rect">
            <a:avLst/>
          </a:prstGeom>
          <a:noFill/>
        </p:spPr>
      </p:pic>
      <p:pic>
        <p:nvPicPr>
          <p:cNvPr id="11272" name="Picture 8" descr="http://4.bp.blogspot.com/-pORKoDl9PkY/UBI7JeV4uoI/AAAAAAAAAD0/-za91Gj978g/s1600/Mastermi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260648"/>
            <a:ext cx="2042592" cy="21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u="sng" dirty="0" smtClean="0"/>
              <a:t>Evolutionary algorithm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952328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Find somehow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initial guess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smtClean="0"/>
              <a:t>While (not break the code)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find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best combination </a:t>
            </a:r>
            <a:r>
              <a:rPr lang="en-US" dirty="0" smtClean="0"/>
              <a:t>(closest to consistent) in current generation  and play it</a:t>
            </a:r>
          </a:p>
          <a:p>
            <a:pPr marL="914400" lvl="1" indent="-514350" algn="l" rtl="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new generation</a:t>
            </a:r>
          </a:p>
          <a:p>
            <a:pPr marL="914400" lvl="1" indent="-514350" algn="l" rtl="0">
              <a:buFont typeface="+mj-lt"/>
              <a:buAutoNum type="arabicPeriod"/>
            </a:pPr>
            <a:endParaRPr lang="en-US" dirty="0" smtClean="0"/>
          </a:p>
          <a:p>
            <a:pPr algn="l" rtl="0">
              <a:buNone/>
            </a:pP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09600" y="1268760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514350" lvl="0" indent="-514350" algn="l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Use the Stepwise optimal approach.</a:t>
            </a:r>
          </a:p>
          <a:p>
            <a:pPr marL="514350" lvl="0" indent="-514350" algn="l" rt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Set the fitness to be the distance from being </a:t>
            </a:r>
            <a:r>
              <a:rPr lang="en-US" sz="3200" b="1" dirty="0" smtClean="0"/>
              <a:t>consistent</a:t>
            </a:r>
            <a:r>
              <a:rPr lang="en-US" sz="3200" dirty="0" smtClean="0"/>
              <a:t>. ( f(c) = 0 =&gt; c is consistent)</a:t>
            </a:r>
          </a:p>
          <a:p>
            <a:pPr marL="514350" lvl="0" indent="-514350" algn="l" rtl="0">
              <a:spcBef>
                <a:spcPct val="20000"/>
              </a:spcBef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840931"/>
            <a:ext cx="3101119" cy="87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pPr algn="l" rtl="0"/>
            <a:r>
              <a:rPr lang="en-US" b="1" dirty="0" smtClean="0"/>
              <a:t>Representation</a:t>
            </a:r>
            <a:r>
              <a:rPr lang="en-US" dirty="0" smtClean="0"/>
              <a:t>:  combination = string of valid colors.</a:t>
            </a:r>
          </a:p>
          <a:p>
            <a:pPr algn="l" rtl="0"/>
            <a:r>
              <a:rPr lang="en-US" b="1" dirty="0" smtClean="0"/>
              <a:t>Fitness </a:t>
            </a:r>
            <a:r>
              <a:rPr lang="en-US" dirty="0" smtClean="0"/>
              <a:t>: </a:t>
            </a:r>
          </a:p>
          <a:p>
            <a:pPr lvl="1" algn="l" rtl="0"/>
            <a:r>
              <a:rPr lang="en-US" dirty="0" smtClean="0"/>
              <a:t>Dynamic  (fitness of same combination will change according to played combinations)</a:t>
            </a:r>
          </a:p>
          <a:p>
            <a:pPr lvl="1" algn="l" rtl="0"/>
            <a:r>
              <a:rPr lang="en-US" dirty="0" smtClean="0"/>
              <a:t>For already played combination  c : </a:t>
            </a:r>
          </a:p>
          <a:p>
            <a:pPr lvl="1" algn="l" rtl="0">
              <a:buNone/>
            </a:pPr>
            <a:r>
              <a:rPr lang="en-US" dirty="0" smtClean="0"/>
              <a:t>d(</a:t>
            </a:r>
            <a:r>
              <a:rPr lang="en-US" dirty="0" err="1" smtClean="0"/>
              <a:t>c,c</a:t>
            </a:r>
            <a:r>
              <a:rPr lang="en-US" dirty="0" smtClean="0"/>
              <a:t>) =d(h(</a:t>
            </a:r>
            <a:r>
              <a:rPr lang="en-US" dirty="0" err="1" smtClean="0"/>
              <a:t>c,c</a:t>
            </a:r>
            <a:r>
              <a:rPr lang="en-US" dirty="0" smtClean="0"/>
              <a:t>),h(</a:t>
            </a:r>
            <a:r>
              <a:rPr lang="en-US" dirty="0" err="1" smtClean="0"/>
              <a:t>c,C</a:t>
            </a:r>
            <a:r>
              <a:rPr lang="en-US" baseline="-25000" dirty="0" err="1" smtClean="0"/>
              <a:t>secret</a:t>
            </a:r>
            <a:r>
              <a:rPr lang="en-US" dirty="0" smtClean="0"/>
              <a:t>))= abs(L-</a:t>
            </a:r>
            <a:r>
              <a:rPr lang="en-US" dirty="0" err="1" smtClean="0"/>
              <a:t>nb</a:t>
            </a:r>
            <a:r>
              <a:rPr lang="en-US" dirty="0" smtClean="0"/>
              <a:t>)+abs(0-nw) = </a:t>
            </a:r>
          </a:p>
          <a:p>
            <a:pPr lvl="1" algn="l" rtl="0">
              <a:buNone/>
            </a:pPr>
            <a:r>
              <a:rPr lang="en-US" dirty="0" smtClean="0"/>
              <a:t>L -</a:t>
            </a:r>
            <a:r>
              <a:rPr lang="en-US" dirty="0" err="1" smtClean="0"/>
              <a:t>nb</a:t>
            </a:r>
            <a:r>
              <a:rPr lang="en-US" dirty="0" smtClean="0"/>
              <a:t> + </a:t>
            </a:r>
            <a:r>
              <a:rPr lang="en-US" dirty="0" err="1" smtClean="0"/>
              <a:t>nw</a:t>
            </a:r>
            <a:endParaRPr lang="en-US" dirty="0" smtClean="0"/>
          </a:p>
          <a:p>
            <a:pPr algn="l" rtl="0"/>
            <a:r>
              <a:rPr lang="en-US" b="1" dirty="0" smtClean="0"/>
              <a:t>Crossover:</a:t>
            </a:r>
            <a:r>
              <a:rPr lang="en-US" dirty="0" smtClean="0"/>
              <a:t> interchanges </a:t>
            </a:r>
            <a:r>
              <a:rPr lang="en-US" dirty="0"/>
              <a:t>the central segment </a:t>
            </a:r>
            <a:r>
              <a:rPr lang="en-US" dirty="0" smtClean="0"/>
              <a:t>of two combinations.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039213"/>
            <a:ext cx="2880320" cy="81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u="sng" dirty="0" smtClean="0"/>
              <a:t>Evolutionary algorithm-Specs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pPr rtl="0"/>
            <a:r>
              <a:rPr lang="en-US" u="sng" dirty="0" smtClean="0"/>
              <a:t>Evolutionary algorithm-Specs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algn="l" rtl="0"/>
            <a:r>
              <a:rPr lang="en-US" b="1" dirty="0" smtClean="0"/>
              <a:t>Transpose</a:t>
            </a:r>
            <a:r>
              <a:rPr lang="en-US" dirty="0" smtClean="0"/>
              <a:t>: applies a permutation of the combination. (</a:t>
            </a:r>
            <a:r>
              <a:rPr lang="en-US" dirty="0" smtClean="0"/>
              <a:t>used to maintain </a:t>
            </a:r>
            <a:r>
              <a:rPr lang="en-US" dirty="0" smtClean="0"/>
              <a:t>diversity)</a:t>
            </a:r>
          </a:p>
          <a:p>
            <a:pPr algn="l" rtl="0"/>
            <a:r>
              <a:rPr lang="en-US" b="1" dirty="0" smtClean="0"/>
              <a:t>Mutation:</a:t>
            </a:r>
            <a:r>
              <a:rPr lang="en-US" dirty="0" smtClean="0"/>
              <a:t> substitutes one of the colors by the next (circular way).</a:t>
            </a:r>
          </a:p>
          <a:p>
            <a:pPr algn="l" rtl="0"/>
            <a:r>
              <a:rPr lang="en-US" dirty="0" smtClean="0"/>
              <a:t>Number of </a:t>
            </a:r>
            <a:r>
              <a:rPr lang="en-US" b="1" dirty="0" smtClean="0"/>
              <a:t>Generations </a:t>
            </a:r>
            <a:r>
              <a:rPr lang="en-US" dirty="0" smtClean="0"/>
              <a:t>= Number of guesses.</a:t>
            </a:r>
          </a:p>
          <a:p>
            <a:pPr lvl="1" algn="l" rtl="0"/>
            <a:r>
              <a:rPr lang="en-US" dirty="0" smtClean="0"/>
              <a:t>unbound, until found a solution </a:t>
            </a:r>
          </a:p>
          <a:p>
            <a:pPr lvl="1" algn="l" rtl="0"/>
            <a:r>
              <a:rPr lang="en-US" dirty="0" smtClean="0"/>
              <a:t>or </a:t>
            </a:r>
          </a:p>
          <a:p>
            <a:pPr lvl="1" algn="l" rtl="0"/>
            <a:r>
              <a:rPr lang="en-US" dirty="0" smtClean="0"/>
              <a:t>limited by the game rules of maximum guesses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pPr rtl="0"/>
            <a:r>
              <a:rPr lang="en-US" u="sng" dirty="0" smtClean="0"/>
              <a:t>Evolutionary algorithm-Specs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b="1" dirty="0" smtClean="0"/>
              <a:t>Selection</a:t>
            </a:r>
            <a:r>
              <a:rPr lang="en-US" dirty="0" smtClean="0"/>
              <a:t> - rank and elite.</a:t>
            </a:r>
          </a:p>
          <a:p>
            <a:pPr algn="l" rtl="0">
              <a:lnSpc>
                <a:spcPct val="120000"/>
              </a:lnSpc>
              <a:buNone/>
            </a:pPr>
            <a:r>
              <a:rPr lang="en-US" dirty="0" smtClean="0"/>
              <a:t>Each generation, the 50% worst combinations are eliminated and </a:t>
            </a:r>
            <a:r>
              <a:rPr lang="en-US" b="1" dirty="0" smtClean="0"/>
              <a:t>substituted </a:t>
            </a:r>
            <a:r>
              <a:rPr lang="en-US" dirty="0" smtClean="0"/>
              <a:t>by the </a:t>
            </a:r>
            <a:r>
              <a:rPr lang="en-US" b="1" dirty="0" smtClean="0"/>
              <a:t>offspring</a:t>
            </a:r>
            <a:r>
              <a:rPr lang="en-US" dirty="0" smtClean="0"/>
              <a:t> resulting from the application of the genetic operators to the remaining members of the population. 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/>
              <a:t>transposition is applied to 20% of the new combinations.</a:t>
            </a:r>
          </a:p>
          <a:p>
            <a:pPr algn="l" rtl="0">
              <a:lnSpc>
                <a:spcPct val="120000"/>
              </a:lnSpc>
            </a:pPr>
            <a:r>
              <a:rPr lang="en-US" dirty="0" smtClean="0"/>
              <a:t>crossover and mutation to 40% each of the new combinations.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pPr rtl="0"/>
            <a:r>
              <a:rPr lang="en-US" u="sng" dirty="0" smtClean="0"/>
              <a:t>Initial Guess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dirty="0" smtClean="0"/>
              <a:t>2 kinds of initial guesses:</a:t>
            </a:r>
          </a:p>
          <a:p>
            <a:pPr algn="l" rtl="0"/>
            <a:r>
              <a:rPr lang="en-US" dirty="0" smtClean="0"/>
              <a:t>L different colors</a:t>
            </a:r>
          </a:p>
          <a:p>
            <a:pPr lvl="1" algn="l" rtl="0"/>
            <a:r>
              <a:rPr lang="en-US" dirty="0" smtClean="0"/>
              <a:t>Could conclude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upper bound of  the number of colors in the secret combination. </a:t>
            </a:r>
          </a:p>
          <a:p>
            <a:pPr algn="l" rtl="0"/>
            <a:r>
              <a:rPr lang="en-US" dirty="0" smtClean="0"/>
              <a:t>L /2 different colors </a:t>
            </a:r>
          </a:p>
          <a:p>
            <a:pPr lvl="1" algn="l" rtl="0"/>
            <a:r>
              <a:rPr lang="en-US" dirty="0" smtClean="0"/>
              <a:t>Proposed by </a:t>
            </a:r>
            <a:r>
              <a:rPr lang="en-US" dirty="0" smtClean="0"/>
              <a:t>Knuth. </a:t>
            </a:r>
            <a:r>
              <a:rPr lang="en-US" dirty="0"/>
              <a:t>will give, at least, as </a:t>
            </a:r>
            <a:r>
              <a:rPr lang="en-US" dirty="0" smtClean="0"/>
              <a:t>much information </a:t>
            </a:r>
            <a:r>
              <a:rPr lang="en-US" dirty="0"/>
              <a:t>as the </a:t>
            </a:r>
            <a:r>
              <a:rPr lang="en-US" dirty="0" smtClean="0"/>
              <a:t>former. (information theory)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pPr rtl="0"/>
            <a:r>
              <a:rPr lang="en-US" u="sng" dirty="0" smtClean="0"/>
              <a:t>Strength and weakness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algn="l" rtl="0">
              <a:buNone/>
            </a:pPr>
            <a:r>
              <a:rPr lang="en-US" b="1" u="sng" dirty="0" smtClean="0"/>
              <a:t>Strengths: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approach of getting closer to goal </a:t>
            </a:r>
            <a:r>
              <a:rPr lang="en-US" dirty="0" smtClean="0"/>
              <a:t>fits </a:t>
            </a:r>
            <a:r>
              <a:rPr lang="en-US" dirty="0" smtClean="0"/>
              <a:t>this game.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number of combination evaluated are significantly smaller then other </a:t>
            </a:r>
            <a:r>
              <a:rPr lang="en-US" dirty="0" smtClean="0"/>
              <a:t>searches =&gt; </a:t>
            </a:r>
            <a:r>
              <a:rPr lang="en-US" b="1" dirty="0" smtClean="0"/>
              <a:t>run time</a:t>
            </a:r>
            <a:r>
              <a:rPr lang="en-US" dirty="0" smtClean="0"/>
              <a:t> is significantly smaller. (see </a:t>
            </a:r>
            <a:r>
              <a:rPr lang="en-US" dirty="0" smtClean="0"/>
              <a:t>graphs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Dynamic fitness leads usually to a diverse population so </a:t>
            </a:r>
            <a:r>
              <a:rPr lang="en-US" b="1" dirty="0" smtClean="0"/>
              <a:t>reinitialization </a:t>
            </a:r>
            <a:r>
              <a:rPr lang="en-US" dirty="0" smtClean="0"/>
              <a:t> of popularity rarely needed.  </a:t>
            </a:r>
          </a:p>
          <a:p>
            <a:pPr algn="l" rtl="0">
              <a:buNone/>
            </a:pPr>
            <a:r>
              <a:rPr lang="en-US" b="1" u="sng" dirty="0" smtClean="0"/>
              <a:t>Weakness:</a:t>
            </a:r>
          </a:p>
          <a:p>
            <a:pPr algn="l" rtl="0"/>
            <a:r>
              <a:rPr lang="en-US" dirty="0" smtClean="0"/>
              <a:t>not playing </a:t>
            </a:r>
            <a:r>
              <a:rPr lang="en-US" b="1" dirty="0" smtClean="0"/>
              <a:t>optimal</a:t>
            </a:r>
            <a:r>
              <a:rPr lang="en-US" dirty="0" smtClean="0"/>
              <a:t>, meaning not </a:t>
            </a:r>
            <a:r>
              <a:rPr lang="en-US" dirty="0" smtClean="0"/>
              <a:t>necessarily choosing </a:t>
            </a:r>
            <a:r>
              <a:rPr lang="en-US" dirty="0" smtClean="0"/>
              <a:t>consistent </a:t>
            </a:r>
            <a:r>
              <a:rPr lang="en-US" dirty="0" smtClean="0"/>
              <a:t>combination. </a:t>
            </a:r>
            <a:r>
              <a:rPr lang="en-US" dirty="0" smtClean="0"/>
              <a:t>Result in higher average number of guesses.</a:t>
            </a:r>
          </a:p>
          <a:p>
            <a:pPr algn="l" rtl="0"/>
            <a:r>
              <a:rPr lang="en-US" dirty="0" smtClean="0"/>
              <a:t>Hard to maintain </a:t>
            </a:r>
            <a:r>
              <a:rPr lang="en-US" b="1" dirty="0" smtClean="0"/>
              <a:t>diversity</a:t>
            </a:r>
            <a:r>
              <a:rPr lang="en-US" dirty="0" smtClean="0"/>
              <a:t>. If going </a:t>
            </a:r>
            <a:r>
              <a:rPr lang="en-US" dirty="0" smtClean="0"/>
              <a:t>in the longer </a:t>
            </a:r>
            <a:r>
              <a:rPr lang="en-US" dirty="0" smtClean="0"/>
              <a:t>direction, diversity is needed for “turning back” and </a:t>
            </a:r>
            <a:r>
              <a:rPr lang="en-US" dirty="0" smtClean="0"/>
              <a:t>shortening </a:t>
            </a:r>
            <a:r>
              <a:rPr lang="en-US" dirty="0" smtClean="0"/>
              <a:t>the way. (trying to improve using transpose)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Results</a:t>
            </a:r>
            <a:endParaRPr lang="he-IL" b="1" u="sn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20688"/>
            <a:ext cx="8352928" cy="4604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3568" y="5229201"/>
            <a:ext cx="763284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l" rtl="0"/>
            <a:r>
              <a:rPr lang="en-US" sz="2000" dirty="0" smtClean="0"/>
              <a:t>It  seem </a:t>
            </a:r>
            <a:r>
              <a:rPr lang="en-US" sz="2000" dirty="0" smtClean="0"/>
              <a:t>odd that </a:t>
            </a:r>
            <a:r>
              <a:rPr lang="en-US" sz="2000" dirty="0" smtClean="0"/>
              <a:t>the fitness is </a:t>
            </a:r>
            <a:r>
              <a:rPr lang="en-US" sz="2000" dirty="0" smtClean="0"/>
              <a:t>decreasing</a:t>
            </a:r>
            <a:r>
              <a:rPr lang="en-US" sz="2000" dirty="0" smtClean="0"/>
              <a:t>. </a:t>
            </a:r>
            <a:r>
              <a:rPr lang="en-US" sz="2000" dirty="0" smtClean="0"/>
              <a:t>That is because  </a:t>
            </a:r>
            <a:r>
              <a:rPr lang="en-US" sz="2000" dirty="0" smtClean="0"/>
              <a:t>of adding </a:t>
            </a:r>
            <a:r>
              <a:rPr lang="en-US" sz="2000" u="sng" dirty="0" smtClean="0"/>
              <a:t>negative</a:t>
            </a:r>
            <a:r>
              <a:rPr lang="en-US" sz="2000" dirty="0" smtClean="0"/>
              <a:t> values each generation and because </a:t>
            </a:r>
            <a:r>
              <a:rPr lang="en-US" sz="2000" dirty="0" smtClean="0"/>
              <a:t>of </a:t>
            </a:r>
            <a:r>
              <a:rPr lang="en-US" sz="2000" u="sng" dirty="0" smtClean="0"/>
              <a:t>already </a:t>
            </a:r>
            <a:r>
              <a:rPr lang="en-US" sz="2000" u="sng" dirty="0" smtClean="0"/>
              <a:t>played </a:t>
            </a:r>
            <a:r>
              <a:rPr lang="en-US" sz="2000" dirty="0" smtClean="0"/>
              <a:t>combinations.</a:t>
            </a:r>
          </a:p>
          <a:p>
            <a:pPr algn="l" rtl="0"/>
            <a:r>
              <a:rPr lang="en-US" sz="2000" b="1" dirty="0" smtClean="0"/>
              <a:t>What important is the max fitness: always close to 0.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Results</a:t>
            </a:r>
            <a:endParaRPr lang="he-IL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941168"/>
            <a:ext cx="82809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main problem : maintain diversity=&gt; bigger populations </a:t>
            </a:r>
            <a:r>
              <a:rPr lang="en-US" sz="2400" dirty="0"/>
              <a:t>usually yield slightly </a:t>
            </a:r>
            <a:r>
              <a:rPr lang="en-US" sz="2400" dirty="0" smtClean="0"/>
              <a:t>better</a:t>
            </a:r>
            <a:r>
              <a:rPr lang="en-US" sz="2400" dirty="0"/>
              <a:t> </a:t>
            </a:r>
            <a:r>
              <a:rPr lang="en-US" sz="2400" dirty="0" smtClean="0"/>
              <a:t>results.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/>
              <a:t> for bigger populations :  the </a:t>
            </a:r>
            <a:r>
              <a:rPr lang="en-US" sz="2400" dirty="0"/>
              <a:t>number of </a:t>
            </a:r>
            <a:r>
              <a:rPr lang="en-US" sz="2400" dirty="0" smtClean="0"/>
              <a:t>combinations evaluated has </a:t>
            </a:r>
            <a:r>
              <a:rPr lang="en-US" sz="2400" dirty="0"/>
              <a:t>a smaller standard deviation.</a:t>
            </a:r>
            <a:endParaRPr lang="he-IL" sz="24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43338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836712"/>
            <a:ext cx="45529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995936" y="620688"/>
            <a:ext cx="12961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 = 6, L = 6.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Results</a:t>
            </a:r>
            <a:endParaRPr lang="he-IL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941168"/>
            <a:ext cx="8280920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3200" dirty="0"/>
              <a:t>even as search space size grows </a:t>
            </a:r>
            <a:r>
              <a:rPr lang="en-US" sz="3200" b="1" dirty="0" smtClean="0"/>
              <a:t>exponentially</a:t>
            </a:r>
            <a:r>
              <a:rPr lang="en-US" sz="3200" dirty="0" smtClean="0"/>
              <a:t>, the </a:t>
            </a:r>
            <a:r>
              <a:rPr lang="en-US" sz="3200" dirty="0"/>
              <a:t>number of combinations evaluated </a:t>
            </a:r>
            <a:r>
              <a:rPr lang="en-US" sz="3200" dirty="0" smtClean="0"/>
              <a:t>grows only </a:t>
            </a:r>
            <a:r>
              <a:rPr lang="en-US" sz="3200" b="1" dirty="0" smtClean="0"/>
              <a:t>linearly</a:t>
            </a:r>
            <a:r>
              <a:rPr lang="en-US" sz="3200" dirty="0" smtClean="0"/>
              <a:t>.</a:t>
            </a:r>
            <a:endParaRPr lang="he-IL" sz="32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44862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80728"/>
            <a:ext cx="46672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3" y="692696"/>
            <a:ext cx="83529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population </a:t>
            </a:r>
            <a:r>
              <a:rPr lang="en-US" dirty="0" smtClean="0"/>
              <a:t>= 400 . 100 runs .L </a:t>
            </a:r>
            <a:r>
              <a:rPr lang="en-US" dirty="0"/>
              <a:t>= </a:t>
            </a:r>
            <a:r>
              <a:rPr lang="en-US" dirty="0" smtClean="0"/>
              <a:t>6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Roche proves that the number of guesses needed is O(L(log(log L))).</a:t>
            </a:r>
          </a:p>
          <a:p>
            <a:pPr lvl="1" algn="l" rtl="0"/>
            <a:r>
              <a:rPr lang="en-US" dirty="0" smtClean="0"/>
              <a:t>For simple version =&gt; 4</a:t>
            </a:r>
          </a:p>
          <a:p>
            <a:pPr lvl="1" algn="l" rtl="0"/>
            <a:r>
              <a:rPr lang="en-US" dirty="0" smtClean="0"/>
              <a:t>For  “super” version =&gt; 6.076</a:t>
            </a:r>
          </a:p>
          <a:p>
            <a:pPr algn="l" rtl="0"/>
            <a:r>
              <a:rPr lang="en-US" dirty="0" smtClean="0"/>
              <a:t>it does not give numerical values or a strategy to achieve that bound.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Game of 2 players.</a:t>
            </a:r>
          </a:p>
          <a:p>
            <a:pPr algn="l" rtl="0"/>
            <a:r>
              <a:rPr lang="en-US" dirty="0" smtClean="0"/>
              <a:t>Each turn one player is the </a:t>
            </a:r>
            <a:r>
              <a:rPr lang="en-US" dirty="0" err="1" smtClean="0"/>
              <a:t>codemaker</a:t>
            </a:r>
            <a:r>
              <a:rPr lang="en-US" dirty="0" smtClean="0"/>
              <a:t> </a:t>
            </a:r>
            <a:r>
              <a:rPr lang="en-US" dirty="0" smtClean="0"/>
              <a:t>and the </a:t>
            </a:r>
            <a:r>
              <a:rPr lang="en-US" dirty="0" smtClean="0"/>
              <a:t>other is the </a:t>
            </a:r>
            <a:r>
              <a:rPr lang="en-US" dirty="0" err="1" smtClean="0"/>
              <a:t>codebreaker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 err="1" smtClean="0"/>
              <a:t>codebreaker’s</a:t>
            </a:r>
            <a:r>
              <a:rPr lang="en-US" dirty="0" smtClean="0"/>
              <a:t> score is the number of guesses </a:t>
            </a:r>
            <a:r>
              <a:rPr lang="en-US" dirty="0" smtClean="0"/>
              <a:t>it took </a:t>
            </a:r>
            <a:r>
              <a:rPr lang="en-US" dirty="0" smtClean="0"/>
              <a:t>him to break the code.</a:t>
            </a:r>
          </a:p>
          <a:p>
            <a:pPr algn="l" rtl="0"/>
            <a:r>
              <a:rPr lang="en-US" dirty="0" smtClean="0"/>
              <a:t>Each turn the players change </a:t>
            </a:r>
            <a:r>
              <a:rPr lang="en-US" dirty="0" smtClean="0"/>
              <a:t>roles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After known amount of turns the winner is the person with the </a:t>
            </a:r>
            <a:r>
              <a:rPr lang="en-US" b="1" u="sng" dirty="0" smtClean="0"/>
              <a:t>lower</a:t>
            </a:r>
            <a:r>
              <a:rPr lang="en-US" dirty="0" smtClean="0"/>
              <a:t> score.</a:t>
            </a:r>
          </a:p>
          <a:p>
            <a:pPr algn="l" rtl="0"/>
            <a:r>
              <a:rPr lang="en-US" dirty="0" smtClean="0"/>
              <a:t>The  number </a:t>
            </a:r>
            <a:r>
              <a:rPr lang="en-US" dirty="0" smtClean="0"/>
              <a:t>of </a:t>
            </a:r>
            <a:r>
              <a:rPr lang="en-US" dirty="0" smtClean="0"/>
              <a:t>guesses is limited, </a:t>
            </a:r>
            <a:r>
              <a:rPr lang="en-US" dirty="0" smtClean="0"/>
              <a:t>if </a:t>
            </a:r>
            <a:r>
              <a:rPr lang="en-US" dirty="0" smtClean="0"/>
              <a:t>exceeded the </a:t>
            </a:r>
            <a:r>
              <a:rPr lang="en-US" dirty="0" err="1" smtClean="0"/>
              <a:t>codemaker</a:t>
            </a:r>
            <a:r>
              <a:rPr lang="en-US" dirty="0" smtClean="0"/>
              <a:t> </a:t>
            </a:r>
            <a:r>
              <a:rPr lang="en-US" dirty="0" smtClean="0"/>
              <a:t>wins.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of the art - Compared algorithms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08512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Knuth</a:t>
            </a:r>
            <a:endParaRPr lang="en-US" dirty="0" smtClean="0"/>
          </a:p>
          <a:p>
            <a:pPr lvl="1" algn="l" rtl="0"/>
            <a:r>
              <a:rPr lang="en-US" b="1" dirty="0" smtClean="0"/>
              <a:t>first</a:t>
            </a:r>
            <a:r>
              <a:rPr lang="en-US" dirty="0" smtClean="0"/>
              <a:t> paper that </a:t>
            </a:r>
            <a:r>
              <a:rPr lang="en-US" dirty="0" smtClean="0"/>
              <a:t>solves Master Mind </a:t>
            </a:r>
            <a:r>
              <a:rPr lang="en-US" dirty="0" smtClean="0"/>
              <a:t>presented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1977. </a:t>
            </a:r>
          </a:p>
          <a:p>
            <a:pPr lvl="1" algn="l" rtl="0"/>
            <a:r>
              <a:rPr lang="en-US" dirty="0" smtClean="0"/>
              <a:t>can break the code in 5 guesses or less for the classic game.</a:t>
            </a:r>
            <a:r>
              <a:rPr lang="en-US" dirty="0"/>
              <a:t> </a:t>
            </a:r>
            <a:endParaRPr lang="en-US" dirty="0" smtClean="0"/>
          </a:p>
          <a:p>
            <a:pPr lvl="1" algn="l" rtl="0"/>
            <a:r>
              <a:rPr lang="en-US" dirty="0" smtClean="0"/>
              <a:t>Use Strategically optimal </a:t>
            </a:r>
            <a:r>
              <a:rPr lang="en-US" dirty="0" smtClean="0"/>
              <a:t>approach, meaning  combinations </a:t>
            </a:r>
            <a:r>
              <a:rPr lang="en-US" dirty="0" smtClean="0"/>
              <a:t>are selected in order to:</a:t>
            </a:r>
          </a:p>
          <a:p>
            <a:pPr lvl="2" algn="l" rtl="0"/>
            <a:r>
              <a:rPr lang="en-US" dirty="0" smtClean="0"/>
              <a:t>extracting information about the shape of the hidden combination</a:t>
            </a:r>
          </a:p>
          <a:p>
            <a:pPr lvl="2" algn="l" rtl="0"/>
            <a:r>
              <a:rPr lang="en-US" dirty="0" smtClean="0"/>
              <a:t>reduce the size of remaining search space.</a:t>
            </a:r>
          </a:p>
          <a:p>
            <a:pPr algn="l" rtl="0"/>
            <a:r>
              <a:rPr lang="en-US" dirty="0" err="1" smtClean="0"/>
              <a:t>Bestavros</a:t>
            </a:r>
            <a:r>
              <a:rPr lang="en-US" dirty="0" smtClean="0"/>
              <a:t> and </a:t>
            </a:r>
            <a:r>
              <a:rPr lang="en-US" dirty="0" err="1" smtClean="0"/>
              <a:t>Belal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dirty="0" smtClean="0"/>
              <a:t>use information theory to solve the game: each guess is made in such a way that the answer maximizes information on the hidden code.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457200" y="836712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u="sng" noProof="0" dirty="0" smtClean="0">
                <a:latin typeface="+mj-lt"/>
                <a:ea typeface="+mj-ea"/>
                <a:cs typeface="+mj-cs"/>
              </a:rPr>
              <a:t>Information </a:t>
            </a:r>
            <a:r>
              <a:rPr lang="en-US" sz="3600" b="1" u="sng" noProof="0" dirty="0" err="1" smtClean="0">
                <a:latin typeface="+mj-lt"/>
                <a:ea typeface="+mj-ea"/>
                <a:cs typeface="+mj-cs"/>
              </a:rPr>
              <a:t>Therory</a:t>
            </a:r>
            <a:endParaRPr lang="en-US" sz="36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093296"/>
            <a:ext cx="784887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Hard</a:t>
            </a:r>
            <a:r>
              <a:rPr lang="en-US" dirty="0" smtClean="0"/>
              <a:t> work in order to understand which combinations will maximizes the information about the hidden code.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of the art - Compared algorithms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Koyama and Lai: </a:t>
            </a:r>
          </a:p>
          <a:p>
            <a:pPr lvl="1" algn="l" rtl="0"/>
            <a:r>
              <a:rPr lang="en-US" dirty="0" smtClean="0"/>
              <a:t>use Exhaustive search. </a:t>
            </a:r>
          </a:p>
          <a:p>
            <a:pPr lvl="1" algn="l" rtl="0"/>
            <a:r>
              <a:rPr lang="en-US" dirty="0" smtClean="0"/>
              <a:t>Algorithm run time complexity is O(N</a:t>
            </a:r>
            <a:r>
              <a:rPr lang="en-US" baseline="30000" dirty="0" smtClean="0"/>
              <a:t>L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 err="1" smtClean="0"/>
              <a:t>Rosu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dirty="0" smtClean="0"/>
              <a:t>Use random search</a:t>
            </a:r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457200" y="10527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u="sng" noProof="0" dirty="0" smtClean="0">
                <a:latin typeface="+mj-lt"/>
                <a:ea typeface="+mj-ea"/>
                <a:cs typeface="+mj-cs"/>
              </a:rPr>
              <a:t>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State of the art - Compared algorithms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 smtClean="0"/>
              <a:t>Kalisker</a:t>
            </a:r>
            <a:r>
              <a:rPr lang="en-US" dirty="0" smtClean="0"/>
              <a:t> and </a:t>
            </a:r>
            <a:r>
              <a:rPr lang="en-US" dirty="0" smtClean="0"/>
              <a:t>D. </a:t>
            </a:r>
            <a:r>
              <a:rPr lang="en-US" dirty="0" err="1" smtClean="0"/>
              <a:t>Camens</a:t>
            </a:r>
            <a:endParaRPr lang="en-US" dirty="0" smtClean="0"/>
          </a:p>
          <a:p>
            <a:pPr lvl="1" algn="l" rtl="0"/>
            <a:r>
              <a:rPr lang="en-US" dirty="0" smtClean="0"/>
              <a:t>combines a simple heuristic with an evolutionary algorithm: 0  for played combinations.</a:t>
            </a:r>
          </a:p>
          <a:p>
            <a:pPr algn="l" rtl="0"/>
            <a:r>
              <a:rPr lang="en-US" dirty="0" smtClean="0"/>
              <a:t>Bento </a:t>
            </a:r>
            <a:r>
              <a:rPr lang="en-US" dirty="0" smtClean="0"/>
              <a:t>and others 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dirty="0" smtClean="0"/>
              <a:t>each generation, the best combination was played. </a:t>
            </a:r>
          </a:p>
          <a:p>
            <a:pPr lvl="1" algn="l" rtl="0"/>
            <a:r>
              <a:rPr lang="en-US" dirty="0" smtClean="0"/>
              <a:t>Fitness: f(c) = d(</a:t>
            </a:r>
            <a:r>
              <a:rPr lang="en-US" dirty="0" err="1" smtClean="0"/>
              <a:t>c,c</a:t>
            </a:r>
            <a:r>
              <a:rPr lang="en-US" baseline="-25000" dirty="0" err="1" smtClean="0"/>
              <a:t>last</a:t>
            </a:r>
            <a:r>
              <a:rPr lang="en-US" dirty="0" smtClean="0"/>
              <a:t>)</a:t>
            </a:r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457200" y="105273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u="sng" noProof="0" dirty="0" err="1" smtClean="0">
                <a:latin typeface="+mj-lt"/>
                <a:ea typeface="+mj-ea"/>
                <a:cs typeface="+mj-cs"/>
              </a:rPr>
              <a:t>Gentic</a:t>
            </a:r>
            <a:r>
              <a:rPr lang="en-US" sz="3600" b="1" u="sng" noProof="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u="sng" noProof="0" dirty="0" err="1" smtClean="0">
                <a:latin typeface="+mj-lt"/>
                <a:ea typeface="+mj-ea"/>
                <a:cs typeface="+mj-cs"/>
              </a:rPr>
              <a:t>algorith</a:t>
            </a:r>
            <a:r>
              <a:rPr lang="en-US" sz="3600" b="1" u="sng" dirty="0" smtClean="0">
                <a:latin typeface="+mj-lt"/>
                <a:ea typeface="+mj-ea"/>
                <a:cs typeface="+mj-cs"/>
              </a:rPr>
              <a:t>ms</a:t>
            </a:r>
            <a:endParaRPr lang="en-US" sz="3600" b="1" u="sng" noProof="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Results - </a:t>
            </a:r>
            <a:r>
              <a:rPr lang="en-US" b="1" u="sng" dirty="0"/>
              <a:t>comparison </a:t>
            </a:r>
            <a:endParaRPr lang="he-IL" b="1" u="sng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54" y="980728"/>
            <a:ext cx="665068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מציין מיקום תוכן 9"/>
          <p:cNvSpPr>
            <a:spLocks noGrp="1"/>
          </p:cNvSpPr>
          <p:nvPr>
            <p:ph sz="half" idx="2"/>
          </p:nvPr>
        </p:nvSpPr>
        <p:spPr>
          <a:xfrm>
            <a:off x="6948264" y="1052736"/>
            <a:ext cx="2016224" cy="3096344"/>
          </a:xfrm>
          <a:ln>
            <a:solidFill>
              <a:schemeClr val="tx1"/>
            </a:solidFill>
            <a:prstDash val="dash"/>
          </a:ln>
        </p:spPr>
        <p:txBody>
          <a:bodyPr>
            <a:normAutofit fontScale="70000" lnSpcReduction="20000"/>
          </a:bodyPr>
          <a:lstStyle/>
          <a:p>
            <a:pPr algn="l" rtl="0">
              <a:buNone/>
            </a:pPr>
            <a:r>
              <a:rPr lang="en-US" dirty="0" err="1"/>
              <a:t>GenMM</a:t>
            </a:r>
            <a:r>
              <a:rPr lang="en-US" dirty="0"/>
              <a:t> (1) </a:t>
            </a:r>
            <a:r>
              <a:rPr lang="en-US" dirty="0" smtClean="0"/>
              <a:t> -first </a:t>
            </a:r>
            <a:r>
              <a:rPr lang="en-US" dirty="0"/>
              <a:t>guess 1122, as suggested by </a:t>
            </a:r>
            <a:r>
              <a:rPr lang="en-US" dirty="0" smtClean="0"/>
              <a:t>Knuth.</a:t>
            </a:r>
          </a:p>
          <a:p>
            <a:pPr algn="l" rtl="0">
              <a:buNone/>
            </a:pPr>
            <a:r>
              <a:rPr lang="en-US" dirty="0" err="1" smtClean="0"/>
              <a:t>GenMM</a:t>
            </a:r>
            <a:r>
              <a:rPr lang="en-US" dirty="0" smtClean="0"/>
              <a:t> (2) -  playing </a:t>
            </a:r>
            <a:r>
              <a:rPr lang="en-US" dirty="0"/>
              <a:t>1234 </a:t>
            </a:r>
            <a:r>
              <a:rPr lang="en-US" dirty="0" smtClean="0"/>
              <a:t>first.</a:t>
            </a:r>
          </a:p>
          <a:p>
            <a:pPr algn="l" rtl="0">
              <a:buNone/>
            </a:pPr>
            <a:r>
              <a:rPr lang="en-US" dirty="0" smtClean="0"/>
              <a:t>Population = 100.</a:t>
            </a:r>
          </a:p>
          <a:p>
            <a:pPr algn="l" rtl="0">
              <a:buNone/>
            </a:pPr>
            <a:r>
              <a:rPr lang="en-US" dirty="0" smtClean="0"/>
              <a:t>1000 runs.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2" y="2204864"/>
            <a:ext cx="10070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All=1296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509120"/>
            <a:ext cx="784887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dirty="0" smtClean="0"/>
              <a:t>The  algorithm is not the best </a:t>
            </a:r>
            <a:r>
              <a:rPr lang="en-US" sz="3600" dirty="0" smtClean="0"/>
              <a:t>with regard </a:t>
            </a:r>
            <a:r>
              <a:rPr lang="en-US" sz="3600" dirty="0" smtClean="0"/>
              <a:t>to </a:t>
            </a:r>
            <a:r>
              <a:rPr lang="en-US" sz="3600" dirty="0" smtClean="0"/>
              <a:t>the </a:t>
            </a:r>
            <a:r>
              <a:rPr lang="en-US" sz="3600" dirty="0" smtClean="0"/>
              <a:t>number of average guesses but it is </a:t>
            </a:r>
            <a:r>
              <a:rPr lang="en-US" sz="3600" dirty="0" smtClean="0"/>
              <a:t>with regard </a:t>
            </a:r>
            <a:r>
              <a:rPr lang="en-US" sz="3600" dirty="0" smtClean="0"/>
              <a:t>to the run time. </a:t>
            </a:r>
            <a:endParaRPr lang="he-I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Results - </a:t>
            </a:r>
            <a:r>
              <a:rPr lang="en-US" b="1" u="sng" dirty="0"/>
              <a:t>comparison </a:t>
            </a:r>
            <a:endParaRPr lang="he-IL" b="1" u="sng" dirty="0"/>
          </a:p>
        </p:txBody>
      </p:sp>
      <p:sp>
        <p:nvSpPr>
          <p:cNvPr id="10" name="מציין מיקום תוכן 9"/>
          <p:cNvSpPr>
            <a:spLocks noGrp="1"/>
          </p:cNvSpPr>
          <p:nvPr>
            <p:ph sz="half" idx="2"/>
          </p:nvPr>
        </p:nvSpPr>
        <p:spPr>
          <a:xfrm>
            <a:off x="6948264" y="1052736"/>
            <a:ext cx="2016224" cy="2448272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400" dirty="0" smtClean="0"/>
              <a:t>run </a:t>
            </a:r>
            <a:r>
              <a:rPr lang="en-US" sz="2400" dirty="0" smtClean="0"/>
              <a:t>500 times</a:t>
            </a:r>
          </a:p>
          <a:p>
            <a:pPr algn="l" rtl="0">
              <a:buNone/>
            </a:pPr>
            <a:r>
              <a:rPr lang="en-US" sz="2400" dirty="0" smtClean="0"/>
              <a:t>population = </a:t>
            </a:r>
            <a:r>
              <a:rPr lang="en-US" sz="2400" dirty="0"/>
              <a:t>400.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2204864"/>
            <a:ext cx="10070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All=1296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3717032"/>
            <a:ext cx="784887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3600" dirty="0" smtClean="0"/>
              <a:t>no </a:t>
            </a:r>
            <a:r>
              <a:rPr lang="en-US" sz="3600" dirty="0"/>
              <a:t>standard deviation is mentioned and it is </a:t>
            </a:r>
            <a:r>
              <a:rPr lang="en-US" sz="3600" dirty="0" smtClean="0"/>
              <a:t>thus difficult </a:t>
            </a:r>
            <a:r>
              <a:rPr lang="en-US" sz="3600" dirty="0"/>
              <a:t>to </a:t>
            </a:r>
            <a:r>
              <a:rPr lang="en-US" sz="3600" dirty="0" smtClean="0"/>
              <a:t>compare.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3600" dirty="0" smtClean="0"/>
              <a:t>Can be the best at </a:t>
            </a:r>
            <a:r>
              <a:rPr lang="en-US" sz="3600" dirty="0" smtClean="0"/>
              <a:t>both</a:t>
            </a:r>
            <a:r>
              <a:rPr lang="en-US" sz="3600" dirty="0" smtClean="0"/>
              <a:t>: average number </a:t>
            </a:r>
            <a:r>
              <a:rPr lang="en-US" sz="3600" dirty="0" smtClean="0"/>
              <a:t>of </a:t>
            </a:r>
            <a:r>
              <a:rPr lang="en-US" sz="3600" dirty="0" smtClean="0"/>
              <a:t>guesses and </a:t>
            </a:r>
            <a:r>
              <a:rPr lang="en-US" sz="3600" dirty="0" smtClean="0"/>
              <a:t>average number </a:t>
            </a:r>
            <a:r>
              <a:rPr lang="en-US" sz="3600" dirty="0" smtClean="0"/>
              <a:t>of </a:t>
            </a:r>
            <a:r>
              <a:rPr lang="en-US" sz="3600" dirty="0" smtClean="0"/>
              <a:t>combinations</a:t>
            </a:r>
            <a:r>
              <a:rPr lang="en-US" sz="3600" dirty="0" smtClean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36" y="1124744"/>
            <a:ext cx="665353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similar problems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Circuit testing</a:t>
            </a:r>
          </a:p>
          <a:p>
            <a:pPr lvl="1" algn="l" rtl="0"/>
            <a:r>
              <a:rPr lang="en-US" dirty="0" smtClean="0"/>
              <a:t>Need to generate </a:t>
            </a:r>
            <a:r>
              <a:rPr lang="en-US" b="1" dirty="0" smtClean="0"/>
              <a:t>minimal</a:t>
            </a:r>
            <a:r>
              <a:rPr lang="en-US" dirty="0" smtClean="0"/>
              <a:t> amount of patterns that covers most </a:t>
            </a:r>
            <a:r>
              <a:rPr lang="en-US" dirty="0" smtClean="0"/>
              <a:t>faults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Cryptanalysis</a:t>
            </a:r>
          </a:p>
          <a:p>
            <a:pPr lvl="1" algn="l" rtl="0"/>
            <a:r>
              <a:rPr lang="en-US" dirty="0" smtClean="0"/>
              <a:t>combinations of letters in an alphabet is submitted to a ‘‘</a:t>
            </a:r>
            <a:r>
              <a:rPr lang="en-US" b="1" dirty="0" smtClean="0"/>
              <a:t>black box</a:t>
            </a:r>
            <a:r>
              <a:rPr lang="en-US" dirty="0" smtClean="0"/>
              <a:t>’’ encrypting device, and the encrypted output is analyzed to crack the </a:t>
            </a:r>
            <a:r>
              <a:rPr lang="en-US" b="1" dirty="0" smtClean="0"/>
              <a:t>key</a:t>
            </a:r>
            <a:r>
              <a:rPr lang="en-US" dirty="0" smtClean="0"/>
              <a:t>;</a:t>
            </a:r>
          </a:p>
          <a:p>
            <a:pPr lvl="1" algn="l" rtl="0"/>
            <a:r>
              <a:rPr lang="en-US" dirty="0" smtClean="0"/>
              <a:t>the problem is to compute a set of combinations that allow to extract maximal information from the ‘‘black box’’.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The code and breaking it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Code : </a:t>
            </a:r>
            <a:r>
              <a:rPr lang="en-US" dirty="0"/>
              <a:t>combination </a:t>
            </a:r>
            <a:r>
              <a:rPr lang="en-US" dirty="0" smtClean="0"/>
              <a:t>of colored pegs of fixed size. 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 err="1" smtClean="0"/>
              <a:t>codebreaker</a:t>
            </a:r>
            <a:r>
              <a:rPr lang="en-US" dirty="0" smtClean="0"/>
              <a:t> </a:t>
            </a:r>
            <a:r>
              <a:rPr lang="en-US" dirty="0" smtClean="0"/>
              <a:t>places a combination </a:t>
            </a:r>
            <a:r>
              <a:rPr lang="en-US" dirty="0" smtClean="0"/>
              <a:t>of colored </a:t>
            </a:r>
            <a:r>
              <a:rPr lang="en-US" dirty="0" smtClean="0"/>
              <a:t>pegs.</a:t>
            </a: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dirty="0" err="1" smtClean="0"/>
              <a:t>codemaker</a:t>
            </a:r>
            <a:r>
              <a:rPr lang="en-US" dirty="0" smtClean="0"/>
              <a:t> </a:t>
            </a:r>
            <a:r>
              <a:rPr lang="en-US" dirty="0" smtClean="0"/>
              <a:t>answers </a:t>
            </a:r>
            <a:r>
              <a:rPr lang="en-US" dirty="0" smtClean="0"/>
              <a:t>each guess with hints: </a:t>
            </a:r>
          </a:p>
          <a:p>
            <a:pPr lvl="1" algn="l" rtl="0"/>
            <a:r>
              <a:rPr lang="en-US" dirty="0" smtClean="0"/>
              <a:t>black peg for correct color in correct place.</a:t>
            </a:r>
          </a:p>
          <a:p>
            <a:pPr lvl="1" algn="l" rtl="0"/>
            <a:r>
              <a:rPr lang="en-US" dirty="0" smtClean="0"/>
              <a:t>White peg for each peg </a:t>
            </a:r>
            <a:r>
              <a:rPr lang="en-US" dirty="0" smtClean="0"/>
              <a:t>whose color </a:t>
            </a:r>
            <a:r>
              <a:rPr lang="en-US" dirty="0" smtClean="0"/>
              <a:t>exist in the secret combination but not in correct place.</a:t>
            </a:r>
          </a:p>
        </p:txBody>
      </p:sp>
      <p:pic>
        <p:nvPicPr>
          <p:cNvPr id="14340" name="Picture 4" descr="http://www.tnelson.demon.co.uk/mastermind/images/mastermind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8025" y="1628800"/>
            <a:ext cx="3308431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קבוצה 11"/>
          <p:cNvGrpSpPr/>
          <p:nvPr/>
        </p:nvGrpSpPr>
        <p:grpSpPr>
          <a:xfrm>
            <a:off x="1739685" y="5733256"/>
            <a:ext cx="5592622" cy="864096"/>
            <a:chOff x="1739685" y="5733256"/>
            <a:chExt cx="5592622" cy="864096"/>
          </a:xfrm>
        </p:grpSpPr>
        <p:sp>
          <p:nvSpPr>
            <p:cNvPr id="7" name="אליפסה 6"/>
            <p:cNvSpPr/>
            <p:nvPr/>
          </p:nvSpPr>
          <p:spPr>
            <a:xfrm>
              <a:off x="1739685" y="5733256"/>
              <a:ext cx="960107" cy="86409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3323861" y="5733256"/>
              <a:ext cx="960107" cy="864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4860032" y="5733256"/>
              <a:ext cx="960107" cy="8640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6372200" y="5733256"/>
              <a:ext cx="960107" cy="8640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" name="קבוצה 17"/>
          <p:cNvGrpSpPr/>
          <p:nvPr/>
        </p:nvGrpSpPr>
        <p:grpSpPr>
          <a:xfrm>
            <a:off x="1763688" y="260648"/>
            <a:ext cx="5592622" cy="864096"/>
            <a:chOff x="1739685" y="5733256"/>
            <a:chExt cx="5592622" cy="864096"/>
          </a:xfrm>
        </p:grpSpPr>
        <p:sp>
          <p:nvSpPr>
            <p:cNvPr id="19" name="אליפסה 18"/>
            <p:cNvSpPr/>
            <p:nvPr/>
          </p:nvSpPr>
          <p:spPr>
            <a:xfrm>
              <a:off x="1739685" y="5733256"/>
              <a:ext cx="960107" cy="8640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3323861" y="5733256"/>
              <a:ext cx="960107" cy="864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4860032" y="5733256"/>
              <a:ext cx="960107" cy="8640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372200" y="5733256"/>
              <a:ext cx="960107" cy="864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5" name="קבוצה 24"/>
          <p:cNvGrpSpPr/>
          <p:nvPr/>
        </p:nvGrpSpPr>
        <p:grpSpPr>
          <a:xfrm>
            <a:off x="8028384" y="404664"/>
            <a:ext cx="576064" cy="216024"/>
            <a:chOff x="8028384" y="404664"/>
            <a:chExt cx="576064" cy="216024"/>
          </a:xfrm>
        </p:grpSpPr>
        <p:sp>
          <p:nvSpPr>
            <p:cNvPr id="23" name="אליפסה 22"/>
            <p:cNvSpPr/>
            <p:nvPr/>
          </p:nvSpPr>
          <p:spPr>
            <a:xfrm>
              <a:off x="8028384" y="40466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אליפסה 23"/>
            <p:cNvSpPr/>
            <p:nvPr/>
          </p:nvSpPr>
          <p:spPr>
            <a:xfrm>
              <a:off x="8388424" y="404664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" name="קבוצה 25"/>
          <p:cNvGrpSpPr/>
          <p:nvPr/>
        </p:nvGrpSpPr>
        <p:grpSpPr>
          <a:xfrm>
            <a:off x="1763688" y="1484784"/>
            <a:ext cx="5592622" cy="864096"/>
            <a:chOff x="1739685" y="5733256"/>
            <a:chExt cx="5592622" cy="864096"/>
          </a:xfrm>
        </p:grpSpPr>
        <p:sp>
          <p:nvSpPr>
            <p:cNvPr id="27" name="אליפסה 26"/>
            <p:cNvSpPr/>
            <p:nvPr/>
          </p:nvSpPr>
          <p:spPr>
            <a:xfrm>
              <a:off x="1739685" y="5733256"/>
              <a:ext cx="960107" cy="8640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/>
            <p:cNvSpPr/>
            <p:nvPr/>
          </p:nvSpPr>
          <p:spPr>
            <a:xfrm>
              <a:off x="3323861" y="5733256"/>
              <a:ext cx="960107" cy="8640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אליפסה 28"/>
            <p:cNvSpPr/>
            <p:nvPr/>
          </p:nvSpPr>
          <p:spPr>
            <a:xfrm>
              <a:off x="4860032" y="5733256"/>
              <a:ext cx="960107" cy="864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אליפסה 29"/>
            <p:cNvSpPr/>
            <p:nvPr/>
          </p:nvSpPr>
          <p:spPr>
            <a:xfrm>
              <a:off x="6372200" y="5733256"/>
              <a:ext cx="960107" cy="86409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6" name="קבוצה 35"/>
          <p:cNvGrpSpPr/>
          <p:nvPr/>
        </p:nvGrpSpPr>
        <p:grpSpPr>
          <a:xfrm>
            <a:off x="1763688" y="2780928"/>
            <a:ext cx="5592622" cy="864096"/>
            <a:chOff x="1739685" y="5733256"/>
            <a:chExt cx="5592622" cy="864096"/>
          </a:xfrm>
        </p:grpSpPr>
        <p:sp>
          <p:nvSpPr>
            <p:cNvPr id="37" name="אליפסה 36"/>
            <p:cNvSpPr/>
            <p:nvPr/>
          </p:nvSpPr>
          <p:spPr>
            <a:xfrm>
              <a:off x="1739685" y="5733256"/>
              <a:ext cx="960107" cy="86409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אליפסה 37"/>
            <p:cNvSpPr/>
            <p:nvPr/>
          </p:nvSpPr>
          <p:spPr>
            <a:xfrm>
              <a:off x="3323861" y="5733256"/>
              <a:ext cx="960107" cy="864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אליפסה 38"/>
            <p:cNvSpPr/>
            <p:nvPr/>
          </p:nvSpPr>
          <p:spPr>
            <a:xfrm>
              <a:off x="4860032" y="5733256"/>
              <a:ext cx="960107" cy="8640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אליפסה 39"/>
            <p:cNvSpPr/>
            <p:nvPr/>
          </p:nvSpPr>
          <p:spPr>
            <a:xfrm>
              <a:off x="6372200" y="5733256"/>
              <a:ext cx="960107" cy="8640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7" name="קבוצה 46"/>
          <p:cNvGrpSpPr/>
          <p:nvPr/>
        </p:nvGrpSpPr>
        <p:grpSpPr>
          <a:xfrm>
            <a:off x="8028384" y="1628800"/>
            <a:ext cx="576064" cy="504056"/>
            <a:chOff x="8028384" y="1628800"/>
            <a:chExt cx="576064" cy="504056"/>
          </a:xfrm>
        </p:grpSpPr>
        <p:grpSp>
          <p:nvGrpSpPr>
            <p:cNvPr id="35" name="קבוצה 34"/>
            <p:cNvGrpSpPr/>
            <p:nvPr/>
          </p:nvGrpSpPr>
          <p:grpSpPr>
            <a:xfrm>
              <a:off x="8028384" y="1628800"/>
              <a:ext cx="576064" cy="504056"/>
              <a:chOff x="8028384" y="1628800"/>
              <a:chExt cx="576064" cy="504056"/>
            </a:xfrm>
          </p:grpSpPr>
          <p:grpSp>
            <p:nvGrpSpPr>
              <p:cNvPr id="31" name="קבוצה 30"/>
              <p:cNvGrpSpPr/>
              <p:nvPr/>
            </p:nvGrpSpPr>
            <p:grpSpPr>
              <a:xfrm>
                <a:off x="8028384" y="1628800"/>
                <a:ext cx="576064" cy="216024"/>
                <a:chOff x="8028384" y="404664"/>
                <a:chExt cx="576064" cy="216024"/>
              </a:xfrm>
            </p:grpSpPr>
            <p:sp>
              <p:nvSpPr>
                <p:cNvPr id="32" name="אליפסה 31"/>
                <p:cNvSpPr/>
                <p:nvPr/>
              </p:nvSpPr>
              <p:spPr>
                <a:xfrm>
                  <a:off x="8028384" y="404664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3" name="אליפסה 32"/>
                <p:cNvSpPr/>
                <p:nvPr/>
              </p:nvSpPr>
              <p:spPr>
                <a:xfrm>
                  <a:off x="8388424" y="404664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34" name="אליפסה 33"/>
              <p:cNvSpPr/>
              <p:nvPr/>
            </p:nvSpPr>
            <p:spPr>
              <a:xfrm>
                <a:off x="8028384" y="1916832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6" name="אליפסה 45"/>
            <p:cNvSpPr/>
            <p:nvPr/>
          </p:nvSpPr>
          <p:spPr>
            <a:xfrm>
              <a:off x="8388424" y="191683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8028384" y="2924944"/>
            <a:ext cx="576064" cy="504056"/>
            <a:chOff x="8028384" y="1628800"/>
            <a:chExt cx="576064" cy="504056"/>
          </a:xfrm>
        </p:grpSpPr>
        <p:grpSp>
          <p:nvGrpSpPr>
            <p:cNvPr id="49" name="קבוצה 34"/>
            <p:cNvGrpSpPr/>
            <p:nvPr/>
          </p:nvGrpSpPr>
          <p:grpSpPr>
            <a:xfrm>
              <a:off x="8028384" y="1628800"/>
              <a:ext cx="576064" cy="504056"/>
              <a:chOff x="8028384" y="1628800"/>
              <a:chExt cx="576064" cy="504056"/>
            </a:xfrm>
          </p:grpSpPr>
          <p:grpSp>
            <p:nvGrpSpPr>
              <p:cNvPr id="51" name="קבוצה 30"/>
              <p:cNvGrpSpPr/>
              <p:nvPr/>
            </p:nvGrpSpPr>
            <p:grpSpPr>
              <a:xfrm>
                <a:off x="8028384" y="1628800"/>
                <a:ext cx="576064" cy="216024"/>
                <a:chOff x="8028384" y="404664"/>
                <a:chExt cx="576064" cy="216024"/>
              </a:xfrm>
            </p:grpSpPr>
            <p:sp>
              <p:nvSpPr>
                <p:cNvPr id="53" name="אליפסה 52"/>
                <p:cNvSpPr/>
                <p:nvPr/>
              </p:nvSpPr>
              <p:spPr>
                <a:xfrm>
                  <a:off x="8028384" y="404664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54" name="אליפסה 53"/>
                <p:cNvSpPr/>
                <p:nvPr/>
              </p:nvSpPr>
              <p:spPr>
                <a:xfrm>
                  <a:off x="8388424" y="404664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52" name="אליפסה 51"/>
              <p:cNvSpPr/>
              <p:nvPr/>
            </p:nvSpPr>
            <p:spPr>
              <a:xfrm>
                <a:off x="8028384" y="1916832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50" name="אליפסה 49"/>
            <p:cNvSpPr/>
            <p:nvPr/>
          </p:nvSpPr>
          <p:spPr>
            <a:xfrm>
              <a:off x="8388424" y="1916832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5" name="קבוצה 54"/>
          <p:cNvGrpSpPr/>
          <p:nvPr/>
        </p:nvGrpSpPr>
        <p:grpSpPr>
          <a:xfrm>
            <a:off x="1715682" y="4293096"/>
            <a:ext cx="5592622" cy="864096"/>
            <a:chOff x="1739685" y="5733256"/>
            <a:chExt cx="5592622" cy="864096"/>
          </a:xfrm>
        </p:grpSpPr>
        <p:sp>
          <p:nvSpPr>
            <p:cNvPr id="56" name="אליפסה 55"/>
            <p:cNvSpPr/>
            <p:nvPr/>
          </p:nvSpPr>
          <p:spPr>
            <a:xfrm>
              <a:off x="1739685" y="5733256"/>
              <a:ext cx="960107" cy="86409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אליפסה 56"/>
            <p:cNvSpPr/>
            <p:nvPr/>
          </p:nvSpPr>
          <p:spPr>
            <a:xfrm>
              <a:off x="3323861" y="5733256"/>
              <a:ext cx="960107" cy="864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אליפסה 57"/>
            <p:cNvSpPr/>
            <p:nvPr/>
          </p:nvSpPr>
          <p:spPr>
            <a:xfrm>
              <a:off x="4860032" y="5733256"/>
              <a:ext cx="960107" cy="86409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אליפסה 58"/>
            <p:cNvSpPr/>
            <p:nvPr/>
          </p:nvSpPr>
          <p:spPr>
            <a:xfrm>
              <a:off x="6372200" y="5733256"/>
              <a:ext cx="960107" cy="8640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0" name="קבוצה 59"/>
          <p:cNvGrpSpPr/>
          <p:nvPr/>
        </p:nvGrpSpPr>
        <p:grpSpPr>
          <a:xfrm>
            <a:off x="8028384" y="4437112"/>
            <a:ext cx="576064" cy="504056"/>
            <a:chOff x="8028384" y="1628800"/>
            <a:chExt cx="576064" cy="504056"/>
          </a:xfrm>
        </p:grpSpPr>
        <p:grpSp>
          <p:nvGrpSpPr>
            <p:cNvPr id="61" name="קבוצה 34"/>
            <p:cNvGrpSpPr/>
            <p:nvPr/>
          </p:nvGrpSpPr>
          <p:grpSpPr>
            <a:xfrm>
              <a:off x="8028384" y="1628800"/>
              <a:ext cx="576064" cy="504056"/>
              <a:chOff x="8028384" y="1628800"/>
              <a:chExt cx="576064" cy="504056"/>
            </a:xfrm>
          </p:grpSpPr>
          <p:grpSp>
            <p:nvGrpSpPr>
              <p:cNvPr id="63" name="קבוצה 30"/>
              <p:cNvGrpSpPr/>
              <p:nvPr/>
            </p:nvGrpSpPr>
            <p:grpSpPr>
              <a:xfrm>
                <a:off x="8028384" y="1628800"/>
                <a:ext cx="576064" cy="216024"/>
                <a:chOff x="8028384" y="404664"/>
                <a:chExt cx="576064" cy="216024"/>
              </a:xfrm>
            </p:grpSpPr>
            <p:sp>
              <p:nvSpPr>
                <p:cNvPr id="65" name="אליפסה 64"/>
                <p:cNvSpPr/>
                <p:nvPr/>
              </p:nvSpPr>
              <p:spPr>
                <a:xfrm>
                  <a:off x="8028384" y="404664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6" name="אליפסה 65"/>
                <p:cNvSpPr/>
                <p:nvPr/>
              </p:nvSpPr>
              <p:spPr>
                <a:xfrm>
                  <a:off x="8388424" y="404664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sp>
            <p:nvSpPr>
              <p:cNvPr id="64" name="אליפסה 63"/>
              <p:cNvSpPr/>
              <p:nvPr/>
            </p:nvSpPr>
            <p:spPr>
              <a:xfrm>
                <a:off x="8028384" y="191683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2" name="אליפסה 61"/>
            <p:cNvSpPr/>
            <p:nvPr/>
          </p:nvSpPr>
          <p:spPr>
            <a:xfrm>
              <a:off x="8388424" y="191683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3528" y="5877272"/>
            <a:ext cx="1368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600" dirty="0" smtClean="0"/>
              <a:t>Code:</a:t>
            </a:r>
            <a:endParaRPr lang="he-IL" sz="3600" dirty="0"/>
          </a:p>
        </p:txBody>
      </p:sp>
      <p:sp>
        <p:nvSpPr>
          <p:cNvPr id="69" name="מלבן 68"/>
          <p:cNvSpPr/>
          <p:nvPr/>
        </p:nvSpPr>
        <p:spPr>
          <a:xfrm>
            <a:off x="1619672" y="5661248"/>
            <a:ext cx="5904656" cy="10081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Formalization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467544" y="1412776"/>
            <a:ext cx="8363272" cy="511256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Search problem for hidden code which uses hints provide by oracle.</a:t>
            </a:r>
          </a:p>
          <a:p>
            <a:pPr algn="l" rtl="0"/>
            <a:r>
              <a:rPr lang="en-US" b="1" u="sng" dirty="0" smtClean="0"/>
              <a:t>Optimization problem</a:t>
            </a:r>
            <a:r>
              <a:rPr lang="en-US" dirty="0" smtClean="0"/>
              <a:t>: the goal is to find the code </a:t>
            </a:r>
            <a:r>
              <a:rPr lang="en-US" dirty="0" smtClean="0"/>
              <a:t>using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lowest number of </a:t>
            </a:r>
            <a:r>
              <a:rPr lang="en-US" dirty="0" smtClean="0"/>
              <a:t>guesses.</a:t>
            </a:r>
          </a:p>
          <a:p>
            <a:pPr algn="l" rtl="0"/>
            <a:r>
              <a:rPr lang="en-US" dirty="0" smtClean="0"/>
              <a:t>Length of combination: </a:t>
            </a:r>
            <a:r>
              <a:rPr lang="en-US" b="1" dirty="0" smtClean="0"/>
              <a:t>L</a:t>
            </a:r>
            <a:r>
              <a:rPr lang="en-US" dirty="0" smtClean="0"/>
              <a:t> ,Amount of colors: </a:t>
            </a:r>
            <a:r>
              <a:rPr lang="en-US" b="1" dirty="0" smtClean="0"/>
              <a:t>N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smtClean="0"/>
              <a:t> search size is :N</a:t>
            </a:r>
            <a:r>
              <a:rPr lang="en-US" baseline="30000" dirty="0" smtClean="0"/>
              <a:t>L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Hint: h(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played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secret</a:t>
            </a:r>
            <a:r>
              <a:rPr lang="en-US" dirty="0" smtClean="0"/>
              <a:t>)=(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/>
              <a:t>w</a:t>
            </a:r>
            <a:r>
              <a:rPr lang="en-US" dirty="0" smtClean="0"/>
              <a:t>)</a:t>
            </a:r>
          </a:p>
          <a:p>
            <a:pPr lvl="1" algn="l" rtl="0"/>
            <a:r>
              <a:rPr lang="en-US" dirty="0" smtClean="0"/>
              <a:t>On breaking </a:t>
            </a:r>
            <a:r>
              <a:rPr lang="en-US" dirty="0" smtClean="0"/>
              <a:t>the </a:t>
            </a:r>
            <a:r>
              <a:rPr lang="en-US" dirty="0" smtClean="0"/>
              <a:t>code: </a:t>
            </a:r>
            <a:r>
              <a:rPr lang="en-US" dirty="0" smtClean="0"/>
              <a:t>h(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played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secret</a:t>
            </a:r>
            <a:r>
              <a:rPr lang="en-US" dirty="0" smtClean="0"/>
              <a:t>)=(L,0).</a:t>
            </a:r>
          </a:p>
          <a:p>
            <a:pPr lvl="1" algn="l" rtl="0"/>
            <a:r>
              <a:rPr lang="en-US" dirty="0" smtClean="0"/>
              <a:t>Hint is </a:t>
            </a:r>
            <a:r>
              <a:rPr lang="en-US" dirty="0" smtClean="0"/>
              <a:t>symmetric: </a:t>
            </a:r>
            <a:r>
              <a:rPr lang="en-US" dirty="0" smtClean="0"/>
              <a:t>h(C1,C2)=h(C2,C1)</a:t>
            </a:r>
            <a:endParaRPr lang="en-US" dirty="0"/>
          </a:p>
          <a:p>
            <a:pPr algn="l" rtl="0"/>
            <a:r>
              <a:rPr lang="en-US" b="1" dirty="0" smtClean="0"/>
              <a:t>So the goal is to get to:  h(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played</a:t>
            </a:r>
            <a:r>
              <a:rPr lang="en-US" b="1" dirty="0" smtClean="0"/>
              <a:t>,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secret</a:t>
            </a:r>
            <a:r>
              <a:rPr lang="en-US" b="1" dirty="0" smtClean="0"/>
              <a:t>)=(L,0).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A </a:t>
            </a:r>
            <a:r>
              <a:rPr lang="en-US" dirty="0"/>
              <a:t>hint together with a combination </a:t>
            </a:r>
            <a:r>
              <a:rPr lang="en-US" b="1" dirty="0"/>
              <a:t>(</a:t>
            </a:r>
            <a:r>
              <a:rPr lang="en-US" b="1" dirty="0" err="1"/>
              <a:t>c</a:t>
            </a:r>
            <a:r>
              <a:rPr lang="en-US" b="1" baseline="-25000" dirty="0" err="1"/>
              <a:t>played</a:t>
            </a:r>
            <a:r>
              <a:rPr lang="en-US" b="1" dirty="0"/>
              <a:t>, </a:t>
            </a:r>
            <a:r>
              <a:rPr lang="en-US" b="1" dirty="0" smtClean="0"/>
              <a:t>h) </a:t>
            </a:r>
            <a:r>
              <a:rPr lang="en-US" dirty="0" smtClean="0"/>
              <a:t>will </a:t>
            </a:r>
            <a:r>
              <a:rPr lang="en-US" dirty="0"/>
              <a:t>be called a rule </a:t>
            </a:r>
            <a:r>
              <a:rPr lang="en-US" b="1" dirty="0" smtClean="0"/>
              <a:t>r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/>
              <a:t>A combination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b="1" dirty="0" smtClean="0"/>
              <a:t>consistent with a </a:t>
            </a:r>
            <a:r>
              <a:rPr lang="en-US" b="1" dirty="0"/>
              <a:t>rule r</a:t>
            </a:r>
            <a:r>
              <a:rPr lang="en-US" dirty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h= h</a:t>
            </a:r>
            <a:r>
              <a:rPr lang="he-IL" dirty="0" smtClean="0"/>
              <a:t>)</a:t>
            </a:r>
            <a:r>
              <a:rPr lang="en-US" dirty="0" smtClean="0"/>
              <a:t>c,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played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/>
              <a:t>A combination </a:t>
            </a:r>
            <a:r>
              <a:rPr lang="en-US" b="1" dirty="0"/>
              <a:t>c</a:t>
            </a:r>
            <a:r>
              <a:rPr lang="en-US" dirty="0"/>
              <a:t> is </a:t>
            </a:r>
            <a:r>
              <a:rPr lang="en-US" b="1" dirty="0"/>
              <a:t>consistent</a:t>
            </a:r>
            <a:r>
              <a:rPr lang="en-US" dirty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</a:p>
          <a:p>
            <a:pPr algn="l" rtl="0"/>
            <a:endParaRPr lang="en-US" dirty="0"/>
          </a:p>
          <a:p>
            <a:pPr lvl="1" algn="l" rtl="0"/>
            <a:r>
              <a:rPr lang="en-US" dirty="0" smtClean="0"/>
              <a:t>That means </a:t>
            </a:r>
            <a:r>
              <a:rPr lang="en-US" b="1" dirty="0" smtClean="0"/>
              <a:t>consistent</a:t>
            </a:r>
            <a:r>
              <a:rPr lang="en-US" dirty="0" smtClean="0"/>
              <a:t>  with all rules played before.</a:t>
            </a:r>
          </a:p>
          <a:p>
            <a:pPr algn="l" rtl="0"/>
            <a:r>
              <a:rPr lang="en-US" dirty="0" smtClean="0"/>
              <a:t>Distance: d(</a:t>
            </a:r>
            <a:r>
              <a:rPr lang="en-US" dirty="0" err="1" smtClean="0"/>
              <a:t>c,c</a:t>
            </a:r>
            <a:r>
              <a:rPr lang="en-US" baseline="-25000" dirty="0" err="1" smtClean="0"/>
              <a:t>i</a:t>
            </a:r>
            <a:r>
              <a:rPr lang="en-US" dirty="0" smtClean="0"/>
              <a:t>) = d(h(c,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dirty="0"/>
              <a:t>,</a:t>
            </a:r>
            <a:r>
              <a:rPr lang="en-US" dirty="0" smtClean="0"/>
              <a:t> h</a:t>
            </a:r>
            <a:r>
              <a:rPr lang="en-US" baseline="-25000" dirty="0" smtClean="0"/>
              <a:t>i</a:t>
            </a:r>
            <a:r>
              <a:rPr lang="en-US" dirty="0" smtClean="0"/>
              <a:t>)= </a:t>
            </a:r>
          </a:p>
          <a:p>
            <a:pPr algn="l" rtl="0">
              <a:buNone/>
            </a:pPr>
            <a:r>
              <a:rPr lang="en-US" dirty="0" smtClean="0"/>
              <a:t>    abs(</a:t>
            </a:r>
            <a:r>
              <a:rPr lang="en-US" dirty="0" err="1" smtClean="0"/>
              <a:t>nb-nb</a:t>
            </a:r>
            <a:r>
              <a:rPr lang="en-US" baseline="-25000" dirty="0" err="1" smtClean="0"/>
              <a:t>i</a:t>
            </a:r>
            <a:r>
              <a:rPr lang="en-US" dirty="0" smtClean="0"/>
              <a:t>) + abs(</a:t>
            </a:r>
            <a:r>
              <a:rPr lang="en-US" dirty="0" err="1" smtClean="0"/>
              <a:t>nw</a:t>
            </a:r>
            <a:r>
              <a:rPr lang="en-US" dirty="0" smtClean="0"/>
              <a:t> -</a:t>
            </a:r>
            <a:r>
              <a:rPr lang="en-US" dirty="0" err="1" smtClean="0"/>
              <a:t>nw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אובייקט 3"/>
          <p:cNvGraphicFramePr>
            <a:graphicFrameLocks noChangeAspect="1"/>
          </p:cNvGraphicFramePr>
          <p:nvPr/>
        </p:nvGraphicFramePr>
        <p:xfrm>
          <a:off x="539551" y="3717032"/>
          <a:ext cx="8136905" cy="431800"/>
        </p:xfrm>
        <a:graphic>
          <a:graphicData uri="http://schemas.openxmlformats.org/presentationml/2006/ole">
            <p:oleObj spid="_x0000_s17410" name="Equation" r:id="rId3" imgW="3657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Stepwise optimal approach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Each time play a </a:t>
            </a:r>
            <a:r>
              <a:rPr lang="en-US" b="1" dirty="0" smtClean="0"/>
              <a:t>consistent </a:t>
            </a:r>
            <a:r>
              <a:rPr lang="en-US" dirty="0" smtClean="0"/>
              <a:t>combination .</a:t>
            </a:r>
          </a:p>
          <a:p>
            <a:pPr lvl="1" algn="l" rtl="0"/>
            <a:r>
              <a:rPr lang="en-US" dirty="0" smtClean="0"/>
              <a:t>First played combination chosen somehow.</a:t>
            </a:r>
          </a:p>
          <a:p>
            <a:pPr algn="l" rtl="0"/>
            <a:r>
              <a:rPr lang="en-US" dirty="0" smtClean="0"/>
              <a:t>C is consistent combination</a:t>
            </a:r>
          </a:p>
          <a:p>
            <a:pPr algn="l" rtl="0">
              <a:buFont typeface="Symbol" pitchFamily="18" charset="2"/>
              <a:buChar char="Þ"/>
            </a:pPr>
            <a:r>
              <a:rPr lang="en-US" dirty="0" smtClean="0"/>
              <a:t>h(</a:t>
            </a:r>
            <a:r>
              <a:rPr lang="en-US" dirty="0" err="1" smtClean="0"/>
              <a:t>C,C</a:t>
            </a:r>
            <a:r>
              <a:rPr lang="en-US" baseline="-25000" dirty="0" err="1" smtClean="0"/>
              <a:t>played</a:t>
            </a:r>
            <a:r>
              <a:rPr lang="en-US" dirty="0" smtClean="0"/>
              <a:t>)=h(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played</a:t>
            </a:r>
            <a:r>
              <a:rPr lang="en-US" dirty="0" err="1" smtClean="0"/>
              <a:t>,c</a:t>
            </a:r>
            <a:r>
              <a:rPr lang="en-US" baseline="-25000" dirty="0" err="1" smtClean="0"/>
              <a:t>secret</a:t>
            </a:r>
            <a:r>
              <a:rPr lang="en-US" dirty="0" smtClean="0"/>
              <a:t>)</a:t>
            </a:r>
          </a:p>
          <a:p>
            <a:pPr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h is symmetric =&gt; h(</a:t>
            </a:r>
            <a:r>
              <a:rPr lang="en-US" dirty="0" err="1" smtClean="0"/>
              <a:t>C,C</a:t>
            </a:r>
            <a:r>
              <a:rPr lang="en-US" baseline="-25000" dirty="0" err="1" smtClean="0"/>
              <a:t>played</a:t>
            </a:r>
            <a:r>
              <a:rPr lang="en-US" dirty="0" smtClean="0"/>
              <a:t>) = h(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played</a:t>
            </a:r>
            <a:r>
              <a:rPr lang="en-US" dirty="0" err="1" smtClean="0"/>
              <a:t>,C</a:t>
            </a:r>
            <a:r>
              <a:rPr lang="en-US" dirty="0" smtClean="0"/>
              <a:t>)</a:t>
            </a:r>
          </a:p>
          <a:p>
            <a:pPr algn="l" rtl="0">
              <a:buFont typeface="Symbol" pitchFamily="18" charset="2"/>
              <a:buChar char="Þ"/>
            </a:pPr>
            <a:r>
              <a:rPr lang="en-US" dirty="0" smtClean="0"/>
              <a:t>h(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played</a:t>
            </a:r>
            <a:r>
              <a:rPr lang="en-US" dirty="0" err="1" smtClean="0"/>
              <a:t>,C</a:t>
            </a:r>
            <a:r>
              <a:rPr lang="en-US" dirty="0" smtClean="0"/>
              <a:t>) = h(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played</a:t>
            </a:r>
            <a:r>
              <a:rPr lang="en-US" dirty="0" err="1" smtClean="0"/>
              <a:t>,c</a:t>
            </a:r>
            <a:r>
              <a:rPr lang="en-US" baseline="-25000" dirty="0" err="1" smtClean="0"/>
              <a:t>secret</a:t>
            </a:r>
            <a:r>
              <a:rPr lang="en-US" dirty="0" smtClean="0"/>
              <a:t>)</a:t>
            </a:r>
          </a:p>
          <a:p>
            <a:pPr algn="l" rtl="0">
              <a:buFont typeface="Symbol" pitchFamily="18" charset="2"/>
              <a:buChar char="Þ"/>
            </a:pPr>
            <a:r>
              <a:rPr lang="en-US" dirty="0" smtClean="0"/>
              <a:t>C could be the secret combination.</a:t>
            </a:r>
          </a:p>
          <a:p>
            <a:pPr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In simple words: a consistent combination  can possibly be a solution, since it meets all constraints (in the shape of hints) made so far in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What have  </a:t>
            </a:r>
            <a:r>
              <a:rPr lang="en-US" dirty="0" smtClean="0"/>
              <a:t>we achieved?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4000" dirty="0" smtClean="0"/>
              <a:t>Likelihood of reducing </a:t>
            </a:r>
            <a:r>
              <a:rPr lang="en-US" sz="4000" dirty="0" smtClean="0"/>
              <a:t>the search time. </a:t>
            </a:r>
          </a:p>
          <a:p>
            <a:pPr algn="l" rtl="0"/>
            <a:r>
              <a:rPr lang="en-US" sz="4000" dirty="0" smtClean="0"/>
              <a:t>A direction to go by. (important for </a:t>
            </a:r>
            <a:r>
              <a:rPr lang="en-US" sz="4000" dirty="0" smtClean="0">
                <a:solidFill>
                  <a:schemeClr val="tx1"/>
                </a:solidFill>
              </a:rPr>
              <a:t>evolutionary </a:t>
            </a:r>
            <a:r>
              <a:rPr lang="en-US" sz="4000" dirty="0" smtClean="0"/>
              <a:t>algorithms)</a:t>
            </a:r>
          </a:p>
          <a:p>
            <a:pPr algn="l" rtl="0"/>
            <a:r>
              <a:rPr lang="en-US" sz="4000" dirty="0" smtClean="0"/>
              <a:t>A way to measure combination without </a:t>
            </a:r>
            <a:r>
              <a:rPr lang="en-US" sz="4000" b="1" dirty="0" smtClean="0"/>
              <a:t>ACTUALLY</a:t>
            </a:r>
            <a:r>
              <a:rPr lang="en-US" sz="4000" dirty="0" smtClean="0"/>
              <a:t> playing it.</a:t>
            </a:r>
          </a:p>
          <a:p>
            <a:pPr algn="l" rtl="0"/>
            <a:r>
              <a:rPr lang="en-US" sz="4000" dirty="0" smtClean="0"/>
              <a:t>PROBLEM: how to find a </a:t>
            </a:r>
            <a:r>
              <a:rPr lang="en-US" sz="4000" b="1" dirty="0" smtClean="0"/>
              <a:t>consistent </a:t>
            </a:r>
            <a:r>
              <a:rPr lang="en-US" sz="4000" dirty="0" smtClean="0"/>
              <a:t>combination? </a:t>
            </a:r>
            <a:r>
              <a:rPr lang="en-US" sz="4000" b="1" dirty="0" smtClean="0"/>
              <a:t> 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to find a consistent</a:t>
            </a:r>
            <a:r>
              <a:rPr lang="en-US" sz="4000" b="1" dirty="0" smtClean="0"/>
              <a:t> </a:t>
            </a:r>
            <a:r>
              <a:rPr lang="en-US" sz="4000" dirty="0" smtClean="0"/>
              <a:t>combination?</a:t>
            </a:r>
            <a:endParaRPr lang="he-IL" sz="40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/>
          <a:p>
            <a:pPr algn="l" rtl="0"/>
            <a:r>
              <a:rPr lang="en-US" u="sng" dirty="0"/>
              <a:t>Exhaustive </a:t>
            </a:r>
            <a:r>
              <a:rPr lang="en-US" u="sng" dirty="0" smtClean="0"/>
              <a:t>search:</a:t>
            </a:r>
            <a:r>
              <a:rPr lang="en-US" dirty="0" smtClean="0"/>
              <a:t> store all search space and search from some initial code in </a:t>
            </a:r>
            <a:r>
              <a:rPr lang="en-US" dirty="0"/>
              <a:t>systematic </a:t>
            </a:r>
            <a:r>
              <a:rPr lang="en-US" dirty="0" smtClean="0"/>
              <a:t> way. Complexity : O(N</a:t>
            </a:r>
            <a:r>
              <a:rPr lang="en-US" baseline="30000" dirty="0" smtClean="0"/>
              <a:t>L</a:t>
            </a:r>
            <a:r>
              <a:rPr lang="en-US" dirty="0" smtClean="0"/>
              <a:t>)</a:t>
            </a:r>
          </a:p>
          <a:p>
            <a:pPr algn="l" rtl="0"/>
            <a:r>
              <a:rPr lang="en-US" u="sng" dirty="0" smtClean="0"/>
              <a:t>Random search:</a:t>
            </a:r>
            <a:r>
              <a:rPr lang="en-US" dirty="0" smtClean="0"/>
              <a:t> just generates combinations randomly until </a:t>
            </a:r>
            <a:r>
              <a:rPr lang="en-US" dirty="0" smtClean="0"/>
              <a:t>consistent one is found</a:t>
            </a:r>
            <a:r>
              <a:rPr lang="en-US" b="1" dirty="0" smtClean="0"/>
              <a:t>. </a:t>
            </a:r>
            <a:r>
              <a:rPr lang="en-US" dirty="0"/>
              <a:t>The expected value of </a:t>
            </a:r>
            <a:r>
              <a:rPr lang="en-US" dirty="0" smtClean="0"/>
              <a:t>the number </a:t>
            </a:r>
            <a:r>
              <a:rPr lang="en-US" dirty="0"/>
              <a:t>of combinations examined is </a:t>
            </a:r>
            <a:r>
              <a:rPr lang="en-US" dirty="0" smtClean="0"/>
              <a:t>0.5 * N</a:t>
            </a:r>
            <a:r>
              <a:rPr lang="en-US" baseline="30000" dirty="0" smtClean="0"/>
              <a:t>L</a:t>
            </a:r>
            <a:r>
              <a:rPr lang="en-US" dirty="0" smtClean="0"/>
              <a:t>.</a:t>
            </a:r>
            <a:endParaRPr lang="en-US" baseline="30000" dirty="0" smtClean="0"/>
          </a:p>
          <a:p>
            <a:pPr algn="l" rtl="0"/>
            <a:r>
              <a:rPr lang="en-US" u="sng" dirty="0" smtClean="0"/>
              <a:t>Evolutionary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1052736"/>
            <a:ext cx="468052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 smtClean="0"/>
              <a:t>Search…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1342</Words>
  <Application>Microsoft Office PowerPoint</Application>
  <PresentationFormat>‫הצגה על המסך (4:3)</PresentationFormat>
  <Paragraphs>154</Paragraphs>
  <Slides>25</Slides>
  <Notes>0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27" baseType="lpstr">
      <vt:lpstr>ערכת נושא Office</vt:lpstr>
      <vt:lpstr>Equation</vt:lpstr>
      <vt:lpstr>Master Mind</vt:lpstr>
      <vt:lpstr>Game rules</vt:lpstr>
      <vt:lpstr>The code and breaking it</vt:lpstr>
      <vt:lpstr>שקופית 4</vt:lpstr>
      <vt:lpstr>Formalization</vt:lpstr>
      <vt:lpstr>Definitions</vt:lpstr>
      <vt:lpstr>Stepwise optimal approach</vt:lpstr>
      <vt:lpstr>What have  we achieved?</vt:lpstr>
      <vt:lpstr>How to find a consistent combination?</vt:lpstr>
      <vt:lpstr>Evolutionary algorithm</vt:lpstr>
      <vt:lpstr>Evolutionary algorithm-Specs</vt:lpstr>
      <vt:lpstr>Evolutionary algorithm-Specs</vt:lpstr>
      <vt:lpstr>Evolutionary algorithm-Specs</vt:lpstr>
      <vt:lpstr>Initial Guess</vt:lpstr>
      <vt:lpstr>Strength and weakness</vt:lpstr>
      <vt:lpstr>Results</vt:lpstr>
      <vt:lpstr>Results</vt:lpstr>
      <vt:lpstr>Results</vt:lpstr>
      <vt:lpstr>State of the art</vt:lpstr>
      <vt:lpstr>State of the art - Compared algorithms</vt:lpstr>
      <vt:lpstr>State of the art - Compared algorithms</vt:lpstr>
      <vt:lpstr>State of the art - Compared algorithms</vt:lpstr>
      <vt:lpstr>Results - comparison </vt:lpstr>
      <vt:lpstr>Results - comparison </vt:lpstr>
      <vt:lpstr>Real life similar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Mind</dc:title>
  <dc:creator>Shani</dc:creator>
  <cp:lastModifiedBy>Shani</cp:lastModifiedBy>
  <cp:revision>197</cp:revision>
  <dcterms:created xsi:type="dcterms:W3CDTF">2013-03-22T09:00:30Z</dcterms:created>
  <dcterms:modified xsi:type="dcterms:W3CDTF">2013-04-02T07:22:40Z</dcterms:modified>
</cp:coreProperties>
</file>