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E379D-EA30-AFC6-95A7-3854C983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E140F-F43C-4940-8BED-554C89638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C3878-DC61-5529-7DB7-26CB19E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7B660-5FC2-664C-62E2-40143DB5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B0F58-3E22-6D91-3F62-DB628F9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30E2-DA67-7F7B-E26F-468E14B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B033C-5FCA-0022-349F-A3185B12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63897-20B2-BE0C-3F6E-39650476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B32EA-B31B-83AD-AD7C-CF2B4B42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CA19E-D825-6A1F-1153-2D2000E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3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ED865-C777-6826-C14F-D273084D8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A2642-9C91-927E-F805-4729B66C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373C7-C294-5EB6-D409-B27690A8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B0FCF-7193-0921-F493-AA63641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37972-DF09-3889-01D2-87EA185B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1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7F4C-1C1E-BDA6-BFF6-AE5B3D5B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715C3-102F-8D9A-BBCE-07053610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1F0F4-8E69-57DA-236E-29080E07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E8519-87A0-8DD6-2556-04F5BDF7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1757B-C00B-FB9F-93FE-BEFF1558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E1BF-8DE1-F6C9-51CF-61BBDCDE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E11BA-2CA6-437E-2E08-C1283E42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64DC1-D1DB-CEEC-EF85-5F7FEBF9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C02FD-DC24-A473-8289-A38ECBC3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87B50-7C47-F496-AD2D-264CE2B9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AAD8-BCB1-117C-607C-85CA09D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16598-6C65-6E8F-5103-F1789E6AE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4EBFB-D378-F2BF-AFC2-CA432EC4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67C42-4978-18DD-79F2-E8F48285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6911D-BD7C-2F39-AB6E-2E497DF7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F5B3F-654A-3EBA-83DF-9694771D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F2D41-D12F-DEEE-FA06-74C17EF5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F8375-88E8-0104-1B01-ABF6A7C5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A3C92-E83C-F630-833D-EB8F4BE2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245AA-4D7E-CDBC-1C83-48E56D8B5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B3629-750D-4EA9-B1BD-A11D1EEFF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E41EA-569C-94B0-8C0E-D096BE2F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3828C-2129-93F6-F4D2-77F6077F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3AA90-AEF5-DBDB-E0E5-1E9EEAF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6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A1C47-C22D-642C-15F0-29D844AC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3DF76-659D-1A24-E0D8-9DE930F1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0744B-EC38-C29A-5F4C-AE824E37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80453-9550-5313-20AA-F9B813E3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CE8F4-0115-8546-2737-0432604A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3F826-E962-AF01-0619-10AC87D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CFFF6-63E9-D7B3-FFE4-695E25AB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3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D6CF-95FA-8D9F-DECD-E95A1096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5B553-08A0-D9F9-7A9B-CF1D056E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7784B-6FB9-0FEC-2D41-3F6E865F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EE8C1-3D6D-42F3-6D8E-6A6D4D97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C4EDD-EAD7-EBDF-1B15-ACA81B7A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E8BB1-5D9F-432E-9A72-2962272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7ACD8-3E39-AA27-9B0E-22A870EF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FC935-0AB3-8AC1-A420-0FAC568B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B639B-A70C-91D5-B47A-94ACD3BA9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6685B-6D1D-6A16-00E6-433A99C2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813B-835E-2FAF-4F0C-5883218A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300EF-0CE6-D1BC-A35D-AAEF9AFF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DABDA-2553-FE18-7209-5A693A3D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06E00-1F2D-2029-B925-EF619189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441B4-0C71-A124-F5C9-113EC61C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9577-265E-438E-8AC8-EBC31AE67C74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D2834-7A02-6AEF-1A2F-57E2E2576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F849-28CA-B118-542C-6B91DE8A6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8C91-AEB4-4542-AC5B-28A1D2D9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3FCC65-38FC-8BF1-6A76-340C0280904C}"/>
              </a:ext>
            </a:extLst>
          </p:cNvPr>
          <p:cNvSpPr txBox="1"/>
          <p:nvPr/>
        </p:nvSpPr>
        <p:spPr>
          <a:xfrm>
            <a:off x="753126" y="577674"/>
            <a:ext cx="109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考虑一各向同性无穷大弹性体，无穷远处受到剪应力，且在</a:t>
            </a:r>
            <a:r>
              <a:rPr lang="en-US" altLang="zh-CN" dirty="0"/>
              <a:t>x1-x3</a:t>
            </a:r>
            <a:r>
              <a:rPr lang="zh-CN" altLang="en-US" dirty="0"/>
              <a:t>平面内有平行于</a:t>
            </a:r>
            <a:r>
              <a:rPr lang="en-US" altLang="zh-CN" dirty="0"/>
              <a:t>s3</a:t>
            </a:r>
            <a:r>
              <a:rPr lang="zh-CN" altLang="en-US" dirty="0"/>
              <a:t>轴的直线分布位错。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E1D0-0962-D82D-D74C-37FEE246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48" y="1039588"/>
            <a:ext cx="6106377" cy="20195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C7326-85A9-3B66-98D8-4395A5B8766D}"/>
              </a:ext>
            </a:extLst>
          </p:cNvPr>
          <p:cNvSpPr txBox="1"/>
          <p:nvPr/>
        </p:nvSpPr>
        <p:spPr>
          <a:xfrm>
            <a:off x="874295" y="3244334"/>
            <a:ext cx="11317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存在两种两种情况：刃位错和螺位错。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刃位错：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位错线必须与滑移方向、伯氏矢量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垂直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。且刃位错的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滑移面唯一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，位错线和滑移方向一定在滑移面上。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螺位错：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螺位错没有额外的原子缺失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增加、位错线与伯氏矢量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平行、位错线运动方向与伯氏矢量互相垂直且滑移面不唯一。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位错线的方向：一般规定指向纸面向外为正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1BA58-D4D6-A61F-F79D-E3A3A116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26" y="5123087"/>
            <a:ext cx="3657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479112-87F5-411B-35BB-5BFD50EB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776" y="4984978"/>
            <a:ext cx="2571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AF35B0-E703-78DD-C375-01DFF73E6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761" y="4461249"/>
            <a:ext cx="217200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3FCC65-38FC-8BF1-6A76-340C0280904C}"/>
              </a:ext>
            </a:extLst>
          </p:cNvPr>
          <p:cNvSpPr txBox="1"/>
          <p:nvPr/>
        </p:nvSpPr>
        <p:spPr>
          <a:xfrm>
            <a:off x="0" y="577674"/>
            <a:ext cx="95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对于螺位错，假设受无穷远处剪应力为</a:t>
            </a:r>
            <a:r>
              <a:rPr lang="en-US" altLang="zh-CN" dirty="0">
                <a:solidFill>
                  <a:srgbClr val="FF0000"/>
                </a:solidFill>
              </a:rPr>
              <a:t>p23=R</a:t>
            </a:r>
            <a:r>
              <a:rPr lang="zh-CN" altLang="en-US" dirty="0"/>
              <a:t>，此时弹性体处于</a:t>
            </a:r>
            <a:r>
              <a:rPr lang="zh-CN" altLang="en-US" dirty="0">
                <a:solidFill>
                  <a:srgbClr val="FF0000"/>
                </a:solidFill>
              </a:rPr>
              <a:t>反平面状态</a:t>
            </a:r>
            <a:r>
              <a:rPr lang="zh-CN" altLang="en-US" dirty="0"/>
              <a:t>，常数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zh-CN" altLang="en-US" dirty="0"/>
              <a:t>位错产生的相对位移沿</a:t>
            </a:r>
            <a:r>
              <a:rPr lang="en-US" altLang="zh-CN" dirty="0"/>
              <a:t>x3</a:t>
            </a:r>
            <a:r>
              <a:rPr lang="zh-CN" altLang="en-US" dirty="0"/>
              <a:t>方向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778C563-F6CC-B727-4D6E-9B598B79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19390"/>
            <a:ext cx="2571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E7743B-73B0-CFFE-1AC5-3C6DE60D9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41177"/>
              </p:ext>
            </p:extLst>
          </p:nvPr>
        </p:nvGraphicFramePr>
        <p:xfrm>
          <a:off x="4686473" y="993614"/>
          <a:ext cx="1193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596880" imgH="416160" progId="Equation.AxMath">
                  <p:embed/>
                </p:oleObj>
              </mc:Choice>
              <mc:Fallback>
                <p:oleObj name="AxMath" r:id="rId3" imgW="596880" imgH="41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473" y="993614"/>
                        <a:ext cx="11938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F69E3FB-7ACF-4ECD-A56D-00AB1EDB5906}"/>
              </a:ext>
            </a:extLst>
          </p:cNvPr>
          <p:cNvSpPr txBox="1"/>
          <p:nvPr/>
        </p:nvSpPr>
        <p:spPr>
          <a:xfrm>
            <a:off x="0" y="2114849"/>
            <a:ext cx="981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对于刃位错，假设受无穷远处剪应力为</a:t>
            </a:r>
            <a:r>
              <a:rPr lang="en-US" altLang="zh-CN" dirty="0">
                <a:solidFill>
                  <a:srgbClr val="FF0000"/>
                </a:solidFill>
              </a:rPr>
              <a:t>p12=S</a:t>
            </a:r>
            <a:r>
              <a:rPr lang="zh-CN" altLang="en-US" dirty="0"/>
              <a:t>，此时弹性体处于</a:t>
            </a:r>
            <a:r>
              <a:rPr lang="zh-CN" altLang="en-US" dirty="0">
                <a:solidFill>
                  <a:srgbClr val="FF0000"/>
                </a:solidFill>
              </a:rPr>
              <a:t>平面应变状态</a:t>
            </a:r>
            <a:r>
              <a:rPr lang="zh-CN" altLang="en-US" dirty="0"/>
              <a:t>，常数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zh-CN" altLang="en-US" dirty="0"/>
              <a:t>此时位错产生的相对位移沿</a:t>
            </a:r>
            <a:r>
              <a:rPr lang="en-US" altLang="zh-CN" dirty="0"/>
              <a:t>x1</a:t>
            </a:r>
            <a:r>
              <a:rPr lang="zh-CN" altLang="en-US" dirty="0"/>
              <a:t>方向（即滑移方向，与伯氏矢量平行）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A9E4368-37D1-C806-F06D-1E44274D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84181"/>
            <a:ext cx="3657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F5F8368-54A7-EF78-59D0-9B82CBAA4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22558"/>
              </p:ext>
            </p:extLst>
          </p:nvPr>
        </p:nvGraphicFramePr>
        <p:xfrm>
          <a:off x="4297363" y="2668588"/>
          <a:ext cx="19716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85320" imgH="425520" progId="Equation.AxMath">
                  <p:embed/>
                </p:oleObj>
              </mc:Choice>
              <mc:Fallback>
                <p:oleObj name="AxMath" r:id="rId6" imgW="985320" imgH="4255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BDE7743B-73B0-CFFE-1AC5-3C6DE60D9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7363" y="2668588"/>
                        <a:ext cx="197167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29AFE7D-E2FA-2693-A81D-F4CDF4524E91}"/>
              </a:ext>
            </a:extLst>
          </p:cNvPr>
          <p:cNvSpPr txBox="1"/>
          <p:nvPr/>
        </p:nvSpPr>
        <p:spPr>
          <a:xfrm>
            <a:off x="0" y="4837691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位错分布在</a:t>
            </a:r>
            <a:r>
              <a:rPr lang="en-US" altLang="zh-CN" dirty="0"/>
              <a:t>x1</a:t>
            </a:r>
            <a:r>
              <a:rPr lang="zh-CN" altLang="en-US" dirty="0"/>
              <a:t>上都是奇数，但对于刃位错，在</a:t>
            </a:r>
            <a:r>
              <a:rPr lang="en-US" altLang="zh-CN" dirty="0"/>
              <a:t>x1=0</a:t>
            </a:r>
            <a:r>
              <a:rPr lang="zh-CN" altLang="en-US" dirty="0"/>
              <a:t>表面上没有牵引力。因此，</a:t>
            </a:r>
            <a:r>
              <a:rPr lang="en-US" altLang="zh-CN" dirty="0"/>
              <a:t>x1&gt;0</a:t>
            </a:r>
            <a:r>
              <a:rPr lang="zh-CN" altLang="en-US" dirty="0"/>
              <a:t>处的解可以用来表示</a:t>
            </a:r>
            <a:r>
              <a:rPr lang="en-US" altLang="zh-CN" dirty="0"/>
              <a:t>x1=0</a:t>
            </a:r>
            <a:r>
              <a:rPr lang="zh-CN" altLang="en-US" dirty="0"/>
              <a:t>面为自由表面的半无限体的状态。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22AB44A-F1F7-7649-C3F9-11EADCFEB668}"/>
              </a:ext>
            </a:extLst>
          </p:cNvPr>
          <p:cNvGrpSpPr/>
          <p:nvPr/>
        </p:nvGrpSpPr>
        <p:grpSpPr>
          <a:xfrm>
            <a:off x="9888582" y="1289136"/>
            <a:ext cx="933319" cy="944932"/>
            <a:chOff x="9888582" y="1289136"/>
            <a:chExt cx="933319" cy="9449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ED5562-C59D-D3B3-0BE4-B19F12503249}"/>
                </a:ext>
              </a:extLst>
            </p:cNvPr>
            <p:cNvCxnSpPr/>
            <p:nvPr/>
          </p:nvCxnSpPr>
          <p:spPr>
            <a:xfrm>
              <a:off x="10180320" y="1785491"/>
              <a:ext cx="3831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C15F88B-9FF3-016F-876B-4171B1BD4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0320" y="1476103"/>
              <a:ext cx="0" cy="309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CC3BE18-1316-3E94-6B27-3CD177F2F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8582" y="1785491"/>
              <a:ext cx="291737" cy="24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15C8D1-B39F-3102-FABB-C424FF0C2BD7}"/>
                </a:ext>
              </a:extLst>
            </p:cNvPr>
            <p:cNvSpPr txBox="1"/>
            <p:nvPr/>
          </p:nvSpPr>
          <p:spPr>
            <a:xfrm>
              <a:off x="9921915" y="1289136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8E1C1BC-027C-4C54-F471-D3559AD96CF1}"/>
                </a:ext>
              </a:extLst>
            </p:cNvPr>
            <p:cNvSpPr txBox="1"/>
            <p:nvPr/>
          </p:nvSpPr>
          <p:spPr>
            <a:xfrm>
              <a:off x="10563497" y="1613012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0052A7-C21C-32D2-D113-D9E7CF609747}"/>
                </a:ext>
              </a:extLst>
            </p:cNvPr>
            <p:cNvSpPr txBox="1"/>
            <p:nvPr/>
          </p:nvSpPr>
          <p:spPr>
            <a:xfrm>
              <a:off x="9921915" y="1972458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313BA9-AA0C-CF9D-E027-A875EE10E1D2}"/>
              </a:ext>
            </a:extLst>
          </p:cNvPr>
          <p:cNvGrpSpPr/>
          <p:nvPr/>
        </p:nvGrpSpPr>
        <p:grpSpPr>
          <a:xfrm>
            <a:off x="10906125" y="3822070"/>
            <a:ext cx="933319" cy="944932"/>
            <a:chOff x="9888582" y="1289136"/>
            <a:chExt cx="933319" cy="944932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A10308B-4698-AE6A-562B-5B28C43ACBA7}"/>
                </a:ext>
              </a:extLst>
            </p:cNvPr>
            <p:cNvCxnSpPr/>
            <p:nvPr/>
          </p:nvCxnSpPr>
          <p:spPr>
            <a:xfrm>
              <a:off x="10180320" y="1785491"/>
              <a:ext cx="3831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168D48F-4FE9-43F7-5720-DADDE31E7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0320" y="1476103"/>
              <a:ext cx="0" cy="309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DFE3063-0606-37EC-A9B1-B8F2CD049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8582" y="1785491"/>
              <a:ext cx="291737" cy="24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CB56AB1-1EDC-9A2F-144B-F814BAD6B1C0}"/>
                </a:ext>
              </a:extLst>
            </p:cNvPr>
            <p:cNvSpPr txBox="1"/>
            <p:nvPr/>
          </p:nvSpPr>
          <p:spPr>
            <a:xfrm>
              <a:off x="9921915" y="1289136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5CED2E7-5CC8-F36C-466A-9518B48D2BA6}"/>
                </a:ext>
              </a:extLst>
            </p:cNvPr>
            <p:cNvSpPr txBox="1"/>
            <p:nvPr/>
          </p:nvSpPr>
          <p:spPr>
            <a:xfrm>
              <a:off x="10563497" y="1613012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4DEAC99-7DE3-3C20-26C3-83862E98449E}"/>
                </a:ext>
              </a:extLst>
            </p:cNvPr>
            <p:cNvSpPr txBox="1"/>
            <p:nvPr/>
          </p:nvSpPr>
          <p:spPr>
            <a:xfrm>
              <a:off x="9921915" y="1972458"/>
              <a:ext cx="2584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8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D20603-D98E-7925-72D3-C00CEC3C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93" y="0"/>
            <a:ext cx="5700807" cy="36736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B851DE-80D9-4EF4-FF28-67FE40D78F0B}"/>
              </a:ext>
            </a:extLst>
          </p:cNvPr>
          <p:cNvSpPr txBox="1"/>
          <p:nvPr/>
        </p:nvSpPr>
        <p:spPr>
          <a:xfrm>
            <a:off x="753126" y="5776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设位错移动的阻力为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4F75513-1289-B766-39D7-726D4EDD4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05754"/>
              </p:ext>
            </p:extLst>
          </p:nvPr>
        </p:nvGraphicFramePr>
        <p:xfrm>
          <a:off x="287273" y="1065047"/>
          <a:ext cx="6003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002040" imgH="466560" progId="Equation.AxMath">
                  <p:embed/>
                </p:oleObj>
              </mc:Choice>
              <mc:Fallback>
                <p:oleObj name="AxMath" r:id="rId3" imgW="3002040" imgH="46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73" y="1065047"/>
                        <a:ext cx="60039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1C1BB90-89E9-34F6-108F-D462933952AE}"/>
              </a:ext>
            </a:extLst>
          </p:cNvPr>
          <p:cNvSpPr txBox="1"/>
          <p:nvPr/>
        </p:nvSpPr>
        <p:spPr>
          <a:xfrm>
            <a:off x="753126" y="2350326"/>
            <a:ext cx="570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以此来表示一个自由滑移裂纹</a:t>
            </a:r>
            <a:r>
              <a:rPr lang="en-US" altLang="zh-CN" dirty="0"/>
              <a:t>(freely slipping crack)</a:t>
            </a:r>
            <a:r>
              <a:rPr lang="zh-CN" altLang="en-US" dirty="0"/>
              <a:t>。并且，大于</a:t>
            </a:r>
            <a:r>
              <a:rPr lang="en-US" altLang="zh-CN" dirty="0"/>
              <a:t>±c</a:t>
            </a:r>
            <a:r>
              <a:rPr lang="zh-CN" altLang="en-US" dirty="0"/>
              <a:t>处的位错表示裂纹末端产生的塑性滑移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604E3E-4434-A062-AD18-7261FCF770A2}"/>
              </a:ext>
            </a:extLst>
          </p:cNvPr>
          <p:cNvSpPr txBox="1"/>
          <p:nvPr/>
        </p:nvSpPr>
        <p:spPr>
          <a:xfrm>
            <a:off x="0" y="36766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1050524-75F9-3C2F-6656-CBE29F6FB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14495"/>
              </p:ext>
            </p:extLst>
          </p:nvPr>
        </p:nvGraphicFramePr>
        <p:xfrm>
          <a:off x="531993" y="3632744"/>
          <a:ext cx="3244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22160" imgH="228600" progId="Equation.AxMath">
                  <p:embed/>
                </p:oleObj>
              </mc:Choice>
              <mc:Fallback>
                <p:oleObj name="AxMath" r:id="rId5" imgW="162216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93" y="3632744"/>
                        <a:ext cx="3244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0572C1-765D-B2FC-A072-03C44E749230}"/>
              </a:ext>
            </a:extLst>
          </p:cNvPr>
          <p:cNvSpPr txBox="1"/>
          <p:nvPr/>
        </p:nvSpPr>
        <p:spPr>
          <a:xfrm>
            <a:off x="6536" y="4133878"/>
            <a:ext cx="12185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对于任意距离</a:t>
            </a:r>
            <a:r>
              <a:rPr lang="en-US" altLang="zh-CN" dirty="0"/>
              <a:t>dx1</a:t>
            </a:r>
            <a:r>
              <a:rPr lang="zh-CN" altLang="en-US" dirty="0"/>
              <a:t>，</a:t>
            </a:r>
            <a:r>
              <a:rPr lang="en-US" altLang="zh-CN" dirty="0"/>
              <a:t>b&gt;0,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位错为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f(x1)dx1</a:t>
            </a:r>
            <a:r>
              <a:rPr lang="zh-CN" altLang="en-US" dirty="0"/>
              <a:t>。按照惯例，对于正的刃位错或右旋螺位错，</a:t>
            </a:r>
            <a:r>
              <a:rPr lang="en-US" altLang="zh-CN" dirty="0"/>
              <a:t>f(x1)</a:t>
            </a:r>
            <a:r>
              <a:rPr lang="zh-CN" altLang="en-US" dirty="0"/>
              <a:t>为正。根据连续位错分布理论，当系统处于平衡状态时，位错分布中任何位错产生的剪应力均为</a:t>
            </a:r>
            <a:r>
              <a:rPr lang="en-US" altLang="zh-CN" dirty="0"/>
              <a:t>0(</a:t>
            </a:r>
            <a:r>
              <a:rPr lang="en-US" altLang="zh-CN" dirty="0" err="1"/>
              <a:t>Leibfried</a:t>
            </a:r>
            <a:r>
              <a:rPr lang="en-US" altLang="zh-CN" dirty="0"/>
              <a:t> 1951, Head &amp; </a:t>
            </a:r>
            <a:r>
              <a:rPr lang="en-US" altLang="zh-CN" dirty="0" err="1"/>
              <a:t>Louat</a:t>
            </a:r>
            <a:r>
              <a:rPr lang="en-US" altLang="zh-CN" dirty="0"/>
              <a:t> 1955)</a:t>
            </a:r>
            <a:r>
              <a:rPr lang="zh-CN" altLang="en-US" dirty="0"/>
              <a:t>。</a:t>
            </a:r>
            <a:r>
              <a:rPr lang="en-US" altLang="zh-CN" dirty="0"/>
              <a:t>x1’</a:t>
            </a:r>
            <a:r>
              <a:rPr lang="zh-CN" altLang="en-US" dirty="0"/>
              <a:t>处的位错在</a:t>
            </a:r>
            <a:r>
              <a:rPr lang="en-US" altLang="zh-CN" dirty="0"/>
              <a:t>x1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产生的剪应力</a:t>
            </a:r>
            <a:r>
              <a:rPr lang="zh-CN" altLang="en-US" dirty="0"/>
              <a:t>为</a:t>
            </a:r>
            <a:endParaRPr lang="en-US" altLang="zh-CN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3BAAFA5-DB6A-D365-46C5-B4EABE782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66024"/>
              </p:ext>
            </p:extLst>
          </p:nvPr>
        </p:nvGraphicFramePr>
        <p:xfrm>
          <a:off x="3925971" y="4810863"/>
          <a:ext cx="3254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627200" imgH="423360" progId="Equation.AxMath">
                  <p:embed/>
                </p:oleObj>
              </mc:Choice>
              <mc:Fallback>
                <p:oleObj name="AxMath" r:id="rId7" imgW="1627200" imgH="423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5971" y="4810863"/>
                        <a:ext cx="32543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DFE1EC-2C4B-A766-8857-D5C8B9B0898F}"/>
              </a:ext>
            </a:extLst>
          </p:cNvPr>
          <p:cNvSpPr txBox="1"/>
          <p:nvPr/>
        </p:nvSpPr>
        <p:spPr>
          <a:xfrm>
            <a:off x="6536" y="576812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根据平衡条件得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599BF37-8848-15BF-548B-08C844EFA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01344"/>
              </p:ext>
            </p:extLst>
          </p:nvPr>
        </p:nvGraphicFramePr>
        <p:xfrm>
          <a:off x="4314908" y="6010526"/>
          <a:ext cx="2476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38760" imgH="430920" progId="Equation.AxMath">
                  <p:embed/>
                </p:oleObj>
              </mc:Choice>
              <mc:Fallback>
                <p:oleObj name="AxMath" r:id="rId9" imgW="1238760" imgH="430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4908" y="6010526"/>
                        <a:ext cx="24765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6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3429F6-3FB6-F842-6F3B-8402C6982CDB}"/>
              </a:ext>
            </a:extLst>
          </p:cNvPr>
          <p:cNvSpPr txBox="1"/>
          <p:nvPr/>
        </p:nvSpPr>
        <p:spPr>
          <a:xfrm>
            <a:off x="0" y="1293562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其中，</a:t>
            </a:r>
            <a:r>
              <a:rPr lang="en-US" altLang="zh-CN" dirty="0"/>
              <a:t>D</a:t>
            </a:r>
            <a:r>
              <a:rPr lang="zh-CN" altLang="en-US" dirty="0"/>
              <a:t>为位错在</a:t>
            </a:r>
            <a:r>
              <a:rPr lang="en-US" altLang="zh-CN" dirty="0"/>
              <a:t>x1</a:t>
            </a:r>
            <a:r>
              <a:rPr lang="zh-CN" altLang="en-US" dirty="0"/>
              <a:t>轴上分布的区域，</a:t>
            </a:r>
            <a:r>
              <a:rPr lang="en-US" altLang="zh-CN" dirty="0"/>
              <a:t>P(x1)</a:t>
            </a:r>
            <a:r>
              <a:rPr lang="zh-CN" altLang="en-US" dirty="0"/>
              <a:t>为</a:t>
            </a:r>
            <a:r>
              <a:rPr lang="en-US" altLang="zh-CN" dirty="0"/>
              <a:t>x1</a:t>
            </a:r>
            <a:r>
              <a:rPr lang="zh-CN" altLang="en-US" dirty="0"/>
              <a:t>处的外部剪应力</a:t>
            </a:r>
            <a:r>
              <a:rPr lang="en-US" altLang="zh-CN" dirty="0"/>
              <a:t>(p23)</a:t>
            </a:r>
            <a:r>
              <a:rPr lang="zh-CN" altLang="en-US" dirty="0"/>
              <a:t>，即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34251BD-D9EB-79B6-1625-94D384459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13327"/>
              </p:ext>
            </p:extLst>
          </p:nvPr>
        </p:nvGraphicFramePr>
        <p:xfrm>
          <a:off x="4254500" y="1687262"/>
          <a:ext cx="3079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39360" imgH="466560" progId="Equation.AxMath">
                  <p:embed/>
                </p:oleObj>
              </mc:Choice>
              <mc:Fallback>
                <p:oleObj name="AxMath" r:id="rId2" imgW="1539360" imgH="46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54500" y="1687262"/>
                        <a:ext cx="30797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07BD4C6-788A-2B7A-CD6F-6CE442B2E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54786"/>
              </p:ext>
            </p:extLst>
          </p:nvPr>
        </p:nvGraphicFramePr>
        <p:xfrm>
          <a:off x="3997325" y="120650"/>
          <a:ext cx="3419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09640" imgH="446040" progId="Equation.AxMath">
                  <p:embed/>
                </p:oleObj>
              </mc:Choice>
              <mc:Fallback>
                <p:oleObj name="AxMath" r:id="rId4" imgW="1709640" imgH="446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3BAAFA5-DB6A-D365-46C5-B4EABE7828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7325" y="120650"/>
                        <a:ext cx="34194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1529DFE-C4A1-0501-9CF6-ACD98367C8FD}"/>
              </a:ext>
            </a:extLst>
          </p:cNvPr>
          <p:cNvSpPr txBox="1"/>
          <p:nvPr/>
        </p:nvSpPr>
        <p:spPr>
          <a:xfrm>
            <a:off x="0" y="2645080"/>
            <a:ext cx="1207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(-</a:t>
            </a:r>
            <a:r>
              <a:rPr lang="en-US" altLang="zh-CN" dirty="0" err="1"/>
              <a:t>a,+a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f(x1)</a:t>
            </a:r>
            <a:r>
              <a:rPr lang="zh-CN" altLang="en-US" dirty="0"/>
              <a:t>在</a:t>
            </a:r>
            <a:r>
              <a:rPr lang="en-US" altLang="zh-CN" dirty="0"/>
              <a:t>±a</a:t>
            </a:r>
            <a:r>
              <a:rPr lang="zh-CN" altLang="en-US" dirty="0"/>
              <a:t>处消失。对于这类积分方程的细节见（</a:t>
            </a:r>
            <a:r>
              <a:rPr lang="en-US" altLang="zh-CN" dirty="0" err="1"/>
              <a:t>Muskhelishvili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1946</a:t>
            </a:r>
            <a:r>
              <a:rPr lang="zh-CN" altLang="en-US" dirty="0"/>
              <a:t> 和 </a:t>
            </a:r>
            <a:r>
              <a:rPr lang="en-US" altLang="zh-CN" dirty="0"/>
              <a:t>Head &amp; </a:t>
            </a:r>
            <a:r>
              <a:rPr lang="en-US" altLang="zh-CN" dirty="0" err="1"/>
              <a:t>Louat</a:t>
            </a:r>
            <a:r>
              <a:rPr lang="en-US" altLang="zh-CN" dirty="0"/>
              <a:t>, 1955</a:t>
            </a:r>
            <a:r>
              <a:rPr lang="zh-CN" altLang="en-US" dirty="0"/>
              <a:t>）。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其通解为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80C3ECF-AE1C-C007-D518-4908C0E2B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69879"/>
              </p:ext>
            </p:extLst>
          </p:nvPr>
        </p:nvGraphicFramePr>
        <p:xfrm>
          <a:off x="2884486" y="3038780"/>
          <a:ext cx="5645151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22040" imgH="570240" progId="Equation.AxMath">
                  <p:embed/>
                </p:oleObj>
              </mc:Choice>
              <mc:Fallback>
                <p:oleObj name="AxMath" r:id="rId6" imgW="28220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4486" y="3038780"/>
                        <a:ext cx="5645151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B1C954D-02A4-E2B9-5801-4D4F4E9A92B5}"/>
              </a:ext>
            </a:extLst>
          </p:cNvPr>
          <p:cNvSpPr txBox="1"/>
          <p:nvPr/>
        </p:nvSpPr>
        <p:spPr>
          <a:xfrm>
            <a:off x="0" y="4202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2C0FC6-0A4C-889D-3065-2D9BCD21D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965171"/>
              </p:ext>
            </p:extLst>
          </p:nvPr>
        </p:nvGraphicFramePr>
        <p:xfrm>
          <a:off x="3924300" y="4387639"/>
          <a:ext cx="3409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704240" imgH="239760" progId="Equation.AxMath">
                  <p:embed/>
                </p:oleObj>
              </mc:Choice>
              <mc:Fallback>
                <p:oleObj name="AxMath" r:id="rId8" imgW="1704240" imgH="23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4300" y="4387639"/>
                        <a:ext cx="34099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B956C50-D594-579A-7735-952CD04AA941}"/>
              </a:ext>
            </a:extLst>
          </p:cNvPr>
          <p:cNvSpPr txBox="1"/>
          <p:nvPr/>
        </p:nvSpPr>
        <p:spPr>
          <a:xfrm>
            <a:off x="0" y="5106078"/>
            <a:ext cx="953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上式等式右边积分为瑕积分，在积分域</a:t>
            </a:r>
            <a:r>
              <a:rPr lang="en-US" altLang="zh-CN" dirty="0"/>
              <a:t>D</a:t>
            </a:r>
            <a:r>
              <a:rPr lang="zh-CN" altLang="en-US" dirty="0"/>
              <a:t>两端点以及</a:t>
            </a:r>
            <a:r>
              <a:rPr lang="en-US" altLang="zh-CN" dirty="0"/>
              <a:t>x1</a:t>
            </a:r>
            <a:r>
              <a:rPr lang="zh-CN" altLang="en-US" dirty="0"/>
              <a:t>‘</a:t>
            </a:r>
            <a:r>
              <a:rPr lang="en-US" altLang="zh-CN" dirty="0"/>
              <a:t>=x1</a:t>
            </a:r>
            <a:r>
              <a:rPr lang="zh-CN" altLang="en-US" dirty="0"/>
              <a:t>处有瑕点。其存在的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条件为（？）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E4A0812-01AE-4A8F-ABAD-0EDCBC78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16477"/>
              </p:ext>
            </p:extLst>
          </p:nvPr>
        </p:nvGraphicFramePr>
        <p:xfrm>
          <a:off x="4922837" y="5564438"/>
          <a:ext cx="2346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2880" imgH="505800" progId="Equation.AxMath">
                  <p:embed/>
                </p:oleObj>
              </mc:Choice>
              <mc:Fallback>
                <p:oleObj name="AxMath" r:id="rId10" imgW="1172880" imgH="505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22837" y="5564438"/>
                        <a:ext cx="234632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52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1921BF-1D5C-CCF8-D16E-8E241B17C940}"/>
              </a:ext>
            </a:extLst>
          </p:cNvPr>
          <p:cNvSpPr txBox="1"/>
          <p:nvPr/>
        </p:nvSpPr>
        <p:spPr>
          <a:xfrm>
            <a:off x="0" y="229278"/>
            <a:ext cx="894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上式被积函数中，当</a:t>
            </a:r>
            <a:r>
              <a:rPr lang="en-US" altLang="zh-CN" dirty="0"/>
              <a:t>x1’</a:t>
            </a:r>
            <a:r>
              <a:rPr lang="zh-CN" altLang="en-US" dirty="0"/>
              <a:t>趋于</a:t>
            </a:r>
            <a:r>
              <a:rPr lang="en-US" altLang="zh-CN" dirty="0"/>
              <a:t>x1</a:t>
            </a:r>
            <a:r>
              <a:rPr lang="zh-CN" altLang="en-US" dirty="0"/>
              <a:t>时，被积函数趋于无穷大。在此处采用柯西主值来定义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A790CEE-D577-5B2F-55AA-55B9BB60A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75026"/>
              </p:ext>
            </p:extLst>
          </p:nvPr>
        </p:nvGraphicFramePr>
        <p:xfrm>
          <a:off x="2540000" y="2539999"/>
          <a:ext cx="219076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9440" imgH="227160" progId="Equation.AxMath">
                  <p:embed/>
                </p:oleObj>
              </mc:Choice>
              <mc:Fallback>
                <p:oleObj name="AxMath" r:id="rId2" imgW="109440" imgH="227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19076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6AB81A6-0AA3-7DED-7489-6DC48F944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11416"/>
              </p:ext>
            </p:extLst>
          </p:nvPr>
        </p:nvGraphicFramePr>
        <p:xfrm>
          <a:off x="514349" y="770624"/>
          <a:ext cx="11163301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582160" imgH="579240" progId="Equation.AxMath">
                  <p:embed/>
                </p:oleObj>
              </mc:Choice>
              <mc:Fallback>
                <p:oleObj name="AxMath" r:id="rId4" imgW="5582160" imgH="5792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413AFE4-2468-6D53-0A64-4B52D3D204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49" y="770624"/>
                        <a:ext cx="11163301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F5EE81-3C00-6CCF-1430-139EF9BAC667}"/>
              </a:ext>
            </a:extLst>
          </p:cNvPr>
          <p:cNvSpPr txBox="1"/>
          <p:nvPr/>
        </p:nvSpPr>
        <p:spPr>
          <a:xfrm>
            <a:off x="0" y="20700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将存在条件积分并化简得到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6C8C030-0389-5ACC-A543-6D16F97AB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57833"/>
              </p:ext>
            </p:extLst>
          </p:nvPr>
        </p:nvGraphicFramePr>
        <p:xfrm>
          <a:off x="2990850" y="2333625"/>
          <a:ext cx="51879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93440" imgH="660960" progId="Equation.AxMath">
                  <p:embed/>
                </p:oleObj>
              </mc:Choice>
              <mc:Fallback>
                <p:oleObj name="AxMath" r:id="rId6" imgW="2593440" imgH="660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0850" y="2333625"/>
                        <a:ext cx="518795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9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491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L</dc:creator>
  <cp:lastModifiedBy>X L</cp:lastModifiedBy>
  <cp:revision>10</cp:revision>
  <dcterms:created xsi:type="dcterms:W3CDTF">2023-11-14T05:54:08Z</dcterms:created>
  <dcterms:modified xsi:type="dcterms:W3CDTF">2023-11-14T15:08:04Z</dcterms:modified>
</cp:coreProperties>
</file>