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100" d="100"/>
          <a:sy n="100" d="100"/>
        </p:scale>
        <p:origin x="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07C6-D569-124D-F263-D85628F84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527A0B-B9AB-6946-50E4-C42FAB0C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8872F-7676-906B-6281-46F39CEB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97705-C1C6-35EA-D473-B0DC391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52A11-F96C-A151-420F-486FA93F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6EFA-73AF-BB24-7F0D-005E08D2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C9FB5-70CC-8D4A-1EA4-32F098CC4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AC340-4D0C-2E99-8AA7-2A1AE0BF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F530-FB40-E57D-4658-506EF5CD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18E9C-D93B-0E6D-AEAB-55D5A46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FEA22C-DB6B-A4E8-7507-E38234F6D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DF098-FB40-81FC-E6A2-FA8E251A5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8685A-E6B1-DC5E-5AA0-2F36CB7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C52CA-AE60-2256-FCF8-FC96173A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151AD-451B-D5A5-B9D7-63BDDDCF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390E4-5D72-DACA-CD2F-6D80F4E9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361E-90B7-6AA3-4C5A-D875ABF7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4C48-5FF6-AAD8-542C-DF642224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1DF3A-B0DE-6157-C357-599B0A7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632CD-70A6-25D5-9D40-5ED9448E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F1518-4C18-A916-8276-324A5B0F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77E4B-419D-D948-5CFA-7862C1B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35D6C-0E3C-6CD9-3F85-3D33C1CE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0CB5-E6CB-C758-56A6-765C7B4E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A0E98-E62B-8EF6-32B2-8401A19B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07E1-3847-03BE-9855-33F107CD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5D650-CCFE-0BF8-9D49-97FDA76FA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81AD8-5A93-EB22-4A22-264D6E61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9E50-1D34-6E0F-DA8F-4EC7EE30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75233-7ACF-8FEC-32F3-FD889911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353D2-4B6C-29B6-2DDD-4F13BCFC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C8297-B4EC-8B42-D7F5-22E4D7C0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8442C-BDEA-7B55-3077-6E477A82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080D2-CEBA-BCD2-B2D8-EF18864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2A727B-2535-8A30-1DAE-2F11810D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20B3F-FA7A-D9B8-9D31-67B551B44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1071D-54D5-2038-9978-AFC33E03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E130E-3AED-BB67-9ACB-7B9813C2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25749-53E1-9189-F3FE-B1F58139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87995-6E22-13EF-AFED-1CBCF2A1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16C8D1-4E85-0617-999B-8A0BD41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43ADE-9CCE-34F1-9593-8A56CCEB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C0547-B642-1598-34FC-7B8822D9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6B9D8-4FD2-0BBD-8861-F2A8263A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E6085-933E-34FB-F3D8-923BAB70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D11D1-D26C-2850-C81F-87AC0C96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6F91E-59E7-3ACE-0B9B-F292769A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D316A-6F86-AEB1-4867-27C6462C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AC919-A1C8-A0E9-5922-535F7E2A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E6725-D4DC-4F6D-CF02-25C10DEE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79C3E-F0FA-890F-31F1-13B7EFB2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FF4E6-26A1-AF40-842B-821A07F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7479C-C610-80B5-3657-97EDB375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9A846-0A37-BD21-E3A4-C7789AF1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16C99-E402-25C5-B2F3-8D782433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AF2D9-C860-9A42-24E6-01B00C9D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BBDA-2134-5DB6-5527-804BB664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FB9DC-2B74-5602-1DFB-1D4BC2E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73170E-3E81-011F-600F-B2DDDE3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EC5AB-B415-26B7-38F3-69DD8AAE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249A7-7803-783F-33A1-6E5217926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D88C-E97F-4CF5-81A9-EBBF5888388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F801B-FF13-B1DD-1A73-7D0D0CA8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90358-38CD-7DF3-2788-B0544358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8ED9-63B1-4A6C-8A95-7768DB97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24.wmf"/><Relationship Id="rId12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6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png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TC4</a:t>
            </a:r>
            <a:r>
              <a:rPr lang="zh-CN" altLang="en-US" dirty="0"/>
              <a:t>：室温</a:t>
            </a:r>
            <a:r>
              <a:rPr lang="en-US" altLang="zh-CN" dirty="0"/>
              <a:t>20</a:t>
            </a:r>
            <a:r>
              <a:rPr lang="zh-CN" altLang="en-US" dirty="0"/>
              <a:t>℃，优质锻件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211EBA-1C02-DAC5-1AE6-658D7A67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1" y="1110691"/>
            <a:ext cx="4277322" cy="4915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8D5E38-0A09-64C0-4C2A-6356029A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89" y="2166516"/>
            <a:ext cx="5298053" cy="25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B42B52-508C-7C7A-AB39-A772C6248272}"/>
              </a:ext>
            </a:extLst>
          </p:cNvPr>
          <p:cNvSpPr txBox="1"/>
          <p:nvPr/>
        </p:nvSpPr>
        <p:spPr>
          <a:xfrm>
            <a:off x="-26987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727C-12C0-4355-ABFA-C14DC7E31BC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接下来看单个晶粒内的无量纲</a:t>
            </a:r>
            <a:r>
              <a:rPr lang="en-US" altLang="zh-CN" dirty="0"/>
              <a:t>CTOD</a:t>
            </a:r>
            <a:r>
              <a:rPr lang="zh-CN" altLang="en-US" dirty="0"/>
              <a:t>。</a:t>
            </a:r>
            <a:r>
              <a:rPr lang="en-US" altLang="zh-CN" dirty="0"/>
              <a:t>COD</a:t>
            </a:r>
            <a:r>
              <a:rPr lang="zh-CN" altLang="en-US" dirty="0"/>
              <a:t>表达式中，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a=n1,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，带入并取其中无量纲值有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7606FF-9443-0779-1258-C7A5789BE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9332"/>
          <a:ext cx="12165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8060760" imgH="456120" progId="Equation.AxMath">
                  <p:embed/>
                </p:oleObj>
              </mc:Choice>
              <mc:Fallback>
                <p:oleObj name="AxMath" r:id="rId4" imgW="8060760" imgH="4561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57606FF-9443-0779-1258-C7A5789BE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69332"/>
                        <a:ext cx="121650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110C1225-E13B-0837-3116-7B74C10FD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016" y="1282946"/>
            <a:ext cx="6852758" cy="49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B42B52-508C-7C7A-AB39-A772C6248272}"/>
              </a:ext>
            </a:extLst>
          </p:cNvPr>
          <p:cNvSpPr txBox="1"/>
          <p:nvPr/>
        </p:nvSpPr>
        <p:spPr>
          <a:xfrm>
            <a:off x="-26987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727C-12C0-4355-ABFA-C14DC7E31BC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接下来采用一些默认参数观察</a:t>
            </a:r>
            <a:r>
              <a:rPr lang="en-US" altLang="zh-CN" dirty="0"/>
              <a:t>CTOD</a:t>
            </a:r>
            <a:r>
              <a:rPr lang="zh-CN" altLang="en-US" dirty="0"/>
              <a:t>的规律，基本符合预期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CC7D10-289F-D598-45F3-B853DFD27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76156"/>
              </p:ext>
            </p:extLst>
          </p:nvPr>
        </p:nvGraphicFramePr>
        <p:xfrm>
          <a:off x="3635375" y="369332"/>
          <a:ext cx="3286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42680" imgH="425520" progId="Equation.AxMath">
                  <p:embed/>
                </p:oleObj>
              </mc:Choice>
              <mc:Fallback>
                <p:oleObj name="AxMath" r:id="rId4" imgW="1642680" imgH="425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369332"/>
                        <a:ext cx="328612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B5DC6F0-CFF8-88A3-3C9E-7DE2C1D3A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49" y="1077639"/>
            <a:ext cx="10391775" cy="52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B42B52-508C-7C7A-AB39-A772C6248272}"/>
              </a:ext>
            </a:extLst>
          </p:cNvPr>
          <p:cNvSpPr txBox="1"/>
          <p:nvPr/>
        </p:nvSpPr>
        <p:spPr>
          <a:xfrm>
            <a:off x="-26987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727C-12C0-4355-ABFA-C14DC7E31BC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接下来固定</a:t>
            </a:r>
            <a:r>
              <a:rPr lang="en-US" altLang="zh-CN" dirty="0"/>
              <a:t>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</a:t>
            </a:r>
            <a:r>
              <a:rPr lang="en-US" altLang="zh-CN" dirty="0"/>
              <a:t>FL)</a:t>
            </a:r>
            <a:r>
              <a:rPr lang="zh-CN" altLang="en-US" dirty="0"/>
              <a:t>，采用最小二乘法拟合长裂纹数据（应力比采用数据手册的</a:t>
            </a:r>
            <a:r>
              <a:rPr lang="en-US" altLang="zh-CN" dirty="0"/>
              <a:t>0.1</a:t>
            </a:r>
            <a:r>
              <a:rPr lang="zh-CN" altLang="en-US" dirty="0"/>
              <a:t>），得到参数</a:t>
            </a:r>
            <a:r>
              <a:rPr lang="en-US" altLang="zh-CN" dirty="0"/>
              <a:t>(r0, S, A2, m2)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7D7851A-47DD-DBF9-C3A8-A447F22A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32095"/>
              </p:ext>
            </p:extLst>
          </p:nvPr>
        </p:nvGraphicFramePr>
        <p:xfrm>
          <a:off x="4627563" y="369332"/>
          <a:ext cx="2349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174680" imgH="416160" progId="Equation.AxMath">
                  <p:embed/>
                </p:oleObj>
              </mc:Choice>
              <mc:Fallback>
                <p:oleObj name="AxMath" r:id="rId4" imgW="1174680" imgH="41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7563" y="369332"/>
                        <a:ext cx="23495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7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753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已知</a:t>
            </a:r>
            <a:r>
              <a:rPr lang="en-US" altLang="zh-CN" dirty="0" err="1"/>
              <a:t>dadN-dK</a:t>
            </a:r>
            <a:r>
              <a:rPr lang="zh-CN" altLang="en-US" dirty="0"/>
              <a:t>，从中得到</a:t>
            </a:r>
            <a:r>
              <a:rPr lang="en-US" altLang="zh-CN" dirty="0" err="1"/>
              <a:t>dadN</a:t>
            </a:r>
            <a:r>
              <a:rPr lang="en-US" altLang="zh-CN" dirty="0"/>
              <a:t>-a</a:t>
            </a:r>
          </a:p>
          <a:p>
            <a:r>
              <a:rPr lang="zh-CN" altLang="en-US" dirty="0"/>
              <a:t>根据应力强度因子手册中</a:t>
            </a:r>
            <a:r>
              <a:rPr lang="en-US" altLang="zh-CN" dirty="0"/>
              <a:t>CT</a:t>
            </a:r>
            <a:r>
              <a:rPr lang="zh-CN" altLang="en-US" dirty="0"/>
              <a:t>试样解析解得到</a:t>
            </a:r>
            <a:r>
              <a:rPr lang="en-US" altLang="zh-CN" dirty="0"/>
              <a:t>a-K</a:t>
            </a:r>
            <a:r>
              <a:rPr lang="zh-CN" altLang="en-US" dirty="0"/>
              <a:t>关系，进而得到</a:t>
            </a:r>
            <a:r>
              <a:rPr lang="en-US" altLang="zh-CN" dirty="0"/>
              <a:t>a-</a:t>
            </a:r>
            <a:r>
              <a:rPr lang="en-US" altLang="zh-CN" dirty="0" err="1"/>
              <a:t>dK</a:t>
            </a:r>
            <a:r>
              <a:rPr lang="zh-CN" altLang="en-US" dirty="0"/>
              <a:t>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5DBBC6-54D0-03FB-4B1B-219FA7A1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655"/>
            <a:ext cx="3038899" cy="3324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8A0C0-6289-CBFE-F0C0-B42073C3A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97" y="1766655"/>
            <a:ext cx="1443255" cy="12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0E2E2D-19FA-3171-4769-E0A9FCD6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636768"/>
            <a:ext cx="6553200" cy="4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1060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《</a:t>
            </a:r>
            <a:r>
              <a:rPr lang="zh-CN" altLang="en-US" dirty="0"/>
              <a:t> </a:t>
            </a:r>
            <a:r>
              <a:rPr lang="en-US" altLang="zh-CN" dirty="0"/>
              <a:t>GBT6398-2000</a:t>
            </a:r>
            <a:r>
              <a:rPr lang="zh-CN" altLang="en-US" dirty="0"/>
              <a:t>金属材料疲劳裂纹扩展速率试验方法</a:t>
            </a:r>
            <a:r>
              <a:rPr lang="en-US" altLang="zh-CN" dirty="0"/>
              <a:t>》</a:t>
            </a:r>
            <a:r>
              <a:rPr lang="zh-CN" altLang="en-US" dirty="0"/>
              <a:t>中对</a:t>
            </a:r>
            <a:r>
              <a:rPr lang="en-US" altLang="zh-CN" dirty="0"/>
              <a:t>CT</a:t>
            </a:r>
            <a:r>
              <a:rPr lang="zh-CN" altLang="en-US" dirty="0"/>
              <a:t>试样切口长度的要求，</a:t>
            </a:r>
            <a:r>
              <a:rPr lang="en-US" altLang="zh-CN" dirty="0"/>
              <a:t>an</a:t>
            </a:r>
            <a:r>
              <a:rPr lang="zh-CN" altLang="en-US" dirty="0"/>
              <a:t>取</a:t>
            </a:r>
            <a:r>
              <a:rPr lang="en-US" altLang="zh-CN" dirty="0"/>
              <a:t>0.2W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7BEA7F-C8A6-2471-8896-FBD50FB0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37" y="832334"/>
            <a:ext cx="8575336" cy="56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an</a:t>
            </a:r>
            <a:r>
              <a:rPr lang="zh-CN" altLang="en-US" dirty="0"/>
              <a:t>，计算出对应应力强度因子范围为</a:t>
            </a:r>
            <a:r>
              <a:rPr lang="en-US" altLang="zh-CN" dirty="0"/>
              <a:t>10MPa*m^0.5</a:t>
            </a:r>
            <a:r>
              <a:rPr lang="zh-CN" altLang="en-US" dirty="0"/>
              <a:t>（最小的</a:t>
            </a:r>
            <a:r>
              <a:rPr lang="en-US" altLang="zh-CN" dirty="0" err="1"/>
              <a:t>dK</a:t>
            </a:r>
            <a:r>
              <a:rPr lang="zh-CN" altLang="en-US" dirty="0"/>
              <a:t>）时对应的载荷（由于材料数据手册中没有说明详细的试验程序，例如载荷和预制裂纹的长度）即为材料手册中的载荷，为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18948"/>
              </p:ext>
            </p:extLst>
          </p:nvPr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80F521-700E-46E7-7D88-0E9C9F5BC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94981"/>
              </p:ext>
            </p:extLst>
          </p:nvPr>
        </p:nvGraphicFramePr>
        <p:xfrm>
          <a:off x="3748088" y="694729"/>
          <a:ext cx="416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84400" imgH="228600" progId="Equation.AxMath">
                  <p:embed/>
                </p:oleObj>
              </mc:Choice>
              <mc:Fallback>
                <p:oleObj name="AxMath" r:id="rId4" imgW="208440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8088" y="694729"/>
                        <a:ext cx="4168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51D771-231C-D151-F4C0-06818AF31B53}"/>
              </a:ext>
            </a:extLst>
          </p:cNvPr>
          <p:cNvSpPr txBox="1"/>
          <p:nvPr/>
        </p:nvSpPr>
        <p:spPr>
          <a:xfrm>
            <a:off x="-3175" y="11021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考虑到手册中提到最大应力应取整数，因此取为</a:t>
            </a:r>
            <a:r>
              <a:rPr lang="en-US" altLang="zh-CN" dirty="0"/>
              <a:t>4e3N</a:t>
            </a:r>
          </a:p>
          <a:p>
            <a:r>
              <a:rPr lang="zh-CN" altLang="en-US" dirty="0"/>
              <a:t>根据上述数据，绘制</a:t>
            </a:r>
            <a:r>
              <a:rPr lang="en-US" altLang="zh-CN" dirty="0" err="1"/>
              <a:t>dK</a:t>
            </a:r>
            <a:r>
              <a:rPr lang="en-US" altLang="zh-CN" dirty="0"/>
              <a:t>-a</a:t>
            </a:r>
            <a:r>
              <a:rPr lang="zh-CN" altLang="en-US" dirty="0"/>
              <a:t>曲线、</a:t>
            </a:r>
            <a:r>
              <a:rPr lang="en-US" altLang="zh-CN" dirty="0" err="1"/>
              <a:t>dadN-dK</a:t>
            </a:r>
            <a:r>
              <a:rPr lang="zh-CN" altLang="en-US" dirty="0"/>
              <a:t>曲线以及</a:t>
            </a:r>
            <a:r>
              <a:rPr lang="en-US" altLang="zh-CN" dirty="0" err="1"/>
              <a:t>dadN</a:t>
            </a:r>
            <a:r>
              <a:rPr lang="en-US" altLang="zh-CN" dirty="0"/>
              <a:t>-a</a:t>
            </a:r>
            <a:r>
              <a:rPr lang="zh-CN" altLang="en-US" dirty="0"/>
              <a:t>曲线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49ADE0-F018-79EC-2846-4520B37DD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299" y="1828506"/>
            <a:ext cx="7076351" cy="47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an</a:t>
            </a:r>
            <a:r>
              <a:rPr lang="zh-CN" altLang="en-US" dirty="0"/>
              <a:t>，计算出对应应力强度因子范围为</a:t>
            </a:r>
            <a:r>
              <a:rPr lang="en-US" altLang="zh-CN" dirty="0"/>
              <a:t>10MPa*m^0.5</a:t>
            </a:r>
            <a:r>
              <a:rPr lang="zh-CN" altLang="en-US" dirty="0"/>
              <a:t>（最小的</a:t>
            </a:r>
            <a:r>
              <a:rPr lang="en-US" altLang="zh-CN" dirty="0" err="1"/>
              <a:t>dK</a:t>
            </a:r>
            <a:r>
              <a:rPr lang="zh-CN" altLang="en-US" dirty="0"/>
              <a:t>）时对应的载荷（由于材料数据手册中没有说明详细的试验程序，例如载荷和预制裂纹的长度）即为材料手册中的载荷，为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80F521-700E-46E7-7D88-0E9C9F5BC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694729"/>
          <a:ext cx="416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84400" imgH="228600" progId="Equation.AxMath">
                  <p:embed/>
                </p:oleObj>
              </mc:Choice>
              <mc:Fallback>
                <p:oleObj name="AxMath" r:id="rId4" imgW="2084400" imgH="228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80F521-700E-46E7-7D88-0E9C9F5BC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8088" y="694729"/>
                        <a:ext cx="4168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51D771-231C-D151-F4C0-06818AF31B53}"/>
              </a:ext>
            </a:extLst>
          </p:cNvPr>
          <p:cNvSpPr txBox="1"/>
          <p:nvPr/>
        </p:nvSpPr>
        <p:spPr>
          <a:xfrm>
            <a:off x="-3175" y="11021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考虑到手册中提到最大应力应取整数，因此取为</a:t>
            </a:r>
            <a:r>
              <a:rPr lang="en-US" altLang="zh-CN" dirty="0"/>
              <a:t>4e3N</a:t>
            </a:r>
          </a:p>
          <a:p>
            <a:r>
              <a:rPr lang="zh-CN" altLang="en-US" dirty="0"/>
              <a:t>根据上述数据，绘制</a:t>
            </a:r>
            <a:r>
              <a:rPr lang="en-US" altLang="zh-CN" dirty="0" err="1"/>
              <a:t>dK</a:t>
            </a:r>
            <a:r>
              <a:rPr lang="en-US" altLang="zh-CN" dirty="0"/>
              <a:t>-a</a:t>
            </a:r>
            <a:r>
              <a:rPr lang="zh-CN" altLang="en-US" dirty="0"/>
              <a:t>曲线、</a:t>
            </a:r>
            <a:r>
              <a:rPr lang="en-US" altLang="zh-CN" dirty="0" err="1"/>
              <a:t>dadN-dK</a:t>
            </a:r>
            <a:r>
              <a:rPr lang="zh-CN" altLang="en-US" dirty="0"/>
              <a:t>曲线以及</a:t>
            </a:r>
            <a:r>
              <a:rPr lang="en-US" altLang="zh-CN" dirty="0" err="1"/>
              <a:t>dadN</a:t>
            </a:r>
            <a:r>
              <a:rPr lang="en-US" altLang="zh-CN" dirty="0"/>
              <a:t>-a</a:t>
            </a:r>
            <a:r>
              <a:rPr lang="zh-CN" altLang="en-US" dirty="0"/>
              <a:t>曲线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86268-085A-CD74-476F-4D5E497A4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39" y="1942414"/>
            <a:ext cx="4277322" cy="49155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C2197E-9595-DDFF-2432-19D5A009E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90" y="2155886"/>
            <a:ext cx="568721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1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an</a:t>
            </a:r>
            <a:r>
              <a:rPr lang="zh-CN" altLang="en-US" dirty="0"/>
              <a:t>，计算出对应应力强度因子范围为</a:t>
            </a:r>
            <a:r>
              <a:rPr lang="en-US" altLang="zh-CN" dirty="0"/>
              <a:t>10MPa*m^0.5</a:t>
            </a:r>
            <a:r>
              <a:rPr lang="zh-CN" altLang="en-US" dirty="0"/>
              <a:t>（最小的</a:t>
            </a:r>
            <a:r>
              <a:rPr lang="en-US" altLang="zh-CN" dirty="0" err="1"/>
              <a:t>dK</a:t>
            </a:r>
            <a:r>
              <a:rPr lang="zh-CN" altLang="en-US" dirty="0"/>
              <a:t>）时对应的载荷（由于材料数据手册中没有说明详细的试验程序，例如载荷和预制裂纹的长度）即为材料手册中的载荷，为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80F521-700E-46E7-7D88-0E9C9F5BC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694729"/>
          <a:ext cx="416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84400" imgH="228600" progId="Equation.AxMath">
                  <p:embed/>
                </p:oleObj>
              </mc:Choice>
              <mc:Fallback>
                <p:oleObj name="AxMath" r:id="rId4" imgW="2084400" imgH="228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E80F521-700E-46E7-7D88-0E9C9F5BC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8088" y="694729"/>
                        <a:ext cx="4168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51D771-231C-D151-F4C0-06818AF31B53}"/>
              </a:ext>
            </a:extLst>
          </p:cNvPr>
          <p:cNvSpPr txBox="1"/>
          <p:nvPr/>
        </p:nvSpPr>
        <p:spPr>
          <a:xfrm>
            <a:off x="-3175" y="11021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考虑到手册中提到最大应力应取整数，因此取为</a:t>
            </a:r>
            <a:r>
              <a:rPr lang="en-US" altLang="zh-CN" dirty="0"/>
              <a:t>4e3N</a:t>
            </a:r>
          </a:p>
          <a:p>
            <a:r>
              <a:rPr lang="zh-CN" altLang="en-US" dirty="0"/>
              <a:t>根据上述数据，绘制</a:t>
            </a:r>
            <a:r>
              <a:rPr lang="en-US" altLang="zh-CN" dirty="0" err="1"/>
              <a:t>dK</a:t>
            </a:r>
            <a:r>
              <a:rPr lang="en-US" altLang="zh-CN" dirty="0"/>
              <a:t>-a</a:t>
            </a:r>
            <a:r>
              <a:rPr lang="zh-CN" altLang="en-US" dirty="0"/>
              <a:t>曲线、</a:t>
            </a:r>
            <a:r>
              <a:rPr lang="en-US" altLang="zh-CN" dirty="0" err="1"/>
              <a:t>dadN-dK</a:t>
            </a:r>
            <a:r>
              <a:rPr lang="zh-CN" altLang="en-US" dirty="0"/>
              <a:t>曲线以及</a:t>
            </a:r>
            <a:r>
              <a:rPr lang="en-US" altLang="zh-CN" dirty="0" err="1"/>
              <a:t>dadN</a:t>
            </a:r>
            <a:r>
              <a:rPr lang="en-US" altLang="zh-CN" dirty="0"/>
              <a:t>-a</a:t>
            </a:r>
            <a:r>
              <a:rPr lang="zh-CN" altLang="en-US" dirty="0"/>
              <a:t>曲线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F314F5-378B-C476-4A20-AC80A3720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998" y="1748473"/>
            <a:ext cx="6985111" cy="50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3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CF3C9-D471-78E1-3F08-2E679A8AC612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接下来，参照文献</a:t>
            </a:r>
            <a:r>
              <a:rPr lang="en-US" altLang="zh-CN" dirty="0"/>
              <a:t>【1】</a:t>
            </a:r>
            <a:r>
              <a:rPr lang="zh-CN" altLang="en-US" dirty="0"/>
              <a:t>，进行</a:t>
            </a:r>
            <a:r>
              <a:rPr lang="en-US" altLang="zh-CN" dirty="0"/>
              <a:t>NR</a:t>
            </a:r>
            <a:r>
              <a:rPr lang="zh-CN" altLang="en-US" dirty="0"/>
              <a:t>的建模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</a:t>
            </a:r>
            <a:r>
              <a:rPr lang="en-US" altLang="zh-CN" dirty="0"/>
              <a:t>COD</a:t>
            </a:r>
            <a:r>
              <a:rPr lang="zh-CN" altLang="en-US" dirty="0"/>
              <a:t>表达式如下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A562F61-B875-5941-DC2D-2F1AA71E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0" y="1030807"/>
            <a:ext cx="3790117" cy="5073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277597-1E16-7FD2-87BE-C1F8EA43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62" y="1727318"/>
            <a:ext cx="3610479" cy="80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6708B6-0B50-C364-0B67-7411E46BE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109" y="3028988"/>
            <a:ext cx="2133898" cy="2381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761F39-A4AD-B20B-E1F7-53943E2E1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41" y="3510649"/>
            <a:ext cx="1905266" cy="543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619B93-2FEA-11A2-8BCD-46D96EEBD0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368" y="4330471"/>
            <a:ext cx="1181265" cy="2857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7B2719-CD47-B534-01B6-8E5EB9D27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1472" y="4987812"/>
            <a:ext cx="1829055" cy="2667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68EFDD-4FF2-0F6C-6025-70C908D7EB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5219" y="3133886"/>
            <a:ext cx="838317" cy="2667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C22AFD3-D97C-E1CA-AED6-7244CDD84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1241" y="3567499"/>
            <a:ext cx="1190791" cy="2476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9A44A16-2593-DE47-950C-797FC578A6A3}"/>
              </a:ext>
            </a:extLst>
          </p:cNvPr>
          <p:cNvSpPr txBox="1"/>
          <p:nvPr/>
        </p:nvSpPr>
        <p:spPr>
          <a:xfrm>
            <a:off x="5846534" y="5741555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（文中没有给出</a:t>
            </a:r>
            <a:r>
              <a:rPr lang="en-US" altLang="zh-CN" dirty="0" err="1"/>
              <a:t>nc</a:t>
            </a:r>
            <a:r>
              <a:rPr lang="zh-CN" altLang="en-US" dirty="0"/>
              <a:t>的计算方法，参照原始</a:t>
            </a:r>
            <a:r>
              <a:rPr lang="en-US" altLang="zh-CN" dirty="0"/>
              <a:t>NR</a:t>
            </a:r>
            <a:r>
              <a:rPr lang="zh-CN" altLang="en-US" dirty="0"/>
              <a:t>文献（</a:t>
            </a:r>
            <a:r>
              <a:rPr lang="en-US" altLang="zh-CN" dirty="0"/>
              <a:t>NR88</a:t>
            </a:r>
            <a:r>
              <a:rPr lang="zh-CN" altLang="en-US" dirty="0"/>
              <a:t>））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ECDDA1-C21A-6172-38D1-F84EB1473E44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</p:txBody>
      </p:sp>
    </p:spTree>
    <p:extLst>
      <p:ext uri="{BB962C8B-B14F-4D97-AF65-F5344CB8AC3E}">
        <p14:creationId xmlns:p14="http://schemas.microsoft.com/office/powerpoint/2010/main" val="93956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99ABB9A-C370-26FA-FE75-4820C459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76" y="2518542"/>
            <a:ext cx="5707538" cy="384313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09440" imgH="227160" progId="Equation.AxMath">
                  <p:embed/>
                </p:oleObj>
              </mc:Choice>
              <mc:Fallback>
                <p:oleObj name="AxMath" r:id="rId3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B42B52-508C-7C7A-AB39-A772C6248272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727C-12C0-4355-ABFA-C14DC7E31BC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首先看裂纹障碍力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 err="1"/>
              <a:t>Li</a:t>
            </a:r>
            <a:r>
              <a:rPr lang="zh-CN" altLang="en-US" dirty="0"/>
              <a:t>，此处均为自由裂纹（无闭合应力，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1=0</a:t>
            </a:r>
            <a:r>
              <a:rPr lang="zh-CN" altLang="en-US" dirty="0"/>
              <a:t>），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/>
              <a:t>FL</a:t>
            </a:r>
            <a:r>
              <a:rPr lang="zh-CN" altLang="en-US" dirty="0"/>
              <a:t>取疲劳极限，应力比</a:t>
            </a:r>
            <a:r>
              <a:rPr lang="en-US" altLang="zh-CN" dirty="0"/>
              <a:t>R=0.1</a:t>
            </a:r>
            <a:r>
              <a:rPr lang="zh-CN" altLang="en-US" dirty="0"/>
              <a:t>（材料数据手册，疲劳裂纹扩展，</a:t>
            </a:r>
            <a:r>
              <a:rPr lang="en-US" altLang="zh-CN" dirty="0"/>
              <a:t>CT</a:t>
            </a:r>
            <a:r>
              <a:rPr lang="zh-CN" altLang="en-US" dirty="0"/>
              <a:t>）和</a:t>
            </a:r>
            <a:r>
              <a:rPr lang="en-US" altLang="zh-CN" dirty="0"/>
              <a:t>R=-1</a:t>
            </a:r>
            <a:r>
              <a:rPr lang="zh-CN" altLang="en-US" dirty="0"/>
              <a:t>（桥式试验）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F418B9-9343-F3F5-5C68-720C8312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076" y="646331"/>
            <a:ext cx="1905266" cy="543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E0DE13-70D8-2101-3ECA-CF0A6DD54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739" y="701007"/>
            <a:ext cx="1552792" cy="3048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C0E00C-E4FA-1E7F-A551-675A1A0DD3D9}"/>
              </a:ext>
            </a:extLst>
          </p:cNvPr>
          <p:cNvSpPr txBox="1"/>
          <p:nvPr/>
        </p:nvSpPr>
        <p:spPr>
          <a:xfrm>
            <a:off x="0" y="13324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疲劳极限值：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3D43765-9A02-32E9-E765-3A4BFA94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03154"/>
              </p:ext>
            </p:extLst>
          </p:nvPr>
        </p:nvGraphicFramePr>
        <p:xfrm>
          <a:off x="4249783" y="1690649"/>
          <a:ext cx="22510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26080" imgH="488520" progId="Equation.AxMath">
                  <p:embed/>
                </p:oleObj>
              </mc:Choice>
              <mc:Fallback>
                <p:oleObj name="AxMath" r:id="rId7" imgW="1126080" imgH="488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9783" y="1690649"/>
                        <a:ext cx="225107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0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B84DE2FE-C956-17D6-84DE-14D9D8D4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05" y="2928727"/>
            <a:ext cx="4334197" cy="3267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4AC22E-2A43-170F-1A42-AC4A64D6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6" y="1512666"/>
            <a:ext cx="3916586" cy="868056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CDA6EA6-735A-9C6F-5287-15C178391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9440" imgH="227160" progId="Equation.AxMath">
                  <p:embed/>
                </p:oleObj>
              </mc:Choice>
              <mc:Fallback>
                <p:oleObj name="AxMath" r:id="rId4" imgW="109440" imgH="227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CDA6EA6-735A-9C6F-5287-15C178391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B42B52-508C-7C7A-AB39-A772C6248272}"/>
              </a:ext>
            </a:extLst>
          </p:cNvPr>
          <p:cNvSpPr txBox="1"/>
          <p:nvPr/>
        </p:nvSpPr>
        <p:spPr>
          <a:xfrm>
            <a:off x="-26987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 LOS RIOS E R, TRULL M, LEVERS A. Modelling fatigue crack growth in shot‐peened components of Al 2024‐T351[J]. Fatigue &amp; Fracture of Engineering Materials &amp; Structures, 2000, 23(8): 709-716</a:t>
            </a:r>
          </a:p>
          <a:p>
            <a:r>
              <a:rPr lang="en-US" altLang="zh-CN" sz="1200" dirty="0">
                <a:effectLst/>
              </a:rPr>
              <a:t>[2]</a:t>
            </a:r>
            <a:r>
              <a:rPr lang="zh-CN" altLang="en-US" sz="1200" dirty="0">
                <a:effectLst/>
              </a:rPr>
              <a:t>林世杰</a:t>
            </a:r>
            <a:r>
              <a:rPr lang="en-US" altLang="zh-CN" sz="1200" dirty="0">
                <a:effectLst/>
              </a:rPr>
              <a:t>. </a:t>
            </a:r>
            <a:r>
              <a:rPr lang="zh-CN" altLang="en-US" sz="1200" dirty="0">
                <a:effectLst/>
              </a:rPr>
              <a:t>努氏</a:t>
            </a:r>
            <a:r>
              <a:rPr lang="en-US" altLang="zh-CN" sz="1200" dirty="0">
                <a:effectLst/>
              </a:rPr>
              <a:t>(HK)</a:t>
            </a:r>
            <a:r>
              <a:rPr lang="zh-CN" altLang="en-US" sz="1200" dirty="0">
                <a:effectLst/>
              </a:rPr>
              <a:t>与维氏</a:t>
            </a:r>
            <a:r>
              <a:rPr lang="en-US" altLang="zh-CN" sz="1200" dirty="0">
                <a:effectLst/>
              </a:rPr>
              <a:t>(HV)</a:t>
            </a:r>
            <a:r>
              <a:rPr lang="zh-CN" altLang="en-US" sz="1200" dirty="0">
                <a:effectLst/>
              </a:rPr>
              <a:t>硬度值的关系</a:t>
            </a:r>
            <a:r>
              <a:rPr lang="en-US" altLang="zh-CN" sz="1200" dirty="0">
                <a:effectLst/>
              </a:rPr>
              <a:t>[J]. </a:t>
            </a:r>
            <a:r>
              <a:rPr lang="zh-CN" altLang="en-US" sz="1200" dirty="0">
                <a:effectLst/>
              </a:rPr>
              <a:t>兵器材料科学与工程</a:t>
            </a:r>
            <a:r>
              <a:rPr lang="en-US" altLang="zh-CN" sz="1200" dirty="0">
                <a:effectLst/>
              </a:rPr>
              <a:t>, 1987(2): 47-50.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727C-12C0-4355-ABFA-C14DC7E31BC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接下来看单个晶粒内的无量纲</a:t>
            </a:r>
            <a:r>
              <a:rPr lang="en-US" altLang="zh-CN" dirty="0"/>
              <a:t>CTOD</a:t>
            </a:r>
            <a:r>
              <a:rPr lang="zh-CN" altLang="en-US" dirty="0"/>
              <a:t>。</a:t>
            </a:r>
            <a:r>
              <a:rPr lang="en-US" altLang="zh-CN" dirty="0"/>
              <a:t>COD</a:t>
            </a:r>
            <a:r>
              <a:rPr lang="zh-CN" altLang="en-US" dirty="0"/>
              <a:t>表达式中，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a=n1,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，带入并取其中无量纲值有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7606FF-9443-0779-1258-C7A5789BE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12851"/>
              </p:ext>
            </p:extLst>
          </p:nvPr>
        </p:nvGraphicFramePr>
        <p:xfrm>
          <a:off x="0" y="369332"/>
          <a:ext cx="12165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8060760" imgH="456120" progId="Equation.AxMath">
                  <p:embed/>
                </p:oleObj>
              </mc:Choice>
              <mc:Fallback>
                <p:oleObj name="AxMath" r:id="rId6" imgW="8060760" imgH="456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369332"/>
                        <a:ext cx="121650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A01EB14-1C18-C759-E5C6-48121CCB5654}"/>
              </a:ext>
            </a:extLst>
          </p:cNvPr>
          <p:cNvSpPr txBox="1"/>
          <p:nvPr/>
        </p:nvSpPr>
        <p:spPr>
          <a:xfrm>
            <a:off x="0" y="10492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自由裂纹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按照文献公式，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取桥式试验值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371Hk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，转换公式如下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【2】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23662E-1319-65C8-7392-8F53CEE22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588" y="1693924"/>
            <a:ext cx="2133898" cy="2381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294C50-24B5-BE5E-C946-9D67A15E1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7430" y="1984862"/>
            <a:ext cx="1524213" cy="285790"/>
          </a:xfrm>
          <a:prstGeom prst="rect">
            <a:avLst/>
          </a:prstGeom>
        </p:spPr>
      </p:pic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0500531-EB21-A352-41ED-B5C6A0580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35673"/>
              </p:ext>
            </p:extLst>
          </p:nvPr>
        </p:nvGraphicFramePr>
        <p:xfrm>
          <a:off x="687388" y="2271009"/>
          <a:ext cx="4627562" cy="33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39200" imgH="228600" progId="Equation.AxMath">
                  <p:embed/>
                </p:oleObj>
              </mc:Choice>
              <mc:Fallback>
                <p:oleObj name="AxMath" r:id="rId10" imgW="313920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388" y="2271009"/>
                        <a:ext cx="4627562" cy="33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60FA9C39-EAF5-DB7F-1DBD-5511DA3D4F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8172" y="1418630"/>
            <a:ext cx="1829055" cy="266737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ABF4D8-21D5-D1EA-660E-2EF9C7946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23853"/>
              </p:ext>
            </p:extLst>
          </p:nvPr>
        </p:nvGraphicFramePr>
        <p:xfrm>
          <a:off x="6096000" y="2292440"/>
          <a:ext cx="5507038" cy="53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4276440" imgH="419760" progId="Equation.AxMath">
                  <p:embed/>
                </p:oleObj>
              </mc:Choice>
              <mc:Fallback>
                <p:oleObj name="AxMath" r:id="rId13" imgW="4276440" imgH="41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2292440"/>
                        <a:ext cx="5507038" cy="53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2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823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L</dc:creator>
  <cp:lastModifiedBy>X L</cp:lastModifiedBy>
  <cp:revision>7</cp:revision>
  <dcterms:created xsi:type="dcterms:W3CDTF">2023-11-15T13:13:41Z</dcterms:created>
  <dcterms:modified xsi:type="dcterms:W3CDTF">2023-11-18T10:12:40Z</dcterms:modified>
</cp:coreProperties>
</file>