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3" r:id="rId5"/>
    <p:sldId id="260" r:id="rId6"/>
    <p:sldId id="259"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99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24C0E95-8BA8-467D-BD39-6DBCAE879247}" type="datetimeFigureOut">
              <a:rPr lang="en-US" smtClean="0"/>
              <a:t>2/19/2019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D2BC38F-92FC-4FBE-B079-31B37D63E87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55128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0E95-8BA8-467D-BD39-6DBCAE87924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77610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0E95-8BA8-467D-BD39-6DBCAE87924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1154881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0E95-8BA8-467D-BD39-6DBCAE87924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164224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0E95-8BA8-467D-BD39-6DBCAE879247}"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293643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24C0E95-8BA8-467D-BD39-6DBCAE879247}" type="datetimeFigureOut">
              <a:rPr lang="en-US" smtClean="0"/>
              <a:t>2/19/2019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D2BC38F-92FC-4FBE-B079-31B37D63E87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144029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C0E95-8BA8-467D-BD39-6DBCAE879247}"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289372214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C0E95-8BA8-467D-BD39-6DBCAE879247}"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360471672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C0E95-8BA8-467D-BD39-6DBCAE879247}"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67285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C0E95-8BA8-467D-BD39-6DBCAE879247}"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18106094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224C0E95-8BA8-467D-BD39-6DBCAE879247}" type="datetimeFigureOut">
              <a:rPr lang="en-US" smtClean="0"/>
              <a:t>2/19/2019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D2BC38F-92FC-4FBE-B079-31B37D63E87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979114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224C0E95-8BA8-467D-BD39-6DBCAE879247}" type="datetimeFigureOut">
              <a:rPr lang="en-US" smtClean="0"/>
              <a:t>2/19/2019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D2BC38F-92FC-4FBE-B079-31B37D63E87D}" type="slidenum">
              <a:rPr lang="en-US" smtClean="0"/>
              <a:t>‹#›</a:t>
            </a:fld>
            <a:endParaRPr lang="en-US"/>
          </a:p>
        </p:txBody>
      </p:sp>
    </p:spTree>
    <p:extLst>
      <p:ext uri="{BB962C8B-B14F-4D97-AF65-F5344CB8AC3E}">
        <p14:creationId xmlns:p14="http://schemas.microsoft.com/office/powerpoint/2010/main" val="320927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24C0E95-8BA8-467D-BD39-6DBCAE879247}" type="datetimeFigureOut">
              <a:rPr lang="en-US" smtClean="0"/>
              <a:t>2/19/2019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D2BC38F-92FC-4FBE-B079-31B37D63E87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06514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lot.ly/~limosin/0/" TargetMode="Externa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EBE5-5611-456F-B268-4DDE60CF62A1}"/>
              </a:ext>
            </a:extLst>
          </p:cNvPr>
          <p:cNvSpPr>
            <a:spLocks noGrp="1"/>
          </p:cNvSpPr>
          <p:nvPr>
            <p:ph type="ctrTitle"/>
          </p:nvPr>
        </p:nvSpPr>
        <p:spPr/>
        <p:txBody>
          <a:bodyPr/>
          <a:lstStyle/>
          <a:p>
            <a:r>
              <a:rPr lang="en-US" dirty="0"/>
              <a:t>Yes Bank Campus Datathon</a:t>
            </a:r>
          </a:p>
        </p:txBody>
      </p:sp>
      <p:sp>
        <p:nvSpPr>
          <p:cNvPr id="3" name="Subtitle 2">
            <a:extLst>
              <a:ext uri="{FF2B5EF4-FFF2-40B4-BE49-F238E27FC236}">
                <a16:creationId xmlns:a16="http://schemas.microsoft.com/office/drawing/2014/main" id="{6625AD93-7E64-4180-9792-B0856171A1EC}"/>
              </a:ext>
            </a:extLst>
          </p:cNvPr>
          <p:cNvSpPr>
            <a:spLocks noGrp="1"/>
          </p:cNvSpPr>
          <p:nvPr>
            <p:ph type="subTitle" idx="1"/>
          </p:nvPr>
        </p:nvSpPr>
        <p:spPr/>
        <p:txBody>
          <a:bodyPr>
            <a:normAutofit fontScale="70000" lnSpcReduction="20000"/>
          </a:bodyPr>
          <a:lstStyle/>
          <a:p>
            <a:r>
              <a:rPr lang="en-US" dirty="0"/>
              <a:t>Team Kubernetis : Somil Singhai and Ashutosh sancheti</a:t>
            </a:r>
          </a:p>
          <a:p>
            <a:r>
              <a:rPr lang="en-US" dirty="0"/>
              <a:t>Bits Pilani, Pilani campus</a:t>
            </a:r>
          </a:p>
        </p:txBody>
      </p:sp>
    </p:spTree>
    <p:extLst>
      <p:ext uri="{BB962C8B-B14F-4D97-AF65-F5344CB8AC3E}">
        <p14:creationId xmlns:p14="http://schemas.microsoft.com/office/powerpoint/2010/main" val="195428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C9C7-9793-4EDA-B871-56D099103E79}"/>
              </a:ext>
            </a:extLst>
          </p:cNvPr>
          <p:cNvSpPr>
            <a:spLocks noGrp="1"/>
          </p:cNvSpPr>
          <p:nvPr>
            <p:ph type="title"/>
          </p:nvPr>
        </p:nvSpPr>
        <p:spPr>
          <a:xfrm>
            <a:off x="1251678" y="382384"/>
            <a:ext cx="10178322" cy="2013085"/>
          </a:xfrm>
        </p:spPr>
        <p:txBody>
          <a:bodyPr>
            <a:noAutofit/>
          </a:bodyPr>
          <a:lstStyle/>
          <a:p>
            <a:r>
              <a:rPr lang="en-US" sz="4000" dirty="0"/>
              <a:t>Data Cleaning</a:t>
            </a:r>
            <a:br>
              <a:rPr lang="en-US" sz="4000" dirty="0"/>
            </a:br>
            <a:br>
              <a:rPr lang="en-US" sz="4000" dirty="0"/>
            </a:br>
            <a:r>
              <a:rPr lang="en-US" sz="2400" u="sng" dirty="0"/>
              <a:t>Null values estimation(for both current and permanent addresses)</a:t>
            </a:r>
            <a:endParaRPr lang="en-US" sz="4000" u="sng" dirty="0"/>
          </a:p>
        </p:txBody>
      </p:sp>
      <p:sp>
        <p:nvSpPr>
          <p:cNvPr id="3" name="Content Placeholder 2">
            <a:extLst>
              <a:ext uri="{FF2B5EF4-FFF2-40B4-BE49-F238E27FC236}">
                <a16:creationId xmlns:a16="http://schemas.microsoft.com/office/drawing/2014/main" id="{B57509BD-9C0D-4B3E-8097-BA1F2EBCB5AC}"/>
              </a:ext>
            </a:extLst>
          </p:cNvPr>
          <p:cNvSpPr>
            <a:spLocks noGrp="1"/>
          </p:cNvSpPr>
          <p:nvPr>
            <p:ph sz="quarter" idx="13"/>
          </p:nvPr>
        </p:nvSpPr>
        <p:spPr>
          <a:xfrm>
            <a:off x="1251678" y="2395469"/>
            <a:ext cx="10394707" cy="4105584"/>
          </a:xfrm>
        </p:spPr>
        <p:txBody>
          <a:bodyPr>
            <a:normAutofit lnSpcReduction="10000"/>
          </a:bodyPr>
          <a:lstStyle/>
          <a:p>
            <a:r>
              <a:rPr lang="en-US" dirty="0"/>
              <a:t>If more than 3 fields in each address types(current and permanent) including the pin code are missing then it is better to drop that address, since there is no way to get its respective latitude and longitude. We understand that it is specifically mentioned not to remove any address field, but there is nothing much that can be with the given data.</a:t>
            </a:r>
          </a:p>
          <a:p>
            <a:r>
              <a:rPr lang="en-US" dirty="0"/>
              <a:t>Null values in addresses :</a:t>
            </a:r>
          </a:p>
          <a:p>
            <a:pPr lvl="1"/>
            <a:r>
              <a:rPr lang="en-US" dirty="0"/>
              <a:t>Pin code available  : Use the google geocode service to get an approximate address.</a:t>
            </a:r>
          </a:p>
          <a:p>
            <a:pPr lvl="1"/>
            <a:r>
              <a:rPr lang="en-US" dirty="0"/>
              <a:t>Pin code unavailable : This data can be shown when making a heat map for the whole country or even the whole state, but isn’t useful when viewing a heatmap for a city. </a:t>
            </a:r>
          </a:p>
          <a:p>
            <a:r>
              <a:rPr lang="en-US" dirty="0"/>
              <a:t>Null values in city or state:</a:t>
            </a:r>
          </a:p>
          <a:p>
            <a:pPr lvl="1"/>
            <a:r>
              <a:rPr lang="en-US" dirty="0"/>
              <a:t>Address and pin code given :  Again, we can get the state and city by using the geocode service.</a:t>
            </a:r>
          </a:p>
          <a:p>
            <a:pPr lvl="1"/>
            <a:r>
              <a:rPr lang="en-US" dirty="0"/>
              <a:t>Only Address given : We can get the city or state, however there can be an error, since two places can have similar addresses.</a:t>
            </a:r>
          </a:p>
        </p:txBody>
      </p:sp>
    </p:spTree>
    <p:extLst>
      <p:ext uri="{BB962C8B-B14F-4D97-AF65-F5344CB8AC3E}">
        <p14:creationId xmlns:p14="http://schemas.microsoft.com/office/powerpoint/2010/main" val="416030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FF86F-2EDA-4D6B-93D7-484471623CBB}"/>
              </a:ext>
            </a:extLst>
          </p:cNvPr>
          <p:cNvSpPr>
            <a:spLocks noGrp="1"/>
          </p:cNvSpPr>
          <p:nvPr>
            <p:ph sz="quarter" idx="13"/>
          </p:nvPr>
        </p:nvSpPr>
        <p:spPr>
          <a:xfrm>
            <a:off x="1020651" y="940159"/>
            <a:ext cx="10394707" cy="5557664"/>
          </a:xfrm>
        </p:spPr>
        <p:txBody>
          <a:bodyPr>
            <a:normAutofit fontScale="92500" lnSpcReduction="20000"/>
          </a:bodyPr>
          <a:lstStyle/>
          <a:p>
            <a:r>
              <a:rPr lang="en-US" dirty="0"/>
              <a:t>Null values in pin code:</a:t>
            </a:r>
          </a:p>
          <a:p>
            <a:pPr lvl="1"/>
            <a:r>
              <a:rPr lang="en-US" dirty="0"/>
              <a:t>Address, city available: It is possible to get a good estimate of the pin code using geocoding. </a:t>
            </a:r>
          </a:p>
          <a:p>
            <a:pPr lvl="1"/>
            <a:r>
              <a:rPr lang="en-US" dirty="0"/>
              <a:t>Address not available : Address should be neglected when viewing a heatmap of a particular city.</a:t>
            </a:r>
          </a:p>
          <a:p>
            <a:r>
              <a:rPr lang="en-US" dirty="0"/>
              <a:t>Remove </a:t>
            </a:r>
            <a:r>
              <a:rPr lang="en-US" b="1" dirty="0"/>
              <a:t>stop words </a:t>
            </a:r>
            <a:r>
              <a:rPr lang="en-US" dirty="0"/>
              <a:t>as front, of, beside, behind, etc. which indicate spatial location, from address field using nltk library.</a:t>
            </a:r>
          </a:p>
          <a:p>
            <a:r>
              <a:rPr lang="en-US" dirty="0"/>
              <a:t>Some people put address lines into the city entry. An interesting observation from the data regarding the cities column is that if there are some garbage (not really) strings attached to the city entry, then the city name comes at the last. Hence we just extracted the last word from the string. This gave us the city name most of the time.</a:t>
            </a:r>
          </a:p>
          <a:p>
            <a:r>
              <a:rPr lang="en-US" dirty="0"/>
              <a:t>Although a more sophisticated approach may also be taken by constructing a dictionary with key as the ‘State Name’ and a list containing all the available towns and cities in that particular state. This will speed up the validation process as we won’t have to search through all the available places. Unfortunately due to unavailability of such a list, we were unable to use this approach. We could do this only for India but the database also consists of foreign cities which posed a problem.</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33298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6D15-6DE3-407E-AD8F-330D404C86B5}"/>
              </a:ext>
            </a:extLst>
          </p:cNvPr>
          <p:cNvSpPr>
            <a:spLocks noGrp="1"/>
          </p:cNvSpPr>
          <p:nvPr>
            <p:ph type="title"/>
          </p:nvPr>
        </p:nvSpPr>
        <p:spPr>
          <a:xfrm>
            <a:off x="1251678" y="382385"/>
            <a:ext cx="10178322" cy="894480"/>
          </a:xfrm>
        </p:spPr>
        <p:txBody>
          <a:bodyPr/>
          <a:lstStyle/>
          <a:p>
            <a:r>
              <a:rPr lang="en-US" dirty="0"/>
              <a:t>Algorithm</a:t>
            </a:r>
          </a:p>
        </p:txBody>
      </p:sp>
      <p:sp>
        <p:nvSpPr>
          <p:cNvPr id="3" name="Content Placeholder 2">
            <a:extLst>
              <a:ext uri="{FF2B5EF4-FFF2-40B4-BE49-F238E27FC236}">
                <a16:creationId xmlns:a16="http://schemas.microsoft.com/office/drawing/2014/main" id="{06D0BA89-92A7-4026-99C5-D020BB142C93}"/>
              </a:ext>
            </a:extLst>
          </p:cNvPr>
          <p:cNvSpPr>
            <a:spLocks noGrp="1"/>
          </p:cNvSpPr>
          <p:nvPr>
            <p:ph sz="quarter" idx="13"/>
          </p:nvPr>
        </p:nvSpPr>
        <p:spPr>
          <a:xfrm>
            <a:off x="1251678" y="1412607"/>
            <a:ext cx="10394707" cy="3311189"/>
          </a:xfrm>
        </p:spPr>
        <p:txBody>
          <a:bodyPr/>
          <a:lstStyle/>
          <a:p>
            <a:r>
              <a:rPr lang="en-US" dirty="0"/>
              <a:t>Once the Data has been preprocessed, address, city and pin are concatenated to give a search string.</a:t>
            </a:r>
          </a:p>
          <a:p>
            <a:r>
              <a:rPr lang="en-US" dirty="0"/>
              <a:t>This String is then sent to google maps via geocode API call. A json file is returned with the latitude and longitude for the particular search string. These fields are then extracted and  attached to the original dataframe to give a new dataframe containing the Geographical positional attributes.</a:t>
            </a:r>
          </a:p>
          <a:p>
            <a:r>
              <a:rPr lang="en-US" dirty="0"/>
              <a:t>Once the dataframe is ready, we use mapbox as an layer for base map, and Plotly/deck.gl as an overlay for showing our visualizations.</a:t>
            </a:r>
          </a:p>
        </p:txBody>
      </p:sp>
    </p:spTree>
    <p:extLst>
      <p:ext uri="{BB962C8B-B14F-4D97-AF65-F5344CB8AC3E}">
        <p14:creationId xmlns:p14="http://schemas.microsoft.com/office/powerpoint/2010/main" val="68329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312E-2CC0-4D1C-A7D9-DBD63ACCE9FF}"/>
              </a:ext>
            </a:extLst>
          </p:cNvPr>
          <p:cNvSpPr>
            <a:spLocks noGrp="1"/>
          </p:cNvSpPr>
          <p:nvPr>
            <p:ph type="title"/>
          </p:nvPr>
        </p:nvSpPr>
        <p:spPr>
          <a:xfrm>
            <a:off x="2323070" y="1944130"/>
            <a:ext cx="7879492" cy="3488048"/>
          </a:xfrm>
        </p:spPr>
        <p:txBody>
          <a:bodyPr>
            <a:normAutofit fontScale="90000"/>
          </a:bodyPr>
          <a:lstStyle/>
          <a:p>
            <a:pPr algn="ctr"/>
            <a:r>
              <a:rPr lang="en-US" dirty="0"/>
              <a:t>Sample output for Mumbai </a:t>
            </a:r>
            <a:br>
              <a:rPr lang="en-US" dirty="0"/>
            </a:br>
            <a:br>
              <a:rPr lang="en-US" dirty="0"/>
            </a:br>
            <a:r>
              <a:rPr lang="en-US" sz="2000" dirty="0"/>
              <a:t>we used about 13,000 entries out of 2.5 Lakh entries for making this ‘3D Heatmap’. Mumbai was chosen because of its large amount of data.</a:t>
            </a:r>
            <a:br>
              <a:rPr lang="en-US" sz="2000" dirty="0"/>
            </a:br>
            <a:br>
              <a:rPr lang="en-US" sz="2000" dirty="0"/>
            </a:br>
            <a:r>
              <a:rPr lang="en-US" sz="2000" dirty="0">
                <a:highlight>
                  <a:srgbClr val="C0C0C0"/>
                </a:highlight>
              </a:rPr>
              <a:t>Higher bars indicate more customers in that area..</a:t>
            </a:r>
            <a:br>
              <a:rPr lang="en-US" sz="2000" dirty="0">
                <a:highlight>
                  <a:srgbClr val="C0C0C0"/>
                </a:highlight>
              </a:rPr>
            </a:br>
            <a:br>
              <a:rPr lang="en-US" sz="2000" dirty="0">
                <a:highlight>
                  <a:srgbClr val="C0C0C0"/>
                </a:highlight>
              </a:rPr>
            </a:br>
            <a:r>
              <a:rPr lang="en-US" sz="2000" dirty="0">
                <a:highlight>
                  <a:srgbClr val="00FFFF"/>
                </a:highlight>
              </a:rPr>
              <a:t>This was made using deck.gl and mapbox.</a:t>
            </a:r>
            <a:endParaRPr lang="en-US" dirty="0">
              <a:highlight>
                <a:srgbClr val="00FFFF"/>
              </a:highlight>
            </a:endParaRPr>
          </a:p>
        </p:txBody>
      </p:sp>
    </p:spTree>
    <p:extLst>
      <p:ext uri="{BB962C8B-B14F-4D97-AF65-F5344CB8AC3E}">
        <p14:creationId xmlns:p14="http://schemas.microsoft.com/office/powerpoint/2010/main" val="29536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9BF5450-79EA-4C90-A502-4907F8D9D363}"/>
              </a:ext>
            </a:extLst>
          </p:cNvPr>
          <p:cNvPicPr>
            <a:picLocks noChangeAspect="1"/>
          </p:cNvPicPr>
          <p:nvPr/>
        </p:nvPicPr>
        <p:blipFill rotWithShape="1">
          <a:blip r:embed="rId2">
            <a:extLst>
              <a:ext uri="{28A0092B-C50C-407E-A947-70E740481C1C}">
                <a14:useLocalDpi xmlns:a14="http://schemas.microsoft.com/office/drawing/2010/main" val="0"/>
              </a:ext>
            </a:extLst>
          </a:blip>
          <a:srcRect t="2072" r="-2" b="20644"/>
          <a:stretch/>
        </p:blipFill>
        <p:spPr>
          <a:xfrm>
            <a:off x="4493436" y="243"/>
            <a:ext cx="7698564" cy="3346705"/>
          </a:xfrm>
          <a:custGeom>
            <a:avLst/>
            <a:gdLst>
              <a:gd name="connsiteX0" fmla="*/ 1549963 w 7698564"/>
              <a:gd name="connsiteY0" fmla="*/ 0 h 3346705"/>
              <a:gd name="connsiteX1" fmla="*/ 1555540 w 7698564"/>
              <a:gd name="connsiteY1" fmla="*/ 0 h 3346705"/>
              <a:gd name="connsiteX2" fmla="*/ 2621768 w 7698564"/>
              <a:gd name="connsiteY2" fmla="*/ 0 h 3346705"/>
              <a:gd name="connsiteX3" fmla="*/ 6451640 w 7698564"/>
              <a:gd name="connsiteY3" fmla="*/ 0 h 3346705"/>
              <a:gd name="connsiteX4" fmla="*/ 6451640 w 7698564"/>
              <a:gd name="connsiteY4" fmla="*/ 479 h 3346705"/>
              <a:gd name="connsiteX5" fmla="*/ 7698564 w 7698564"/>
              <a:gd name="connsiteY5" fmla="*/ 479 h 3346705"/>
              <a:gd name="connsiteX6" fmla="*/ 7698564 w 7698564"/>
              <a:gd name="connsiteY6" fmla="*/ 3346705 h 3346705"/>
              <a:gd name="connsiteX7" fmla="*/ 0 w 7698564"/>
              <a:gd name="connsiteY7"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19" name="Picture 18">
            <a:extLst>
              <a:ext uri="{FF2B5EF4-FFF2-40B4-BE49-F238E27FC236}">
                <a16:creationId xmlns:a16="http://schemas.microsoft.com/office/drawing/2014/main" id="{3594E7B8-B440-4C21-BA74-851E9CD2CBF5}"/>
              </a:ext>
            </a:extLst>
          </p:cNvPr>
          <p:cNvPicPr>
            <a:picLocks noChangeAspect="1"/>
          </p:cNvPicPr>
          <p:nvPr/>
        </p:nvPicPr>
        <p:blipFill rotWithShape="1">
          <a:blip r:embed="rId3">
            <a:extLst>
              <a:ext uri="{28A0092B-C50C-407E-A947-70E740481C1C}">
                <a14:useLocalDpi xmlns:a14="http://schemas.microsoft.com/office/drawing/2010/main" val="0"/>
              </a:ext>
            </a:extLst>
          </a:blip>
          <a:srcRect r="1510" b="-1"/>
          <a:stretch/>
        </p:blipFill>
        <p:spPr>
          <a:xfrm>
            <a:off x="20" y="10"/>
            <a:ext cx="5859777" cy="3346695"/>
          </a:xfrm>
          <a:custGeom>
            <a:avLst/>
            <a:gdLst>
              <a:gd name="connsiteX0" fmla="*/ 0 w 5859797"/>
              <a:gd name="connsiteY0" fmla="*/ 0 h 3346705"/>
              <a:gd name="connsiteX1" fmla="*/ 5859797 w 5859797"/>
              <a:gd name="connsiteY1" fmla="*/ 0 h 3346705"/>
              <a:gd name="connsiteX2" fmla="*/ 4309834 w 5859797"/>
              <a:gd name="connsiteY2" fmla="*/ 3346705 h 3346705"/>
              <a:gd name="connsiteX3" fmla="*/ 4304257 w 5859797"/>
              <a:gd name="connsiteY3" fmla="*/ 3346705 h 3346705"/>
              <a:gd name="connsiteX4" fmla="*/ 3238029 w 5859797"/>
              <a:gd name="connsiteY4" fmla="*/ 3346705 h 3346705"/>
              <a:gd name="connsiteX5" fmla="*/ 0 w 5859797"/>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15" name="Picture 14">
            <a:extLst>
              <a:ext uri="{FF2B5EF4-FFF2-40B4-BE49-F238E27FC236}">
                <a16:creationId xmlns:a16="http://schemas.microsoft.com/office/drawing/2014/main" id="{C350EB80-1846-43C6-89EC-D817D21B5362}"/>
              </a:ext>
            </a:extLst>
          </p:cNvPr>
          <p:cNvPicPr>
            <a:picLocks noChangeAspect="1"/>
          </p:cNvPicPr>
          <p:nvPr/>
        </p:nvPicPr>
        <p:blipFill rotWithShape="1">
          <a:blip r:embed="rId4">
            <a:extLst>
              <a:ext uri="{28A0092B-C50C-407E-A947-70E740481C1C}">
                <a14:useLocalDpi xmlns:a14="http://schemas.microsoft.com/office/drawing/2010/main" val="0"/>
              </a:ext>
            </a:extLst>
          </a:blip>
          <a:srcRect r="1810" b="-2"/>
          <a:stretch/>
        </p:blipFill>
        <p:spPr>
          <a:xfrm>
            <a:off x="6350089" y="3511295"/>
            <a:ext cx="5841911" cy="3346705"/>
          </a:xfrm>
          <a:custGeom>
            <a:avLst/>
            <a:gdLst>
              <a:gd name="connsiteX0" fmla="*/ 1549963 w 5841911"/>
              <a:gd name="connsiteY0" fmla="*/ 0 h 3346705"/>
              <a:gd name="connsiteX1" fmla="*/ 1555540 w 5841911"/>
              <a:gd name="connsiteY1" fmla="*/ 0 h 3346705"/>
              <a:gd name="connsiteX2" fmla="*/ 2621768 w 5841911"/>
              <a:gd name="connsiteY2" fmla="*/ 0 h 3346705"/>
              <a:gd name="connsiteX3" fmla="*/ 5841911 w 5841911"/>
              <a:gd name="connsiteY3" fmla="*/ 0 h 3346705"/>
              <a:gd name="connsiteX4" fmla="*/ 5841911 w 5841911"/>
              <a:gd name="connsiteY4" fmla="*/ 3346705 h 3346705"/>
              <a:gd name="connsiteX5" fmla="*/ 0 w 584191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17" name="Picture 16">
            <a:extLst>
              <a:ext uri="{FF2B5EF4-FFF2-40B4-BE49-F238E27FC236}">
                <a16:creationId xmlns:a16="http://schemas.microsoft.com/office/drawing/2014/main" id="{51965593-FB9B-4A11-A569-ABE881FABA38}"/>
              </a:ext>
            </a:extLst>
          </p:cNvPr>
          <p:cNvPicPr>
            <a:picLocks noChangeAspect="1"/>
          </p:cNvPicPr>
          <p:nvPr/>
        </p:nvPicPr>
        <p:blipFill rotWithShape="1">
          <a:blip r:embed="rId5">
            <a:extLst>
              <a:ext uri="{28A0092B-C50C-407E-A947-70E740481C1C}">
                <a14:useLocalDpi xmlns:a14="http://schemas.microsoft.com/office/drawing/2010/main" val="0"/>
              </a:ext>
            </a:extLst>
          </a:blip>
          <a:srcRect t="7753" r="-2" b="14962"/>
          <a:stretch/>
        </p:blipFill>
        <p:spPr>
          <a:xfrm>
            <a:off x="20" y="3511295"/>
            <a:ext cx="7698544" cy="3346705"/>
          </a:xfrm>
          <a:custGeom>
            <a:avLst/>
            <a:gdLst>
              <a:gd name="connsiteX0" fmla="*/ 0 w 7698564"/>
              <a:gd name="connsiteY0" fmla="*/ 0 h 3346705"/>
              <a:gd name="connsiteX1" fmla="*/ 7698564 w 7698564"/>
              <a:gd name="connsiteY1" fmla="*/ 0 h 3346705"/>
              <a:gd name="connsiteX2" fmla="*/ 6148601 w 7698564"/>
              <a:gd name="connsiteY2" fmla="*/ 3346705 h 3346705"/>
              <a:gd name="connsiteX3" fmla="*/ 6143024 w 7698564"/>
              <a:gd name="connsiteY3" fmla="*/ 3346705 h 3346705"/>
              <a:gd name="connsiteX4" fmla="*/ 5076796 w 7698564"/>
              <a:gd name="connsiteY4" fmla="*/ 3346705 h 3346705"/>
              <a:gd name="connsiteX5" fmla="*/ 1246924 w 7698564"/>
              <a:gd name="connsiteY5" fmla="*/ 3346705 h 3346705"/>
              <a:gd name="connsiteX6" fmla="*/ 1246924 w 7698564"/>
              <a:gd name="connsiteY6" fmla="*/ 3346226 h 3346705"/>
              <a:gd name="connsiteX7" fmla="*/ 0 w 7698564"/>
              <a:gd name="connsiteY7" fmla="*/ 3346226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67534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43F237-6E3C-4AF5-9C2B-E7F36D32F82F}"/>
              </a:ext>
            </a:extLst>
          </p:cNvPr>
          <p:cNvSpPr>
            <a:spLocks noGrp="1"/>
          </p:cNvSpPr>
          <p:nvPr>
            <p:ph type="title"/>
          </p:nvPr>
        </p:nvSpPr>
        <p:spPr>
          <a:xfrm>
            <a:off x="2323070" y="1944130"/>
            <a:ext cx="7879492" cy="2117124"/>
          </a:xfrm>
        </p:spPr>
        <p:txBody>
          <a:bodyPr>
            <a:normAutofit fontScale="90000"/>
          </a:bodyPr>
          <a:lstStyle/>
          <a:p>
            <a:pPr algn="ctr"/>
            <a:r>
              <a:rPr lang="en-US" dirty="0"/>
              <a:t>Sample output for Mumbai </a:t>
            </a:r>
            <a:br>
              <a:rPr lang="en-US" dirty="0"/>
            </a:br>
            <a:br>
              <a:rPr lang="en-US" sz="2000" dirty="0"/>
            </a:br>
            <a:br>
              <a:rPr lang="en-US" sz="2000" dirty="0">
                <a:highlight>
                  <a:srgbClr val="C0C0C0"/>
                </a:highlight>
              </a:rPr>
            </a:br>
            <a:r>
              <a:rPr lang="en-US" sz="2000" dirty="0">
                <a:highlight>
                  <a:srgbClr val="C0C0C0"/>
                </a:highlight>
              </a:rPr>
              <a:t>Scatter Plot for the data</a:t>
            </a:r>
            <a:br>
              <a:rPr lang="en-US" sz="2000" dirty="0">
                <a:highlight>
                  <a:srgbClr val="C0C0C0"/>
                </a:highlight>
              </a:rPr>
            </a:br>
            <a:br>
              <a:rPr lang="en-US" sz="2000" dirty="0">
                <a:highlight>
                  <a:srgbClr val="C0C0C0"/>
                </a:highlight>
              </a:rPr>
            </a:br>
            <a:r>
              <a:rPr lang="en-US" sz="2000" dirty="0">
                <a:highlight>
                  <a:srgbClr val="00FFFF"/>
                </a:highlight>
              </a:rPr>
              <a:t>This was made using Plotly and mapbox.</a:t>
            </a:r>
            <a:endParaRPr lang="en-US" dirty="0">
              <a:highlight>
                <a:srgbClr val="00FFFF"/>
              </a:highlight>
            </a:endParaRPr>
          </a:p>
        </p:txBody>
      </p:sp>
    </p:spTree>
    <p:extLst>
      <p:ext uri="{BB962C8B-B14F-4D97-AF65-F5344CB8AC3E}">
        <p14:creationId xmlns:p14="http://schemas.microsoft.com/office/powerpoint/2010/main" val="124236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D0E1B-0BC5-4EAD-A03F-5FCB8AB60FEE}"/>
              </a:ext>
            </a:extLst>
          </p:cNvPr>
          <p:cNvSpPr>
            <a:spLocks noGrp="1"/>
          </p:cNvSpPr>
          <p:nvPr>
            <p:ph sz="quarter" idx="13"/>
          </p:nvPr>
        </p:nvSpPr>
        <p:spPr>
          <a:xfrm>
            <a:off x="898646" y="465257"/>
            <a:ext cx="10394707" cy="490334"/>
          </a:xfrm>
        </p:spPr>
        <p:txBody>
          <a:bodyPr/>
          <a:lstStyle/>
          <a:p>
            <a:r>
              <a:rPr lang="en-US" dirty="0"/>
              <a:t>You can check this plot out on :      </a:t>
            </a:r>
            <a:r>
              <a:rPr lang="en-US" dirty="0">
                <a:solidFill>
                  <a:schemeClr val="tx1"/>
                </a:solidFill>
                <a:highlight>
                  <a:srgbClr val="C0C0C0"/>
                </a:highlight>
                <a:hlinkClick r:id="rId2">
                  <a:extLst>
                    <a:ext uri="{A12FA001-AC4F-418D-AE19-62706E023703}">
                      <ahyp:hlinkClr xmlns:ahyp="http://schemas.microsoft.com/office/drawing/2018/hyperlinkcolor" val="tx"/>
                    </a:ext>
                  </a:extLst>
                </a:hlinkClick>
              </a:rPr>
              <a:t>https://plot.ly/~limosin/0/</a:t>
            </a:r>
            <a:endParaRPr lang="en-US" dirty="0">
              <a:solidFill>
                <a:schemeClr val="tx1"/>
              </a:solidFill>
              <a:highlight>
                <a:srgbClr val="C0C0C0"/>
              </a:highlight>
            </a:endParaRPr>
          </a:p>
        </p:txBody>
      </p:sp>
      <p:pic>
        <p:nvPicPr>
          <p:cNvPr id="7" name="Picture 6">
            <a:extLst>
              <a:ext uri="{FF2B5EF4-FFF2-40B4-BE49-F238E27FC236}">
                <a16:creationId xmlns:a16="http://schemas.microsoft.com/office/drawing/2014/main" id="{9977561A-2659-450C-B8BF-3A13C9576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0033"/>
            <a:ext cx="5479181" cy="3165131"/>
          </a:xfrm>
          <a:prstGeom prst="rect">
            <a:avLst/>
          </a:prstGeom>
        </p:spPr>
      </p:pic>
      <p:pic>
        <p:nvPicPr>
          <p:cNvPr id="5" name="Picture 4">
            <a:extLst>
              <a:ext uri="{FF2B5EF4-FFF2-40B4-BE49-F238E27FC236}">
                <a16:creationId xmlns:a16="http://schemas.microsoft.com/office/drawing/2014/main" id="{19276500-6759-4CD4-96D6-2CF046152586}"/>
              </a:ext>
            </a:extLst>
          </p:cNvPr>
          <p:cNvPicPr>
            <a:picLocks noChangeAspect="1"/>
          </p:cNvPicPr>
          <p:nvPr/>
        </p:nvPicPr>
        <p:blipFill rotWithShape="1">
          <a:blip r:embed="rId4">
            <a:extLst>
              <a:ext uri="{28A0092B-C50C-407E-A947-70E740481C1C}">
                <a14:useLocalDpi xmlns:a14="http://schemas.microsoft.com/office/drawing/2010/main" val="0"/>
              </a:ext>
            </a:extLst>
          </a:blip>
          <a:srcRect l="21148" r="11518"/>
          <a:stretch/>
        </p:blipFill>
        <p:spPr>
          <a:xfrm>
            <a:off x="4996872" y="2149552"/>
            <a:ext cx="7195127" cy="4708448"/>
          </a:xfrm>
          <a:prstGeom prst="rect">
            <a:avLst/>
          </a:prstGeom>
        </p:spPr>
      </p:pic>
    </p:spTree>
    <p:extLst>
      <p:ext uri="{BB962C8B-B14F-4D97-AF65-F5344CB8AC3E}">
        <p14:creationId xmlns:p14="http://schemas.microsoft.com/office/powerpoint/2010/main" val="282563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DA11-05B0-45D7-910D-DC8655D071FE}"/>
              </a:ext>
            </a:extLst>
          </p:cNvPr>
          <p:cNvSpPr>
            <a:spLocks noGrp="1"/>
          </p:cNvSpPr>
          <p:nvPr>
            <p:ph type="title"/>
          </p:nvPr>
        </p:nvSpPr>
        <p:spPr>
          <a:xfrm>
            <a:off x="1251678" y="382385"/>
            <a:ext cx="10178322" cy="922540"/>
          </a:xfrm>
        </p:spPr>
        <p:txBody>
          <a:bodyPr/>
          <a:lstStyle/>
          <a:p>
            <a:r>
              <a:rPr lang="en-US" dirty="0"/>
              <a:t>Future work</a:t>
            </a:r>
          </a:p>
        </p:txBody>
      </p:sp>
      <p:sp>
        <p:nvSpPr>
          <p:cNvPr id="3" name="Content Placeholder 2">
            <a:extLst>
              <a:ext uri="{FF2B5EF4-FFF2-40B4-BE49-F238E27FC236}">
                <a16:creationId xmlns:a16="http://schemas.microsoft.com/office/drawing/2014/main" id="{7F8A7003-8FB4-4915-AEB3-B85688FF961C}"/>
              </a:ext>
            </a:extLst>
          </p:cNvPr>
          <p:cNvSpPr>
            <a:spLocks noGrp="1"/>
          </p:cNvSpPr>
          <p:nvPr>
            <p:ph sz="quarter" idx="13"/>
          </p:nvPr>
        </p:nvSpPr>
        <p:spPr>
          <a:xfrm>
            <a:off x="1123950" y="2044346"/>
            <a:ext cx="10394707" cy="3311189"/>
          </a:xfrm>
        </p:spPr>
        <p:txBody>
          <a:bodyPr/>
          <a:lstStyle/>
          <a:p>
            <a:r>
              <a:rPr lang="en-US" dirty="0"/>
              <a:t>Currently we have constructed a dictionary consisting of states, cities and the customers in that city(we store the customer id, as it is unique).  So when a user selects the particular city using a drop-down menu approach, it zooms to that city and then shows the relevant 3d heatmap. We still need to work on the GUI for this method.</a:t>
            </a:r>
          </a:p>
          <a:p>
            <a:r>
              <a:rPr lang="en-US" dirty="0"/>
              <a:t>Need to work on a model which shows relevant correlation between the current address and the permanent address. This can provide us with useful insights which may prove useful in expanding the customer base. Right now they are plotted individually.</a:t>
            </a:r>
          </a:p>
          <a:p>
            <a:endParaRPr lang="en-US" dirty="0"/>
          </a:p>
        </p:txBody>
      </p:sp>
    </p:spTree>
    <p:extLst>
      <p:ext uri="{BB962C8B-B14F-4D97-AF65-F5344CB8AC3E}">
        <p14:creationId xmlns:p14="http://schemas.microsoft.com/office/powerpoint/2010/main" val="90023668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347</TotalTime>
  <Words>669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Impact</vt:lpstr>
      <vt:lpstr>Badge</vt:lpstr>
      <vt:lpstr>Yes Bank Campus Datathon</vt:lpstr>
      <vt:lpstr>Data Cleaning  Null values estimation(for both current and permanent addresses)</vt:lpstr>
      <vt:lpstr>PowerPoint Presentation</vt:lpstr>
      <vt:lpstr>Algorithm</vt:lpstr>
      <vt:lpstr>Sample output for Mumbai   we used about 13,000 entries out of 2.5 Lakh entries for making this ‘3D Heatmap’. Mumbai was chosen because of its large amount of data.  Higher bars indicate more customers in that area..  This was made using deck.gl and mapbox.</vt:lpstr>
      <vt:lpstr>PowerPoint Presentation</vt:lpstr>
      <vt:lpstr>Sample output for Mumbai    Scatter Plot for the data  This was made using Plotly and mapbox.</vt:lpstr>
      <vt:lpstr>PowerPoint 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Yes Bank Campus Datathon</dc:title>
  <dc:creator>Somil  Singhai</dc:creator>
  <cp:lastModifiedBy>Somil  Singhai</cp:lastModifiedBy>
  <cp:revision>12</cp:revision>
  <dcterms:created xsi:type="dcterms:W3CDTF">2019-02-19T09:01:13Z</dcterms:created>
  <dcterms:modified xsi:type="dcterms:W3CDTF">2019-02-19T15:33:24Z</dcterms:modified>
</cp:coreProperties>
</file>