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DDAF-F73C-4C0B-AFB9-8A80998B325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26FD-C6FF-4626-8413-67BCBEB08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4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DDAF-F73C-4C0B-AFB9-8A80998B325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26FD-C6FF-4626-8413-67BCBEB08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9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DDAF-F73C-4C0B-AFB9-8A80998B325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26FD-C6FF-4626-8413-67BCBEB08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3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DDAF-F73C-4C0B-AFB9-8A80998B325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26FD-C6FF-4626-8413-67BCBEB08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87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DDAF-F73C-4C0B-AFB9-8A80998B325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26FD-C6FF-4626-8413-67BCBEB08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8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DDAF-F73C-4C0B-AFB9-8A80998B325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26FD-C6FF-4626-8413-67BCBEB08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8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DDAF-F73C-4C0B-AFB9-8A80998B325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26FD-C6FF-4626-8413-67BCBEB08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6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DDAF-F73C-4C0B-AFB9-8A80998B325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26FD-C6FF-4626-8413-67BCBEB08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7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DDAF-F73C-4C0B-AFB9-8A80998B325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26FD-C6FF-4626-8413-67BCBEB08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7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DDAF-F73C-4C0B-AFB9-8A80998B325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26FD-C6FF-4626-8413-67BCBEB08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7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DDAF-F73C-4C0B-AFB9-8A80998B325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26FD-C6FF-4626-8413-67BCBEB08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5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DDAF-F73C-4C0B-AFB9-8A80998B325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A26FD-C6FF-4626-8413-67BCBEB08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876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027E33-D028-4113-A6D8-883EBF0586BD}"/>
              </a:ext>
            </a:extLst>
          </p:cNvPr>
          <p:cNvSpPr/>
          <p:nvPr/>
        </p:nvSpPr>
        <p:spPr>
          <a:xfrm>
            <a:off x="1283369" y="724911"/>
            <a:ext cx="1828798" cy="9545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01 </a:t>
            </a:r>
            <a:r>
              <a:rPr lang="ko-KR" altLang="en-US" b="1" dirty="0"/>
              <a:t>제작동기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79DF63-3BB4-4402-BF8B-21286AF4DB10}"/>
              </a:ext>
            </a:extLst>
          </p:cNvPr>
          <p:cNvSpPr/>
          <p:nvPr/>
        </p:nvSpPr>
        <p:spPr>
          <a:xfrm>
            <a:off x="3641559" y="2165691"/>
            <a:ext cx="1828798" cy="954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02 </a:t>
            </a:r>
            <a:r>
              <a:rPr lang="ko-KR" altLang="en-US" b="1" dirty="0"/>
              <a:t>개발환경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75D7A1-E3CD-4DE3-B085-5A7DB4827606}"/>
              </a:ext>
            </a:extLst>
          </p:cNvPr>
          <p:cNvCxnSpPr>
            <a:cxnSpLocks/>
          </p:cNvCxnSpPr>
          <p:nvPr/>
        </p:nvCxnSpPr>
        <p:spPr>
          <a:xfrm>
            <a:off x="1098885" y="1939095"/>
            <a:ext cx="951296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C3420B-D057-4F77-B322-5F66DA0E3B9D}"/>
              </a:ext>
            </a:extLst>
          </p:cNvPr>
          <p:cNvCxnSpPr>
            <a:cxnSpLocks/>
          </p:cNvCxnSpPr>
          <p:nvPr/>
        </p:nvCxnSpPr>
        <p:spPr>
          <a:xfrm>
            <a:off x="1114927" y="5243760"/>
            <a:ext cx="951296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1C705C-1166-4D7A-B410-A07B9E417625}"/>
              </a:ext>
            </a:extLst>
          </p:cNvPr>
          <p:cNvSpPr/>
          <p:nvPr/>
        </p:nvSpPr>
        <p:spPr>
          <a:xfrm>
            <a:off x="5550570" y="748971"/>
            <a:ext cx="1828798" cy="954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03 </a:t>
            </a:r>
            <a:r>
              <a:rPr lang="ko-KR" altLang="en-US" b="1" dirty="0"/>
              <a:t>제작기간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8712D5-EA88-4AAD-A92A-5E9AAC3FA42A}"/>
              </a:ext>
            </a:extLst>
          </p:cNvPr>
          <p:cNvSpPr/>
          <p:nvPr/>
        </p:nvSpPr>
        <p:spPr>
          <a:xfrm>
            <a:off x="8173454" y="2165691"/>
            <a:ext cx="1828798" cy="954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04 </a:t>
            </a:r>
            <a:r>
              <a:rPr lang="ko-KR" altLang="en-US" b="1" dirty="0"/>
              <a:t>설계 구조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82E5C3-1633-4E65-B1C5-1E266535842A}"/>
              </a:ext>
            </a:extLst>
          </p:cNvPr>
          <p:cNvSpPr/>
          <p:nvPr/>
        </p:nvSpPr>
        <p:spPr>
          <a:xfrm>
            <a:off x="1283369" y="3932321"/>
            <a:ext cx="1828798" cy="9545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05 </a:t>
            </a:r>
            <a:r>
              <a:rPr lang="ko-KR" altLang="en-US" b="1" dirty="0"/>
              <a:t>동작과정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79E9F4-7EC2-4C33-AAF5-D6F49EB82A07}"/>
              </a:ext>
            </a:extLst>
          </p:cNvPr>
          <p:cNvSpPr/>
          <p:nvPr/>
        </p:nvSpPr>
        <p:spPr>
          <a:xfrm>
            <a:off x="3441033" y="5464342"/>
            <a:ext cx="1828798" cy="954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06 Front-End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CC876B-E258-47E1-9C49-41373627B750}"/>
              </a:ext>
            </a:extLst>
          </p:cNvPr>
          <p:cNvSpPr/>
          <p:nvPr/>
        </p:nvSpPr>
        <p:spPr>
          <a:xfrm>
            <a:off x="5678907" y="3894222"/>
            <a:ext cx="1828798" cy="954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07 Back-End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A3CB46-74F2-4D9F-8641-A52C98A8C20B}"/>
              </a:ext>
            </a:extLst>
          </p:cNvPr>
          <p:cNvSpPr/>
          <p:nvPr/>
        </p:nvSpPr>
        <p:spPr>
          <a:xfrm>
            <a:off x="8173454" y="5479382"/>
            <a:ext cx="1828798" cy="954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08 </a:t>
            </a:r>
            <a:r>
              <a:rPr lang="ko-KR" altLang="en-US" b="1" dirty="0"/>
              <a:t>보완점 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9373E4A-7F8B-4A06-9A57-2905534726ED}"/>
              </a:ext>
            </a:extLst>
          </p:cNvPr>
          <p:cNvSpPr/>
          <p:nvPr/>
        </p:nvSpPr>
        <p:spPr>
          <a:xfrm>
            <a:off x="2029325" y="1844846"/>
            <a:ext cx="168443" cy="175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0D39B8F-378D-4D8B-BCF1-07229D357780}"/>
              </a:ext>
            </a:extLst>
          </p:cNvPr>
          <p:cNvSpPr/>
          <p:nvPr/>
        </p:nvSpPr>
        <p:spPr>
          <a:xfrm>
            <a:off x="4483768" y="1851370"/>
            <a:ext cx="168443" cy="175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A5CB90F-DBDD-443F-A6DC-B0770A9FBF8C}"/>
              </a:ext>
            </a:extLst>
          </p:cNvPr>
          <p:cNvSpPr/>
          <p:nvPr/>
        </p:nvSpPr>
        <p:spPr>
          <a:xfrm>
            <a:off x="6537158" y="1844846"/>
            <a:ext cx="168443" cy="175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FC23793-AEA9-4B7D-A20A-B2431CC2CE65}"/>
              </a:ext>
            </a:extLst>
          </p:cNvPr>
          <p:cNvSpPr/>
          <p:nvPr/>
        </p:nvSpPr>
        <p:spPr>
          <a:xfrm>
            <a:off x="9007642" y="1844846"/>
            <a:ext cx="168443" cy="175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3E2069-B25A-4D13-8D84-D635C931D853}"/>
              </a:ext>
            </a:extLst>
          </p:cNvPr>
          <p:cNvSpPr/>
          <p:nvPr/>
        </p:nvSpPr>
        <p:spPr>
          <a:xfrm>
            <a:off x="2097505" y="5156035"/>
            <a:ext cx="168443" cy="175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6AE006D-2C27-48CA-9AD9-C6FE39826B68}"/>
              </a:ext>
            </a:extLst>
          </p:cNvPr>
          <p:cNvSpPr/>
          <p:nvPr/>
        </p:nvSpPr>
        <p:spPr>
          <a:xfrm>
            <a:off x="4315325" y="5156035"/>
            <a:ext cx="168443" cy="175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75647AA-49C3-4366-A2D2-AF754CA36ADF}"/>
              </a:ext>
            </a:extLst>
          </p:cNvPr>
          <p:cNvGrpSpPr/>
          <p:nvPr/>
        </p:nvGrpSpPr>
        <p:grpSpPr>
          <a:xfrm>
            <a:off x="2009804" y="1776417"/>
            <a:ext cx="304269" cy="325355"/>
            <a:chOff x="3144254" y="907391"/>
            <a:chExt cx="296779" cy="318831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A7B6AE7-35D4-4BB2-8C29-80206722404A}"/>
                </a:ext>
              </a:extLst>
            </p:cNvPr>
            <p:cNvSpPr/>
            <p:nvPr/>
          </p:nvSpPr>
          <p:spPr>
            <a:xfrm>
              <a:off x="3144254" y="907391"/>
              <a:ext cx="296779" cy="318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EDBE0EF-D911-4DA9-BC05-FC690760F8C3}"/>
                </a:ext>
              </a:extLst>
            </p:cNvPr>
            <p:cNvSpPr/>
            <p:nvPr/>
          </p:nvSpPr>
          <p:spPr>
            <a:xfrm>
              <a:off x="3189057" y="956622"/>
              <a:ext cx="207173" cy="21579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C238948-0959-4273-97DB-00850BBFBBFC}"/>
              </a:ext>
            </a:extLst>
          </p:cNvPr>
          <p:cNvGrpSpPr/>
          <p:nvPr/>
        </p:nvGrpSpPr>
        <p:grpSpPr>
          <a:xfrm>
            <a:off x="4415854" y="1776417"/>
            <a:ext cx="304269" cy="325355"/>
            <a:chOff x="3144254" y="907391"/>
            <a:chExt cx="296779" cy="318831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57F28BC-431D-41C4-9907-E0396CE2D2E3}"/>
                </a:ext>
              </a:extLst>
            </p:cNvPr>
            <p:cNvSpPr/>
            <p:nvPr/>
          </p:nvSpPr>
          <p:spPr>
            <a:xfrm>
              <a:off x="3144254" y="907391"/>
              <a:ext cx="296779" cy="318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27AB58C-B598-49C0-BA34-4E635CAAA080}"/>
                </a:ext>
              </a:extLst>
            </p:cNvPr>
            <p:cNvSpPr/>
            <p:nvPr/>
          </p:nvSpPr>
          <p:spPr>
            <a:xfrm>
              <a:off x="3189057" y="956622"/>
              <a:ext cx="207173" cy="21579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27D4D75-47AE-4118-BFA3-7EF2FF0C1924}"/>
              </a:ext>
            </a:extLst>
          </p:cNvPr>
          <p:cNvGrpSpPr/>
          <p:nvPr/>
        </p:nvGrpSpPr>
        <p:grpSpPr>
          <a:xfrm>
            <a:off x="6515669" y="1776417"/>
            <a:ext cx="304269" cy="325355"/>
            <a:chOff x="3144254" y="907391"/>
            <a:chExt cx="296779" cy="318831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C9A238F-8BF1-4440-A5D2-8871F6F2CBAC}"/>
                </a:ext>
              </a:extLst>
            </p:cNvPr>
            <p:cNvSpPr/>
            <p:nvPr/>
          </p:nvSpPr>
          <p:spPr>
            <a:xfrm>
              <a:off x="3144254" y="907391"/>
              <a:ext cx="296779" cy="318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9C1DD6B-2895-4099-9639-EAC06E774245}"/>
                </a:ext>
              </a:extLst>
            </p:cNvPr>
            <p:cNvSpPr/>
            <p:nvPr/>
          </p:nvSpPr>
          <p:spPr>
            <a:xfrm>
              <a:off x="3189057" y="956622"/>
              <a:ext cx="207173" cy="21579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21BF394-F8A6-4ED0-B110-3BE5208A9ED0}"/>
              </a:ext>
            </a:extLst>
          </p:cNvPr>
          <p:cNvGrpSpPr/>
          <p:nvPr/>
        </p:nvGrpSpPr>
        <p:grpSpPr>
          <a:xfrm>
            <a:off x="8915855" y="1776417"/>
            <a:ext cx="304269" cy="325355"/>
            <a:chOff x="3144254" y="907391"/>
            <a:chExt cx="296779" cy="318831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A5C2614-34BB-4E24-8A92-128175A9B6A5}"/>
                </a:ext>
              </a:extLst>
            </p:cNvPr>
            <p:cNvSpPr/>
            <p:nvPr/>
          </p:nvSpPr>
          <p:spPr>
            <a:xfrm>
              <a:off x="3144254" y="907391"/>
              <a:ext cx="296779" cy="318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A5C1B00-4A71-4344-B8DF-8A380EF587E2}"/>
                </a:ext>
              </a:extLst>
            </p:cNvPr>
            <p:cNvSpPr/>
            <p:nvPr/>
          </p:nvSpPr>
          <p:spPr>
            <a:xfrm>
              <a:off x="3189057" y="956622"/>
              <a:ext cx="207173" cy="21579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F44CB12-4778-417F-B29E-D5613E5EF036}"/>
              </a:ext>
            </a:extLst>
          </p:cNvPr>
          <p:cNvGrpSpPr/>
          <p:nvPr/>
        </p:nvGrpSpPr>
        <p:grpSpPr>
          <a:xfrm>
            <a:off x="2009804" y="5081082"/>
            <a:ext cx="304269" cy="325355"/>
            <a:chOff x="3144254" y="907391"/>
            <a:chExt cx="296779" cy="318831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032D10A-1D58-4279-8BC4-6FA2372F28D3}"/>
                </a:ext>
              </a:extLst>
            </p:cNvPr>
            <p:cNvSpPr/>
            <p:nvPr/>
          </p:nvSpPr>
          <p:spPr>
            <a:xfrm>
              <a:off x="3144254" y="907391"/>
              <a:ext cx="296779" cy="318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F204322-8EE2-4854-BBAB-97707A2AA885}"/>
                </a:ext>
              </a:extLst>
            </p:cNvPr>
            <p:cNvSpPr/>
            <p:nvPr/>
          </p:nvSpPr>
          <p:spPr>
            <a:xfrm>
              <a:off x="3189057" y="956622"/>
              <a:ext cx="207173" cy="21579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3E9F820-B8AD-49A5-A7ED-C5215AA8697B}"/>
              </a:ext>
            </a:extLst>
          </p:cNvPr>
          <p:cNvGrpSpPr/>
          <p:nvPr/>
        </p:nvGrpSpPr>
        <p:grpSpPr>
          <a:xfrm>
            <a:off x="4269053" y="5081082"/>
            <a:ext cx="304269" cy="325355"/>
            <a:chOff x="3144254" y="907391"/>
            <a:chExt cx="296779" cy="318831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BFB760A-2CB4-4597-86B3-3C72095B9F4F}"/>
                </a:ext>
              </a:extLst>
            </p:cNvPr>
            <p:cNvSpPr/>
            <p:nvPr/>
          </p:nvSpPr>
          <p:spPr>
            <a:xfrm>
              <a:off x="3144254" y="907391"/>
              <a:ext cx="296779" cy="318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27F1CD6-38DF-4FED-9341-BD578725A403}"/>
                </a:ext>
              </a:extLst>
            </p:cNvPr>
            <p:cNvSpPr/>
            <p:nvPr/>
          </p:nvSpPr>
          <p:spPr>
            <a:xfrm>
              <a:off x="3189057" y="956622"/>
              <a:ext cx="207173" cy="21579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93273D5-3167-408A-BF66-DE787C581104}"/>
              </a:ext>
            </a:extLst>
          </p:cNvPr>
          <p:cNvGrpSpPr/>
          <p:nvPr/>
        </p:nvGrpSpPr>
        <p:grpSpPr>
          <a:xfrm>
            <a:off x="6485094" y="5081082"/>
            <a:ext cx="304269" cy="325355"/>
            <a:chOff x="3144254" y="907391"/>
            <a:chExt cx="296779" cy="318831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0DD09D6A-339F-4967-BAA9-92328D1B65EF}"/>
                </a:ext>
              </a:extLst>
            </p:cNvPr>
            <p:cNvSpPr/>
            <p:nvPr/>
          </p:nvSpPr>
          <p:spPr>
            <a:xfrm>
              <a:off x="3144254" y="907391"/>
              <a:ext cx="296779" cy="318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41C14D8-CAD6-435B-86F8-9CBBF1355C8E}"/>
                </a:ext>
              </a:extLst>
            </p:cNvPr>
            <p:cNvSpPr/>
            <p:nvPr/>
          </p:nvSpPr>
          <p:spPr>
            <a:xfrm>
              <a:off x="3189057" y="956622"/>
              <a:ext cx="207173" cy="21579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FBD21EA-9732-48C4-BD30-ED891D1836D5}"/>
              </a:ext>
            </a:extLst>
          </p:cNvPr>
          <p:cNvGrpSpPr/>
          <p:nvPr/>
        </p:nvGrpSpPr>
        <p:grpSpPr>
          <a:xfrm>
            <a:off x="8961373" y="5081082"/>
            <a:ext cx="304269" cy="325355"/>
            <a:chOff x="3144254" y="907391"/>
            <a:chExt cx="296779" cy="318831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476CCF4-4B1C-45A4-B103-1153D43E16D8}"/>
                </a:ext>
              </a:extLst>
            </p:cNvPr>
            <p:cNvSpPr/>
            <p:nvPr/>
          </p:nvSpPr>
          <p:spPr>
            <a:xfrm>
              <a:off x="3144254" y="907391"/>
              <a:ext cx="296779" cy="318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E4E823B-2A01-4F46-871C-268BC3E696B7}"/>
                </a:ext>
              </a:extLst>
            </p:cNvPr>
            <p:cNvSpPr/>
            <p:nvPr/>
          </p:nvSpPr>
          <p:spPr>
            <a:xfrm>
              <a:off x="3189057" y="956622"/>
              <a:ext cx="207173" cy="21579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6292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0EEB68-1A4A-4055-B30D-43AE99CDE248}"/>
              </a:ext>
            </a:extLst>
          </p:cNvPr>
          <p:cNvSpPr/>
          <p:nvPr/>
        </p:nvSpPr>
        <p:spPr>
          <a:xfrm>
            <a:off x="104275" y="98260"/>
            <a:ext cx="3208421" cy="1179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rgbClr val="FFC000"/>
                </a:solidFill>
              </a:rPr>
              <a:t>01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제작동기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409884-6B74-482D-9DE5-67725F6F9E23}"/>
              </a:ext>
            </a:extLst>
          </p:cNvPr>
          <p:cNvSpPr/>
          <p:nvPr/>
        </p:nvSpPr>
        <p:spPr>
          <a:xfrm>
            <a:off x="5277852" y="1050758"/>
            <a:ext cx="5213685" cy="1090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C000"/>
                </a:solidFill>
              </a:rPr>
              <a:t>1. </a:t>
            </a:r>
            <a:r>
              <a:rPr lang="ko-KR" altLang="en-US" b="1" dirty="0">
                <a:solidFill>
                  <a:srgbClr val="FFC000"/>
                </a:solidFill>
              </a:rPr>
              <a:t>웹의 필수 요소는 게시판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4A1C8D-B75E-48A4-AAB3-55615B2FC5D4}"/>
              </a:ext>
            </a:extLst>
          </p:cNvPr>
          <p:cNvSpPr/>
          <p:nvPr/>
        </p:nvSpPr>
        <p:spPr>
          <a:xfrm>
            <a:off x="5277852" y="2417677"/>
            <a:ext cx="5213685" cy="1090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C000"/>
                </a:solidFill>
              </a:rPr>
              <a:t>2. CRUD </a:t>
            </a:r>
            <a:r>
              <a:rPr lang="ko-KR" altLang="en-US" b="1" dirty="0">
                <a:solidFill>
                  <a:srgbClr val="FFC000"/>
                </a:solidFill>
              </a:rPr>
              <a:t>기본적인 구현 및 설계를 할 수 있음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D41117-B6F6-4EED-A61C-BA6E38E55C62}"/>
              </a:ext>
            </a:extLst>
          </p:cNvPr>
          <p:cNvSpPr/>
          <p:nvPr/>
        </p:nvSpPr>
        <p:spPr>
          <a:xfrm>
            <a:off x="5277852" y="3784596"/>
            <a:ext cx="5213685" cy="1090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C000"/>
                </a:solidFill>
              </a:rPr>
              <a:t>3. </a:t>
            </a:r>
            <a:r>
              <a:rPr lang="ko-KR" altLang="en-US" b="1" dirty="0">
                <a:solidFill>
                  <a:srgbClr val="FFC000"/>
                </a:solidFill>
              </a:rPr>
              <a:t>공부 했던 내용들을 게시판에 적용할 수 있음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859BA6-90C0-41DB-858F-2B3924FA11EA}"/>
              </a:ext>
            </a:extLst>
          </p:cNvPr>
          <p:cNvSpPr/>
          <p:nvPr/>
        </p:nvSpPr>
        <p:spPr>
          <a:xfrm>
            <a:off x="5277852" y="5151515"/>
            <a:ext cx="6299535" cy="1090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C000"/>
                </a:solidFill>
              </a:rPr>
              <a:t>4. </a:t>
            </a:r>
            <a:r>
              <a:rPr lang="ko-KR" altLang="en-US" b="1" dirty="0">
                <a:solidFill>
                  <a:srgbClr val="FFC000"/>
                </a:solidFill>
              </a:rPr>
              <a:t>게시판의 로직 외에도 보여주는 </a:t>
            </a:r>
            <a:r>
              <a:rPr lang="en-US" altLang="ko-KR" b="1" dirty="0">
                <a:solidFill>
                  <a:srgbClr val="FFC000"/>
                </a:solidFill>
              </a:rPr>
              <a:t>front </a:t>
            </a:r>
            <a:r>
              <a:rPr lang="ko-KR" altLang="en-US" b="1" dirty="0">
                <a:solidFill>
                  <a:srgbClr val="FFC000"/>
                </a:solidFill>
              </a:rPr>
              <a:t>지식도 넓힐 수 있음</a:t>
            </a:r>
            <a:r>
              <a:rPr lang="en-US" altLang="ko-KR" b="1" dirty="0">
                <a:solidFill>
                  <a:srgbClr val="FFC000"/>
                </a:solidFill>
              </a:rPr>
              <a:t>.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93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0EEB68-1A4A-4055-B30D-43AE99CDE248}"/>
              </a:ext>
            </a:extLst>
          </p:cNvPr>
          <p:cNvSpPr/>
          <p:nvPr/>
        </p:nvSpPr>
        <p:spPr>
          <a:xfrm>
            <a:off x="104275" y="98260"/>
            <a:ext cx="3208421" cy="1179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rgbClr val="FFC000"/>
                </a:solidFill>
              </a:rPr>
              <a:t>02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개발환경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409884-6B74-482D-9DE5-67725F6F9E23}"/>
              </a:ext>
            </a:extLst>
          </p:cNvPr>
          <p:cNvSpPr/>
          <p:nvPr/>
        </p:nvSpPr>
        <p:spPr>
          <a:xfrm>
            <a:off x="5277852" y="1050758"/>
            <a:ext cx="5213685" cy="1090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C000"/>
                </a:solidFill>
              </a:rPr>
              <a:t>1. </a:t>
            </a:r>
            <a:r>
              <a:rPr lang="ko-KR" altLang="en-US" b="1" dirty="0">
                <a:solidFill>
                  <a:srgbClr val="FFC000"/>
                </a:solidFill>
              </a:rPr>
              <a:t>웹의 필수 요소는 게시판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4A1C8D-B75E-48A4-AAB3-55615B2FC5D4}"/>
              </a:ext>
            </a:extLst>
          </p:cNvPr>
          <p:cNvSpPr/>
          <p:nvPr/>
        </p:nvSpPr>
        <p:spPr>
          <a:xfrm>
            <a:off x="5277852" y="2417677"/>
            <a:ext cx="5213685" cy="1090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C000"/>
                </a:solidFill>
              </a:rPr>
              <a:t>2. CRUD </a:t>
            </a:r>
            <a:r>
              <a:rPr lang="ko-KR" altLang="en-US" b="1" dirty="0">
                <a:solidFill>
                  <a:srgbClr val="FFC000"/>
                </a:solidFill>
              </a:rPr>
              <a:t>기본적인 구현 및 설계를 할 수 있음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D41117-B6F6-4EED-A61C-BA6E38E55C62}"/>
              </a:ext>
            </a:extLst>
          </p:cNvPr>
          <p:cNvSpPr/>
          <p:nvPr/>
        </p:nvSpPr>
        <p:spPr>
          <a:xfrm>
            <a:off x="5277852" y="3784596"/>
            <a:ext cx="5213685" cy="1090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C000"/>
                </a:solidFill>
              </a:rPr>
              <a:t>3. </a:t>
            </a:r>
            <a:r>
              <a:rPr lang="ko-KR" altLang="en-US" b="1" dirty="0">
                <a:solidFill>
                  <a:srgbClr val="FFC000"/>
                </a:solidFill>
              </a:rPr>
              <a:t>공부 했던 내용들을 게시판에 적용할 수 있음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859BA6-90C0-41DB-858F-2B3924FA11EA}"/>
              </a:ext>
            </a:extLst>
          </p:cNvPr>
          <p:cNvSpPr/>
          <p:nvPr/>
        </p:nvSpPr>
        <p:spPr>
          <a:xfrm>
            <a:off x="5277852" y="5151515"/>
            <a:ext cx="6299535" cy="1090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C000"/>
                </a:solidFill>
              </a:rPr>
              <a:t>4. </a:t>
            </a:r>
            <a:r>
              <a:rPr lang="ko-KR" altLang="en-US" b="1" dirty="0">
                <a:solidFill>
                  <a:srgbClr val="FFC000"/>
                </a:solidFill>
              </a:rPr>
              <a:t>게시판의 로직 외에도 보여주는 </a:t>
            </a:r>
            <a:r>
              <a:rPr lang="en-US" altLang="ko-KR" b="1" dirty="0">
                <a:solidFill>
                  <a:srgbClr val="FFC000"/>
                </a:solidFill>
              </a:rPr>
              <a:t>front </a:t>
            </a:r>
            <a:r>
              <a:rPr lang="ko-KR" altLang="en-US" b="1" dirty="0">
                <a:solidFill>
                  <a:srgbClr val="FFC000"/>
                </a:solidFill>
              </a:rPr>
              <a:t>지식도 넓힐 수 있음</a:t>
            </a:r>
            <a:r>
              <a:rPr lang="en-US" altLang="ko-KR" b="1" dirty="0">
                <a:solidFill>
                  <a:srgbClr val="FFC000"/>
                </a:solidFill>
              </a:rPr>
              <a:t>.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C0E25C-E744-4FC6-9540-6F789E644A08}"/>
              </a:ext>
            </a:extLst>
          </p:cNvPr>
          <p:cNvSpPr/>
          <p:nvPr/>
        </p:nvSpPr>
        <p:spPr>
          <a:xfrm>
            <a:off x="0" y="2208791"/>
            <a:ext cx="3946357" cy="4209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C000"/>
                </a:solidFill>
              </a:rPr>
              <a:t>Front-End</a:t>
            </a:r>
          </a:p>
          <a:p>
            <a:pPr algn="ctr"/>
            <a:endParaRPr lang="en-US" altLang="ko-KR" b="1" dirty="0">
              <a:solidFill>
                <a:srgbClr val="FFC000"/>
              </a:solidFill>
            </a:endParaRPr>
          </a:p>
          <a:p>
            <a:pPr lvl="2" algn="just"/>
            <a:r>
              <a:rPr lang="en-US" altLang="ko-KR" b="1" dirty="0">
                <a:solidFill>
                  <a:srgbClr val="FFC000"/>
                </a:solidFill>
              </a:rPr>
              <a:t>CSS </a:t>
            </a:r>
            <a:r>
              <a:rPr lang="ko-KR" altLang="en-US" b="1" dirty="0">
                <a:solidFill>
                  <a:srgbClr val="FFC000"/>
                </a:solidFill>
              </a:rPr>
              <a:t>직접 설계 및 구현</a:t>
            </a:r>
            <a:endParaRPr lang="en-US" altLang="ko-KR" b="1" dirty="0">
              <a:solidFill>
                <a:srgbClr val="FFC000"/>
              </a:solidFill>
            </a:endParaRPr>
          </a:p>
          <a:p>
            <a:pPr lvl="2" algn="just"/>
            <a:r>
              <a:rPr lang="en-US" altLang="ko-KR" b="1" dirty="0">
                <a:solidFill>
                  <a:srgbClr val="FFC000"/>
                </a:solidFill>
              </a:rPr>
              <a:t>BootStrap4 </a:t>
            </a:r>
            <a:r>
              <a:rPr lang="ko-KR" altLang="en-US" b="1" dirty="0">
                <a:solidFill>
                  <a:srgbClr val="FFC000"/>
                </a:solidFill>
              </a:rPr>
              <a:t>일부 사용</a:t>
            </a:r>
            <a:endParaRPr lang="en-US" altLang="ko-KR" b="1" dirty="0">
              <a:solidFill>
                <a:srgbClr val="FFC000"/>
              </a:solidFill>
            </a:endParaRPr>
          </a:p>
          <a:p>
            <a:pPr lvl="2" algn="just"/>
            <a:r>
              <a:rPr lang="en-US" altLang="ko-KR" b="1" dirty="0" err="1">
                <a:solidFill>
                  <a:srgbClr val="FFC000"/>
                </a:solidFill>
              </a:rPr>
              <a:t>Jquery</a:t>
            </a:r>
            <a:r>
              <a:rPr lang="en-US" altLang="ko-KR" b="1" dirty="0">
                <a:solidFill>
                  <a:srgbClr val="FFC000"/>
                </a:solidFill>
              </a:rPr>
              <a:t> 1</a:t>
            </a:r>
          </a:p>
          <a:p>
            <a:endParaRPr lang="en-US" altLang="ko-KR" b="1" dirty="0">
              <a:solidFill>
                <a:srgbClr val="FFC000"/>
              </a:solidFill>
            </a:endParaRPr>
          </a:p>
          <a:p>
            <a:pPr algn="ctr"/>
            <a:r>
              <a:rPr lang="en-US" altLang="ko-KR" sz="3000" b="1" dirty="0">
                <a:solidFill>
                  <a:srgbClr val="FFC000"/>
                </a:solidFill>
              </a:rPr>
              <a:t>Back-End</a:t>
            </a:r>
          </a:p>
          <a:p>
            <a:pPr lvl="3"/>
            <a:r>
              <a:rPr lang="en-US" altLang="ko-KR" b="1" dirty="0">
                <a:solidFill>
                  <a:srgbClr val="FFC000"/>
                </a:solidFill>
              </a:rPr>
              <a:t>Spring 4</a:t>
            </a:r>
          </a:p>
          <a:p>
            <a:pPr lvl="3"/>
            <a:r>
              <a:rPr lang="en-US" altLang="ko-KR" b="1" dirty="0">
                <a:solidFill>
                  <a:srgbClr val="FFC000"/>
                </a:solidFill>
              </a:rPr>
              <a:t>JDK 1.8</a:t>
            </a:r>
          </a:p>
          <a:p>
            <a:pPr lvl="3"/>
            <a:r>
              <a:rPr lang="en-US" altLang="ko-KR" b="1" dirty="0" err="1">
                <a:solidFill>
                  <a:srgbClr val="FFC000"/>
                </a:solidFill>
              </a:rPr>
              <a:t>Mysql</a:t>
            </a:r>
            <a:r>
              <a:rPr lang="en-US" altLang="ko-KR" b="1" dirty="0">
                <a:solidFill>
                  <a:srgbClr val="FFC000"/>
                </a:solidFill>
              </a:rPr>
              <a:t> 8.0.23</a:t>
            </a:r>
          </a:p>
          <a:p>
            <a:pPr lvl="3"/>
            <a:r>
              <a:rPr lang="en-US" altLang="ko-KR" b="1" dirty="0" err="1">
                <a:solidFill>
                  <a:srgbClr val="FFC000"/>
                </a:solidFill>
              </a:rPr>
              <a:t>MyBatis</a:t>
            </a:r>
            <a:r>
              <a:rPr lang="en-US" altLang="ko-KR" b="1" dirty="0">
                <a:solidFill>
                  <a:srgbClr val="FFC000"/>
                </a:solidFill>
              </a:rPr>
              <a:t> 3</a:t>
            </a:r>
          </a:p>
          <a:p>
            <a:pPr lvl="3"/>
            <a:r>
              <a:rPr lang="en-US" altLang="ko-KR" b="1" dirty="0">
                <a:solidFill>
                  <a:srgbClr val="FFC000"/>
                </a:solidFill>
              </a:rPr>
              <a:t>Maven 3</a:t>
            </a:r>
          </a:p>
          <a:p>
            <a:pPr lvl="3"/>
            <a:r>
              <a:rPr lang="en-US" altLang="ko-KR" b="1" dirty="0">
                <a:solidFill>
                  <a:srgbClr val="FFC000"/>
                </a:solidFill>
              </a:rPr>
              <a:t>Tomcat 8</a:t>
            </a:r>
          </a:p>
          <a:p>
            <a:endParaRPr lang="en-US" altLang="ko-KR" b="1" dirty="0">
              <a:solidFill>
                <a:srgbClr val="FFC000"/>
              </a:solidFill>
            </a:endParaRPr>
          </a:p>
          <a:p>
            <a:endParaRPr lang="en-US" altLang="ko-KR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3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0EEB68-1A4A-4055-B30D-43AE99CDE248}"/>
              </a:ext>
            </a:extLst>
          </p:cNvPr>
          <p:cNvSpPr/>
          <p:nvPr/>
        </p:nvSpPr>
        <p:spPr>
          <a:xfrm>
            <a:off x="104275" y="98260"/>
            <a:ext cx="3320714" cy="1179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rgbClr val="FFC000"/>
                </a:solidFill>
              </a:rPr>
              <a:t>03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제작기간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409884-6B74-482D-9DE5-67725F6F9E23}"/>
              </a:ext>
            </a:extLst>
          </p:cNvPr>
          <p:cNvSpPr/>
          <p:nvPr/>
        </p:nvSpPr>
        <p:spPr>
          <a:xfrm>
            <a:off x="3424989" y="469215"/>
            <a:ext cx="3320714" cy="4832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C000"/>
                </a:solidFill>
              </a:rPr>
              <a:t>2022.02.07 ~ 2022.02.13  7</a:t>
            </a:r>
            <a:r>
              <a:rPr lang="ko-KR" altLang="en-US" b="1" dirty="0">
                <a:solidFill>
                  <a:srgbClr val="FFC000"/>
                </a:solidFill>
              </a:rPr>
              <a:t>일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75F6832-882F-4F7B-8BE9-310DE4011181}"/>
              </a:ext>
            </a:extLst>
          </p:cNvPr>
          <p:cNvGrpSpPr/>
          <p:nvPr/>
        </p:nvGrpSpPr>
        <p:grpSpPr>
          <a:xfrm>
            <a:off x="674103" y="1920827"/>
            <a:ext cx="2190024" cy="3707507"/>
            <a:chOff x="674103" y="2020737"/>
            <a:chExt cx="2190024" cy="37075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6322F9-F220-431C-A066-B1A9B1B2D531}"/>
                </a:ext>
              </a:extLst>
            </p:cNvPr>
            <p:cNvSpPr txBox="1"/>
            <p:nvPr/>
          </p:nvSpPr>
          <p:spPr>
            <a:xfrm>
              <a:off x="674104" y="4804914"/>
              <a:ext cx="21900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C000"/>
                  </a:solidFill>
                </a:rPr>
                <a:t>ERD</a:t>
              </a:r>
              <a:r>
                <a:rPr lang="ko-KR" altLang="en-US" b="1" dirty="0">
                  <a:solidFill>
                    <a:srgbClr val="FFC000"/>
                  </a:solidFill>
                </a:rPr>
                <a:t> 설계</a:t>
              </a:r>
              <a:endParaRPr lang="en-US" altLang="ko-KR" b="1" dirty="0">
                <a:solidFill>
                  <a:srgbClr val="FFC000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rgbClr val="FFC000"/>
                  </a:solidFill>
                </a:rPr>
                <a:t>DB </a:t>
              </a:r>
              <a:r>
                <a:rPr lang="ko-KR" altLang="en-US" b="1" dirty="0">
                  <a:solidFill>
                    <a:srgbClr val="FFC000"/>
                  </a:solidFill>
                </a:rPr>
                <a:t>모델링</a:t>
              </a:r>
              <a:endParaRPr lang="en-US" altLang="ko-KR" b="1" dirty="0">
                <a:solidFill>
                  <a:srgbClr val="FFC000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rgbClr val="FFC000"/>
                  </a:solidFill>
                </a:rPr>
                <a:t>클래스 설계 및 구현</a:t>
              </a:r>
              <a:endParaRPr lang="en-US" altLang="ko-KR" b="1" dirty="0">
                <a:solidFill>
                  <a:srgbClr val="FFC000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48C1488-5220-4D8B-A67B-3B2166D809CD}"/>
                </a:ext>
              </a:extLst>
            </p:cNvPr>
            <p:cNvGrpSpPr/>
            <p:nvPr/>
          </p:nvGrpSpPr>
          <p:grpSpPr>
            <a:xfrm>
              <a:off x="674103" y="2020737"/>
              <a:ext cx="2190024" cy="2493034"/>
              <a:chOff x="764850" y="2066026"/>
              <a:chExt cx="2190024" cy="2493034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949674D-4763-4B1B-9A03-7217A4B36656}"/>
                  </a:ext>
                </a:extLst>
              </p:cNvPr>
              <p:cNvSpPr/>
              <p:nvPr/>
            </p:nvSpPr>
            <p:spPr>
              <a:xfrm>
                <a:off x="882316" y="2428337"/>
                <a:ext cx="1768416" cy="176841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막힌 원호 7">
                <a:extLst>
                  <a:ext uri="{FF2B5EF4-FFF2-40B4-BE49-F238E27FC236}">
                    <a16:creationId xmlns:a16="http://schemas.microsoft.com/office/drawing/2014/main" id="{FBBA2640-8B0D-44E8-A54B-BD2DE270AADB}"/>
                  </a:ext>
                </a:extLst>
              </p:cNvPr>
              <p:cNvSpPr/>
              <p:nvPr/>
            </p:nvSpPr>
            <p:spPr>
              <a:xfrm>
                <a:off x="764850" y="2066026"/>
                <a:ext cx="2190024" cy="2493034"/>
              </a:xfrm>
              <a:prstGeom prst="blockArc">
                <a:avLst>
                  <a:gd name="adj1" fmla="val 15904439"/>
                  <a:gd name="adj2" fmla="val 21547158"/>
                  <a:gd name="adj3" fmla="val 31161"/>
                </a:avLst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760312-AF8E-4F49-B9BD-DE10CAF69C34}"/>
                  </a:ext>
                </a:extLst>
              </p:cNvPr>
              <p:cNvSpPr txBox="1"/>
              <p:nvPr/>
            </p:nvSpPr>
            <p:spPr>
              <a:xfrm>
                <a:off x="1323734" y="3020157"/>
                <a:ext cx="9012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/>
                  <a:t>25%</a:t>
                </a:r>
                <a:endParaRPr lang="ko-KR" altLang="en-US" sz="3200" b="1" dirty="0"/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BE61ED9-8EB2-41DA-A979-6E1A88AB33F6}"/>
              </a:ext>
            </a:extLst>
          </p:cNvPr>
          <p:cNvGrpSpPr/>
          <p:nvPr/>
        </p:nvGrpSpPr>
        <p:grpSpPr>
          <a:xfrm>
            <a:off x="3551889" y="2097916"/>
            <a:ext cx="2252526" cy="3580374"/>
            <a:chOff x="3726213" y="2147870"/>
            <a:chExt cx="2252526" cy="358037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5F9B0F-A0E9-4050-98B3-919D7C72C184}"/>
                </a:ext>
              </a:extLst>
            </p:cNvPr>
            <p:cNvSpPr txBox="1"/>
            <p:nvPr/>
          </p:nvSpPr>
          <p:spPr>
            <a:xfrm>
              <a:off x="3827227" y="4804914"/>
              <a:ext cx="2050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C000"/>
                  </a:solidFill>
                </a:rPr>
                <a:t>html, </a:t>
              </a:r>
              <a:r>
                <a:rPr lang="en-US" altLang="ko-KR" b="1" dirty="0" err="1">
                  <a:solidFill>
                    <a:srgbClr val="FFC000"/>
                  </a:solidFill>
                </a:rPr>
                <a:t>javascript</a:t>
              </a:r>
              <a:r>
                <a:rPr lang="en-US" altLang="ko-KR" b="1" dirty="0">
                  <a:solidFill>
                    <a:srgbClr val="FFC000"/>
                  </a:solidFill>
                </a:rPr>
                <a:t>, </a:t>
              </a:r>
              <a:r>
                <a:rPr lang="en-US" altLang="ko-KR" b="1" dirty="0" err="1">
                  <a:solidFill>
                    <a:srgbClr val="FFC000"/>
                  </a:solidFill>
                </a:rPr>
                <a:t>css</a:t>
              </a:r>
              <a:endParaRPr lang="en-US" altLang="ko-KR" b="1" dirty="0">
                <a:solidFill>
                  <a:srgbClr val="FFC000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rgbClr val="FFC000"/>
                  </a:solidFill>
                </a:rPr>
                <a:t>통한 </a:t>
              </a:r>
              <a:r>
                <a:rPr lang="en-US" altLang="ko-KR" b="1" dirty="0">
                  <a:solidFill>
                    <a:srgbClr val="FFC000"/>
                  </a:solidFill>
                </a:rPr>
                <a:t>view</a:t>
              </a:r>
              <a:r>
                <a:rPr lang="ko-KR" altLang="en-US" b="1" dirty="0">
                  <a:solidFill>
                    <a:srgbClr val="FFC000"/>
                  </a:solidFill>
                </a:rPr>
                <a:t>페이지</a:t>
              </a:r>
              <a:endParaRPr lang="en-US" altLang="ko-KR" b="1" dirty="0">
                <a:solidFill>
                  <a:srgbClr val="FFC000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rgbClr val="FFC000"/>
                  </a:solidFill>
                </a:rPr>
                <a:t>설계 및 생성</a:t>
              </a:r>
              <a:endParaRPr lang="en-US" altLang="ko-KR" b="1" dirty="0">
                <a:solidFill>
                  <a:srgbClr val="FFC000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E62B9734-BC77-4F21-9ABE-3DF32405E327}"/>
                </a:ext>
              </a:extLst>
            </p:cNvPr>
            <p:cNvGrpSpPr/>
            <p:nvPr/>
          </p:nvGrpSpPr>
          <p:grpSpPr>
            <a:xfrm>
              <a:off x="3726213" y="2147870"/>
              <a:ext cx="2252526" cy="2238768"/>
              <a:chOff x="3563378" y="2193160"/>
              <a:chExt cx="2252526" cy="2238768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02354EBD-9514-48D1-AE78-8BB4EE54C14E}"/>
                  </a:ext>
                </a:extLst>
              </p:cNvPr>
              <p:cNvSpPr/>
              <p:nvPr/>
            </p:nvSpPr>
            <p:spPr>
              <a:xfrm>
                <a:off x="3901561" y="2428337"/>
                <a:ext cx="1768416" cy="176841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막힌 원호 24">
                <a:extLst>
                  <a:ext uri="{FF2B5EF4-FFF2-40B4-BE49-F238E27FC236}">
                    <a16:creationId xmlns:a16="http://schemas.microsoft.com/office/drawing/2014/main" id="{491C64B9-0F92-4B2F-95EA-DA9FFC5E5D87}"/>
                  </a:ext>
                </a:extLst>
              </p:cNvPr>
              <p:cNvSpPr/>
              <p:nvPr/>
            </p:nvSpPr>
            <p:spPr>
              <a:xfrm>
                <a:off x="3563378" y="2193160"/>
                <a:ext cx="2252526" cy="2238768"/>
              </a:xfrm>
              <a:prstGeom prst="blockArc">
                <a:avLst>
                  <a:gd name="adj1" fmla="val 16194164"/>
                  <a:gd name="adj2" fmla="val 5335027"/>
                  <a:gd name="adj3" fmla="val 23940"/>
                </a:avLst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95597-0345-4DF0-A16F-FC89053FAE17}"/>
                  </a:ext>
                </a:extLst>
              </p:cNvPr>
              <p:cNvSpPr txBox="1"/>
              <p:nvPr/>
            </p:nvSpPr>
            <p:spPr>
              <a:xfrm>
                <a:off x="4342979" y="3020157"/>
                <a:ext cx="9012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/>
                  <a:t>50%</a:t>
                </a:r>
                <a:endParaRPr lang="ko-KR" altLang="en-US" sz="3200" b="1" dirty="0"/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1F3A70F-FC20-41DD-A358-DEF99196DD9F}"/>
              </a:ext>
            </a:extLst>
          </p:cNvPr>
          <p:cNvGrpSpPr/>
          <p:nvPr/>
        </p:nvGrpSpPr>
        <p:grpSpPr>
          <a:xfrm>
            <a:off x="9229894" y="2020737"/>
            <a:ext cx="2282777" cy="3430508"/>
            <a:chOff x="9229894" y="2020737"/>
            <a:chExt cx="2282777" cy="343050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73F573-568F-47AF-8E03-D6198FA56EAB}"/>
                </a:ext>
              </a:extLst>
            </p:cNvPr>
            <p:cNvSpPr txBox="1"/>
            <p:nvPr/>
          </p:nvSpPr>
          <p:spPr>
            <a:xfrm>
              <a:off x="9790835" y="5081913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C000"/>
                  </a:solidFill>
                </a:rPr>
                <a:t>유지 보수</a:t>
              </a:r>
              <a:endParaRPr lang="en-US" altLang="ko-KR" b="1" dirty="0">
                <a:solidFill>
                  <a:srgbClr val="FFC000"/>
                </a:solidFill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7F06ADA-9FAC-457B-82F2-0694307AD1BE}"/>
                </a:ext>
              </a:extLst>
            </p:cNvPr>
            <p:cNvGrpSpPr/>
            <p:nvPr/>
          </p:nvGrpSpPr>
          <p:grpSpPr>
            <a:xfrm>
              <a:off x="9229894" y="2020737"/>
              <a:ext cx="2282777" cy="2493034"/>
              <a:chOff x="9229894" y="1975448"/>
              <a:chExt cx="2282777" cy="2493034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B453BA8-9A2C-4D94-AB55-8276ABE9E42C}"/>
                  </a:ext>
                </a:extLst>
              </p:cNvPr>
              <p:cNvSpPr/>
              <p:nvPr/>
            </p:nvSpPr>
            <p:spPr>
              <a:xfrm>
                <a:off x="9468216" y="2337758"/>
                <a:ext cx="1768416" cy="176841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막힌 원호 29">
                <a:extLst>
                  <a:ext uri="{FF2B5EF4-FFF2-40B4-BE49-F238E27FC236}">
                    <a16:creationId xmlns:a16="http://schemas.microsoft.com/office/drawing/2014/main" id="{672F4DA7-C178-4542-95CE-71A8D7EB632E}"/>
                  </a:ext>
                </a:extLst>
              </p:cNvPr>
              <p:cNvSpPr/>
              <p:nvPr/>
            </p:nvSpPr>
            <p:spPr>
              <a:xfrm>
                <a:off x="9229894" y="1975448"/>
                <a:ext cx="2282777" cy="2493034"/>
              </a:xfrm>
              <a:prstGeom prst="blockArc">
                <a:avLst>
                  <a:gd name="adj1" fmla="val 15904439"/>
                  <a:gd name="adj2" fmla="val 15894097"/>
                  <a:gd name="adj3" fmla="val 19656"/>
                </a:avLst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F31739-161C-4269-8BA8-D05B84DE0C0D}"/>
                  </a:ext>
                </a:extLst>
              </p:cNvPr>
              <p:cNvSpPr txBox="1"/>
              <p:nvPr/>
            </p:nvSpPr>
            <p:spPr>
              <a:xfrm>
                <a:off x="9909634" y="2929578"/>
                <a:ext cx="9012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/>
                  <a:t>98%</a:t>
                </a:r>
                <a:endParaRPr lang="ko-KR" altLang="en-US" sz="3200" b="1" dirty="0"/>
              </a:p>
            </p:txBody>
          </p:sp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DCBFD04-8FC1-47D5-9CD5-F807F9596829}"/>
              </a:ext>
            </a:extLst>
          </p:cNvPr>
          <p:cNvGrpSpPr/>
          <p:nvPr/>
        </p:nvGrpSpPr>
        <p:grpSpPr>
          <a:xfrm>
            <a:off x="6492177" y="2147871"/>
            <a:ext cx="2049955" cy="3580373"/>
            <a:chOff x="6522426" y="2147871"/>
            <a:chExt cx="2049955" cy="358037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70ACF9-E92C-42A4-96FD-F9CD851B1D61}"/>
                </a:ext>
              </a:extLst>
            </p:cNvPr>
            <p:cNvSpPr txBox="1"/>
            <p:nvPr/>
          </p:nvSpPr>
          <p:spPr>
            <a:xfrm>
              <a:off x="6966956" y="4804914"/>
              <a:ext cx="1160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C000"/>
                  </a:solidFill>
                </a:rPr>
                <a:t>ERD</a:t>
              </a:r>
              <a:r>
                <a:rPr lang="ko-KR" altLang="en-US" b="1" dirty="0">
                  <a:solidFill>
                    <a:srgbClr val="FFC000"/>
                  </a:solidFill>
                </a:rPr>
                <a:t> 수정</a:t>
              </a:r>
              <a:endParaRPr lang="en-US" altLang="ko-KR" b="1" dirty="0">
                <a:solidFill>
                  <a:srgbClr val="FFC000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rgbClr val="FFC000"/>
                  </a:solidFill>
                </a:rPr>
                <a:t>DB </a:t>
              </a:r>
              <a:r>
                <a:rPr lang="ko-KR" altLang="en-US" b="1" dirty="0">
                  <a:solidFill>
                    <a:srgbClr val="FFC000"/>
                  </a:solidFill>
                </a:rPr>
                <a:t>작성</a:t>
              </a:r>
              <a:endParaRPr lang="en-US" altLang="ko-KR" b="1" dirty="0">
                <a:solidFill>
                  <a:srgbClr val="FFC000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rgbClr val="FFC000"/>
                  </a:solidFill>
                </a:rPr>
                <a:t>기능 추가</a:t>
              </a:r>
              <a:endParaRPr lang="en-US" altLang="ko-KR" b="1" dirty="0">
                <a:solidFill>
                  <a:srgbClr val="FFC00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51CA6A7-5F92-4ECE-B02C-69884F412068}"/>
                </a:ext>
              </a:extLst>
            </p:cNvPr>
            <p:cNvGrpSpPr/>
            <p:nvPr/>
          </p:nvGrpSpPr>
          <p:grpSpPr>
            <a:xfrm>
              <a:off x="6522426" y="2147871"/>
              <a:ext cx="2049955" cy="2238767"/>
              <a:chOff x="6722615" y="2066026"/>
              <a:chExt cx="2049955" cy="2238767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3E645C04-0372-44A5-88C8-FF841DA1144D}"/>
                  </a:ext>
                </a:extLst>
              </p:cNvPr>
              <p:cNvSpPr/>
              <p:nvPr/>
            </p:nvSpPr>
            <p:spPr>
              <a:xfrm>
                <a:off x="6863385" y="2337758"/>
                <a:ext cx="1768416" cy="176841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막힌 원호 34">
                <a:extLst>
                  <a:ext uri="{FF2B5EF4-FFF2-40B4-BE49-F238E27FC236}">
                    <a16:creationId xmlns:a16="http://schemas.microsoft.com/office/drawing/2014/main" id="{2C2FAA7F-FE72-48AF-BC12-6374C2AAD2A3}"/>
                  </a:ext>
                </a:extLst>
              </p:cNvPr>
              <p:cNvSpPr/>
              <p:nvPr/>
            </p:nvSpPr>
            <p:spPr>
              <a:xfrm rot="10800000">
                <a:off x="6722615" y="2066026"/>
                <a:ext cx="2049955" cy="2238767"/>
              </a:xfrm>
              <a:prstGeom prst="blockArc">
                <a:avLst>
                  <a:gd name="adj1" fmla="val 5385064"/>
                  <a:gd name="adj2" fmla="val 21495691"/>
                  <a:gd name="adj3" fmla="val 20801"/>
                </a:avLst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CF33DA-FD56-4527-B2B4-705610C71C77}"/>
                  </a:ext>
                </a:extLst>
              </p:cNvPr>
              <p:cNvSpPr txBox="1"/>
              <p:nvPr/>
            </p:nvSpPr>
            <p:spPr>
              <a:xfrm>
                <a:off x="7304803" y="2929578"/>
                <a:ext cx="9012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/>
                  <a:t>75%</a:t>
                </a:r>
                <a:endParaRPr lang="ko-KR" altLang="en-US" sz="3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420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3976EB-6E07-4CA5-840B-F57EE4C841B2}"/>
              </a:ext>
            </a:extLst>
          </p:cNvPr>
          <p:cNvSpPr/>
          <p:nvPr/>
        </p:nvSpPr>
        <p:spPr>
          <a:xfrm>
            <a:off x="104275" y="98260"/>
            <a:ext cx="3320714" cy="1179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rgbClr val="FFC000"/>
                </a:solidFill>
              </a:rPr>
              <a:t>04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설계</a:t>
            </a:r>
            <a:r>
              <a:rPr lang="en-US" altLang="ko-KR" sz="3000" b="1" dirty="0"/>
              <a:t> </a:t>
            </a:r>
            <a:r>
              <a:rPr lang="en-US" altLang="ko-KR" sz="4400" b="1" dirty="0"/>
              <a:t>- </a:t>
            </a:r>
            <a:r>
              <a:rPr lang="en-US" altLang="ko-KR" sz="3600" b="1" dirty="0"/>
              <a:t>01</a:t>
            </a:r>
            <a:r>
              <a:rPr lang="ko-KR" altLang="en-US" sz="3000" b="1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6EC23-A8B9-45EF-B568-C2ADBF780D34}"/>
              </a:ext>
            </a:extLst>
          </p:cNvPr>
          <p:cNvSpPr txBox="1"/>
          <p:nvPr/>
        </p:nvSpPr>
        <p:spPr>
          <a:xfrm>
            <a:off x="3840192" y="577100"/>
            <a:ext cx="451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톰캣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버전별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서블릿</a:t>
            </a:r>
            <a:r>
              <a:rPr lang="ko-KR" altLang="en-US" sz="2400" b="1" dirty="0"/>
              <a:t> 스펙 준수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1912EAE-36A2-40FA-A924-E33D541E948B}"/>
              </a:ext>
            </a:extLst>
          </p:cNvPr>
          <p:cNvGrpSpPr/>
          <p:nvPr/>
        </p:nvGrpSpPr>
        <p:grpSpPr>
          <a:xfrm>
            <a:off x="1267175" y="2285393"/>
            <a:ext cx="9657651" cy="2770652"/>
            <a:chOff x="167836" y="1344071"/>
            <a:chExt cx="11856328" cy="340142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0658280-4054-4625-96CE-F987C0A5A85E}"/>
                </a:ext>
              </a:extLst>
            </p:cNvPr>
            <p:cNvGrpSpPr/>
            <p:nvPr/>
          </p:nvGrpSpPr>
          <p:grpSpPr>
            <a:xfrm>
              <a:off x="167836" y="3814187"/>
              <a:ext cx="11856328" cy="931307"/>
              <a:chOff x="167836" y="3814187"/>
              <a:chExt cx="11856328" cy="931307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C27E226-ADCD-4C78-AFF9-D0E4C4A39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836" y="3814187"/>
                <a:ext cx="11856328" cy="883379"/>
              </a:xfrm>
              <a:prstGeom prst="rect">
                <a:avLst/>
              </a:prstGeom>
            </p:spPr>
          </p:pic>
          <p:sp>
            <p:nvSpPr>
              <p:cNvPr id="11" name="액자 10">
                <a:extLst>
                  <a:ext uri="{FF2B5EF4-FFF2-40B4-BE49-F238E27FC236}">
                    <a16:creationId xmlns:a16="http://schemas.microsoft.com/office/drawing/2014/main" id="{D9FFE0C7-057D-4184-9E17-F0FA61D174F1}"/>
                  </a:ext>
                </a:extLst>
              </p:cNvPr>
              <p:cNvSpPr/>
              <p:nvPr/>
            </p:nvSpPr>
            <p:spPr>
              <a:xfrm>
                <a:off x="707367" y="4403615"/>
                <a:ext cx="1664898" cy="341879"/>
              </a:xfrm>
              <a:prstGeom prst="fram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E4F9AB5-1BA2-4787-9881-840C9273DA3D}"/>
                </a:ext>
              </a:extLst>
            </p:cNvPr>
            <p:cNvGrpSpPr/>
            <p:nvPr/>
          </p:nvGrpSpPr>
          <p:grpSpPr>
            <a:xfrm>
              <a:off x="3736675" y="2958860"/>
              <a:ext cx="5002034" cy="732005"/>
              <a:chOff x="167836" y="4902499"/>
              <a:chExt cx="4178098" cy="611429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C297D00A-6489-40DF-A9E5-16CEF5EE24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836" y="4902499"/>
                <a:ext cx="4178098" cy="611429"/>
              </a:xfrm>
              <a:prstGeom prst="rect">
                <a:avLst/>
              </a:prstGeom>
            </p:spPr>
          </p:pic>
          <p:sp>
            <p:nvSpPr>
              <p:cNvPr id="12" name="액자 11">
                <a:extLst>
                  <a:ext uri="{FF2B5EF4-FFF2-40B4-BE49-F238E27FC236}">
                    <a16:creationId xmlns:a16="http://schemas.microsoft.com/office/drawing/2014/main" id="{DEFA0368-7871-4A8F-B3E8-3DC5AB3001D7}"/>
                  </a:ext>
                </a:extLst>
              </p:cNvPr>
              <p:cNvSpPr/>
              <p:nvPr/>
            </p:nvSpPr>
            <p:spPr>
              <a:xfrm>
                <a:off x="591986" y="5142340"/>
                <a:ext cx="3500509" cy="341879"/>
              </a:xfrm>
              <a:prstGeom prst="fram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AA9155B-5033-4D5B-BD34-C3C4D4F183B1}"/>
                </a:ext>
              </a:extLst>
            </p:cNvPr>
            <p:cNvGrpSpPr/>
            <p:nvPr/>
          </p:nvGrpSpPr>
          <p:grpSpPr>
            <a:xfrm>
              <a:off x="167836" y="1344071"/>
              <a:ext cx="3320714" cy="2346794"/>
              <a:chOff x="167836" y="1344071"/>
              <a:chExt cx="3320714" cy="234679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03589C5-E425-4FA3-89E5-662C050935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836" y="1344071"/>
                <a:ext cx="3320714" cy="2346794"/>
              </a:xfrm>
              <a:prstGeom prst="rect">
                <a:avLst/>
              </a:prstGeom>
            </p:spPr>
          </p:pic>
          <p:sp>
            <p:nvSpPr>
              <p:cNvPr id="13" name="액자 12">
                <a:extLst>
                  <a:ext uri="{FF2B5EF4-FFF2-40B4-BE49-F238E27FC236}">
                    <a16:creationId xmlns:a16="http://schemas.microsoft.com/office/drawing/2014/main" id="{264E266F-D23D-46E1-A281-A6E041E2C01C}"/>
                  </a:ext>
                </a:extLst>
              </p:cNvPr>
              <p:cNvSpPr/>
              <p:nvPr/>
            </p:nvSpPr>
            <p:spPr>
              <a:xfrm>
                <a:off x="258792" y="2277374"/>
                <a:ext cx="2872597" cy="241539"/>
              </a:xfrm>
              <a:prstGeom prst="fram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1A88E4A-95E8-46A3-8073-A058B5F725AB}"/>
                </a:ext>
              </a:extLst>
            </p:cNvPr>
            <p:cNvGrpSpPr/>
            <p:nvPr/>
          </p:nvGrpSpPr>
          <p:grpSpPr>
            <a:xfrm>
              <a:off x="3736675" y="1344071"/>
              <a:ext cx="4994329" cy="1290764"/>
              <a:chOff x="3736675" y="1344071"/>
              <a:chExt cx="4994329" cy="1290764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3A1FEA35-293D-45A9-A0BD-3AEAF26551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6675" y="1344071"/>
                <a:ext cx="4994329" cy="1290764"/>
              </a:xfrm>
              <a:prstGeom prst="rect">
                <a:avLst/>
              </a:prstGeom>
            </p:spPr>
          </p:pic>
          <p:sp>
            <p:nvSpPr>
              <p:cNvPr id="19" name="액자 18">
                <a:extLst>
                  <a:ext uri="{FF2B5EF4-FFF2-40B4-BE49-F238E27FC236}">
                    <a16:creationId xmlns:a16="http://schemas.microsoft.com/office/drawing/2014/main" id="{18B35DEE-41F0-4282-B0FB-D3B72F265237}"/>
                  </a:ext>
                </a:extLst>
              </p:cNvPr>
              <p:cNvSpPr/>
              <p:nvPr/>
            </p:nvSpPr>
            <p:spPr>
              <a:xfrm>
                <a:off x="4244469" y="1964766"/>
                <a:ext cx="2550271" cy="241539"/>
              </a:xfrm>
              <a:prstGeom prst="fram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3F5905-E75D-4F90-9DD1-DA62DFE1F514}"/>
              </a:ext>
            </a:extLst>
          </p:cNvPr>
          <p:cNvSpPr txBox="1"/>
          <p:nvPr/>
        </p:nvSpPr>
        <p:spPr>
          <a:xfrm>
            <a:off x="3346626" y="5536167"/>
            <a:ext cx="549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tomcat 8.5 </a:t>
            </a:r>
            <a:r>
              <a:rPr lang="ko-KR" altLang="en-US" dirty="0"/>
              <a:t>버전과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3.1 </a:t>
            </a:r>
            <a:r>
              <a:rPr lang="ko-KR" altLang="en-US" dirty="0"/>
              <a:t>버전을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72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3976EB-6E07-4CA5-840B-F57EE4C841B2}"/>
              </a:ext>
            </a:extLst>
          </p:cNvPr>
          <p:cNvSpPr/>
          <p:nvPr/>
        </p:nvSpPr>
        <p:spPr>
          <a:xfrm>
            <a:off x="104275" y="98260"/>
            <a:ext cx="3320714" cy="1179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rgbClr val="FFC000"/>
                </a:solidFill>
              </a:rPr>
              <a:t>04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설계</a:t>
            </a:r>
            <a:r>
              <a:rPr lang="en-US" altLang="ko-KR" sz="3000" b="1" dirty="0"/>
              <a:t> </a:t>
            </a:r>
            <a:r>
              <a:rPr lang="en-US" altLang="ko-KR" sz="4400" b="1" dirty="0"/>
              <a:t>- </a:t>
            </a:r>
            <a:r>
              <a:rPr lang="en-US" altLang="ko-KR" sz="3600" b="1" dirty="0"/>
              <a:t>02</a:t>
            </a:r>
            <a:r>
              <a:rPr lang="ko-KR" altLang="en-US" sz="3000" b="1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6EC23-A8B9-45EF-B568-C2ADBF780D34}"/>
              </a:ext>
            </a:extLst>
          </p:cNvPr>
          <p:cNvSpPr txBox="1"/>
          <p:nvPr/>
        </p:nvSpPr>
        <p:spPr>
          <a:xfrm>
            <a:off x="4565530" y="509784"/>
            <a:ext cx="3060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데이터베이스 모델링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A3903A-2916-4922-9183-319000FD8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79" y="1277356"/>
            <a:ext cx="4360293" cy="5070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7E03FC-DF93-4D27-A87D-491541B51644}"/>
              </a:ext>
            </a:extLst>
          </p:cNvPr>
          <p:cNvSpPr txBox="1"/>
          <p:nvPr/>
        </p:nvSpPr>
        <p:spPr>
          <a:xfrm>
            <a:off x="6096000" y="1252123"/>
            <a:ext cx="56380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사용자는 게시글</a:t>
            </a:r>
            <a:r>
              <a:rPr lang="en-US" altLang="ko-KR" dirty="0"/>
              <a:t>, </a:t>
            </a:r>
            <a:r>
              <a:rPr lang="ko-KR" altLang="en-US" dirty="0"/>
              <a:t>리뷰</a:t>
            </a:r>
            <a:r>
              <a:rPr lang="en-US" altLang="ko-KR" dirty="0"/>
              <a:t>, </a:t>
            </a:r>
            <a:r>
              <a:rPr lang="ko-KR" altLang="en-US" dirty="0"/>
              <a:t>추천 여러 개 작성이 가능하다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사용자는 본인이 추천한 게시글</a:t>
            </a:r>
            <a:r>
              <a:rPr lang="en-US" altLang="ko-KR" dirty="0"/>
              <a:t>, </a:t>
            </a:r>
            <a:r>
              <a:rPr lang="ko-KR" altLang="en-US" dirty="0"/>
              <a:t>리뷰 조회가 가능하다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57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533714-BA84-49DE-80D4-F493B66B758A}"/>
              </a:ext>
            </a:extLst>
          </p:cNvPr>
          <p:cNvSpPr/>
          <p:nvPr/>
        </p:nvSpPr>
        <p:spPr>
          <a:xfrm>
            <a:off x="104275" y="98260"/>
            <a:ext cx="3320714" cy="1179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rgbClr val="FFC000"/>
                </a:solidFill>
              </a:rPr>
              <a:t>05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동작과정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EB42F-BB2F-4A5D-BA70-2678CB2707C9}"/>
              </a:ext>
            </a:extLst>
          </p:cNvPr>
          <p:cNvSpPr txBox="1"/>
          <p:nvPr/>
        </p:nvSpPr>
        <p:spPr>
          <a:xfrm>
            <a:off x="2475782" y="100066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전반 동작과정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2A50C-4A8D-4085-B848-F2A13A625724}"/>
              </a:ext>
            </a:extLst>
          </p:cNvPr>
          <p:cNvSpPr txBox="1"/>
          <p:nvPr/>
        </p:nvSpPr>
        <p:spPr>
          <a:xfrm>
            <a:off x="401466" y="1674674"/>
            <a:ext cx="51427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r>
              <a:rPr lang="ko-KR" altLang="en-US" dirty="0"/>
              <a:t>는 </a:t>
            </a:r>
            <a:r>
              <a:rPr lang="en-US" altLang="ko-KR" dirty="0"/>
              <a:t>HTTP METHOD</a:t>
            </a:r>
            <a:r>
              <a:rPr lang="ko-KR" altLang="en-US" dirty="0"/>
              <a:t>를 통한 요청을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서버는 요청에 알맞은 </a:t>
            </a:r>
            <a:r>
              <a:rPr lang="en-US" altLang="ko-KR" dirty="0"/>
              <a:t>JSON</a:t>
            </a:r>
            <a:r>
              <a:rPr lang="ko-KR" altLang="en-US" dirty="0"/>
              <a:t>형식으로 자원을 반환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또는 서버 측에서 </a:t>
            </a:r>
            <a:r>
              <a:rPr lang="en-US" altLang="ko-KR" dirty="0"/>
              <a:t>view</a:t>
            </a:r>
            <a:r>
              <a:rPr lang="ko-KR" altLang="en-US" dirty="0"/>
              <a:t>를 만들어서 반환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요청에 대한 응답 및 자원을 등록한다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5BB30-9E1F-4E42-B99F-6CB01D81AF00}"/>
              </a:ext>
            </a:extLst>
          </p:cNvPr>
          <p:cNvSpPr txBox="1"/>
          <p:nvPr/>
        </p:nvSpPr>
        <p:spPr>
          <a:xfrm>
            <a:off x="8333118" y="100066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세부 동작과정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5C8CB-4B24-4E35-9C7F-665EEFE06A83}"/>
              </a:ext>
            </a:extLst>
          </p:cNvPr>
          <p:cNvSpPr txBox="1"/>
          <p:nvPr/>
        </p:nvSpPr>
        <p:spPr>
          <a:xfrm>
            <a:off x="6231581" y="1674674"/>
            <a:ext cx="58256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Front </a:t>
            </a:r>
            <a:r>
              <a:rPr lang="en-US" altLang="ko-KR" dirty="0" err="1"/>
              <a:t>Contrller</a:t>
            </a:r>
            <a:r>
              <a:rPr lang="ko-KR" altLang="en-US" dirty="0"/>
              <a:t>역할을 하는 </a:t>
            </a:r>
            <a:r>
              <a:rPr lang="en-US" altLang="ko-KR" dirty="0" err="1"/>
              <a:t>DispatcherServlet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ko-KR" altLang="en-US" dirty="0"/>
              <a:t>요청을 받는다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요청을 가로챈 </a:t>
            </a:r>
            <a:r>
              <a:rPr lang="en-US" altLang="ko-KR" dirty="0" err="1"/>
              <a:t>DispatcherServlet</a:t>
            </a:r>
            <a:r>
              <a:rPr lang="ko-KR" altLang="en-US" dirty="0"/>
              <a:t>은 </a:t>
            </a:r>
            <a:r>
              <a:rPr lang="en-US" altLang="ko-KR" dirty="0" err="1"/>
              <a:t>HandlerMapping</a:t>
            </a:r>
            <a:endParaRPr lang="en-US" altLang="ko-KR" dirty="0"/>
          </a:p>
          <a:p>
            <a:r>
              <a:rPr lang="ko-KR" altLang="en-US" dirty="0"/>
              <a:t>로 </a:t>
            </a:r>
            <a:r>
              <a:rPr lang="ko-KR" altLang="en-US" dirty="0" err="1"/>
              <a:t>부터</a:t>
            </a:r>
            <a:r>
              <a:rPr lang="ko-KR" altLang="en-US" dirty="0"/>
              <a:t> 적합한 컨트롤로 요청을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컨트롤러가 결정되면 </a:t>
            </a:r>
            <a:r>
              <a:rPr lang="en-US" altLang="ko-KR" dirty="0" err="1"/>
              <a:t>db</a:t>
            </a:r>
            <a:r>
              <a:rPr lang="ko-KR" altLang="en-US" dirty="0"/>
              <a:t>에 접근하여 데이터 처리한다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view resolver </a:t>
            </a:r>
            <a:r>
              <a:rPr lang="ko-KR" altLang="en-US" dirty="0"/>
              <a:t>통해서 적절한 </a:t>
            </a:r>
            <a:r>
              <a:rPr lang="en-US" altLang="ko-KR" dirty="0"/>
              <a:t>view</a:t>
            </a:r>
            <a:r>
              <a:rPr lang="ko-KR" altLang="en-US" dirty="0"/>
              <a:t>파일을 반환 또는 </a:t>
            </a:r>
            <a:endParaRPr lang="en-US" altLang="ko-KR" dirty="0"/>
          </a:p>
          <a:p>
            <a:r>
              <a:rPr lang="en-US" altLang="ko-KR" dirty="0"/>
              <a:t>view</a:t>
            </a:r>
            <a:r>
              <a:rPr lang="ko-KR" altLang="en-US" dirty="0"/>
              <a:t>를 검색하지 않고 객체를 반환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46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134013F5-C25A-4146-AFA5-931130FA8511}"/>
              </a:ext>
            </a:extLst>
          </p:cNvPr>
          <p:cNvGrpSpPr/>
          <p:nvPr/>
        </p:nvGrpSpPr>
        <p:grpSpPr>
          <a:xfrm>
            <a:off x="1215737" y="1239121"/>
            <a:ext cx="9582640" cy="5493321"/>
            <a:chOff x="798369" y="672379"/>
            <a:chExt cx="10498771" cy="60185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76695A-8E21-416D-9CF8-CECE4BBB6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369" y="672379"/>
              <a:ext cx="2866259" cy="271505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A3F6A05-914D-4A87-9CB9-09E5E3F83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4632" y="672380"/>
              <a:ext cx="4086025" cy="271505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84DDC92-8A12-4344-BC28-9847D673C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369" y="3429000"/>
              <a:ext cx="7012288" cy="326187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6CA8B77-8065-438F-9494-BFC0D76D0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70661" y="3429000"/>
              <a:ext cx="3426479" cy="324063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214734F-B6F5-435C-9686-CDD4245F7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70661" y="672379"/>
              <a:ext cx="3426479" cy="2715056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512A55-83E8-4BC6-A0BB-1329D3D60C37}"/>
              </a:ext>
            </a:extLst>
          </p:cNvPr>
          <p:cNvSpPr/>
          <p:nvPr/>
        </p:nvSpPr>
        <p:spPr>
          <a:xfrm>
            <a:off x="0" y="0"/>
            <a:ext cx="3320714" cy="1179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rgbClr val="FFC000"/>
                </a:solidFill>
              </a:rPr>
              <a:t>06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화면  </a:t>
            </a:r>
          </a:p>
        </p:txBody>
      </p:sp>
    </p:spTree>
    <p:extLst>
      <p:ext uri="{BB962C8B-B14F-4D97-AF65-F5344CB8AC3E}">
        <p14:creationId xmlns:p14="http://schemas.microsoft.com/office/powerpoint/2010/main" val="129618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F5D3643-B884-4DD1-AF57-7200B4C5C1B7}"/>
              </a:ext>
            </a:extLst>
          </p:cNvPr>
          <p:cNvSpPr/>
          <p:nvPr/>
        </p:nvSpPr>
        <p:spPr>
          <a:xfrm>
            <a:off x="0" y="0"/>
            <a:ext cx="3320714" cy="1179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>
                <a:solidFill>
                  <a:srgbClr val="FFC000"/>
                </a:solidFill>
              </a:rPr>
              <a:t>07</a:t>
            </a:r>
            <a:r>
              <a:rPr lang="en-US" altLang="ko-KR" sz="3000" b="1"/>
              <a:t> </a:t>
            </a:r>
            <a:r>
              <a:rPr lang="ko-KR" altLang="en-US" sz="3000" b="1" dirty="0"/>
              <a:t>보완점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BAFF6-BB52-4FC5-8725-2DBEDA00F627}"/>
              </a:ext>
            </a:extLst>
          </p:cNvPr>
          <p:cNvSpPr txBox="1"/>
          <p:nvPr/>
        </p:nvSpPr>
        <p:spPr>
          <a:xfrm>
            <a:off x="1433945" y="1662545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관리자 페이지 및 권한 기능 구현 하지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로그인 세션관리 등 </a:t>
            </a:r>
            <a:r>
              <a:rPr lang="en-US" altLang="ko-KR" dirty="0"/>
              <a:t>spring security</a:t>
            </a:r>
            <a:r>
              <a:rPr lang="ko-KR" altLang="en-US" dirty="0"/>
              <a:t>의 미적용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회원 본인 댓글</a:t>
            </a:r>
            <a:r>
              <a:rPr lang="en-US" altLang="ko-KR" dirty="0"/>
              <a:t>, </a:t>
            </a:r>
            <a:r>
              <a:rPr lang="ko-KR" altLang="en-US" dirty="0"/>
              <a:t>리뷰 알림 기능 미적용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732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324</Words>
  <Application>Microsoft Office PowerPoint</Application>
  <PresentationFormat>와이드스크린</PresentationFormat>
  <Paragraphs>78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2303</dc:creator>
  <cp:lastModifiedBy>2303</cp:lastModifiedBy>
  <cp:revision>11</cp:revision>
  <dcterms:created xsi:type="dcterms:W3CDTF">2022-02-12T02:43:30Z</dcterms:created>
  <dcterms:modified xsi:type="dcterms:W3CDTF">2022-03-21T13:06:47Z</dcterms:modified>
</cp:coreProperties>
</file>