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6" r:id="rId2"/>
    <p:sldId id="324" r:id="rId3"/>
    <p:sldId id="325" r:id="rId4"/>
    <p:sldId id="288" r:id="rId5"/>
    <p:sldId id="290" r:id="rId6"/>
    <p:sldId id="291" r:id="rId7"/>
    <p:sldId id="292" r:id="rId8"/>
    <p:sldId id="293" r:id="rId9"/>
    <p:sldId id="294" r:id="rId10"/>
    <p:sldId id="295" r:id="rId11"/>
    <p:sldId id="296" r:id="rId12"/>
    <p:sldId id="334" r:id="rId13"/>
    <p:sldId id="298" r:id="rId14"/>
    <p:sldId id="300" r:id="rId15"/>
    <p:sldId id="335" r:id="rId16"/>
    <p:sldId id="302" r:id="rId17"/>
    <p:sldId id="303" r:id="rId18"/>
    <p:sldId id="304" r:id="rId19"/>
    <p:sldId id="305" r:id="rId20"/>
    <p:sldId id="306" r:id="rId21"/>
    <p:sldId id="307" r:id="rId22"/>
    <p:sldId id="308" r:id="rId23"/>
    <p:sldId id="339" r:id="rId24"/>
    <p:sldId id="257" r:id="rId25"/>
    <p:sldId id="330" r:id="rId26"/>
    <p:sldId id="331" r:id="rId27"/>
    <p:sldId id="329" r:id="rId28"/>
    <p:sldId id="337" r:id="rId29"/>
    <p:sldId id="341" r:id="rId30"/>
    <p:sldId id="332" r:id="rId31"/>
    <p:sldId id="342" r:id="rId32"/>
    <p:sldId id="338" r:id="rId33"/>
    <p:sldId id="343" r:id="rId34"/>
    <p:sldId id="344" r:id="rId35"/>
    <p:sldId id="34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32205-7067-4809-B3B2-85D1FC0107CD}" type="datetimeFigureOut">
              <a:rPr lang="en-US" smtClean="0"/>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597E0-E97D-4909-BB71-68DD83331B97}" type="slidenum">
              <a:rPr lang="en-US" smtClean="0"/>
              <a:t>‹#›</a:t>
            </a:fld>
            <a:endParaRPr lang="en-US"/>
          </a:p>
        </p:txBody>
      </p:sp>
    </p:spTree>
    <p:extLst>
      <p:ext uri="{BB962C8B-B14F-4D97-AF65-F5344CB8AC3E}">
        <p14:creationId xmlns:p14="http://schemas.microsoft.com/office/powerpoint/2010/main" val="186543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43E71B13-BF13-4306-A853-FED2F9B3D9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456D28D-DE51-4683-9389-8EDBE0BFB35A}"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99331" name="Rectangle 2">
            <a:extLst>
              <a:ext uri="{FF2B5EF4-FFF2-40B4-BE49-F238E27FC236}">
                <a16:creationId xmlns:a16="http://schemas.microsoft.com/office/drawing/2014/main" id="{091367B5-0C62-455C-AA0B-70746CCB98DB}"/>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54D7A8DA-706D-4F40-A2D7-F53B341707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03235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A7EFC0D0-A263-4285-AF6F-7943F7377C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06075-6893-40A5-B4E3-DCB318233993}"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108547" name="Rectangle 2">
            <a:extLst>
              <a:ext uri="{FF2B5EF4-FFF2-40B4-BE49-F238E27FC236}">
                <a16:creationId xmlns:a16="http://schemas.microsoft.com/office/drawing/2014/main" id="{F63BE71E-7E51-4560-AE6B-362CFB55957C}"/>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B435B4FA-7AB5-47F0-9B94-0E90A0E04B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7931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D761166F-E574-4F16-911E-DB9D696F9C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D870464-1D43-428C-8AB8-4C026E099334}"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110595" name="Rectangle 2">
            <a:extLst>
              <a:ext uri="{FF2B5EF4-FFF2-40B4-BE49-F238E27FC236}">
                <a16:creationId xmlns:a16="http://schemas.microsoft.com/office/drawing/2014/main" id="{9AD02D9F-6E43-4519-80DA-34E94FA400C7}"/>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FB8D77BA-4F15-48A9-9072-38B0811F6D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99751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D761166F-E574-4F16-911E-DB9D696F9C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D870464-1D43-428C-8AB8-4C026E099334}"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110595" name="Rectangle 2">
            <a:extLst>
              <a:ext uri="{FF2B5EF4-FFF2-40B4-BE49-F238E27FC236}">
                <a16:creationId xmlns:a16="http://schemas.microsoft.com/office/drawing/2014/main" id="{9AD02D9F-6E43-4519-80DA-34E94FA400C7}"/>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FB8D77BA-4F15-48A9-9072-38B0811F6D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99262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F5BA15BD-CF90-454B-AF4F-42E0B8649F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7C64F83-0365-4D49-83E4-3EA4BD0B20B2}"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112643" name="Rectangle 2">
            <a:extLst>
              <a:ext uri="{FF2B5EF4-FFF2-40B4-BE49-F238E27FC236}">
                <a16:creationId xmlns:a16="http://schemas.microsoft.com/office/drawing/2014/main" id="{9774152C-4134-47C9-9B59-BA5CBECAB14A}"/>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95F9866E-C19E-4F94-96C1-261893E849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44609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F5BA15BD-CF90-454B-AF4F-42E0B8649F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7C64F83-0365-4D49-83E4-3EA4BD0B20B2}"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112643" name="Rectangle 2">
            <a:extLst>
              <a:ext uri="{FF2B5EF4-FFF2-40B4-BE49-F238E27FC236}">
                <a16:creationId xmlns:a16="http://schemas.microsoft.com/office/drawing/2014/main" id="{9774152C-4134-47C9-9B59-BA5CBECAB14A}"/>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95F9866E-C19E-4F94-96C1-261893E849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13696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80643FCB-8384-4FAD-8132-89B6FF157C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5312CC7-6690-45C1-9442-D1B2D51B1B71}"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114691" name="Rectangle 2">
            <a:extLst>
              <a:ext uri="{FF2B5EF4-FFF2-40B4-BE49-F238E27FC236}">
                <a16:creationId xmlns:a16="http://schemas.microsoft.com/office/drawing/2014/main" id="{40B6A3F7-FC27-423C-B7E0-099B77FF7E9C}"/>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71EF7F28-5C7B-43AB-9394-F4DE88AF1E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34466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69F5D0A5-43BB-4DE5-8F1C-BD100A25E2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8FC1253-3C10-40C1-AA52-119E71748B54}"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115715" name="Rectangle 2">
            <a:extLst>
              <a:ext uri="{FF2B5EF4-FFF2-40B4-BE49-F238E27FC236}">
                <a16:creationId xmlns:a16="http://schemas.microsoft.com/office/drawing/2014/main" id="{AAED1658-E154-4915-B249-A77FF965950A}"/>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9ED2C9F3-F886-4C82-8AC8-A5C5690F3D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42652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725B216D-0741-4FF7-A7AD-3C04B7597D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76A5964-9936-4C0F-89FF-9E280917C123}"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116739" name="Rectangle 2">
            <a:extLst>
              <a:ext uri="{FF2B5EF4-FFF2-40B4-BE49-F238E27FC236}">
                <a16:creationId xmlns:a16="http://schemas.microsoft.com/office/drawing/2014/main" id="{2CA96966-2215-4A1F-957A-5824DFEFDCA1}"/>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E6510DA8-3C06-46DB-9654-8255B97A1A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1263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39C40826-69E4-4DC7-884A-9319DCB0C7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97152A5-F51F-4455-AFF4-E270F3ED58A7}"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117763" name="Rectangle 2">
            <a:extLst>
              <a:ext uri="{FF2B5EF4-FFF2-40B4-BE49-F238E27FC236}">
                <a16:creationId xmlns:a16="http://schemas.microsoft.com/office/drawing/2014/main" id="{3246A865-458B-46BE-ABA9-56C95EFA9905}"/>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61B2FF25-0287-48F3-AD4E-F75D8B2430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51331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508AB793-3326-4519-8951-B014EBD2E5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0B6C91-4D26-459A-9E6B-2DEDFB6CACEB}"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118787" name="Rectangle 2">
            <a:extLst>
              <a:ext uri="{FF2B5EF4-FFF2-40B4-BE49-F238E27FC236}">
                <a16:creationId xmlns:a16="http://schemas.microsoft.com/office/drawing/2014/main" id="{FC0D3085-10D7-4491-A26D-AFDF20EF45A6}"/>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093D3A1D-9AEC-4FBB-9588-8BE22397EC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0011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A2EC63A4-B9E0-44BA-8044-8989C4A1DE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69B65D4-E4F7-4E55-846C-ACC939F27724}"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100355" name="Rectangle 2">
            <a:extLst>
              <a:ext uri="{FF2B5EF4-FFF2-40B4-BE49-F238E27FC236}">
                <a16:creationId xmlns:a16="http://schemas.microsoft.com/office/drawing/2014/main" id="{5AB6FE95-41AB-45D8-98D1-A5327DA12F9F}"/>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A78D271D-661B-456A-A729-B38DD85089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912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8E5377BC-28F0-4501-BBA9-989A7BF271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3E0644-2B15-492F-8C56-8D2C53C2BB34}"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119811" name="Rectangle 2">
            <a:extLst>
              <a:ext uri="{FF2B5EF4-FFF2-40B4-BE49-F238E27FC236}">
                <a16:creationId xmlns:a16="http://schemas.microsoft.com/office/drawing/2014/main" id="{3ADC7F9A-57BC-48E6-9830-F3313A77768D}"/>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A39F8929-6875-4F35-98BC-80CD945C09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3940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6636ECD8-F37B-4C15-A97B-A2E0BB22A7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8BD28DE-46BC-4BBB-AF74-8CE91AC6A780}"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120835" name="Rectangle 2">
            <a:extLst>
              <a:ext uri="{FF2B5EF4-FFF2-40B4-BE49-F238E27FC236}">
                <a16:creationId xmlns:a16="http://schemas.microsoft.com/office/drawing/2014/main" id="{3AE269B9-409E-4A16-B642-27B8C1AE19F3}"/>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6CECD51E-A075-48C0-9501-69D1F6845B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28870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6636ECD8-F37B-4C15-A97B-A2E0BB22A7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8BD28DE-46BC-4BBB-AF74-8CE91AC6A780}"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120835" name="Rectangle 2">
            <a:extLst>
              <a:ext uri="{FF2B5EF4-FFF2-40B4-BE49-F238E27FC236}">
                <a16:creationId xmlns:a16="http://schemas.microsoft.com/office/drawing/2014/main" id="{3AE269B9-409E-4A16-B642-27B8C1AE19F3}"/>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6CECD51E-A075-48C0-9501-69D1F6845B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68981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C4C49C27-AA12-498D-B03C-496732D6FE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48490A-8FBB-474E-938C-4846ED82BE80}" type="slidenum">
              <a:rPr lang="en-US" altLang="en-US">
                <a:latin typeface="Helvetica" panose="020B0604020202020204" pitchFamily="34" charset="0"/>
              </a:rPr>
              <a:pPr/>
              <a:t>24</a:t>
            </a:fld>
            <a:endParaRPr lang="en-US" altLang="en-US">
              <a:latin typeface="Helvetica" panose="020B0604020202020204" pitchFamily="34" charset="0"/>
            </a:endParaRPr>
          </a:p>
        </p:txBody>
      </p:sp>
      <p:sp>
        <p:nvSpPr>
          <p:cNvPr id="77827" name="Rectangle 2">
            <a:extLst>
              <a:ext uri="{FF2B5EF4-FFF2-40B4-BE49-F238E27FC236}">
                <a16:creationId xmlns:a16="http://schemas.microsoft.com/office/drawing/2014/main" id="{999D9FFC-B786-4303-B94C-E0F5C2B3F898}"/>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C8B8E7B4-3855-427C-9DF5-4149174FB7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5290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15988" eaLnBrk="0" hangingPunct="0">
              <a:defRPr sz="2400">
                <a:solidFill>
                  <a:schemeClr val="tx1"/>
                </a:solidFill>
                <a:latin typeface="Arial" charset="0"/>
                <a:cs typeface="Arial" charset="0"/>
              </a:defRPr>
            </a:lvl1pPr>
            <a:lvl2pPr marL="742950" indent="-285750" defTabSz="915988" eaLnBrk="0" hangingPunct="0">
              <a:defRPr sz="2400">
                <a:solidFill>
                  <a:schemeClr val="tx1"/>
                </a:solidFill>
                <a:latin typeface="Arial" charset="0"/>
                <a:cs typeface="Arial" charset="0"/>
              </a:defRPr>
            </a:lvl2pPr>
            <a:lvl3pPr marL="1143000" indent="-228600" defTabSz="915988" eaLnBrk="0" hangingPunct="0">
              <a:defRPr sz="2400">
                <a:solidFill>
                  <a:schemeClr val="tx1"/>
                </a:solidFill>
                <a:latin typeface="Arial" charset="0"/>
                <a:cs typeface="Arial" charset="0"/>
              </a:defRPr>
            </a:lvl3pPr>
            <a:lvl4pPr marL="1600200" indent="-228600" defTabSz="915988" eaLnBrk="0" hangingPunct="0">
              <a:defRPr sz="2400">
                <a:solidFill>
                  <a:schemeClr val="tx1"/>
                </a:solidFill>
                <a:latin typeface="Arial" charset="0"/>
                <a:cs typeface="Arial" charset="0"/>
              </a:defRPr>
            </a:lvl4pPr>
            <a:lvl5pPr marL="2057400" indent="-228600" defTabSz="915988" eaLnBrk="0" hangingPunct="0">
              <a:defRPr sz="2400">
                <a:solidFill>
                  <a:schemeClr val="tx1"/>
                </a:solidFill>
                <a:latin typeface="Arial" charset="0"/>
                <a:cs typeface="Arial" charset="0"/>
              </a:defRPr>
            </a:lvl5pPr>
            <a:lvl6pPr marL="2514600" indent="-228600" defTabSz="915988" eaLnBrk="0" fontAlgn="base" hangingPunct="0">
              <a:spcBef>
                <a:spcPct val="0"/>
              </a:spcBef>
              <a:spcAft>
                <a:spcPct val="0"/>
              </a:spcAft>
              <a:defRPr sz="2400">
                <a:solidFill>
                  <a:schemeClr val="tx1"/>
                </a:solidFill>
                <a:latin typeface="Arial" charset="0"/>
                <a:cs typeface="Arial" charset="0"/>
              </a:defRPr>
            </a:lvl6pPr>
            <a:lvl7pPr marL="2971800" indent="-228600" defTabSz="915988" eaLnBrk="0" fontAlgn="base" hangingPunct="0">
              <a:spcBef>
                <a:spcPct val="0"/>
              </a:spcBef>
              <a:spcAft>
                <a:spcPct val="0"/>
              </a:spcAft>
              <a:defRPr sz="2400">
                <a:solidFill>
                  <a:schemeClr val="tx1"/>
                </a:solidFill>
                <a:latin typeface="Arial" charset="0"/>
                <a:cs typeface="Arial" charset="0"/>
              </a:defRPr>
            </a:lvl7pPr>
            <a:lvl8pPr marL="3429000" indent="-228600" defTabSz="915988" eaLnBrk="0" fontAlgn="base" hangingPunct="0">
              <a:spcBef>
                <a:spcPct val="0"/>
              </a:spcBef>
              <a:spcAft>
                <a:spcPct val="0"/>
              </a:spcAft>
              <a:defRPr sz="2400">
                <a:solidFill>
                  <a:schemeClr val="tx1"/>
                </a:solidFill>
                <a:latin typeface="Arial" charset="0"/>
                <a:cs typeface="Arial" charset="0"/>
              </a:defRPr>
            </a:lvl8pPr>
            <a:lvl9pPr marL="3886200" indent="-228600" defTabSz="915988" eaLnBrk="0" fontAlgn="base" hangingPunct="0">
              <a:spcBef>
                <a:spcPct val="0"/>
              </a:spcBef>
              <a:spcAft>
                <a:spcPct val="0"/>
              </a:spcAft>
              <a:defRPr sz="2400">
                <a:solidFill>
                  <a:schemeClr val="tx1"/>
                </a:solidFill>
                <a:latin typeface="Arial" charset="0"/>
                <a:cs typeface="Arial" charset="0"/>
              </a:defRPr>
            </a:lvl9pPr>
          </a:lstStyle>
          <a:p>
            <a:pPr eaLnBrk="1" hangingPunct="1"/>
            <a:fld id="{FB711113-693C-43E8-B5FD-625212A6C5C4}" type="slidenum">
              <a:rPr lang="en-CA" altLang="en-US" sz="1200" smtClean="0"/>
              <a:pPr eaLnBrk="1" hangingPunct="1"/>
              <a:t>25</a:t>
            </a:fld>
            <a:endParaRPr lang="en-CA"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7575" y="4352925"/>
            <a:ext cx="5041900" cy="4122738"/>
          </a:xfrm>
          <a:noFill/>
        </p:spPr>
        <p:txBody>
          <a:bodyPr/>
          <a:lstStyle/>
          <a:p>
            <a:pPr marL="171450" indent="-171450" eaLnBrk="1" hangingPunct="1">
              <a:buFont typeface="Arial" panose="020B0604020202020204" pitchFamily="34" charset="0"/>
              <a:buChar char="•"/>
            </a:pPr>
            <a:r>
              <a:rPr lang="en-US" altLang="en-US" baseline="0" dirty="0">
                <a:solidFill>
                  <a:schemeClr val="bg1"/>
                </a:solidFill>
              </a:rPr>
              <a:t>Embedded software applications are usually coded in c or </a:t>
            </a:r>
            <a:r>
              <a:rPr lang="en-US" altLang="en-US" baseline="0" dirty="0" err="1">
                <a:solidFill>
                  <a:schemeClr val="bg1"/>
                </a:solidFill>
              </a:rPr>
              <a:t>c++</a:t>
            </a:r>
            <a:r>
              <a:rPr lang="en-US" altLang="en-US" baseline="0" dirty="0">
                <a:solidFill>
                  <a:schemeClr val="bg1"/>
                </a:solidFill>
              </a:rPr>
              <a:t> (Java applications running on Android are usually not considered embedded applications).</a:t>
            </a:r>
          </a:p>
          <a:p>
            <a:pPr marL="171450" indent="-171450" eaLnBrk="1" hangingPunct="1">
              <a:buFont typeface="Arial" panose="020B0604020202020204" pitchFamily="34" charset="0"/>
              <a:buChar char="•"/>
            </a:pPr>
            <a:r>
              <a:rPr lang="en-US" altLang="en-US" baseline="0" dirty="0">
                <a:solidFill>
                  <a:schemeClr val="bg1"/>
                </a:solidFill>
              </a:rPr>
              <a:t>The compiler converts the source code for each file into a </a:t>
            </a:r>
            <a:r>
              <a:rPr lang="en-US" altLang="en-US" baseline="0" dirty="0" err="1">
                <a:solidFill>
                  <a:schemeClr val="bg1"/>
                </a:solidFill>
              </a:rPr>
              <a:t>relocatable</a:t>
            </a:r>
            <a:r>
              <a:rPr lang="en-US" altLang="en-US" baseline="0" dirty="0">
                <a:solidFill>
                  <a:schemeClr val="bg1"/>
                </a:solidFill>
              </a:rPr>
              <a:t> object code.</a:t>
            </a:r>
          </a:p>
          <a:p>
            <a:pPr marL="171450" indent="-171450" eaLnBrk="1" hangingPunct="1">
              <a:buFont typeface="Arial" panose="020B0604020202020204" pitchFamily="34" charset="0"/>
              <a:buChar char="•"/>
            </a:pPr>
            <a:r>
              <a:rPr lang="en-US" altLang="en-US" baseline="0" dirty="0">
                <a:solidFill>
                  <a:schemeClr val="bg1"/>
                </a:solidFill>
              </a:rPr>
              <a:t>The linker relocates and combines all the object files into a single output file, and puts it in a format that is readable by the loader or device programmer.</a:t>
            </a:r>
          </a:p>
          <a:p>
            <a:pPr marL="171450" indent="-171450" eaLnBrk="1" hangingPunct="1">
              <a:buFont typeface="Arial" panose="020B0604020202020204" pitchFamily="34" charset="0"/>
              <a:buChar char="•"/>
            </a:pPr>
            <a:endParaRPr lang="en-US" altLang="en-US" baseline="0" dirty="0">
              <a:solidFill>
                <a:schemeClr val="bg1"/>
              </a:solidFill>
            </a:endParaRPr>
          </a:p>
        </p:txBody>
      </p:sp>
    </p:spTree>
    <p:extLst>
      <p:ext uri="{BB962C8B-B14F-4D97-AF65-F5344CB8AC3E}">
        <p14:creationId xmlns:p14="http://schemas.microsoft.com/office/powerpoint/2010/main" val="2504715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15988" eaLnBrk="0" hangingPunct="0">
              <a:defRPr sz="2400">
                <a:solidFill>
                  <a:schemeClr val="tx1"/>
                </a:solidFill>
                <a:latin typeface="Arial" charset="0"/>
                <a:cs typeface="Arial" charset="0"/>
              </a:defRPr>
            </a:lvl1pPr>
            <a:lvl2pPr marL="742950" indent="-285750" defTabSz="915988" eaLnBrk="0" hangingPunct="0">
              <a:defRPr sz="2400">
                <a:solidFill>
                  <a:schemeClr val="tx1"/>
                </a:solidFill>
                <a:latin typeface="Arial" charset="0"/>
                <a:cs typeface="Arial" charset="0"/>
              </a:defRPr>
            </a:lvl2pPr>
            <a:lvl3pPr marL="1143000" indent="-228600" defTabSz="915988" eaLnBrk="0" hangingPunct="0">
              <a:defRPr sz="2400">
                <a:solidFill>
                  <a:schemeClr val="tx1"/>
                </a:solidFill>
                <a:latin typeface="Arial" charset="0"/>
                <a:cs typeface="Arial" charset="0"/>
              </a:defRPr>
            </a:lvl3pPr>
            <a:lvl4pPr marL="1600200" indent="-228600" defTabSz="915988" eaLnBrk="0" hangingPunct="0">
              <a:defRPr sz="2400">
                <a:solidFill>
                  <a:schemeClr val="tx1"/>
                </a:solidFill>
                <a:latin typeface="Arial" charset="0"/>
                <a:cs typeface="Arial" charset="0"/>
              </a:defRPr>
            </a:lvl4pPr>
            <a:lvl5pPr marL="2057400" indent="-228600" defTabSz="915988" eaLnBrk="0" hangingPunct="0">
              <a:defRPr sz="2400">
                <a:solidFill>
                  <a:schemeClr val="tx1"/>
                </a:solidFill>
                <a:latin typeface="Arial" charset="0"/>
                <a:cs typeface="Arial" charset="0"/>
              </a:defRPr>
            </a:lvl5pPr>
            <a:lvl6pPr marL="2514600" indent="-228600" defTabSz="915988" eaLnBrk="0" fontAlgn="base" hangingPunct="0">
              <a:spcBef>
                <a:spcPct val="0"/>
              </a:spcBef>
              <a:spcAft>
                <a:spcPct val="0"/>
              </a:spcAft>
              <a:defRPr sz="2400">
                <a:solidFill>
                  <a:schemeClr val="tx1"/>
                </a:solidFill>
                <a:latin typeface="Arial" charset="0"/>
                <a:cs typeface="Arial" charset="0"/>
              </a:defRPr>
            </a:lvl6pPr>
            <a:lvl7pPr marL="2971800" indent="-228600" defTabSz="915988" eaLnBrk="0" fontAlgn="base" hangingPunct="0">
              <a:spcBef>
                <a:spcPct val="0"/>
              </a:spcBef>
              <a:spcAft>
                <a:spcPct val="0"/>
              </a:spcAft>
              <a:defRPr sz="2400">
                <a:solidFill>
                  <a:schemeClr val="tx1"/>
                </a:solidFill>
                <a:latin typeface="Arial" charset="0"/>
                <a:cs typeface="Arial" charset="0"/>
              </a:defRPr>
            </a:lvl7pPr>
            <a:lvl8pPr marL="3429000" indent="-228600" defTabSz="915988" eaLnBrk="0" fontAlgn="base" hangingPunct="0">
              <a:spcBef>
                <a:spcPct val="0"/>
              </a:spcBef>
              <a:spcAft>
                <a:spcPct val="0"/>
              </a:spcAft>
              <a:defRPr sz="2400">
                <a:solidFill>
                  <a:schemeClr val="tx1"/>
                </a:solidFill>
                <a:latin typeface="Arial" charset="0"/>
                <a:cs typeface="Arial" charset="0"/>
              </a:defRPr>
            </a:lvl8pPr>
            <a:lvl9pPr marL="3886200" indent="-228600" defTabSz="915988" eaLnBrk="0" fontAlgn="base" hangingPunct="0">
              <a:spcBef>
                <a:spcPct val="0"/>
              </a:spcBef>
              <a:spcAft>
                <a:spcPct val="0"/>
              </a:spcAft>
              <a:defRPr sz="2400">
                <a:solidFill>
                  <a:schemeClr val="tx1"/>
                </a:solidFill>
                <a:latin typeface="Arial" charset="0"/>
                <a:cs typeface="Arial" charset="0"/>
              </a:defRPr>
            </a:lvl9pPr>
          </a:lstStyle>
          <a:p>
            <a:pPr eaLnBrk="1" hangingPunct="1"/>
            <a:fld id="{FB711113-693C-43E8-B5FD-625212A6C5C4}" type="slidenum">
              <a:rPr lang="en-CA" altLang="en-US" sz="1200" smtClean="0"/>
              <a:pPr eaLnBrk="1" hangingPunct="1"/>
              <a:t>26</a:t>
            </a:fld>
            <a:endParaRPr lang="en-CA"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7575" y="4352925"/>
            <a:ext cx="5041900" cy="4122738"/>
          </a:xfrm>
          <a:noFill/>
        </p:spPr>
        <p:txBody>
          <a:bodyPr/>
          <a:lstStyle/>
          <a:p>
            <a:pPr marL="171450" indent="-171450" eaLnBrk="1" hangingPunct="1">
              <a:buFont typeface="Arial" panose="020B0604020202020204" pitchFamily="34" charset="0"/>
              <a:buChar char="•"/>
            </a:pPr>
            <a:r>
              <a:rPr lang="en-US" altLang="en-US" baseline="0" dirty="0">
                <a:solidFill>
                  <a:schemeClr val="bg1"/>
                </a:solidFill>
              </a:rPr>
              <a:t>Unlike a conventional programmer, an embedded software engineer needs to be well aware of how the compiled binary code is formed and loaded into the memory at run time. He is the one who has to setup this up.</a:t>
            </a:r>
          </a:p>
          <a:p>
            <a:pPr marL="171450" indent="-171450" eaLnBrk="1" hangingPunct="1">
              <a:buFont typeface="Arial" panose="020B0604020202020204" pitchFamily="34" charset="0"/>
              <a:buChar char="•"/>
            </a:pPr>
            <a:r>
              <a:rPr lang="en-US" altLang="en-US" baseline="0" dirty="0">
                <a:solidFill>
                  <a:schemeClr val="bg1"/>
                </a:solidFill>
              </a:rPr>
              <a:t>Each object file has a txt section holding the CPU instructions, a .</a:t>
            </a:r>
            <a:r>
              <a:rPr lang="en-US" altLang="en-US" baseline="0" dirty="0" err="1">
                <a:solidFill>
                  <a:schemeClr val="bg1"/>
                </a:solidFill>
              </a:rPr>
              <a:t>const</a:t>
            </a:r>
            <a:r>
              <a:rPr lang="en-US" altLang="en-US" baseline="0" dirty="0">
                <a:solidFill>
                  <a:schemeClr val="bg1"/>
                </a:solidFill>
              </a:rPr>
              <a:t> section holding the constant variables, a .data section for the pre-initialized variables, and a .</a:t>
            </a:r>
            <a:r>
              <a:rPr lang="en-US" altLang="en-US" baseline="0" dirty="0" err="1">
                <a:solidFill>
                  <a:schemeClr val="bg1"/>
                </a:solidFill>
              </a:rPr>
              <a:t>bss</a:t>
            </a:r>
            <a:r>
              <a:rPr lang="en-US" altLang="en-US" baseline="0" dirty="0">
                <a:solidFill>
                  <a:schemeClr val="bg1"/>
                </a:solidFill>
              </a:rPr>
              <a:t> section for uninitialized variables (</a:t>
            </a:r>
            <a:r>
              <a:rPr lang="en-US" altLang="en-US" baseline="0" dirty="0" err="1">
                <a:solidFill>
                  <a:schemeClr val="bg1"/>
                </a:solidFill>
              </a:rPr>
              <a:t>bss</a:t>
            </a:r>
            <a:r>
              <a:rPr lang="en-US" altLang="en-US" baseline="0" dirty="0">
                <a:solidFill>
                  <a:schemeClr val="bg1"/>
                </a:solidFill>
              </a:rPr>
              <a:t> = block starting with a symbol)</a:t>
            </a:r>
          </a:p>
          <a:p>
            <a:pPr marL="171450" indent="-171450" eaLnBrk="1" hangingPunct="1">
              <a:buFont typeface="Arial" panose="020B0604020202020204" pitchFamily="34" charset="0"/>
              <a:buChar char="•"/>
            </a:pPr>
            <a:r>
              <a:rPr lang="en-US" altLang="en-US" baseline="0" dirty="0">
                <a:solidFill>
                  <a:schemeClr val="bg1"/>
                </a:solidFill>
              </a:rPr>
              <a:t>The linker combines the various object file by relocating their addresses.</a:t>
            </a:r>
          </a:p>
          <a:p>
            <a:pPr marL="171450" indent="-171450" eaLnBrk="1" hangingPunct="1">
              <a:buFont typeface="Arial" panose="020B0604020202020204" pitchFamily="34" charset="0"/>
              <a:buChar char="•"/>
            </a:pPr>
            <a:r>
              <a:rPr lang="en-US" altLang="en-US" baseline="0" dirty="0">
                <a:solidFill>
                  <a:schemeClr val="bg1"/>
                </a:solidFill>
              </a:rPr>
              <a:t>Additionally, the linker, which is controlled by a setup file, stores the initialization values of the data section into a .</a:t>
            </a:r>
            <a:r>
              <a:rPr lang="en-US" altLang="en-US" baseline="0" dirty="0" err="1">
                <a:solidFill>
                  <a:schemeClr val="bg1"/>
                </a:solidFill>
              </a:rPr>
              <a:t>cinit</a:t>
            </a:r>
            <a:r>
              <a:rPr lang="en-US" altLang="en-US" baseline="0" dirty="0">
                <a:solidFill>
                  <a:schemeClr val="bg1"/>
                </a:solidFill>
              </a:rPr>
              <a:t> section.</a:t>
            </a:r>
          </a:p>
          <a:p>
            <a:pPr marL="171450" indent="-171450" eaLnBrk="1" hangingPunct="1">
              <a:buFont typeface="Arial" panose="020B0604020202020204" pitchFamily="34" charset="0"/>
              <a:buChar char="•"/>
            </a:pPr>
            <a:r>
              <a:rPr lang="en-US" altLang="en-US" baseline="0" dirty="0">
                <a:solidFill>
                  <a:schemeClr val="bg1"/>
                </a:solidFill>
              </a:rPr>
              <a:t>The non-volatile parts of the program are programmed into the flash.</a:t>
            </a:r>
          </a:p>
          <a:p>
            <a:pPr marL="171450" indent="-171450" eaLnBrk="1" hangingPunct="1">
              <a:buFont typeface="Arial" panose="020B0604020202020204" pitchFamily="34" charset="0"/>
              <a:buChar char="•"/>
            </a:pPr>
            <a:r>
              <a:rPr lang="en-US" altLang="en-US" baseline="0" dirty="0">
                <a:solidFill>
                  <a:schemeClr val="bg1"/>
                </a:solidFill>
              </a:rPr>
              <a:t>At run time, the pre-initialized portion (the .data section) is loaded from the </a:t>
            </a:r>
            <a:r>
              <a:rPr lang="en-US" altLang="en-US" baseline="0" dirty="0" err="1">
                <a:solidFill>
                  <a:schemeClr val="bg1"/>
                </a:solidFill>
              </a:rPr>
              <a:t>cinit</a:t>
            </a:r>
            <a:r>
              <a:rPr lang="en-US" altLang="en-US" baseline="0" dirty="0">
                <a:solidFill>
                  <a:schemeClr val="bg1"/>
                </a:solidFill>
              </a:rPr>
              <a:t> section within the flash via the run-time support library.</a:t>
            </a:r>
          </a:p>
          <a:p>
            <a:pPr marL="171450" indent="-171450" eaLnBrk="1" hangingPunct="1">
              <a:buFont typeface="Arial" panose="020B0604020202020204" pitchFamily="34" charset="0"/>
              <a:buChar char="•"/>
            </a:pPr>
            <a:endParaRPr lang="en-US" altLang="en-US" baseline="0" dirty="0">
              <a:solidFill>
                <a:schemeClr val="bg1"/>
              </a:solidFill>
            </a:endParaRPr>
          </a:p>
        </p:txBody>
      </p:sp>
    </p:spTree>
    <p:extLst>
      <p:ext uri="{BB962C8B-B14F-4D97-AF65-F5344CB8AC3E}">
        <p14:creationId xmlns:p14="http://schemas.microsoft.com/office/powerpoint/2010/main" val="2380995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01507A6-4F90-46B3-A75E-E98BD54E3B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BA6682-EF37-4A1E-A8AA-A5DD9338604C}" type="slidenum">
              <a:rPr lang="en-US" altLang="en-US">
                <a:latin typeface="Helvetica" panose="020B0604020202020204" pitchFamily="34" charset="0"/>
              </a:rPr>
              <a:pPr/>
              <a:t>34</a:t>
            </a:fld>
            <a:endParaRPr lang="en-US" altLang="en-US">
              <a:latin typeface="Helvetica" panose="020B0604020202020204" pitchFamily="34" charset="0"/>
            </a:endParaRPr>
          </a:p>
        </p:txBody>
      </p:sp>
      <p:sp>
        <p:nvSpPr>
          <p:cNvPr id="80899" name="Rectangle 2">
            <a:extLst>
              <a:ext uri="{FF2B5EF4-FFF2-40B4-BE49-F238E27FC236}">
                <a16:creationId xmlns:a16="http://schemas.microsoft.com/office/drawing/2014/main" id="{9855ECF2-DE1D-420F-B950-60079C6DE549}"/>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2D382BE4-B6AB-4B86-B5EB-F4719E8477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31091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01507A6-4F90-46B3-A75E-E98BD54E3B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BA6682-EF37-4A1E-A8AA-A5DD9338604C}" type="slidenum">
              <a:rPr lang="en-US" altLang="en-US">
                <a:latin typeface="Helvetica" panose="020B0604020202020204" pitchFamily="34" charset="0"/>
              </a:rPr>
              <a:pPr/>
              <a:t>35</a:t>
            </a:fld>
            <a:endParaRPr lang="en-US" altLang="en-US">
              <a:latin typeface="Helvetica" panose="020B0604020202020204" pitchFamily="34" charset="0"/>
            </a:endParaRPr>
          </a:p>
        </p:txBody>
      </p:sp>
      <p:sp>
        <p:nvSpPr>
          <p:cNvPr id="80899" name="Rectangle 2">
            <a:extLst>
              <a:ext uri="{FF2B5EF4-FFF2-40B4-BE49-F238E27FC236}">
                <a16:creationId xmlns:a16="http://schemas.microsoft.com/office/drawing/2014/main" id="{9855ECF2-DE1D-420F-B950-60079C6DE549}"/>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2D382BE4-B6AB-4B86-B5EB-F4719E8477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06180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A2EC63A4-B9E0-44BA-8044-8989C4A1DE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69B65D4-E4F7-4E55-846C-ACC939F27724}"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00355" name="Rectangle 2">
            <a:extLst>
              <a:ext uri="{FF2B5EF4-FFF2-40B4-BE49-F238E27FC236}">
                <a16:creationId xmlns:a16="http://schemas.microsoft.com/office/drawing/2014/main" id="{5AB6FE95-41AB-45D8-98D1-A5327DA12F9F}"/>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A78D271D-661B-456A-A729-B38DD85089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2809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53D4B22F-ABC4-4CE8-B335-F7F3EE02D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AB46BFB-DE9D-41CD-BE77-8EF3F55858FD}"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01379" name="Rectangle 2">
            <a:extLst>
              <a:ext uri="{FF2B5EF4-FFF2-40B4-BE49-F238E27FC236}">
                <a16:creationId xmlns:a16="http://schemas.microsoft.com/office/drawing/2014/main" id="{443D4345-CF4A-4DF4-9F0D-A48BC8F3C268}"/>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5F804C19-F626-4793-832D-812A265D00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9095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6A30FA3D-0D46-41D9-858B-EB2D3F6FAF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382A88-4D09-47A6-8EE2-85912F4B332E}"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103427" name="Rectangle 2">
            <a:extLst>
              <a:ext uri="{FF2B5EF4-FFF2-40B4-BE49-F238E27FC236}">
                <a16:creationId xmlns:a16="http://schemas.microsoft.com/office/drawing/2014/main" id="{A034C441-6FF8-400C-B357-11B01106383B}"/>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F21773B9-0182-4A7D-827E-9687BF42DB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80292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A1557753-2826-4081-96D8-527CD7BB30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470BA7-CE59-4407-A962-5E23BA6BC1A7}"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04451" name="Rectangle 2">
            <a:extLst>
              <a:ext uri="{FF2B5EF4-FFF2-40B4-BE49-F238E27FC236}">
                <a16:creationId xmlns:a16="http://schemas.microsoft.com/office/drawing/2014/main" id="{B38934E0-A844-4132-8FF2-E39C8B4036D6}"/>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3BEC5BC6-7D4B-432D-9493-FBB9D42B49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79878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D1025C58-7210-4A32-9380-CC9EE869C5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6B0A0FE-439E-4481-81BD-EA9219F0781B}"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105475" name="Rectangle 2">
            <a:extLst>
              <a:ext uri="{FF2B5EF4-FFF2-40B4-BE49-F238E27FC236}">
                <a16:creationId xmlns:a16="http://schemas.microsoft.com/office/drawing/2014/main" id="{139B855A-B430-44A5-993D-B4A8ADE7C504}"/>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49B2457A-052E-4E8F-B992-72AC030446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1104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EAAE66F0-B41D-43F8-9658-A954464809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0D45746-28CC-428A-B12C-113F42A388C9}"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106499" name="Rectangle 2">
            <a:extLst>
              <a:ext uri="{FF2B5EF4-FFF2-40B4-BE49-F238E27FC236}">
                <a16:creationId xmlns:a16="http://schemas.microsoft.com/office/drawing/2014/main" id="{8486B3FC-0F01-4216-BF29-67F7C42DD3F0}"/>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B6E71F7C-2718-40F5-A285-7F5B466603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19039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D5E20C9E-CA01-454B-9831-6EC8A27599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D4CE96D-5CE4-4DFE-BB12-670AD79EEA68}"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107523" name="Rectangle 2">
            <a:extLst>
              <a:ext uri="{FF2B5EF4-FFF2-40B4-BE49-F238E27FC236}">
                <a16:creationId xmlns:a16="http://schemas.microsoft.com/office/drawing/2014/main" id="{3A5D84A3-EB41-4FAB-A927-6FE0691A33C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03A07429-A5BB-4072-98B4-DA5CFCD3C3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9339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4101-2CE0-4A7F-98B5-DD0FE2FF6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D10F9F-6902-43F8-B490-C02DDE7D3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A31D34-A66D-4ADC-B2C7-93186D9502B7}"/>
              </a:ext>
            </a:extLst>
          </p:cNvPr>
          <p:cNvSpPr>
            <a:spLocks noGrp="1"/>
          </p:cNvSpPr>
          <p:nvPr>
            <p:ph type="dt" sz="half" idx="10"/>
          </p:nvPr>
        </p:nvSpPr>
        <p:spPr/>
        <p:txBody>
          <a:bodyPr/>
          <a:lstStyle/>
          <a:p>
            <a:fld id="{AEFF72B4-77BC-459F-9F41-08EF8ED4B467}" type="datetime1">
              <a:rPr lang="en-US" smtClean="0"/>
              <a:t>3/31/2022</a:t>
            </a:fld>
            <a:endParaRPr lang="en-US"/>
          </a:p>
        </p:txBody>
      </p:sp>
      <p:sp>
        <p:nvSpPr>
          <p:cNvPr id="5" name="Footer Placeholder 4">
            <a:extLst>
              <a:ext uri="{FF2B5EF4-FFF2-40B4-BE49-F238E27FC236}">
                <a16:creationId xmlns:a16="http://schemas.microsoft.com/office/drawing/2014/main" id="{1211A6BC-7E37-42E1-A668-385C4EBEC1F6}"/>
              </a:ext>
            </a:extLst>
          </p:cNvPr>
          <p:cNvSpPr>
            <a:spLocks noGrp="1"/>
          </p:cNvSpPr>
          <p:nvPr>
            <p:ph type="ftr" sz="quarter" idx="11"/>
          </p:nvPr>
        </p:nvSpPr>
        <p:spPr/>
        <p:txBody>
          <a:bodyPr/>
          <a:lstStyle/>
          <a:p>
            <a:r>
              <a:rPr lang="en-US"/>
              <a:t>CS6233 - Prof. Mansour</a:t>
            </a:r>
          </a:p>
        </p:txBody>
      </p:sp>
      <p:sp>
        <p:nvSpPr>
          <p:cNvPr id="6" name="Slide Number Placeholder 5">
            <a:extLst>
              <a:ext uri="{FF2B5EF4-FFF2-40B4-BE49-F238E27FC236}">
                <a16:creationId xmlns:a16="http://schemas.microsoft.com/office/drawing/2014/main" id="{0A065DF0-F295-41F6-B1FD-EED08D134253}"/>
              </a:ext>
            </a:extLst>
          </p:cNvPr>
          <p:cNvSpPr>
            <a:spLocks noGrp="1"/>
          </p:cNvSpPr>
          <p:nvPr>
            <p:ph type="sldNum" sz="quarter" idx="12"/>
          </p:nvPr>
        </p:nvSpPr>
        <p:spPr/>
        <p:txBody>
          <a:bodyPr/>
          <a:lstStyle/>
          <a:p>
            <a:fld id="{DBE86F20-3A19-4D9B-BDF0-0172648D9CE4}" type="slidenum">
              <a:rPr lang="en-US" smtClean="0"/>
              <a:t>‹#›</a:t>
            </a:fld>
            <a:endParaRPr lang="en-US"/>
          </a:p>
        </p:txBody>
      </p:sp>
    </p:spTree>
    <p:extLst>
      <p:ext uri="{BB962C8B-B14F-4D97-AF65-F5344CB8AC3E}">
        <p14:creationId xmlns:p14="http://schemas.microsoft.com/office/powerpoint/2010/main" val="408735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B225-CB3B-40BC-8E49-D0D51C6FB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9C1415-754D-4A9B-964A-F7E987A91BB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209F0-6144-4B4B-AB72-4A3B93E6FA13}"/>
              </a:ext>
            </a:extLst>
          </p:cNvPr>
          <p:cNvSpPr>
            <a:spLocks noGrp="1"/>
          </p:cNvSpPr>
          <p:nvPr>
            <p:ph type="dt" sz="half" idx="10"/>
          </p:nvPr>
        </p:nvSpPr>
        <p:spPr/>
        <p:txBody>
          <a:bodyPr/>
          <a:lstStyle/>
          <a:p>
            <a:fld id="{07189824-CD16-4CEB-9EC3-8B813690CA52}" type="datetime1">
              <a:rPr lang="en-US" smtClean="0"/>
              <a:t>3/31/2022</a:t>
            </a:fld>
            <a:endParaRPr lang="en-US"/>
          </a:p>
        </p:txBody>
      </p:sp>
      <p:sp>
        <p:nvSpPr>
          <p:cNvPr id="5" name="Footer Placeholder 4">
            <a:extLst>
              <a:ext uri="{FF2B5EF4-FFF2-40B4-BE49-F238E27FC236}">
                <a16:creationId xmlns:a16="http://schemas.microsoft.com/office/drawing/2014/main" id="{2505E549-FC3B-4609-B172-101DDA7FBDAF}"/>
              </a:ext>
            </a:extLst>
          </p:cNvPr>
          <p:cNvSpPr>
            <a:spLocks noGrp="1"/>
          </p:cNvSpPr>
          <p:nvPr>
            <p:ph type="ftr" sz="quarter" idx="11"/>
          </p:nvPr>
        </p:nvSpPr>
        <p:spPr/>
        <p:txBody>
          <a:bodyPr/>
          <a:lstStyle/>
          <a:p>
            <a:r>
              <a:rPr lang="en-US"/>
              <a:t>CS6233 - Prof. Mansour</a:t>
            </a:r>
          </a:p>
        </p:txBody>
      </p:sp>
      <p:sp>
        <p:nvSpPr>
          <p:cNvPr id="6" name="Slide Number Placeholder 5">
            <a:extLst>
              <a:ext uri="{FF2B5EF4-FFF2-40B4-BE49-F238E27FC236}">
                <a16:creationId xmlns:a16="http://schemas.microsoft.com/office/drawing/2014/main" id="{1EFA364B-2816-43E4-A35F-4F8E78C1E828}"/>
              </a:ext>
            </a:extLst>
          </p:cNvPr>
          <p:cNvSpPr>
            <a:spLocks noGrp="1"/>
          </p:cNvSpPr>
          <p:nvPr>
            <p:ph type="sldNum" sz="quarter" idx="12"/>
          </p:nvPr>
        </p:nvSpPr>
        <p:spPr/>
        <p:txBody>
          <a:bodyPr/>
          <a:lstStyle/>
          <a:p>
            <a:fld id="{DBE86F20-3A19-4D9B-BDF0-0172648D9CE4}" type="slidenum">
              <a:rPr lang="en-US" smtClean="0"/>
              <a:t>‹#›</a:t>
            </a:fld>
            <a:endParaRPr lang="en-US"/>
          </a:p>
        </p:txBody>
      </p:sp>
    </p:spTree>
    <p:extLst>
      <p:ext uri="{BB962C8B-B14F-4D97-AF65-F5344CB8AC3E}">
        <p14:creationId xmlns:p14="http://schemas.microsoft.com/office/powerpoint/2010/main" val="329093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37AA75-2A6A-4735-8E0E-7E1F736467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ECC692-F086-4795-B33B-5446B36D72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42534-5FB2-4EA2-9522-383AB943074E}"/>
              </a:ext>
            </a:extLst>
          </p:cNvPr>
          <p:cNvSpPr>
            <a:spLocks noGrp="1"/>
          </p:cNvSpPr>
          <p:nvPr>
            <p:ph type="dt" sz="half" idx="10"/>
          </p:nvPr>
        </p:nvSpPr>
        <p:spPr/>
        <p:txBody>
          <a:bodyPr/>
          <a:lstStyle/>
          <a:p>
            <a:fld id="{2E2482D1-6446-4DBD-A192-D710CE5DEBBD}" type="datetime1">
              <a:rPr lang="en-US" smtClean="0"/>
              <a:t>3/31/2022</a:t>
            </a:fld>
            <a:endParaRPr lang="en-US"/>
          </a:p>
        </p:txBody>
      </p:sp>
      <p:sp>
        <p:nvSpPr>
          <p:cNvPr id="5" name="Footer Placeholder 4">
            <a:extLst>
              <a:ext uri="{FF2B5EF4-FFF2-40B4-BE49-F238E27FC236}">
                <a16:creationId xmlns:a16="http://schemas.microsoft.com/office/drawing/2014/main" id="{2A413BA6-7BF1-408C-BDBE-AF3479815384}"/>
              </a:ext>
            </a:extLst>
          </p:cNvPr>
          <p:cNvSpPr>
            <a:spLocks noGrp="1"/>
          </p:cNvSpPr>
          <p:nvPr>
            <p:ph type="ftr" sz="quarter" idx="11"/>
          </p:nvPr>
        </p:nvSpPr>
        <p:spPr/>
        <p:txBody>
          <a:bodyPr/>
          <a:lstStyle/>
          <a:p>
            <a:r>
              <a:rPr lang="en-US"/>
              <a:t>CS6233 - Prof. Mansour</a:t>
            </a:r>
          </a:p>
        </p:txBody>
      </p:sp>
      <p:sp>
        <p:nvSpPr>
          <p:cNvPr id="6" name="Slide Number Placeholder 5">
            <a:extLst>
              <a:ext uri="{FF2B5EF4-FFF2-40B4-BE49-F238E27FC236}">
                <a16:creationId xmlns:a16="http://schemas.microsoft.com/office/drawing/2014/main" id="{2C70FECD-1928-453F-885B-BEB91CB76DE9}"/>
              </a:ext>
            </a:extLst>
          </p:cNvPr>
          <p:cNvSpPr>
            <a:spLocks noGrp="1"/>
          </p:cNvSpPr>
          <p:nvPr>
            <p:ph type="sldNum" sz="quarter" idx="12"/>
          </p:nvPr>
        </p:nvSpPr>
        <p:spPr/>
        <p:txBody>
          <a:bodyPr/>
          <a:lstStyle/>
          <a:p>
            <a:fld id="{DBE86F20-3A19-4D9B-BDF0-0172648D9CE4}" type="slidenum">
              <a:rPr lang="en-US" smtClean="0"/>
              <a:t>‹#›</a:t>
            </a:fld>
            <a:endParaRPr lang="en-US"/>
          </a:p>
        </p:txBody>
      </p:sp>
    </p:spTree>
    <p:extLst>
      <p:ext uri="{BB962C8B-B14F-4D97-AF65-F5344CB8AC3E}">
        <p14:creationId xmlns:p14="http://schemas.microsoft.com/office/powerpoint/2010/main" val="4180127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7BC0-8B2E-4FFE-ADCF-BB20D39DFB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5E66E-7637-402C-8483-8EA42C0DB9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F71F6-FCA9-49C6-9954-0DE4CE4FDC69}"/>
              </a:ext>
            </a:extLst>
          </p:cNvPr>
          <p:cNvSpPr>
            <a:spLocks noGrp="1"/>
          </p:cNvSpPr>
          <p:nvPr>
            <p:ph type="dt" sz="half" idx="10"/>
          </p:nvPr>
        </p:nvSpPr>
        <p:spPr/>
        <p:txBody>
          <a:bodyPr/>
          <a:lstStyle/>
          <a:p>
            <a:fld id="{824F321C-6B2C-4CD5-96DF-91B30A10E35B}" type="datetime1">
              <a:rPr lang="en-US" smtClean="0"/>
              <a:t>3/31/2022</a:t>
            </a:fld>
            <a:endParaRPr lang="en-US"/>
          </a:p>
        </p:txBody>
      </p:sp>
      <p:sp>
        <p:nvSpPr>
          <p:cNvPr id="5" name="Footer Placeholder 4">
            <a:extLst>
              <a:ext uri="{FF2B5EF4-FFF2-40B4-BE49-F238E27FC236}">
                <a16:creationId xmlns:a16="http://schemas.microsoft.com/office/drawing/2014/main" id="{6E8D15C1-320C-4989-8A36-D107FB36F8B3}"/>
              </a:ext>
            </a:extLst>
          </p:cNvPr>
          <p:cNvSpPr>
            <a:spLocks noGrp="1"/>
          </p:cNvSpPr>
          <p:nvPr>
            <p:ph type="ftr" sz="quarter" idx="11"/>
          </p:nvPr>
        </p:nvSpPr>
        <p:spPr/>
        <p:txBody>
          <a:bodyPr/>
          <a:lstStyle/>
          <a:p>
            <a:r>
              <a:rPr lang="en-US"/>
              <a:t>CS6233 - Prof. Mansour</a:t>
            </a:r>
          </a:p>
        </p:txBody>
      </p:sp>
      <p:sp>
        <p:nvSpPr>
          <p:cNvPr id="6" name="Slide Number Placeholder 5">
            <a:extLst>
              <a:ext uri="{FF2B5EF4-FFF2-40B4-BE49-F238E27FC236}">
                <a16:creationId xmlns:a16="http://schemas.microsoft.com/office/drawing/2014/main" id="{19215932-C41D-4AD7-A4C6-946552E2F307}"/>
              </a:ext>
            </a:extLst>
          </p:cNvPr>
          <p:cNvSpPr>
            <a:spLocks noGrp="1"/>
          </p:cNvSpPr>
          <p:nvPr>
            <p:ph type="sldNum" sz="quarter" idx="12"/>
          </p:nvPr>
        </p:nvSpPr>
        <p:spPr/>
        <p:txBody>
          <a:bodyPr/>
          <a:lstStyle/>
          <a:p>
            <a:fld id="{DBE86F20-3A19-4D9B-BDF0-0172648D9CE4}" type="slidenum">
              <a:rPr lang="en-US" smtClean="0"/>
              <a:t>‹#›</a:t>
            </a:fld>
            <a:endParaRPr lang="en-US"/>
          </a:p>
        </p:txBody>
      </p:sp>
    </p:spTree>
    <p:extLst>
      <p:ext uri="{BB962C8B-B14F-4D97-AF65-F5344CB8AC3E}">
        <p14:creationId xmlns:p14="http://schemas.microsoft.com/office/powerpoint/2010/main" val="13340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C4AB-70F7-4C48-9B57-4D453FE35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D5A52B-0EC1-4750-A4EA-364C713657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751F4E-603D-44B7-A5DF-E5C62A69DA84}"/>
              </a:ext>
            </a:extLst>
          </p:cNvPr>
          <p:cNvSpPr>
            <a:spLocks noGrp="1"/>
          </p:cNvSpPr>
          <p:nvPr>
            <p:ph type="dt" sz="half" idx="10"/>
          </p:nvPr>
        </p:nvSpPr>
        <p:spPr/>
        <p:txBody>
          <a:bodyPr/>
          <a:lstStyle/>
          <a:p>
            <a:fld id="{20C23B03-33D5-49BA-965C-414F223F6430}" type="datetime1">
              <a:rPr lang="en-US" smtClean="0"/>
              <a:t>3/31/2022</a:t>
            </a:fld>
            <a:endParaRPr lang="en-US"/>
          </a:p>
        </p:txBody>
      </p:sp>
      <p:sp>
        <p:nvSpPr>
          <p:cNvPr id="5" name="Footer Placeholder 4">
            <a:extLst>
              <a:ext uri="{FF2B5EF4-FFF2-40B4-BE49-F238E27FC236}">
                <a16:creationId xmlns:a16="http://schemas.microsoft.com/office/drawing/2014/main" id="{96FC0FD4-31DA-4CB4-AB2A-5066E37F04E4}"/>
              </a:ext>
            </a:extLst>
          </p:cNvPr>
          <p:cNvSpPr>
            <a:spLocks noGrp="1"/>
          </p:cNvSpPr>
          <p:nvPr>
            <p:ph type="ftr" sz="quarter" idx="11"/>
          </p:nvPr>
        </p:nvSpPr>
        <p:spPr/>
        <p:txBody>
          <a:bodyPr/>
          <a:lstStyle/>
          <a:p>
            <a:r>
              <a:rPr lang="en-US"/>
              <a:t>CS6233 - Prof. Mansour</a:t>
            </a:r>
          </a:p>
        </p:txBody>
      </p:sp>
      <p:sp>
        <p:nvSpPr>
          <p:cNvPr id="6" name="Slide Number Placeholder 5">
            <a:extLst>
              <a:ext uri="{FF2B5EF4-FFF2-40B4-BE49-F238E27FC236}">
                <a16:creationId xmlns:a16="http://schemas.microsoft.com/office/drawing/2014/main" id="{213871C2-1060-4724-BFB0-59241CFF20E9}"/>
              </a:ext>
            </a:extLst>
          </p:cNvPr>
          <p:cNvSpPr>
            <a:spLocks noGrp="1"/>
          </p:cNvSpPr>
          <p:nvPr>
            <p:ph type="sldNum" sz="quarter" idx="12"/>
          </p:nvPr>
        </p:nvSpPr>
        <p:spPr/>
        <p:txBody>
          <a:bodyPr/>
          <a:lstStyle/>
          <a:p>
            <a:fld id="{DBE86F20-3A19-4D9B-BDF0-0172648D9CE4}" type="slidenum">
              <a:rPr lang="en-US" smtClean="0"/>
              <a:t>‹#›</a:t>
            </a:fld>
            <a:endParaRPr lang="en-US"/>
          </a:p>
        </p:txBody>
      </p:sp>
    </p:spTree>
    <p:extLst>
      <p:ext uri="{BB962C8B-B14F-4D97-AF65-F5344CB8AC3E}">
        <p14:creationId xmlns:p14="http://schemas.microsoft.com/office/powerpoint/2010/main" val="293996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2E3D-1E5B-47A0-BEA4-EC6BB6F68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BCF54-888D-44E1-BEB7-08146F6046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0E6DAC-33C7-494B-9D7A-D8725E86C3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4406F3-1B64-46EB-B52F-E98CB041B513}"/>
              </a:ext>
            </a:extLst>
          </p:cNvPr>
          <p:cNvSpPr>
            <a:spLocks noGrp="1"/>
          </p:cNvSpPr>
          <p:nvPr>
            <p:ph type="dt" sz="half" idx="10"/>
          </p:nvPr>
        </p:nvSpPr>
        <p:spPr/>
        <p:txBody>
          <a:bodyPr/>
          <a:lstStyle/>
          <a:p>
            <a:fld id="{38C4F0DC-D974-4751-BD6D-EAB30317C696}" type="datetime1">
              <a:rPr lang="en-US" smtClean="0"/>
              <a:t>3/31/2022</a:t>
            </a:fld>
            <a:endParaRPr lang="en-US"/>
          </a:p>
        </p:txBody>
      </p:sp>
      <p:sp>
        <p:nvSpPr>
          <p:cNvPr id="6" name="Footer Placeholder 5">
            <a:extLst>
              <a:ext uri="{FF2B5EF4-FFF2-40B4-BE49-F238E27FC236}">
                <a16:creationId xmlns:a16="http://schemas.microsoft.com/office/drawing/2014/main" id="{53FE2E16-F1BB-4A27-9ADA-F9487D8570D2}"/>
              </a:ext>
            </a:extLst>
          </p:cNvPr>
          <p:cNvSpPr>
            <a:spLocks noGrp="1"/>
          </p:cNvSpPr>
          <p:nvPr>
            <p:ph type="ftr" sz="quarter" idx="11"/>
          </p:nvPr>
        </p:nvSpPr>
        <p:spPr/>
        <p:txBody>
          <a:bodyPr/>
          <a:lstStyle/>
          <a:p>
            <a:r>
              <a:rPr lang="en-US"/>
              <a:t>CS6233 - Prof. Mansour</a:t>
            </a:r>
          </a:p>
        </p:txBody>
      </p:sp>
      <p:sp>
        <p:nvSpPr>
          <p:cNvPr id="7" name="Slide Number Placeholder 6">
            <a:extLst>
              <a:ext uri="{FF2B5EF4-FFF2-40B4-BE49-F238E27FC236}">
                <a16:creationId xmlns:a16="http://schemas.microsoft.com/office/drawing/2014/main" id="{9407DA11-9A02-4EE4-88BF-B9B859DE9C30}"/>
              </a:ext>
            </a:extLst>
          </p:cNvPr>
          <p:cNvSpPr>
            <a:spLocks noGrp="1"/>
          </p:cNvSpPr>
          <p:nvPr>
            <p:ph type="sldNum" sz="quarter" idx="12"/>
          </p:nvPr>
        </p:nvSpPr>
        <p:spPr/>
        <p:txBody>
          <a:bodyPr/>
          <a:lstStyle/>
          <a:p>
            <a:fld id="{DBE86F20-3A19-4D9B-BDF0-0172648D9CE4}" type="slidenum">
              <a:rPr lang="en-US" smtClean="0"/>
              <a:t>‹#›</a:t>
            </a:fld>
            <a:endParaRPr lang="en-US"/>
          </a:p>
        </p:txBody>
      </p:sp>
    </p:spTree>
    <p:extLst>
      <p:ext uri="{BB962C8B-B14F-4D97-AF65-F5344CB8AC3E}">
        <p14:creationId xmlns:p14="http://schemas.microsoft.com/office/powerpoint/2010/main" val="40102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AD58-3395-40C5-943E-30BC31C874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F1C9C4-F9E6-4D45-8BA5-281F3D9AD2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18862A-04E2-4B9F-9842-4689C72282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6493A7-EEEA-4EFC-89AB-B60F65C97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598B9F-8B09-4474-97FE-E669F6405F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9CD978-1925-43D1-B50B-DD4E484015EB}"/>
              </a:ext>
            </a:extLst>
          </p:cNvPr>
          <p:cNvSpPr>
            <a:spLocks noGrp="1"/>
          </p:cNvSpPr>
          <p:nvPr>
            <p:ph type="dt" sz="half" idx="10"/>
          </p:nvPr>
        </p:nvSpPr>
        <p:spPr/>
        <p:txBody>
          <a:bodyPr/>
          <a:lstStyle/>
          <a:p>
            <a:fld id="{307DE9F1-32D8-4132-A48D-BEBC69707B40}" type="datetime1">
              <a:rPr lang="en-US" smtClean="0"/>
              <a:t>3/31/2022</a:t>
            </a:fld>
            <a:endParaRPr lang="en-US"/>
          </a:p>
        </p:txBody>
      </p:sp>
      <p:sp>
        <p:nvSpPr>
          <p:cNvPr id="8" name="Footer Placeholder 7">
            <a:extLst>
              <a:ext uri="{FF2B5EF4-FFF2-40B4-BE49-F238E27FC236}">
                <a16:creationId xmlns:a16="http://schemas.microsoft.com/office/drawing/2014/main" id="{EED4D943-22E7-498A-B5D1-AFD97F9FD447}"/>
              </a:ext>
            </a:extLst>
          </p:cNvPr>
          <p:cNvSpPr>
            <a:spLocks noGrp="1"/>
          </p:cNvSpPr>
          <p:nvPr>
            <p:ph type="ftr" sz="quarter" idx="11"/>
          </p:nvPr>
        </p:nvSpPr>
        <p:spPr/>
        <p:txBody>
          <a:bodyPr/>
          <a:lstStyle/>
          <a:p>
            <a:r>
              <a:rPr lang="en-US"/>
              <a:t>CS6233 - Prof. Mansour</a:t>
            </a:r>
          </a:p>
        </p:txBody>
      </p:sp>
      <p:sp>
        <p:nvSpPr>
          <p:cNvPr id="9" name="Slide Number Placeholder 8">
            <a:extLst>
              <a:ext uri="{FF2B5EF4-FFF2-40B4-BE49-F238E27FC236}">
                <a16:creationId xmlns:a16="http://schemas.microsoft.com/office/drawing/2014/main" id="{2BEF2D18-9FA1-4FE1-8AFC-8B6402D1D960}"/>
              </a:ext>
            </a:extLst>
          </p:cNvPr>
          <p:cNvSpPr>
            <a:spLocks noGrp="1"/>
          </p:cNvSpPr>
          <p:nvPr>
            <p:ph type="sldNum" sz="quarter" idx="12"/>
          </p:nvPr>
        </p:nvSpPr>
        <p:spPr/>
        <p:txBody>
          <a:bodyPr/>
          <a:lstStyle/>
          <a:p>
            <a:fld id="{DBE86F20-3A19-4D9B-BDF0-0172648D9CE4}" type="slidenum">
              <a:rPr lang="en-US" smtClean="0"/>
              <a:t>‹#›</a:t>
            </a:fld>
            <a:endParaRPr lang="en-US"/>
          </a:p>
        </p:txBody>
      </p:sp>
    </p:spTree>
    <p:extLst>
      <p:ext uri="{BB962C8B-B14F-4D97-AF65-F5344CB8AC3E}">
        <p14:creationId xmlns:p14="http://schemas.microsoft.com/office/powerpoint/2010/main" val="36759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0F8D-085F-425B-9EE4-909B5DFABF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9707C2-E98A-450C-B1E7-C323F47540D9}"/>
              </a:ext>
            </a:extLst>
          </p:cNvPr>
          <p:cNvSpPr>
            <a:spLocks noGrp="1"/>
          </p:cNvSpPr>
          <p:nvPr>
            <p:ph type="dt" sz="half" idx="10"/>
          </p:nvPr>
        </p:nvSpPr>
        <p:spPr/>
        <p:txBody>
          <a:bodyPr/>
          <a:lstStyle/>
          <a:p>
            <a:fld id="{7EA5E7F0-8D07-43D0-B085-E46FCA4D2157}" type="datetime1">
              <a:rPr lang="en-US" smtClean="0"/>
              <a:t>3/31/2022</a:t>
            </a:fld>
            <a:endParaRPr lang="en-US"/>
          </a:p>
        </p:txBody>
      </p:sp>
      <p:sp>
        <p:nvSpPr>
          <p:cNvPr id="4" name="Footer Placeholder 3">
            <a:extLst>
              <a:ext uri="{FF2B5EF4-FFF2-40B4-BE49-F238E27FC236}">
                <a16:creationId xmlns:a16="http://schemas.microsoft.com/office/drawing/2014/main" id="{95282DDA-76BA-4B72-8C6B-C248326B51FA}"/>
              </a:ext>
            </a:extLst>
          </p:cNvPr>
          <p:cNvSpPr>
            <a:spLocks noGrp="1"/>
          </p:cNvSpPr>
          <p:nvPr>
            <p:ph type="ftr" sz="quarter" idx="11"/>
          </p:nvPr>
        </p:nvSpPr>
        <p:spPr/>
        <p:txBody>
          <a:bodyPr/>
          <a:lstStyle/>
          <a:p>
            <a:r>
              <a:rPr lang="en-US"/>
              <a:t>CS6233 - Prof. Mansour</a:t>
            </a:r>
          </a:p>
        </p:txBody>
      </p:sp>
      <p:sp>
        <p:nvSpPr>
          <p:cNvPr id="5" name="Slide Number Placeholder 4">
            <a:extLst>
              <a:ext uri="{FF2B5EF4-FFF2-40B4-BE49-F238E27FC236}">
                <a16:creationId xmlns:a16="http://schemas.microsoft.com/office/drawing/2014/main" id="{3A19A197-DA5D-4335-8DFE-95EC483FA345}"/>
              </a:ext>
            </a:extLst>
          </p:cNvPr>
          <p:cNvSpPr>
            <a:spLocks noGrp="1"/>
          </p:cNvSpPr>
          <p:nvPr>
            <p:ph type="sldNum" sz="quarter" idx="12"/>
          </p:nvPr>
        </p:nvSpPr>
        <p:spPr/>
        <p:txBody>
          <a:bodyPr/>
          <a:lstStyle/>
          <a:p>
            <a:fld id="{DBE86F20-3A19-4D9B-BDF0-0172648D9CE4}" type="slidenum">
              <a:rPr lang="en-US" smtClean="0"/>
              <a:t>‹#›</a:t>
            </a:fld>
            <a:endParaRPr lang="en-US"/>
          </a:p>
        </p:txBody>
      </p:sp>
    </p:spTree>
    <p:extLst>
      <p:ext uri="{BB962C8B-B14F-4D97-AF65-F5344CB8AC3E}">
        <p14:creationId xmlns:p14="http://schemas.microsoft.com/office/powerpoint/2010/main" val="156496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4BAE4-562A-4EC7-9E36-3A0F786E83A9}"/>
              </a:ext>
            </a:extLst>
          </p:cNvPr>
          <p:cNvSpPr>
            <a:spLocks noGrp="1"/>
          </p:cNvSpPr>
          <p:nvPr>
            <p:ph type="dt" sz="half" idx="10"/>
          </p:nvPr>
        </p:nvSpPr>
        <p:spPr/>
        <p:txBody>
          <a:bodyPr/>
          <a:lstStyle/>
          <a:p>
            <a:fld id="{2D0430CF-6C7B-4617-9436-25A3CF1ED0FA}" type="datetime1">
              <a:rPr lang="en-US" smtClean="0"/>
              <a:t>3/31/2022</a:t>
            </a:fld>
            <a:endParaRPr lang="en-US"/>
          </a:p>
        </p:txBody>
      </p:sp>
      <p:sp>
        <p:nvSpPr>
          <p:cNvPr id="3" name="Footer Placeholder 2">
            <a:extLst>
              <a:ext uri="{FF2B5EF4-FFF2-40B4-BE49-F238E27FC236}">
                <a16:creationId xmlns:a16="http://schemas.microsoft.com/office/drawing/2014/main" id="{0C06C561-3F8A-45F2-A453-7C3820A98DE7}"/>
              </a:ext>
            </a:extLst>
          </p:cNvPr>
          <p:cNvSpPr>
            <a:spLocks noGrp="1"/>
          </p:cNvSpPr>
          <p:nvPr>
            <p:ph type="ftr" sz="quarter" idx="11"/>
          </p:nvPr>
        </p:nvSpPr>
        <p:spPr/>
        <p:txBody>
          <a:bodyPr/>
          <a:lstStyle/>
          <a:p>
            <a:r>
              <a:rPr lang="en-US"/>
              <a:t>CS6233 - Prof. Mansour</a:t>
            </a:r>
          </a:p>
        </p:txBody>
      </p:sp>
      <p:sp>
        <p:nvSpPr>
          <p:cNvPr id="4" name="Slide Number Placeholder 3">
            <a:extLst>
              <a:ext uri="{FF2B5EF4-FFF2-40B4-BE49-F238E27FC236}">
                <a16:creationId xmlns:a16="http://schemas.microsoft.com/office/drawing/2014/main" id="{6C02E360-BFA1-43D9-9F0E-EB8897602615}"/>
              </a:ext>
            </a:extLst>
          </p:cNvPr>
          <p:cNvSpPr>
            <a:spLocks noGrp="1"/>
          </p:cNvSpPr>
          <p:nvPr>
            <p:ph type="sldNum" sz="quarter" idx="12"/>
          </p:nvPr>
        </p:nvSpPr>
        <p:spPr/>
        <p:txBody>
          <a:bodyPr/>
          <a:lstStyle/>
          <a:p>
            <a:fld id="{DBE86F20-3A19-4D9B-BDF0-0172648D9CE4}" type="slidenum">
              <a:rPr lang="en-US" smtClean="0"/>
              <a:t>‹#›</a:t>
            </a:fld>
            <a:endParaRPr lang="en-US"/>
          </a:p>
        </p:txBody>
      </p:sp>
    </p:spTree>
    <p:extLst>
      <p:ext uri="{BB962C8B-B14F-4D97-AF65-F5344CB8AC3E}">
        <p14:creationId xmlns:p14="http://schemas.microsoft.com/office/powerpoint/2010/main" val="2949510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1190-F168-4295-88DC-86D5787B6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7142E3-114E-4FC7-A130-5A32C6FCA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A5928B-D70D-4FA6-8B94-D9582CADE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894E3E-04DE-4841-A7B7-1D786AE92A26}"/>
              </a:ext>
            </a:extLst>
          </p:cNvPr>
          <p:cNvSpPr>
            <a:spLocks noGrp="1"/>
          </p:cNvSpPr>
          <p:nvPr>
            <p:ph type="dt" sz="half" idx="10"/>
          </p:nvPr>
        </p:nvSpPr>
        <p:spPr/>
        <p:txBody>
          <a:bodyPr/>
          <a:lstStyle/>
          <a:p>
            <a:fld id="{9BE7ACA0-21BF-4FFD-B339-3546872F4553}" type="datetime1">
              <a:rPr lang="en-US" smtClean="0"/>
              <a:t>3/31/2022</a:t>
            </a:fld>
            <a:endParaRPr lang="en-US"/>
          </a:p>
        </p:txBody>
      </p:sp>
      <p:sp>
        <p:nvSpPr>
          <p:cNvPr id="6" name="Footer Placeholder 5">
            <a:extLst>
              <a:ext uri="{FF2B5EF4-FFF2-40B4-BE49-F238E27FC236}">
                <a16:creationId xmlns:a16="http://schemas.microsoft.com/office/drawing/2014/main" id="{D1272D8B-7056-450F-A93E-92A89511C316}"/>
              </a:ext>
            </a:extLst>
          </p:cNvPr>
          <p:cNvSpPr>
            <a:spLocks noGrp="1"/>
          </p:cNvSpPr>
          <p:nvPr>
            <p:ph type="ftr" sz="quarter" idx="11"/>
          </p:nvPr>
        </p:nvSpPr>
        <p:spPr/>
        <p:txBody>
          <a:bodyPr/>
          <a:lstStyle/>
          <a:p>
            <a:r>
              <a:rPr lang="en-US"/>
              <a:t>CS6233 - Prof. Mansour</a:t>
            </a:r>
          </a:p>
        </p:txBody>
      </p:sp>
      <p:sp>
        <p:nvSpPr>
          <p:cNvPr id="7" name="Slide Number Placeholder 6">
            <a:extLst>
              <a:ext uri="{FF2B5EF4-FFF2-40B4-BE49-F238E27FC236}">
                <a16:creationId xmlns:a16="http://schemas.microsoft.com/office/drawing/2014/main" id="{EC3BF3E8-6ACC-47DA-AFB9-CBC24777BBF7}"/>
              </a:ext>
            </a:extLst>
          </p:cNvPr>
          <p:cNvSpPr>
            <a:spLocks noGrp="1"/>
          </p:cNvSpPr>
          <p:nvPr>
            <p:ph type="sldNum" sz="quarter" idx="12"/>
          </p:nvPr>
        </p:nvSpPr>
        <p:spPr/>
        <p:txBody>
          <a:bodyPr/>
          <a:lstStyle/>
          <a:p>
            <a:fld id="{DBE86F20-3A19-4D9B-BDF0-0172648D9CE4}" type="slidenum">
              <a:rPr lang="en-US" smtClean="0"/>
              <a:t>‹#›</a:t>
            </a:fld>
            <a:endParaRPr lang="en-US"/>
          </a:p>
        </p:txBody>
      </p:sp>
    </p:spTree>
    <p:extLst>
      <p:ext uri="{BB962C8B-B14F-4D97-AF65-F5344CB8AC3E}">
        <p14:creationId xmlns:p14="http://schemas.microsoft.com/office/powerpoint/2010/main" val="259556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6A44-F1C8-401C-8AF2-8020674A2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FC4C65-B147-4AB5-90DE-66EE1F7ED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E053E7-81D0-43E8-B27D-3F1222D08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910DC3-B799-404C-A1BA-67D6B69B637A}"/>
              </a:ext>
            </a:extLst>
          </p:cNvPr>
          <p:cNvSpPr>
            <a:spLocks noGrp="1"/>
          </p:cNvSpPr>
          <p:nvPr>
            <p:ph type="dt" sz="half" idx="10"/>
          </p:nvPr>
        </p:nvSpPr>
        <p:spPr/>
        <p:txBody>
          <a:bodyPr/>
          <a:lstStyle/>
          <a:p>
            <a:fld id="{EAED81C1-4E6D-4B98-9AA0-AE18D4EE93A2}" type="datetime1">
              <a:rPr lang="en-US" smtClean="0"/>
              <a:t>3/31/2022</a:t>
            </a:fld>
            <a:endParaRPr lang="en-US"/>
          </a:p>
        </p:txBody>
      </p:sp>
      <p:sp>
        <p:nvSpPr>
          <p:cNvPr id="6" name="Footer Placeholder 5">
            <a:extLst>
              <a:ext uri="{FF2B5EF4-FFF2-40B4-BE49-F238E27FC236}">
                <a16:creationId xmlns:a16="http://schemas.microsoft.com/office/drawing/2014/main" id="{DDA82839-6753-42CA-93B8-E94DB3E501F3}"/>
              </a:ext>
            </a:extLst>
          </p:cNvPr>
          <p:cNvSpPr>
            <a:spLocks noGrp="1"/>
          </p:cNvSpPr>
          <p:nvPr>
            <p:ph type="ftr" sz="quarter" idx="11"/>
          </p:nvPr>
        </p:nvSpPr>
        <p:spPr/>
        <p:txBody>
          <a:bodyPr/>
          <a:lstStyle/>
          <a:p>
            <a:r>
              <a:rPr lang="en-US"/>
              <a:t>CS6233 - Prof. Mansour</a:t>
            </a:r>
          </a:p>
        </p:txBody>
      </p:sp>
      <p:sp>
        <p:nvSpPr>
          <p:cNvPr id="7" name="Slide Number Placeholder 6">
            <a:extLst>
              <a:ext uri="{FF2B5EF4-FFF2-40B4-BE49-F238E27FC236}">
                <a16:creationId xmlns:a16="http://schemas.microsoft.com/office/drawing/2014/main" id="{486A11A4-A460-47B9-AF35-4F4B18D5BDC9}"/>
              </a:ext>
            </a:extLst>
          </p:cNvPr>
          <p:cNvSpPr>
            <a:spLocks noGrp="1"/>
          </p:cNvSpPr>
          <p:nvPr>
            <p:ph type="sldNum" sz="quarter" idx="12"/>
          </p:nvPr>
        </p:nvSpPr>
        <p:spPr/>
        <p:txBody>
          <a:bodyPr/>
          <a:lstStyle/>
          <a:p>
            <a:fld id="{DBE86F20-3A19-4D9B-BDF0-0172648D9CE4}" type="slidenum">
              <a:rPr lang="en-US" smtClean="0"/>
              <a:t>‹#›</a:t>
            </a:fld>
            <a:endParaRPr lang="en-US"/>
          </a:p>
        </p:txBody>
      </p:sp>
    </p:spTree>
    <p:extLst>
      <p:ext uri="{BB962C8B-B14F-4D97-AF65-F5344CB8AC3E}">
        <p14:creationId xmlns:p14="http://schemas.microsoft.com/office/powerpoint/2010/main" val="2419212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04F49-B5C0-4527-9DD9-A5DE1143FD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DDEA29-E756-4B99-99DC-ABED19C75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732AA-DC69-489C-A288-ABCD476D56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8F2C8-462F-48DC-9D5D-C2700F73A13D}" type="datetime1">
              <a:rPr lang="en-US" smtClean="0"/>
              <a:t>3/31/2022</a:t>
            </a:fld>
            <a:endParaRPr lang="en-US"/>
          </a:p>
        </p:txBody>
      </p:sp>
      <p:sp>
        <p:nvSpPr>
          <p:cNvPr id="5" name="Footer Placeholder 4">
            <a:extLst>
              <a:ext uri="{FF2B5EF4-FFF2-40B4-BE49-F238E27FC236}">
                <a16:creationId xmlns:a16="http://schemas.microsoft.com/office/drawing/2014/main" id="{61A788A6-AC41-468E-B955-FE52BE204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CS6233 - Prof. Mansour</a:t>
            </a:r>
          </a:p>
        </p:txBody>
      </p:sp>
      <p:sp>
        <p:nvSpPr>
          <p:cNvPr id="6" name="Slide Number Placeholder 5">
            <a:extLst>
              <a:ext uri="{FF2B5EF4-FFF2-40B4-BE49-F238E27FC236}">
                <a16:creationId xmlns:a16="http://schemas.microsoft.com/office/drawing/2014/main" id="{379CE425-C3D2-4CC4-8152-1ECC458C0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86F20-3A19-4D9B-BDF0-0172648D9CE4}" type="slidenum">
              <a:rPr lang="en-US" smtClean="0"/>
              <a:t>‹#›</a:t>
            </a:fld>
            <a:endParaRPr lang="en-US"/>
          </a:p>
        </p:txBody>
      </p:sp>
    </p:spTree>
    <p:extLst>
      <p:ext uri="{BB962C8B-B14F-4D97-AF65-F5344CB8AC3E}">
        <p14:creationId xmlns:p14="http://schemas.microsoft.com/office/powerpoint/2010/main" val="2076875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C484EF0-09C8-45DE-A25C-BE4481A21068}"/>
              </a:ext>
            </a:extLst>
          </p:cNvPr>
          <p:cNvSpPr>
            <a:spLocks noGrp="1" noChangeArrowheads="1"/>
          </p:cNvSpPr>
          <p:nvPr>
            <p:ph type="title"/>
          </p:nvPr>
        </p:nvSpPr>
        <p:spPr>
          <a:xfrm>
            <a:off x="1076632" y="185738"/>
            <a:ext cx="9670743" cy="609600"/>
          </a:xfrm>
        </p:spPr>
        <p:txBody>
          <a:bodyPr>
            <a:normAutofit fontScale="90000"/>
          </a:bodyPr>
          <a:lstStyle/>
          <a:p>
            <a:pPr eaLnBrk="1" hangingPunct="1"/>
            <a:r>
              <a:rPr lang="en-US" altLang="en-US" dirty="0"/>
              <a:t>5.7 Classical Problems of Synchronization</a:t>
            </a:r>
          </a:p>
        </p:txBody>
      </p:sp>
      <p:sp>
        <p:nvSpPr>
          <p:cNvPr id="33795" name="Rectangle 3">
            <a:extLst>
              <a:ext uri="{FF2B5EF4-FFF2-40B4-BE49-F238E27FC236}">
                <a16:creationId xmlns:a16="http://schemas.microsoft.com/office/drawing/2014/main" id="{73215CD6-0B1B-45B5-86FE-B4F6F74B35DE}"/>
              </a:ext>
            </a:extLst>
          </p:cNvPr>
          <p:cNvSpPr>
            <a:spLocks noGrp="1" noChangeArrowheads="1"/>
          </p:cNvSpPr>
          <p:nvPr>
            <p:ph idx="1"/>
          </p:nvPr>
        </p:nvSpPr>
        <p:spPr>
          <a:xfrm>
            <a:off x="1209368" y="909025"/>
            <a:ext cx="10220632" cy="5329543"/>
          </a:xfrm>
        </p:spPr>
        <p:txBody>
          <a:bodyPr/>
          <a:lstStyle/>
          <a:p>
            <a:r>
              <a:rPr lang="en-US" altLang="en-US" dirty="0"/>
              <a:t>Classical problems used to test newly-proposed synchronization schemes</a:t>
            </a:r>
          </a:p>
          <a:p>
            <a:pPr lvl="1"/>
            <a:r>
              <a:rPr lang="en-US" altLang="en-US" dirty="0"/>
              <a:t>Bounded-Buffer Problem</a:t>
            </a:r>
          </a:p>
          <a:p>
            <a:pPr lvl="1"/>
            <a:r>
              <a:rPr lang="en-US" altLang="en-US" dirty="0"/>
              <a:t>Readers and Writers Problem</a:t>
            </a:r>
          </a:p>
          <a:p>
            <a:pPr lvl="1"/>
            <a:r>
              <a:rPr lang="en-US" altLang="en-US" dirty="0"/>
              <a:t>Dining-Philosophers Problem</a:t>
            </a:r>
          </a:p>
        </p:txBody>
      </p:sp>
      <p:sp>
        <p:nvSpPr>
          <p:cNvPr id="2" name="Footer Placeholder 1">
            <a:extLst>
              <a:ext uri="{FF2B5EF4-FFF2-40B4-BE49-F238E27FC236}">
                <a16:creationId xmlns:a16="http://schemas.microsoft.com/office/drawing/2014/main" id="{7D399B4F-64C8-42E2-AD50-7F4DB75B198B}"/>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75937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0C1FC5F-D1DE-4266-AD5D-ECD3AF14C5EE}"/>
              </a:ext>
            </a:extLst>
          </p:cNvPr>
          <p:cNvSpPr>
            <a:spLocks noGrp="1" noChangeArrowheads="1"/>
          </p:cNvSpPr>
          <p:nvPr>
            <p:ph type="title"/>
          </p:nvPr>
        </p:nvSpPr>
        <p:spPr>
          <a:xfrm>
            <a:off x="1074198" y="161926"/>
            <a:ext cx="9354091" cy="576263"/>
          </a:xfrm>
        </p:spPr>
        <p:txBody>
          <a:bodyPr>
            <a:noAutofit/>
          </a:bodyPr>
          <a:lstStyle/>
          <a:p>
            <a:pPr eaLnBrk="1" hangingPunct="1"/>
            <a:r>
              <a:rPr lang="en-US" altLang="en-US" sz="4000" dirty="0"/>
              <a:t>  Dining-Philosophers Problem Algorithm</a:t>
            </a:r>
          </a:p>
        </p:txBody>
      </p:sp>
      <p:sp>
        <p:nvSpPr>
          <p:cNvPr id="43011" name="Rectangle 3">
            <a:extLst>
              <a:ext uri="{FF2B5EF4-FFF2-40B4-BE49-F238E27FC236}">
                <a16:creationId xmlns:a16="http://schemas.microsoft.com/office/drawing/2014/main" id="{A0154928-FC8A-4895-BC9E-CB4012112360}"/>
              </a:ext>
            </a:extLst>
          </p:cNvPr>
          <p:cNvSpPr>
            <a:spLocks noGrp="1" noChangeArrowheads="1"/>
          </p:cNvSpPr>
          <p:nvPr>
            <p:ph idx="1"/>
          </p:nvPr>
        </p:nvSpPr>
        <p:spPr>
          <a:xfrm>
            <a:off x="1427811" y="861737"/>
            <a:ext cx="9518356" cy="5352632"/>
          </a:xfrm>
        </p:spPr>
        <p:txBody>
          <a:bodyPr>
            <a:normAutofit lnSpcReduction="10000"/>
          </a:bodyPr>
          <a:lstStyle/>
          <a:p>
            <a:pPr marL="376238" indent="-376238">
              <a:tabLst>
                <a:tab pos="1709738" algn="l"/>
                <a:tab pos="2001838" algn="l"/>
                <a:tab pos="2227263" algn="l"/>
                <a:tab pos="2454275" algn="l"/>
              </a:tabLst>
            </a:pPr>
            <a:r>
              <a:rPr lang="en-US" altLang="en-US" dirty="0"/>
              <a:t>The structure of Philosopher</a:t>
            </a:r>
            <a:r>
              <a:rPr lang="en-US" altLang="en-US" i="1" dirty="0">
                <a:solidFill>
                  <a:srgbClr val="0000FF"/>
                </a:solidFill>
              </a:rPr>
              <a:t> i</a:t>
            </a:r>
            <a:r>
              <a:rPr lang="en-US" altLang="en-US" dirty="0"/>
              <a:t>:</a:t>
            </a:r>
          </a:p>
          <a:p>
            <a:pPr marL="1195388" lvl="2" indent="-338138">
              <a:buNone/>
              <a:tabLst>
                <a:tab pos="1709738" algn="l"/>
                <a:tab pos="2001838" algn="l"/>
                <a:tab pos="2227263" algn="l"/>
                <a:tab pos="2454275" algn="l"/>
              </a:tabLst>
            </a:pPr>
            <a:r>
              <a:rPr lang="en-US" altLang="en-US" sz="2200" b="1" dirty="0">
                <a:solidFill>
                  <a:srgbClr val="000000"/>
                </a:solidFill>
                <a:latin typeface="Courier New" panose="02070309020205020404" pitchFamily="49" charset="0"/>
              </a:rPr>
              <a:t>do { </a:t>
            </a:r>
          </a:p>
          <a:p>
            <a:pPr marL="1195388" lvl="2" indent="-338138">
              <a:buNone/>
              <a:tabLst>
                <a:tab pos="1709738" algn="l"/>
                <a:tab pos="2001838" algn="l"/>
                <a:tab pos="2227263" algn="l"/>
                <a:tab pos="2454275" algn="l"/>
              </a:tabLst>
            </a:pPr>
            <a:r>
              <a:rPr lang="en-US" altLang="en-US" sz="2200" b="1" dirty="0">
                <a:solidFill>
                  <a:srgbClr val="000000"/>
                </a:solidFill>
                <a:latin typeface="Courier New" panose="02070309020205020404" pitchFamily="49" charset="0"/>
              </a:rPr>
              <a:t>    wait (chopstick[</a:t>
            </a:r>
            <a:r>
              <a:rPr lang="en-US" altLang="en-US" sz="2200" b="1" dirty="0" err="1">
                <a:solidFill>
                  <a:srgbClr val="000000"/>
                </a:solidFill>
                <a:latin typeface="Courier New" panose="02070309020205020404" pitchFamily="49" charset="0"/>
              </a:rPr>
              <a:t>i</a:t>
            </a:r>
            <a:r>
              <a:rPr lang="en-US" altLang="en-US" sz="2200" b="1" dirty="0">
                <a:solidFill>
                  <a:srgbClr val="000000"/>
                </a:solidFill>
                <a:latin typeface="Courier New" panose="02070309020205020404" pitchFamily="49" charset="0"/>
              </a:rPr>
              <a:t>] );</a:t>
            </a:r>
          </a:p>
          <a:p>
            <a:pPr marL="1195388" lvl="2" indent="-338138">
              <a:buNone/>
              <a:tabLst>
                <a:tab pos="1709738" algn="l"/>
                <a:tab pos="2001838" algn="l"/>
                <a:tab pos="2227263" algn="l"/>
                <a:tab pos="2454275" algn="l"/>
              </a:tabLst>
            </a:pPr>
            <a:r>
              <a:rPr lang="en-US" altLang="en-US" sz="2200" b="1" dirty="0">
                <a:solidFill>
                  <a:srgbClr val="000000"/>
                </a:solidFill>
                <a:latin typeface="Courier New" panose="02070309020205020404" pitchFamily="49" charset="0"/>
              </a:rPr>
              <a:t>	  wait </a:t>
            </a:r>
            <a:r>
              <a:rPr lang="en-US" altLang="en-US" sz="2200" b="1">
                <a:solidFill>
                  <a:srgbClr val="000000"/>
                </a:solidFill>
                <a:latin typeface="Courier New" panose="02070309020205020404" pitchFamily="49" charset="0"/>
              </a:rPr>
              <a:t>(chopstick</a:t>
            </a:r>
            <a:r>
              <a:rPr lang="en-US" altLang="en-US" sz="2200" b="1" dirty="0">
                <a:solidFill>
                  <a:srgbClr val="000000"/>
                </a:solidFill>
                <a:latin typeface="Courier New" panose="02070309020205020404" pitchFamily="49" charset="0"/>
              </a:rPr>
              <a:t>[ (</a:t>
            </a:r>
            <a:r>
              <a:rPr lang="en-US" altLang="en-US" sz="2200" b="1" dirty="0" err="1">
                <a:solidFill>
                  <a:srgbClr val="000000"/>
                </a:solidFill>
                <a:latin typeface="Courier New" panose="02070309020205020404" pitchFamily="49" charset="0"/>
              </a:rPr>
              <a:t>i</a:t>
            </a:r>
            <a:r>
              <a:rPr lang="en-US" altLang="en-US" sz="2200" b="1" dirty="0">
                <a:solidFill>
                  <a:srgbClr val="000000"/>
                </a:solidFill>
                <a:latin typeface="Courier New" panose="02070309020205020404" pitchFamily="49" charset="0"/>
              </a:rPr>
              <a:t> + 1) % 5] );</a:t>
            </a:r>
          </a:p>
          <a:p>
            <a:pPr marL="1195388" lvl="2" indent="-338138">
              <a:buNone/>
              <a:tabLst>
                <a:tab pos="1709738" algn="l"/>
                <a:tab pos="2001838" algn="l"/>
                <a:tab pos="2227263" algn="l"/>
                <a:tab pos="2454275" algn="l"/>
              </a:tabLst>
            </a:pPr>
            <a:r>
              <a:rPr lang="en-US" altLang="en-US" sz="2200" b="1" dirty="0">
                <a:solidFill>
                  <a:srgbClr val="000000"/>
                </a:solidFill>
                <a:latin typeface="Courier New" panose="02070309020205020404" pitchFamily="49" charset="0"/>
              </a:rPr>
              <a:t>	</a:t>
            </a:r>
          </a:p>
          <a:p>
            <a:pPr marL="1195388" lvl="2" indent="-338138">
              <a:buNone/>
              <a:tabLst>
                <a:tab pos="1709738" algn="l"/>
                <a:tab pos="2001838" algn="l"/>
                <a:tab pos="2227263" algn="l"/>
                <a:tab pos="2454275" algn="l"/>
              </a:tabLst>
            </a:pPr>
            <a:r>
              <a:rPr lang="en-US" altLang="en-US" sz="2200" b="1" dirty="0">
                <a:solidFill>
                  <a:srgbClr val="000000"/>
                </a:solidFill>
                <a:latin typeface="Courier New" panose="02070309020205020404" pitchFamily="49" charset="0"/>
              </a:rPr>
              <a:t>	  //  eat</a:t>
            </a:r>
          </a:p>
          <a:p>
            <a:pPr marL="1195388" lvl="2" indent="-338138">
              <a:buNone/>
              <a:tabLst>
                <a:tab pos="1709738" algn="l"/>
                <a:tab pos="2001838" algn="l"/>
                <a:tab pos="2227263" algn="l"/>
                <a:tab pos="2454275" algn="l"/>
              </a:tabLst>
            </a:pPr>
            <a:endParaRPr lang="en-US" altLang="en-US" sz="2200" b="1" dirty="0">
              <a:solidFill>
                <a:srgbClr val="000000"/>
              </a:solidFill>
              <a:latin typeface="Courier New" panose="02070309020205020404" pitchFamily="49" charset="0"/>
            </a:endParaRPr>
          </a:p>
          <a:p>
            <a:pPr marL="1195388" lvl="2" indent="-338138">
              <a:buNone/>
              <a:tabLst>
                <a:tab pos="1709738" algn="l"/>
                <a:tab pos="2001838" algn="l"/>
                <a:tab pos="2227263" algn="l"/>
                <a:tab pos="2454275" algn="l"/>
              </a:tabLst>
            </a:pPr>
            <a:r>
              <a:rPr lang="en-US" altLang="en-US" sz="2200" b="1" dirty="0">
                <a:solidFill>
                  <a:srgbClr val="000000"/>
                </a:solidFill>
                <a:latin typeface="Courier New" panose="02070309020205020404" pitchFamily="49" charset="0"/>
              </a:rPr>
              <a:t>	  signal (chopstick[</a:t>
            </a:r>
            <a:r>
              <a:rPr lang="en-US" altLang="en-US" sz="2200" b="1" dirty="0" err="1">
                <a:solidFill>
                  <a:srgbClr val="000000"/>
                </a:solidFill>
                <a:latin typeface="Courier New" panose="02070309020205020404" pitchFamily="49" charset="0"/>
              </a:rPr>
              <a:t>i</a:t>
            </a:r>
            <a:r>
              <a:rPr lang="en-US" altLang="en-US" sz="2200" b="1" dirty="0">
                <a:solidFill>
                  <a:srgbClr val="000000"/>
                </a:solidFill>
                <a:latin typeface="Courier New" panose="02070309020205020404" pitchFamily="49" charset="0"/>
              </a:rPr>
              <a:t>] );</a:t>
            </a:r>
          </a:p>
          <a:p>
            <a:pPr marL="1195388" lvl="2" indent="-338138">
              <a:buNone/>
              <a:tabLst>
                <a:tab pos="1709738" algn="l"/>
                <a:tab pos="2001838" algn="l"/>
                <a:tab pos="2227263" algn="l"/>
                <a:tab pos="2454275" algn="l"/>
              </a:tabLst>
            </a:pPr>
            <a:r>
              <a:rPr lang="en-US" altLang="en-US" sz="2200" b="1" dirty="0">
                <a:solidFill>
                  <a:srgbClr val="000000"/>
                </a:solidFill>
                <a:latin typeface="Courier New" panose="02070309020205020404" pitchFamily="49" charset="0"/>
              </a:rPr>
              <a:t>	  signal (chopstick[ (</a:t>
            </a:r>
            <a:r>
              <a:rPr lang="en-US" altLang="en-US" sz="2200" b="1" dirty="0" err="1">
                <a:solidFill>
                  <a:srgbClr val="000000"/>
                </a:solidFill>
                <a:latin typeface="Courier New" panose="02070309020205020404" pitchFamily="49" charset="0"/>
              </a:rPr>
              <a:t>i</a:t>
            </a:r>
            <a:r>
              <a:rPr lang="en-US" altLang="en-US" sz="2200" b="1" dirty="0">
                <a:solidFill>
                  <a:srgbClr val="000000"/>
                </a:solidFill>
                <a:latin typeface="Courier New" panose="02070309020205020404" pitchFamily="49" charset="0"/>
              </a:rPr>
              <a:t> + 1) % 5] );</a:t>
            </a:r>
          </a:p>
          <a:p>
            <a:pPr marL="1195388" lvl="2" indent="-338138">
              <a:buNone/>
              <a:tabLst>
                <a:tab pos="1709738" algn="l"/>
                <a:tab pos="2001838" algn="l"/>
                <a:tab pos="2227263" algn="l"/>
                <a:tab pos="2454275" algn="l"/>
              </a:tabLst>
            </a:pPr>
            <a:r>
              <a:rPr lang="en-US" altLang="en-US" sz="2200" b="1" dirty="0">
                <a:solidFill>
                  <a:srgbClr val="000000"/>
                </a:solidFill>
                <a:latin typeface="Courier New" panose="02070309020205020404" pitchFamily="49" charset="0"/>
              </a:rPr>
              <a:t>	</a:t>
            </a:r>
          </a:p>
          <a:p>
            <a:pPr marL="1195388" lvl="2" indent="-338138">
              <a:buNone/>
              <a:tabLst>
                <a:tab pos="1709738" algn="l"/>
                <a:tab pos="2001838" algn="l"/>
                <a:tab pos="2227263" algn="l"/>
                <a:tab pos="2454275" algn="l"/>
              </a:tabLst>
            </a:pPr>
            <a:r>
              <a:rPr lang="en-US" altLang="en-US" sz="2200" b="1" dirty="0">
                <a:solidFill>
                  <a:srgbClr val="000000"/>
                </a:solidFill>
                <a:latin typeface="Courier New" panose="02070309020205020404" pitchFamily="49" charset="0"/>
              </a:rPr>
              <a:t>    //  think</a:t>
            </a:r>
          </a:p>
          <a:p>
            <a:pPr marL="1195388" lvl="2" indent="-338138">
              <a:buNone/>
              <a:tabLst>
                <a:tab pos="1709738" algn="l"/>
                <a:tab pos="2001838" algn="l"/>
                <a:tab pos="2227263" algn="l"/>
                <a:tab pos="2454275" algn="l"/>
              </a:tabLst>
            </a:pPr>
            <a:endParaRPr lang="en-US" altLang="en-US" sz="2200" b="1" dirty="0">
              <a:solidFill>
                <a:srgbClr val="000000"/>
              </a:solidFill>
              <a:latin typeface="Courier New" panose="02070309020205020404" pitchFamily="49" charset="0"/>
            </a:endParaRPr>
          </a:p>
          <a:p>
            <a:pPr marL="1195388" lvl="2" indent="-338138">
              <a:buNone/>
              <a:tabLst>
                <a:tab pos="1709738" algn="l"/>
                <a:tab pos="2001838" algn="l"/>
                <a:tab pos="2227263" algn="l"/>
                <a:tab pos="2454275" algn="l"/>
              </a:tabLst>
            </a:pPr>
            <a:r>
              <a:rPr lang="en-US" altLang="en-US" sz="2200" b="1" dirty="0">
                <a:solidFill>
                  <a:srgbClr val="000000"/>
                </a:solidFill>
                <a:latin typeface="Courier New" panose="02070309020205020404" pitchFamily="49" charset="0"/>
              </a:rPr>
              <a:t>} while (TRUE);</a:t>
            </a:r>
            <a:endParaRPr lang="en-US" altLang="en-US" sz="2200" dirty="0">
              <a:solidFill>
                <a:srgbClr val="0000FF"/>
              </a:solidFill>
            </a:endParaRPr>
          </a:p>
          <a:p>
            <a:pPr marL="376238" indent="-376238">
              <a:tabLst>
                <a:tab pos="1709738" algn="l"/>
                <a:tab pos="2001838" algn="l"/>
                <a:tab pos="2227263" algn="l"/>
                <a:tab pos="2454275" algn="l"/>
              </a:tabLst>
            </a:pPr>
            <a:r>
              <a:rPr lang="en-US" altLang="en-US" dirty="0"/>
              <a:t>  What is the problem with this algorithm?</a:t>
            </a:r>
          </a:p>
          <a:p>
            <a:pPr marL="1195388" lvl="2" indent="-338138">
              <a:buNone/>
              <a:tabLst>
                <a:tab pos="1709738" algn="l"/>
                <a:tab pos="2001838" algn="l"/>
                <a:tab pos="2227263" algn="l"/>
                <a:tab pos="2454275" algn="l"/>
              </a:tabLst>
            </a:pPr>
            <a:endParaRPr lang="en-US" altLang="en-US" dirty="0">
              <a:solidFill>
                <a:srgbClr val="0000FF"/>
              </a:solidFill>
            </a:endParaRPr>
          </a:p>
        </p:txBody>
      </p:sp>
      <p:sp>
        <p:nvSpPr>
          <p:cNvPr id="2" name="Footer Placeholder 1">
            <a:extLst>
              <a:ext uri="{FF2B5EF4-FFF2-40B4-BE49-F238E27FC236}">
                <a16:creationId xmlns:a16="http://schemas.microsoft.com/office/drawing/2014/main" id="{3258577D-9D0D-4459-9ECB-4E27004EEAE2}"/>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299496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AF24CCE-585C-4FE1-8D75-C63568D195B5}"/>
              </a:ext>
            </a:extLst>
          </p:cNvPr>
          <p:cNvSpPr>
            <a:spLocks noGrp="1" noChangeArrowheads="1"/>
          </p:cNvSpPr>
          <p:nvPr>
            <p:ph type="title"/>
          </p:nvPr>
        </p:nvSpPr>
        <p:spPr>
          <a:xfrm>
            <a:off x="1083076" y="142876"/>
            <a:ext cx="10493406" cy="576263"/>
          </a:xfrm>
        </p:spPr>
        <p:txBody>
          <a:bodyPr>
            <a:noAutofit/>
          </a:bodyPr>
          <a:lstStyle/>
          <a:p>
            <a:pPr eaLnBrk="1" hangingPunct="1"/>
            <a:r>
              <a:rPr lang="en-US" altLang="en-US" sz="4000" dirty="0"/>
              <a:t>Dining-Philosophers Problem Algorithm (Cont.)</a:t>
            </a:r>
          </a:p>
        </p:txBody>
      </p:sp>
      <p:sp>
        <p:nvSpPr>
          <p:cNvPr id="44035" name="Rectangle 3">
            <a:extLst>
              <a:ext uri="{FF2B5EF4-FFF2-40B4-BE49-F238E27FC236}">
                <a16:creationId xmlns:a16="http://schemas.microsoft.com/office/drawing/2014/main" id="{55F9D4B1-AF14-4CE8-8C1B-83344D61E466}"/>
              </a:ext>
            </a:extLst>
          </p:cNvPr>
          <p:cNvSpPr>
            <a:spLocks noGrp="1" noChangeArrowheads="1"/>
          </p:cNvSpPr>
          <p:nvPr>
            <p:ph idx="1"/>
          </p:nvPr>
        </p:nvSpPr>
        <p:spPr>
          <a:xfrm>
            <a:off x="1184708" y="922125"/>
            <a:ext cx="10240853" cy="4724074"/>
          </a:xfrm>
        </p:spPr>
        <p:txBody>
          <a:bodyPr vert="horz" lIns="91440" tIns="45720" rIns="91440" bIns="45720" rtlCol="0" anchor="t">
            <a:normAutofit/>
          </a:bodyPr>
          <a:lstStyle/>
          <a:p>
            <a:r>
              <a:rPr lang="en-US" altLang="en-US" dirty="0"/>
              <a:t>Deadlock handling</a:t>
            </a:r>
          </a:p>
          <a:p>
            <a:pPr lvl="1"/>
            <a:r>
              <a:rPr lang="en-US" altLang="en-US" sz="2800" dirty="0"/>
              <a:t>Allow at most 4 philosophers to be sitting simultaneously at  the table of 5 chopsticks.</a:t>
            </a:r>
          </a:p>
          <a:p>
            <a:pPr lvl="1"/>
            <a:r>
              <a:rPr lang="en-US" altLang="en-US" sz="2800" dirty="0"/>
              <a:t>Use an asymmetric solution</a:t>
            </a:r>
          </a:p>
          <a:p>
            <a:pPr lvl="2"/>
            <a:r>
              <a:rPr lang="en-US" altLang="en-US" sz="2400" dirty="0"/>
              <a:t>An odd-numbered  philosopher picks  up the left chopstick first and then the right chopstick. </a:t>
            </a:r>
          </a:p>
          <a:p>
            <a:pPr lvl="2"/>
            <a:r>
              <a:rPr lang="en-US" altLang="en-US" sz="2400" dirty="0"/>
              <a:t>An even-numbered  philosopher picks  up the right chopstick first and then the left chopstick. </a:t>
            </a:r>
          </a:p>
          <a:p>
            <a:pPr lvl="1"/>
            <a:r>
              <a:rPr lang="en-US" altLang="en-US" sz="2800" dirty="0"/>
              <a:t>Allow a philosopher to pick up  the forks only if both are available (picking must be done in a critical section) </a:t>
            </a:r>
            <a:r>
              <a:rPr lang="en-US" altLang="en-US" sz="2800" dirty="0">
                <a:sym typeface="Wingdings" panose="05000000000000000000" pitchFamily="2" charset="2"/>
              </a:rPr>
              <a:t> we may use </a:t>
            </a:r>
            <a:r>
              <a:rPr lang="en-US" altLang="en-US" sz="2800" b="1" dirty="0">
                <a:solidFill>
                  <a:srgbClr val="0066FF"/>
                </a:solidFill>
                <a:sym typeface="Wingdings" panose="05000000000000000000" pitchFamily="2" charset="2"/>
              </a:rPr>
              <a:t>monitors</a:t>
            </a:r>
            <a:r>
              <a:rPr lang="en-US" altLang="en-US" sz="2800" dirty="0">
                <a:sym typeface="Wingdings" panose="05000000000000000000" pitchFamily="2" charset="2"/>
              </a:rPr>
              <a:t> to implement this method.</a:t>
            </a:r>
            <a:endParaRPr lang="en-US" altLang="en-US" sz="2800" dirty="0"/>
          </a:p>
          <a:p>
            <a:pPr lvl="1"/>
            <a:endParaRPr lang="en-US" altLang="en-US" sz="2800" dirty="0"/>
          </a:p>
          <a:p>
            <a:pPr>
              <a:buFont typeface="Monotype Sorts" pitchFamily="-84" charset="2"/>
              <a:buNone/>
            </a:pPr>
            <a:endParaRPr lang="en-US" altLang="en-US" dirty="0"/>
          </a:p>
          <a:p>
            <a:endParaRPr lang="en-US" altLang="en-US" dirty="0"/>
          </a:p>
          <a:p>
            <a:endParaRPr lang="en-US" altLang="en-US" dirty="0"/>
          </a:p>
        </p:txBody>
      </p:sp>
      <p:sp>
        <p:nvSpPr>
          <p:cNvPr id="2" name="Footer Placeholder 1">
            <a:extLst>
              <a:ext uri="{FF2B5EF4-FFF2-40B4-BE49-F238E27FC236}">
                <a16:creationId xmlns:a16="http://schemas.microsoft.com/office/drawing/2014/main" id="{0CD26627-5AEB-4E5D-BB62-4CF1247A6149}"/>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263342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A5E4ED8-86FF-4D1D-947B-D638319CC7D5}"/>
              </a:ext>
            </a:extLst>
          </p:cNvPr>
          <p:cNvSpPr>
            <a:spLocks noGrp="1" noChangeArrowheads="1"/>
          </p:cNvSpPr>
          <p:nvPr>
            <p:ph type="title"/>
          </p:nvPr>
        </p:nvSpPr>
        <p:spPr>
          <a:xfrm>
            <a:off x="1076632" y="176213"/>
            <a:ext cx="9134168" cy="576262"/>
          </a:xfrm>
        </p:spPr>
        <p:txBody>
          <a:bodyPr>
            <a:normAutofit fontScale="90000"/>
          </a:bodyPr>
          <a:lstStyle/>
          <a:p>
            <a:pPr eaLnBrk="1" hangingPunct="1"/>
            <a:r>
              <a:rPr lang="en-US" altLang="en-US" dirty="0"/>
              <a:t>5.8 Monitors</a:t>
            </a:r>
          </a:p>
        </p:txBody>
      </p:sp>
      <p:pic>
        <p:nvPicPr>
          <p:cNvPr id="4" name="Picture 4" descr="6">
            <a:extLst>
              <a:ext uri="{FF2B5EF4-FFF2-40B4-BE49-F238E27FC236}">
                <a16:creationId xmlns:a16="http://schemas.microsoft.com/office/drawing/2014/main" id="{E026D8E5-5CB0-41A3-80D5-0774907E4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985" y="113283"/>
            <a:ext cx="5952015" cy="565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731B7255-5D0D-4539-B230-F9F3F063F62C}"/>
              </a:ext>
            </a:extLst>
          </p:cNvPr>
          <p:cNvSpPr txBox="1">
            <a:spLocks noChangeArrowheads="1"/>
          </p:cNvSpPr>
          <p:nvPr/>
        </p:nvSpPr>
        <p:spPr>
          <a:xfrm>
            <a:off x="1185043" y="855714"/>
            <a:ext cx="5419943" cy="5604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The dining philosophers deadlock may be solved using monitors.</a:t>
            </a:r>
          </a:p>
          <a:p>
            <a:pPr>
              <a:lnSpc>
                <a:spcPct val="80000"/>
              </a:lnSpc>
            </a:pPr>
            <a:r>
              <a:rPr lang="en-US" altLang="en-US" dirty="0"/>
              <a:t>A monitor is a high-level abstraction that provides a convenient and effective mechanism for process synchronization</a:t>
            </a:r>
          </a:p>
          <a:p>
            <a:pPr>
              <a:lnSpc>
                <a:spcPct val="80000"/>
              </a:lnSpc>
            </a:pPr>
            <a:r>
              <a:rPr lang="en-US" altLang="en-US" dirty="0"/>
              <a:t>A monitor is an </a:t>
            </a:r>
            <a:r>
              <a:rPr lang="en-US" altLang="en-US" b="1" i="1" dirty="0">
                <a:solidFill>
                  <a:srgbClr val="0066FF"/>
                </a:solidFill>
              </a:rPr>
              <a:t>abstract data type </a:t>
            </a:r>
            <a:r>
              <a:rPr lang="en-US" altLang="en-US" i="1" dirty="0"/>
              <a:t>(i.e. an </a:t>
            </a:r>
            <a:r>
              <a:rPr lang="en-US" altLang="en-US" b="1" i="1" dirty="0">
                <a:solidFill>
                  <a:srgbClr val="0066FF"/>
                </a:solidFill>
              </a:rPr>
              <a:t>object</a:t>
            </a:r>
            <a:r>
              <a:rPr lang="en-US" altLang="en-US" i="1" dirty="0"/>
              <a:t>)</a:t>
            </a:r>
            <a:r>
              <a:rPr lang="en-US" altLang="en-US" dirty="0"/>
              <a:t>, internal variables only accessible by code within the procedure</a:t>
            </a:r>
          </a:p>
          <a:p>
            <a:pPr>
              <a:lnSpc>
                <a:spcPct val="80000"/>
              </a:lnSpc>
            </a:pPr>
            <a:r>
              <a:rPr lang="en-US" altLang="en-US" dirty="0"/>
              <a:t>Only one process may be </a:t>
            </a:r>
            <a:r>
              <a:rPr lang="en-US" altLang="en-US" b="1" dirty="0">
                <a:solidFill>
                  <a:srgbClr val="0066FF"/>
                </a:solidFill>
              </a:rPr>
              <a:t>active</a:t>
            </a:r>
            <a:r>
              <a:rPr lang="en-US" altLang="en-US" dirty="0"/>
              <a:t> within the monitor at a time.</a:t>
            </a:r>
          </a:p>
        </p:txBody>
      </p:sp>
      <p:sp>
        <p:nvSpPr>
          <p:cNvPr id="2" name="Footer Placeholder 1">
            <a:extLst>
              <a:ext uri="{FF2B5EF4-FFF2-40B4-BE49-F238E27FC236}">
                <a16:creationId xmlns:a16="http://schemas.microsoft.com/office/drawing/2014/main" id="{17A9EA0A-AF3B-4DFA-B523-D1C9AD4F1DC4}"/>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57347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A5E4ED8-86FF-4D1D-947B-D638319CC7D5}"/>
              </a:ext>
            </a:extLst>
          </p:cNvPr>
          <p:cNvSpPr>
            <a:spLocks noGrp="1" noChangeArrowheads="1"/>
          </p:cNvSpPr>
          <p:nvPr>
            <p:ph type="title"/>
          </p:nvPr>
        </p:nvSpPr>
        <p:spPr>
          <a:xfrm>
            <a:off x="1076632" y="176213"/>
            <a:ext cx="9134168" cy="576262"/>
          </a:xfrm>
        </p:spPr>
        <p:txBody>
          <a:bodyPr>
            <a:normAutofit fontScale="90000"/>
          </a:bodyPr>
          <a:lstStyle/>
          <a:p>
            <a:pPr eaLnBrk="1" hangingPunct="1"/>
            <a:r>
              <a:rPr lang="en-US" altLang="en-US" dirty="0"/>
              <a:t>5.8 Monitors</a:t>
            </a:r>
          </a:p>
        </p:txBody>
      </p:sp>
      <p:pic>
        <p:nvPicPr>
          <p:cNvPr id="5" name="Picture 4" descr="6">
            <a:extLst>
              <a:ext uri="{FF2B5EF4-FFF2-40B4-BE49-F238E27FC236}">
                <a16:creationId xmlns:a16="http://schemas.microsoft.com/office/drawing/2014/main" id="{D027DBBC-374B-4E29-8C10-AA25174EA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395" y="464344"/>
            <a:ext cx="5952015" cy="565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23FF1192-7D3D-4A15-8017-3AC92351F1FD}"/>
              </a:ext>
            </a:extLst>
          </p:cNvPr>
          <p:cNvSpPr>
            <a:spLocks noGrp="1" noChangeArrowheads="1"/>
          </p:cNvSpPr>
          <p:nvPr>
            <p:ph idx="1"/>
          </p:nvPr>
        </p:nvSpPr>
        <p:spPr>
          <a:xfrm>
            <a:off x="1185044" y="855714"/>
            <a:ext cx="6041380" cy="5604080"/>
          </a:xfrm>
        </p:spPr>
        <p:txBody>
          <a:bodyPr>
            <a:noAutofit/>
          </a:bodyPr>
          <a:lstStyle/>
          <a:p>
            <a:pPr>
              <a:lnSpc>
                <a:spcPct val="80000"/>
              </a:lnSpc>
              <a:buNone/>
            </a:pPr>
            <a:r>
              <a:rPr lang="en-US" altLang="en-US" sz="2200" dirty="0">
                <a:solidFill>
                  <a:srgbClr val="000000"/>
                </a:solidFill>
                <a:latin typeface="Courier New" panose="02070309020205020404" pitchFamily="49" charset="0"/>
              </a:rPr>
              <a:t>monitor monitor-name</a:t>
            </a:r>
          </a:p>
          <a:p>
            <a:pPr>
              <a:lnSpc>
                <a:spcPct val="80000"/>
              </a:lnSpc>
              <a:buNone/>
            </a:pPr>
            <a:r>
              <a:rPr lang="en-US" altLang="en-US" sz="2200" dirty="0">
                <a:solidFill>
                  <a:srgbClr val="000000"/>
                </a:solidFill>
                <a:latin typeface="Courier New" panose="02070309020205020404" pitchFamily="49" charset="0"/>
              </a:rPr>
              <a:t>{</a:t>
            </a:r>
          </a:p>
          <a:p>
            <a:pPr>
              <a:lnSpc>
                <a:spcPct val="80000"/>
              </a:lnSpc>
              <a:buNone/>
            </a:pPr>
            <a:r>
              <a:rPr lang="en-US" altLang="en-US" sz="2200" dirty="0">
                <a:solidFill>
                  <a:srgbClr val="000000"/>
                </a:solidFill>
                <a:latin typeface="Courier New" panose="02070309020205020404" pitchFamily="49" charset="0"/>
              </a:rPr>
              <a:t>	// shared variable declarations</a:t>
            </a:r>
          </a:p>
          <a:p>
            <a:pPr>
              <a:lnSpc>
                <a:spcPct val="80000"/>
              </a:lnSpc>
              <a:buNone/>
            </a:pPr>
            <a:r>
              <a:rPr lang="en-US" altLang="en-US" sz="2200"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2200" dirty="0">
              <a:solidFill>
                <a:srgbClr val="000000"/>
              </a:solidFill>
              <a:latin typeface="Courier New" panose="02070309020205020404" pitchFamily="49" charset="0"/>
            </a:endParaRPr>
          </a:p>
          <a:p>
            <a:pPr>
              <a:lnSpc>
                <a:spcPct val="80000"/>
              </a:lnSpc>
              <a:buNone/>
            </a:pPr>
            <a:r>
              <a:rPr lang="en-US" altLang="en-US" sz="2200" dirty="0">
                <a:solidFill>
                  <a:srgbClr val="000000"/>
                </a:solidFill>
                <a:latin typeface="Courier New" panose="02070309020205020404" pitchFamily="49" charset="0"/>
              </a:rPr>
              <a:t>	procedure </a:t>
            </a:r>
            <a:r>
              <a:rPr lang="en-US" altLang="en-US" sz="2200" dirty="0" err="1">
                <a:solidFill>
                  <a:srgbClr val="000000"/>
                </a:solidFill>
                <a:latin typeface="Courier New" panose="02070309020205020404" pitchFamily="49" charset="0"/>
              </a:rPr>
              <a:t>Pn</a:t>
            </a:r>
            <a:r>
              <a:rPr lang="en-US" altLang="en-US" sz="2200"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2200" dirty="0">
              <a:solidFill>
                <a:srgbClr val="000000"/>
              </a:solidFill>
              <a:latin typeface="Courier New" panose="02070309020205020404" pitchFamily="49" charset="0"/>
            </a:endParaRPr>
          </a:p>
          <a:p>
            <a:pPr>
              <a:lnSpc>
                <a:spcPct val="80000"/>
              </a:lnSpc>
              <a:buNone/>
            </a:pPr>
            <a:r>
              <a:rPr lang="en-US" altLang="en-US" sz="2200"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endParaRPr lang="en-US" altLang="en-US" sz="2200" dirty="0">
              <a:solidFill>
                <a:srgbClr val="000000"/>
              </a:solidFill>
              <a:latin typeface="Courier New" panose="02070309020205020404" pitchFamily="49" charset="0"/>
            </a:endParaRPr>
          </a:p>
          <a:p>
            <a:pPr>
              <a:lnSpc>
                <a:spcPct val="80000"/>
              </a:lnSpc>
              <a:buNone/>
            </a:pPr>
            <a:r>
              <a:rPr lang="en-US" altLang="en-US" sz="2200" dirty="0">
                <a:solidFill>
                  <a:srgbClr val="000000"/>
                </a:solidFill>
                <a:latin typeface="Courier New" panose="02070309020205020404" pitchFamily="49" charset="0"/>
              </a:rPr>
              <a:t>}</a:t>
            </a:r>
          </a:p>
          <a:p>
            <a:pPr>
              <a:lnSpc>
                <a:spcPct val="80000"/>
              </a:lnSpc>
            </a:pPr>
            <a:r>
              <a:rPr lang="en-US" altLang="en-US" dirty="0"/>
              <a:t>But not powerful enough to model some synchronization schemes</a:t>
            </a:r>
          </a:p>
          <a:p>
            <a:pPr>
              <a:lnSpc>
                <a:spcPct val="80000"/>
              </a:lnSpc>
            </a:pPr>
            <a:r>
              <a:rPr lang="en-US" altLang="en-US" dirty="0"/>
              <a:t>Thus we may use condition variables.</a:t>
            </a:r>
          </a:p>
          <a:p>
            <a:pPr>
              <a:lnSpc>
                <a:spcPct val="80000"/>
              </a:lnSpc>
              <a:buNone/>
            </a:pPr>
            <a:endParaRPr lang="en-US" altLang="en-US" sz="2200" dirty="0">
              <a:solidFill>
                <a:srgbClr val="000000"/>
              </a:solidFill>
              <a:latin typeface="Courier New" panose="02070309020205020404" pitchFamily="49" charset="0"/>
            </a:endParaRPr>
          </a:p>
        </p:txBody>
      </p:sp>
      <p:sp>
        <p:nvSpPr>
          <p:cNvPr id="2" name="Footer Placeholder 1">
            <a:extLst>
              <a:ext uri="{FF2B5EF4-FFF2-40B4-BE49-F238E27FC236}">
                <a16:creationId xmlns:a16="http://schemas.microsoft.com/office/drawing/2014/main" id="{4312010E-2F67-418E-844E-7AC7C9748DE6}"/>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3841031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0BB614F1-FE34-4FB1-90C5-396FD26C0CDC}"/>
              </a:ext>
            </a:extLst>
          </p:cNvPr>
          <p:cNvSpPr>
            <a:spLocks noGrp="1" noChangeArrowheads="1"/>
          </p:cNvSpPr>
          <p:nvPr>
            <p:ph type="title"/>
          </p:nvPr>
        </p:nvSpPr>
        <p:spPr>
          <a:xfrm>
            <a:off x="1127464" y="161926"/>
            <a:ext cx="9083337" cy="576263"/>
          </a:xfrm>
        </p:spPr>
        <p:txBody>
          <a:bodyPr>
            <a:normAutofit fontScale="90000"/>
          </a:bodyPr>
          <a:lstStyle/>
          <a:p>
            <a:pPr eaLnBrk="1" hangingPunct="1"/>
            <a:r>
              <a:rPr lang="en-US" altLang="en-US" dirty="0"/>
              <a:t>Condition Variables</a:t>
            </a:r>
          </a:p>
        </p:txBody>
      </p:sp>
      <p:pic>
        <p:nvPicPr>
          <p:cNvPr id="4" name="Picture 4" descr="6">
            <a:extLst>
              <a:ext uri="{FF2B5EF4-FFF2-40B4-BE49-F238E27FC236}">
                <a16:creationId xmlns:a16="http://schemas.microsoft.com/office/drawing/2014/main" id="{F8135A60-6322-420A-A966-BC56D3F5C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226" y="877393"/>
            <a:ext cx="6893638" cy="476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9DAC548-B82F-4788-85F5-CF65B601FDEE}"/>
              </a:ext>
            </a:extLst>
          </p:cNvPr>
          <p:cNvSpPr>
            <a:spLocks noGrp="1" noChangeArrowheads="1"/>
          </p:cNvSpPr>
          <p:nvPr>
            <p:ph idx="1"/>
          </p:nvPr>
        </p:nvSpPr>
        <p:spPr>
          <a:xfrm>
            <a:off x="1214747" y="964506"/>
            <a:ext cx="5328096" cy="5454049"/>
          </a:xfrm>
        </p:spPr>
        <p:txBody>
          <a:bodyPr>
            <a:normAutofit fontScale="85000" lnSpcReduction="20000"/>
          </a:bodyPr>
          <a:lstStyle/>
          <a:p>
            <a:r>
              <a:rPr lang="en-US" altLang="en-US" dirty="0">
                <a:solidFill>
                  <a:srgbClr val="000000"/>
                </a:solidFill>
                <a:cs typeface="Courier New" panose="02070309020205020404" pitchFamily="49" charset="0"/>
              </a:rPr>
              <a:t>Condition variables are variables declared inside a monitor:</a:t>
            </a:r>
          </a:p>
          <a:p>
            <a:pPr marL="457200" lvl="1" indent="0">
              <a:buNone/>
            </a:pPr>
            <a:r>
              <a:rPr lang="en-US" altLang="en-US" dirty="0">
                <a:solidFill>
                  <a:srgbClr val="000000"/>
                </a:solidFill>
                <a:latin typeface="Courier New" panose="02070309020205020404" pitchFamily="49" charset="0"/>
                <a:cs typeface="Courier New" panose="02070309020205020404" pitchFamily="49" charset="0"/>
              </a:rPr>
              <a:t>condition x, y;</a:t>
            </a:r>
            <a:endParaRPr lang="en-US" altLang="en-US" dirty="0">
              <a:solidFill>
                <a:srgbClr val="0000FF"/>
              </a:solidFill>
              <a:latin typeface="Courier New" panose="02070309020205020404" pitchFamily="49" charset="0"/>
              <a:cs typeface="Courier New" panose="02070309020205020404" pitchFamily="49" charset="0"/>
            </a:endParaRPr>
          </a:p>
          <a:p>
            <a:r>
              <a:rPr lang="en-US" altLang="en-US" dirty="0"/>
              <a:t>Two operations are allowed on a condition variable:</a:t>
            </a:r>
          </a:p>
          <a:p>
            <a:pPr lvl="1"/>
            <a:r>
              <a:rPr lang="en-US" altLang="en-US" sz="2800" dirty="0" err="1">
                <a:solidFill>
                  <a:srgbClr val="000000"/>
                </a:solidFill>
                <a:latin typeface="Courier New" panose="02070309020205020404" pitchFamily="49" charset="0"/>
              </a:rPr>
              <a:t>x.wait</a:t>
            </a:r>
            <a:r>
              <a:rPr lang="en-US" altLang="en-US" sz="2800" dirty="0">
                <a:solidFill>
                  <a:srgbClr val="000000"/>
                </a:solidFill>
                <a:latin typeface="Courier New" panose="02070309020205020404" pitchFamily="49" charset="0"/>
              </a:rPr>
              <a:t>()</a:t>
            </a:r>
            <a:r>
              <a:rPr lang="en-US" altLang="en-US" sz="2800" b="1" dirty="0">
                <a:solidFill>
                  <a:srgbClr val="000000"/>
                </a:solidFill>
                <a:latin typeface="Courier New" panose="02070309020205020404" pitchFamily="49" charset="0"/>
              </a:rPr>
              <a:t> </a:t>
            </a:r>
            <a:r>
              <a:rPr lang="en-US" altLang="en-US" sz="2800" dirty="0"/>
              <a:t>–  a process that invokes the operation is suspended until </a:t>
            </a:r>
            <a:r>
              <a:rPr lang="en-US" altLang="en-US" sz="2800" dirty="0" err="1">
                <a:solidFill>
                  <a:srgbClr val="000000"/>
                </a:solidFill>
                <a:latin typeface="Courier New" panose="02070309020205020404" pitchFamily="49" charset="0"/>
              </a:rPr>
              <a:t>x.signal</a:t>
            </a:r>
            <a:r>
              <a:rPr lang="en-US" altLang="en-US" sz="2800" dirty="0">
                <a:solidFill>
                  <a:srgbClr val="000000"/>
                </a:solidFill>
                <a:latin typeface="Courier New" panose="02070309020205020404" pitchFamily="49" charset="0"/>
              </a:rPr>
              <a:t>()</a:t>
            </a:r>
            <a:r>
              <a:rPr lang="en-US" altLang="en-US" sz="2800" b="1" dirty="0">
                <a:solidFill>
                  <a:srgbClr val="000000"/>
                </a:solidFill>
                <a:latin typeface="Courier New" panose="02070309020205020404" pitchFamily="49" charset="0"/>
              </a:rPr>
              <a:t> </a:t>
            </a:r>
          </a:p>
          <a:p>
            <a:pPr lvl="1"/>
            <a:r>
              <a:rPr lang="en-US" altLang="en-US" sz="2800" dirty="0" err="1">
                <a:solidFill>
                  <a:srgbClr val="000000"/>
                </a:solidFill>
                <a:latin typeface="Courier New" panose="02070309020205020404" pitchFamily="49" charset="0"/>
              </a:rPr>
              <a:t>x.signal</a:t>
            </a:r>
            <a:r>
              <a:rPr lang="en-US" altLang="en-US" sz="2800" dirty="0">
                <a:solidFill>
                  <a:srgbClr val="000000"/>
                </a:solidFill>
                <a:latin typeface="Courier New" panose="02070309020205020404" pitchFamily="49" charset="0"/>
              </a:rPr>
              <a:t>()</a:t>
            </a:r>
            <a:r>
              <a:rPr lang="en-US" altLang="en-US" sz="2800" b="1" dirty="0">
                <a:solidFill>
                  <a:srgbClr val="000000"/>
                </a:solidFill>
                <a:latin typeface="Courier New" panose="02070309020205020404" pitchFamily="49" charset="0"/>
              </a:rPr>
              <a:t> </a:t>
            </a:r>
            <a:r>
              <a:rPr lang="en-US" altLang="en-US" sz="2800" dirty="0"/>
              <a:t>–</a:t>
            </a:r>
            <a:r>
              <a:rPr lang="en-US" altLang="en-US" sz="2800" dirty="0">
                <a:solidFill>
                  <a:srgbClr val="0000FF"/>
                </a:solidFill>
              </a:rPr>
              <a:t> </a:t>
            </a:r>
            <a:r>
              <a:rPr lang="en-US" altLang="en-US" sz="2800" dirty="0"/>
              <a:t>resumes one of processes</a:t>
            </a:r>
            <a:r>
              <a:rPr lang="en-US" altLang="en-US" sz="2800" dirty="0">
                <a:solidFill>
                  <a:srgbClr val="0000FF"/>
                </a:solidFill>
              </a:rPr>
              <a:t> </a:t>
            </a:r>
            <a:r>
              <a:rPr lang="en-US" altLang="en-US" sz="2800" dirty="0"/>
              <a:t>(if any)</a:t>
            </a:r>
            <a:r>
              <a:rPr lang="en-US" altLang="en-US" sz="2800" dirty="0">
                <a:solidFill>
                  <a:srgbClr val="0000FF"/>
                </a:solidFill>
              </a:rPr>
              <a:t> </a:t>
            </a:r>
            <a:r>
              <a:rPr lang="en-US" altLang="en-US" sz="2800" dirty="0"/>
              <a:t>that</a:t>
            </a:r>
            <a:r>
              <a:rPr lang="en-US" altLang="en-US" sz="2800" dirty="0">
                <a:solidFill>
                  <a:srgbClr val="0000FF"/>
                </a:solidFill>
              </a:rPr>
              <a:t> </a:t>
            </a:r>
            <a:r>
              <a:rPr lang="en-US" altLang="en-US" sz="2800" dirty="0"/>
              <a:t> invoked</a:t>
            </a:r>
            <a:r>
              <a:rPr lang="en-US" altLang="en-US" sz="2800" dirty="0">
                <a:solidFill>
                  <a:srgbClr val="0000FF"/>
                </a:solidFill>
              </a:rPr>
              <a:t> </a:t>
            </a:r>
            <a:r>
              <a:rPr lang="en-US" altLang="en-US" sz="2800" dirty="0" err="1">
                <a:solidFill>
                  <a:srgbClr val="000000"/>
                </a:solidFill>
                <a:latin typeface="Courier New" panose="02070309020205020404" pitchFamily="49" charset="0"/>
              </a:rPr>
              <a:t>x.wait</a:t>
            </a:r>
            <a:r>
              <a:rPr lang="en-US" altLang="en-US" sz="2800" dirty="0">
                <a:solidFill>
                  <a:srgbClr val="000000"/>
                </a:solidFill>
                <a:latin typeface="Courier New" panose="02070309020205020404" pitchFamily="49" charset="0"/>
              </a:rPr>
              <a:t>()</a:t>
            </a:r>
            <a:endParaRPr lang="en-US" altLang="en-US" sz="3200" dirty="0">
              <a:solidFill>
                <a:srgbClr val="000000"/>
              </a:solidFill>
              <a:latin typeface="Courier New" panose="02070309020205020404" pitchFamily="49" charset="0"/>
            </a:endParaRPr>
          </a:p>
          <a:p>
            <a:r>
              <a:rPr lang="en-US" altLang="en-US" sz="3200" dirty="0">
                <a:solidFill>
                  <a:srgbClr val="000000"/>
                </a:solidFill>
              </a:rPr>
              <a:t>Only one thread/process can be active inside the monitor. The process that issues </a:t>
            </a:r>
            <a:r>
              <a:rPr lang="en-US" altLang="en-US" sz="3200" dirty="0" err="1">
                <a:solidFill>
                  <a:srgbClr val="000000"/>
                </a:solidFill>
                <a:latin typeface="Courier New" panose="02070309020205020404" pitchFamily="49" charset="0"/>
                <a:cs typeface="Courier New" panose="02070309020205020404" pitchFamily="49" charset="0"/>
              </a:rPr>
              <a:t>x.wait</a:t>
            </a:r>
            <a:r>
              <a:rPr lang="en-US" altLang="en-US" sz="3200" dirty="0">
                <a:solidFill>
                  <a:srgbClr val="000000"/>
                </a:solidFill>
                <a:latin typeface="Courier New" panose="02070309020205020404" pitchFamily="49" charset="0"/>
                <a:cs typeface="Courier New" panose="02070309020205020404" pitchFamily="49" charset="0"/>
              </a:rPr>
              <a:t>()</a:t>
            </a:r>
            <a:r>
              <a:rPr lang="en-US" altLang="en-US" sz="3200" dirty="0">
                <a:solidFill>
                  <a:srgbClr val="000000"/>
                </a:solidFill>
              </a:rPr>
              <a:t> becomes inactive, thus allowing others to be active inside the monitor.</a:t>
            </a:r>
          </a:p>
        </p:txBody>
      </p:sp>
      <p:sp>
        <p:nvSpPr>
          <p:cNvPr id="2" name="Footer Placeholder 1">
            <a:extLst>
              <a:ext uri="{FF2B5EF4-FFF2-40B4-BE49-F238E27FC236}">
                <a16:creationId xmlns:a16="http://schemas.microsoft.com/office/drawing/2014/main" id="{1752A794-0F64-4B69-A372-E4B0C62BC153}"/>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389176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0BB614F1-FE34-4FB1-90C5-396FD26C0CDC}"/>
              </a:ext>
            </a:extLst>
          </p:cNvPr>
          <p:cNvSpPr>
            <a:spLocks noGrp="1" noChangeArrowheads="1"/>
          </p:cNvSpPr>
          <p:nvPr>
            <p:ph type="title"/>
          </p:nvPr>
        </p:nvSpPr>
        <p:spPr>
          <a:xfrm>
            <a:off x="1127464" y="161926"/>
            <a:ext cx="9083337" cy="576263"/>
          </a:xfrm>
        </p:spPr>
        <p:txBody>
          <a:bodyPr>
            <a:normAutofit fontScale="90000"/>
          </a:bodyPr>
          <a:lstStyle/>
          <a:p>
            <a:pPr eaLnBrk="1" hangingPunct="1"/>
            <a:r>
              <a:rPr lang="en-US" altLang="en-US" dirty="0"/>
              <a:t>Condition Variables – cont.</a:t>
            </a:r>
          </a:p>
        </p:txBody>
      </p:sp>
      <p:sp>
        <p:nvSpPr>
          <p:cNvPr id="48131" name="Rectangle 5">
            <a:extLst>
              <a:ext uri="{FF2B5EF4-FFF2-40B4-BE49-F238E27FC236}">
                <a16:creationId xmlns:a16="http://schemas.microsoft.com/office/drawing/2014/main" id="{2A0A769B-48FB-4F3A-AFB0-DEC6D96EB242}"/>
              </a:ext>
            </a:extLst>
          </p:cNvPr>
          <p:cNvSpPr>
            <a:spLocks noGrp="1" noChangeArrowheads="1"/>
          </p:cNvSpPr>
          <p:nvPr>
            <p:ph idx="1"/>
          </p:nvPr>
        </p:nvSpPr>
        <p:spPr>
          <a:xfrm>
            <a:off x="1214747" y="964506"/>
            <a:ext cx="10361735" cy="5454049"/>
          </a:xfrm>
        </p:spPr>
        <p:txBody>
          <a:bodyPr vert="horz" lIns="91440" tIns="45720" rIns="91440" bIns="45720" rtlCol="0" anchor="t">
            <a:normAutofit/>
          </a:bodyPr>
          <a:lstStyle/>
          <a:p>
            <a:r>
              <a:rPr lang="en-US" sz="3200" dirty="0"/>
              <a:t>Contrast this operation with the </a:t>
            </a:r>
            <a:r>
              <a:rPr lang="en-US" sz="3200" dirty="0">
                <a:latin typeface="Courier New" panose="02070309020205020404" pitchFamily="49" charset="0"/>
                <a:cs typeface="Courier New" panose="02070309020205020404" pitchFamily="49" charset="0"/>
              </a:rPr>
              <a:t>signal()</a:t>
            </a:r>
            <a:r>
              <a:rPr lang="en-US" sz="3200" dirty="0"/>
              <a:t> operation associated with semaphores, which always affects the state of the semaphore:</a:t>
            </a:r>
            <a:endParaRPr lang="en-US" altLang="en-US" sz="3200" dirty="0">
              <a:solidFill>
                <a:srgbClr val="000000"/>
              </a:solidFill>
            </a:endParaRPr>
          </a:p>
          <a:p>
            <a:pPr lvl="1"/>
            <a:r>
              <a:rPr lang="en-US" altLang="en-US" sz="3200" dirty="0"/>
              <a:t>If there are no threads/processes that are waiting on the condition variable </a:t>
            </a:r>
            <a:r>
              <a:rPr lang="en-US" altLang="en-US" sz="3200" dirty="0">
                <a:latin typeface="Courier New"/>
                <a:cs typeface="Courier New"/>
              </a:rPr>
              <a:t>x</a:t>
            </a:r>
            <a:r>
              <a:rPr lang="en-US" altLang="en-US" sz="3200" dirty="0"/>
              <a:t>, then calling </a:t>
            </a:r>
            <a:r>
              <a:rPr lang="en-US" altLang="en-US" sz="3200" dirty="0" err="1">
                <a:latin typeface="Courier New"/>
                <a:cs typeface="Courier New"/>
              </a:rPr>
              <a:t>x.signal</a:t>
            </a:r>
            <a:r>
              <a:rPr lang="en-US" altLang="en-US" sz="3200" dirty="0">
                <a:latin typeface="Courier New"/>
                <a:cs typeface="Courier New"/>
              </a:rPr>
              <a:t>()</a:t>
            </a:r>
            <a:r>
              <a:rPr lang="en-US" altLang="en-US" sz="3200" dirty="0"/>
              <a:t> does not affect the condition variable. </a:t>
            </a:r>
          </a:p>
          <a:p>
            <a:pPr lvl="1"/>
            <a:r>
              <a:rPr lang="en-US" altLang="en-US" sz="3200" dirty="0"/>
              <a:t>Calling </a:t>
            </a:r>
            <a:r>
              <a:rPr lang="en-US" altLang="en-US" sz="3200" dirty="0">
                <a:latin typeface="Courier New"/>
                <a:cs typeface="Courier New"/>
              </a:rPr>
              <a:t>signal(</a:t>
            </a:r>
            <a:r>
              <a:rPr lang="en-US" altLang="en-US" sz="3200" dirty="0" err="1">
                <a:latin typeface="Courier New"/>
                <a:cs typeface="Courier New"/>
              </a:rPr>
              <a:t>my_semaphore</a:t>
            </a:r>
            <a:r>
              <a:rPr lang="en-US" altLang="en-US" sz="3200" dirty="0">
                <a:latin typeface="Courier New"/>
                <a:cs typeface="Courier New"/>
              </a:rPr>
              <a:t>), </a:t>
            </a:r>
            <a:r>
              <a:rPr lang="en-US" altLang="en-US" sz="3200" dirty="0">
                <a:latin typeface="Calibri"/>
                <a:cs typeface="Calibri"/>
              </a:rPr>
              <a:t>however</a:t>
            </a:r>
            <a:r>
              <a:rPr lang="en-US" altLang="en-US" sz="3200" dirty="0"/>
              <a:t>, increments the semaphore whether there is someone waiting on it or not. </a:t>
            </a:r>
            <a:endParaRPr lang="en-US" sz="3200">
              <a:cs typeface="Calibri"/>
            </a:endParaRPr>
          </a:p>
        </p:txBody>
      </p:sp>
      <p:sp>
        <p:nvSpPr>
          <p:cNvPr id="2" name="Footer Placeholder 1">
            <a:extLst>
              <a:ext uri="{FF2B5EF4-FFF2-40B4-BE49-F238E27FC236}">
                <a16:creationId xmlns:a16="http://schemas.microsoft.com/office/drawing/2014/main" id="{01AE62B1-8053-43A7-AC0D-21137B771B5F}"/>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675932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6E6D4D27-5CB0-44B6-BE79-01DDA387E78D}"/>
              </a:ext>
            </a:extLst>
          </p:cNvPr>
          <p:cNvSpPr>
            <a:spLocks noGrp="1" noChangeArrowheads="1"/>
          </p:cNvSpPr>
          <p:nvPr>
            <p:ph type="title"/>
          </p:nvPr>
        </p:nvSpPr>
        <p:spPr>
          <a:xfrm>
            <a:off x="1100831" y="204788"/>
            <a:ext cx="9109971" cy="576262"/>
          </a:xfrm>
        </p:spPr>
        <p:txBody>
          <a:bodyPr>
            <a:normAutofit fontScale="90000"/>
          </a:bodyPr>
          <a:lstStyle/>
          <a:p>
            <a:pPr eaLnBrk="1" hangingPunct="1"/>
            <a:r>
              <a:rPr lang="en-US" altLang="en-US" dirty="0"/>
              <a:t>Condition Variables Choices</a:t>
            </a:r>
          </a:p>
        </p:txBody>
      </p:sp>
      <p:sp>
        <p:nvSpPr>
          <p:cNvPr id="50179" name="Rectangle 5">
            <a:extLst>
              <a:ext uri="{FF2B5EF4-FFF2-40B4-BE49-F238E27FC236}">
                <a16:creationId xmlns:a16="http://schemas.microsoft.com/office/drawing/2014/main" id="{0AB36879-0D9B-49A8-83E7-E1785A682F06}"/>
              </a:ext>
            </a:extLst>
          </p:cNvPr>
          <p:cNvSpPr>
            <a:spLocks noGrp="1" noChangeArrowheads="1"/>
          </p:cNvSpPr>
          <p:nvPr>
            <p:ph idx="1"/>
          </p:nvPr>
        </p:nvSpPr>
        <p:spPr>
          <a:xfrm>
            <a:off x="1204341" y="993082"/>
            <a:ext cx="10487549" cy="5647414"/>
          </a:xfrm>
        </p:spPr>
        <p:txBody>
          <a:bodyPr vert="horz" lIns="91440" tIns="45720" rIns="91440" bIns="45720" rtlCol="0" anchor="t">
            <a:normAutofit/>
          </a:bodyPr>
          <a:lstStyle/>
          <a:p>
            <a:r>
              <a:rPr lang="en-US" altLang="en-US" dirty="0"/>
              <a:t>If process P invokes </a:t>
            </a:r>
            <a:r>
              <a:rPr lang="en-US" altLang="en-US" dirty="0" err="1">
                <a:solidFill>
                  <a:srgbClr val="000000"/>
                </a:solidFill>
                <a:latin typeface="Courier New" panose="02070309020205020404" pitchFamily="49" charset="0"/>
                <a:cs typeface="Courier New" panose="02070309020205020404" pitchFamily="49" charset="0"/>
              </a:rPr>
              <a:t>x.signal</a:t>
            </a:r>
            <a:r>
              <a:rPr lang="en-US" altLang="en-US" dirty="0">
                <a:solidFill>
                  <a:srgbClr val="000000"/>
                </a:solidFill>
                <a:latin typeface="Courier New" panose="02070309020205020404" pitchFamily="49" charset="0"/>
                <a:cs typeface="Courier New" panose="02070309020205020404" pitchFamily="49" charset="0"/>
              </a:rPr>
              <a:t>()</a:t>
            </a:r>
            <a:r>
              <a:rPr lang="en-US" altLang="en-US" sz="2000" b="1" dirty="0">
                <a:solidFill>
                  <a:srgbClr val="000000"/>
                </a:solidFill>
                <a:latin typeface="Courier New" panose="02070309020205020404" pitchFamily="49" charset="0"/>
                <a:cs typeface="Courier New" panose="02070309020205020404" pitchFamily="49" charset="0"/>
              </a:rPr>
              <a:t>,</a:t>
            </a:r>
            <a:r>
              <a:rPr lang="en-US" altLang="en-US" sz="2000" dirty="0">
                <a:cs typeface="Courier New" panose="02070309020205020404" pitchFamily="49" charset="0"/>
              </a:rPr>
              <a:t> </a:t>
            </a:r>
            <a:r>
              <a:rPr lang="en-US" altLang="en-US" dirty="0"/>
              <a:t>and</a:t>
            </a:r>
            <a:r>
              <a:rPr lang="en-US" altLang="en-US" sz="2000" dirty="0">
                <a:cs typeface="Courier New" panose="02070309020205020404" pitchFamily="49" charset="0"/>
              </a:rPr>
              <a:t> </a:t>
            </a:r>
            <a:r>
              <a:rPr lang="en-US" altLang="en-US" dirty="0"/>
              <a:t>process Q was suspended in </a:t>
            </a:r>
            <a:r>
              <a:rPr lang="en-US" altLang="en-US" dirty="0" err="1">
                <a:solidFill>
                  <a:srgbClr val="000000"/>
                </a:solidFill>
                <a:latin typeface="Courier New" panose="02070309020205020404" pitchFamily="49" charset="0"/>
                <a:cs typeface="Courier New" panose="02070309020205020404" pitchFamily="49" charset="0"/>
              </a:rPr>
              <a:t>x.wait</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t>, what should happen next?</a:t>
            </a:r>
          </a:p>
          <a:p>
            <a:pPr lvl="1"/>
            <a:r>
              <a:rPr lang="en-US" altLang="en-US" dirty="0"/>
              <a:t>Both Q and P cannot execute in parallel. If Q is resumed, then P must wait</a:t>
            </a:r>
          </a:p>
          <a:p>
            <a:r>
              <a:rPr lang="en-US" altLang="en-US" dirty="0"/>
              <a:t>Options include</a:t>
            </a:r>
          </a:p>
          <a:p>
            <a:pPr lvl="1"/>
            <a:r>
              <a:rPr lang="en-US" altLang="en-US" b="1" dirty="0">
                <a:solidFill>
                  <a:srgbClr val="0070C0"/>
                </a:solidFill>
              </a:rPr>
              <a:t>Signal and wait</a:t>
            </a:r>
            <a:r>
              <a:rPr lang="en-US" altLang="en-US" b="1" dirty="0"/>
              <a:t> </a:t>
            </a:r>
            <a:r>
              <a:rPr lang="en-US" altLang="en-US" dirty="0"/>
              <a:t>– P waits until Q either leaves the monitor or Q blocks waiting  on another condition (i.e. </a:t>
            </a:r>
            <a:r>
              <a:rPr lang="en-US" altLang="en-US" b="1" dirty="0">
                <a:solidFill>
                  <a:srgbClr val="0066FF"/>
                </a:solidFill>
              </a:rPr>
              <a:t>immediate effect</a:t>
            </a:r>
            <a:r>
              <a:rPr lang="en-US" altLang="en-US" dirty="0"/>
              <a:t>).</a:t>
            </a:r>
          </a:p>
          <a:p>
            <a:pPr lvl="1"/>
            <a:r>
              <a:rPr lang="en-US" altLang="en-US" b="1" dirty="0">
                <a:solidFill>
                  <a:srgbClr val="0070C0"/>
                </a:solidFill>
              </a:rPr>
              <a:t>Signal and continue</a:t>
            </a:r>
            <a:r>
              <a:rPr lang="en-US" altLang="en-US" b="1" dirty="0"/>
              <a:t> </a:t>
            </a:r>
            <a:r>
              <a:rPr lang="en-US" altLang="en-US" dirty="0"/>
              <a:t>– P continues till it leaves the monitor or blocks waiting on another condition, and then Q may become active (i.e. </a:t>
            </a:r>
            <a:r>
              <a:rPr lang="en-US" altLang="en-US" b="1" dirty="0">
                <a:solidFill>
                  <a:srgbClr val="0066FF"/>
                </a:solidFill>
              </a:rPr>
              <a:t>deferred effect</a:t>
            </a:r>
            <a:r>
              <a:rPr lang="en-US" altLang="en-US" dirty="0"/>
              <a:t>). </a:t>
            </a:r>
          </a:p>
          <a:p>
            <a:pPr lvl="1"/>
            <a:r>
              <a:rPr lang="en-US" altLang="en-US" dirty="0"/>
              <a:t>Both have pros and cons – language implementer can decide</a:t>
            </a:r>
          </a:p>
        </p:txBody>
      </p:sp>
      <p:sp>
        <p:nvSpPr>
          <p:cNvPr id="2" name="Footer Placeholder 1">
            <a:extLst>
              <a:ext uri="{FF2B5EF4-FFF2-40B4-BE49-F238E27FC236}">
                <a16:creationId xmlns:a16="http://schemas.microsoft.com/office/drawing/2014/main" id="{5526A042-6B6C-4078-8C00-15308829F498}"/>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364277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ED07760-7E02-4691-98EF-7D76944F109D}"/>
              </a:ext>
            </a:extLst>
          </p:cNvPr>
          <p:cNvSpPr>
            <a:spLocks noGrp="1" noChangeArrowheads="1"/>
          </p:cNvSpPr>
          <p:nvPr>
            <p:ph type="title"/>
          </p:nvPr>
        </p:nvSpPr>
        <p:spPr>
          <a:xfrm>
            <a:off x="1083076" y="90488"/>
            <a:ext cx="9462687" cy="609600"/>
          </a:xfrm>
        </p:spPr>
        <p:txBody>
          <a:bodyPr>
            <a:noAutofit/>
          </a:bodyPr>
          <a:lstStyle/>
          <a:p>
            <a:pPr eaLnBrk="1" hangingPunct="1"/>
            <a:r>
              <a:rPr lang="en-US" altLang="en-US" sz="4000" dirty="0"/>
              <a:t>Monitor solution to dining philosophers</a:t>
            </a:r>
          </a:p>
        </p:txBody>
      </p:sp>
      <p:sp>
        <p:nvSpPr>
          <p:cNvPr id="51203" name="Rectangle 3">
            <a:extLst>
              <a:ext uri="{FF2B5EF4-FFF2-40B4-BE49-F238E27FC236}">
                <a16:creationId xmlns:a16="http://schemas.microsoft.com/office/drawing/2014/main" id="{15D4EF79-2E22-4937-A6BE-CE180ACD1CF1}"/>
              </a:ext>
            </a:extLst>
          </p:cNvPr>
          <p:cNvSpPr>
            <a:spLocks noGrp="1" noChangeArrowheads="1"/>
          </p:cNvSpPr>
          <p:nvPr>
            <p:ph idx="1"/>
          </p:nvPr>
        </p:nvSpPr>
        <p:spPr>
          <a:xfrm>
            <a:off x="1205361" y="793056"/>
            <a:ext cx="10095913" cy="6064943"/>
          </a:xfrm>
        </p:spPr>
        <p:txBody>
          <a:bodyPr>
            <a:normAutofit/>
          </a:bodyPr>
          <a:lstStyle/>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monitor </a:t>
            </a:r>
            <a:r>
              <a:rPr lang="en-US" altLang="en-US" sz="1600" dirty="0" err="1">
                <a:solidFill>
                  <a:srgbClr val="000000"/>
                </a:solidFill>
                <a:latin typeface="Courier New" panose="02070309020205020404" pitchFamily="49" charset="0"/>
                <a:cs typeface="Courier New" panose="02070309020205020404" pitchFamily="49" charset="0"/>
              </a:rPr>
              <a:t>DiningPhilosophers</a:t>
            </a:r>
            <a:endParaRPr lang="en-US" altLang="en-US" sz="1600" dirty="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enum</a:t>
            </a:r>
            <a:r>
              <a:rPr lang="en-US" altLang="en-US" sz="1600" dirty="0">
                <a:solidFill>
                  <a:srgbClr val="000000"/>
                </a:solidFill>
                <a:latin typeface="Courier New" panose="02070309020205020404" pitchFamily="49" charset="0"/>
                <a:cs typeface="Courier New" panose="02070309020205020404" pitchFamily="49" charset="0"/>
              </a:rPr>
              <a:t> {THINKING, HUNGRY, EATING} state[5] ;</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condition </a:t>
            </a:r>
            <a:r>
              <a:rPr lang="en-US" altLang="en-US" sz="1600" dirty="0" err="1">
                <a:solidFill>
                  <a:srgbClr val="000000"/>
                </a:solidFill>
                <a:latin typeface="Courier New" panose="02070309020205020404" pitchFamily="49" charset="0"/>
                <a:cs typeface="Courier New" panose="02070309020205020404" pitchFamily="49" charset="0"/>
              </a:rPr>
              <a:t>cond</a:t>
            </a:r>
            <a:r>
              <a:rPr lang="en-US" altLang="en-US" sz="1600" dirty="0">
                <a:solidFill>
                  <a:srgbClr val="000000"/>
                </a:solidFill>
                <a:latin typeface="Courier New" panose="02070309020205020404" pitchFamily="49" charset="0"/>
                <a:cs typeface="Courier New" panose="02070309020205020404" pitchFamily="49" charset="0"/>
              </a:rPr>
              <a:t>[5];</a:t>
            </a:r>
          </a:p>
          <a:p>
            <a:pPr>
              <a:lnSpc>
                <a:spcPct val="80000"/>
              </a:lnSpc>
              <a:buFont typeface="Monotype Sorts" pitchFamily="-84" charset="2"/>
              <a:buNone/>
            </a:pPr>
            <a:endParaRPr lang="en-US" altLang="en-US" sz="1600" dirty="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void pickup (int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state[</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HUNGRY;</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test_and_signal</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if successful: my state becomes EATING + signal                      				myself which is wasted cause I am not waiting*/</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if (state[</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EATING) </a:t>
            </a:r>
            <a:r>
              <a:rPr lang="en-US" altLang="en-US" sz="1600" dirty="0" err="1">
                <a:solidFill>
                  <a:srgbClr val="000000"/>
                </a:solidFill>
                <a:latin typeface="Courier New" panose="02070309020205020404" pitchFamily="49" charset="0"/>
                <a:cs typeface="Courier New" panose="02070309020205020404" pitchFamily="49" charset="0"/>
              </a:rPr>
              <a:t>cond</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].wait(); /* test(</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did not succeed */</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void putdown (int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state[</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THINKING;</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 test left and right neighbors</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test_and_signal</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+ 4) % 5);</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test_and_signal</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+ 1) % 5);</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sz="1600" dirty="0">
                <a:solidFill>
                  <a:srgbClr val="0000FF"/>
                </a:solidFill>
              </a:rPr>
              <a:t>	</a:t>
            </a:r>
          </a:p>
        </p:txBody>
      </p:sp>
      <p:sp>
        <p:nvSpPr>
          <p:cNvPr id="2" name="Footer Placeholder 1">
            <a:extLst>
              <a:ext uri="{FF2B5EF4-FFF2-40B4-BE49-F238E27FC236}">
                <a16:creationId xmlns:a16="http://schemas.microsoft.com/office/drawing/2014/main" id="{7FC647A3-E0FF-459C-A91A-B15E5BCB302C}"/>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3858115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F58F352-99EE-4C84-9B09-ABD859ED50B6}"/>
              </a:ext>
            </a:extLst>
          </p:cNvPr>
          <p:cNvSpPr>
            <a:spLocks noGrp="1" noChangeArrowheads="1"/>
          </p:cNvSpPr>
          <p:nvPr>
            <p:ph type="title"/>
          </p:nvPr>
        </p:nvSpPr>
        <p:spPr>
          <a:xfrm>
            <a:off x="1074198" y="123826"/>
            <a:ext cx="10306975" cy="638175"/>
          </a:xfrm>
        </p:spPr>
        <p:txBody>
          <a:bodyPr>
            <a:normAutofit fontScale="90000"/>
          </a:bodyPr>
          <a:lstStyle/>
          <a:p>
            <a:pPr eaLnBrk="1" hangingPunct="1"/>
            <a:r>
              <a:rPr lang="en-US" altLang="en-US" dirty="0"/>
              <a:t>Monitor solution to Dining Philosophers (Cont.)</a:t>
            </a:r>
          </a:p>
        </p:txBody>
      </p:sp>
      <p:sp>
        <p:nvSpPr>
          <p:cNvPr id="52227" name="Rectangle 3">
            <a:extLst>
              <a:ext uri="{FF2B5EF4-FFF2-40B4-BE49-F238E27FC236}">
                <a16:creationId xmlns:a16="http://schemas.microsoft.com/office/drawing/2014/main" id="{44DE3316-1333-40B0-8A75-2C48EF4B21E4}"/>
              </a:ext>
            </a:extLst>
          </p:cNvPr>
          <p:cNvSpPr>
            <a:spLocks noGrp="1" noChangeArrowheads="1"/>
          </p:cNvSpPr>
          <p:nvPr>
            <p:ph idx="1"/>
          </p:nvPr>
        </p:nvSpPr>
        <p:spPr>
          <a:xfrm>
            <a:off x="1201892" y="904043"/>
            <a:ext cx="6908800" cy="5268912"/>
          </a:xfrm>
        </p:spPr>
        <p:txBody>
          <a:bodyPr/>
          <a:lstStyle/>
          <a:p>
            <a:pPr>
              <a:lnSpc>
                <a:spcPct val="80000"/>
              </a:lnSpc>
              <a:buFont typeface="Monotype Sorts" pitchFamily="-84" charset="2"/>
              <a:buNone/>
            </a:pPr>
            <a:endParaRPr lang="en-US" altLang="en-US" sz="1600" dirty="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void </a:t>
            </a:r>
            <a:r>
              <a:rPr lang="en-US" altLang="en-US" sz="1600" dirty="0" err="1">
                <a:solidFill>
                  <a:srgbClr val="000000"/>
                </a:solidFill>
                <a:latin typeface="Courier New" panose="02070309020205020404" pitchFamily="49" charset="0"/>
                <a:cs typeface="Courier New" panose="02070309020205020404" pitchFamily="49" charset="0"/>
              </a:rPr>
              <a:t>test_and_signal</a:t>
            </a:r>
            <a:r>
              <a:rPr lang="en-US" altLang="en-US" sz="1600" dirty="0">
                <a:solidFill>
                  <a:srgbClr val="000000"/>
                </a:solidFill>
                <a:latin typeface="Courier New" panose="02070309020205020404" pitchFamily="49" charset="0"/>
                <a:cs typeface="Courier New" panose="02070309020205020404" pitchFamily="49" charset="0"/>
              </a:rPr>
              <a:t>(int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if ((state[(</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+ 4) % 5] != EATING) &amp;&amp;</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(state[</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HUNGRY) &amp;&amp;</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(state[(</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+ 1) % 5] != EATING) ){ </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state[</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EATING;</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cond</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].signal();</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endParaRPr lang="en-US" altLang="en-US" sz="1600" dirty="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initialization_code</a:t>
            </a:r>
            <a:r>
              <a:rPr lang="en-US" altLang="en-US" sz="1600" dirty="0">
                <a:solidFill>
                  <a:srgbClr val="000000"/>
                </a:solidFill>
                <a:latin typeface="Courier New" panose="02070309020205020404" pitchFamily="49" charset="0"/>
                <a:cs typeface="Courier New" panose="02070309020205020404" pitchFamily="49" charset="0"/>
              </a:rPr>
              <a:t>() { </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for (int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0;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&lt; 5;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state[</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THINKING;</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sz="1600" dirty="0">
                <a:solidFill>
                  <a:srgbClr val="000000"/>
                </a:solidFill>
                <a:latin typeface="Courier New" panose="02070309020205020404" pitchFamily="49" charset="0"/>
                <a:cs typeface="Courier New" panose="02070309020205020404" pitchFamily="49" charset="0"/>
              </a:rPr>
              <a:t>} /* end of monitor */</a:t>
            </a:r>
          </a:p>
        </p:txBody>
      </p:sp>
      <p:sp>
        <p:nvSpPr>
          <p:cNvPr id="2" name="Footer Placeholder 1">
            <a:extLst>
              <a:ext uri="{FF2B5EF4-FFF2-40B4-BE49-F238E27FC236}">
                <a16:creationId xmlns:a16="http://schemas.microsoft.com/office/drawing/2014/main" id="{6B6EFA81-EAC7-493D-B47B-007C3BE7A798}"/>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340960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99EC530C-7BAF-408B-9F5F-C6B2FAE95AB1}"/>
              </a:ext>
            </a:extLst>
          </p:cNvPr>
          <p:cNvSpPr>
            <a:spLocks noGrp="1" noChangeArrowheads="1"/>
          </p:cNvSpPr>
          <p:nvPr>
            <p:ph idx="1"/>
          </p:nvPr>
        </p:nvSpPr>
        <p:spPr>
          <a:xfrm>
            <a:off x="1204405" y="815405"/>
            <a:ext cx="10372077" cy="5168145"/>
          </a:xfrm>
        </p:spPr>
        <p:txBody>
          <a:bodyPr>
            <a:noAutofit/>
          </a:bodyPr>
          <a:lstStyle/>
          <a:p>
            <a:pPr>
              <a:lnSpc>
                <a:spcPct val="80000"/>
              </a:lnSpc>
            </a:pPr>
            <a:r>
              <a:rPr lang="en-US" altLang="en-US" dirty="0"/>
              <a:t>Each philosopher </a:t>
            </a:r>
            <a:r>
              <a:rPr lang="en-US" altLang="en-US" i="1" dirty="0" err="1"/>
              <a:t>i</a:t>
            </a:r>
            <a:r>
              <a:rPr lang="en-US" altLang="en-US" i="1" dirty="0"/>
              <a:t> </a:t>
            </a:r>
            <a:r>
              <a:rPr lang="en-US" altLang="en-US" dirty="0"/>
              <a:t>invokes the</a:t>
            </a:r>
            <a:r>
              <a:rPr lang="en-US" altLang="en-US" i="1" dirty="0"/>
              <a:t> </a:t>
            </a:r>
            <a:r>
              <a:rPr lang="en-US" altLang="en-US" dirty="0"/>
              <a:t>operations </a:t>
            </a:r>
            <a:r>
              <a:rPr lang="en-US" altLang="en-US" dirty="0">
                <a:solidFill>
                  <a:srgbClr val="000000"/>
                </a:solidFill>
                <a:latin typeface="Courier New" panose="02070309020205020404" pitchFamily="49" charset="0"/>
                <a:cs typeface="Courier New" panose="02070309020205020404" pitchFamily="49" charset="0"/>
              </a:rPr>
              <a:t>pickup()</a:t>
            </a:r>
            <a:r>
              <a:rPr lang="en-US" altLang="en-US" i="1" dirty="0"/>
              <a:t> </a:t>
            </a:r>
            <a:r>
              <a:rPr lang="en-US" altLang="en-US" dirty="0"/>
              <a:t>and </a:t>
            </a:r>
            <a:r>
              <a:rPr lang="en-US" altLang="en-US" dirty="0">
                <a:solidFill>
                  <a:srgbClr val="000000"/>
                </a:solidFill>
                <a:latin typeface="Courier New" panose="02070309020205020404" pitchFamily="49" charset="0"/>
                <a:cs typeface="Courier New" panose="02070309020205020404" pitchFamily="49" charset="0"/>
              </a:rPr>
              <a:t>putdown()</a:t>
            </a:r>
            <a:r>
              <a:rPr lang="en-US" altLang="en-US" dirty="0"/>
              <a:t> in the following sequence:</a:t>
            </a:r>
          </a:p>
          <a:p>
            <a:pPr>
              <a:lnSpc>
                <a:spcPct val="80000"/>
              </a:lnSpc>
              <a:buFont typeface="Monotype Sorts" pitchFamily="-84" charset="2"/>
              <a:buNone/>
            </a:pPr>
            <a:endParaRPr lang="en-US" altLang="en-US" b="1" dirty="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err="1">
                <a:solidFill>
                  <a:srgbClr val="000000"/>
                </a:solidFill>
                <a:latin typeface="Courier New" panose="02070309020205020404" pitchFamily="49" charset="0"/>
                <a:cs typeface="Courier New" panose="02070309020205020404" pitchFamily="49" charset="0"/>
              </a:rPr>
              <a:t>DiningPhilosophers.pickup</a:t>
            </a:r>
            <a:r>
              <a:rPr lang="en-US" altLang="en-US" b="1" dirty="0">
                <a:solidFill>
                  <a:srgbClr val="000000"/>
                </a:solidFill>
                <a:latin typeface="Courier New" panose="02070309020205020404" pitchFamily="49" charset="0"/>
                <a:cs typeface="Courier New" panose="02070309020205020404" pitchFamily="49" charset="0"/>
              </a:rPr>
              <a:t>(</a:t>
            </a:r>
            <a:r>
              <a:rPr lang="en-US" altLang="en-US" b="1" dirty="0" err="1">
                <a:solidFill>
                  <a:srgbClr val="000000"/>
                </a:solidFill>
                <a:latin typeface="Courier New" panose="02070309020205020404" pitchFamily="49" charset="0"/>
                <a:cs typeface="Courier New" panose="02070309020205020404" pitchFamily="49" charset="0"/>
              </a:rPr>
              <a:t>i</a:t>
            </a:r>
            <a:r>
              <a:rPr lang="en-US" altLang="en-US" b="1" dirty="0">
                <a:solidFill>
                  <a:srgbClr val="000000"/>
                </a:solidFill>
                <a:latin typeface="Courier New" panose="02070309020205020404" pitchFamily="49" charset="0"/>
                <a:cs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EAT</a:t>
            </a:r>
          </a:p>
          <a:p>
            <a:pPr>
              <a:lnSpc>
                <a:spcPct val="80000"/>
              </a:lnSpc>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err="1">
                <a:solidFill>
                  <a:srgbClr val="000000"/>
                </a:solidFill>
                <a:latin typeface="Courier New" panose="02070309020205020404" pitchFamily="49" charset="0"/>
                <a:cs typeface="Courier New" panose="02070309020205020404" pitchFamily="49" charset="0"/>
              </a:rPr>
              <a:t>DiningPhilosophers.putdown</a:t>
            </a:r>
            <a:r>
              <a:rPr lang="en-US" altLang="en-US" b="1" dirty="0">
                <a:solidFill>
                  <a:srgbClr val="000000"/>
                </a:solidFill>
                <a:latin typeface="Courier New" panose="02070309020205020404" pitchFamily="49" charset="0"/>
                <a:cs typeface="Courier New" panose="02070309020205020404" pitchFamily="49" charset="0"/>
              </a:rPr>
              <a:t>(</a:t>
            </a:r>
            <a:r>
              <a:rPr lang="en-US" altLang="en-US" b="1" dirty="0" err="1">
                <a:solidFill>
                  <a:srgbClr val="000000"/>
                </a:solidFill>
                <a:latin typeface="Courier New" panose="02070309020205020404" pitchFamily="49" charset="0"/>
                <a:cs typeface="Courier New" panose="02070309020205020404" pitchFamily="49" charset="0"/>
              </a:rPr>
              <a:t>i</a:t>
            </a:r>
            <a:r>
              <a:rPr lang="en-US" altLang="en-US" b="1" dirty="0">
                <a:solidFill>
                  <a:srgbClr val="000000"/>
                </a:solidFill>
                <a:latin typeface="Courier New" panose="02070309020205020404" pitchFamily="49" charset="0"/>
                <a:cs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No deadlock, but starvation is possible</a:t>
            </a: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53251" name="Rectangle 2">
            <a:extLst>
              <a:ext uri="{FF2B5EF4-FFF2-40B4-BE49-F238E27FC236}">
                <a16:creationId xmlns:a16="http://schemas.microsoft.com/office/drawing/2014/main" id="{9FB3AAEA-CD49-4BCE-9ECA-8FE64F11FA24}"/>
              </a:ext>
            </a:extLst>
          </p:cNvPr>
          <p:cNvSpPr>
            <a:spLocks noChangeArrowheads="1"/>
          </p:cNvSpPr>
          <p:nvPr/>
        </p:nvSpPr>
        <p:spPr bwMode="auto">
          <a:xfrm>
            <a:off x="1083076" y="95251"/>
            <a:ext cx="1000513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4000" dirty="0">
                <a:latin typeface="+mj-lt"/>
              </a:rPr>
              <a:t>Monitor solution to dining philosophers (Cont.)</a:t>
            </a:r>
          </a:p>
        </p:txBody>
      </p:sp>
      <p:sp>
        <p:nvSpPr>
          <p:cNvPr id="2" name="Footer Placeholder 1">
            <a:extLst>
              <a:ext uri="{FF2B5EF4-FFF2-40B4-BE49-F238E27FC236}">
                <a16:creationId xmlns:a16="http://schemas.microsoft.com/office/drawing/2014/main" id="{83437E77-68AD-4B6C-9DFB-5DC06D905FD6}"/>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305321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2DCA90A-A8F0-4004-94D3-AE21DE11BABD}"/>
              </a:ext>
            </a:extLst>
          </p:cNvPr>
          <p:cNvSpPr>
            <a:spLocks noGrp="1" noChangeArrowheads="1"/>
          </p:cNvSpPr>
          <p:nvPr>
            <p:ph type="title"/>
          </p:nvPr>
        </p:nvSpPr>
        <p:spPr>
          <a:xfrm>
            <a:off x="1076632" y="277813"/>
            <a:ext cx="9134169" cy="576262"/>
          </a:xfrm>
        </p:spPr>
        <p:txBody>
          <a:bodyPr>
            <a:normAutofit fontScale="90000"/>
          </a:bodyPr>
          <a:lstStyle/>
          <a:p>
            <a:pPr eaLnBrk="1" hangingPunct="1"/>
            <a:r>
              <a:rPr lang="en-US" altLang="en-US" dirty="0"/>
              <a:t>Bounded-Buffer Problem</a:t>
            </a:r>
          </a:p>
        </p:txBody>
      </p:sp>
      <p:sp>
        <p:nvSpPr>
          <p:cNvPr id="34819" name="Rectangle 3">
            <a:extLst>
              <a:ext uri="{FF2B5EF4-FFF2-40B4-BE49-F238E27FC236}">
                <a16:creationId xmlns:a16="http://schemas.microsoft.com/office/drawing/2014/main" id="{14007067-10B4-460C-B9D3-15AAB59909F1}"/>
              </a:ext>
            </a:extLst>
          </p:cNvPr>
          <p:cNvSpPr>
            <a:spLocks noGrp="1" noChangeArrowheads="1"/>
          </p:cNvSpPr>
          <p:nvPr>
            <p:ph idx="1"/>
          </p:nvPr>
        </p:nvSpPr>
        <p:spPr>
          <a:xfrm>
            <a:off x="1184788" y="1013593"/>
            <a:ext cx="9867911" cy="5316186"/>
          </a:xfrm>
        </p:spPr>
        <p:txBody>
          <a:bodyPr>
            <a:normAutofit/>
          </a:bodyPr>
          <a:lstStyle/>
          <a:p>
            <a:r>
              <a:rPr lang="en-US" altLang="en-US" b="1" i="1" dirty="0"/>
              <a:t>BUF_SZ</a:t>
            </a:r>
            <a:r>
              <a:rPr lang="en-US" altLang="en-US" dirty="0"/>
              <a:t> elements inside the shared buffer</a:t>
            </a:r>
          </a:p>
          <a:p>
            <a:r>
              <a:rPr lang="en-US" altLang="en-US" dirty="0">
                <a:solidFill>
                  <a:srgbClr val="000000"/>
                </a:solidFill>
              </a:rPr>
              <a:t>Semaphore </a:t>
            </a:r>
            <a:r>
              <a:rPr lang="en-US" altLang="en-US" b="1" dirty="0" err="1">
                <a:solidFill>
                  <a:srgbClr val="000000"/>
                </a:solidFill>
                <a:latin typeface="Courier New" panose="02070309020205020404" pitchFamily="49" charset="0"/>
                <a:cs typeface="Courier New" panose="02070309020205020404" pitchFamily="49" charset="0"/>
              </a:rPr>
              <a:t>num_full_el</a:t>
            </a:r>
            <a:r>
              <a:rPr lang="en-US" altLang="en-US" dirty="0">
                <a:solidFill>
                  <a:srgbClr val="000000"/>
                </a:solidFill>
              </a:rPr>
              <a:t> initialized </a:t>
            </a:r>
            <a:r>
              <a:rPr lang="en-US" altLang="en-US" dirty="0"/>
              <a:t>to the value 0 – keeps track of the number of elements that are full.</a:t>
            </a:r>
          </a:p>
          <a:p>
            <a:r>
              <a:rPr lang="en-US" altLang="en-US" dirty="0"/>
              <a:t>Semaphore </a:t>
            </a:r>
            <a:r>
              <a:rPr lang="en-US" altLang="en-US" b="1" dirty="0" err="1">
                <a:solidFill>
                  <a:srgbClr val="000000"/>
                </a:solidFill>
                <a:latin typeface="Courier New" panose="02070309020205020404" pitchFamily="49" charset="0"/>
                <a:cs typeface="Courier New" panose="02070309020205020404" pitchFamily="49" charset="0"/>
              </a:rPr>
              <a:t>num_empty_el</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rPr>
              <a:t>initialized </a:t>
            </a:r>
            <a:r>
              <a:rPr lang="en-US" altLang="en-US" dirty="0"/>
              <a:t>to the value n – keeps track of number of elements that are empty.</a:t>
            </a:r>
          </a:p>
          <a:p>
            <a:endParaRPr lang="en-US" altLang="en-US" dirty="0"/>
          </a:p>
          <a:p>
            <a:r>
              <a:rPr lang="en-US" altLang="en-US" dirty="0"/>
              <a:t>Why use semaphores, when the previous approach seemed to work fine (i.e. using the in and out indices without using any synchronization primitives)? </a:t>
            </a:r>
          </a:p>
        </p:txBody>
      </p:sp>
      <p:sp>
        <p:nvSpPr>
          <p:cNvPr id="34820" name="Rectangle 5">
            <a:extLst>
              <a:ext uri="{FF2B5EF4-FFF2-40B4-BE49-F238E27FC236}">
                <a16:creationId xmlns:a16="http://schemas.microsoft.com/office/drawing/2014/main" id="{B4150C96-0732-4674-8244-65622BE0233D}"/>
              </a:ext>
            </a:extLst>
          </p:cNvPr>
          <p:cNvSpPr>
            <a:spLocks noChangeArrowheads="1"/>
          </p:cNvSpPr>
          <p:nvPr/>
        </p:nvSpPr>
        <p:spPr bwMode="auto">
          <a:xfrm>
            <a:off x="4016375" y="3246439"/>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p:txBody>
      </p:sp>
      <p:sp>
        <p:nvSpPr>
          <p:cNvPr id="2" name="Footer Placeholder 1">
            <a:extLst>
              <a:ext uri="{FF2B5EF4-FFF2-40B4-BE49-F238E27FC236}">
                <a16:creationId xmlns:a16="http://schemas.microsoft.com/office/drawing/2014/main" id="{D5D09533-7A00-4DCA-B167-2EE008DB513C}"/>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4280383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A330FBF-7981-4A13-BDD9-65075711999A}"/>
              </a:ext>
            </a:extLst>
          </p:cNvPr>
          <p:cNvSpPr>
            <a:spLocks noGrp="1" noChangeArrowheads="1"/>
          </p:cNvSpPr>
          <p:nvPr>
            <p:ph type="title"/>
          </p:nvPr>
        </p:nvSpPr>
        <p:spPr>
          <a:xfrm>
            <a:off x="1083076" y="-121286"/>
            <a:ext cx="9440462" cy="1789005"/>
          </a:xfrm>
        </p:spPr>
        <p:txBody>
          <a:bodyPr>
            <a:normAutofit/>
          </a:bodyPr>
          <a:lstStyle/>
          <a:p>
            <a:pPr eaLnBrk="1" hangingPunct="1"/>
            <a:r>
              <a:rPr lang="en-US" altLang="en-US" sz="4000" dirty="0"/>
              <a:t>Monitor Implementation – Monitors without a condition variable</a:t>
            </a:r>
          </a:p>
        </p:txBody>
      </p:sp>
      <p:sp>
        <p:nvSpPr>
          <p:cNvPr id="54275" name="Rectangle 3">
            <a:extLst>
              <a:ext uri="{FF2B5EF4-FFF2-40B4-BE49-F238E27FC236}">
                <a16:creationId xmlns:a16="http://schemas.microsoft.com/office/drawing/2014/main" id="{6D1D9705-34CB-4D11-A306-3F403D0C00BC}"/>
              </a:ext>
            </a:extLst>
          </p:cNvPr>
          <p:cNvSpPr>
            <a:spLocks noGrp="1" noChangeArrowheads="1"/>
          </p:cNvSpPr>
          <p:nvPr>
            <p:ph idx="1"/>
          </p:nvPr>
        </p:nvSpPr>
        <p:spPr>
          <a:xfrm>
            <a:off x="1227108" y="1808177"/>
            <a:ext cx="9674671" cy="5258447"/>
          </a:xfrm>
        </p:spPr>
        <p:txBody>
          <a:bodyPr>
            <a:normAutofit/>
          </a:bodyPr>
          <a:lstStyle/>
          <a:p>
            <a:pPr>
              <a:lnSpc>
                <a:spcPct val="80000"/>
              </a:lnSpc>
              <a:tabLst>
                <a:tab pos="1887538" algn="l"/>
                <a:tab pos="2335213" algn="l"/>
                <a:tab pos="2506663" algn="l"/>
              </a:tabLst>
            </a:pPr>
            <a:r>
              <a:rPr lang="en-US" altLang="en-US" dirty="0"/>
              <a:t>Variables  </a:t>
            </a:r>
          </a:p>
          <a:p>
            <a:pPr>
              <a:lnSpc>
                <a:spcPct val="80000"/>
              </a:lnSpc>
              <a:spcBef>
                <a:spcPct val="15000"/>
              </a:spcBef>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semaphore mutex;  // (initially  = 1)</a:t>
            </a:r>
          </a:p>
          <a:p>
            <a:pPr>
              <a:lnSpc>
                <a:spcPct val="80000"/>
              </a:lnSpc>
              <a:tabLst>
                <a:tab pos="1887538" algn="l"/>
                <a:tab pos="2335213" algn="l"/>
                <a:tab pos="2506663" algn="l"/>
              </a:tabLst>
            </a:pPr>
            <a:endParaRPr lang="en-US" altLang="en-US" dirty="0"/>
          </a:p>
          <a:p>
            <a:pPr>
              <a:lnSpc>
                <a:spcPct val="80000"/>
              </a:lnSpc>
              <a:tabLst>
                <a:tab pos="1887538" algn="l"/>
                <a:tab pos="2335213" algn="l"/>
                <a:tab pos="2506663" algn="l"/>
              </a:tabLst>
            </a:pPr>
            <a:r>
              <a:rPr lang="en-US" altLang="en-US" dirty="0"/>
              <a:t>Each monitor procedure </a:t>
            </a:r>
            <a:r>
              <a:rPr lang="en-US" altLang="en-US" b="1" i="1" dirty="0"/>
              <a:t>F</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wait(</a:t>
            </a:r>
            <a:r>
              <a:rPr lang="en-US" altLang="en-US" dirty="0" err="1">
                <a:solidFill>
                  <a:srgbClr val="000000"/>
                </a:solidFill>
                <a:latin typeface="Courier New" panose="02070309020205020404" pitchFamily="49" charset="0"/>
                <a:cs typeface="Courier New" panose="02070309020205020404" pitchFamily="49" charset="0"/>
              </a:rPr>
              <a:t>mutex</a:t>
            </a:r>
            <a:r>
              <a:rPr lang="en-US" altLang="en-US" dirty="0">
                <a:solidFill>
                  <a:srgbClr val="000000"/>
                </a:solidFill>
                <a:latin typeface="Courier New" panose="02070309020205020404" pitchFamily="49" charset="0"/>
                <a:cs typeface="Courier New" panose="02070309020205020404" pitchFamily="49" charset="0"/>
              </a:rPr>
              <a:t>);</a:t>
            </a:r>
          </a:p>
          <a:p>
            <a:pPr>
              <a:lnSpc>
                <a:spcPct val="80000"/>
              </a:lnSpc>
              <a:spcBef>
                <a:spcPct val="15000"/>
              </a:spcBef>
              <a:buNone/>
              <a:tabLst>
                <a:tab pos="1887538" algn="l"/>
                <a:tab pos="2335213" algn="l"/>
                <a:tab pos="2506663" algn="l"/>
              </a:tabLst>
            </a:pPr>
            <a:r>
              <a:rPr lang="en-US" altLang="en-US" dirty="0">
                <a:solidFill>
                  <a:srgbClr val="000000"/>
                </a:solidFill>
                <a:latin typeface="Courier New" panose="02070309020205020404" pitchFamily="49" charset="0"/>
                <a:cs typeface="Courier New" panose="02070309020205020404" pitchFamily="49" charset="0"/>
              </a:rPr>
              <a:t>			     …			 </a:t>
            </a:r>
          </a:p>
          <a:p>
            <a:pPr>
              <a:lnSpc>
                <a:spcPct val="80000"/>
              </a:lnSpc>
              <a:spcBef>
                <a:spcPct val="15000"/>
              </a:spcBef>
              <a:buNone/>
              <a:tabLst>
                <a:tab pos="1887538" algn="l"/>
                <a:tab pos="2335213" algn="l"/>
                <a:tab pos="2506663" algn="l"/>
              </a:tabLst>
            </a:pPr>
            <a:r>
              <a:rPr lang="en-US" altLang="en-US" dirty="0">
                <a:solidFill>
                  <a:srgbClr val="000000"/>
                </a:solidFill>
                <a:latin typeface="Courier New" panose="02070309020205020404" pitchFamily="49" charset="0"/>
                <a:cs typeface="Courier New" panose="02070309020205020404" pitchFamily="49" charset="0"/>
              </a:rPr>
              <a:t>                body of F;</a:t>
            </a:r>
          </a:p>
          <a:p>
            <a:pPr>
              <a:lnSpc>
                <a:spcPct val="80000"/>
              </a:lnSpc>
              <a:spcBef>
                <a:spcPct val="15000"/>
              </a:spcBef>
              <a:buNone/>
              <a:tabLst>
                <a:tab pos="1887538" algn="l"/>
                <a:tab pos="2335213" algn="l"/>
                <a:tab pos="2506663" algn="l"/>
              </a:tabLst>
            </a:pPr>
            <a:r>
              <a:rPr lang="en-US" altLang="en-US" dirty="0">
                <a:solidFill>
                  <a:srgbClr val="000000"/>
                </a:solidFill>
                <a:latin typeface="Courier New" panose="02070309020205020404" pitchFamily="49" charset="0"/>
                <a:cs typeface="Courier New" panose="02070309020205020404" pitchFamily="49" charset="0"/>
              </a:rPr>
              <a:t>			     …</a:t>
            </a:r>
          </a:p>
          <a:p>
            <a:pPr>
              <a:lnSpc>
                <a:spcPct val="80000"/>
              </a:lnSpc>
              <a:spcBef>
                <a:spcPct val="15000"/>
              </a:spcBef>
              <a:buNone/>
              <a:tabLst>
                <a:tab pos="1887538" algn="l"/>
                <a:tab pos="2335213" algn="l"/>
                <a:tab pos="2506663" algn="l"/>
              </a:tabLst>
            </a:pPr>
            <a:r>
              <a:rPr lang="en-US" altLang="en-US" dirty="0">
                <a:solidFill>
                  <a:srgbClr val="000000"/>
                </a:solidFill>
                <a:latin typeface="Courier New" panose="02070309020205020404" pitchFamily="49" charset="0"/>
                <a:cs typeface="Courier New" panose="02070309020205020404" pitchFamily="49" charset="0"/>
              </a:rPr>
              <a:t>			signal(mutex);</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
        <p:nvSpPr>
          <p:cNvPr id="2" name="Footer Placeholder 1">
            <a:extLst>
              <a:ext uri="{FF2B5EF4-FFF2-40B4-BE49-F238E27FC236}">
                <a16:creationId xmlns:a16="http://schemas.microsoft.com/office/drawing/2014/main" id="{FD4F901F-D252-4102-BA9E-80E0BDE8E800}"/>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2211161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B51245D-2483-40B4-BC94-886B7333624D}"/>
              </a:ext>
            </a:extLst>
          </p:cNvPr>
          <p:cNvSpPr>
            <a:spLocks noGrp="1" noChangeArrowheads="1"/>
          </p:cNvSpPr>
          <p:nvPr>
            <p:ph type="title"/>
          </p:nvPr>
        </p:nvSpPr>
        <p:spPr>
          <a:xfrm>
            <a:off x="1083076" y="158751"/>
            <a:ext cx="9759549" cy="915447"/>
          </a:xfrm>
        </p:spPr>
        <p:txBody>
          <a:bodyPr>
            <a:noAutofit/>
          </a:bodyPr>
          <a:lstStyle/>
          <a:p>
            <a:pPr eaLnBrk="1" hangingPunct="1"/>
            <a:r>
              <a:rPr lang="en-US" altLang="en-US" sz="4000" dirty="0"/>
              <a:t>Monitor Implementation – Monitors with a condition variables</a:t>
            </a:r>
          </a:p>
        </p:txBody>
      </p:sp>
      <p:sp>
        <p:nvSpPr>
          <p:cNvPr id="55299" name="Rectangle 3">
            <a:extLst>
              <a:ext uri="{FF2B5EF4-FFF2-40B4-BE49-F238E27FC236}">
                <a16:creationId xmlns:a16="http://schemas.microsoft.com/office/drawing/2014/main" id="{B28A8651-D1D8-4154-964E-37AECA4D6DC1}"/>
              </a:ext>
            </a:extLst>
          </p:cNvPr>
          <p:cNvSpPr>
            <a:spLocks noGrp="1" noChangeArrowheads="1"/>
          </p:cNvSpPr>
          <p:nvPr>
            <p:ph idx="1"/>
          </p:nvPr>
        </p:nvSpPr>
        <p:spPr>
          <a:xfrm>
            <a:off x="1174889" y="1235014"/>
            <a:ext cx="10676799" cy="5538647"/>
          </a:xfrm>
        </p:spPr>
        <p:txBody>
          <a:bodyPr>
            <a:normAutofit lnSpcReduction="10000"/>
          </a:bodyPr>
          <a:lstStyle/>
          <a:p>
            <a:pPr>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spcBef>
                <a:spcPct val="15000"/>
              </a:spcBef>
              <a:buNone/>
              <a:tabLst>
                <a:tab pos="1828800" algn="l"/>
                <a:tab pos="2217738" algn="l"/>
              </a:tabLst>
            </a:pPr>
            <a:endParaRPr lang="en-US" altLang="en-US" sz="1600" dirty="0"/>
          </a:p>
          <a:p>
            <a:pPr>
              <a:spcBef>
                <a:spcPct val="15000"/>
              </a:spcBef>
              <a:buNone/>
              <a:tabLst>
                <a:tab pos="1828800" algn="l"/>
                <a:tab pos="2217738"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00"/>
                </a:solidFill>
                <a:latin typeface="Courier New" panose="02070309020205020404" pitchFamily="49" charset="0"/>
                <a:cs typeface="Courier New" panose="02070309020205020404" pitchFamily="49" charset="0"/>
              </a:rPr>
              <a:t>semaphore </a:t>
            </a:r>
            <a:r>
              <a:rPr lang="en-US" altLang="en-US" sz="2400" b="1" dirty="0" err="1">
                <a:solidFill>
                  <a:srgbClr val="000000"/>
                </a:solidFill>
                <a:latin typeface="Courier New" panose="02070309020205020404" pitchFamily="49" charset="0"/>
                <a:cs typeface="Courier New" panose="02070309020205020404" pitchFamily="49" charset="0"/>
              </a:rPr>
              <a:t>x_sem</a:t>
            </a:r>
            <a:r>
              <a:rPr lang="en-US" altLang="en-US" sz="2400" b="1" dirty="0">
                <a:solidFill>
                  <a:srgbClr val="000000"/>
                </a:solidFill>
                <a:latin typeface="Courier New" panose="02070309020205020404" pitchFamily="49" charset="0"/>
                <a:cs typeface="Courier New" panose="02070309020205020404" pitchFamily="49" charset="0"/>
              </a:rPr>
              <a:t>; // (initially  = 0)</a:t>
            </a:r>
          </a:p>
          <a:p>
            <a:pPr>
              <a:spcBef>
                <a:spcPct val="15000"/>
              </a:spcBef>
              <a:buNone/>
              <a:tabLst>
                <a:tab pos="1828800" algn="l"/>
                <a:tab pos="2217738" algn="l"/>
              </a:tabLst>
            </a:pPr>
            <a:r>
              <a:rPr lang="en-US" altLang="en-US" sz="2400" b="1" dirty="0">
                <a:solidFill>
                  <a:srgbClr val="000000"/>
                </a:solidFill>
                <a:latin typeface="Courier New" panose="02070309020205020404" pitchFamily="49" charset="0"/>
                <a:cs typeface="Courier New" panose="02070309020205020404" pitchFamily="49" charset="0"/>
              </a:rPr>
              <a:t>	  int </a:t>
            </a:r>
            <a:r>
              <a:rPr lang="en-US" altLang="en-US" sz="2400" b="1" dirty="0" err="1">
                <a:solidFill>
                  <a:srgbClr val="000000"/>
                </a:solidFill>
                <a:latin typeface="Courier New" panose="02070309020205020404" pitchFamily="49" charset="0"/>
                <a:cs typeface="Courier New" panose="02070309020205020404" pitchFamily="49" charset="0"/>
              </a:rPr>
              <a:t>x_count</a:t>
            </a:r>
            <a:r>
              <a:rPr lang="en-US" altLang="en-US" sz="2400" b="1" dirty="0">
                <a:solidFill>
                  <a:srgbClr val="000000"/>
                </a:solidFill>
                <a:latin typeface="Courier New" panose="02070309020205020404" pitchFamily="49" charset="0"/>
                <a:cs typeface="Courier New" panose="02070309020205020404" pitchFamily="49" charset="0"/>
              </a:rPr>
              <a:t> = 0; // num of processes suspended/waiting </a:t>
            </a:r>
          </a:p>
          <a:p>
            <a:pPr>
              <a:spcBef>
                <a:spcPct val="15000"/>
              </a:spcBef>
              <a:buNone/>
              <a:tabLst>
                <a:tab pos="1828800" algn="l"/>
                <a:tab pos="2217738" algn="l"/>
              </a:tabLst>
            </a:pPr>
            <a:r>
              <a:rPr lang="en-US" altLang="en-US" sz="2400" b="1" dirty="0">
                <a:solidFill>
                  <a:srgbClr val="000000"/>
                </a:solidFill>
                <a:latin typeface="Courier New" panose="02070309020205020404" pitchFamily="49" charset="0"/>
                <a:cs typeface="Courier New" panose="02070309020205020404" pitchFamily="49" charset="0"/>
              </a:rPr>
              <a:t>					// on condition variable</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r>
              <a:rPr lang="en-US" dirty="0"/>
              <a:t>We are implementing the </a:t>
            </a:r>
            <a:r>
              <a:rPr lang="en-US" b="1" dirty="0">
                <a:solidFill>
                  <a:srgbClr val="0070C0"/>
                </a:solidFill>
              </a:rPr>
              <a:t>signal-and-wait</a:t>
            </a:r>
            <a:r>
              <a:rPr lang="en-US" dirty="0"/>
              <a:t> type condition variables.</a:t>
            </a:r>
          </a:p>
          <a:p>
            <a:pPr lvl="1"/>
            <a:r>
              <a:rPr lang="en-US" dirty="0"/>
              <a:t>A signaling process must wait until the signaled process either </a:t>
            </a:r>
            <a:r>
              <a:rPr lang="en-US" b="1" dirty="0"/>
              <a:t>leaves</a:t>
            </a:r>
            <a:r>
              <a:rPr lang="en-US" dirty="0"/>
              <a:t> or </a:t>
            </a:r>
            <a:r>
              <a:rPr lang="en-US" b="1" dirty="0"/>
              <a:t>blocks</a:t>
            </a:r>
            <a:r>
              <a:rPr lang="en-US" dirty="0"/>
              <a:t> waiting. </a:t>
            </a:r>
          </a:p>
          <a:p>
            <a:pPr lvl="1"/>
            <a:r>
              <a:rPr lang="en-US" dirty="0"/>
              <a:t>Thus we need another semaphore:</a:t>
            </a:r>
          </a:p>
          <a:p>
            <a:pPr>
              <a:spcBef>
                <a:spcPct val="15000"/>
              </a:spcBef>
              <a:buNone/>
              <a:tabLst>
                <a:tab pos="1828800" algn="l"/>
                <a:tab pos="2217738" algn="l"/>
              </a:tabLst>
            </a:pPr>
            <a:r>
              <a:rPr lang="en-US" altLang="en-US" sz="2400" b="1" dirty="0">
                <a:solidFill>
                  <a:srgbClr val="000000"/>
                </a:solidFill>
                <a:latin typeface="Courier New" panose="02070309020205020404" pitchFamily="49" charset="0"/>
                <a:cs typeface="Courier New" panose="02070309020205020404" pitchFamily="49" charset="0"/>
              </a:rPr>
              <a:t>	   // signaling process uses next to suspend itself</a:t>
            </a:r>
          </a:p>
          <a:p>
            <a:pPr>
              <a:spcBef>
                <a:spcPct val="15000"/>
              </a:spcBef>
              <a:buNone/>
              <a:tabLst>
                <a:tab pos="1828800" algn="l"/>
                <a:tab pos="2217738" algn="l"/>
              </a:tabLst>
            </a:pPr>
            <a:r>
              <a:rPr lang="en-US" altLang="en-US" sz="2400" b="1" dirty="0">
                <a:solidFill>
                  <a:srgbClr val="000000"/>
                </a:solidFill>
                <a:latin typeface="Courier New" panose="02070309020205020404" pitchFamily="49" charset="0"/>
                <a:cs typeface="Courier New" panose="02070309020205020404" pitchFamily="49" charset="0"/>
              </a:rPr>
              <a:t>	   semaphore next; // (initially  = 0)</a:t>
            </a:r>
          </a:p>
          <a:p>
            <a:pPr>
              <a:spcBef>
                <a:spcPct val="15000"/>
              </a:spcBef>
              <a:buNone/>
              <a:tabLst>
                <a:tab pos="1828800" algn="l"/>
                <a:tab pos="2217738" algn="l"/>
              </a:tabLst>
            </a:pPr>
            <a:r>
              <a:rPr lang="en-US" altLang="en-US" sz="2400" b="1" dirty="0">
                <a:solidFill>
                  <a:srgbClr val="000000"/>
                </a:solidFill>
                <a:latin typeface="Courier New" panose="02070309020205020404" pitchFamily="49" charset="0"/>
                <a:cs typeface="Courier New" panose="02070309020205020404" pitchFamily="49" charset="0"/>
              </a:rPr>
              <a:t>	   int </a:t>
            </a:r>
            <a:r>
              <a:rPr lang="en-US" altLang="en-US" sz="2400" b="1" dirty="0" err="1">
                <a:solidFill>
                  <a:srgbClr val="000000"/>
                </a:solidFill>
                <a:latin typeface="Courier New" panose="02070309020205020404" pitchFamily="49" charset="0"/>
                <a:cs typeface="Courier New" panose="02070309020205020404" pitchFamily="49" charset="0"/>
              </a:rPr>
              <a:t>next_count</a:t>
            </a:r>
            <a:r>
              <a:rPr lang="en-US" altLang="en-US" sz="2400" b="1" dirty="0">
                <a:solidFill>
                  <a:srgbClr val="000000"/>
                </a:solidFill>
                <a:latin typeface="Courier New" panose="02070309020205020404" pitchFamily="49" charset="0"/>
                <a:cs typeface="Courier New" panose="02070309020205020404" pitchFamily="49" charset="0"/>
              </a:rPr>
              <a:t> = 0;	// num of processes suspended 						// due to signal-and-wait </a:t>
            </a:r>
            <a:br>
              <a:rPr lang="en-US" altLang="en-US" sz="2400" b="1" dirty="0">
                <a:solidFill>
                  <a:srgbClr val="000000"/>
                </a:solidFill>
                <a:latin typeface="Courier New" panose="02070309020205020404" pitchFamily="49" charset="0"/>
                <a:cs typeface="Courier New" panose="02070309020205020404" pitchFamily="49" charset="0"/>
              </a:rPr>
            </a:br>
            <a:endParaRPr lang="en-US" sz="2400" dirty="0"/>
          </a:p>
          <a:p>
            <a:endParaRPr lang="en-US" altLang="en-US" sz="1600" b="1" dirty="0"/>
          </a:p>
        </p:txBody>
      </p:sp>
      <p:sp>
        <p:nvSpPr>
          <p:cNvPr id="2" name="Footer Placeholder 1">
            <a:extLst>
              <a:ext uri="{FF2B5EF4-FFF2-40B4-BE49-F238E27FC236}">
                <a16:creationId xmlns:a16="http://schemas.microsoft.com/office/drawing/2014/main" id="{A9A61D9C-4BD0-4954-ADF8-93EA22548436}"/>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3615224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54FD5EE7-BBFF-496F-9F1F-B8382CAAF2F6}"/>
              </a:ext>
            </a:extLst>
          </p:cNvPr>
          <p:cNvSpPr>
            <a:spLocks noGrp="1" noChangeArrowheads="1"/>
          </p:cNvSpPr>
          <p:nvPr>
            <p:ph idx="1"/>
          </p:nvPr>
        </p:nvSpPr>
        <p:spPr>
          <a:xfrm>
            <a:off x="6382139" y="1385786"/>
            <a:ext cx="5238361" cy="4552015"/>
          </a:xfrm>
          <a:ln w="19050">
            <a:solidFill>
              <a:schemeClr val="accent1">
                <a:shade val="50000"/>
              </a:schemeClr>
            </a:solidFill>
          </a:ln>
        </p:spPr>
        <p:txBody>
          <a:bodyPr>
            <a:normAutofit/>
          </a:bodyPr>
          <a:lstStyle/>
          <a:p>
            <a:pPr>
              <a:tabLst>
                <a:tab pos="1368425" algn="l"/>
                <a:tab pos="1712913" algn="l"/>
                <a:tab pos="2335213" algn="l"/>
              </a:tabLst>
            </a:pPr>
            <a:r>
              <a:rPr lang="en-US" altLang="en-US" dirty="0"/>
              <a:t>The operation </a:t>
            </a:r>
            <a:r>
              <a:rPr lang="en-US" altLang="en-US" b="1" dirty="0" err="1">
                <a:solidFill>
                  <a:srgbClr val="000000"/>
                </a:solidFill>
                <a:latin typeface="Courier New" panose="02070309020205020404" pitchFamily="49" charset="0"/>
                <a:cs typeface="Courier New" panose="02070309020205020404" pitchFamily="49" charset="0"/>
              </a:rPr>
              <a:t>x.signal</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dirty="0"/>
              <a:t>can be implemented as:</a:t>
            </a:r>
            <a:br>
              <a:rPr lang="en-US" altLang="en-US" dirty="0"/>
            </a:br>
            <a:endParaRPr lang="en-US" altLang="en-US" dirty="0"/>
          </a:p>
          <a:p>
            <a:pPr>
              <a:spcBef>
                <a:spcPct val="15000"/>
              </a:spcBef>
              <a:buNone/>
              <a:tabLst>
                <a:tab pos="1368425" algn="l"/>
                <a:tab pos="1712913" algn="l"/>
                <a:tab pos="2335213" algn="l"/>
              </a:tabLst>
            </a:pPr>
            <a:r>
              <a:rPr lang="en-US" altLang="en-US" b="1" dirty="0">
                <a:solidFill>
                  <a:srgbClr val="000000"/>
                </a:solidFill>
                <a:latin typeface="Courier New" panose="02070309020205020404" pitchFamily="49" charset="0"/>
                <a:cs typeface="Courier New" panose="02070309020205020404" pitchFamily="49" charset="0"/>
              </a:rPr>
              <a:t>   if (</a:t>
            </a:r>
            <a:r>
              <a:rPr lang="en-US" altLang="en-US" b="1" dirty="0" err="1">
                <a:solidFill>
                  <a:srgbClr val="000000"/>
                </a:solidFill>
                <a:latin typeface="Courier New" panose="02070309020205020404" pitchFamily="49" charset="0"/>
                <a:cs typeface="Courier New" panose="02070309020205020404" pitchFamily="49" charset="0"/>
              </a:rPr>
              <a:t>x_count</a:t>
            </a:r>
            <a:r>
              <a:rPr lang="en-US" altLang="en-US" b="1" dirty="0">
                <a:solidFill>
                  <a:srgbClr val="000000"/>
                </a:solidFill>
                <a:latin typeface="Courier New" panose="02070309020205020404" pitchFamily="49" charset="0"/>
                <a:cs typeface="Courier New" panose="02070309020205020404" pitchFamily="49" charset="0"/>
              </a:rPr>
              <a:t> &gt; 0) {</a:t>
            </a:r>
          </a:p>
          <a:p>
            <a:pPr>
              <a:spcBef>
                <a:spcPct val="15000"/>
              </a:spcBef>
              <a:buNone/>
              <a:tabLst>
                <a:tab pos="1368425" algn="l"/>
                <a:tab pos="1712913" algn="l"/>
                <a:tab pos="2335213"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err="1">
                <a:solidFill>
                  <a:srgbClr val="000000"/>
                </a:solidFill>
                <a:latin typeface="Courier New" panose="02070309020205020404" pitchFamily="49" charset="0"/>
                <a:cs typeface="Courier New" panose="02070309020205020404" pitchFamily="49" charset="0"/>
              </a:rPr>
              <a:t>next_count</a:t>
            </a:r>
            <a:r>
              <a:rPr lang="en-US" altLang="en-US" b="1" dirty="0">
                <a:solidFill>
                  <a:srgbClr val="000000"/>
                </a:solidFill>
                <a:latin typeface="Courier New" panose="02070309020205020404" pitchFamily="49" charset="0"/>
                <a:cs typeface="Courier New" panose="02070309020205020404" pitchFamily="49" charset="0"/>
              </a:rPr>
              <a:t>++;</a:t>
            </a:r>
          </a:p>
          <a:p>
            <a:pPr>
              <a:spcBef>
                <a:spcPct val="15000"/>
              </a:spcBef>
              <a:buNone/>
              <a:tabLst>
                <a:tab pos="1368425" algn="l"/>
                <a:tab pos="1712913" algn="l"/>
                <a:tab pos="2335213" algn="l"/>
              </a:tabLst>
            </a:pPr>
            <a:r>
              <a:rPr lang="en-US" altLang="en-US" b="1" dirty="0">
                <a:solidFill>
                  <a:srgbClr val="000000"/>
                </a:solidFill>
                <a:latin typeface="Courier New" panose="02070309020205020404" pitchFamily="49" charset="0"/>
                <a:cs typeface="Courier New" panose="02070309020205020404" pitchFamily="49" charset="0"/>
              </a:rPr>
              <a:t>      signal(</a:t>
            </a:r>
            <a:r>
              <a:rPr lang="en-US" altLang="en-US" b="1" dirty="0" err="1">
                <a:solidFill>
                  <a:srgbClr val="000000"/>
                </a:solidFill>
                <a:latin typeface="Courier New" panose="02070309020205020404" pitchFamily="49" charset="0"/>
                <a:cs typeface="Courier New" panose="02070309020205020404" pitchFamily="49" charset="0"/>
              </a:rPr>
              <a:t>x_sem</a:t>
            </a:r>
            <a:r>
              <a:rPr lang="en-US" altLang="en-US" b="1" dirty="0">
                <a:solidFill>
                  <a:srgbClr val="000000"/>
                </a:solidFill>
                <a:latin typeface="Courier New" panose="02070309020205020404" pitchFamily="49" charset="0"/>
                <a:cs typeface="Courier New" panose="02070309020205020404" pitchFamily="49" charset="0"/>
              </a:rPr>
              <a:t>);</a:t>
            </a:r>
          </a:p>
          <a:p>
            <a:pPr>
              <a:spcBef>
                <a:spcPct val="15000"/>
              </a:spcBef>
              <a:buNone/>
              <a:tabLst>
                <a:tab pos="1368425" algn="l"/>
                <a:tab pos="1712913" algn="l"/>
                <a:tab pos="2335213"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a:solidFill>
                  <a:srgbClr val="000000"/>
                </a:solidFill>
                <a:highlight>
                  <a:srgbClr val="FFFF00"/>
                </a:highlight>
                <a:latin typeface="Courier New" panose="02070309020205020404" pitchFamily="49" charset="0"/>
                <a:cs typeface="Courier New" panose="02070309020205020404" pitchFamily="49" charset="0"/>
              </a:rPr>
              <a:t>wait(next);</a:t>
            </a:r>
          </a:p>
          <a:p>
            <a:pPr>
              <a:spcBef>
                <a:spcPct val="15000"/>
              </a:spcBef>
              <a:buNone/>
              <a:tabLst>
                <a:tab pos="1368425" algn="l"/>
                <a:tab pos="1712913" algn="l"/>
                <a:tab pos="2335213"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err="1">
                <a:solidFill>
                  <a:srgbClr val="000000"/>
                </a:solidFill>
                <a:latin typeface="Courier New" panose="02070309020205020404" pitchFamily="49" charset="0"/>
                <a:cs typeface="Courier New" panose="02070309020205020404" pitchFamily="49" charset="0"/>
              </a:rPr>
              <a:t>next_count</a:t>
            </a:r>
            <a:r>
              <a:rPr lang="en-US" altLang="en-US" b="1" dirty="0">
                <a:solidFill>
                  <a:srgbClr val="000000"/>
                </a:solidFill>
                <a:latin typeface="Courier New" panose="02070309020205020404" pitchFamily="49" charset="0"/>
                <a:cs typeface="Courier New" panose="02070309020205020404" pitchFamily="49" charset="0"/>
              </a:rPr>
              <a:t>--;</a:t>
            </a:r>
          </a:p>
          <a:p>
            <a:pPr>
              <a:spcBef>
                <a:spcPct val="15000"/>
              </a:spcBef>
              <a:buNone/>
              <a:tabLst>
                <a:tab pos="1368425" algn="l"/>
                <a:tab pos="1712913" algn="l"/>
                <a:tab pos="2335213" algn="l"/>
              </a:tabLst>
            </a:pPr>
            <a:r>
              <a:rPr lang="en-US" altLang="en-US" b="1" dirty="0">
                <a:solidFill>
                  <a:srgbClr val="000000"/>
                </a:solidFill>
                <a:latin typeface="Courier New" panose="02070309020205020404" pitchFamily="49" charset="0"/>
                <a:cs typeface="Courier New" panose="02070309020205020404" pitchFamily="49" charset="0"/>
              </a:rPr>
              <a:t>   }</a:t>
            </a:r>
          </a:p>
          <a:p>
            <a:pPr>
              <a:spcBef>
                <a:spcPct val="15000"/>
              </a:spcBef>
              <a:buNone/>
              <a:tabLst>
                <a:tab pos="1368425" algn="l"/>
                <a:tab pos="1712913" algn="l"/>
                <a:tab pos="2335213" algn="l"/>
              </a:tabLst>
            </a:pPr>
            <a:r>
              <a:rPr lang="en-US" altLang="en-US" b="1" dirty="0"/>
              <a:t>		</a:t>
            </a:r>
            <a:r>
              <a:rPr lang="en-US" altLang="en-US" dirty="0"/>
              <a:t>	</a:t>
            </a:r>
          </a:p>
        </p:txBody>
      </p:sp>
      <p:sp>
        <p:nvSpPr>
          <p:cNvPr id="2" name="Rectangle 1">
            <a:extLst>
              <a:ext uri="{FF2B5EF4-FFF2-40B4-BE49-F238E27FC236}">
                <a16:creationId xmlns:a16="http://schemas.microsoft.com/office/drawing/2014/main" id="{0663F4E5-F744-4C60-8C95-48634FADF357}"/>
              </a:ext>
            </a:extLst>
          </p:cNvPr>
          <p:cNvSpPr/>
          <p:nvPr/>
        </p:nvSpPr>
        <p:spPr>
          <a:xfrm>
            <a:off x="1056444" y="1394665"/>
            <a:ext cx="5039556" cy="4552015"/>
          </a:xfrm>
          <a:prstGeom prst="rect">
            <a:avLst/>
          </a:prstGeom>
          <a:ln w="19050">
            <a:solidFill>
              <a:schemeClr val="accent1">
                <a:shade val="50000"/>
              </a:schemeClr>
            </a:solidFill>
          </a:ln>
        </p:spPr>
        <p:txBody>
          <a:bodyPr wrap="square">
            <a:spAutoFit/>
          </a:bodyPr>
          <a:lstStyle/>
          <a:p>
            <a:pPr marL="228600" lvl="0" indent="-228600">
              <a:lnSpc>
                <a:spcPct val="90000"/>
              </a:lnSpc>
              <a:spcBef>
                <a:spcPts val="1000"/>
              </a:spcBef>
              <a:buFont typeface="Arial" panose="020B0604020202020204" pitchFamily="34" charset="0"/>
              <a:buChar char="•"/>
            </a:pPr>
            <a:r>
              <a:rPr lang="en-US" altLang="en-US" sz="2800" dirty="0">
                <a:solidFill>
                  <a:prstClr val="black"/>
                </a:solidFill>
              </a:rPr>
              <a:t>The operation </a:t>
            </a:r>
            <a:r>
              <a:rPr lang="en-US" altLang="en-US" sz="2800" b="1" dirty="0" err="1">
                <a:solidFill>
                  <a:prstClr val="black"/>
                </a:solidFill>
                <a:latin typeface="Courier New" panose="02070309020205020404" pitchFamily="49" charset="0"/>
                <a:cs typeface="Courier New" panose="02070309020205020404" pitchFamily="49" charset="0"/>
              </a:rPr>
              <a:t>x.wait</a:t>
            </a:r>
            <a:r>
              <a:rPr lang="en-US" altLang="en-US" sz="2800" b="1" dirty="0">
                <a:solidFill>
                  <a:prstClr val="black"/>
                </a:solidFill>
                <a:latin typeface="Courier New" panose="02070309020205020404" pitchFamily="49" charset="0"/>
                <a:cs typeface="Courier New" panose="02070309020205020404" pitchFamily="49" charset="0"/>
              </a:rPr>
              <a:t>()</a:t>
            </a:r>
            <a:r>
              <a:rPr lang="en-US" altLang="en-US" sz="2800" b="1" dirty="0">
                <a:solidFill>
                  <a:prstClr val="black"/>
                </a:solidFill>
              </a:rPr>
              <a:t> </a:t>
            </a:r>
            <a:r>
              <a:rPr lang="en-US" altLang="en-US" sz="2800" dirty="0">
                <a:solidFill>
                  <a:prstClr val="black"/>
                </a:solidFill>
              </a:rPr>
              <a:t>can be implemented as</a:t>
            </a:r>
            <a:r>
              <a:rPr lang="en-US" altLang="en-US" sz="1600" dirty="0">
                <a:solidFill>
                  <a:prstClr val="black"/>
                </a:solidFill>
              </a:rPr>
              <a:t>:</a:t>
            </a:r>
          </a:p>
          <a:p>
            <a:pPr marL="228600" lvl="0" indent="-228600">
              <a:lnSpc>
                <a:spcPct val="90000"/>
              </a:lnSpc>
              <a:spcBef>
                <a:spcPct val="15000"/>
              </a:spcBef>
              <a:tabLst>
                <a:tab pos="1828800" algn="l"/>
                <a:tab pos="2217738" algn="l"/>
              </a:tabLst>
            </a:pPr>
            <a:r>
              <a:rPr lang="en-US" altLang="en-US" sz="1600" dirty="0">
                <a:solidFill>
                  <a:prstClr val="black"/>
                </a:solidFill>
              </a:rPr>
              <a:t>		</a:t>
            </a:r>
          </a:p>
          <a:p>
            <a:pPr marL="228600" lvl="0" indent="-228600">
              <a:lnSpc>
                <a:spcPct val="90000"/>
              </a:lnSpc>
              <a:spcBef>
                <a:spcPct val="15000"/>
              </a:spcBef>
              <a:tabLst>
                <a:tab pos="1828800" algn="l"/>
                <a:tab pos="2217738" algn="l"/>
              </a:tabLst>
            </a:pPr>
            <a:r>
              <a:rPr lang="en-US" altLang="en-US" sz="2800" b="1" dirty="0">
                <a:solidFill>
                  <a:srgbClr val="000000"/>
                </a:solidFill>
                <a:latin typeface="Courier New" panose="02070309020205020404" pitchFamily="49" charset="0"/>
                <a:cs typeface="Courier New" panose="02070309020205020404" pitchFamily="49" charset="0"/>
              </a:rPr>
              <a:t>	  </a:t>
            </a:r>
            <a:r>
              <a:rPr lang="en-US" altLang="en-US" sz="2800" b="1" dirty="0" err="1">
                <a:solidFill>
                  <a:srgbClr val="000000"/>
                </a:solidFill>
                <a:latin typeface="Courier New" panose="02070309020205020404" pitchFamily="49" charset="0"/>
                <a:cs typeface="Courier New" panose="02070309020205020404" pitchFamily="49" charset="0"/>
              </a:rPr>
              <a:t>x_count</a:t>
            </a:r>
            <a:r>
              <a:rPr lang="en-US" altLang="en-US" sz="2800" b="1" dirty="0">
                <a:solidFill>
                  <a:srgbClr val="000000"/>
                </a:solidFill>
                <a:latin typeface="Courier New" panose="02070309020205020404" pitchFamily="49" charset="0"/>
                <a:cs typeface="Courier New" panose="02070309020205020404" pitchFamily="49" charset="0"/>
              </a:rPr>
              <a:t>++;</a:t>
            </a:r>
          </a:p>
          <a:p>
            <a:pPr marL="228600" lvl="0" indent="-228600">
              <a:lnSpc>
                <a:spcPct val="90000"/>
              </a:lnSpc>
              <a:spcBef>
                <a:spcPct val="15000"/>
              </a:spcBef>
              <a:tabLst>
                <a:tab pos="1828800" algn="l"/>
                <a:tab pos="2217738" algn="l"/>
              </a:tabLst>
            </a:pPr>
            <a:r>
              <a:rPr lang="en-US" altLang="en-US" sz="2800" b="1" dirty="0">
                <a:solidFill>
                  <a:srgbClr val="000000"/>
                </a:solidFill>
                <a:latin typeface="Courier New" panose="02070309020205020404" pitchFamily="49" charset="0"/>
                <a:cs typeface="Courier New" panose="02070309020205020404" pitchFamily="49" charset="0"/>
              </a:rPr>
              <a:t>	  if (</a:t>
            </a:r>
            <a:r>
              <a:rPr lang="en-US" altLang="en-US" sz="2800" b="1" dirty="0" err="1">
                <a:solidFill>
                  <a:srgbClr val="000000"/>
                </a:solidFill>
                <a:latin typeface="Courier New" panose="02070309020205020404" pitchFamily="49" charset="0"/>
                <a:cs typeface="Courier New" panose="02070309020205020404" pitchFamily="49" charset="0"/>
              </a:rPr>
              <a:t>next_count</a:t>
            </a:r>
            <a:r>
              <a:rPr lang="en-US" altLang="en-US" sz="2800" b="1" dirty="0">
                <a:solidFill>
                  <a:srgbClr val="000000"/>
                </a:solidFill>
                <a:latin typeface="Courier New" panose="02070309020205020404" pitchFamily="49" charset="0"/>
                <a:cs typeface="Courier New" panose="02070309020205020404" pitchFamily="49" charset="0"/>
              </a:rPr>
              <a:t> &gt; 0)</a:t>
            </a:r>
          </a:p>
          <a:p>
            <a:pPr marL="228600" lvl="0" indent="-228600">
              <a:lnSpc>
                <a:spcPct val="90000"/>
              </a:lnSpc>
              <a:spcBef>
                <a:spcPct val="15000"/>
              </a:spcBef>
              <a:tabLst>
                <a:tab pos="1828800" algn="l"/>
                <a:tab pos="2217738" algn="l"/>
              </a:tabLst>
            </a:pPr>
            <a:r>
              <a:rPr lang="en-US" altLang="en-US" sz="2800" b="1" dirty="0">
                <a:solidFill>
                  <a:srgbClr val="000000"/>
                </a:solidFill>
                <a:latin typeface="Courier New" panose="02070309020205020404" pitchFamily="49" charset="0"/>
                <a:cs typeface="Courier New" panose="02070309020205020404" pitchFamily="49" charset="0"/>
              </a:rPr>
              <a:t>	     signal(next);</a:t>
            </a:r>
          </a:p>
          <a:p>
            <a:pPr marL="228600" lvl="0" indent="-228600">
              <a:lnSpc>
                <a:spcPct val="90000"/>
              </a:lnSpc>
              <a:spcBef>
                <a:spcPct val="15000"/>
              </a:spcBef>
              <a:tabLst>
                <a:tab pos="1828800" algn="l"/>
                <a:tab pos="2217738" algn="l"/>
              </a:tabLst>
            </a:pPr>
            <a:r>
              <a:rPr lang="en-US" altLang="en-US" sz="2800" b="1" dirty="0">
                <a:solidFill>
                  <a:srgbClr val="000000"/>
                </a:solidFill>
                <a:latin typeface="Courier New" panose="02070309020205020404" pitchFamily="49" charset="0"/>
                <a:cs typeface="Courier New" panose="02070309020205020404" pitchFamily="49" charset="0"/>
              </a:rPr>
              <a:t>	  else</a:t>
            </a:r>
          </a:p>
          <a:p>
            <a:pPr marL="228600" lvl="0" indent="-228600">
              <a:lnSpc>
                <a:spcPct val="90000"/>
              </a:lnSpc>
              <a:spcBef>
                <a:spcPct val="15000"/>
              </a:spcBef>
              <a:tabLst>
                <a:tab pos="1828800" algn="l"/>
                <a:tab pos="2217738" algn="l"/>
              </a:tabLst>
            </a:pPr>
            <a:r>
              <a:rPr lang="en-US" altLang="en-US" sz="2800" b="1" dirty="0">
                <a:solidFill>
                  <a:srgbClr val="000000"/>
                </a:solidFill>
                <a:latin typeface="Courier New" panose="02070309020205020404" pitchFamily="49" charset="0"/>
                <a:cs typeface="Courier New" panose="02070309020205020404" pitchFamily="49" charset="0"/>
              </a:rPr>
              <a:t>	     signal(mutex);</a:t>
            </a:r>
          </a:p>
          <a:p>
            <a:pPr marL="228600" lvl="0" indent="-228600">
              <a:lnSpc>
                <a:spcPct val="90000"/>
              </a:lnSpc>
              <a:spcBef>
                <a:spcPct val="15000"/>
              </a:spcBef>
              <a:tabLst>
                <a:tab pos="1828800" algn="l"/>
                <a:tab pos="2217738" algn="l"/>
              </a:tabLst>
            </a:pPr>
            <a:r>
              <a:rPr lang="en-US" altLang="en-US" sz="2800" b="1" dirty="0">
                <a:solidFill>
                  <a:srgbClr val="000000"/>
                </a:solidFill>
                <a:latin typeface="Courier New" panose="02070309020205020404" pitchFamily="49" charset="0"/>
                <a:cs typeface="Courier New" panose="02070309020205020404" pitchFamily="49" charset="0"/>
              </a:rPr>
              <a:t>	  </a:t>
            </a:r>
            <a:r>
              <a:rPr lang="en-US" altLang="en-US" sz="2800" b="1" dirty="0">
                <a:solidFill>
                  <a:srgbClr val="000000"/>
                </a:solidFill>
                <a:highlight>
                  <a:srgbClr val="FFFF00"/>
                </a:highlight>
                <a:latin typeface="Courier New" panose="02070309020205020404" pitchFamily="49" charset="0"/>
                <a:cs typeface="Courier New" panose="02070309020205020404" pitchFamily="49" charset="0"/>
              </a:rPr>
              <a:t>wait(</a:t>
            </a:r>
            <a:r>
              <a:rPr lang="en-US" altLang="en-US" sz="2800" b="1" dirty="0" err="1">
                <a:solidFill>
                  <a:srgbClr val="000000"/>
                </a:solidFill>
                <a:highlight>
                  <a:srgbClr val="FFFF00"/>
                </a:highlight>
                <a:latin typeface="Courier New" panose="02070309020205020404" pitchFamily="49" charset="0"/>
                <a:cs typeface="Courier New" panose="02070309020205020404" pitchFamily="49" charset="0"/>
              </a:rPr>
              <a:t>x_sem</a:t>
            </a:r>
            <a:r>
              <a:rPr lang="en-US" altLang="en-US" sz="2800" b="1" dirty="0">
                <a:solidFill>
                  <a:srgbClr val="000000"/>
                </a:solidFill>
                <a:highlight>
                  <a:srgbClr val="FFFF00"/>
                </a:highlight>
                <a:latin typeface="Courier New" panose="02070309020205020404" pitchFamily="49" charset="0"/>
                <a:cs typeface="Courier New" panose="02070309020205020404" pitchFamily="49" charset="0"/>
              </a:rPr>
              <a:t>);</a:t>
            </a:r>
          </a:p>
          <a:p>
            <a:pPr marL="228600" lvl="0" indent="-228600">
              <a:lnSpc>
                <a:spcPct val="90000"/>
              </a:lnSpc>
              <a:spcBef>
                <a:spcPct val="15000"/>
              </a:spcBef>
              <a:tabLst>
                <a:tab pos="1828800" algn="l"/>
                <a:tab pos="2217738" algn="l"/>
              </a:tabLst>
            </a:pPr>
            <a:r>
              <a:rPr lang="en-US" altLang="en-US" sz="2800" b="1" dirty="0">
                <a:solidFill>
                  <a:srgbClr val="000000"/>
                </a:solidFill>
                <a:latin typeface="Courier New" panose="02070309020205020404" pitchFamily="49" charset="0"/>
                <a:cs typeface="Courier New" panose="02070309020205020404" pitchFamily="49" charset="0"/>
              </a:rPr>
              <a:t>	  </a:t>
            </a:r>
            <a:r>
              <a:rPr lang="en-US" altLang="en-US" sz="2800" b="1" dirty="0" err="1">
                <a:solidFill>
                  <a:srgbClr val="000000"/>
                </a:solidFill>
                <a:latin typeface="Courier New" panose="02070309020205020404" pitchFamily="49" charset="0"/>
                <a:cs typeface="Courier New" panose="02070309020205020404" pitchFamily="49" charset="0"/>
              </a:rPr>
              <a:t>x_count</a:t>
            </a:r>
            <a:r>
              <a:rPr lang="en-US" altLang="en-US" sz="2800" b="1" dirty="0">
                <a:solidFill>
                  <a:srgbClr val="000000"/>
                </a:solidFill>
                <a:latin typeface="Courier New" panose="02070309020205020404" pitchFamily="49" charset="0"/>
                <a:cs typeface="Courier New" panose="02070309020205020404" pitchFamily="49" charset="0"/>
              </a:rPr>
              <a:t>--;</a:t>
            </a:r>
          </a:p>
          <a:p>
            <a:pPr marL="228600" lvl="0" indent="-228600">
              <a:lnSpc>
                <a:spcPct val="90000"/>
              </a:lnSpc>
              <a:spcBef>
                <a:spcPct val="15000"/>
              </a:spcBef>
              <a:tabLst>
                <a:tab pos="1828800" algn="l"/>
                <a:tab pos="2217738" algn="l"/>
              </a:tabLst>
            </a:pPr>
            <a:r>
              <a:rPr lang="en-US" altLang="en-US" sz="1600" b="1" dirty="0">
                <a:solidFill>
                  <a:prstClr val="black"/>
                </a:solidFill>
              </a:rPr>
              <a:t>		</a:t>
            </a:r>
            <a:endParaRPr lang="en-US" dirty="0"/>
          </a:p>
        </p:txBody>
      </p:sp>
      <p:sp>
        <p:nvSpPr>
          <p:cNvPr id="3" name="Footer Placeholder 2">
            <a:extLst>
              <a:ext uri="{FF2B5EF4-FFF2-40B4-BE49-F238E27FC236}">
                <a16:creationId xmlns:a16="http://schemas.microsoft.com/office/drawing/2014/main" id="{BFA46E08-901D-41D0-BFEE-13A6B8C0C14B}"/>
              </a:ext>
            </a:extLst>
          </p:cNvPr>
          <p:cNvSpPr>
            <a:spLocks noGrp="1"/>
          </p:cNvSpPr>
          <p:nvPr>
            <p:ph type="ftr" sz="quarter" idx="11"/>
          </p:nvPr>
        </p:nvSpPr>
        <p:spPr>
          <a:xfrm>
            <a:off x="4038600" y="6529070"/>
            <a:ext cx="4114800" cy="365125"/>
          </a:xfrm>
        </p:spPr>
        <p:txBody>
          <a:bodyPr/>
          <a:lstStyle/>
          <a:p>
            <a:r>
              <a:rPr lang="en-US"/>
              <a:t>CS6233 - Prof. Mansour</a:t>
            </a:r>
          </a:p>
        </p:txBody>
      </p:sp>
      <p:sp>
        <p:nvSpPr>
          <p:cNvPr id="8" name="Rectangle 2">
            <a:extLst>
              <a:ext uri="{FF2B5EF4-FFF2-40B4-BE49-F238E27FC236}">
                <a16:creationId xmlns:a16="http://schemas.microsoft.com/office/drawing/2014/main" id="{3A818956-EFC8-416E-8B0C-6E7631600FFD}"/>
              </a:ext>
            </a:extLst>
          </p:cNvPr>
          <p:cNvSpPr txBox="1">
            <a:spLocks noChangeArrowheads="1"/>
          </p:cNvSpPr>
          <p:nvPr/>
        </p:nvSpPr>
        <p:spPr>
          <a:xfrm>
            <a:off x="1083076" y="158751"/>
            <a:ext cx="9759549" cy="9154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dirty="0"/>
              <a:t>Monitor Implementation – Monitors with a condition variables (cont.)</a:t>
            </a:r>
          </a:p>
        </p:txBody>
      </p:sp>
    </p:spTree>
    <p:extLst>
      <p:ext uri="{BB962C8B-B14F-4D97-AF65-F5344CB8AC3E}">
        <p14:creationId xmlns:p14="http://schemas.microsoft.com/office/powerpoint/2010/main" val="1820519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63F4E5-F744-4C60-8C95-48634FADF357}"/>
              </a:ext>
            </a:extLst>
          </p:cNvPr>
          <p:cNvSpPr/>
          <p:nvPr/>
        </p:nvSpPr>
        <p:spPr>
          <a:xfrm>
            <a:off x="1056443" y="1182685"/>
            <a:ext cx="10073197" cy="5472267"/>
          </a:xfrm>
          <a:prstGeom prst="rect">
            <a:avLst/>
          </a:prstGeom>
        </p:spPr>
        <p:txBody>
          <a:bodyPr wrap="square">
            <a:spAutoFit/>
          </a:bodyPr>
          <a:lstStyle/>
          <a:p>
            <a:pPr marL="457200" indent="-457200">
              <a:lnSpc>
                <a:spcPct val="80000"/>
              </a:lnSpc>
              <a:buFont typeface="Arial" panose="020B0604020202020204" pitchFamily="34" charset="0"/>
              <a:buChar char="•"/>
              <a:tabLst>
                <a:tab pos="1887538" algn="l"/>
                <a:tab pos="2335213" algn="l"/>
                <a:tab pos="2506663" algn="l"/>
              </a:tabLst>
            </a:pPr>
            <a:r>
              <a:rPr lang="en-US" altLang="en-US" sz="2800" dirty="0"/>
              <a:t>With condition variables, each procedure </a:t>
            </a:r>
            <a:r>
              <a:rPr lang="en-US" altLang="en-US" sz="2800" b="1" i="1" dirty="0"/>
              <a:t>F</a:t>
            </a:r>
            <a:r>
              <a:rPr lang="en-US" altLang="en-US" sz="2800" dirty="0"/>
              <a:t> will then be replaced by</a:t>
            </a:r>
          </a:p>
          <a:p>
            <a:pPr>
              <a:lnSpc>
                <a:spcPct val="80000"/>
              </a:lnSpc>
              <a:tabLst>
                <a:tab pos="1887538" algn="l"/>
                <a:tab pos="2335213" algn="l"/>
                <a:tab pos="2506663" algn="l"/>
              </a:tabLst>
            </a:pPr>
            <a:endParaRPr lang="en-US" altLang="en-US" sz="1600" dirty="0"/>
          </a:p>
          <a:p>
            <a:r>
              <a:rPr lang="en-US" sz="28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wait(mutex);</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body of F</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 Before exiting, signal other threads 	that are</a:t>
            </a:r>
          </a:p>
          <a:p>
            <a:r>
              <a:rPr lang="en-US" sz="2400" b="1" dirty="0">
                <a:latin typeface="Courier New" panose="02070309020205020404" pitchFamily="49" charset="0"/>
                <a:cs typeface="Courier New" panose="02070309020205020404" pitchFamily="49" charset="0"/>
              </a:rPr>
              <a:t>	// blocked inside the monitor 	(</a:t>
            </a:r>
            <a:r>
              <a:rPr lang="en-US" sz="2400" b="1" dirty="0" err="1">
                <a:latin typeface="Courier New" panose="02070309020205020404" pitchFamily="49" charset="0"/>
                <a:cs typeface="Courier New" panose="02070309020205020404" pitchFamily="49" charset="0"/>
              </a:rPr>
              <a:t>i.e</a:t>
            </a:r>
            <a:r>
              <a:rPr lang="en-US" sz="2400" b="1" dirty="0">
                <a:latin typeface="Courier New" panose="02070309020205020404" pitchFamily="49" charset="0"/>
                <a:cs typeface="Courier New" panose="02070309020205020404" pitchFamily="49" charset="0"/>
              </a:rPr>
              <a:t> blocked</a:t>
            </a:r>
          </a:p>
          <a:p>
            <a:r>
              <a:rPr lang="en-US" sz="2400" b="1" dirty="0">
                <a:latin typeface="Courier New" panose="02070309020205020404" pitchFamily="49" charset="0"/>
                <a:cs typeface="Courier New" panose="02070309020205020404" pitchFamily="49" charset="0"/>
              </a:rPr>
              <a:t>	// themselves when using the signal-and-wait for</a:t>
            </a:r>
          </a:p>
          <a:p>
            <a:r>
              <a:rPr lang="en-US" sz="2400" b="1" dirty="0">
                <a:latin typeface="Courier New" panose="02070309020205020404" pitchFamily="49" charset="0"/>
                <a:cs typeface="Courier New" panose="02070309020205020404" pitchFamily="49" charset="0"/>
              </a:rPr>
              <a:t>	// the condition variable)</a:t>
            </a:r>
          </a:p>
          <a:p>
            <a:r>
              <a:rPr lang="en-US" sz="2400" b="1" dirty="0">
                <a:latin typeface="Courier New" panose="02070309020205020404" pitchFamily="49" charset="0"/>
                <a:cs typeface="Courier New" panose="02070309020205020404" pitchFamily="49" charset="0"/>
              </a:rPr>
              <a:t>	if (next count &gt; 0)</a:t>
            </a:r>
          </a:p>
          <a:p>
            <a:r>
              <a:rPr lang="en-US" sz="2400" b="1" dirty="0">
                <a:latin typeface="Courier New" panose="02070309020205020404" pitchFamily="49" charset="0"/>
                <a:cs typeface="Courier New" panose="02070309020205020404" pitchFamily="49" charset="0"/>
              </a:rPr>
              <a:t>		signal(next);</a:t>
            </a:r>
          </a:p>
          <a:p>
            <a:r>
              <a:rPr lang="en-US" sz="2400" b="1" dirty="0">
                <a:latin typeface="Courier New" panose="02070309020205020404" pitchFamily="49" charset="0"/>
                <a:cs typeface="Courier New" panose="02070309020205020404" pitchFamily="49" charset="0"/>
              </a:rPr>
              <a:t>	else</a:t>
            </a:r>
          </a:p>
          <a:p>
            <a:r>
              <a:rPr lang="en-US" sz="2400" b="1" dirty="0">
                <a:latin typeface="Courier New" panose="02070309020205020404" pitchFamily="49" charset="0"/>
                <a:cs typeface="Courier New" panose="02070309020205020404" pitchFamily="49" charset="0"/>
              </a:rPr>
              <a:t>		signal(mutex);</a:t>
            </a:r>
            <a:endParaRPr lang="en-US" altLang="en-US" sz="2400" b="1" dirty="0">
              <a:solidFill>
                <a:srgbClr val="000000"/>
              </a:solidFill>
              <a:latin typeface="Courier New" panose="02070309020205020404" pitchFamily="49" charset="0"/>
              <a:cs typeface="Courier New" panose="02070309020205020404" pitchFamily="49" charset="0"/>
            </a:endParaRPr>
          </a:p>
        </p:txBody>
      </p:sp>
      <p:sp>
        <p:nvSpPr>
          <p:cNvPr id="3" name="Footer Placeholder 2">
            <a:extLst>
              <a:ext uri="{FF2B5EF4-FFF2-40B4-BE49-F238E27FC236}">
                <a16:creationId xmlns:a16="http://schemas.microsoft.com/office/drawing/2014/main" id="{34FCA24C-B517-4289-8396-6D5CDBC36F1A}"/>
              </a:ext>
            </a:extLst>
          </p:cNvPr>
          <p:cNvSpPr>
            <a:spLocks noGrp="1"/>
          </p:cNvSpPr>
          <p:nvPr>
            <p:ph type="ftr" sz="quarter" idx="11"/>
          </p:nvPr>
        </p:nvSpPr>
        <p:spPr/>
        <p:txBody>
          <a:bodyPr/>
          <a:lstStyle/>
          <a:p>
            <a:r>
              <a:rPr lang="en-US"/>
              <a:t>CS6233 - Prof. Mansour</a:t>
            </a:r>
          </a:p>
        </p:txBody>
      </p:sp>
      <p:sp>
        <p:nvSpPr>
          <p:cNvPr id="7" name="Rectangle 2">
            <a:extLst>
              <a:ext uri="{FF2B5EF4-FFF2-40B4-BE49-F238E27FC236}">
                <a16:creationId xmlns:a16="http://schemas.microsoft.com/office/drawing/2014/main" id="{57317A68-C370-4DB0-A139-D192A184F28C}"/>
              </a:ext>
            </a:extLst>
          </p:cNvPr>
          <p:cNvSpPr>
            <a:spLocks noGrp="1" noChangeArrowheads="1"/>
          </p:cNvSpPr>
          <p:nvPr>
            <p:ph type="title"/>
          </p:nvPr>
        </p:nvSpPr>
        <p:spPr>
          <a:xfrm>
            <a:off x="1083076" y="158751"/>
            <a:ext cx="9759549" cy="915447"/>
          </a:xfrm>
        </p:spPr>
        <p:txBody>
          <a:bodyPr>
            <a:noAutofit/>
          </a:bodyPr>
          <a:lstStyle/>
          <a:p>
            <a:pPr eaLnBrk="1" hangingPunct="1"/>
            <a:r>
              <a:rPr lang="en-US" altLang="en-US" sz="4000" dirty="0"/>
              <a:t>Monitor Implementation – Monitors with a condition variables (cont.)</a:t>
            </a:r>
          </a:p>
        </p:txBody>
      </p:sp>
    </p:spTree>
    <p:extLst>
      <p:ext uri="{BB962C8B-B14F-4D97-AF65-F5344CB8AC3E}">
        <p14:creationId xmlns:p14="http://schemas.microsoft.com/office/powerpoint/2010/main" val="1587969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7CF7425-AB3A-45EF-A660-1EA9A458D5BF}"/>
              </a:ext>
            </a:extLst>
          </p:cNvPr>
          <p:cNvSpPr>
            <a:spLocks noGrp="1" noChangeArrowheads="1"/>
          </p:cNvSpPr>
          <p:nvPr>
            <p:ph type="title"/>
          </p:nvPr>
        </p:nvSpPr>
        <p:spPr>
          <a:xfrm>
            <a:off x="1100832" y="214313"/>
            <a:ext cx="9173470" cy="576262"/>
          </a:xfrm>
        </p:spPr>
        <p:txBody>
          <a:bodyPr>
            <a:normAutofit fontScale="90000"/>
          </a:bodyPr>
          <a:lstStyle/>
          <a:p>
            <a:pPr eaLnBrk="1" hangingPunct="1"/>
            <a:r>
              <a:rPr lang="en-US" altLang="en-US" dirty="0"/>
              <a:t>6:  Memory Management</a:t>
            </a:r>
          </a:p>
        </p:txBody>
      </p:sp>
      <p:sp>
        <p:nvSpPr>
          <p:cNvPr id="4099" name="Rectangle 3">
            <a:extLst>
              <a:ext uri="{FF2B5EF4-FFF2-40B4-BE49-F238E27FC236}">
                <a16:creationId xmlns:a16="http://schemas.microsoft.com/office/drawing/2014/main" id="{47FAD6B8-9E8C-4A56-888D-45828BA89606}"/>
              </a:ext>
            </a:extLst>
          </p:cNvPr>
          <p:cNvSpPr>
            <a:spLocks noGrp="1" noChangeArrowheads="1"/>
          </p:cNvSpPr>
          <p:nvPr>
            <p:ph type="body" idx="1"/>
          </p:nvPr>
        </p:nvSpPr>
        <p:spPr>
          <a:xfrm>
            <a:off x="1192938" y="1174750"/>
            <a:ext cx="7351713" cy="4483100"/>
          </a:xfrm>
        </p:spPr>
        <p:txBody>
          <a:bodyPr>
            <a:normAutofit fontScale="92500" lnSpcReduction="10000"/>
          </a:bodyPr>
          <a:lstStyle/>
          <a:p>
            <a:r>
              <a:rPr lang="en-US" altLang="en-US" dirty="0"/>
              <a:t>Program translation</a:t>
            </a:r>
          </a:p>
          <a:p>
            <a:r>
              <a:rPr lang="en-US" altLang="en-US" dirty="0"/>
              <a:t>Program relocation</a:t>
            </a:r>
          </a:p>
          <a:p>
            <a:r>
              <a:rPr lang="en-US" altLang="en-US" dirty="0"/>
              <a:t>H/W support for program relocation</a:t>
            </a:r>
          </a:p>
          <a:p>
            <a:r>
              <a:rPr lang="en-US" altLang="en-US" dirty="0"/>
              <a:t>Memory partitioning</a:t>
            </a:r>
          </a:p>
          <a:p>
            <a:r>
              <a:rPr lang="en-US" altLang="en-US" dirty="0"/>
              <a:t>Memory swapping</a:t>
            </a:r>
          </a:p>
          <a:p>
            <a:r>
              <a:rPr lang="en-US" altLang="en-US" dirty="0"/>
              <a:t>Virtual memory</a:t>
            </a:r>
          </a:p>
          <a:p>
            <a:pPr lvl="1"/>
            <a:r>
              <a:rPr lang="en-US" altLang="en-US" dirty="0"/>
              <a:t>Memory segmentation</a:t>
            </a:r>
          </a:p>
          <a:p>
            <a:pPr lvl="1"/>
            <a:r>
              <a:rPr lang="en-US" altLang="en-US" dirty="0"/>
              <a:t>Memory paging</a:t>
            </a:r>
          </a:p>
          <a:p>
            <a:r>
              <a:rPr lang="en-US" altLang="en-US" dirty="0"/>
              <a:t>Virtual Memory management</a:t>
            </a:r>
          </a:p>
          <a:p>
            <a:pPr lvl="1"/>
            <a:r>
              <a:rPr lang="en-US" altLang="en-US" dirty="0"/>
              <a:t>Static virtual  memory management and demand paging</a:t>
            </a:r>
          </a:p>
          <a:p>
            <a:pPr lvl="1"/>
            <a:r>
              <a:rPr lang="en-US" altLang="en-US" dirty="0"/>
              <a:t>Dynamic virtual memory management</a:t>
            </a:r>
          </a:p>
        </p:txBody>
      </p:sp>
    </p:spTree>
    <p:extLst>
      <p:ext uri="{BB962C8B-B14F-4D97-AF65-F5344CB8AC3E}">
        <p14:creationId xmlns:p14="http://schemas.microsoft.com/office/powerpoint/2010/main" val="4133240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0B3EC-3EA1-43C5-BEFA-21A2658B1BF0}"/>
              </a:ext>
            </a:extLst>
          </p:cNvPr>
          <p:cNvSpPr>
            <a:spLocks noGrp="1"/>
          </p:cNvSpPr>
          <p:nvPr>
            <p:ph type="title"/>
          </p:nvPr>
        </p:nvSpPr>
        <p:spPr>
          <a:xfrm>
            <a:off x="838200" y="54405"/>
            <a:ext cx="10515600" cy="1325563"/>
          </a:xfrm>
          <a:ln>
            <a:noFill/>
          </a:ln>
        </p:spPr>
        <p:txBody>
          <a:bodyPr/>
          <a:lstStyle/>
          <a:p>
            <a:r>
              <a:rPr lang="en-US" dirty="0"/>
              <a:t>Program translation</a:t>
            </a:r>
          </a:p>
        </p:txBody>
      </p:sp>
      <p:grpSp>
        <p:nvGrpSpPr>
          <p:cNvPr id="2" name="Group 1">
            <a:extLst>
              <a:ext uri="{FF2B5EF4-FFF2-40B4-BE49-F238E27FC236}">
                <a16:creationId xmlns:a16="http://schemas.microsoft.com/office/drawing/2014/main" id="{5FFD5F6F-B698-4B62-A5DF-6B17CCA08DD2}"/>
              </a:ext>
            </a:extLst>
          </p:cNvPr>
          <p:cNvGrpSpPr/>
          <p:nvPr/>
        </p:nvGrpSpPr>
        <p:grpSpPr>
          <a:xfrm>
            <a:off x="2139676" y="1379968"/>
            <a:ext cx="8438032" cy="4857421"/>
            <a:chOff x="2854051" y="1402705"/>
            <a:chExt cx="8438032" cy="4857421"/>
          </a:xfrm>
        </p:grpSpPr>
        <p:sp>
          <p:nvSpPr>
            <p:cNvPr id="25" name="Rectangle 24"/>
            <p:cNvSpPr/>
            <p:nvPr/>
          </p:nvSpPr>
          <p:spPr>
            <a:xfrm>
              <a:off x="2854051" y="1582617"/>
              <a:ext cx="2403230" cy="66235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coding</a:t>
              </a:r>
            </a:p>
          </p:txBody>
        </p:sp>
        <p:sp>
          <p:nvSpPr>
            <p:cNvPr id="26" name="Rectangle 25"/>
            <p:cNvSpPr/>
            <p:nvPr/>
          </p:nvSpPr>
          <p:spPr>
            <a:xfrm>
              <a:off x="2865772" y="2795958"/>
              <a:ext cx="2391509" cy="6665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compiling</a:t>
              </a:r>
            </a:p>
          </p:txBody>
        </p:sp>
        <p:sp>
          <p:nvSpPr>
            <p:cNvPr id="27" name="Rectangle 26"/>
            <p:cNvSpPr/>
            <p:nvPr/>
          </p:nvSpPr>
          <p:spPr>
            <a:xfrm>
              <a:off x="2887720" y="4025167"/>
              <a:ext cx="2369561" cy="82818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linking</a:t>
              </a:r>
            </a:p>
          </p:txBody>
        </p:sp>
        <p:sp>
          <p:nvSpPr>
            <p:cNvPr id="30" name="Rectangle 29"/>
            <p:cNvSpPr/>
            <p:nvPr/>
          </p:nvSpPr>
          <p:spPr>
            <a:xfrm>
              <a:off x="2887720" y="5398480"/>
              <a:ext cx="2369561" cy="8616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Loading</a:t>
              </a:r>
            </a:p>
            <a:p>
              <a:pPr algn="ctr"/>
              <a:r>
                <a:rPr lang="en-US" sz="2400" b="1" dirty="0">
                  <a:solidFill>
                    <a:schemeClr val="tx1"/>
                  </a:solidFill>
                </a:rPr>
                <a:t>(e.g. by OS)</a:t>
              </a:r>
            </a:p>
          </p:txBody>
        </p:sp>
        <p:cxnSp>
          <p:nvCxnSpPr>
            <p:cNvPr id="31" name="Straight Connector 30"/>
            <p:cNvCxnSpPr/>
            <p:nvPr/>
          </p:nvCxnSpPr>
          <p:spPr>
            <a:xfrm>
              <a:off x="4062258" y="2268420"/>
              <a:ext cx="9495" cy="527537"/>
            </a:xfrm>
            <a:prstGeom prst="line">
              <a:avLst/>
            </a:prstGeom>
            <a:ln w="508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056393" y="3475900"/>
              <a:ext cx="9495" cy="527537"/>
            </a:xfrm>
            <a:prstGeom prst="line">
              <a:avLst/>
            </a:prstGeom>
            <a:ln w="508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032946" y="4859221"/>
              <a:ext cx="9495" cy="527537"/>
            </a:xfrm>
            <a:prstGeom prst="line">
              <a:avLst/>
            </a:prstGeom>
            <a:ln w="508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936691" y="2323323"/>
              <a:ext cx="2494765" cy="369332"/>
            </a:xfrm>
            <a:prstGeom prst="rect">
              <a:avLst/>
            </a:prstGeom>
            <a:noFill/>
            <a:ln>
              <a:noFill/>
            </a:ln>
          </p:spPr>
          <p:txBody>
            <a:bodyPr wrap="square" rtlCol="0">
              <a:spAutoFit/>
            </a:bodyPr>
            <a:lstStyle/>
            <a:p>
              <a:pPr algn="ctr"/>
              <a:r>
                <a:rPr lang="en-US" dirty="0"/>
                <a:t>Source files (text files)</a:t>
              </a:r>
            </a:p>
          </p:txBody>
        </p:sp>
        <p:sp>
          <p:nvSpPr>
            <p:cNvPr id="43" name="TextBox 42"/>
            <p:cNvSpPr txBox="1"/>
            <p:nvPr/>
          </p:nvSpPr>
          <p:spPr>
            <a:xfrm>
              <a:off x="5376315" y="3489103"/>
              <a:ext cx="1826284" cy="1200329"/>
            </a:xfrm>
            <a:prstGeom prst="rect">
              <a:avLst/>
            </a:prstGeom>
            <a:noFill/>
            <a:ln>
              <a:noFill/>
            </a:ln>
          </p:spPr>
          <p:txBody>
            <a:bodyPr wrap="square" rtlCol="0">
              <a:spAutoFit/>
            </a:bodyPr>
            <a:lstStyle/>
            <a:p>
              <a:pPr algn="ctr"/>
              <a:r>
                <a:rPr lang="en-US" dirty="0"/>
                <a:t>Object files: </a:t>
              </a:r>
              <a:r>
                <a:rPr lang="en-US" b="1" dirty="0">
                  <a:solidFill>
                    <a:srgbClr val="0033CC"/>
                  </a:solidFill>
                </a:rPr>
                <a:t>relocatable</a:t>
              </a:r>
              <a:r>
                <a:rPr lang="en-US" dirty="0"/>
                <a:t> object modules (binary files)</a:t>
              </a:r>
            </a:p>
          </p:txBody>
        </p:sp>
        <p:sp>
          <p:nvSpPr>
            <p:cNvPr id="45" name="TextBox 44"/>
            <p:cNvSpPr txBox="1"/>
            <p:nvPr/>
          </p:nvSpPr>
          <p:spPr>
            <a:xfrm>
              <a:off x="5430926" y="4905973"/>
              <a:ext cx="1661047" cy="923330"/>
            </a:xfrm>
            <a:prstGeom prst="rect">
              <a:avLst/>
            </a:prstGeom>
            <a:noFill/>
            <a:ln>
              <a:noFill/>
            </a:ln>
          </p:spPr>
          <p:txBody>
            <a:bodyPr wrap="square" rtlCol="0">
              <a:spAutoFit/>
            </a:bodyPr>
            <a:lstStyle/>
            <a:p>
              <a:pPr algn="ctr"/>
              <a:r>
                <a:rPr lang="en-US" b="1" dirty="0">
                  <a:solidFill>
                    <a:srgbClr val="0033CC"/>
                  </a:solidFill>
                </a:rPr>
                <a:t>absolute</a:t>
              </a:r>
              <a:r>
                <a:rPr lang="en-US" dirty="0"/>
                <a:t> module </a:t>
              </a:r>
            </a:p>
            <a:p>
              <a:pPr algn="ctr"/>
              <a:r>
                <a:rPr lang="en-US" dirty="0"/>
                <a:t>(binary file)</a:t>
              </a:r>
            </a:p>
          </p:txBody>
        </p:sp>
        <p:cxnSp>
          <p:nvCxnSpPr>
            <p:cNvPr id="12" name="Curved Connector 11"/>
            <p:cNvCxnSpPr/>
            <p:nvPr/>
          </p:nvCxnSpPr>
          <p:spPr>
            <a:xfrm rot="10800000" flipV="1">
              <a:off x="4109631" y="1957662"/>
              <a:ext cx="3070197" cy="495826"/>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318489" y="1418254"/>
              <a:ext cx="855665" cy="10721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file1.c</a:t>
              </a:r>
            </a:p>
          </p:txBody>
        </p:sp>
        <p:sp>
          <p:nvSpPr>
            <p:cNvPr id="54" name="Rectangle 53"/>
            <p:cNvSpPr/>
            <p:nvPr/>
          </p:nvSpPr>
          <p:spPr>
            <a:xfrm>
              <a:off x="8329301" y="1402705"/>
              <a:ext cx="855665" cy="10721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file2.c</a:t>
              </a:r>
            </a:p>
          </p:txBody>
        </p:sp>
        <p:sp>
          <p:nvSpPr>
            <p:cNvPr id="55" name="Rectangle 54"/>
            <p:cNvSpPr/>
            <p:nvPr/>
          </p:nvSpPr>
          <p:spPr>
            <a:xfrm>
              <a:off x="9355674" y="1402705"/>
              <a:ext cx="1079160" cy="10721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file3.asm</a:t>
              </a:r>
            </a:p>
          </p:txBody>
        </p:sp>
        <p:sp>
          <p:nvSpPr>
            <p:cNvPr id="56" name="Rectangle 55"/>
            <p:cNvSpPr/>
            <p:nvPr/>
          </p:nvSpPr>
          <p:spPr>
            <a:xfrm>
              <a:off x="7318885" y="2932921"/>
              <a:ext cx="855665" cy="10721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file1.o</a:t>
              </a:r>
            </a:p>
          </p:txBody>
        </p:sp>
        <p:sp>
          <p:nvSpPr>
            <p:cNvPr id="57" name="Rectangle 56"/>
            <p:cNvSpPr/>
            <p:nvPr/>
          </p:nvSpPr>
          <p:spPr>
            <a:xfrm>
              <a:off x="8329697" y="2917372"/>
              <a:ext cx="855665" cy="10721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file2.o</a:t>
              </a:r>
            </a:p>
          </p:txBody>
        </p:sp>
        <p:sp>
          <p:nvSpPr>
            <p:cNvPr id="58" name="Rectangle 57"/>
            <p:cNvSpPr/>
            <p:nvPr/>
          </p:nvSpPr>
          <p:spPr>
            <a:xfrm>
              <a:off x="9356070" y="2917372"/>
              <a:ext cx="855665" cy="10721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file3.o</a:t>
              </a:r>
            </a:p>
          </p:txBody>
        </p:sp>
        <p:cxnSp>
          <p:nvCxnSpPr>
            <p:cNvPr id="59" name="Curved Connector 58"/>
            <p:cNvCxnSpPr/>
            <p:nvPr/>
          </p:nvCxnSpPr>
          <p:spPr>
            <a:xfrm rot="10800000" flipV="1">
              <a:off x="4168726" y="3229335"/>
              <a:ext cx="3070197" cy="495826"/>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265618" y="4711232"/>
              <a:ext cx="979533" cy="10721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err="1">
                  <a:solidFill>
                    <a:schemeClr val="tx1"/>
                  </a:solidFill>
                </a:rPr>
                <a:t>app.out</a:t>
              </a:r>
              <a:endParaRPr lang="en-US" b="1" dirty="0">
                <a:solidFill>
                  <a:schemeClr val="tx1"/>
                </a:solidFill>
              </a:endParaRPr>
            </a:p>
          </p:txBody>
        </p:sp>
        <p:cxnSp>
          <p:nvCxnSpPr>
            <p:cNvPr id="61" name="Curved Connector 60"/>
            <p:cNvCxnSpPr/>
            <p:nvPr/>
          </p:nvCxnSpPr>
          <p:spPr>
            <a:xfrm rot="10800000" flipV="1">
              <a:off x="4153180" y="4839674"/>
              <a:ext cx="3026648" cy="218521"/>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3C440B9-F724-4BC7-9D43-405E7F25097C}"/>
                </a:ext>
              </a:extLst>
            </p:cNvPr>
            <p:cNvSpPr/>
            <p:nvPr/>
          </p:nvSpPr>
          <p:spPr>
            <a:xfrm>
              <a:off x="10436418" y="2926481"/>
              <a:ext cx="855665" cy="10721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lib1.lib</a:t>
              </a:r>
            </a:p>
          </p:txBody>
        </p:sp>
        <p:cxnSp>
          <p:nvCxnSpPr>
            <p:cNvPr id="6" name="Straight Arrow Connector 5">
              <a:extLst>
                <a:ext uri="{FF2B5EF4-FFF2-40B4-BE49-F238E27FC236}">
                  <a16:creationId xmlns:a16="http://schemas.microsoft.com/office/drawing/2014/main" id="{FCCF6528-601B-4FA2-AD71-3C2FD9BC6F38}"/>
                </a:ext>
              </a:extLst>
            </p:cNvPr>
            <p:cNvCxnSpPr>
              <a:cxnSpLocks/>
              <a:stCxn id="52" idx="2"/>
              <a:endCxn id="56" idx="0"/>
            </p:cNvCxnSpPr>
            <p:nvPr/>
          </p:nvCxnSpPr>
          <p:spPr>
            <a:xfrm>
              <a:off x="7746322" y="2490411"/>
              <a:ext cx="396" cy="44251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CFB82D-B6F6-4634-A68A-120F2C79BAA7}"/>
                </a:ext>
              </a:extLst>
            </p:cNvPr>
            <p:cNvCxnSpPr>
              <a:cxnSpLocks/>
            </p:cNvCxnSpPr>
            <p:nvPr/>
          </p:nvCxnSpPr>
          <p:spPr>
            <a:xfrm>
              <a:off x="8733221" y="2483013"/>
              <a:ext cx="396" cy="44251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596C63-C4AB-4A4B-B662-65A0E292DE58}"/>
                </a:ext>
              </a:extLst>
            </p:cNvPr>
            <p:cNvCxnSpPr>
              <a:cxnSpLocks/>
            </p:cNvCxnSpPr>
            <p:nvPr/>
          </p:nvCxnSpPr>
          <p:spPr>
            <a:xfrm>
              <a:off x="9736402" y="2438623"/>
              <a:ext cx="396" cy="44251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8B33AB-959D-4EC3-AEAD-101E28F1E1BD}"/>
                </a:ext>
              </a:extLst>
            </p:cNvPr>
            <p:cNvCxnSpPr>
              <a:cxnSpLocks/>
              <a:endCxn id="60" idx="0"/>
            </p:cNvCxnSpPr>
            <p:nvPr/>
          </p:nvCxnSpPr>
          <p:spPr>
            <a:xfrm>
              <a:off x="7747802" y="4009975"/>
              <a:ext cx="7583" cy="70125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7B9C123-3818-48F9-905E-F27AE79B9868}"/>
                </a:ext>
              </a:extLst>
            </p:cNvPr>
            <p:cNvCxnSpPr>
              <a:cxnSpLocks/>
              <a:stCxn id="57" idx="2"/>
            </p:cNvCxnSpPr>
            <p:nvPr/>
          </p:nvCxnSpPr>
          <p:spPr>
            <a:xfrm flipH="1">
              <a:off x="8023486" y="3989529"/>
              <a:ext cx="734044" cy="66541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9B28933-4307-4D4E-9AE1-F6DBE0BBECDF}"/>
                </a:ext>
              </a:extLst>
            </p:cNvPr>
            <p:cNvCxnSpPr>
              <a:cxnSpLocks/>
            </p:cNvCxnSpPr>
            <p:nvPr/>
          </p:nvCxnSpPr>
          <p:spPr>
            <a:xfrm flipH="1">
              <a:off x="8237569" y="3954444"/>
              <a:ext cx="1498833" cy="70050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BA57E3-51DF-4D72-A79F-80DBEAD90B3F}"/>
                </a:ext>
              </a:extLst>
            </p:cNvPr>
            <p:cNvCxnSpPr>
              <a:cxnSpLocks/>
              <a:stCxn id="28" idx="2"/>
            </p:cNvCxnSpPr>
            <p:nvPr/>
          </p:nvCxnSpPr>
          <p:spPr>
            <a:xfrm flipH="1">
              <a:off x="8325113" y="3998638"/>
              <a:ext cx="2539138" cy="71259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9801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3">
            <a:extLst>
              <a:ext uri="{FF2B5EF4-FFF2-40B4-BE49-F238E27FC236}">
                <a16:creationId xmlns:a16="http://schemas.microsoft.com/office/drawing/2014/main" id="{C8FC6069-3425-4BF4-B5DB-8EB0DAAD198A}"/>
              </a:ext>
            </a:extLst>
          </p:cNvPr>
          <p:cNvSpPr>
            <a:spLocks noGrp="1"/>
          </p:cNvSpPr>
          <p:nvPr>
            <p:ph type="title"/>
          </p:nvPr>
        </p:nvSpPr>
        <p:spPr>
          <a:xfrm>
            <a:off x="767179" y="-79323"/>
            <a:ext cx="10515600" cy="1325563"/>
          </a:xfrm>
          <a:ln>
            <a:noFill/>
          </a:ln>
        </p:spPr>
        <p:txBody>
          <a:bodyPr/>
          <a:lstStyle/>
          <a:p>
            <a:r>
              <a:rPr lang="en-US" dirty="0"/>
              <a:t>Program translation – linking + loading</a:t>
            </a:r>
          </a:p>
        </p:txBody>
      </p:sp>
      <p:grpSp>
        <p:nvGrpSpPr>
          <p:cNvPr id="11" name="Group 10">
            <a:extLst>
              <a:ext uri="{FF2B5EF4-FFF2-40B4-BE49-F238E27FC236}">
                <a16:creationId xmlns:a16="http://schemas.microsoft.com/office/drawing/2014/main" id="{BF2DFE82-92B4-497B-B651-27B8055093A0}"/>
              </a:ext>
            </a:extLst>
          </p:cNvPr>
          <p:cNvGrpSpPr/>
          <p:nvPr/>
        </p:nvGrpSpPr>
        <p:grpSpPr>
          <a:xfrm>
            <a:off x="1237316" y="1330240"/>
            <a:ext cx="9338949" cy="5131235"/>
            <a:chOff x="1237316" y="1330240"/>
            <a:chExt cx="9338949" cy="5131235"/>
          </a:xfrm>
        </p:grpSpPr>
        <p:grpSp>
          <p:nvGrpSpPr>
            <p:cNvPr id="4" name="Group 3"/>
            <p:cNvGrpSpPr/>
            <p:nvPr/>
          </p:nvGrpSpPr>
          <p:grpSpPr>
            <a:xfrm>
              <a:off x="1340071" y="1936204"/>
              <a:ext cx="831357" cy="2221656"/>
              <a:chOff x="838200" y="1519624"/>
              <a:chExt cx="865001" cy="2633360"/>
            </a:xfrm>
          </p:grpSpPr>
          <p:sp>
            <p:nvSpPr>
              <p:cNvPr id="23" name="Rectangle 22"/>
              <p:cNvSpPr/>
              <p:nvPr/>
            </p:nvSpPr>
            <p:spPr>
              <a:xfrm>
                <a:off x="838200" y="1519624"/>
                <a:ext cx="855665" cy="664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.txt</a:t>
                </a:r>
              </a:p>
            </p:txBody>
          </p:sp>
          <p:sp>
            <p:nvSpPr>
              <p:cNvPr id="39" name="Rectangle 38"/>
              <p:cNvSpPr/>
              <p:nvPr/>
            </p:nvSpPr>
            <p:spPr>
              <a:xfrm>
                <a:off x="841312" y="2175875"/>
                <a:ext cx="855665" cy="664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a:t>
                </a:r>
                <a:r>
                  <a:rPr lang="en-US" b="1" dirty="0" err="1">
                    <a:solidFill>
                      <a:schemeClr val="tx1"/>
                    </a:solidFill>
                  </a:rPr>
                  <a:t>const</a:t>
                </a:r>
                <a:endParaRPr lang="en-US" b="1" dirty="0">
                  <a:solidFill>
                    <a:schemeClr val="tx1"/>
                  </a:solidFill>
                </a:endParaRPr>
              </a:p>
            </p:txBody>
          </p:sp>
          <p:sp>
            <p:nvSpPr>
              <p:cNvPr id="40" name="Rectangle 39"/>
              <p:cNvSpPr/>
              <p:nvPr/>
            </p:nvSpPr>
            <p:spPr>
              <a:xfrm>
                <a:off x="844424" y="2832127"/>
                <a:ext cx="855665" cy="664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.data</a:t>
                </a:r>
              </a:p>
            </p:txBody>
          </p:sp>
          <p:sp>
            <p:nvSpPr>
              <p:cNvPr id="41" name="Rectangle 40"/>
              <p:cNvSpPr/>
              <p:nvPr/>
            </p:nvSpPr>
            <p:spPr>
              <a:xfrm>
                <a:off x="847536" y="3488377"/>
                <a:ext cx="855665" cy="664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a:t>
                </a:r>
                <a:r>
                  <a:rPr lang="en-US" b="1" dirty="0" err="1">
                    <a:solidFill>
                      <a:schemeClr val="tx1"/>
                    </a:solidFill>
                  </a:rPr>
                  <a:t>bss</a:t>
                </a:r>
                <a:endParaRPr lang="en-US" b="1" dirty="0">
                  <a:solidFill>
                    <a:schemeClr val="tx1"/>
                  </a:solidFill>
                </a:endParaRPr>
              </a:p>
            </p:txBody>
          </p:sp>
        </p:grpSp>
        <p:grpSp>
          <p:nvGrpSpPr>
            <p:cNvPr id="44" name="Group 43"/>
            <p:cNvGrpSpPr/>
            <p:nvPr/>
          </p:nvGrpSpPr>
          <p:grpSpPr>
            <a:xfrm>
              <a:off x="2329509" y="2710267"/>
              <a:ext cx="831357" cy="2221656"/>
              <a:chOff x="838200" y="1519624"/>
              <a:chExt cx="865001" cy="2633360"/>
            </a:xfrm>
          </p:grpSpPr>
          <p:sp>
            <p:nvSpPr>
              <p:cNvPr id="46" name="Rectangle 45"/>
              <p:cNvSpPr/>
              <p:nvPr/>
            </p:nvSpPr>
            <p:spPr>
              <a:xfrm>
                <a:off x="838200" y="1519624"/>
                <a:ext cx="855665" cy="664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.txt</a:t>
                </a:r>
              </a:p>
            </p:txBody>
          </p:sp>
          <p:sp>
            <p:nvSpPr>
              <p:cNvPr id="47" name="Rectangle 46"/>
              <p:cNvSpPr/>
              <p:nvPr/>
            </p:nvSpPr>
            <p:spPr>
              <a:xfrm>
                <a:off x="841312" y="2175875"/>
                <a:ext cx="855665" cy="664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a:t>
                </a:r>
                <a:r>
                  <a:rPr lang="en-US" b="1" dirty="0" err="1">
                    <a:solidFill>
                      <a:schemeClr val="tx1"/>
                    </a:solidFill>
                  </a:rPr>
                  <a:t>const</a:t>
                </a:r>
                <a:endParaRPr lang="en-US" b="1" dirty="0">
                  <a:solidFill>
                    <a:schemeClr val="tx1"/>
                  </a:solidFill>
                </a:endParaRPr>
              </a:p>
            </p:txBody>
          </p:sp>
          <p:sp>
            <p:nvSpPr>
              <p:cNvPr id="48" name="Rectangle 47"/>
              <p:cNvSpPr/>
              <p:nvPr/>
            </p:nvSpPr>
            <p:spPr>
              <a:xfrm>
                <a:off x="844424" y="2832127"/>
                <a:ext cx="855665" cy="664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.data</a:t>
                </a:r>
              </a:p>
            </p:txBody>
          </p:sp>
          <p:sp>
            <p:nvSpPr>
              <p:cNvPr id="49" name="Rectangle 48"/>
              <p:cNvSpPr/>
              <p:nvPr/>
            </p:nvSpPr>
            <p:spPr>
              <a:xfrm>
                <a:off x="838200" y="3488377"/>
                <a:ext cx="865001" cy="664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a:t>
                </a:r>
                <a:r>
                  <a:rPr lang="en-US" b="1" dirty="0" err="1">
                    <a:solidFill>
                      <a:schemeClr val="tx1"/>
                    </a:solidFill>
                  </a:rPr>
                  <a:t>bss</a:t>
                </a:r>
                <a:endParaRPr lang="en-US" b="1" dirty="0">
                  <a:solidFill>
                    <a:schemeClr val="tx1"/>
                  </a:solidFill>
                </a:endParaRPr>
              </a:p>
            </p:txBody>
          </p:sp>
        </p:grpSp>
        <p:grpSp>
          <p:nvGrpSpPr>
            <p:cNvPr id="50" name="Group 49"/>
            <p:cNvGrpSpPr/>
            <p:nvPr/>
          </p:nvGrpSpPr>
          <p:grpSpPr>
            <a:xfrm>
              <a:off x="3318942" y="3783459"/>
              <a:ext cx="831357" cy="2221656"/>
              <a:chOff x="838200" y="1519624"/>
              <a:chExt cx="865001" cy="2633360"/>
            </a:xfrm>
          </p:grpSpPr>
          <p:sp>
            <p:nvSpPr>
              <p:cNvPr id="51" name="Rectangle 50"/>
              <p:cNvSpPr/>
              <p:nvPr/>
            </p:nvSpPr>
            <p:spPr>
              <a:xfrm>
                <a:off x="838200" y="1519624"/>
                <a:ext cx="855665" cy="664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.txt</a:t>
                </a:r>
              </a:p>
            </p:txBody>
          </p:sp>
          <p:sp>
            <p:nvSpPr>
              <p:cNvPr id="53" name="Rectangle 52"/>
              <p:cNvSpPr/>
              <p:nvPr/>
            </p:nvSpPr>
            <p:spPr>
              <a:xfrm>
                <a:off x="841312" y="2175875"/>
                <a:ext cx="855665" cy="664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a:t>
                </a:r>
                <a:r>
                  <a:rPr lang="en-US" b="1" dirty="0" err="1">
                    <a:solidFill>
                      <a:schemeClr val="tx1"/>
                    </a:solidFill>
                  </a:rPr>
                  <a:t>const</a:t>
                </a:r>
                <a:endParaRPr lang="en-US" b="1" dirty="0">
                  <a:solidFill>
                    <a:schemeClr val="tx1"/>
                  </a:solidFill>
                </a:endParaRPr>
              </a:p>
            </p:txBody>
          </p:sp>
          <p:sp>
            <p:nvSpPr>
              <p:cNvPr id="62" name="Rectangle 61"/>
              <p:cNvSpPr/>
              <p:nvPr/>
            </p:nvSpPr>
            <p:spPr>
              <a:xfrm>
                <a:off x="838200" y="2832127"/>
                <a:ext cx="861889" cy="664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.data</a:t>
                </a:r>
              </a:p>
            </p:txBody>
          </p:sp>
          <p:sp>
            <p:nvSpPr>
              <p:cNvPr id="63" name="Rectangle 62"/>
              <p:cNvSpPr/>
              <p:nvPr/>
            </p:nvSpPr>
            <p:spPr>
              <a:xfrm>
                <a:off x="847536" y="3488377"/>
                <a:ext cx="855665" cy="664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a:t>
                </a:r>
                <a:r>
                  <a:rPr lang="en-US" b="1" dirty="0" err="1">
                    <a:solidFill>
                      <a:schemeClr val="tx1"/>
                    </a:solidFill>
                  </a:rPr>
                  <a:t>bss</a:t>
                </a:r>
                <a:endParaRPr lang="en-US" b="1" dirty="0">
                  <a:solidFill>
                    <a:schemeClr val="tx1"/>
                  </a:solidFill>
                </a:endParaRPr>
              </a:p>
            </p:txBody>
          </p:sp>
        </p:grpSp>
        <p:grpSp>
          <p:nvGrpSpPr>
            <p:cNvPr id="5" name="Group 4"/>
            <p:cNvGrpSpPr/>
            <p:nvPr/>
          </p:nvGrpSpPr>
          <p:grpSpPr>
            <a:xfrm>
              <a:off x="5566850" y="1936204"/>
              <a:ext cx="1642585" cy="2776139"/>
              <a:chOff x="5236030" y="1519624"/>
              <a:chExt cx="1709058" cy="3290597"/>
            </a:xfrm>
          </p:grpSpPr>
          <p:sp>
            <p:nvSpPr>
              <p:cNvPr id="69" name="Rectangle 68"/>
              <p:cNvSpPr/>
              <p:nvPr/>
            </p:nvSpPr>
            <p:spPr>
              <a:xfrm>
                <a:off x="5251580" y="1519624"/>
                <a:ext cx="1693508" cy="8242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.txt</a:t>
                </a:r>
              </a:p>
            </p:txBody>
          </p:sp>
          <p:sp>
            <p:nvSpPr>
              <p:cNvPr id="79" name="Rectangle 78"/>
              <p:cNvSpPr/>
              <p:nvPr/>
            </p:nvSpPr>
            <p:spPr>
              <a:xfrm>
                <a:off x="5236030" y="2343826"/>
                <a:ext cx="1709057" cy="8242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a:t>
                </a:r>
                <a:r>
                  <a:rPr lang="en-US" b="1" dirty="0" err="1">
                    <a:solidFill>
                      <a:schemeClr val="tx1"/>
                    </a:solidFill>
                  </a:rPr>
                  <a:t>const</a:t>
                </a:r>
                <a:endParaRPr lang="en-US" b="1" dirty="0">
                  <a:solidFill>
                    <a:schemeClr val="tx1"/>
                  </a:solidFill>
                </a:endParaRPr>
              </a:p>
            </p:txBody>
          </p:sp>
          <p:sp>
            <p:nvSpPr>
              <p:cNvPr id="80" name="Rectangle 79"/>
              <p:cNvSpPr/>
              <p:nvPr/>
            </p:nvSpPr>
            <p:spPr>
              <a:xfrm>
                <a:off x="5236030" y="3161655"/>
                <a:ext cx="1709057" cy="82747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.data</a:t>
                </a:r>
              </a:p>
            </p:txBody>
          </p:sp>
          <p:sp>
            <p:nvSpPr>
              <p:cNvPr id="81" name="Rectangle 80"/>
              <p:cNvSpPr/>
              <p:nvPr/>
            </p:nvSpPr>
            <p:spPr>
              <a:xfrm>
                <a:off x="5236030" y="3986014"/>
                <a:ext cx="1709057" cy="8242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a:t>
                </a:r>
                <a:r>
                  <a:rPr lang="en-US" b="1" dirty="0" err="1">
                    <a:solidFill>
                      <a:schemeClr val="tx1"/>
                    </a:solidFill>
                  </a:rPr>
                  <a:t>bss</a:t>
                </a:r>
                <a:endParaRPr lang="en-US" b="1" dirty="0">
                  <a:solidFill>
                    <a:schemeClr val="tx1"/>
                  </a:solidFill>
                </a:endParaRPr>
              </a:p>
            </p:txBody>
          </p:sp>
        </p:grpSp>
        <p:cxnSp>
          <p:nvCxnSpPr>
            <p:cNvPr id="84" name="Straight Connector 83"/>
            <p:cNvCxnSpPr/>
            <p:nvPr/>
          </p:nvCxnSpPr>
          <p:spPr>
            <a:xfrm>
              <a:off x="9083592" y="4581914"/>
              <a:ext cx="9126" cy="445061"/>
            </a:xfrm>
            <a:prstGeom prst="line">
              <a:avLst/>
            </a:prstGeom>
            <a:ln w="508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083592" y="5232851"/>
              <a:ext cx="0" cy="467163"/>
            </a:xfrm>
            <a:prstGeom prst="line">
              <a:avLst/>
            </a:prstGeom>
            <a:ln w="508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cxnSpLocks/>
            </p:cNvCxnSpPr>
            <p:nvPr/>
          </p:nvCxnSpPr>
          <p:spPr>
            <a:xfrm flipH="1">
              <a:off x="5094129" y="2080524"/>
              <a:ext cx="1" cy="2571048"/>
            </a:xfrm>
            <a:prstGeom prst="line">
              <a:avLst/>
            </a:prstGeom>
            <a:ln w="508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37316" y="1654461"/>
              <a:ext cx="776799" cy="311590"/>
            </a:xfrm>
            <a:prstGeom prst="rect">
              <a:avLst/>
            </a:prstGeom>
            <a:noFill/>
            <a:ln>
              <a:noFill/>
            </a:ln>
          </p:spPr>
          <p:txBody>
            <a:bodyPr wrap="none" rtlCol="0">
              <a:spAutoFit/>
            </a:bodyPr>
            <a:lstStyle/>
            <a:p>
              <a:r>
                <a:rPr lang="en-US" dirty="0"/>
                <a:t>File1.o</a:t>
              </a:r>
            </a:p>
          </p:txBody>
        </p:sp>
        <p:sp>
          <p:nvSpPr>
            <p:cNvPr id="87" name="TextBox 86"/>
            <p:cNvSpPr txBox="1"/>
            <p:nvPr/>
          </p:nvSpPr>
          <p:spPr>
            <a:xfrm>
              <a:off x="2244688" y="2444269"/>
              <a:ext cx="776799" cy="311590"/>
            </a:xfrm>
            <a:prstGeom prst="rect">
              <a:avLst/>
            </a:prstGeom>
            <a:noFill/>
            <a:ln>
              <a:noFill/>
            </a:ln>
          </p:spPr>
          <p:txBody>
            <a:bodyPr wrap="none" rtlCol="0">
              <a:spAutoFit/>
            </a:bodyPr>
            <a:lstStyle/>
            <a:p>
              <a:r>
                <a:rPr lang="en-US" dirty="0"/>
                <a:t>File2.o</a:t>
              </a:r>
            </a:p>
          </p:txBody>
        </p:sp>
        <p:sp>
          <p:nvSpPr>
            <p:cNvPr id="88" name="TextBox 87"/>
            <p:cNvSpPr txBox="1"/>
            <p:nvPr/>
          </p:nvSpPr>
          <p:spPr>
            <a:xfrm>
              <a:off x="3210205" y="3496472"/>
              <a:ext cx="776799" cy="311590"/>
            </a:xfrm>
            <a:prstGeom prst="rect">
              <a:avLst/>
            </a:prstGeom>
            <a:noFill/>
            <a:ln>
              <a:noFill/>
            </a:ln>
          </p:spPr>
          <p:txBody>
            <a:bodyPr wrap="none" rtlCol="0">
              <a:spAutoFit/>
            </a:bodyPr>
            <a:lstStyle/>
            <a:p>
              <a:r>
                <a:rPr lang="en-US" dirty="0"/>
                <a:t>File3.o</a:t>
              </a:r>
            </a:p>
          </p:txBody>
        </p:sp>
        <p:sp>
          <p:nvSpPr>
            <p:cNvPr id="89" name="TextBox 88"/>
            <p:cNvSpPr txBox="1"/>
            <p:nvPr/>
          </p:nvSpPr>
          <p:spPr>
            <a:xfrm>
              <a:off x="4235096" y="1795011"/>
              <a:ext cx="1295321" cy="311590"/>
            </a:xfrm>
            <a:prstGeom prst="rect">
              <a:avLst/>
            </a:prstGeom>
            <a:noFill/>
            <a:ln>
              <a:noFill/>
            </a:ln>
          </p:spPr>
          <p:txBody>
            <a:bodyPr wrap="none" rtlCol="0">
              <a:spAutoFit/>
            </a:bodyPr>
            <a:lstStyle/>
            <a:p>
              <a:r>
                <a:rPr lang="en-US" dirty="0"/>
                <a:t>Low address</a:t>
              </a:r>
            </a:p>
          </p:txBody>
        </p:sp>
        <p:sp>
          <p:nvSpPr>
            <p:cNvPr id="90" name="TextBox 89"/>
            <p:cNvSpPr txBox="1"/>
            <p:nvPr/>
          </p:nvSpPr>
          <p:spPr>
            <a:xfrm>
              <a:off x="4236652" y="4563552"/>
              <a:ext cx="1337782" cy="311590"/>
            </a:xfrm>
            <a:prstGeom prst="rect">
              <a:avLst/>
            </a:prstGeom>
            <a:noFill/>
            <a:ln>
              <a:noFill/>
            </a:ln>
          </p:spPr>
          <p:txBody>
            <a:bodyPr wrap="none" rtlCol="0">
              <a:spAutoFit/>
            </a:bodyPr>
            <a:lstStyle/>
            <a:p>
              <a:r>
                <a:rPr lang="en-US" dirty="0"/>
                <a:t>High address</a:t>
              </a:r>
            </a:p>
          </p:txBody>
        </p:sp>
        <p:sp>
          <p:nvSpPr>
            <p:cNvPr id="91" name="TextBox 90"/>
            <p:cNvSpPr txBox="1"/>
            <p:nvPr/>
          </p:nvSpPr>
          <p:spPr>
            <a:xfrm>
              <a:off x="5789028" y="1577191"/>
              <a:ext cx="881564" cy="311590"/>
            </a:xfrm>
            <a:prstGeom prst="rect">
              <a:avLst/>
            </a:prstGeom>
            <a:noFill/>
            <a:ln>
              <a:noFill/>
            </a:ln>
          </p:spPr>
          <p:txBody>
            <a:bodyPr wrap="none" rtlCol="0">
              <a:spAutoFit/>
            </a:bodyPr>
            <a:lstStyle/>
            <a:p>
              <a:r>
                <a:rPr lang="en-US" dirty="0" err="1"/>
                <a:t>app.out</a:t>
              </a:r>
              <a:endParaRPr lang="en-US" dirty="0"/>
            </a:p>
          </p:txBody>
        </p:sp>
        <p:cxnSp>
          <p:nvCxnSpPr>
            <p:cNvPr id="109" name="Straight Connector 108"/>
            <p:cNvCxnSpPr/>
            <p:nvPr/>
          </p:nvCxnSpPr>
          <p:spPr>
            <a:xfrm>
              <a:off x="2213833" y="2177107"/>
              <a:ext cx="3367961" cy="2712"/>
            </a:xfrm>
            <a:prstGeom prst="line">
              <a:avLst/>
            </a:prstGeom>
            <a:ln w="635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46" idx="3"/>
            </p:cNvCxnSpPr>
            <p:nvPr/>
          </p:nvCxnSpPr>
          <p:spPr>
            <a:xfrm flipV="1">
              <a:off x="3151893" y="2388056"/>
              <a:ext cx="2378524" cy="602562"/>
            </a:xfrm>
            <a:prstGeom prst="line">
              <a:avLst/>
            </a:prstGeom>
            <a:ln w="635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51" idx="3"/>
            </p:cNvCxnSpPr>
            <p:nvPr/>
          </p:nvCxnSpPr>
          <p:spPr>
            <a:xfrm flipV="1">
              <a:off x="4141326" y="2481490"/>
              <a:ext cx="1425522" cy="1582320"/>
            </a:xfrm>
            <a:prstGeom prst="line">
              <a:avLst/>
            </a:prstGeom>
            <a:ln w="635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79" idx="1"/>
            </p:cNvCxnSpPr>
            <p:nvPr/>
          </p:nvCxnSpPr>
          <p:spPr>
            <a:xfrm>
              <a:off x="2157493" y="2671135"/>
              <a:ext cx="3409357" cy="308089"/>
            </a:xfrm>
            <a:prstGeom prst="line">
              <a:avLst/>
            </a:prstGeom>
            <a:ln w="635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3151893" y="3129175"/>
              <a:ext cx="2378524" cy="314002"/>
            </a:xfrm>
            <a:prstGeom prst="line">
              <a:avLst/>
            </a:prstGeom>
            <a:ln w="635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53" idx="3"/>
            </p:cNvCxnSpPr>
            <p:nvPr/>
          </p:nvCxnSpPr>
          <p:spPr>
            <a:xfrm flipV="1">
              <a:off x="4144317" y="3206090"/>
              <a:ext cx="1419541" cy="1411371"/>
            </a:xfrm>
            <a:prstGeom prst="line">
              <a:avLst/>
            </a:prstGeom>
            <a:ln w="635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cxnSpLocks/>
              <a:endCxn id="93" idx="1"/>
            </p:cNvCxnSpPr>
            <p:nvPr/>
          </p:nvCxnSpPr>
          <p:spPr>
            <a:xfrm>
              <a:off x="7807132" y="2631549"/>
              <a:ext cx="1114710" cy="843941"/>
            </a:xfrm>
            <a:prstGeom prst="line">
              <a:avLst/>
            </a:prstGeom>
            <a:ln w="635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cxnSpLocks/>
              <a:endCxn id="94" idx="1"/>
            </p:cNvCxnSpPr>
            <p:nvPr/>
          </p:nvCxnSpPr>
          <p:spPr>
            <a:xfrm>
              <a:off x="7807132" y="4016994"/>
              <a:ext cx="1114711" cy="112081"/>
            </a:xfrm>
            <a:prstGeom prst="line">
              <a:avLst/>
            </a:prstGeom>
            <a:ln w="635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B550DD7C-B008-4CF6-8D98-2146FE68B2C1}"/>
                </a:ext>
              </a:extLst>
            </p:cNvPr>
            <p:cNvSpPr/>
            <p:nvPr/>
          </p:nvSpPr>
          <p:spPr>
            <a:xfrm>
              <a:off x="7334413" y="3321517"/>
              <a:ext cx="347741" cy="138209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6" name="Group 25">
              <a:extLst>
                <a:ext uri="{FF2B5EF4-FFF2-40B4-BE49-F238E27FC236}">
                  <a16:creationId xmlns:a16="http://schemas.microsoft.com/office/drawing/2014/main" id="{FD7B40FF-BF7E-497D-B06D-FE2B4060337C}"/>
                </a:ext>
              </a:extLst>
            </p:cNvPr>
            <p:cNvGrpSpPr/>
            <p:nvPr/>
          </p:nvGrpSpPr>
          <p:grpSpPr>
            <a:xfrm>
              <a:off x="8921842" y="1330240"/>
              <a:ext cx="1654423" cy="5131235"/>
              <a:chOff x="8921842" y="1330240"/>
              <a:chExt cx="1654423" cy="5131235"/>
            </a:xfrm>
          </p:grpSpPr>
          <p:grpSp>
            <p:nvGrpSpPr>
              <p:cNvPr id="92" name="Group 91"/>
              <p:cNvGrpSpPr/>
              <p:nvPr/>
            </p:nvGrpSpPr>
            <p:grpSpPr>
              <a:xfrm>
                <a:off x="8921842" y="3129130"/>
                <a:ext cx="1645350" cy="2638290"/>
                <a:chOff x="5236029" y="2130409"/>
                <a:chExt cx="1711935" cy="1296548"/>
              </a:xfrm>
              <a:solidFill>
                <a:schemeClr val="bg1">
                  <a:lumMod val="75000"/>
                  <a:alpha val="50000"/>
                </a:schemeClr>
              </a:solidFill>
            </p:grpSpPr>
            <p:sp>
              <p:nvSpPr>
                <p:cNvPr id="93" name="Rectangle 92"/>
                <p:cNvSpPr/>
                <p:nvPr/>
              </p:nvSpPr>
              <p:spPr>
                <a:xfrm>
                  <a:off x="5236029" y="2130409"/>
                  <a:ext cx="1709059" cy="340427"/>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txt</a:t>
                  </a:r>
                </a:p>
              </p:txBody>
            </p:sp>
            <p:sp>
              <p:nvSpPr>
                <p:cNvPr id="94" name="Rectangle 93"/>
                <p:cNvSpPr/>
                <p:nvPr/>
              </p:nvSpPr>
              <p:spPr>
                <a:xfrm>
                  <a:off x="5236030" y="2476059"/>
                  <a:ext cx="1709057" cy="291516"/>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data</a:t>
                  </a:r>
                </a:p>
              </p:txBody>
            </p:sp>
            <p:sp>
              <p:nvSpPr>
                <p:cNvPr id="95" name="Rectangle 94"/>
                <p:cNvSpPr/>
                <p:nvPr/>
              </p:nvSpPr>
              <p:spPr>
                <a:xfrm>
                  <a:off x="5238907" y="3111078"/>
                  <a:ext cx="1709057" cy="315879"/>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stack</a:t>
                  </a:r>
                </a:p>
              </p:txBody>
            </p:sp>
          </p:grpSp>
          <p:sp>
            <p:nvSpPr>
              <p:cNvPr id="107" name="TextBox 106"/>
              <p:cNvSpPr txBox="1"/>
              <p:nvPr/>
            </p:nvSpPr>
            <p:spPr>
              <a:xfrm>
                <a:off x="9214826" y="1330240"/>
                <a:ext cx="1041824" cy="369332"/>
              </a:xfrm>
              <a:prstGeom prst="rect">
                <a:avLst/>
              </a:prstGeom>
              <a:noFill/>
              <a:ln>
                <a:noFill/>
              </a:ln>
            </p:spPr>
            <p:txBody>
              <a:bodyPr wrap="none" rtlCol="0">
                <a:spAutoFit/>
              </a:bodyPr>
              <a:lstStyle/>
              <a:p>
                <a:r>
                  <a:rPr lang="en-US" dirty="0"/>
                  <a:t>Memory </a:t>
                </a:r>
              </a:p>
            </p:txBody>
          </p:sp>
          <p:sp>
            <p:nvSpPr>
              <p:cNvPr id="64" name="Rectangle 63">
                <a:extLst>
                  <a:ext uri="{FF2B5EF4-FFF2-40B4-BE49-F238E27FC236}">
                    <a16:creationId xmlns:a16="http://schemas.microsoft.com/office/drawing/2014/main" id="{5D3DAACB-624F-44AE-B6B1-01330618B381}"/>
                  </a:ext>
                </a:extLst>
              </p:cNvPr>
              <p:cNvSpPr/>
              <p:nvPr/>
            </p:nvSpPr>
            <p:spPr>
              <a:xfrm>
                <a:off x="8921843" y="4425627"/>
                <a:ext cx="1642584" cy="695343"/>
              </a:xfrm>
              <a:prstGeom prst="rect">
                <a:avLst/>
              </a:prstGeom>
              <a:solidFill>
                <a:schemeClr val="bg1">
                  <a:lumMod val="75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tx1"/>
                    </a:solidFill>
                  </a:rPr>
                  <a:t>heap</a:t>
                </a:r>
              </a:p>
            </p:txBody>
          </p:sp>
          <p:sp>
            <p:nvSpPr>
              <p:cNvPr id="77" name="Rectangle 76">
                <a:extLst>
                  <a:ext uri="{FF2B5EF4-FFF2-40B4-BE49-F238E27FC236}">
                    <a16:creationId xmlns:a16="http://schemas.microsoft.com/office/drawing/2014/main" id="{5C8815B8-6AA5-4CF8-9EAF-1EEC7B782BAD}"/>
                  </a:ext>
                </a:extLst>
              </p:cNvPr>
              <p:cNvSpPr/>
              <p:nvPr/>
            </p:nvSpPr>
            <p:spPr>
              <a:xfrm>
                <a:off x="8923970" y="1736802"/>
                <a:ext cx="1642586" cy="69272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OS</a:t>
                </a:r>
              </a:p>
            </p:txBody>
          </p:sp>
          <p:sp>
            <p:nvSpPr>
              <p:cNvPr id="78" name="Rectangle 77">
                <a:extLst>
                  <a:ext uri="{FF2B5EF4-FFF2-40B4-BE49-F238E27FC236}">
                    <a16:creationId xmlns:a16="http://schemas.microsoft.com/office/drawing/2014/main" id="{AEF0D363-734C-401C-B68F-655DEA728775}"/>
                  </a:ext>
                </a:extLst>
              </p:cNvPr>
              <p:cNvSpPr/>
              <p:nvPr/>
            </p:nvSpPr>
            <p:spPr>
              <a:xfrm>
                <a:off x="8933679" y="5768754"/>
                <a:ext cx="1642586" cy="69272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Other process</a:t>
                </a:r>
              </a:p>
            </p:txBody>
          </p:sp>
          <p:sp>
            <p:nvSpPr>
              <p:cNvPr id="96" name="Rectangle 95">
                <a:extLst>
                  <a:ext uri="{FF2B5EF4-FFF2-40B4-BE49-F238E27FC236}">
                    <a16:creationId xmlns:a16="http://schemas.microsoft.com/office/drawing/2014/main" id="{966DB820-E54E-4E16-A8A1-A2E20E44DB29}"/>
                  </a:ext>
                </a:extLst>
              </p:cNvPr>
              <p:cNvSpPr/>
              <p:nvPr/>
            </p:nvSpPr>
            <p:spPr>
              <a:xfrm>
                <a:off x="8923323" y="2430451"/>
                <a:ext cx="1642586" cy="69272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Other process</a:t>
                </a:r>
              </a:p>
            </p:txBody>
          </p:sp>
        </p:grpSp>
        <p:sp>
          <p:nvSpPr>
            <p:cNvPr id="61" name="Right Brace 60">
              <a:extLst>
                <a:ext uri="{FF2B5EF4-FFF2-40B4-BE49-F238E27FC236}">
                  <a16:creationId xmlns:a16="http://schemas.microsoft.com/office/drawing/2014/main" id="{9967A3D5-7B8B-43BC-80D1-EB52086F5821}"/>
                </a:ext>
              </a:extLst>
            </p:cNvPr>
            <p:cNvSpPr/>
            <p:nvPr/>
          </p:nvSpPr>
          <p:spPr>
            <a:xfrm>
              <a:off x="7334413" y="1902292"/>
              <a:ext cx="347741" cy="138209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84594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72BE-38BE-4EA2-B5B3-2A5DA858B856}"/>
              </a:ext>
            </a:extLst>
          </p:cNvPr>
          <p:cNvSpPr>
            <a:spLocks noGrp="1"/>
          </p:cNvSpPr>
          <p:nvPr>
            <p:ph type="title"/>
          </p:nvPr>
        </p:nvSpPr>
        <p:spPr>
          <a:xfrm>
            <a:off x="838200" y="-61004"/>
            <a:ext cx="10515600" cy="1325563"/>
          </a:xfrm>
        </p:spPr>
        <p:txBody>
          <a:bodyPr/>
          <a:lstStyle/>
          <a:p>
            <a:r>
              <a:rPr lang="en-US" dirty="0"/>
              <a:t>Example:</a:t>
            </a:r>
          </a:p>
        </p:txBody>
      </p:sp>
      <p:sp>
        <p:nvSpPr>
          <p:cNvPr id="3" name="Content Placeholder 2">
            <a:extLst>
              <a:ext uri="{FF2B5EF4-FFF2-40B4-BE49-F238E27FC236}">
                <a16:creationId xmlns:a16="http://schemas.microsoft.com/office/drawing/2014/main" id="{3686880B-2F72-4818-AE63-64F9246DC1DA}"/>
              </a:ext>
            </a:extLst>
          </p:cNvPr>
          <p:cNvSpPr>
            <a:spLocks noGrp="1"/>
          </p:cNvSpPr>
          <p:nvPr>
            <p:ph idx="1"/>
          </p:nvPr>
        </p:nvSpPr>
        <p:spPr>
          <a:xfrm>
            <a:off x="801949" y="1331581"/>
            <a:ext cx="3849210" cy="4351338"/>
          </a:xfrm>
        </p:spPr>
        <p:txBody>
          <a:bodyPr>
            <a:normAutofit/>
          </a:bodyPr>
          <a:lstStyle/>
          <a:p>
            <a:pPr marL="0" indent="0">
              <a:buNone/>
            </a:pPr>
            <a:r>
              <a:rPr lang="en-US" sz="1800" dirty="0">
                <a:latin typeface="Courier New" panose="02070309020205020404" pitchFamily="49" charset="0"/>
                <a:cs typeface="Courier New" panose="02070309020205020404" pitchFamily="49" charset="0"/>
              </a:rPr>
              <a:t>static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gVar</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proc_a</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arg</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 .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gVar</a:t>
            </a:r>
            <a:r>
              <a:rPr lang="en-US" sz="1800" dirty="0">
                <a:latin typeface="Courier New" panose="02070309020205020404" pitchFamily="49" charset="0"/>
                <a:cs typeface="Courier New" panose="02070309020205020404" pitchFamily="49" charset="0"/>
              </a:rPr>
              <a:t> = 7;</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put_record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gvar</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93FF2A4F-FC70-4862-A97E-EE28604783F8}"/>
              </a:ext>
            </a:extLst>
          </p:cNvPr>
          <p:cNvSpPr txBox="1">
            <a:spLocks/>
          </p:cNvSpPr>
          <p:nvPr/>
        </p:nvSpPr>
        <p:spPr>
          <a:xfrm>
            <a:off x="6096001" y="311859"/>
            <a:ext cx="4006788" cy="6117054"/>
          </a:xfrm>
          <a:prstGeom prst="rect">
            <a:avLst/>
          </a:prstGeom>
          <a:solidFill>
            <a:schemeClr val="bg1">
              <a:lumMod val="75000"/>
              <a:alpha val="50000"/>
            </a:schemeClr>
          </a:solidFill>
          <a:ln w="254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latin typeface="Courier New" panose="02070309020205020404" pitchFamily="49" charset="0"/>
                <a:cs typeface="Courier New" panose="02070309020205020404" pitchFamily="49" charset="0"/>
              </a:rPr>
              <a:t>0000	. . .</a:t>
            </a:r>
          </a:p>
          <a:p>
            <a:pPr marL="0" indent="0">
              <a:buNone/>
            </a:pP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0008	[space for </a:t>
            </a:r>
            <a:r>
              <a:rPr lang="en-US" sz="1200" dirty="0" err="1">
                <a:latin typeface="Courier New" panose="02070309020205020404" pitchFamily="49" charset="0"/>
                <a:cs typeface="Courier New" panose="02070309020205020404" pitchFamily="49" charset="0"/>
              </a:rPr>
              <a:t>gVar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0036	Entry	</a:t>
            </a:r>
            <a:r>
              <a:rPr lang="en-US" sz="1200" dirty="0" err="1">
                <a:latin typeface="Courier New" panose="02070309020205020404" pitchFamily="49" charset="0"/>
                <a:cs typeface="Courier New" panose="02070309020205020404" pitchFamily="49" charset="0"/>
              </a:rPr>
              <a:t>proc_a</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0220	</a:t>
            </a:r>
            <a:r>
              <a:rPr lang="en-US" sz="1200" dirty="0" err="1">
                <a:latin typeface="Courier New" panose="02070309020205020404" pitchFamily="49" charset="0"/>
                <a:cs typeface="Courier New" panose="02070309020205020404" pitchFamily="49" charset="0"/>
              </a:rPr>
              <a:t>mov</a:t>
            </a:r>
            <a:r>
              <a:rPr lang="en-US" sz="1200" dirty="0">
                <a:latin typeface="Courier New" panose="02070309020205020404" pitchFamily="49" charset="0"/>
                <a:cs typeface="Courier New" panose="02070309020205020404" pitchFamily="49" charset="0"/>
              </a:rPr>
              <a:t> R1,#7</a:t>
            </a:r>
          </a:p>
          <a:p>
            <a:pPr marL="0" indent="0">
              <a:buNone/>
            </a:pPr>
            <a:r>
              <a:rPr lang="en-US" sz="1200" dirty="0">
                <a:latin typeface="Courier New" panose="02070309020205020404" pitchFamily="49" charset="0"/>
                <a:cs typeface="Courier New" panose="02070309020205020404" pitchFamily="49" charset="0"/>
              </a:rPr>
              <a:t>0224	</a:t>
            </a:r>
            <a:r>
              <a:rPr lang="en-US" sz="1200" dirty="0" err="1">
                <a:latin typeface="Courier New" panose="02070309020205020404" pitchFamily="49" charset="0"/>
                <a:cs typeface="Courier New" panose="02070309020205020404" pitchFamily="49" charset="0"/>
              </a:rPr>
              <a:t>st</a:t>
            </a:r>
            <a:r>
              <a:rPr lang="en-US" sz="1200" dirty="0">
                <a:latin typeface="Courier New" panose="02070309020205020404" pitchFamily="49" charset="0"/>
                <a:cs typeface="Courier New" panose="02070309020205020404" pitchFamily="49" charset="0"/>
              </a:rPr>
              <a:t> R1, [0008]</a:t>
            </a:r>
          </a:p>
          <a:p>
            <a:pPr marL="0" indent="0">
              <a:buNone/>
            </a:pPr>
            <a:r>
              <a:rPr lang="en-US" sz="1200" dirty="0">
                <a:latin typeface="Courier New" panose="02070309020205020404" pitchFamily="49" charset="0"/>
                <a:cs typeface="Courier New" panose="02070309020205020404" pitchFamily="49" charset="0"/>
              </a:rPr>
              <a:t>0228	push R1</a:t>
            </a:r>
          </a:p>
          <a:p>
            <a:pPr marL="0" indent="0">
              <a:buNone/>
            </a:pPr>
            <a:r>
              <a:rPr lang="en-US" sz="1200" dirty="0">
                <a:latin typeface="Courier New" panose="02070309020205020404" pitchFamily="49" charset="0"/>
                <a:cs typeface="Courier New" panose="02070309020205020404" pitchFamily="49" charset="0"/>
              </a:rPr>
              <a:t>0232	call “</a:t>
            </a:r>
            <a:r>
              <a:rPr lang="en-US" sz="1200" dirty="0" err="1">
                <a:latin typeface="Courier New" panose="02070309020205020404" pitchFamily="49" charset="0"/>
                <a:cs typeface="Courier New" panose="02070309020205020404" pitchFamily="49" charset="0"/>
              </a:rPr>
              <a:t>put_record</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0400 	External reference table</a:t>
            </a: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0404	“</a:t>
            </a:r>
            <a:r>
              <a:rPr lang="en-US" sz="1200" dirty="0" err="1">
                <a:latin typeface="Courier New" panose="02070309020205020404" pitchFamily="49" charset="0"/>
                <a:cs typeface="Courier New" panose="02070309020205020404" pitchFamily="49" charset="0"/>
              </a:rPr>
              <a:t>put_record</a:t>
            </a:r>
            <a:r>
              <a:rPr lang="en-US" sz="1200" dirty="0">
                <a:latin typeface="Courier New" panose="02070309020205020404" pitchFamily="49" charset="0"/>
                <a:cs typeface="Courier New" panose="02070309020205020404" pitchFamily="49" charset="0"/>
              </a:rPr>
              <a:t>”	0232</a:t>
            </a:r>
          </a:p>
          <a:p>
            <a:pPr marL="0" indent="0">
              <a:buNone/>
            </a:pP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0500 	External definition table</a:t>
            </a: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0540	“</a:t>
            </a:r>
            <a:r>
              <a:rPr lang="en-US" sz="1200" dirty="0" err="1">
                <a:latin typeface="Courier New" panose="02070309020205020404" pitchFamily="49" charset="0"/>
                <a:cs typeface="Courier New" panose="02070309020205020404" pitchFamily="49" charset="0"/>
              </a:rPr>
              <a:t>proc_a</a:t>
            </a:r>
            <a:r>
              <a:rPr lang="en-US" sz="1200" dirty="0">
                <a:latin typeface="Courier New" panose="02070309020205020404" pitchFamily="49" charset="0"/>
                <a:cs typeface="Courier New" panose="02070309020205020404" pitchFamily="49" charset="0"/>
              </a:rPr>
              <a:t>”		0036</a:t>
            </a:r>
          </a:p>
          <a:p>
            <a:pPr marL="0" indent="0">
              <a:buNone/>
            </a:pPr>
            <a:r>
              <a:rPr lang="en-US" sz="1200" dirty="0">
                <a:latin typeface="Courier New" panose="02070309020205020404" pitchFamily="49" charset="0"/>
                <a:cs typeface="Courier New" panose="02070309020205020404" pitchFamily="49" charset="0"/>
              </a:rPr>
              <a:t>0600	Symbol table (optional)</a:t>
            </a:r>
          </a:p>
          <a:p>
            <a:pPr marL="0" indent="0">
              <a:buNone/>
            </a:pP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0799	Last location in the module</a:t>
            </a:r>
          </a:p>
        </p:txBody>
      </p:sp>
      <p:sp>
        <p:nvSpPr>
          <p:cNvPr id="9" name="Rectangle 8">
            <a:extLst>
              <a:ext uri="{FF2B5EF4-FFF2-40B4-BE49-F238E27FC236}">
                <a16:creationId xmlns:a16="http://schemas.microsoft.com/office/drawing/2014/main" id="{37593D9D-05C9-4085-B093-6F06D6429485}"/>
              </a:ext>
            </a:extLst>
          </p:cNvPr>
          <p:cNvSpPr/>
          <p:nvPr/>
        </p:nvSpPr>
        <p:spPr>
          <a:xfrm>
            <a:off x="735357" y="1343145"/>
            <a:ext cx="3997911" cy="2669558"/>
          </a:xfrm>
          <a:prstGeom prst="rect">
            <a:avLst/>
          </a:prstGeom>
          <a:solidFill>
            <a:schemeClr val="bg2">
              <a:lumMod val="90000"/>
              <a:alpha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FD62ED4-D3FD-4FB1-9D97-A987F92E8758}"/>
              </a:ext>
            </a:extLst>
          </p:cNvPr>
          <p:cNvSpPr/>
          <p:nvPr/>
        </p:nvSpPr>
        <p:spPr>
          <a:xfrm>
            <a:off x="4829452" y="2911876"/>
            <a:ext cx="1266548" cy="514905"/>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3FF1D41-9664-4683-9D10-95055625CFDE}"/>
              </a:ext>
            </a:extLst>
          </p:cNvPr>
          <p:cNvSpPr txBox="1"/>
          <p:nvPr/>
        </p:nvSpPr>
        <p:spPr>
          <a:xfrm>
            <a:off x="1322772" y="4190260"/>
            <a:ext cx="2059620" cy="369332"/>
          </a:xfrm>
          <a:prstGeom prst="rect">
            <a:avLst/>
          </a:prstGeom>
          <a:noFill/>
        </p:spPr>
        <p:txBody>
          <a:bodyPr wrap="square" rtlCol="0">
            <a:spAutoFit/>
          </a:bodyPr>
          <a:lstStyle/>
          <a:p>
            <a:pPr algn="ctr"/>
            <a:r>
              <a:rPr lang="en-US" dirty="0"/>
              <a:t>Source file</a:t>
            </a:r>
          </a:p>
        </p:txBody>
      </p:sp>
      <p:sp>
        <p:nvSpPr>
          <p:cNvPr id="12" name="TextBox 11">
            <a:extLst>
              <a:ext uri="{FF2B5EF4-FFF2-40B4-BE49-F238E27FC236}">
                <a16:creationId xmlns:a16="http://schemas.microsoft.com/office/drawing/2014/main" id="{5181283D-A728-4418-89A3-07AB8EF72473}"/>
              </a:ext>
            </a:extLst>
          </p:cNvPr>
          <p:cNvSpPr txBox="1"/>
          <p:nvPr/>
        </p:nvSpPr>
        <p:spPr>
          <a:xfrm>
            <a:off x="6775151" y="6428912"/>
            <a:ext cx="3034674" cy="369332"/>
          </a:xfrm>
          <a:prstGeom prst="rect">
            <a:avLst/>
          </a:prstGeom>
          <a:noFill/>
        </p:spPr>
        <p:txBody>
          <a:bodyPr wrap="square" rtlCol="0">
            <a:spAutoFit/>
          </a:bodyPr>
          <a:lstStyle/>
          <a:p>
            <a:pPr algn="ctr"/>
            <a:r>
              <a:rPr lang="en-US" dirty="0"/>
              <a:t>Relocatable object file</a:t>
            </a:r>
          </a:p>
        </p:txBody>
      </p:sp>
    </p:spTree>
    <p:extLst>
      <p:ext uri="{BB962C8B-B14F-4D97-AF65-F5344CB8AC3E}">
        <p14:creationId xmlns:p14="http://schemas.microsoft.com/office/powerpoint/2010/main" val="3601394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3FF2A4F-FC70-4862-A97E-EE28604783F8}"/>
              </a:ext>
            </a:extLst>
          </p:cNvPr>
          <p:cNvSpPr txBox="1">
            <a:spLocks/>
          </p:cNvSpPr>
          <p:nvPr/>
        </p:nvSpPr>
        <p:spPr>
          <a:xfrm>
            <a:off x="6353456" y="311860"/>
            <a:ext cx="3909132" cy="53077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latin typeface="Courier New" panose="02070309020205020404" pitchFamily="49" charset="0"/>
                <a:cs typeface="Courier New" panose="02070309020205020404" pitchFamily="49" charset="0"/>
              </a:rPr>
              <a:t>0000	Other module</a:t>
            </a:r>
          </a:p>
          <a:p>
            <a:pPr marL="0" indent="0">
              <a:buNone/>
            </a:pP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1008	[space for </a:t>
            </a:r>
            <a:r>
              <a:rPr lang="en-US" sz="1200" dirty="0" err="1">
                <a:latin typeface="Courier New" panose="02070309020205020404" pitchFamily="49" charset="0"/>
                <a:cs typeface="Courier New" panose="02070309020205020404" pitchFamily="49" charset="0"/>
              </a:rPr>
              <a:t>gVar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1036	Entry	</a:t>
            </a:r>
            <a:r>
              <a:rPr lang="en-US" sz="1200" dirty="0" err="1">
                <a:latin typeface="Courier New" panose="02070309020205020404" pitchFamily="49" charset="0"/>
                <a:cs typeface="Courier New" panose="02070309020205020404" pitchFamily="49" charset="0"/>
              </a:rPr>
              <a:t>proc_a</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1220	</a:t>
            </a:r>
            <a:r>
              <a:rPr lang="en-US" sz="1200" dirty="0" err="1">
                <a:latin typeface="Courier New" panose="02070309020205020404" pitchFamily="49" charset="0"/>
                <a:cs typeface="Courier New" panose="02070309020205020404" pitchFamily="49" charset="0"/>
              </a:rPr>
              <a:t>mov</a:t>
            </a:r>
            <a:r>
              <a:rPr lang="en-US" sz="1200" dirty="0">
                <a:latin typeface="Courier New" panose="02070309020205020404" pitchFamily="49" charset="0"/>
                <a:cs typeface="Courier New" panose="02070309020205020404" pitchFamily="49" charset="0"/>
              </a:rPr>
              <a:t> R1,#7</a:t>
            </a:r>
          </a:p>
          <a:p>
            <a:pPr marL="0" indent="0">
              <a:buNone/>
            </a:pPr>
            <a:r>
              <a:rPr lang="en-US" sz="1200" dirty="0">
                <a:latin typeface="Courier New" panose="02070309020205020404" pitchFamily="49" charset="0"/>
                <a:cs typeface="Courier New" panose="02070309020205020404" pitchFamily="49" charset="0"/>
              </a:rPr>
              <a:t>1224	St R1, [</a:t>
            </a:r>
            <a:r>
              <a:rPr lang="en-US" sz="1200" dirty="0">
                <a:highlight>
                  <a:srgbClr val="FFFF00"/>
                </a:highlight>
                <a:latin typeface="Courier New" panose="02070309020205020404" pitchFamily="49" charset="0"/>
                <a:cs typeface="Courier New" panose="02070309020205020404" pitchFamily="49" charset="0"/>
              </a:rPr>
              <a:t>1008</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1228	Push R1</a:t>
            </a:r>
          </a:p>
          <a:p>
            <a:pPr marL="0" indent="0">
              <a:buNone/>
            </a:pPr>
            <a:r>
              <a:rPr lang="en-US" sz="1200" dirty="0">
                <a:latin typeface="Courier New" panose="02070309020205020404" pitchFamily="49" charset="0"/>
                <a:cs typeface="Courier New" panose="02070309020205020404" pitchFamily="49" charset="0"/>
              </a:rPr>
              <a:t>1232	call </a:t>
            </a:r>
            <a:r>
              <a:rPr lang="en-US" sz="1200" dirty="0">
                <a:highlight>
                  <a:srgbClr val="FFFF00"/>
                </a:highlight>
                <a:latin typeface="Courier New" panose="02070309020205020404" pitchFamily="49" charset="0"/>
                <a:cs typeface="Courier New" panose="02070309020205020404" pitchFamily="49" charset="0"/>
              </a:rPr>
              <a:t>2334</a:t>
            </a:r>
          </a:p>
          <a:p>
            <a:pPr marL="0" indent="0">
              <a:buNone/>
            </a:pPr>
            <a:r>
              <a:rPr lang="en-US" sz="1200" dirty="0">
                <a:latin typeface="Courier New" panose="02070309020205020404" pitchFamily="49" charset="0"/>
                <a:cs typeface="Courier New" panose="02070309020205020404" pitchFamily="49" charset="0"/>
              </a:rPr>
              <a:t>. . .</a:t>
            </a:r>
          </a:p>
          <a:p>
            <a:pPr>
              <a:buAutoNum type="arabicPlain" startAt="1399"/>
            </a:pPr>
            <a:r>
              <a:rPr lang="en-US" sz="1200" dirty="0">
                <a:latin typeface="Courier New" panose="02070309020205020404" pitchFamily="49" charset="0"/>
                <a:cs typeface="Courier New" panose="02070309020205020404" pitchFamily="49" charset="0"/>
              </a:rPr>
              <a:t> 	End of </a:t>
            </a:r>
            <a:r>
              <a:rPr lang="en-US" sz="1200" dirty="0" err="1">
                <a:latin typeface="Courier New" panose="02070309020205020404" pitchFamily="49" charset="0"/>
                <a:cs typeface="Courier New" panose="02070309020205020404" pitchFamily="49" charset="0"/>
              </a:rPr>
              <a:t>proc_a</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 . 	Start of Other module</a:t>
            </a:r>
          </a:p>
          <a:p>
            <a:pPr>
              <a:buAutoNum type="arabicPlain" startAt="2334"/>
            </a:pPr>
            <a:r>
              <a:rPr lang="en-US" sz="1200" dirty="0">
                <a:latin typeface="Courier New" panose="02070309020205020404" pitchFamily="49" charset="0"/>
                <a:cs typeface="Courier New" panose="02070309020205020404" pitchFamily="49" charset="0"/>
              </a:rPr>
              <a:t> 	Entry	</a:t>
            </a:r>
            <a:r>
              <a:rPr lang="en-US" sz="1200" dirty="0" err="1">
                <a:latin typeface="Courier New" panose="02070309020205020404" pitchFamily="49" charset="0"/>
                <a:cs typeface="Courier New" panose="02070309020205020404" pitchFamily="49" charset="0"/>
              </a:rPr>
              <a:t>put_record</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 . 	</a:t>
            </a:r>
          </a:p>
          <a:p>
            <a:pPr>
              <a:buAutoNum type="arabicPlain" startAt="2670"/>
            </a:pPr>
            <a:r>
              <a:rPr lang="en-US" sz="1200" dirty="0">
                <a:latin typeface="Courier New" panose="02070309020205020404" pitchFamily="49" charset="0"/>
                <a:cs typeface="Courier New" panose="02070309020205020404" pitchFamily="49" charset="0"/>
              </a:rPr>
              <a:t> 	(optional symbol table)</a:t>
            </a:r>
          </a:p>
          <a:p>
            <a:pPr marL="0" indent="0">
              <a:buNone/>
            </a:pPr>
            <a:r>
              <a:rPr lang="en-US" sz="1200" dirty="0">
                <a:latin typeface="Courier New" panose="02070309020205020404" pitchFamily="49" charset="0"/>
                <a:cs typeface="Courier New" panose="02070309020205020404" pitchFamily="49" charset="0"/>
              </a:rPr>
              <a:t>2999	(last location in module)</a:t>
            </a:r>
          </a:p>
        </p:txBody>
      </p:sp>
      <p:sp>
        <p:nvSpPr>
          <p:cNvPr id="9" name="Content Placeholder 2">
            <a:extLst>
              <a:ext uri="{FF2B5EF4-FFF2-40B4-BE49-F238E27FC236}">
                <a16:creationId xmlns:a16="http://schemas.microsoft.com/office/drawing/2014/main" id="{BF19AE63-9E72-4F4A-AAB5-A8CC617F3F38}"/>
              </a:ext>
            </a:extLst>
          </p:cNvPr>
          <p:cNvSpPr txBox="1">
            <a:spLocks/>
          </p:cNvSpPr>
          <p:nvPr/>
        </p:nvSpPr>
        <p:spPr>
          <a:xfrm>
            <a:off x="488267" y="267470"/>
            <a:ext cx="4521706" cy="6090421"/>
          </a:xfrm>
          <a:prstGeom prst="rect">
            <a:avLst/>
          </a:prstGeom>
          <a:solidFill>
            <a:schemeClr val="bg1">
              <a:lumMod val="75000"/>
              <a:alpha val="50000"/>
            </a:schemeClr>
          </a:solidFill>
          <a:ln w="254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latin typeface="Courier New" panose="02070309020205020404" pitchFamily="49" charset="0"/>
                <a:cs typeface="Courier New" panose="02070309020205020404" pitchFamily="49" charset="0"/>
              </a:rPr>
              <a:t>0000	. . .</a:t>
            </a:r>
          </a:p>
          <a:p>
            <a:pPr marL="0" indent="0">
              <a:buNone/>
            </a:pP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0008	[space for </a:t>
            </a:r>
            <a:r>
              <a:rPr lang="en-US" sz="1200" dirty="0" err="1">
                <a:latin typeface="Courier New" panose="02070309020205020404" pitchFamily="49" charset="0"/>
                <a:cs typeface="Courier New" panose="02070309020205020404" pitchFamily="49" charset="0"/>
              </a:rPr>
              <a:t>gVar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0036	Entry	</a:t>
            </a:r>
            <a:r>
              <a:rPr lang="en-US" sz="1200" dirty="0" err="1">
                <a:latin typeface="Courier New" panose="02070309020205020404" pitchFamily="49" charset="0"/>
                <a:cs typeface="Courier New" panose="02070309020205020404" pitchFamily="49" charset="0"/>
              </a:rPr>
              <a:t>proc_a</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0220	</a:t>
            </a:r>
            <a:r>
              <a:rPr lang="en-US" sz="1200" dirty="0" err="1">
                <a:latin typeface="Courier New" panose="02070309020205020404" pitchFamily="49" charset="0"/>
                <a:cs typeface="Courier New" panose="02070309020205020404" pitchFamily="49" charset="0"/>
              </a:rPr>
              <a:t>mov</a:t>
            </a:r>
            <a:r>
              <a:rPr lang="en-US" sz="1200" dirty="0">
                <a:latin typeface="Courier New" panose="02070309020205020404" pitchFamily="49" charset="0"/>
                <a:cs typeface="Courier New" panose="02070309020205020404" pitchFamily="49" charset="0"/>
              </a:rPr>
              <a:t> R1,#7</a:t>
            </a:r>
          </a:p>
          <a:p>
            <a:pPr marL="0" indent="0">
              <a:buNone/>
            </a:pPr>
            <a:r>
              <a:rPr lang="en-US" sz="1200" dirty="0">
                <a:latin typeface="Courier New" panose="02070309020205020404" pitchFamily="49" charset="0"/>
                <a:cs typeface="Courier New" panose="02070309020205020404" pitchFamily="49" charset="0"/>
              </a:rPr>
              <a:t>0224	</a:t>
            </a:r>
            <a:r>
              <a:rPr lang="en-US" sz="1200" dirty="0" err="1">
                <a:latin typeface="Courier New" panose="02070309020205020404" pitchFamily="49" charset="0"/>
                <a:cs typeface="Courier New" panose="02070309020205020404" pitchFamily="49" charset="0"/>
              </a:rPr>
              <a:t>st</a:t>
            </a:r>
            <a:r>
              <a:rPr lang="en-US" sz="1200" dirty="0">
                <a:latin typeface="Courier New" panose="02070309020205020404" pitchFamily="49" charset="0"/>
                <a:cs typeface="Courier New" panose="02070309020205020404" pitchFamily="49" charset="0"/>
              </a:rPr>
              <a:t> R1, </a:t>
            </a:r>
            <a:r>
              <a:rPr lang="en-US" sz="1200" dirty="0">
                <a:highlight>
                  <a:srgbClr val="FFFF00"/>
                </a:highlight>
                <a:latin typeface="Courier New" panose="02070309020205020404" pitchFamily="49" charset="0"/>
                <a:cs typeface="Courier New" panose="02070309020205020404" pitchFamily="49" charset="0"/>
              </a:rPr>
              <a:t>[0008]</a:t>
            </a:r>
          </a:p>
          <a:p>
            <a:pPr marL="0" indent="0">
              <a:buNone/>
            </a:pPr>
            <a:r>
              <a:rPr lang="en-US" sz="1200" dirty="0">
                <a:latin typeface="Courier New" panose="02070309020205020404" pitchFamily="49" charset="0"/>
                <a:cs typeface="Courier New" panose="02070309020205020404" pitchFamily="49" charset="0"/>
              </a:rPr>
              <a:t>0228	push R1</a:t>
            </a:r>
          </a:p>
          <a:p>
            <a:pPr marL="0" indent="0">
              <a:buNone/>
            </a:pPr>
            <a:r>
              <a:rPr lang="en-US" sz="1200" dirty="0">
                <a:latin typeface="Courier New" panose="02070309020205020404" pitchFamily="49" charset="0"/>
                <a:cs typeface="Courier New" panose="02070309020205020404" pitchFamily="49" charset="0"/>
              </a:rPr>
              <a:t>0232	call </a:t>
            </a:r>
            <a:r>
              <a:rPr lang="en-US" sz="1200" dirty="0">
                <a:highlight>
                  <a:srgbClr val="FFFF00"/>
                </a:highlight>
                <a:latin typeface="Courier New" panose="02070309020205020404" pitchFamily="49" charset="0"/>
                <a:cs typeface="Courier New" panose="02070309020205020404" pitchFamily="49" charset="0"/>
              </a:rPr>
              <a:t>“</a:t>
            </a:r>
            <a:r>
              <a:rPr lang="en-US" sz="1200" dirty="0" err="1">
                <a:highlight>
                  <a:srgbClr val="FFFF00"/>
                </a:highlight>
                <a:latin typeface="Courier New" panose="02070309020205020404" pitchFamily="49" charset="0"/>
                <a:cs typeface="Courier New" panose="02070309020205020404" pitchFamily="49" charset="0"/>
              </a:rPr>
              <a:t>put_record</a:t>
            </a:r>
            <a:r>
              <a:rPr lang="en-US" sz="1200" dirty="0">
                <a:highlight>
                  <a:srgbClr val="FFFF00"/>
                </a:highlight>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0400 	External reference table</a:t>
            </a: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0404	“</a:t>
            </a:r>
            <a:r>
              <a:rPr lang="en-US" sz="1200" dirty="0" err="1">
                <a:latin typeface="Courier New" panose="02070309020205020404" pitchFamily="49" charset="0"/>
                <a:cs typeface="Courier New" panose="02070309020205020404" pitchFamily="49" charset="0"/>
              </a:rPr>
              <a:t>put_record</a:t>
            </a:r>
            <a:r>
              <a:rPr lang="en-US" sz="1200" dirty="0">
                <a:latin typeface="Courier New" panose="02070309020205020404" pitchFamily="49" charset="0"/>
                <a:cs typeface="Courier New" panose="02070309020205020404" pitchFamily="49" charset="0"/>
              </a:rPr>
              <a:t>”	0232</a:t>
            </a:r>
          </a:p>
          <a:p>
            <a:pPr marL="0" indent="0">
              <a:buNone/>
            </a:pP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0500 	External definition table</a:t>
            </a: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0540	“</a:t>
            </a:r>
            <a:r>
              <a:rPr lang="en-US" sz="1200" dirty="0" err="1">
                <a:latin typeface="Courier New" panose="02070309020205020404" pitchFamily="49" charset="0"/>
                <a:cs typeface="Courier New" panose="02070309020205020404" pitchFamily="49" charset="0"/>
              </a:rPr>
              <a:t>proc_a</a:t>
            </a:r>
            <a:r>
              <a:rPr lang="en-US" sz="1200" dirty="0">
                <a:latin typeface="Courier New" panose="02070309020205020404" pitchFamily="49" charset="0"/>
                <a:cs typeface="Courier New" panose="02070309020205020404" pitchFamily="49" charset="0"/>
              </a:rPr>
              <a:t>”		0036</a:t>
            </a:r>
          </a:p>
          <a:p>
            <a:pPr marL="0" indent="0">
              <a:buNone/>
            </a:pPr>
            <a:r>
              <a:rPr lang="en-US" sz="1200" dirty="0">
                <a:latin typeface="Courier New" panose="02070309020205020404" pitchFamily="49" charset="0"/>
                <a:cs typeface="Courier New" panose="02070309020205020404" pitchFamily="49" charset="0"/>
              </a:rPr>
              <a:t>0600	Symbol table (optional)</a:t>
            </a:r>
          </a:p>
          <a:p>
            <a:pPr marL="0" indent="0">
              <a:buNone/>
            </a:pP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0799	Last location in the module</a:t>
            </a:r>
          </a:p>
        </p:txBody>
      </p:sp>
      <p:sp>
        <p:nvSpPr>
          <p:cNvPr id="23" name="Arrow: Curved Down 22">
            <a:extLst>
              <a:ext uri="{FF2B5EF4-FFF2-40B4-BE49-F238E27FC236}">
                <a16:creationId xmlns:a16="http://schemas.microsoft.com/office/drawing/2014/main" id="{3AA4D283-CFF3-4DEE-8C1B-EF2CFD756AFB}"/>
              </a:ext>
            </a:extLst>
          </p:cNvPr>
          <p:cNvSpPr/>
          <p:nvPr/>
        </p:nvSpPr>
        <p:spPr>
          <a:xfrm>
            <a:off x="798991" y="311859"/>
            <a:ext cx="5956916" cy="11884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3475842C-4E0F-4E84-A787-6CB2423A90A0}"/>
              </a:ext>
            </a:extLst>
          </p:cNvPr>
          <p:cNvSpPr/>
          <p:nvPr/>
        </p:nvSpPr>
        <p:spPr>
          <a:xfrm>
            <a:off x="6255800" y="267470"/>
            <a:ext cx="3997911" cy="380599"/>
          </a:xfrm>
          <a:prstGeom prst="rect">
            <a:avLst/>
          </a:prstGeom>
          <a:solidFill>
            <a:schemeClr val="bg2">
              <a:lumMod val="90000"/>
              <a:alpha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798CF9-705C-4AB4-AF2D-8F7B8A81DD55}"/>
              </a:ext>
            </a:extLst>
          </p:cNvPr>
          <p:cNvSpPr/>
          <p:nvPr/>
        </p:nvSpPr>
        <p:spPr>
          <a:xfrm>
            <a:off x="6255152" y="648069"/>
            <a:ext cx="3997911" cy="3409025"/>
          </a:xfrm>
          <a:prstGeom prst="rect">
            <a:avLst/>
          </a:prstGeom>
          <a:solidFill>
            <a:schemeClr val="bg2">
              <a:lumMod val="90000"/>
              <a:alpha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2A8BAD8F-5FBD-4A84-BDDC-04FCBFD9B820}"/>
              </a:ext>
            </a:extLst>
          </p:cNvPr>
          <p:cNvSpPr txBox="1"/>
          <p:nvPr/>
        </p:nvSpPr>
        <p:spPr>
          <a:xfrm>
            <a:off x="747199" y="6357891"/>
            <a:ext cx="3034674" cy="369332"/>
          </a:xfrm>
          <a:prstGeom prst="rect">
            <a:avLst/>
          </a:prstGeom>
          <a:noFill/>
        </p:spPr>
        <p:txBody>
          <a:bodyPr wrap="square" rtlCol="0">
            <a:spAutoFit/>
          </a:bodyPr>
          <a:lstStyle/>
          <a:p>
            <a:pPr algn="ctr"/>
            <a:r>
              <a:rPr lang="en-US" dirty="0"/>
              <a:t>Relocatable object file</a:t>
            </a:r>
          </a:p>
        </p:txBody>
      </p:sp>
      <p:sp>
        <p:nvSpPr>
          <p:cNvPr id="28" name="TextBox 27">
            <a:extLst>
              <a:ext uri="{FF2B5EF4-FFF2-40B4-BE49-F238E27FC236}">
                <a16:creationId xmlns:a16="http://schemas.microsoft.com/office/drawing/2014/main" id="{4AF73EE4-2AAD-4634-A5AA-0EEE4629B086}"/>
              </a:ext>
            </a:extLst>
          </p:cNvPr>
          <p:cNvSpPr txBox="1"/>
          <p:nvPr/>
        </p:nvSpPr>
        <p:spPr>
          <a:xfrm>
            <a:off x="6757395" y="5692064"/>
            <a:ext cx="3034674" cy="369332"/>
          </a:xfrm>
          <a:prstGeom prst="rect">
            <a:avLst/>
          </a:prstGeom>
          <a:noFill/>
        </p:spPr>
        <p:txBody>
          <a:bodyPr wrap="square" rtlCol="0">
            <a:spAutoFit/>
          </a:bodyPr>
          <a:lstStyle/>
          <a:p>
            <a:pPr algn="ctr"/>
            <a:r>
              <a:rPr lang="en-US" dirty="0"/>
              <a:t>Absolute module</a:t>
            </a:r>
          </a:p>
        </p:txBody>
      </p:sp>
      <p:sp>
        <p:nvSpPr>
          <p:cNvPr id="10" name="Rectangle 9">
            <a:extLst>
              <a:ext uri="{FF2B5EF4-FFF2-40B4-BE49-F238E27FC236}">
                <a16:creationId xmlns:a16="http://schemas.microsoft.com/office/drawing/2014/main" id="{8C8BF46C-BEDD-4D9E-A784-C2579FB43671}"/>
              </a:ext>
            </a:extLst>
          </p:cNvPr>
          <p:cNvSpPr/>
          <p:nvPr/>
        </p:nvSpPr>
        <p:spPr>
          <a:xfrm>
            <a:off x="6266156" y="4057095"/>
            <a:ext cx="3997911" cy="1484051"/>
          </a:xfrm>
          <a:prstGeom prst="rect">
            <a:avLst/>
          </a:prstGeom>
          <a:solidFill>
            <a:schemeClr val="bg2">
              <a:lumMod val="90000"/>
              <a:alpha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450592C-A2DB-4723-90D7-E830361B9936}"/>
              </a:ext>
            </a:extLst>
          </p:cNvPr>
          <p:cNvSpPr txBox="1"/>
          <p:nvPr/>
        </p:nvSpPr>
        <p:spPr>
          <a:xfrm>
            <a:off x="5133974" y="6038426"/>
            <a:ext cx="6734175" cy="646331"/>
          </a:xfrm>
          <a:prstGeom prst="rect">
            <a:avLst/>
          </a:prstGeom>
          <a:noFill/>
        </p:spPr>
        <p:txBody>
          <a:bodyPr wrap="square" rtlCol="0">
            <a:spAutoFit/>
          </a:bodyPr>
          <a:lstStyle/>
          <a:p>
            <a:r>
              <a:rPr lang="en-US" dirty="0"/>
              <a:t>NOTE: Relocatable object files and absolute modules </a:t>
            </a:r>
            <a:r>
              <a:rPr lang="en-US" b="1" dirty="0">
                <a:solidFill>
                  <a:srgbClr val="0033CC"/>
                </a:solidFill>
              </a:rPr>
              <a:t>are binary files</a:t>
            </a:r>
            <a:r>
              <a:rPr lang="en-US" dirty="0"/>
              <a:t> (not text) – Above is only a representation of the actual binary files</a:t>
            </a:r>
          </a:p>
        </p:txBody>
      </p:sp>
    </p:spTree>
    <p:extLst>
      <p:ext uri="{BB962C8B-B14F-4D97-AF65-F5344CB8AC3E}">
        <p14:creationId xmlns:p14="http://schemas.microsoft.com/office/powerpoint/2010/main" val="1586269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D235-CA04-4D80-A967-52BC43ADBFE1}"/>
              </a:ext>
            </a:extLst>
          </p:cNvPr>
          <p:cNvSpPr>
            <a:spLocks noGrp="1"/>
          </p:cNvSpPr>
          <p:nvPr>
            <p:ph type="title"/>
          </p:nvPr>
        </p:nvSpPr>
        <p:spPr>
          <a:xfrm>
            <a:off x="1074198" y="18895"/>
            <a:ext cx="10279602" cy="1325563"/>
          </a:xfrm>
        </p:spPr>
        <p:txBody>
          <a:bodyPr/>
          <a:lstStyle/>
          <a:p>
            <a:r>
              <a:rPr lang="en-US" dirty="0"/>
              <a:t>Program translation - Relocation issues</a:t>
            </a:r>
          </a:p>
        </p:txBody>
      </p:sp>
      <p:sp>
        <p:nvSpPr>
          <p:cNvPr id="3" name="Content Placeholder 2">
            <a:extLst>
              <a:ext uri="{FF2B5EF4-FFF2-40B4-BE49-F238E27FC236}">
                <a16:creationId xmlns:a16="http://schemas.microsoft.com/office/drawing/2014/main" id="{2E50F677-1BF7-4BFF-8267-5AAF69B29B41}"/>
              </a:ext>
            </a:extLst>
          </p:cNvPr>
          <p:cNvSpPr>
            <a:spLocks noGrp="1"/>
          </p:cNvSpPr>
          <p:nvPr>
            <p:ph idx="1"/>
          </p:nvPr>
        </p:nvSpPr>
        <p:spPr>
          <a:xfrm>
            <a:off x="1184429" y="1248577"/>
            <a:ext cx="10515600" cy="4351338"/>
          </a:xfrm>
        </p:spPr>
        <p:txBody>
          <a:bodyPr vert="horz" lIns="91440" tIns="45720" rIns="91440" bIns="45720" rtlCol="0" anchor="t">
            <a:normAutofit fontScale="92500" lnSpcReduction="20000"/>
          </a:bodyPr>
          <a:lstStyle/>
          <a:p>
            <a:r>
              <a:rPr lang="en-US" dirty="0"/>
              <a:t>Referencing static variables:</a:t>
            </a:r>
          </a:p>
          <a:p>
            <a:pPr lvl="1"/>
            <a:r>
              <a:rPr lang="en-US" dirty="0" err="1"/>
              <a:t>gVar</a:t>
            </a:r>
            <a:r>
              <a:rPr lang="en-US" dirty="0"/>
              <a:t> was located at location 0008, but now it is located at 1008. What happens to instructions trying to access </a:t>
            </a:r>
            <a:r>
              <a:rPr lang="en-US" dirty="0" err="1"/>
              <a:t>gVar</a:t>
            </a:r>
            <a:r>
              <a:rPr lang="en-US" dirty="0"/>
              <a:t> ?</a:t>
            </a:r>
          </a:p>
          <a:p>
            <a:pPr lvl="1"/>
            <a:r>
              <a:rPr lang="en-US" dirty="0"/>
              <a:t>Clearly, the linker now needs to get to every instruction that accesses </a:t>
            </a:r>
            <a:r>
              <a:rPr lang="en-US" dirty="0" err="1"/>
              <a:t>gVar</a:t>
            </a:r>
            <a:r>
              <a:rPr lang="en-US" dirty="0"/>
              <a:t> and change its reference to location 1008. There are multiple ways of doing this:</a:t>
            </a:r>
          </a:p>
          <a:p>
            <a:pPr lvl="2"/>
            <a:r>
              <a:rPr lang="en-US" dirty="0"/>
              <a:t>Linker finds every load or store instruction trying to access the old memory location and changes the address to the new location.</a:t>
            </a:r>
          </a:p>
          <a:p>
            <a:pPr lvl="2"/>
            <a:r>
              <a:rPr lang="en-US" dirty="0"/>
              <a:t>Linker uses the optional symbol table, where each relocatable symbol is readily listed and it can easily pin point which instruction is accessing </a:t>
            </a:r>
            <a:r>
              <a:rPr lang="en-US" dirty="0" err="1"/>
              <a:t>gVar</a:t>
            </a:r>
            <a:endParaRPr lang="en-US" dirty="0"/>
          </a:p>
          <a:p>
            <a:r>
              <a:rPr lang="en-US" dirty="0"/>
              <a:t>Absolute branches</a:t>
            </a:r>
          </a:p>
          <a:p>
            <a:pPr lvl="1"/>
            <a:r>
              <a:rPr lang="en-US" b="1" i="1" dirty="0"/>
              <a:t>Relative branches</a:t>
            </a:r>
            <a:r>
              <a:rPr lang="en-US" dirty="0"/>
              <a:t> are not a problem since they specify an offset from the current program counter location.</a:t>
            </a:r>
          </a:p>
          <a:p>
            <a:pPr lvl="1"/>
            <a:r>
              <a:rPr lang="en-US" dirty="0"/>
              <a:t>Linker needs to modify addresses referenced in </a:t>
            </a:r>
            <a:r>
              <a:rPr lang="en-US" b="1" i="1" dirty="0"/>
              <a:t>absolute branches</a:t>
            </a:r>
            <a:r>
              <a:rPr lang="en-US" dirty="0"/>
              <a:t> (or calls) just as it did for static variable, e.g. the call to “</a:t>
            </a:r>
            <a:r>
              <a:rPr lang="en-US" dirty="0" err="1"/>
              <a:t>put_record</a:t>
            </a:r>
            <a:r>
              <a:rPr lang="en-US" dirty="0"/>
              <a:t>” gets replaced with the absolute (aka logical) address of “</a:t>
            </a:r>
            <a:r>
              <a:rPr lang="en-US" dirty="0" err="1"/>
              <a:t>put_record</a:t>
            </a:r>
            <a:r>
              <a:rPr lang="en-US" dirty="0"/>
              <a:t>”.</a:t>
            </a:r>
          </a:p>
        </p:txBody>
      </p:sp>
    </p:spTree>
    <p:extLst>
      <p:ext uri="{BB962C8B-B14F-4D97-AF65-F5344CB8AC3E}">
        <p14:creationId xmlns:p14="http://schemas.microsoft.com/office/powerpoint/2010/main" val="85702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2DCA90A-A8F0-4004-94D3-AE21DE11BABD}"/>
              </a:ext>
            </a:extLst>
          </p:cNvPr>
          <p:cNvSpPr>
            <a:spLocks noGrp="1" noChangeArrowheads="1"/>
          </p:cNvSpPr>
          <p:nvPr>
            <p:ph type="title"/>
          </p:nvPr>
        </p:nvSpPr>
        <p:spPr>
          <a:xfrm>
            <a:off x="1076632" y="277813"/>
            <a:ext cx="9134169" cy="576262"/>
          </a:xfrm>
        </p:spPr>
        <p:txBody>
          <a:bodyPr>
            <a:normAutofit fontScale="90000"/>
          </a:bodyPr>
          <a:lstStyle/>
          <a:p>
            <a:pPr eaLnBrk="1" hangingPunct="1"/>
            <a:r>
              <a:rPr lang="en-US" altLang="en-US" dirty="0"/>
              <a:t>Bounded-Buffer Problem</a:t>
            </a:r>
          </a:p>
        </p:txBody>
      </p:sp>
      <p:sp>
        <p:nvSpPr>
          <p:cNvPr id="34819" name="Rectangle 3">
            <a:extLst>
              <a:ext uri="{FF2B5EF4-FFF2-40B4-BE49-F238E27FC236}">
                <a16:creationId xmlns:a16="http://schemas.microsoft.com/office/drawing/2014/main" id="{14007067-10B4-460C-B9D3-15AAB59909F1}"/>
              </a:ext>
            </a:extLst>
          </p:cNvPr>
          <p:cNvSpPr>
            <a:spLocks noGrp="1" noChangeArrowheads="1"/>
          </p:cNvSpPr>
          <p:nvPr>
            <p:ph idx="1"/>
          </p:nvPr>
        </p:nvSpPr>
        <p:spPr>
          <a:xfrm>
            <a:off x="1184789" y="1013593"/>
            <a:ext cx="9848972" cy="5707882"/>
          </a:xfrm>
        </p:spPr>
        <p:txBody>
          <a:bodyPr vert="horz" lIns="91440" tIns="45720" rIns="91440" bIns="45720" rtlCol="0" anchor="t">
            <a:normAutofit/>
          </a:bodyPr>
          <a:lstStyle/>
          <a:p>
            <a:r>
              <a:rPr lang="en-US" altLang="en-US" b="1" i="1" dirty="0"/>
              <a:t>BUF_SZ</a:t>
            </a:r>
            <a:r>
              <a:rPr lang="en-US" altLang="en-US" dirty="0"/>
              <a:t> elements inside the shared buffer</a:t>
            </a:r>
          </a:p>
          <a:p>
            <a:r>
              <a:rPr lang="en-US" altLang="en-US" dirty="0">
                <a:solidFill>
                  <a:srgbClr val="000000"/>
                </a:solidFill>
              </a:rPr>
              <a:t>Semaphore </a:t>
            </a:r>
            <a:r>
              <a:rPr lang="en-US" altLang="en-US" b="1" dirty="0" err="1">
                <a:solidFill>
                  <a:srgbClr val="000000"/>
                </a:solidFill>
                <a:latin typeface="Courier New" panose="02070309020205020404" pitchFamily="49" charset="0"/>
                <a:cs typeface="Courier New" panose="02070309020205020404" pitchFamily="49" charset="0"/>
              </a:rPr>
              <a:t>num_full_el</a:t>
            </a:r>
            <a:r>
              <a:rPr lang="en-US" altLang="en-US" dirty="0">
                <a:solidFill>
                  <a:srgbClr val="000000"/>
                </a:solidFill>
              </a:rPr>
              <a:t> initialized </a:t>
            </a:r>
            <a:r>
              <a:rPr lang="en-US" altLang="en-US" dirty="0"/>
              <a:t>to the value 0 – keeps track of the number of elements that are full.</a:t>
            </a:r>
          </a:p>
          <a:p>
            <a:r>
              <a:rPr lang="en-US" altLang="en-US" dirty="0"/>
              <a:t>Semaphore </a:t>
            </a:r>
            <a:r>
              <a:rPr lang="en-US" altLang="en-US" b="1" dirty="0" err="1">
                <a:solidFill>
                  <a:srgbClr val="000000"/>
                </a:solidFill>
                <a:latin typeface="Courier New" panose="02070309020205020404" pitchFamily="49" charset="0"/>
                <a:cs typeface="Courier New" panose="02070309020205020404" pitchFamily="49" charset="0"/>
              </a:rPr>
              <a:t>num_empty_el</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rPr>
              <a:t>initialized </a:t>
            </a:r>
            <a:r>
              <a:rPr lang="en-US" altLang="en-US" dirty="0"/>
              <a:t>to the value n – keeps track of number of elements that are empty.</a:t>
            </a:r>
          </a:p>
          <a:p>
            <a:endParaRPr lang="en-US" altLang="en-US" dirty="0"/>
          </a:p>
          <a:p>
            <a:r>
              <a:rPr lang="en-US" altLang="en-US" dirty="0"/>
              <a:t>Why use semaphores, when the previous approach seemed to work fine (i.e. using the in and out indices without using any synchronization primitives)? </a:t>
            </a:r>
          </a:p>
          <a:p>
            <a:pPr lvl="1"/>
            <a:r>
              <a:rPr lang="en-US" altLang="en-US" dirty="0"/>
              <a:t>Because of the busy-waiting problem in which a process or thread may be spending valuable CPU time doing nothing but waiting in a loop!</a:t>
            </a:r>
          </a:p>
          <a:p>
            <a:pPr lvl="1"/>
            <a:r>
              <a:rPr lang="en-US" altLang="en-US" dirty="0"/>
              <a:t>We may still use the in and out variables to index a particular buffer in the pool.</a:t>
            </a:r>
          </a:p>
          <a:p>
            <a:pPr lvl="1"/>
            <a:endParaRPr lang="en-US" altLang="en-US" dirty="0"/>
          </a:p>
        </p:txBody>
      </p:sp>
      <p:sp>
        <p:nvSpPr>
          <p:cNvPr id="34820" name="Rectangle 5">
            <a:extLst>
              <a:ext uri="{FF2B5EF4-FFF2-40B4-BE49-F238E27FC236}">
                <a16:creationId xmlns:a16="http://schemas.microsoft.com/office/drawing/2014/main" id="{B4150C96-0732-4674-8244-65622BE0233D}"/>
              </a:ext>
            </a:extLst>
          </p:cNvPr>
          <p:cNvSpPr>
            <a:spLocks noChangeArrowheads="1"/>
          </p:cNvSpPr>
          <p:nvPr/>
        </p:nvSpPr>
        <p:spPr bwMode="auto">
          <a:xfrm>
            <a:off x="4016375" y="3246439"/>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p:txBody>
      </p:sp>
      <p:sp>
        <p:nvSpPr>
          <p:cNvPr id="2" name="Footer Placeholder 1">
            <a:extLst>
              <a:ext uri="{FF2B5EF4-FFF2-40B4-BE49-F238E27FC236}">
                <a16:creationId xmlns:a16="http://schemas.microsoft.com/office/drawing/2014/main" id="{00811C5A-9903-4355-B752-698DE07ECBBC}"/>
              </a:ext>
            </a:extLst>
          </p:cNvPr>
          <p:cNvSpPr>
            <a:spLocks noGrp="1"/>
          </p:cNvSpPr>
          <p:nvPr>
            <p:ph type="ftr" sz="quarter" idx="11"/>
          </p:nvPr>
        </p:nvSpPr>
        <p:spPr/>
        <p:txBody>
          <a:bodyPr/>
          <a:lstStyle/>
          <a:p>
            <a:r>
              <a:rPr lang="en-US" dirty="0"/>
              <a:t>CS6233 - Prof. Mansour</a:t>
            </a:r>
          </a:p>
        </p:txBody>
      </p:sp>
    </p:spTree>
    <p:extLst>
      <p:ext uri="{BB962C8B-B14F-4D97-AF65-F5344CB8AC3E}">
        <p14:creationId xmlns:p14="http://schemas.microsoft.com/office/powerpoint/2010/main" val="2973419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C3DC-3E36-4667-B315-E49EE5AE4C08}"/>
              </a:ext>
            </a:extLst>
          </p:cNvPr>
          <p:cNvSpPr>
            <a:spLocks noGrp="1"/>
          </p:cNvSpPr>
          <p:nvPr>
            <p:ph type="title"/>
          </p:nvPr>
        </p:nvSpPr>
        <p:spPr>
          <a:xfrm>
            <a:off x="1083076" y="-78759"/>
            <a:ext cx="10270724" cy="1325563"/>
          </a:xfrm>
        </p:spPr>
        <p:txBody>
          <a:bodyPr/>
          <a:lstStyle/>
          <a:p>
            <a:r>
              <a:rPr lang="en-US" dirty="0"/>
              <a:t>Program translation – file formats</a:t>
            </a:r>
          </a:p>
        </p:txBody>
      </p:sp>
      <p:sp>
        <p:nvSpPr>
          <p:cNvPr id="3" name="Content Placeholder 2">
            <a:extLst>
              <a:ext uri="{FF2B5EF4-FFF2-40B4-BE49-F238E27FC236}">
                <a16:creationId xmlns:a16="http://schemas.microsoft.com/office/drawing/2014/main" id="{4A5B00D2-BB9F-42A1-A4D6-99B73E9B87C5}"/>
              </a:ext>
            </a:extLst>
          </p:cNvPr>
          <p:cNvSpPr>
            <a:spLocks noGrp="1"/>
          </p:cNvSpPr>
          <p:nvPr>
            <p:ph idx="1"/>
          </p:nvPr>
        </p:nvSpPr>
        <p:spPr>
          <a:xfrm>
            <a:off x="1184429" y="1246804"/>
            <a:ext cx="10515600" cy="4351338"/>
          </a:xfrm>
        </p:spPr>
        <p:txBody>
          <a:bodyPr>
            <a:normAutofit lnSpcReduction="10000"/>
          </a:bodyPr>
          <a:lstStyle/>
          <a:p>
            <a:r>
              <a:rPr lang="en-US" dirty="0"/>
              <a:t>Source files:</a:t>
            </a:r>
          </a:p>
          <a:p>
            <a:pPr lvl="1"/>
            <a:r>
              <a:rPr lang="en-US" dirty="0"/>
              <a:t>Formatted as text files</a:t>
            </a:r>
          </a:p>
          <a:p>
            <a:pPr lvl="1"/>
            <a:r>
              <a:rPr lang="en-US" dirty="0"/>
              <a:t> e.g. </a:t>
            </a:r>
            <a:r>
              <a:rPr lang="en-US" dirty="0" err="1"/>
              <a:t>main.c</a:t>
            </a:r>
            <a:r>
              <a:rPr lang="en-US" dirty="0"/>
              <a:t> </a:t>
            </a:r>
          </a:p>
          <a:p>
            <a:r>
              <a:rPr lang="en-US" dirty="0"/>
              <a:t>Relocatable object modules and absolute modules:</a:t>
            </a:r>
          </a:p>
          <a:p>
            <a:pPr lvl="1"/>
            <a:r>
              <a:rPr lang="en-US" dirty="0"/>
              <a:t>Contain </a:t>
            </a:r>
            <a:r>
              <a:rPr lang="en-US" b="1" dirty="0">
                <a:solidFill>
                  <a:srgbClr val="0066FF"/>
                </a:solidFill>
              </a:rPr>
              <a:t>binary machine instructions</a:t>
            </a:r>
            <a:r>
              <a:rPr lang="en-US" dirty="0"/>
              <a:t> + </a:t>
            </a:r>
            <a:r>
              <a:rPr lang="en-US" b="1" dirty="0">
                <a:solidFill>
                  <a:srgbClr val="0066FF"/>
                </a:solidFill>
              </a:rPr>
              <a:t>information used by linker or loader</a:t>
            </a:r>
          </a:p>
          <a:p>
            <a:pPr lvl="1"/>
            <a:r>
              <a:rPr lang="en-US" dirty="0"/>
              <a:t>Formatted as binary files. </a:t>
            </a:r>
          </a:p>
          <a:p>
            <a:pPr lvl="1"/>
            <a:r>
              <a:rPr lang="en-US" dirty="0"/>
              <a:t>Common formats are:</a:t>
            </a:r>
          </a:p>
          <a:p>
            <a:pPr lvl="2"/>
            <a:r>
              <a:rPr lang="en-US" sz="2400" dirty="0"/>
              <a:t>COFF: common object file format – commonly used in embedded systems (e.g. microcontrollers: program is loaded into flash memory)</a:t>
            </a:r>
          </a:p>
          <a:p>
            <a:pPr lvl="2"/>
            <a:r>
              <a:rPr lang="en-US" sz="2400" dirty="0"/>
              <a:t>PE: portable executable format – used in Windows, extension is .exe</a:t>
            </a:r>
          </a:p>
          <a:p>
            <a:pPr lvl="2"/>
            <a:r>
              <a:rPr lang="en-US" sz="2400" dirty="0"/>
              <a:t>ELF: Executable and linkable format – used in Unix/Linux systems.</a:t>
            </a:r>
          </a:p>
          <a:p>
            <a:pPr lvl="1"/>
            <a:endParaRPr lang="en-US" dirty="0"/>
          </a:p>
        </p:txBody>
      </p:sp>
    </p:spTree>
    <p:extLst>
      <p:ext uri="{BB962C8B-B14F-4D97-AF65-F5344CB8AC3E}">
        <p14:creationId xmlns:p14="http://schemas.microsoft.com/office/powerpoint/2010/main" val="3799014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3953-2DA3-411C-97C5-7E9D5D3E544F}"/>
              </a:ext>
            </a:extLst>
          </p:cNvPr>
          <p:cNvSpPr>
            <a:spLocks noGrp="1"/>
          </p:cNvSpPr>
          <p:nvPr>
            <p:ph type="title"/>
          </p:nvPr>
        </p:nvSpPr>
        <p:spPr>
          <a:xfrm>
            <a:off x="1083076" y="81036"/>
            <a:ext cx="10563687" cy="1325563"/>
          </a:xfrm>
        </p:spPr>
        <p:txBody>
          <a:bodyPr/>
          <a:lstStyle/>
          <a:p>
            <a:r>
              <a:rPr lang="en-US" dirty="0"/>
              <a:t>Program translation – loading</a:t>
            </a:r>
          </a:p>
        </p:txBody>
      </p:sp>
      <p:sp>
        <p:nvSpPr>
          <p:cNvPr id="3" name="Content Placeholder 2">
            <a:extLst>
              <a:ext uri="{FF2B5EF4-FFF2-40B4-BE49-F238E27FC236}">
                <a16:creationId xmlns:a16="http://schemas.microsoft.com/office/drawing/2014/main" id="{E14426D4-4C02-43B3-9153-1E7F92CCFCB4}"/>
              </a:ext>
            </a:extLst>
          </p:cNvPr>
          <p:cNvSpPr>
            <a:spLocks noGrp="1"/>
          </p:cNvSpPr>
          <p:nvPr>
            <p:ph idx="1"/>
          </p:nvPr>
        </p:nvSpPr>
        <p:spPr>
          <a:xfrm>
            <a:off x="1131163" y="1337353"/>
            <a:ext cx="6079262" cy="5034872"/>
          </a:xfrm>
        </p:spPr>
        <p:txBody>
          <a:bodyPr/>
          <a:lstStyle/>
          <a:p>
            <a:r>
              <a:rPr lang="en-US" dirty="0"/>
              <a:t>Memory may be partitioned to accommodate multiple running processes.</a:t>
            </a:r>
          </a:p>
          <a:p>
            <a:r>
              <a:rPr lang="en-US" dirty="0"/>
              <a:t>A program is loaded into an area of memory that does not necessarily start at address 0x00.</a:t>
            </a:r>
          </a:p>
          <a:p>
            <a:r>
              <a:rPr lang="en-US" dirty="0"/>
              <a:t>Thus more relocation needs to take place at load time.</a:t>
            </a:r>
          </a:p>
        </p:txBody>
      </p:sp>
      <p:grpSp>
        <p:nvGrpSpPr>
          <p:cNvPr id="18" name="Group 17">
            <a:extLst>
              <a:ext uri="{FF2B5EF4-FFF2-40B4-BE49-F238E27FC236}">
                <a16:creationId xmlns:a16="http://schemas.microsoft.com/office/drawing/2014/main" id="{8C496DF0-8A58-4C00-91D3-62C5245E37D4}"/>
              </a:ext>
            </a:extLst>
          </p:cNvPr>
          <p:cNvGrpSpPr/>
          <p:nvPr/>
        </p:nvGrpSpPr>
        <p:grpSpPr>
          <a:xfrm>
            <a:off x="7406921" y="1330240"/>
            <a:ext cx="3169344" cy="5131235"/>
            <a:chOff x="7406921" y="1330240"/>
            <a:chExt cx="3169344" cy="5131235"/>
          </a:xfrm>
        </p:grpSpPr>
        <p:grpSp>
          <p:nvGrpSpPr>
            <p:cNvPr id="4" name="Group 3">
              <a:extLst>
                <a:ext uri="{FF2B5EF4-FFF2-40B4-BE49-F238E27FC236}">
                  <a16:creationId xmlns:a16="http://schemas.microsoft.com/office/drawing/2014/main" id="{7B564F06-1B10-428C-B02C-7D167F84D7B0}"/>
                </a:ext>
              </a:extLst>
            </p:cNvPr>
            <p:cNvGrpSpPr/>
            <p:nvPr/>
          </p:nvGrpSpPr>
          <p:grpSpPr>
            <a:xfrm>
              <a:off x="8921842" y="1330240"/>
              <a:ext cx="1654423" cy="5131235"/>
              <a:chOff x="8921842" y="1330240"/>
              <a:chExt cx="1654423" cy="5131235"/>
            </a:xfrm>
          </p:grpSpPr>
          <p:grpSp>
            <p:nvGrpSpPr>
              <p:cNvPr id="5" name="Group 4">
                <a:extLst>
                  <a:ext uri="{FF2B5EF4-FFF2-40B4-BE49-F238E27FC236}">
                    <a16:creationId xmlns:a16="http://schemas.microsoft.com/office/drawing/2014/main" id="{6F2A6089-F2E6-4BE4-8947-F844F813291C}"/>
                  </a:ext>
                </a:extLst>
              </p:cNvPr>
              <p:cNvGrpSpPr/>
              <p:nvPr/>
            </p:nvGrpSpPr>
            <p:grpSpPr>
              <a:xfrm>
                <a:off x="8921842" y="3129130"/>
                <a:ext cx="1645350" cy="2638290"/>
                <a:chOff x="5236029" y="2130409"/>
                <a:chExt cx="1711935" cy="1296548"/>
              </a:xfrm>
              <a:solidFill>
                <a:schemeClr val="bg1">
                  <a:lumMod val="75000"/>
                  <a:alpha val="50000"/>
                </a:schemeClr>
              </a:solidFill>
            </p:grpSpPr>
            <p:sp>
              <p:nvSpPr>
                <p:cNvPr id="11" name="Rectangle 10">
                  <a:extLst>
                    <a:ext uri="{FF2B5EF4-FFF2-40B4-BE49-F238E27FC236}">
                      <a16:creationId xmlns:a16="http://schemas.microsoft.com/office/drawing/2014/main" id="{B6BBC200-2C01-4A16-AA70-67B01FF0BDDF}"/>
                    </a:ext>
                  </a:extLst>
                </p:cNvPr>
                <p:cNvSpPr/>
                <p:nvPr/>
              </p:nvSpPr>
              <p:spPr>
                <a:xfrm>
                  <a:off x="5236029" y="2130409"/>
                  <a:ext cx="1709059" cy="340427"/>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txt</a:t>
                  </a:r>
                </a:p>
              </p:txBody>
            </p:sp>
            <p:sp>
              <p:nvSpPr>
                <p:cNvPr id="12" name="Rectangle 11">
                  <a:extLst>
                    <a:ext uri="{FF2B5EF4-FFF2-40B4-BE49-F238E27FC236}">
                      <a16:creationId xmlns:a16="http://schemas.microsoft.com/office/drawing/2014/main" id="{1508D50F-DCCF-4BEF-AE04-F71E7FA7CE0A}"/>
                    </a:ext>
                  </a:extLst>
                </p:cNvPr>
                <p:cNvSpPr/>
                <p:nvPr/>
              </p:nvSpPr>
              <p:spPr>
                <a:xfrm>
                  <a:off x="5236030" y="2476059"/>
                  <a:ext cx="1709057" cy="291516"/>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data</a:t>
                  </a:r>
                </a:p>
              </p:txBody>
            </p:sp>
            <p:sp>
              <p:nvSpPr>
                <p:cNvPr id="13" name="Rectangle 12">
                  <a:extLst>
                    <a:ext uri="{FF2B5EF4-FFF2-40B4-BE49-F238E27FC236}">
                      <a16:creationId xmlns:a16="http://schemas.microsoft.com/office/drawing/2014/main" id="{A19D6EB0-D2E6-4B59-B4FF-ABCF39AC5B2F}"/>
                    </a:ext>
                  </a:extLst>
                </p:cNvPr>
                <p:cNvSpPr/>
                <p:nvPr/>
              </p:nvSpPr>
              <p:spPr>
                <a:xfrm>
                  <a:off x="5238907" y="3111078"/>
                  <a:ext cx="1709057" cy="315879"/>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stack</a:t>
                  </a:r>
                </a:p>
              </p:txBody>
            </p:sp>
          </p:grpSp>
          <p:sp>
            <p:nvSpPr>
              <p:cNvPr id="6" name="TextBox 5">
                <a:extLst>
                  <a:ext uri="{FF2B5EF4-FFF2-40B4-BE49-F238E27FC236}">
                    <a16:creationId xmlns:a16="http://schemas.microsoft.com/office/drawing/2014/main" id="{7ACF62E6-71EB-4DB3-8C07-6157740243E1}"/>
                  </a:ext>
                </a:extLst>
              </p:cNvPr>
              <p:cNvSpPr txBox="1"/>
              <p:nvPr/>
            </p:nvSpPr>
            <p:spPr>
              <a:xfrm>
                <a:off x="9214826" y="1330240"/>
                <a:ext cx="1041824" cy="369332"/>
              </a:xfrm>
              <a:prstGeom prst="rect">
                <a:avLst/>
              </a:prstGeom>
              <a:noFill/>
              <a:ln>
                <a:noFill/>
              </a:ln>
            </p:spPr>
            <p:txBody>
              <a:bodyPr wrap="none" rtlCol="0">
                <a:spAutoFit/>
              </a:bodyPr>
              <a:lstStyle/>
              <a:p>
                <a:r>
                  <a:rPr lang="en-US" dirty="0"/>
                  <a:t>Memory </a:t>
                </a:r>
              </a:p>
            </p:txBody>
          </p:sp>
          <p:sp>
            <p:nvSpPr>
              <p:cNvPr id="7" name="Rectangle 6">
                <a:extLst>
                  <a:ext uri="{FF2B5EF4-FFF2-40B4-BE49-F238E27FC236}">
                    <a16:creationId xmlns:a16="http://schemas.microsoft.com/office/drawing/2014/main" id="{15A5E225-6992-411C-A22C-A49F61417B6D}"/>
                  </a:ext>
                </a:extLst>
              </p:cNvPr>
              <p:cNvSpPr/>
              <p:nvPr/>
            </p:nvSpPr>
            <p:spPr>
              <a:xfrm>
                <a:off x="8921843" y="4425627"/>
                <a:ext cx="1642584" cy="695343"/>
              </a:xfrm>
              <a:prstGeom prst="rect">
                <a:avLst/>
              </a:prstGeom>
              <a:solidFill>
                <a:schemeClr val="bg1">
                  <a:lumMod val="75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tx1"/>
                    </a:solidFill>
                  </a:rPr>
                  <a:t>heap</a:t>
                </a:r>
              </a:p>
            </p:txBody>
          </p:sp>
          <p:sp>
            <p:nvSpPr>
              <p:cNvPr id="8" name="Rectangle 7">
                <a:extLst>
                  <a:ext uri="{FF2B5EF4-FFF2-40B4-BE49-F238E27FC236}">
                    <a16:creationId xmlns:a16="http://schemas.microsoft.com/office/drawing/2014/main" id="{725C3939-2099-4225-B8A7-07D48E77E8C2}"/>
                  </a:ext>
                </a:extLst>
              </p:cNvPr>
              <p:cNvSpPr/>
              <p:nvPr/>
            </p:nvSpPr>
            <p:spPr>
              <a:xfrm>
                <a:off x="8923970" y="1736802"/>
                <a:ext cx="1642586" cy="69272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OS</a:t>
                </a:r>
              </a:p>
            </p:txBody>
          </p:sp>
          <p:sp>
            <p:nvSpPr>
              <p:cNvPr id="9" name="Rectangle 8">
                <a:extLst>
                  <a:ext uri="{FF2B5EF4-FFF2-40B4-BE49-F238E27FC236}">
                    <a16:creationId xmlns:a16="http://schemas.microsoft.com/office/drawing/2014/main" id="{661E3BD6-1E7C-4025-8BEC-B625E6538D8F}"/>
                  </a:ext>
                </a:extLst>
              </p:cNvPr>
              <p:cNvSpPr/>
              <p:nvPr/>
            </p:nvSpPr>
            <p:spPr>
              <a:xfrm>
                <a:off x="8933679" y="5768754"/>
                <a:ext cx="1642586" cy="69272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Other process</a:t>
                </a:r>
              </a:p>
            </p:txBody>
          </p:sp>
          <p:sp>
            <p:nvSpPr>
              <p:cNvPr id="10" name="Rectangle 9">
                <a:extLst>
                  <a:ext uri="{FF2B5EF4-FFF2-40B4-BE49-F238E27FC236}">
                    <a16:creationId xmlns:a16="http://schemas.microsoft.com/office/drawing/2014/main" id="{A6992576-A7C5-4A73-A3D2-BF51F59879A3}"/>
                  </a:ext>
                </a:extLst>
              </p:cNvPr>
              <p:cNvSpPr/>
              <p:nvPr/>
            </p:nvSpPr>
            <p:spPr>
              <a:xfrm>
                <a:off x="8923323" y="2430451"/>
                <a:ext cx="1642586" cy="69272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solidFill>
                      <a:schemeClr val="tx1"/>
                    </a:solidFill>
                  </a:rPr>
                  <a:t>Other process</a:t>
                </a:r>
              </a:p>
            </p:txBody>
          </p:sp>
        </p:grpSp>
        <p:cxnSp>
          <p:nvCxnSpPr>
            <p:cNvPr id="14" name="Straight Connector 13">
              <a:extLst>
                <a:ext uri="{FF2B5EF4-FFF2-40B4-BE49-F238E27FC236}">
                  <a16:creationId xmlns:a16="http://schemas.microsoft.com/office/drawing/2014/main" id="{DC7B47CB-E5C6-4F26-91F8-E116DE285A87}"/>
                </a:ext>
              </a:extLst>
            </p:cNvPr>
            <p:cNvCxnSpPr>
              <a:cxnSpLocks/>
            </p:cNvCxnSpPr>
            <p:nvPr/>
          </p:nvCxnSpPr>
          <p:spPr>
            <a:xfrm flipH="1">
              <a:off x="8265956" y="1642374"/>
              <a:ext cx="1" cy="4688486"/>
            </a:xfrm>
            <a:prstGeom prst="line">
              <a:avLst/>
            </a:prstGeom>
            <a:ln w="508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5E4E3B6-87B1-40AA-868B-627C80C4056B}"/>
                </a:ext>
              </a:extLst>
            </p:cNvPr>
            <p:cNvSpPr txBox="1"/>
            <p:nvPr/>
          </p:nvSpPr>
          <p:spPr>
            <a:xfrm>
              <a:off x="7406921" y="1356861"/>
              <a:ext cx="1295321" cy="311590"/>
            </a:xfrm>
            <a:prstGeom prst="rect">
              <a:avLst/>
            </a:prstGeom>
            <a:noFill/>
            <a:ln>
              <a:noFill/>
            </a:ln>
          </p:spPr>
          <p:txBody>
            <a:bodyPr wrap="none" rtlCol="0">
              <a:spAutoFit/>
            </a:bodyPr>
            <a:lstStyle/>
            <a:p>
              <a:r>
                <a:rPr lang="en-US" dirty="0"/>
                <a:t>Low address</a:t>
              </a:r>
            </a:p>
          </p:txBody>
        </p:sp>
      </p:grpSp>
      <p:sp>
        <p:nvSpPr>
          <p:cNvPr id="16" name="TextBox 15">
            <a:extLst>
              <a:ext uri="{FF2B5EF4-FFF2-40B4-BE49-F238E27FC236}">
                <a16:creationId xmlns:a16="http://schemas.microsoft.com/office/drawing/2014/main" id="{1E594B48-78D7-42B3-8F6C-B01E99220ABE}"/>
              </a:ext>
            </a:extLst>
          </p:cNvPr>
          <p:cNvSpPr txBox="1"/>
          <p:nvPr/>
        </p:nvSpPr>
        <p:spPr>
          <a:xfrm>
            <a:off x="7412085" y="6330860"/>
            <a:ext cx="1337782" cy="311590"/>
          </a:xfrm>
          <a:prstGeom prst="rect">
            <a:avLst/>
          </a:prstGeom>
          <a:noFill/>
          <a:ln>
            <a:noFill/>
          </a:ln>
        </p:spPr>
        <p:txBody>
          <a:bodyPr wrap="none" rtlCol="0">
            <a:spAutoFit/>
          </a:bodyPr>
          <a:lstStyle/>
          <a:p>
            <a:r>
              <a:rPr lang="en-US" dirty="0"/>
              <a:t>High address</a:t>
            </a:r>
          </a:p>
        </p:txBody>
      </p:sp>
    </p:spTree>
    <p:extLst>
      <p:ext uri="{BB962C8B-B14F-4D97-AF65-F5344CB8AC3E}">
        <p14:creationId xmlns:p14="http://schemas.microsoft.com/office/powerpoint/2010/main" val="1346305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3FF2A4F-FC70-4862-A97E-EE28604783F8}"/>
              </a:ext>
            </a:extLst>
          </p:cNvPr>
          <p:cNvSpPr txBox="1">
            <a:spLocks/>
          </p:cNvSpPr>
          <p:nvPr/>
        </p:nvSpPr>
        <p:spPr>
          <a:xfrm>
            <a:off x="707240" y="502730"/>
            <a:ext cx="3864761" cy="5445310"/>
          </a:xfrm>
          <a:prstGeom prst="rect">
            <a:avLst/>
          </a:prstGeom>
          <a:ln w="25400">
            <a:solidFill>
              <a:schemeClr val="accent1">
                <a:shade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latin typeface="Courier New" panose="02070309020205020404" pitchFamily="49" charset="0"/>
                <a:cs typeface="Courier New" panose="02070309020205020404" pitchFamily="49" charset="0"/>
              </a:rPr>
              <a:t>0000	Other module</a:t>
            </a:r>
          </a:p>
          <a:p>
            <a:pPr marL="0" indent="0">
              <a:buNone/>
            </a:pP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1008	[space for </a:t>
            </a:r>
            <a:r>
              <a:rPr lang="en-US" sz="1200" dirty="0" err="1">
                <a:latin typeface="Courier New" panose="02070309020205020404" pitchFamily="49" charset="0"/>
                <a:cs typeface="Courier New" panose="02070309020205020404" pitchFamily="49" charset="0"/>
              </a:rPr>
              <a:t>gVar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1036	Entry	</a:t>
            </a:r>
            <a:r>
              <a:rPr lang="en-US" sz="1200" dirty="0" err="1">
                <a:latin typeface="Courier New" panose="02070309020205020404" pitchFamily="49" charset="0"/>
                <a:cs typeface="Courier New" panose="02070309020205020404" pitchFamily="49" charset="0"/>
              </a:rPr>
              <a:t>proc_a</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1220	</a:t>
            </a:r>
            <a:r>
              <a:rPr lang="en-US" sz="1200" dirty="0" err="1">
                <a:latin typeface="Courier New" panose="02070309020205020404" pitchFamily="49" charset="0"/>
                <a:cs typeface="Courier New" panose="02070309020205020404" pitchFamily="49" charset="0"/>
              </a:rPr>
              <a:t>mov</a:t>
            </a:r>
            <a:r>
              <a:rPr lang="en-US" sz="1200" dirty="0">
                <a:latin typeface="Courier New" panose="02070309020205020404" pitchFamily="49" charset="0"/>
                <a:cs typeface="Courier New" panose="02070309020205020404" pitchFamily="49" charset="0"/>
              </a:rPr>
              <a:t> R1,#7</a:t>
            </a:r>
          </a:p>
          <a:p>
            <a:pPr marL="0" indent="0">
              <a:buNone/>
            </a:pPr>
            <a:r>
              <a:rPr lang="en-US" sz="1200" dirty="0">
                <a:latin typeface="Courier New" panose="02070309020205020404" pitchFamily="49" charset="0"/>
                <a:cs typeface="Courier New" panose="02070309020205020404" pitchFamily="49" charset="0"/>
              </a:rPr>
              <a:t>1224	</a:t>
            </a:r>
            <a:r>
              <a:rPr lang="en-US" sz="1200" dirty="0" err="1">
                <a:latin typeface="Courier New" panose="02070309020205020404" pitchFamily="49" charset="0"/>
                <a:cs typeface="Courier New" panose="02070309020205020404" pitchFamily="49" charset="0"/>
              </a:rPr>
              <a:t>st</a:t>
            </a:r>
            <a:r>
              <a:rPr lang="en-US" sz="1200" dirty="0">
                <a:latin typeface="Courier New" panose="02070309020205020404" pitchFamily="49" charset="0"/>
                <a:cs typeface="Courier New" panose="02070309020205020404" pitchFamily="49" charset="0"/>
              </a:rPr>
              <a:t> R1, [</a:t>
            </a:r>
            <a:r>
              <a:rPr lang="en-US" sz="1200" dirty="0">
                <a:highlight>
                  <a:srgbClr val="FFFF00"/>
                </a:highlight>
                <a:latin typeface="Courier New" panose="02070309020205020404" pitchFamily="49" charset="0"/>
                <a:cs typeface="Courier New" panose="02070309020205020404" pitchFamily="49" charset="0"/>
              </a:rPr>
              <a:t>1008</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1228	push R1</a:t>
            </a:r>
          </a:p>
          <a:p>
            <a:pPr marL="0" indent="0">
              <a:buNone/>
            </a:pPr>
            <a:r>
              <a:rPr lang="en-US" sz="1200" dirty="0">
                <a:latin typeface="Courier New" panose="02070309020205020404" pitchFamily="49" charset="0"/>
                <a:cs typeface="Courier New" panose="02070309020205020404" pitchFamily="49" charset="0"/>
              </a:rPr>
              <a:t>1232	call </a:t>
            </a:r>
            <a:r>
              <a:rPr lang="en-US" sz="1200" dirty="0">
                <a:highlight>
                  <a:srgbClr val="FFFF00"/>
                </a:highlight>
                <a:latin typeface="Courier New" panose="02070309020205020404" pitchFamily="49" charset="0"/>
                <a:cs typeface="Courier New" panose="02070309020205020404" pitchFamily="49" charset="0"/>
              </a:rPr>
              <a:t>2334</a:t>
            </a:r>
          </a:p>
          <a:p>
            <a:pPr marL="0" indent="0">
              <a:buNone/>
            </a:pP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1399 	End of </a:t>
            </a:r>
            <a:r>
              <a:rPr lang="en-US" sz="1200" dirty="0" err="1">
                <a:latin typeface="Courier New" panose="02070309020205020404" pitchFamily="49" charset="0"/>
                <a:cs typeface="Courier New" panose="02070309020205020404" pitchFamily="49" charset="0"/>
              </a:rPr>
              <a:t>proc_a</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 . 	Start of Other module</a:t>
            </a:r>
          </a:p>
          <a:p>
            <a:pPr marL="0" indent="0">
              <a:buNone/>
            </a:pPr>
            <a:r>
              <a:rPr lang="en-US" sz="1200" dirty="0">
                <a:latin typeface="Courier New" panose="02070309020205020404" pitchFamily="49" charset="0"/>
                <a:cs typeface="Courier New" panose="02070309020205020404" pitchFamily="49" charset="0"/>
              </a:rPr>
              <a:t>2334 	Entry	</a:t>
            </a:r>
            <a:r>
              <a:rPr lang="en-US" sz="1200" dirty="0" err="1">
                <a:latin typeface="Courier New" panose="02070309020205020404" pitchFamily="49" charset="0"/>
                <a:cs typeface="Courier New" panose="02070309020205020404" pitchFamily="49" charset="0"/>
              </a:rPr>
              <a:t>put_record</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2670 	(optional symbol table)</a:t>
            </a:r>
          </a:p>
          <a:p>
            <a:pPr marL="0" indent="0">
              <a:buNone/>
            </a:pPr>
            <a:r>
              <a:rPr lang="en-US" sz="1200" dirty="0">
                <a:latin typeface="Courier New" panose="02070309020205020404" pitchFamily="49" charset="0"/>
                <a:cs typeface="Courier New" panose="02070309020205020404" pitchFamily="49" charset="0"/>
              </a:rPr>
              <a:t>2999	(last location in module)</a:t>
            </a:r>
          </a:p>
        </p:txBody>
      </p:sp>
      <p:sp>
        <p:nvSpPr>
          <p:cNvPr id="5" name="Content Placeholder 2">
            <a:extLst>
              <a:ext uri="{FF2B5EF4-FFF2-40B4-BE49-F238E27FC236}">
                <a16:creationId xmlns:a16="http://schemas.microsoft.com/office/drawing/2014/main" id="{35CEB6CA-F14B-4311-9361-81F6A7920ADC}"/>
              </a:ext>
            </a:extLst>
          </p:cNvPr>
          <p:cNvSpPr txBox="1">
            <a:spLocks/>
          </p:cNvSpPr>
          <p:nvPr/>
        </p:nvSpPr>
        <p:spPr>
          <a:xfrm>
            <a:off x="6390445" y="843378"/>
            <a:ext cx="3623568" cy="5015882"/>
          </a:xfrm>
          <a:prstGeom prst="rect">
            <a:avLst/>
          </a:prstGeom>
          <a:solidFill>
            <a:schemeClr val="bg1">
              <a:lumMod val="85000"/>
            </a:schemeClr>
          </a:solidFill>
          <a:ln w="254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AutoNum type="arabicPlain" startAt="4000"/>
            </a:pPr>
            <a:r>
              <a:rPr lang="en-US" sz="1200" dirty="0">
                <a:latin typeface="Courier New" panose="02070309020205020404" pitchFamily="49" charset="0"/>
                <a:cs typeface="Courier New" panose="02070309020205020404" pitchFamily="49" charset="0"/>
              </a:rPr>
              <a:t> 	Other modules</a:t>
            </a: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5008	[space for </a:t>
            </a:r>
            <a:r>
              <a:rPr lang="en-US" sz="1200" dirty="0" err="1">
                <a:latin typeface="Courier New" panose="02070309020205020404" pitchFamily="49" charset="0"/>
                <a:cs typeface="Courier New" panose="02070309020205020404" pitchFamily="49" charset="0"/>
              </a:rPr>
              <a:t>gVar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5036	Entry	</a:t>
            </a:r>
            <a:r>
              <a:rPr lang="en-US" sz="1200" dirty="0" err="1">
                <a:latin typeface="Courier New" panose="02070309020205020404" pitchFamily="49" charset="0"/>
                <a:cs typeface="Courier New" panose="02070309020205020404" pitchFamily="49" charset="0"/>
              </a:rPr>
              <a:t>proc_a</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5220	</a:t>
            </a:r>
            <a:r>
              <a:rPr lang="en-US" sz="1200" dirty="0" err="1">
                <a:latin typeface="Courier New" panose="02070309020205020404" pitchFamily="49" charset="0"/>
                <a:cs typeface="Courier New" panose="02070309020205020404" pitchFamily="49" charset="0"/>
              </a:rPr>
              <a:t>mov</a:t>
            </a:r>
            <a:r>
              <a:rPr lang="en-US" sz="1200" dirty="0">
                <a:latin typeface="Courier New" panose="02070309020205020404" pitchFamily="49" charset="0"/>
                <a:cs typeface="Courier New" panose="02070309020205020404" pitchFamily="49" charset="0"/>
              </a:rPr>
              <a:t> R1,#7</a:t>
            </a:r>
          </a:p>
          <a:p>
            <a:pPr marL="0" indent="0">
              <a:buNone/>
            </a:pPr>
            <a:r>
              <a:rPr lang="en-US" sz="1200" dirty="0">
                <a:latin typeface="Courier New" panose="02070309020205020404" pitchFamily="49" charset="0"/>
                <a:cs typeface="Courier New" panose="02070309020205020404" pitchFamily="49" charset="0"/>
              </a:rPr>
              <a:t>5224	</a:t>
            </a:r>
            <a:r>
              <a:rPr lang="en-US" sz="1200" dirty="0" err="1">
                <a:latin typeface="Courier New" panose="02070309020205020404" pitchFamily="49" charset="0"/>
                <a:cs typeface="Courier New" panose="02070309020205020404" pitchFamily="49" charset="0"/>
              </a:rPr>
              <a:t>st</a:t>
            </a:r>
            <a:r>
              <a:rPr lang="en-US" sz="1200" dirty="0">
                <a:latin typeface="Courier New" panose="02070309020205020404" pitchFamily="49" charset="0"/>
                <a:cs typeface="Courier New" panose="02070309020205020404" pitchFamily="49" charset="0"/>
              </a:rPr>
              <a:t> R1, [</a:t>
            </a:r>
            <a:r>
              <a:rPr lang="en-US" sz="1200" dirty="0">
                <a:highlight>
                  <a:srgbClr val="FFFF00"/>
                </a:highlight>
                <a:latin typeface="Courier New" panose="02070309020205020404" pitchFamily="49" charset="0"/>
                <a:cs typeface="Courier New" panose="02070309020205020404" pitchFamily="49" charset="0"/>
              </a:rPr>
              <a:t>5008</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5228	push R1</a:t>
            </a:r>
          </a:p>
          <a:p>
            <a:pPr marL="0" indent="0">
              <a:buNone/>
            </a:pPr>
            <a:r>
              <a:rPr lang="en-US" sz="1200" dirty="0">
                <a:latin typeface="Courier New" panose="02070309020205020404" pitchFamily="49" charset="0"/>
                <a:cs typeface="Courier New" panose="02070309020205020404" pitchFamily="49" charset="0"/>
              </a:rPr>
              <a:t>5232	call </a:t>
            </a:r>
            <a:r>
              <a:rPr lang="en-US" sz="1200" dirty="0">
                <a:highlight>
                  <a:srgbClr val="FFFF00"/>
                </a:highlight>
                <a:latin typeface="Courier New" panose="02070309020205020404" pitchFamily="49" charset="0"/>
                <a:cs typeface="Courier New" panose="02070309020205020404" pitchFamily="49" charset="0"/>
              </a:rPr>
              <a:t>6334</a:t>
            </a:r>
          </a:p>
          <a:p>
            <a:pPr marL="0" indent="0">
              <a:buNone/>
            </a:pP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5399 	End of </a:t>
            </a:r>
            <a:r>
              <a:rPr lang="en-US" sz="1200" dirty="0" err="1">
                <a:latin typeface="Courier New" panose="02070309020205020404" pitchFamily="49" charset="0"/>
                <a:cs typeface="Courier New" panose="02070309020205020404" pitchFamily="49" charset="0"/>
              </a:rPr>
              <a:t>proc_a</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 . 	Start of Other module</a:t>
            </a:r>
          </a:p>
          <a:p>
            <a:pPr marL="0" indent="0">
              <a:buNone/>
            </a:pPr>
            <a:r>
              <a:rPr lang="en-US" sz="1200" dirty="0">
                <a:latin typeface="Courier New" panose="02070309020205020404" pitchFamily="49" charset="0"/>
                <a:cs typeface="Courier New" panose="02070309020205020404" pitchFamily="49" charset="0"/>
              </a:rPr>
              <a:t>6334 	Entry	</a:t>
            </a:r>
            <a:r>
              <a:rPr lang="en-US" sz="1200" dirty="0" err="1">
                <a:latin typeface="Courier New" panose="02070309020205020404" pitchFamily="49" charset="0"/>
                <a:cs typeface="Courier New" panose="02070309020205020404" pitchFamily="49" charset="0"/>
              </a:rPr>
              <a:t>put_record</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 . 	</a:t>
            </a:r>
          </a:p>
          <a:p>
            <a:pPr marL="0" indent="0">
              <a:buNone/>
            </a:pPr>
            <a:r>
              <a:rPr lang="en-US" sz="1200" dirty="0">
                <a:latin typeface="Courier New" panose="02070309020205020404" pitchFamily="49" charset="0"/>
                <a:cs typeface="Courier New" panose="02070309020205020404" pitchFamily="49" charset="0"/>
              </a:rPr>
              <a:t>6999	(last location in module)</a:t>
            </a:r>
          </a:p>
        </p:txBody>
      </p:sp>
      <p:sp>
        <p:nvSpPr>
          <p:cNvPr id="2" name="TextBox 1">
            <a:extLst>
              <a:ext uri="{FF2B5EF4-FFF2-40B4-BE49-F238E27FC236}">
                <a16:creationId xmlns:a16="http://schemas.microsoft.com/office/drawing/2014/main" id="{19D5992D-BBA2-40B9-B712-4730A3532C19}"/>
              </a:ext>
            </a:extLst>
          </p:cNvPr>
          <p:cNvSpPr txBox="1">
            <a:spLocks/>
          </p:cNvSpPr>
          <p:nvPr/>
        </p:nvSpPr>
        <p:spPr>
          <a:xfrm>
            <a:off x="6390445" y="177552"/>
            <a:ext cx="3623568" cy="665826"/>
          </a:xfrm>
          <a:prstGeom prst="rect">
            <a:avLst/>
          </a:prstGeom>
          <a:noFill/>
          <a:ln w="25400">
            <a:solidFill>
              <a:schemeClr val="tx1"/>
            </a:solidFill>
          </a:ln>
        </p:spPr>
        <p:txBody>
          <a:bodyPr wrap="square" rtlCol="0">
            <a:noAutofit/>
          </a:bodyPr>
          <a:lstStyle/>
          <a:p>
            <a:r>
              <a:rPr lang="en-US" dirty="0"/>
              <a:t>Other process and OS</a:t>
            </a:r>
          </a:p>
        </p:txBody>
      </p:sp>
      <p:sp>
        <p:nvSpPr>
          <p:cNvPr id="6" name="TextBox 5">
            <a:extLst>
              <a:ext uri="{FF2B5EF4-FFF2-40B4-BE49-F238E27FC236}">
                <a16:creationId xmlns:a16="http://schemas.microsoft.com/office/drawing/2014/main" id="{F0386838-C11B-44C6-B0F0-E750271C32EE}"/>
              </a:ext>
            </a:extLst>
          </p:cNvPr>
          <p:cNvSpPr txBox="1">
            <a:spLocks/>
          </p:cNvSpPr>
          <p:nvPr/>
        </p:nvSpPr>
        <p:spPr>
          <a:xfrm>
            <a:off x="6383047" y="5859260"/>
            <a:ext cx="3623568" cy="594805"/>
          </a:xfrm>
          <a:prstGeom prst="rect">
            <a:avLst/>
          </a:prstGeom>
          <a:noFill/>
          <a:ln w="25400">
            <a:solidFill>
              <a:schemeClr val="tx1"/>
            </a:solidFill>
          </a:ln>
        </p:spPr>
        <p:txBody>
          <a:bodyPr wrap="square" rtlCol="0">
            <a:noAutofit/>
          </a:bodyPr>
          <a:lstStyle/>
          <a:p>
            <a:r>
              <a:rPr lang="en-US" dirty="0"/>
              <a:t>Other process</a:t>
            </a:r>
          </a:p>
        </p:txBody>
      </p:sp>
      <p:sp>
        <p:nvSpPr>
          <p:cNvPr id="7" name="Arrow: Right 6">
            <a:extLst>
              <a:ext uri="{FF2B5EF4-FFF2-40B4-BE49-F238E27FC236}">
                <a16:creationId xmlns:a16="http://schemas.microsoft.com/office/drawing/2014/main" id="{F9FEE589-2348-4A06-B064-BAECB3A25681}"/>
              </a:ext>
            </a:extLst>
          </p:cNvPr>
          <p:cNvSpPr/>
          <p:nvPr/>
        </p:nvSpPr>
        <p:spPr>
          <a:xfrm>
            <a:off x="4749553" y="2982897"/>
            <a:ext cx="1535837" cy="49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Curved Down 9">
            <a:extLst>
              <a:ext uri="{FF2B5EF4-FFF2-40B4-BE49-F238E27FC236}">
                <a16:creationId xmlns:a16="http://schemas.microsoft.com/office/drawing/2014/main" id="{88100FE6-2497-4C3C-9727-42F994234C57}"/>
              </a:ext>
            </a:extLst>
          </p:cNvPr>
          <p:cNvSpPr/>
          <p:nvPr/>
        </p:nvSpPr>
        <p:spPr>
          <a:xfrm rot="221578">
            <a:off x="1079580" y="656730"/>
            <a:ext cx="6233547" cy="1305018"/>
          </a:xfrm>
          <a:prstGeom prst="curvedDownArrow">
            <a:avLst>
              <a:gd name="adj1" fmla="val 18973"/>
              <a:gd name="adj2" fmla="val 84286"/>
              <a:gd name="adj3" fmla="val 25000"/>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1479D522-5B81-46F2-BA8B-A61FC757948D}"/>
              </a:ext>
            </a:extLst>
          </p:cNvPr>
          <p:cNvSpPr txBox="1"/>
          <p:nvPr/>
        </p:nvSpPr>
        <p:spPr>
          <a:xfrm>
            <a:off x="1040164" y="6020540"/>
            <a:ext cx="3034674" cy="646331"/>
          </a:xfrm>
          <a:prstGeom prst="rect">
            <a:avLst/>
          </a:prstGeom>
          <a:noFill/>
        </p:spPr>
        <p:txBody>
          <a:bodyPr wrap="square" rtlCol="0">
            <a:spAutoFit/>
          </a:bodyPr>
          <a:lstStyle/>
          <a:p>
            <a:pPr algn="ctr"/>
            <a:r>
              <a:rPr lang="en-US" dirty="0"/>
              <a:t>Absolute module</a:t>
            </a:r>
          </a:p>
          <a:p>
            <a:pPr algn="ctr"/>
            <a:r>
              <a:rPr lang="en-US" dirty="0"/>
              <a:t>e.g. PE (.exe), ELF, COFF, etc.</a:t>
            </a:r>
          </a:p>
        </p:txBody>
      </p:sp>
      <p:sp>
        <p:nvSpPr>
          <p:cNvPr id="12" name="TextBox 11">
            <a:extLst>
              <a:ext uri="{FF2B5EF4-FFF2-40B4-BE49-F238E27FC236}">
                <a16:creationId xmlns:a16="http://schemas.microsoft.com/office/drawing/2014/main" id="{825D4816-32A0-4FEA-9482-26239B1E410A}"/>
              </a:ext>
            </a:extLst>
          </p:cNvPr>
          <p:cNvSpPr txBox="1"/>
          <p:nvPr/>
        </p:nvSpPr>
        <p:spPr>
          <a:xfrm>
            <a:off x="6684892" y="6454065"/>
            <a:ext cx="3034674" cy="369332"/>
          </a:xfrm>
          <a:prstGeom prst="rect">
            <a:avLst/>
          </a:prstGeom>
          <a:noFill/>
        </p:spPr>
        <p:txBody>
          <a:bodyPr wrap="square" rtlCol="0">
            <a:spAutoFit/>
          </a:bodyPr>
          <a:lstStyle/>
          <a:p>
            <a:pPr algn="ctr"/>
            <a:r>
              <a:rPr lang="en-US" dirty="0"/>
              <a:t>MEMORY</a:t>
            </a:r>
          </a:p>
        </p:txBody>
      </p:sp>
    </p:spTree>
    <p:extLst>
      <p:ext uri="{BB962C8B-B14F-4D97-AF65-F5344CB8AC3E}">
        <p14:creationId xmlns:p14="http://schemas.microsoft.com/office/powerpoint/2010/main" val="1752911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3953-2DA3-411C-97C5-7E9D5D3E544F}"/>
              </a:ext>
            </a:extLst>
          </p:cNvPr>
          <p:cNvSpPr>
            <a:spLocks noGrp="1"/>
          </p:cNvSpPr>
          <p:nvPr>
            <p:ph type="title"/>
          </p:nvPr>
        </p:nvSpPr>
        <p:spPr>
          <a:xfrm>
            <a:off x="1083076" y="45527"/>
            <a:ext cx="10270724" cy="1325563"/>
          </a:xfrm>
        </p:spPr>
        <p:txBody>
          <a:bodyPr/>
          <a:lstStyle/>
          <a:p>
            <a:r>
              <a:rPr lang="en-US" dirty="0"/>
              <a:t>Program translation – cont.</a:t>
            </a:r>
          </a:p>
        </p:txBody>
      </p:sp>
      <p:sp>
        <p:nvSpPr>
          <p:cNvPr id="3" name="Content Placeholder 2">
            <a:extLst>
              <a:ext uri="{FF2B5EF4-FFF2-40B4-BE49-F238E27FC236}">
                <a16:creationId xmlns:a16="http://schemas.microsoft.com/office/drawing/2014/main" id="{E14426D4-4C02-43B3-9153-1E7F92CCFCB4}"/>
              </a:ext>
            </a:extLst>
          </p:cNvPr>
          <p:cNvSpPr>
            <a:spLocks noGrp="1"/>
          </p:cNvSpPr>
          <p:nvPr>
            <p:ph idx="1"/>
          </p:nvPr>
        </p:nvSpPr>
        <p:spPr>
          <a:xfrm>
            <a:off x="1083075" y="1301842"/>
            <a:ext cx="10821879" cy="5036814"/>
          </a:xfrm>
        </p:spPr>
        <p:txBody>
          <a:bodyPr vert="horz" lIns="91440" tIns="45720" rIns="91440" bIns="45720" rtlCol="0" anchor="t">
            <a:normAutofit fontScale="85000" lnSpcReduction="10000"/>
          </a:bodyPr>
          <a:lstStyle/>
          <a:p>
            <a:r>
              <a:rPr lang="en-US" dirty="0"/>
              <a:t>The process of finding an address in the physical memory (physical address) and attaching it to the relocatable address in the absolute module (= logical address as in your text book) is referred to as </a:t>
            </a:r>
            <a:r>
              <a:rPr lang="en-US" b="1" dirty="0">
                <a:solidFill>
                  <a:srgbClr val="0066FF"/>
                </a:solidFill>
              </a:rPr>
              <a:t>binding</a:t>
            </a:r>
            <a:r>
              <a:rPr lang="en-US" dirty="0"/>
              <a:t>. This binding takes place at </a:t>
            </a:r>
            <a:r>
              <a:rPr lang="en-US" b="1" dirty="0">
                <a:solidFill>
                  <a:srgbClr val="0066FF"/>
                </a:solidFill>
              </a:rPr>
              <a:t>load time</a:t>
            </a:r>
            <a:r>
              <a:rPr lang="en-US" dirty="0"/>
              <a:t>.</a:t>
            </a:r>
          </a:p>
          <a:p>
            <a:endParaRPr lang="en-US" dirty="0"/>
          </a:p>
          <a:p>
            <a:r>
              <a:rPr lang="en-US" dirty="0"/>
              <a:t>Similarly another binding takes place when attaching addresses in the relocatable object module into addresses in the absolute module. This binding takes place at </a:t>
            </a:r>
            <a:r>
              <a:rPr lang="en-US" b="1" dirty="0">
                <a:solidFill>
                  <a:srgbClr val="0066FF"/>
                </a:solidFill>
              </a:rPr>
              <a:t>compile time</a:t>
            </a:r>
            <a:r>
              <a:rPr lang="en-US" dirty="0"/>
              <a:t>.</a:t>
            </a:r>
          </a:p>
          <a:p>
            <a:endParaRPr lang="en-US" dirty="0"/>
          </a:p>
          <a:p>
            <a:r>
              <a:rPr lang="en-US" dirty="0"/>
              <a:t>Note that in many systems, it may be that the entire system only runs </a:t>
            </a:r>
            <a:r>
              <a:rPr lang="en-US" b="1" dirty="0">
                <a:solidFill>
                  <a:srgbClr val="0066FF"/>
                </a:solidFill>
              </a:rPr>
              <a:t>one program</a:t>
            </a:r>
            <a:r>
              <a:rPr lang="en-US" dirty="0"/>
              <a:t> and the logical address may be the same as the physical address (e.g. a microcontroller), and thus there may be no need for load-time address binding.</a:t>
            </a:r>
          </a:p>
          <a:p>
            <a:endParaRPr lang="en-US" dirty="0"/>
          </a:p>
          <a:p>
            <a:r>
              <a:rPr lang="en-US" dirty="0"/>
              <a:t>User programs are designed using the logical address, i.e. the program thinks it is running alone in memory and thinks it starts at address 0.</a:t>
            </a:r>
          </a:p>
        </p:txBody>
      </p:sp>
    </p:spTree>
    <p:extLst>
      <p:ext uri="{BB962C8B-B14F-4D97-AF65-F5344CB8AC3E}">
        <p14:creationId xmlns:p14="http://schemas.microsoft.com/office/powerpoint/2010/main" val="40978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E22B5B0B-6E82-434E-A2AC-8365D15A376D}"/>
              </a:ext>
            </a:extLst>
          </p:cNvPr>
          <p:cNvSpPr>
            <a:spLocks noGrp="1" noChangeArrowheads="1"/>
          </p:cNvSpPr>
          <p:nvPr>
            <p:ph type="body" idx="1"/>
          </p:nvPr>
        </p:nvSpPr>
        <p:spPr>
          <a:xfrm>
            <a:off x="1205405" y="979844"/>
            <a:ext cx="5763566" cy="5580754"/>
          </a:xfrm>
        </p:spPr>
        <p:txBody>
          <a:bodyPr>
            <a:normAutofit fontScale="92500" lnSpcReduction="10000"/>
          </a:bodyPr>
          <a:lstStyle/>
          <a:p>
            <a:r>
              <a:rPr lang="en-US" altLang="en-US" dirty="0"/>
              <a:t>A </a:t>
            </a:r>
            <a:r>
              <a:rPr lang="en-US" altLang="en-US" b="1" dirty="0">
                <a:solidFill>
                  <a:srgbClr val="0066FF"/>
                </a:solidFill>
              </a:rPr>
              <a:t>relocation </a:t>
            </a:r>
            <a:r>
              <a:rPr lang="en-US" altLang="en-US" dirty="0"/>
              <a:t>register may be used to convert the logical address to a physical address. This register may be also referred to as a </a:t>
            </a:r>
            <a:r>
              <a:rPr lang="en-US" altLang="en-US" b="1" dirty="0">
                <a:solidFill>
                  <a:srgbClr val="0066FF"/>
                </a:solidFill>
              </a:rPr>
              <a:t>base</a:t>
            </a:r>
            <a:r>
              <a:rPr lang="en-US" altLang="en-US" dirty="0"/>
              <a:t> register.</a:t>
            </a:r>
          </a:p>
          <a:p>
            <a:endParaRPr lang="en-US" altLang="en-US" dirty="0"/>
          </a:p>
          <a:p>
            <a:r>
              <a:rPr lang="en-US" altLang="en-US" dirty="0"/>
              <a:t>Since a program’s logical address starts at 0x0000 but needs to be loaded and executed at a different location in the physical memory, a base register may be summed to every logical address before that address is dispatched to the main memory -&gt; thus it does the job of </a:t>
            </a:r>
            <a:r>
              <a:rPr lang="en-US" altLang="en-US" b="1" dirty="0">
                <a:solidFill>
                  <a:srgbClr val="0066FF"/>
                </a:solidFill>
              </a:rPr>
              <a:t>binding</a:t>
            </a:r>
            <a:r>
              <a:rPr lang="en-US" altLang="en-US" dirty="0"/>
              <a:t> instead of the loader.</a:t>
            </a:r>
          </a:p>
          <a:p>
            <a:r>
              <a:rPr lang="en-US" altLang="en-US" dirty="0"/>
              <a:t>Many of the older intel CPUs (e.g. 8088) supported 4 segment registers for: code, data, stack and extra segments.</a:t>
            </a:r>
          </a:p>
          <a:p>
            <a:endParaRPr lang="en-US" altLang="en-US" dirty="0"/>
          </a:p>
        </p:txBody>
      </p:sp>
      <p:pic>
        <p:nvPicPr>
          <p:cNvPr id="5" name="Picture 5">
            <a:extLst>
              <a:ext uri="{FF2B5EF4-FFF2-40B4-BE49-F238E27FC236}">
                <a16:creationId xmlns:a16="http://schemas.microsoft.com/office/drawing/2014/main" id="{B9D6D286-B77F-4455-9EDD-27A86DB80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717" y="241274"/>
            <a:ext cx="4187752" cy="303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74E75511-F1B9-4AE7-8CED-D4D19DF313E5}"/>
              </a:ext>
            </a:extLst>
          </p:cNvPr>
          <p:cNvSpPr txBox="1">
            <a:spLocks noChangeArrowheads="1"/>
          </p:cNvSpPr>
          <p:nvPr/>
        </p:nvSpPr>
        <p:spPr>
          <a:xfrm>
            <a:off x="1100831" y="103835"/>
            <a:ext cx="9579006" cy="773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Hardware relocation support</a:t>
            </a:r>
            <a:endParaRPr lang="en-US" altLang="en-US" dirty="0"/>
          </a:p>
        </p:txBody>
      </p:sp>
      <p:sp>
        <p:nvSpPr>
          <p:cNvPr id="2" name="TextBox 1">
            <a:extLst>
              <a:ext uri="{FF2B5EF4-FFF2-40B4-BE49-F238E27FC236}">
                <a16:creationId xmlns:a16="http://schemas.microsoft.com/office/drawing/2014/main" id="{47724EBD-0C1A-4616-96B3-4F4468EE11B4}"/>
              </a:ext>
            </a:extLst>
          </p:cNvPr>
          <p:cNvSpPr txBox="1"/>
          <p:nvPr/>
        </p:nvSpPr>
        <p:spPr>
          <a:xfrm>
            <a:off x="8620218" y="1269508"/>
            <a:ext cx="717918" cy="276999"/>
          </a:xfrm>
          <a:prstGeom prst="rect">
            <a:avLst/>
          </a:prstGeom>
          <a:solidFill>
            <a:srgbClr val="E0F5F6"/>
          </a:solidFill>
          <a:ln w="19050">
            <a:solidFill>
              <a:schemeClr val="accent1">
                <a:shade val="50000"/>
              </a:schemeClr>
            </a:solidFill>
          </a:ln>
        </p:spPr>
        <p:txBody>
          <a:bodyPr wrap="square" rtlCol="0">
            <a:spAutoFit/>
          </a:bodyPr>
          <a:lstStyle/>
          <a:p>
            <a:r>
              <a:rPr lang="en-US" sz="1200" dirty="0"/>
              <a:t>300040</a:t>
            </a:r>
          </a:p>
        </p:txBody>
      </p:sp>
      <p:sp>
        <p:nvSpPr>
          <p:cNvPr id="3" name="Rectangle 2">
            <a:extLst>
              <a:ext uri="{FF2B5EF4-FFF2-40B4-BE49-F238E27FC236}">
                <a16:creationId xmlns:a16="http://schemas.microsoft.com/office/drawing/2014/main" id="{C81D5E13-4B6F-4707-A663-454FE8CC362A}"/>
              </a:ext>
            </a:extLst>
          </p:cNvPr>
          <p:cNvSpPr/>
          <p:nvPr/>
        </p:nvSpPr>
        <p:spPr>
          <a:xfrm>
            <a:off x="8620218" y="2698812"/>
            <a:ext cx="717918" cy="257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1B0DE72-7179-4B83-8910-C7007C44F368}"/>
              </a:ext>
            </a:extLst>
          </p:cNvPr>
          <p:cNvSpPr txBox="1"/>
          <p:nvPr/>
        </p:nvSpPr>
        <p:spPr>
          <a:xfrm>
            <a:off x="9525740" y="1936504"/>
            <a:ext cx="852257" cy="276999"/>
          </a:xfrm>
          <a:prstGeom prst="rect">
            <a:avLst/>
          </a:prstGeom>
          <a:solidFill>
            <a:schemeClr val="bg1"/>
          </a:solidFill>
        </p:spPr>
        <p:txBody>
          <a:bodyPr wrap="square" rtlCol="0">
            <a:spAutoFit/>
          </a:bodyPr>
          <a:lstStyle/>
          <a:p>
            <a:r>
              <a:rPr lang="en-US" sz="1200" dirty="0"/>
              <a:t>300386</a:t>
            </a:r>
          </a:p>
        </p:txBody>
      </p:sp>
      <p:grpSp>
        <p:nvGrpSpPr>
          <p:cNvPr id="9" name="Group 8">
            <a:extLst>
              <a:ext uri="{FF2B5EF4-FFF2-40B4-BE49-F238E27FC236}">
                <a16:creationId xmlns:a16="http://schemas.microsoft.com/office/drawing/2014/main" id="{FAEF5858-8C2B-4394-9E2D-57E8284F9B0D}"/>
              </a:ext>
            </a:extLst>
          </p:cNvPr>
          <p:cNvGrpSpPr/>
          <p:nvPr/>
        </p:nvGrpSpPr>
        <p:grpSpPr>
          <a:xfrm>
            <a:off x="7866075" y="3272920"/>
            <a:ext cx="3823471" cy="3224396"/>
            <a:chOff x="7866075" y="3272920"/>
            <a:chExt cx="3823471" cy="3224396"/>
          </a:xfrm>
        </p:grpSpPr>
        <p:pic>
          <p:nvPicPr>
            <p:cNvPr id="7172" name="Picture 5">
              <a:extLst>
                <a:ext uri="{FF2B5EF4-FFF2-40B4-BE49-F238E27FC236}">
                  <a16:creationId xmlns:a16="http://schemas.microsoft.com/office/drawing/2014/main" id="{D060F7A7-049D-4746-AA9B-3621452B37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6075" y="3272920"/>
              <a:ext cx="2926367" cy="322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57A57BEA-5A21-455E-A3EB-FB4DE9B1EBE3}"/>
                </a:ext>
              </a:extLst>
            </p:cNvPr>
            <p:cNvSpPr txBox="1"/>
            <p:nvPr/>
          </p:nvSpPr>
          <p:spPr>
            <a:xfrm>
              <a:off x="9686925" y="4743449"/>
              <a:ext cx="2002621" cy="1038225"/>
            </a:xfrm>
            <a:prstGeom prst="rect">
              <a:avLst/>
            </a:prstGeom>
            <a:solidFill>
              <a:schemeClr val="bg1"/>
            </a:solidFill>
          </p:spPr>
          <p:txBody>
            <a:bodyPr wrap="none" rtlCol="0">
              <a:noAutofit/>
            </a:bodyPr>
            <a:lstStyle/>
            <a:p>
              <a:r>
                <a:rPr lang="en-US" dirty="0"/>
                <a:t>Relocation register</a:t>
              </a:r>
            </a:p>
          </p:txBody>
        </p:sp>
      </p:grpSp>
    </p:spTree>
    <p:extLst>
      <p:ext uri="{BB962C8B-B14F-4D97-AF65-F5344CB8AC3E}">
        <p14:creationId xmlns:p14="http://schemas.microsoft.com/office/powerpoint/2010/main" val="1802589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4FC9F51-3C8B-4C3A-A79B-D770490EAC16}"/>
              </a:ext>
            </a:extLst>
          </p:cNvPr>
          <p:cNvSpPr>
            <a:spLocks noGrp="1" noChangeArrowheads="1"/>
          </p:cNvSpPr>
          <p:nvPr>
            <p:ph type="title"/>
          </p:nvPr>
        </p:nvSpPr>
        <p:spPr>
          <a:xfrm>
            <a:off x="1083076" y="112712"/>
            <a:ext cx="9579006" cy="773253"/>
          </a:xfrm>
        </p:spPr>
        <p:txBody>
          <a:bodyPr>
            <a:normAutofit/>
          </a:bodyPr>
          <a:lstStyle/>
          <a:p>
            <a:pPr eaLnBrk="1" hangingPunct="1"/>
            <a:r>
              <a:rPr lang="en-US" altLang="en-US" dirty="0"/>
              <a:t>Hardware Memory protection</a:t>
            </a:r>
          </a:p>
        </p:txBody>
      </p:sp>
      <p:sp>
        <p:nvSpPr>
          <p:cNvPr id="7171" name="Rectangle 3">
            <a:extLst>
              <a:ext uri="{FF2B5EF4-FFF2-40B4-BE49-F238E27FC236}">
                <a16:creationId xmlns:a16="http://schemas.microsoft.com/office/drawing/2014/main" id="{E22B5B0B-6E82-434E-A2AC-8365D15A376D}"/>
              </a:ext>
            </a:extLst>
          </p:cNvPr>
          <p:cNvSpPr>
            <a:spLocks noGrp="1" noChangeArrowheads="1"/>
          </p:cNvSpPr>
          <p:nvPr>
            <p:ph type="body" idx="1"/>
          </p:nvPr>
        </p:nvSpPr>
        <p:spPr>
          <a:xfrm>
            <a:off x="1205405" y="979844"/>
            <a:ext cx="5763566" cy="5580754"/>
          </a:xfrm>
        </p:spPr>
        <p:txBody>
          <a:bodyPr>
            <a:normAutofit fontScale="92500" lnSpcReduction="20000"/>
          </a:bodyPr>
          <a:lstStyle/>
          <a:p>
            <a:r>
              <a:rPr lang="en-US" altLang="en-US" dirty="0"/>
              <a:t>CPU may check every physical memory access generated by a process to be sure it is between </a:t>
            </a:r>
            <a:r>
              <a:rPr lang="en-US" altLang="en-US" b="1" dirty="0">
                <a:solidFill>
                  <a:srgbClr val="0066FF"/>
                </a:solidFill>
              </a:rPr>
              <a:t>base</a:t>
            </a:r>
            <a:r>
              <a:rPr lang="en-US" altLang="en-US" dirty="0"/>
              <a:t> and </a:t>
            </a:r>
            <a:r>
              <a:rPr lang="en-US" altLang="en-US" b="1" dirty="0">
                <a:solidFill>
                  <a:srgbClr val="0066FF"/>
                </a:solidFill>
              </a:rPr>
              <a:t>limit</a:t>
            </a:r>
            <a:r>
              <a:rPr lang="en-US" altLang="en-US" dirty="0"/>
              <a:t> registers. This hardware thus performs </a:t>
            </a:r>
            <a:r>
              <a:rPr lang="en-US" altLang="en-US" b="1" dirty="0">
                <a:solidFill>
                  <a:srgbClr val="0066FF"/>
                </a:solidFill>
              </a:rPr>
              <a:t>memory protection</a:t>
            </a:r>
            <a:r>
              <a:rPr lang="en-US" altLang="en-US" dirty="0"/>
              <a:t>.</a:t>
            </a:r>
          </a:p>
          <a:p>
            <a:endParaRPr lang="en-US" altLang="en-US" dirty="0"/>
          </a:p>
          <a:p>
            <a:r>
              <a:rPr lang="en-US" altLang="en-US" dirty="0"/>
              <a:t>If a process attempts to access an address that is outside its limits, an </a:t>
            </a:r>
            <a:r>
              <a:rPr lang="en-US" altLang="en-US" b="1" dirty="0">
                <a:solidFill>
                  <a:srgbClr val="0066FF"/>
                </a:solidFill>
              </a:rPr>
              <a:t>exception </a:t>
            </a:r>
            <a:r>
              <a:rPr lang="en-US" altLang="en-US" dirty="0"/>
              <a:t>takes place and the OS kernel is invoked.</a:t>
            </a:r>
          </a:p>
          <a:p>
            <a:endParaRPr lang="en-US" altLang="en-US" dirty="0"/>
          </a:p>
          <a:p>
            <a:r>
              <a:rPr lang="en-US" altLang="en-US" dirty="0"/>
              <a:t>OS is responsible for setting the correct values in base and limit registers for each process prior to loading it. OS is also in charge of saving that information in the </a:t>
            </a:r>
            <a:r>
              <a:rPr lang="en-US" altLang="en-US" b="1" dirty="0">
                <a:solidFill>
                  <a:srgbClr val="0066FF"/>
                </a:solidFill>
              </a:rPr>
              <a:t>PCB</a:t>
            </a:r>
            <a:r>
              <a:rPr lang="en-US" altLang="en-US" dirty="0"/>
              <a:t> during </a:t>
            </a:r>
            <a:r>
              <a:rPr lang="en-US" altLang="en-US" b="1" dirty="0">
                <a:solidFill>
                  <a:srgbClr val="0066FF"/>
                </a:solidFill>
              </a:rPr>
              <a:t>context switching</a:t>
            </a:r>
            <a:r>
              <a:rPr lang="en-US" altLang="en-US" dirty="0"/>
              <a:t>. </a:t>
            </a:r>
          </a:p>
        </p:txBody>
      </p:sp>
      <p:pic>
        <p:nvPicPr>
          <p:cNvPr id="7172" name="Picture 5">
            <a:extLst>
              <a:ext uri="{FF2B5EF4-FFF2-40B4-BE49-F238E27FC236}">
                <a16:creationId xmlns:a16="http://schemas.microsoft.com/office/drawing/2014/main" id="{D060F7A7-049D-4746-AA9B-3621452B3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0228" y="3210099"/>
            <a:ext cx="2926367" cy="322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4" descr="8.02.pdf">
            <a:extLst>
              <a:ext uri="{FF2B5EF4-FFF2-40B4-BE49-F238E27FC236}">
                <a16:creationId xmlns:a16="http://schemas.microsoft.com/office/drawing/2014/main" id="{17949C3C-769A-4B89-99B5-2C9F033864C8}"/>
              </a:ext>
            </a:extLst>
          </p:cNvPr>
          <p:cNvPicPr>
            <a:picLocks noChangeAspect="1"/>
          </p:cNvPicPr>
          <p:nvPr/>
        </p:nvPicPr>
        <p:blipFill>
          <a:blip r:embed="rId4">
            <a:extLst>
              <a:ext uri="{28A0092B-C50C-407E-A947-70E740481C1C}">
                <a14:useLocalDpi xmlns:a14="http://schemas.microsoft.com/office/drawing/2010/main" val="0"/>
              </a:ext>
            </a:extLst>
          </a:blip>
          <a:srcRect t="-12790" b="-12790"/>
          <a:stretch>
            <a:fillRect/>
          </a:stretch>
        </p:blipFill>
        <p:spPr>
          <a:xfrm>
            <a:off x="6968971" y="235629"/>
            <a:ext cx="4795421" cy="2974470"/>
          </a:xfrm>
          <a:prstGeom prst="rect">
            <a:avLst/>
          </a:prstGeom>
        </p:spPr>
      </p:pic>
      <p:sp>
        <p:nvSpPr>
          <p:cNvPr id="2" name="Rectangle 1">
            <a:extLst>
              <a:ext uri="{FF2B5EF4-FFF2-40B4-BE49-F238E27FC236}">
                <a16:creationId xmlns:a16="http://schemas.microsoft.com/office/drawing/2014/main" id="{2B0549DA-D9C9-49E1-9F74-1A0455D5F86F}"/>
              </a:ext>
            </a:extLst>
          </p:cNvPr>
          <p:cNvSpPr/>
          <p:nvPr/>
        </p:nvSpPr>
        <p:spPr>
          <a:xfrm>
            <a:off x="8456099" y="2571750"/>
            <a:ext cx="1640399" cy="39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An exception takes place</a:t>
            </a:r>
            <a:endParaRPr lang="en-US" sz="1400" dirty="0"/>
          </a:p>
        </p:txBody>
      </p:sp>
    </p:spTree>
    <p:extLst>
      <p:ext uri="{BB962C8B-B14F-4D97-AF65-F5344CB8AC3E}">
        <p14:creationId xmlns:p14="http://schemas.microsoft.com/office/powerpoint/2010/main" val="39652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7055D73-0D23-41D4-B772-ACF2EFB25CC7}"/>
              </a:ext>
            </a:extLst>
          </p:cNvPr>
          <p:cNvSpPr>
            <a:spLocks noGrp="1" noChangeArrowheads="1"/>
          </p:cNvSpPr>
          <p:nvPr>
            <p:ph type="title"/>
          </p:nvPr>
        </p:nvSpPr>
        <p:spPr>
          <a:xfrm>
            <a:off x="1061884" y="176213"/>
            <a:ext cx="9148916" cy="576262"/>
          </a:xfrm>
        </p:spPr>
        <p:txBody>
          <a:bodyPr>
            <a:normAutofit fontScale="90000"/>
          </a:bodyPr>
          <a:lstStyle/>
          <a:p>
            <a:pPr eaLnBrk="1" hangingPunct="1"/>
            <a:r>
              <a:rPr lang="en-US" altLang="en-US" dirty="0"/>
              <a:t>Bounded Buffer Problem (Cont.)</a:t>
            </a:r>
          </a:p>
        </p:txBody>
      </p:sp>
      <p:sp>
        <p:nvSpPr>
          <p:cNvPr id="35843" name="Rectangle 3">
            <a:extLst>
              <a:ext uri="{FF2B5EF4-FFF2-40B4-BE49-F238E27FC236}">
                <a16:creationId xmlns:a16="http://schemas.microsoft.com/office/drawing/2014/main" id="{811C8F3F-870D-4C6A-87BC-AE15583AA3F5}"/>
              </a:ext>
            </a:extLst>
          </p:cNvPr>
          <p:cNvSpPr>
            <a:spLocks noGrp="1" noChangeArrowheads="1"/>
          </p:cNvSpPr>
          <p:nvPr>
            <p:ph idx="1"/>
          </p:nvPr>
        </p:nvSpPr>
        <p:spPr>
          <a:xfrm>
            <a:off x="522769" y="946047"/>
            <a:ext cx="5349364" cy="5579038"/>
          </a:xfrm>
          <a:ln w="19050">
            <a:solidFill>
              <a:schemeClr val="tx1"/>
            </a:solidFill>
          </a:ln>
        </p:spPr>
        <p:txBody>
          <a:bodyPr>
            <a:noAutofit/>
          </a:bodyPr>
          <a:lstStyle/>
          <a:p>
            <a:r>
              <a:rPr lang="en-US" altLang="en-US" sz="1800" dirty="0"/>
              <a:t>The structure of the </a:t>
            </a:r>
            <a:r>
              <a:rPr lang="en-US" altLang="en-US" sz="1800" b="1" dirty="0">
                <a:solidFill>
                  <a:srgbClr val="0066FF"/>
                </a:solidFill>
              </a:rPr>
              <a:t>producer</a:t>
            </a:r>
            <a:r>
              <a:rPr lang="en-US" altLang="en-US" sz="1800" dirty="0"/>
              <a:t> process</a:t>
            </a:r>
            <a:endParaRPr lang="en-US" altLang="en-US" sz="1800"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do {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 produce an item in </a:t>
            </a:r>
            <a:r>
              <a:rPr lang="en-US" altLang="en-US" sz="1800" b="1" dirty="0" err="1">
                <a:latin typeface="Courier New" panose="02070309020205020404" pitchFamily="49" charset="0"/>
                <a:cs typeface="Courier New" panose="02070309020205020404" pitchFamily="49" charset="0"/>
              </a:rPr>
              <a:t>next_produced</a:t>
            </a:r>
            <a:r>
              <a:rPr lang="en-US" altLang="en-US" sz="18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 dec empty sem.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wait(</a:t>
            </a:r>
            <a:r>
              <a:rPr lang="en-US" altLang="en-US" sz="1800" dirty="0" err="1">
                <a:latin typeface="Courier New" panose="02070309020205020404" pitchFamily="49" charset="0"/>
                <a:cs typeface="Courier New" panose="02070309020205020404" pitchFamily="49" charset="0"/>
              </a:rPr>
              <a:t>num_empty_el</a:t>
            </a:r>
            <a:r>
              <a:rPr lang="en-US" altLang="en-US" sz="1800"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 write/produce to an entry*/</a:t>
            </a:r>
          </a:p>
          <a:p>
            <a:pPr marL="0" indent="0">
              <a:buNone/>
              <a:defRPr/>
            </a:pPr>
            <a:r>
              <a:rPr lang="en-US" sz="1800" dirty="0">
                <a:latin typeface="Courier New" panose="02070309020205020404" pitchFamily="49" charset="0"/>
                <a:cs typeface="Courier New" panose="02070309020205020404" pitchFamily="49" charset="0"/>
              </a:rPr>
              <a:t>  buffer[in] = </a:t>
            </a:r>
            <a:r>
              <a:rPr lang="en-US" sz="1800" dirty="0" err="1">
                <a:latin typeface="Courier New" panose="02070309020205020404" pitchFamily="49" charset="0"/>
                <a:cs typeface="Courier New" panose="02070309020205020404" pitchFamily="49" charset="0"/>
              </a:rPr>
              <a:t>next_produced</a:t>
            </a:r>
            <a:r>
              <a:rPr lang="en-US" sz="1800" dirty="0">
                <a:latin typeface="Courier New" panose="02070309020205020404" pitchFamily="49" charset="0"/>
                <a:cs typeface="Courier New" panose="02070309020205020404" pitchFamily="49" charset="0"/>
              </a:rPr>
              <a:t>; </a:t>
            </a:r>
          </a:p>
          <a:p>
            <a:pPr marL="0" indent="0">
              <a:buNone/>
              <a:defRPr/>
            </a:pPr>
            <a:r>
              <a:rPr lang="en-US" sz="1800" dirty="0">
                <a:latin typeface="Courier New" panose="02070309020205020404" pitchFamily="49" charset="0"/>
                <a:cs typeface="Courier New" panose="02070309020205020404" pitchFamily="49" charset="0"/>
              </a:rPr>
              <a:t>  in = (in + 1) % BUF_SZ; </a:t>
            </a:r>
            <a:endParaRPr lang="en-US" altLang="en-US" sz="1800"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inc</a:t>
            </a:r>
            <a:r>
              <a:rPr lang="en-US" altLang="en-US" sz="1800" b="1" dirty="0">
                <a:latin typeface="Courier New" panose="02070309020205020404" pitchFamily="49" charset="0"/>
                <a:cs typeface="Courier New" panose="02070309020205020404" pitchFamily="49" charset="0"/>
              </a:rPr>
              <a:t> full sem.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signal(</a:t>
            </a:r>
            <a:r>
              <a:rPr lang="en-US" altLang="en-US" sz="1800" dirty="0" err="1">
                <a:latin typeface="Courier New" panose="02070309020205020404" pitchFamily="49" charset="0"/>
                <a:cs typeface="Courier New" panose="02070309020205020404" pitchFamily="49" charset="0"/>
              </a:rPr>
              <a:t>num_full_el</a:t>
            </a:r>
            <a:r>
              <a:rPr lang="en-US" altLang="en-US" sz="1800" dirty="0">
                <a:latin typeface="Courier New" panose="02070309020205020404" pitchFamily="49" charset="0"/>
                <a:cs typeface="Courier New" panose="02070309020205020404" pitchFamily="49" charset="0"/>
              </a:rPr>
              <a:t>);</a:t>
            </a:r>
            <a:endParaRPr lang="en-US" altLang="en-US" sz="1800"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while (true);</a:t>
            </a:r>
          </a:p>
        </p:txBody>
      </p:sp>
      <p:sp>
        <p:nvSpPr>
          <p:cNvPr id="2" name="Footer Placeholder 1">
            <a:extLst>
              <a:ext uri="{FF2B5EF4-FFF2-40B4-BE49-F238E27FC236}">
                <a16:creationId xmlns:a16="http://schemas.microsoft.com/office/drawing/2014/main" id="{0A97A106-9841-4A0C-9DD5-16ACFBD9EF06}"/>
              </a:ext>
            </a:extLst>
          </p:cNvPr>
          <p:cNvSpPr>
            <a:spLocks noGrp="1"/>
          </p:cNvSpPr>
          <p:nvPr>
            <p:ph type="ftr" sz="quarter" idx="11"/>
          </p:nvPr>
        </p:nvSpPr>
        <p:spPr/>
        <p:txBody>
          <a:bodyPr/>
          <a:lstStyle/>
          <a:p>
            <a:r>
              <a:rPr lang="en-US"/>
              <a:t>CS6233 - Prof. Mansour</a:t>
            </a:r>
          </a:p>
        </p:txBody>
      </p:sp>
      <p:sp>
        <p:nvSpPr>
          <p:cNvPr id="5" name="Rectangle 3">
            <a:extLst>
              <a:ext uri="{FF2B5EF4-FFF2-40B4-BE49-F238E27FC236}">
                <a16:creationId xmlns:a16="http://schemas.microsoft.com/office/drawing/2014/main" id="{0A0AD577-5737-45A2-836C-19CC7CC63A61}"/>
              </a:ext>
            </a:extLst>
          </p:cNvPr>
          <p:cNvSpPr txBox="1">
            <a:spLocks noChangeArrowheads="1"/>
          </p:cNvSpPr>
          <p:nvPr/>
        </p:nvSpPr>
        <p:spPr>
          <a:xfrm>
            <a:off x="5972175" y="946047"/>
            <a:ext cx="5791200" cy="5579039"/>
          </a:xfrm>
          <a:prstGeom prst="rect">
            <a:avLst/>
          </a:prstGeom>
          <a:ln w="190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800" dirty="0">
                <a:ea typeface="ＭＳ Ｐゴシック" charset="0"/>
                <a:cs typeface="ＭＳ Ｐゴシック" charset="0"/>
              </a:rPr>
              <a:t>The structure of the </a:t>
            </a:r>
            <a:r>
              <a:rPr lang="en-US" sz="1800" b="1" dirty="0">
                <a:solidFill>
                  <a:srgbClr val="0066FF"/>
                </a:solidFill>
                <a:ea typeface="ＭＳ Ｐゴシック" charset="0"/>
                <a:cs typeface="ＭＳ Ｐゴシック" charset="0"/>
              </a:rPr>
              <a:t>consumer</a:t>
            </a:r>
            <a:r>
              <a:rPr lang="en-US" sz="1800" dirty="0">
                <a:ea typeface="ＭＳ Ｐゴシック" charset="0"/>
                <a:cs typeface="ＭＳ Ｐゴシック" charset="0"/>
              </a:rPr>
              <a:t> process</a:t>
            </a:r>
          </a:p>
          <a:p>
            <a:pPr marL="0" indent="0">
              <a:buFont typeface="Arial" panose="020B0604020202020204" pitchFamily="34" charset="0"/>
              <a:buNone/>
              <a:defRPr/>
            </a:pPr>
            <a:r>
              <a:rPr lang="en-US" sz="1800" b="1" dirty="0">
                <a:latin typeface="Courier New"/>
                <a:ea typeface="ＭＳ Ｐゴシック" pitchFamily="-84" charset="-128"/>
                <a:cs typeface="Courier New"/>
              </a:rPr>
              <a:t>do { </a:t>
            </a:r>
          </a:p>
          <a:p>
            <a:pPr marL="0" indent="0">
              <a:buFont typeface="Arial" panose="020B0604020202020204" pitchFamily="34" charset="0"/>
              <a:buNone/>
              <a:defRPr/>
            </a:pPr>
            <a:r>
              <a:rPr lang="en-US" sz="1800" b="1" dirty="0">
                <a:latin typeface="Courier New"/>
                <a:ea typeface="ＭＳ Ｐゴシック" pitchFamily="-84" charset="-128"/>
                <a:cs typeface="Courier New"/>
              </a:rPr>
              <a:t>  /* dec full sem. */ </a:t>
            </a:r>
          </a:p>
          <a:p>
            <a:pPr marL="0" indent="0">
              <a:buFont typeface="Arial" panose="020B0604020202020204" pitchFamily="34" charset="0"/>
              <a:buNone/>
              <a:defRPr/>
            </a:pPr>
            <a:r>
              <a:rPr lang="en-US" sz="1800" b="1" dirty="0">
                <a:latin typeface="Courier New"/>
                <a:ea typeface="ＭＳ Ｐゴシック" pitchFamily="-84" charset="-128"/>
                <a:cs typeface="Courier New"/>
              </a:rPr>
              <a:t>  </a:t>
            </a:r>
            <a:r>
              <a:rPr lang="en-US" sz="1800" dirty="0">
                <a:latin typeface="Courier New"/>
                <a:ea typeface="ＭＳ Ｐゴシック" pitchFamily="-84" charset="-128"/>
                <a:cs typeface="Courier New"/>
              </a:rPr>
              <a:t>wait(</a:t>
            </a:r>
            <a:r>
              <a:rPr lang="en-US" sz="1800" dirty="0" err="1">
                <a:latin typeface="Courier New"/>
                <a:ea typeface="ＭＳ Ｐゴシック" pitchFamily="-84" charset="-128"/>
                <a:cs typeface="Courier New"/>
              </a:rPr>
              <a:t>num_full_el</a:t>
            </a:r>
            <a:r>
              <a:rPr lang="en-US" sz="1800" dirty="0">
                <a:latin typeface="Courier New"/>
                <a:ea typeface="ＭＳ Ｐゴシック" pitchFamily="-84" charset="-128"/>
                <a:cs typeface="Courier New"/>
              </a:rPr>
              <a:t>);</a:t>
            </a:r>
          </a:p>
          <a:p>
            <a:pPr marL="0" indent="0">
              <a:buFont typeface="Arial" panose="020B0604020202020204" pitchFamily="34" charset="0"/>
              <a:buNone/>
              <a:defRPr/>
            </a:pPr>
            <a:r>
              <a:rPr lang="en-US" sz="1800" b="1" dirty="0">
                <a:latin typeface="Courier New"/>
                <a:ea typeface="ＭＳ Ｐゴシック" pitchFamily="-84" charset="-128"/>
                <a:cs typeface="Courier New"/>
              </a:rPr>
              <a:t>  /* read/consume an entry */</a:t>
            </a:r>
          </a:p>
          <a:p>
            <a:pPr marL="0" indent="0">
              <a:buFont typeface="Arial" panose="020B0604020202020204" pitchFamily="34" charset="0"/>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next_consumed</a:t>
            </a:r>
            <a:r>
              <a:rPr lang="en-US" altLang="en-US" sz="1800" dirty="0">
                <a:latin typeface="Courier New" panose="02070309020205020404" pitchFamily="49" charset="0"/>
                <a:cs typeface="Courier New" panose="02070309020205020404" pitchFamily="49" charset="0"/>
              </a:rPr>
              <a:t> = buffer[out]; </a:t>
            </a:r>
          </a:p>
          <a:p>
            <a:pPr marL="0" indent="0">
              <a:buFont typeface="Arial" panose="020B0604020202020204" pitchFamily="34" charset="0"/>
              <a:buNone/>
            </a:pPr>
            <a:r>
              <a:rPr lang="en-US" altLang="en-US" sz="1800" dirty="0">
                <a:latin typeface="Courier New" panose="02070309020205020404" pitchFamily="49" charset="0"/>
                <a:cs typeface="Courier New" panose="02070309020205020404" pitchFamily="49" charset="0"/>
              </a:rPr>
              <a:t>  out = (out + 1) % BUF_SZ;</a:t>
            </a:r>
            <a:r>
              <a:rPr lang="en-US" sz="1800" b="1" dirty="0">
                <a:latin typeface="Courier New"/>
                <a:ea typeface="ＭＳ Ｐゴシック" pitchFamily="-84" charset="-128"/>
                <a:cs typeface="Courier New"/>
              </a:rPr>
              <a:t> </a:t>
            </a:r>
          </a:p>
          <a:p>
            <a:pPr marL="0" indent="0">
              <a:buFont typeface="Arial" panose="020B0604020202020204" pitchFamily="34" charset="0"/>
              <a:buNone/>
              <a:defRPr/>
            </a:pPr>
            <a:r>
              <a:rPr lang="en-US" sz="1800" b="1" dirty="0">
                <a:latin typeface="Courier New"/>
                <a:ea typeface="ＭＳ Ｐゴシック" pitchFamily="-84" charset="-128"/>
                <a:cs typeface="Courier New"/>
              </a:rPr>
              <a:t>  /*</a:t>
            </a:r>
            <a:r>
              <a:rPr lang="en-US" sz="1800" b="1" dirty="0" err="1">
                <a:latin typeface="Courier New"/>
                <a:ea typeface="ＭＳ Ｐゴシック" pitchFamily="-84" charset="-128"/>
                <a:cs typeface="Courier New"/>
              </a:rPr>
              <a:t>inc</a:t>
            </a:r>
            <a:r>
              <a:rPr lang="en-US" sz="1800" b="1" dirty="0">
                <a:latin typeface="Courier New"/>
                <a:ea typeface="ＭＳ Ｐゴシック" pitchFamily="-84" charset="-128"/>
                <a:cs typeface="Courier New"/>
              </a:rPr>
              <a:t> empty sem.*/ </a:t>
            </a:r>
          </a:p>
          <a:p>
            <a:pPr marL="0" indent="0">
              <a:buFont typeface="Arial" panose="020B0604020202020204" pitchFamily="34" charset="0"/>
              <a:buNone/>
              <a:defRPr/>
            </a:pPr>
            <a:r>
              <a:rPr lang="en-US" sz="1800" b="1" dirty="0">
                <a:latin typeface="Courier New"/>
                <a:ea typeface="ＭＳ Ｐゴシック" pitchFamily="-84" charset="-128"/>
                <a:cs typeface="Courier New"/>
              </a:rPr>
              <a:t>  </a:t>
            </a:r>
            <a:r>
              <a:rPr lang="en-US" sz="1800" dirty="0">
                <a:latin typeface="Courier New"/>
                <a:ea typeface="ＭＳ Ｐゴシック" pitchFamily="-84" charset="-128"/>
                <a:cs typeface="Courier New"/>
              </a:rPr>
              <a:t>signal(</a:t>
            </a:r>
            <a:r>
              <a:rPr lang="en-US" sz="1800" dirty="0" err="1">
                <a:latin typeface="Courier New"/>
                <a:ea typeface="ＭＳ Ｐゴシック" pitchFamily="-84" charset="-128"/>
                <a:cs typeface="Courier New"/>
              </a:rPr>
              <a:t>num_empty_el</a:t>
            </a:r>
            <a:r>
              <a:rPr lang="en-US" sz="1800" dirty="0">
                <a:latin typeface="Courier New"/>
                <a:ea typeface="ＭＳ Ｐゴシック" pitchFamily="-84" charset="-128"/>
                <a:cs typeface="Courier New"/>
              </a:rPr>
              <a:t>);</a:t>
            </a:r>
            <a:r>
              <a:rPr lang="en-US" sz="1800" b="1" dirty="0">
                <a:latin typeface="Courier New"/>
                <a:ea typeface="ＭＳ Ｐゴシック" pitchFamily="-84" charset="-128"/>
                <a:cs typeface="Courier New"/>
              </a:rPr>
              <a:t> </a:t>
            </a:r>
          </a:p>
          <a:p>
            <a:pPr marL="0" indent="0">
              <a:buFont typeface="Arial" panose="020B0604020202020204" pitchFamily="34" charset="0"/>
              <a:buNone/>
              <a:defRPr/>
            </a:pPr>
            <a:r>
              <a:rPr lang="en-US" sz="1800" b="1" dirty="0">
                <a:latin typeface="Courier New"/>
                <a:ea typeface="ＭＳ Ｐゴシック" pitchFamily="-84" charset="-128"/>
                <a:cs typeface="Courier New"/>
              </a:rPr>
              <a:t>           ...</a:t>
            </a:r>
            <a:br>
              <a:rPr lang="en-US" sz="1800" b="1" dirty="0">
                <a:latin typeface="Courier New"/>
                <a:ea typeface="ＭＳ Ｐゴシック" pitchFamily="-84" charset="-128"/>
                <a:cs typeface="Courier New"/>
              </a:rPr>
            </a:br>
            <a:r>
              <a:rPr lang="en-US" sz="1800" b="1" dirty="0">
                <a:latin typeface="Courier New"/>
                <a:ea typeface="ＭＳ Ｐゴシック" pitchFamily="-84" charset="-128"/>
                <a:cs typeface="Courier New"/>
              </a:rPr>
              <a:t>  /* consume the item in next consumed */</a:t>
            </a:r>
          </a:p>
          <a:p>
            <a:pPr marL="0" indent="0">
              <a:buFont typeface="Arial" panose="020B0604020202020204" pitchFamily="34" charset="0"/>
              <a:buNone/>
            </a:pPr>
            <a:r>
              <a:rPr lang="en-US" sz="1800" b="1" dirty="0">
                <a:latin typeface="Courier New"/>
                <a:ea typeface="ＭＳ Ｐゴシック" pitchFamily="-84" charset="-128"/>
                <a:cs typeface="Courier New"/>
              </a:rPr>
              <a:t>  ...</a:t>
            </a:r>
            <a:br>
              <a:rPr lang="en-US" sz="1800" b="1" dirty="0">
                <a:latin typeface="Courier New"/>
                <a:ea typeface="ＭＳ Ｐゴシック" pitchFamily="-84" charset="-128"/>
                <a:cs typeface="Courier New"/>
              </a:rPr>
            </a:br>
            <a:r>
              <a:rPr lang="en-US" sz="1800" b="1" dirty="0">
                <a:latin typeface="Courier New"/>
                <a:ea typeface="ＭＳ Ｐゴシック" pitchFamily="-84" charset="-128"/>
                <a:cs typeface="Courier New"/>
              </a:rPr>
              <a:t>} while (true);</a:t>
            </a:r>
            <a:endParaRPr lang="en-US" sz="1800" dirty="0">
              <a:ea typeface="ＭＳ Ｐゴシック" charset="0"/>
              <a:cs typeface="ＭＳ Ｐゴシック" charset="0"/>
            </a:endParaRPr>
          </a:p>
        </p:txBody>
      </p:sp>
    </p:spTree>
    <p:extLst>
      <p:ext uri="{BB962C8B-B14F-4D97-AF65-F5344CB8AC3E}">
        <p14:creationId xmlns:p14="http://schemas.microsoft.com/office/powerpoint/2010/main" val="295386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E0DFD5E-6289-4416-85D0-81636AEDB85C}"/>
              </a:ext>
            </a:extLst>
          </p:cNvPr>
          <p:cNvSpPr>
            <a:spLocks noGrp="1" noChangeArrowheads="1"/>
          </p:cNvSpPr>
          <p:nvPr>
            <p:ph type="title"/>
          </p:nvPr>
        </p:nvSpPr>
        <p:spPr>
          <a:xfrm>
            <a:off x="1091952" y="146051"/>
            <a:ext cx="9118849" cy="576263"/>
          </a:xfrm>
        </p:spPr>
        <p:txBody>
          <a:bodyPr>
            <a:normAutofit fontScale="90000"/>
          </a:bodyPr>
          <a:lstStyle/>
          <a:p>
            <a:pPr eaLnBrk="1" hangingPunct="1"/>
            <a:r>
              <a:rPr lang="en-US" altLang="en-US" dirty="0"/>
              <a:t>Readers-Writers Problem</a:t>
            </a:r>
          </a:p>
        </p:txBody>
      </p:sp>
      <p:sp>
        <p:nvSpPr>
          <p:cNvPr id="37891" name="Rectangle 3">
            <a:extLst>
              <a:ext uri="{FF2B5EF4-FFF2-40B4-BE49-F238E27FC236}">
                <a16:creationId xmlns:a16="http://schemas.microsoft.com/office/drawing/2014/main" id="{BA354B1E-62E3-4A7C-BB64-048309BA1745}"/>
              </a:ext>
            </a:extLst>
          </p:cNvPr>
          <p:cNvSpPr>
            <a:spLocks noGrp="1" noChangeArrowheads="1"/>
          </p:cNvSpPr>
          <p:nvPr>
            <p:ph idx="1"/>
          </p:nvPr>
        </p:nvSpPr>
        <p:spPr>
          <a:xfrm>
            <a:off x="1185941" y="889307"/>
            <a:ext cx="9857880" cy="5689045"/>
          </a:xfrm>
        </p:spPr>
        <p:txBody>
          <a:bodyPr vert="horz" lIns="91440" tIns="45720" rIns="91440" bIns="45720" rtlCol="0" anchor="t">
            <a:normAutofit fontScale="92500" lnSpcReduction="10000"/>
          </a:bodyPr>
          <a:lstStyle/>
          <a:p>
            <a:r>
              <a:rPr lang="en-US" altLang="en-US" dirty="0"/>
              <a:t>A data set (e.g. a database) is shared among a number of concurrent processes</a:t>
            </a:r>
          </a:p>
          <a:p>
            <a:pPr lvl="1"/>
            <a:r>
              <a:rPr lang="en-US" altLang="en-US" dirty="0"/>
              <a:t>Readers – only read the data set; they do </a:t>
            </a:r>
            <a:r>
              <a:rPr lang="en-US" altLang="en-US" b="1" i="1" dirty="0"/>
              <a:t>not</a:t>
            </a:r>
            <a:r>
              <a:rPr lang="en-US" altLang="en-US" b="1" dirty="0"/>
              <a:t> </a:t>
            </a:r>
            <a:r>
              <a:rPr lang="en-US" altLang="en-US" dirty="0"/>
              <a:t>perform any updates</a:t>
            </a:r>
          </a:p>
          <a:p>
            <a:pPr lvl="1"/>
            <a:r>
              <a:rPr lang="en-US" altLang="en-US" dirty="0"/>
              <a:t>Writers   – can read and write</a:t>
            </a:r>
          </a:p>
          <a:p>
            <a:r>
              <a:rPr lang="en-US" altLang="en-US" dirty="0"/>
              <a:t>Problem:</a:t>
            </a:r>
            <a:endParaRPr lang="en-US" altLang="en-US" dirty="0">
              <a:cs typeface="Calibri"/>
            </a:endParaRPr>
          </a:p>
          <a:p>
            <a:pPr lvl="1"/>
            <a:r>
              <a:rPr lang="en-US" altLang="en-US" dirty="0"/>
              <a:t>Allow multiple readers to read at the same time</a:t>
            </a:r>
            <a:endParaRPr lang="en-US" altLang="en-US" dirty="0">
              <a:cs typeface="Calibri"/>
            </a:endParaRPr>
          </a:p>
          <a:p>
            <a:pPr lvl="1"/>
            <a:r>
              <a:rPr lang="en-US" altLang="en-US" dirty="0"/>
              <a:t>Only one writer can access the shared data at the same time (i.e. no other writers or other readers are allowed)</a:t>
            </a:r>
          </a:p>
          <a:p>
            <a:r>
              <a:rPr lang="en-US" altLang="en-US" dirty="0"/>
              <a:t>Several variations of how readers and writers are considered  – all involve some form of priorities</a:t>
            </a:r>
          </a:p>
          <a:p>
            <a:r>
              <a:rPr lang="en-US" altLang="en-US" dirty="0"/>
              <a:t>Shared Data</a:t>
            </a:r>
          </a:p>
          <a:p>
            <a:pPr lvl="1"/>
            <a:r>
              <a:rPr lang="en-US" altLang="en-US" dirty="0"/>
              <a:t>Data set</a:t>
            </a:r>
          </a:p>
          <a:p>
            <a:pPr lvl="1"/>
            <a:r>
              <a:rPr lang="en-US" altLang="en-US" dirty="0"/>
              <a:t>Semaphore</a:t>
            </a: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rw_mutex</a:t>
            </a:r>
            <a:r>
              <a:rPr lang="en-US" altLang="en-US" b="1" dirty="0">
                <a:solidFill>
                  <a:srgbClr val="000000"/>
                </a:solidFill>
                <a:latin typeface="Courier New" panose="02070309020205020404" pitchFamily="49" charset="0"/>
              </a:rPr>
              <a:t> </a:t>
            </a:r>
            <a:r>
              <a:rPr lang="en-US" altLang="en-US" dirty="0"/>
              <a:t>initialized to 1</a:t>
            </a:r>
          </a:p>
          <a:p>
            <a:pPr lvl="1"/>
            <a:r>
              <a:rPr lang="en-US" altLang="en-US" dirty="0"/>
              <a:t>Semaphore </a:t>
            </a:r>
            <a:r>
              <a:rPr lang="en-US" altLang="en-US" sz="2000" b="1" dirty="0">
                <a:solidFill>
                  <a:srgbClr val="000000"/>
                </a:solidFill>
                <a:latin typeface="Courier New" panose="02070309020205020404" pitchFamily="49" charset="0"/>
              </a:rPr>
              <a:t>mutex</a:t>
            </a:r>
            <a:r>
              <a:rPr lang="en-US" altLang="en-US" b="1" dirty="0">
                <a:solidFill>
                  <a:srgbClr val="000000"/>
                </a:solidFill>
                <a:latin typeface="Courier New" panose="02070309020205020404" pitchFamily="49" charset="0"/>
              </a:rPr>
              <a:t> </a:t>
            </a:r>
            <a:r>
              <a:rPr lang="en-US" altLang="en-US" dirty="0"/>
              <a:t>initialized to 1 (to protect access to </a:t>
            </a:r>
            <a:r>
              <a:rPr lang="en-US" altLang="en-US" dirty="0" err="1">
                <a:latin typeface="Courier New" panose="02070309020205020404" pitchFamily="49" charset="0"/>
                <a:cs typeface="Courier New" panose="02070309020205020404" pitchFamily="49" charset="0"/>
              </a:rPr>
              <a:t>read_count</a:t>
            </a:r>
            <a:r>
              <a:rPr lang="en-US" altLang="en-US" dirty="0"/>
              <a:t>)</a:t>
            </a:r>
          </a:p>
          <a:p>
            <a:pPr lvl="1"/>
            <a:r>
              <a:rPr lang="en-US" altLang="en-US" dirty="0"/>
              <a:t>Integer </a:t>
            </a:r>
            <a:r>
              <a:rPr lang="en-US" altLang="en-US" sz="2000" b="1" dirty="0" err="1">
                <a:solidFill>
                  <a:srgbClr val="000000"/>
                </a:solidFill>
                <a:latin typeface="Courier New" panose="02070309020205020404" pitchFamily="49" charset="0"/>
              </a:rPr>
              <a:t>read_count</a:t>
            </a:r>
            <a:r>
              <a:rPr lang="en-US" altLang="en-US" dirty="0"/>
              <a:t> initialized to 0</a:t>
            </a:r>
          </a:p>
          <a:p>
            <a:pPr lvl="1"/>
            <a:endParaRPr lang="en-US" altLang="en-US" dirty="0"/>
          </a:p>
        </p:txBody>
      </p:sp>
      <p:sp>
        <p:nvSpPr>
          <p:cNvPr id="2" name="Footer Placeholder 1">
            <a:extLst>
              <a:ext uri="{FF2B5EF4-FFF2-40B4-BE49-F238E27FC236}">
                <a16:creationId xmlns:a16="http://schemas.microsoft.com/office/drawing/2014/main" id="{23B72507-63EB-411C-8872-AB7E00F6300C}"/>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132560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881FD0C-38BA-4807-93B4-9FB466C6EDEB}"/>
              </a:ext>
            </a:extLst>
          </p:cNvPr>
          <p:cNvSpPr>
            <a:spLocks noGrp="1" noChangeArrowheads="1"/>
          </p:cNvSpPr>
          <p:nvPr>
            <p:ph type="title"/>
          </p:nvPr>
        </p:nvSpPr>
        <p:spPr>
          <a:xfrm>
            <a:off x="1074198" y="190501"/>
            <a:ext cx="9136603" cy="576263"/>
          </a:xfrm>
        </p:spPr>
        <p:txBody>
          <a:bodyPr>
            <a:normAutofit fontScale="90000"/>
          </a:bodyPr>
          <a:lstStyle/>
          <a:p>
            <a:pPr eaLnBrk="1" hangingPunct="1"/>
            <a:r>
              <a:rPr lang="en-US" altLang="en-US" dirty="0"/>
              <a:t>Readers-Writers Problem (Cont.)</a:t>
            </a:r>
          </a:p>
        </p:txBody>
      </p:sp>
      <p:sp>
        <p:nvSpPr>
          <p:cNvPr id="38915" name="Rectangle 3">
            <a:extLst>
              <a:ext uri="{FF2B5EF4-FFF2-40B4-BE49-F238E27FC236}">
                <a16:creationId xmlns:a16="http://schemas.microsoft.com/office/drawing/2014/main" id="{2D36F41B-6FED-42CF-A874-4B93CF630886}"/>
              </a:ext>
            </a:extLst>
          </p:cNvPr>
          <p:cNvSpPr>
            <a:spLocks noGrp="1" noChangeArrowheads="1"/>
          </p:cNvSpPr>
          <p:nvPr>
            <p:ph idx="1"/>
          </p:nvPr>
        </p:nvSpPr>
        <p:spPr>
          <a:xfrm>
            <a:off x="1152603" y="977684"/>
            <a:ext cx="10503778" cy="5520770"/>
          </a:xfrm>
        </p:spPr>
        <p:txBody>
          <a:bodyPr>
            <a:normAutofit/>
          </a:bodyPr>
          <a:lstStyle/>
          <a:p>
            <a:r>
              <a:rPr lang="en-US" altLang="en-US" dirty="0"/>
              <a:t>The structure of a writer process</a:t>
            </a:r>
          </a:p>
          <a:p>
            <a:pPr>
              <a:buFont typeface="Monotype Sorts" pitchFamily="-84" charset="2"/>
              <a:buNone/>
            </a:pPr>
            <a:r>
              <a:rPr lang="en-US" altLang="en-US" dirty="0">
                <a:solidFill>
                  <a:srgbClr val="0000FF"/>
                </a:solidFill>
              </a:rPr>
              <a:t>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do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wait(</a:t>
            </a:r>
            <a:r>
              <a:rPr lang="en-US" altLang="en-US" sz="2000" b="1" dirty="0" err="1">
                <a:latin typeface="Courier New" panose="02070309020205020404" pitchFamily="49" charset="0"/>
                <a:cs typeface="Courier New" panose="02070309020205020404" pitchFamily="49" charset="0"/>
              </a:rPr>
              <a:t>rw_mutex</a:t>
            </a:r>
            <a:r>
              <a:rPr lang="en-US" altLang="en-US" sz="20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 writing is performed */ </a:t>
            </a: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signal(</a:t>
            </a:r>
            <a:r>
              <a:rPr lang="en-US" altLang="en-US" sz="2000" b="1" dirty="0" err="1">
                <a:latin typeface="Courier New" panose="02070309020205020404" pitchFamily="49" charset="0"/>
                <a:cs typeface="Courier New" panose="02070309020205020404" pitchFamily="49" charset="0"/>
              </a:rPr>
              <a:t>rw_mutex</a:t>
            </a:r>
            <a:r>
              <a:rPr lang="en-US" altLang="en-US" sz="20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 while (true);</a:t>
            </a:r>
            <a:endParaRPr lang="en-US" altLang="en-US" sz="2000" dirty="0">
              <a:solidFill>
                <a:srgbClr val="0000FF"/>
              </a:solidFill>
            </a:endParaRPr>
          </a:p>
        </p:txBody>
      </p:sp>
      <p:sp>
        <p:nvSpPr>
          <p:cNvPr id="2" name="Footer Placeholder 1">
            <a:extLst>
              <a:ext uri="{FF2B5EF4-FFF2-40B4-BE49-F238E27FC236}">
                <a16:creationId xmlns:a16="http://schemas.microsoft.com/office/drawing/2014/main" id="{88214AD7-1C91-4052-BD6D-547A9D6A7B26}"/>
              </a:ext>
            </a:extLst>
          </p:cNvPr>
          <p:cNvSpPr>
            <a:spLocks noGrp="1"/>
          </p:cNvSpPr>
          <p:nvPr>
            <p:ph type="ftr" sz="quarter" idx="11"/>
          </p:nvPr>
        </p:nvSpPr>
        <p:spPr/>
        <p:txBody>
          <a:bodyPr/>
          <a:lstStyle/>
          <a:p>
            <a:r>
              <a:rPr lang="en-US"/>
              <a:t>CS6233 - Prof. Mansour</a:t>
            </a:r>
          </a:p>
        </p:txBody>
      </p:sp>
      <p:sp>
        <p:nvSpPr>
          <p:cNvPr id="5" name="Rectangle 4">
            <a:extLst>
              <a:ext uri="{FF2B5EF4-FFF2-40B4-BE49-F238E27FC236}">
                <a16:creationId xmlns:a16="http://schemas.microsoft.com/office/drawing/2014/main" id="{2B0B88EE-2905-4B7C-9C92-4898783B7AB0}"/>
              </a:ext>
            </a:extLst>
          </p:cNvPr>
          <p:cNvSpPr/>
          <p:nvPr/>
        </p:nvSpPr>
        <p:spPr>
          <a:xfrm>
            <a:off x="2445705" y="2788218"/>
            <a:ext cx="4574220" cy="949851"/>
          </a:xfrm>
          <a:prstGeom prst="rect">
            <a:avLst/>
          </a:prstGeom>
          <a:solidFill>
            <a:srgbClr val="00B0F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277258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8F96389-2B0B-42CC-BC6B-1A849F4662EC}"/>
              </a:ext>
            </a:extLst>
          </p:cNvPr>
          <p:cNvSpPr>
            <a:spLocks noGrp="1" noChangeArrowheads="1"/>
          </p:cNvSpPr>
          <p:nvPr>
            <p:ph type="title"/>
          </p:nvPr>
        </p:nvSpPr>
        <p:spPr>
          <a:xfrm>
            <a:off x="1074198" y="190501"/>
            <a:ext cx="9136602" cy="576263"/>
          </a:xfrm>
        </p:spPr>
        <p:txBody>
          <a:bodyPr>
            <a:normAutofit fontScale="90000"/>
          </a:bodyPr>
          <a:lstStyle/>
          <a:p>
            <a:pPr eaLnBrk="1" hangingPunct="1"/>
            <a:r>
              <a:rPr lang="en-US" altLang="en-US" dirty="0"/>
              <a:t>Readers-Writers Problem (Cont.)</a:t>
            </a:r>
          </a:p>
        </p:txBody>
      </p:sp>
      <p:sp>
        <p:nvSpPr>
          <p:cNvPr id="39939" name="Rectangle 3">
            <a:extLst>
              <a:ext uri="{FF2B5EF4-FFF2-40B4-BE49-F238E27FC236}">
                <a16:creationId xmlns:a16="http://schemas.microsoft.com/office/drawing/2014/main" id="{23E744B9-A5F5-442B-B78F-18F0164661B5}"/>
              </a:ext>
            </a:extLst>
          </p:cNvPr>
          <p:cNvSpPr>
            <a:spLocks noGrp="1" noChangeArrowheads="1"/>
          </p:cNvSpPr>
          <p:nvPr>
            <p:ph idx="1"/>
          </p:nvPr>
        </p:nvSpPr>
        <p:spPr>
          <a:xfrm>
            <a:off x="1149134" y="969794"/>
            <a:ext cx="10542758" cy="5652948"/>
          </a:xfrm>
        </p:spPr>
        <p:txBody>
          <a:bodyPr>
            <a:normAutofit lnSpcReduction="10000"/>
          </a:bodyPr>
          <a:lstStyle/>
          <a:p>
            <a:pPr>
              <a:lnSpc>
                <a:spcPct val="80000"/>
              </a:lnSpc>
            </a:pPr>
            <a:r>
              <a:rPr lang="en-US" altLang="en-US" sz="2000" dirty="0"/>
              <a:t>The structure of a reader process</a:t>
            </a:r>
            <a:endParaRPr lang="en-US" altLang="en-US" sz="2000" dirty="0">
              <a:solidFill>
                <a:srgbClr val="0000FF"/>
              </a:solidFill>
            </a:endParaRP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do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wait(mutex);</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read_count</a:t>
            </a: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if (</a:t>
            </a:r>
            <a:r>
              <a:rPr lang="en-US" altLang="en-US" sz="2000" b="1" dirty="0" err="1">
                <a:latin typeface="Courier New" panose="02070309020205020404" pitchFamily="49" charset="0"/>
                <a:cs typeface="Courier New" panose="02070309020205020404" pitchFamily="49" charset="0"/>
              </a:rPr>
              <a:t>read_count</a:t>
            </a:r>
            <a:r>
              <a:rPr lang="en-US" altLang="en-US" sz="2000" b="1" dirty="0">
                <a:latin typeface="Courier New" panose="02070309020205020404" pitchFamily="49" charset="0"/>
                <a:cs typeface="Courier New" panose="02070309020205020404" pitchFamily="49" charset="0"/>
              </a:rPr>
              <a:t> == 1) /* only first reader locks </a:t>
            </a:r>
            <a:r>
              <a:rPr lang="en-US" altLang="en-US" sz="2000" b="1" dirty="0" err="1">
                <a:latin typeface="Courier New" panose="02070309020205020404" pitchFamily="49" charset="0"/>
                <a:cs typeface="Courier New" panose="02070309020205020404" pitchFamily="49" charset="0"/>
              </a:rPr>
              <a:t>rw_mutex</a:t>
            </a:r>
            <a:r>
              <a:rPr lang="en-US" altLang="en-US" sz="20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wait(</a:t>
            </a:r>
            <a:r>
              <a:rPr lang="en-US" altLang="en-US" sz="2000" b="1" dirty="0" err="1">
                <a:latin typeface="Courier New" panose="02070309020205020404" pitchFamily="49" charset="0"/>
                <a:cs typeface="Courier New" panose="02070309020205020404" pitchFamily="49" charset="0"/>
              </a:rPr>
              <a:t>rw_mutex</a:t>
            </a:r>
            <a:r>
              <a:rPr lang="en-US" altLang="en-US" sz="20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signal(mutex); </a:t>
            </a: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 reading dataset is performed, protected by </a:t>
            </a:r>
            <a:r>
              <a:rPr lang="en-US" altLang="en-US" sz="2000" b="1" dirty="0" err="1">
                <a:latin typeface="Courier New" panose="02070309020205020404" pitchFamily="49" charset="0"/>
                <a:cs typeface="Courier New" panose="02070309020205020404" pitchFamily="49" charset="0"/>
              </a:rPr>
              <a:t>rw_mutex</a:t>
            </a:r>
            <a:r>
              <a:rPr lang="en-US" altLang="en-US" sz="20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 either one writer, or multiple readers at a time </a:t>
            </a: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wait(mutex);</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read count--;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if (</a:t>
            </a:r>
            <a:r>
              <a:rPr lang="en-US" altLang="en-US" sz="2000" b="1" dirty="0" err="1">
                <a:latin typeface="Courier New" panose="02070309020205020404" pitchFamily="49" charset="0"/>
                <a:cs typeface="Courier New" panose="02070309020205020404" pitchFamily="49" charset="0"/>
              </a:rPr>
              <a:t>read_count</a:t>
            </a:r>
            <a:r>
              <a:rPr lang="en-US" altLang="en-US" sz="2000" b="1" dirty="0">
                <a:latin typeface="Courier New" panose="02070309020205020404" pitchFamily="49" charset="0"/>
                <a:cs typeface="Courier New" panose="02070309020205020404" pitchFamily="49" charset="0"/>
              </a:rPr>
              <a:t> == 0) /* only last reader unlocks </a:t>
            </a:r>
            <a:r>
              <a:rPr lang="en-US" altLang="en-US" sz="2000" b="1" dirty="0" err="1">
                <a:latin typeface="Courier New" panose="02070309020205020404" pitchFamily="49" charset="0"/>
                <a:cs typeface="Courier New" panose="02070309020205020404" pitchFamily="49" charset="0"/>
              </a:rPr>
              <a:t>rw_mutex</a:t>
            </a:r>
            <a:r>
              <a:rPr lang="en-US" altLang="en-US" sz="20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signal(</a:t>
            </a:r>
            <a:r>
              <a:rPr lang="en-US" altLang="en-US" sz="2000" b="1" dirty="0" err="1">
                <a:latin typeface="Courier New" panose="02070309020205020404" pitchFamily="49" charset="0"/>
                <a:cs typeface="Courier New" panose="02070309020205020404" pitchFamily="49" charset="0"/>
              </a:rPr>
              <a:t>rw_mutex</a:t>
            </a:r>
            <a:r>
              <a:rPr lang="en-US" altLang="en-US" sz="20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signal(mutex); </a:t>
            </a: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 while (true);</a:t>
            </a:r>
            <a:endParaRPr lang="en-US" altLang="en-US" sz="2000" dirty="0">
              <a:solidFill>
                <a:srgbClr val="0000FF"/>
              </a:solidFill>
            </a:endParaRPr>
          </a:p>
        </p:txBody>
      </p:sp>
      <p:sp>
        <p:nvSpPr>
          <p:cNvPr id="2" name="Footer Placeholder 1">
            <a:extLst>
              <a:ext uri="{FF2B5EF4-FFF2-40B4-BE49-F238E27FC236}">
                <a16:creationId xmlns:a16="http://schemas.microsoft.com/office/drawing/2014/main" id="{AE02C7E3-4012-45A2-B343-ABAF20707B48}"/>
              </a:ext>
            </a:extLst>
          </p:cNvPr>
          <p:cNvSpPr>
            <a:spLocks noGrp="1"/>
          </p:cNvSpPr>
          <p:nvPr>
            <p:ph type="ftr" sz="quarter" idx="11"/>
          </p:nvPr>
        </p:nvSpPr>
        <p:spPr/>
        <p:txBody>
          <a:bodyPr/>
          <a:lstStyle/>
          <a:p>
            <a:r>
              <a:rPr lang="en-US"/>
              <a:t>CS6233 - Prof. Mansour</a:t>
            </a:r>
          </a:p>
        </p:txBody>
      </p:sp>
      <p:sp>
        <p:nvSpPr>
          <p:cNvPr id="5" name="Rectangle 4">
            <a:extLst>
              <a:ext uri="{FF2B5EF4-FFF2-40B4-BE49-F238E27FC236}">
                <a16:creationId xmlns:a16="http://schemas.microsoft.com/office/drawing/2014/main" id="{013CDD5C-9C39-4B68-B499-1ED1CAD890BA}"/>
              </a:ext>
            </a:extLst>
          </p:cNvPr>
          <p:cNvSpPr/>
          <p:nvPr/>
        </p:nvSpPr>
        <p:spPr>
          <a:xfrm>
            <a:off x="2076449" y="1840973"/>
            <a:ext cx="9210676" cy="949851"/>
          </a:xfrm>
          <a:prstGeom prst="rect">
            <a:avLst/>
          </a:prstGeom>
          <a:solidFill>
            <a:srgbClr val="FFFF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Rectangle 5">
            <a:extLst>
              <a:ext uri="{FF2B5EF4-FFF2-40B4-BE49-F238E27FC236}">
                <a16:creationId xmlns:a16="http://schemas.microsoft.com/office/drawing/2014/main" id="{791B7586-D5EC-4ED1-8F41-152632FDF1E7}"/>
              </a:ext>
            </a:extLst>
          </p:cNvPr>
          <p:cNvSpPr/>
          <p:nvPr/>
        </p:nvSpPr>
        <p:spPr>
          <a:xfrm>
            <a:off x="2066924" y="4805779"/>
            <a:ext cx="9210676" cy="949851"/>
          </a:xfrm>
          <a:prstGeom prst="rect">
            <a:avLst/>
          </a:prstGeom>
          <a:solidFill>
            <a:srgbClr val="FFFF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 name="Rectangle 6">
            <a:extLst>
              <a:ext uri="{FF2B5EF4-FFF2-40B4-BE49-F238E27FC236}">
                <a16:creationId xmlns:a16="http://schemas.microsoft.com/office/drawing/2014/main" id="{0BCD39FC-FA2A-4525-8A5C-A4E317C646A0}"/>
              </a:ext>
            </a:extLst>
          </p:cNvPr>
          <p:cNvSpPr/>
          <p:nvPr/>
        </p:nvSpPr>
        <p:spPr>
          <a:xfrm>
            <a:off x="2066924" y="3391544"/>
            <a:ext cx="9210675" cy="949851"/>
          </a:xfrm>
          <a:prstGeom prst="rect">
            <a:avLst/>
          </a:prstGeom>
          <a:solidFill>
            <a:srgbClr val="00B0F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369022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CD0AB696-0C8C-4E94-A8D3-9BC03E90C68E}"/>
              </a:ext>
            </a:extLst>
          </p:cNvPr>
          <p:cNvSpPr>
            <a:spLocks noGrp="1"/>
          </p:cNvSpPr>
          <p:nvPr>
            <p:ph type="title"/>
          </p:nvPr>
        </p:nvSpPr>
        <p:spPr>
          <a:xfrm>
            <a:off x="1083076" y="147638"/>
            <a:ext cx="9373787" cy="576262"/>
          </a:xfrm>
        </p:spPr>
        <p:txBody>
          <a:bodyPr>
            <a:normAutofit fontScale="90000"/>
          </a:bodyPr>
          <a:lstStyle/>
          <a:p>
            <a:r>
              <a:rPr lang="en-US" altLang="en-US" dirty="0"/>
              <a:t>Readers-Writers Problem Variations</a:t>
            </a:r>
          </a:p>
        </p:txBody>
      </p:sp>
      <p:sp>
        <p:nvSpPr>
          <p:cNvPr id="40963" name="Content Placeholder 2">
            <a:extLst>
              <a:ext uri="{FF2B5EF4-FFF2-40B4-BE49-F238E27FC236}">
                <a16:creationId xmlns:a16="http://schemas.microsoft.com/office/drawing/2014/main" id="{9479D05B-C847-4ADD-89FA-0F46D1879AAB}"/>
              </a:ext>
            </a:extLst>
          </p:cNvPr>
          <p:cNvSpPr>
            <a:spLocks noGrp="1"/>
          </p:cNvSpPr>
          <p:nvPr>
            <p:ph idx="1"/>
          </p:nvPr>
        </p:nvSpPr>
        <p:spPr>
          <a:xfrm>
            <a:off x="1178357" y="808825"/>
            <a:ext cx="10105161" cy="5396666"/>
          </a:xfrm>
        </p:spPr>
        <p:txBody>
          <a:bodyPr/>
          <a:lstStyle/>
          <a:p>
            <a:r>
              <a:rPr lang="en-US" altLang="en-US" b="1" i="1" dirty="0"/>
              <a:t>First</a:t>
            </a:r>
            <a:r>
              <a:rPr lang="en-US" altLang="en-US" i="1" dirty="0"/>
              <a:t>  </a:t>
            </a:r>
            <a:r>
              <a:rPr lang="en-US" altLang="en-US" dirty="0"/>
              <a:t>variation – no reader kept waiting unless writer has permission to use shared object</a:t>
            </a:r>
          </a:p>
          <a:p>
            <a:r>
              <a:rPr lang="en-US" altLang="en-US" b="1" i="1" dirty="0"/>
              <a:t>Second</a:t>
            </a:r>
            <a:r>
              <a:rPr lang="en-US" altLang="en-US" i="1" dirty="0"/>
              <a:t> </a:t>
            </a:r>
            <a:r>
              <a:rPr lang="en-US" altLang="en-US" dirty="0"/>
              <a:t>variation – once writer is ready, it performs the write ASAP (i.e. no readers are allowed to read till after the writer gets and is done with his access)</a:t>
            </a:r>
          </a:p>
          <a:p>
            <a:r>
              <a:rPr lang="en-US" altLang="en-US" dirty="0"/>
              <a:t>Both may have </a:t>
            </a:r>
            <a:r>
              <a:rPr lang="en-US" altLang="en-US" b="1" dirty="0"/>
              <a:t>starvation</a:t>
            </a:r>
            <a:r>
              <a:rPr lang="en-US" altLang="en-US" dirty="0"/>
              <a:t> leading to even more variations</a:t>
            </a:r>
          </a:p>
          <a:p>
            <a:r>
              <a:rPr lang="en-US" altLang="en-US" dirty="0"/>
              <a:t>In some systems, the kernel provides a reader-writer locks</a:t>
            </a:r>
          </a:p>
        </p:txBody>
      </p:sp>
      <p:sp>
        <p:nvSpPr>
          <p:cNvPr id="2" name="Footer Placeholder 1">
            <a:extLst>
              <a:ext uri="{FF2B5EF4-FFF2-40B4-BE49-F238E27FC236}">
                <a16:creationId xmlns:a16="http://schemas.microsoft.com/office/drawing/2014/main" id="{644B1BD6-AC85-42D2-982C-133FDB253AA4}"/>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191408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6FCBD45-0A45-4E86-9E67-B5D8099BE100}"/>
              </a:ext>
            </a:extLst>
          </p:cNvPr>
          <p:cNvSpPr>
            <a:spLocks noGrp="1" noChangeArrowheads="1"/>
          </p:cNvSpPr>
          <p:nvPr>
            <p:ph type="title"/>
          </p:nvPr>
        </p:nvSpPr>
        <p:spPr>
          <a:xfrm>
            <a:off x="1065320" y="147638"/>
            <a:ext cx="9145480" cy="576262"/>
          </a:xfrm>
        </p:spPr>
        <p:txBody>
          <a:bodyPr>
            <a:normAutofit fontScale="90000"/>
          </a:bodyPr>
          <a:lstStyle/>
          <a:p>
            <a:pPr eaLnBrk="1" hangingPunct="1"/>
            <a:r>
              <a:rPr lang="en-US" altLang="en-US" dirty="0"/>
              <a:t>Dining-Philosophers Problem</a:t>
            </a:r>
          </a:p>
        </p:txBody>
      </p:sp>
      <p:sp>
        <p:nvSpPr>
          <p:cNvPr id="41987" name="Rectangle 3">
            <a:extLst>
              <a:ext uri="{FF2B5EF4-FFF2-40B4-BE49-F238E27FC236}">
                <a16:creationId xmlns:a16="http://schemas.microsoft.com/office/drawing/2014/main" id="{D60C1325-E3F8-41D0-BCAA-182F39BA50A1}"/>
              </a:ext>
            </a:extLst>
          </p:cNvPr>
          <p:cNvSpPr>
            <a:spLocks noGrp="1" noChangeArrowheads="1"/>
          </p:cNvSpPr>
          <p:nvPr>
            <p:ph idx="1"/>
          </p:nvPr>
        </p:nvSpPr>
        <p:spPr>
          <a:xfrm>
            <a:off x="1065320" y="1068775"/>
            <a:ext cx="7057748" cy="5314270"/>
          </a:xfrm>
        </p:spPr>
        <p:txBody>
          <a:bodyPr>
            <a:normAutofit/>
          </a:bodyPr>
          <a:lstStyle/>
          <a:p>
            <a:pPr>
              <a:tabLst>
                <a:tab pos="1365250" algn="l"/>
                <a:tab pos="1538288" algn="l"/>
              </a:tabLst>
            </a:pPr>
            <a:r>
              <a:rPr lang="en-US" altLang="en-US" dirty="0"/>
              <a:t>Philosophers spend their lives alternating between </a:t>
            </a:r>
            <a:r>
              <a:rPr lang="en-US" altLang="en-US" b="1" dirty="0">
                <a:solidFill>
                  <a:srgbClr val="0066FF"/>
                </a:solidFill>
              </a:rPr>
              <a:t>thinking</a:t>
            </a:r>
            <a:r>
              <a:rPr lang="en-US" altLang="en-US" dirty="0"/>
              <a:t> and </a:t>
            </a:r>
            <a:r>
              <a:rPr lang="en-US" altLang="en-US" b="1" dirty="0">
                <a:solidFill>
                  <a:srgbClr val="0066FF"/>
                </a:solidFill>
              </a:rPr>
              <a:t>eating</a:t>
            </a:r>
          </a:p>
          <a:p>
            <a:pPr>
              <a:tabLst>
                <a:tab pos="1365250" algn="l"/>
                <a:tab pos="1538288" algn="l"/>
              </a:tabLst>
            </a:pPr>
            <a:r>
              <a:rPr lang="en-US" altLang="en-US" dirty="0"/>
              <a:t>Don’</a:t>
            </a:r>
            <a:r>
              <a:rPr lang="en-US" altLang="ja-JP" dirty="0"/>
              <a:t>t interact with their neighbors, occasionally try to pick up 2 chopsticks (one at a time) to eat from bowl</a:t>
            </a:r>
          </a:p>
          <a:p>
            <a:pPr lvl="1">
              <a:tabLst>
                <a:tab pos="1365250" algn="l"/>
                <a:tab pos="1538288" algn="l"/>
              </a:tabLst>
            </a:pPr>
            <a:r>
              <a:rPr lang="en-US" altLang="en-US" sz="2800" dirty="0"/>
              <a:t>Need both to eat, then release both when done</a:t>
            </a:r>
          </a:p>
          <a:p>
            <a:pPr>
              <a:tabLst>
                <a:tab pos="1365250" algn="l"/>
                <a:tab pos="1538288" algn="l"/>
              </a:tabLst>
            </a:pPr>
            <a:r>
              <a:rPr lang="en-US" altLang="en-US" dirty="0"/>
              <a:t>In the case of 5 philosophers</a:t>
            </a:r>
          </a:p>
          <a:p>
            <a:pPr lvl="1">
              <a:tabLst>
                <a:tab pos="1365250" algn="l"/>
                <a:tab pos="1538288" algn="l"/>
              </a:tabLst>
            </a:pPr>
            <a:r>
              <a:rPr lang="en-US" altLang="en-US" sz="2800" dirty="0"/>
              <a:t>Shared data analogy:</a:t>
            </a:r>
          </a:p>
          <a:p>
            <a:pPr lvl="2">
              <a:tabLst>
                <a:tab pos="1365250" algn="l"/>
                <a:tab pos="1538288" algn="l"/>
              </a:tabLst>
            </a:pPr>
            <a:r>
              <a:rPr lang="en-US" altLang="en-US" sz="2800" dirty="0"/>
              <a:t>Each philosopher is a thread</a:t>
            </a:r>
          </a:p>
          <a:p>
            <a:pPr lvl="2">
              <a:tabLst>
                <a:tab pos="1365250" algn="l"/>
                <a:tab pos="1538288" algn="l"/>
              </a:tabLst>
            </a:pPr>
            <a:r>
              <a:rPr lang="en-US" altLang="en-US" sz="2800" dirty="0"/>
              <a:t>Bowl of rice (data set)</a:t>
            </a:r>
          </a:p>
          <a:p>
            <a:pPr lvl="2">
              <a:tabLst>
                <a:tab pos="1365250" algn="l"/>
                <a:tab pos="1538288" algn="l"/>
              </a:tabLst>
            </a:pPr>
            <a:r>
              <a:rPr lang="en-US" altLang="en-US" sz="2800" dirty="0"/>
              <a:t>Semaphore </a:t>
            </a:r>
            <a:r>
              <a:rPr lang="en-US" altLang="en-US" sz="2800" dirty="0">
                <a:solidFill>
                  <a:srgbClr val="FF0000"/>
                </a:solidFill>
              </a:rPr>
              <a:t>chopstick [5]</a:t>
            </a:r>
            <a:r>
              <a:rPr lang="en-US" altLang="en-US" sz="2800" dirty="0"/>
              <a:t> initialized to 1</a:t>
            </a:r>
          </a:p>
        </p:txBody>
      </p:sp>
      <p:pic>
        <p:nvPicPr>
          <p:cNvPr id="41988" name="Picture 5" descr="6">
            <a:extLst>
              <a:ext uri="{FF2B5EF4-FFF2-40B4-BE49-F238E27FC236}">
                <a16:creationId xmlns:a16="http://schemas.microsoft.com/office/drawing/2014/main" id="{C40D71CC-9C5C-4212-AF06-DCF036F85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067" y="1514505"/>
            <a:ext cx="3320249" cy="3188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562300A0-19ED-4D9B-BABE-E97D6CA32A03}"/>
              </a:ext>
            </a:extLst>
          </p:cNvPr>
          <p:cNvSpPr>
            <a:spLocks noGrp="1"/>
          </p:cNvSpPr>
          <p:nvPr>
            <p:ph type="ftr" sz="quarter" idx="11"/>
          </p:nvPr>
        </p:nvSpPr>
        <p:spPr/>
        <p:txBody>
          <a:bodyPr/>
          <a:lstStyle/>
          <a:p>
            <a:r>
              <a:rPr lang="en-US"/>
              <a:t>CS6233 - Prof. Mansour</a:t>
            </a:r>
          </a:p>
        </p:txBody>
      </p:sp>
    </p:spTree>
    <p:extLst>
      <p:ext uri="{BB962C8B-B14F-4D97-AF65-F5344CB8AC3E}">
        <p14:creationId xmlns:p14="http://schemas.microsoft.com/office/powerpoint/2010/main" val="963608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15491</TotalTime>
  <Words>4057</Words>
  <Application>Microsoft Office PowerPoint</Application>
  <PresentationFormat>Widescreen</PresentationFormat>
  <Paragraphs>548</Paragraphs>
  <Slides>35</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Calibri Light</vt:lpstr>
      <vt:lpstr>Courier New</vt:lpstr>
      <vt:lpstr>Helvetica</vt:lpstr>
      <vt:lpstr>Monotype Sorts</vt:lpstr>
      <vt:lpstr>Times New Roman</vt:lpstr>
      <vt:lpstr>Webdings</vt:lpstr>
      <vt:lpstr>Office Theme</vt:lpstr>
      <vt:lpstr>5.7 Classical Problems of Synchronization</vt:lpstr>
      <vt:lpstr>Bounded-Buffer Problem</vt:lpstr>
      <vt:lpstr>Bounded-Buffer Problem</vt:lpstr>
      <vt:lpstr>Bounded Buffer Problem (Cont.)</vt:lpstr>
      <vt:lpstr>Readers-Writers Problem</vt:lpstr>
      <vt:lpstr>Readers-Writers Problem (Cont.)</vt:lpstr>
      <vt:lpstr>Readers-Writers Problem (Cont.)</vt:lpstr>
      <vt:lpstr>Readers-Writers Problem Variations</vt:lpstr>
      <vt:lpstr>Dining-Philosophers Problem</vt:lpstr>
      <vt:lpstr>  Dining-Philosophers Problem Algorithm</vt:lpstr>
      <vt:lpstr>Dining-Philosophers Problem Algorithm (Cont.)</vt:lpstr>
      <vt:lpstr>5.8 Monitors</vt:lpstr>
      <vt:lpstr>5.8 Monitors</vt:lpstr>
      <vt:lpstr>Condition Variables</vt:lpstr>
      <vt:lpstr>Condition Variables – cont.</vt:lpstr>
      <vt:lpstr>Condition Variables Choices</vt:lpstr>
      <vt:lpstr>Monitor solution to dining philosophers</vt:lpstr>
      <vt:lpstr>Monitor solution to Dining Philosophers (Cont.)</vt:lpstr>
      <vt:lpstr>PowerPoint Presentation</vt:lpstr>
      <vt:lpstr>Monitor Implementation – Monitors without a condition variable</vt:lpstr>
      <vt:lpstr>Monitor Implementation – Monitors with a condition variables</vt:lpstr>
      <vt:lpstr>PowerPoint Presentation</vt:lpstr>
      <vt:lpstr>Monitor Implementation – Monitors with a condition variables (cont.)</vt:lpstr>
      <vt:lpstr>6:  Memory Management</vt:lpstr>
      <vt:lpstr>Program translation</vt:lpstr>
      <vt:lpstr>Program translation – linking + loading</vt:lpstr>
      <vt:lpstr>Example:</vt:lpstr>
      <vt:lpstr>PowerPoint Presentation</vt:lpstr>
      <vt:lpstr>Program translation - Relocation issues</vt:lpstr>
      <vt:lpstr>Program translation – file formats</vt:lpstr>
      <vt:lpstr>Program translation – loading</vt:lpstr>
      <vt:lpstr>PowerPoint Presentation</vt:lpstr>
      <vt:lpstr>Program translation – cont.</vt:lpstr>
      <vt:lpstr>PowerPoint Presentation</vt:lpstr>
      <vt:lpstr>Hardware Memory protection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Introduction</dc:title>
  <dc:creator>Mansour, Omar</dc:creator>
  <cp:lastModifiedBy>Omar Mansour</cp:lastModifiedBy>
  <cp:revision>702</cp:revision>
  <dcterms:created xsi:type="dcterms:W3CDTF">2018-01-10T02:11:43Z</dcterms:created>
  <dcterms:modified xsi:type="dcterms:W3CDTF">2022-04-01T02:56:45Z</dcterms:modified>
</cp:coreProperties>
</file>