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1" r:id="rId1"/>
  </p:sldMasterIdLst>
  <p:notesMasterIdLst>
    <p:notesMasterId r:id="rId28"/>
  </p:notesMasterIdLst>
  <p:sldIdLst>
    <p:sldId id="970" r:id="rId2"/>
    <p:sldId id="969" r:id="rId3"/>
    <p:sldId id="961" r:id="rId4"/>
    <p:sldId id="984" r:id="rId5"/>
    <p:sldId id="971" r:id="rId6"/>
    <p:sldId id="972" r:id="rId7"/>
    <p:sldId id="960" r:id="rId8"/>
    <p:sldId id="936" r:id="rId9"/>
    <p:sldId id="973" r:id="rId10"/>
    <p:sldId id="930" r:id="rId11"/>
    <p:sldId id="974" r:id="rId12"/>
    <p:sldId id="947" r:id="rId13"/>
    <p:sldId id="964" r:id="rId14"/>
    <p:sldId id="965" r:id="rId15"/>
    <p:sldId id="967" r:id="rId16"/>
    <p:sldId id="931" r:id="rId17"/>
    <p:sldId id="975" r:id="rId18"/>
    <p:sldId id="956" r:id="rId19"/>
    <p:sldId id="978" r:id="rId20"/>
    <p:sldId id="908" r:id="rId21"/>
    <p:sldId id="985" r:id="rId22"/>
    <p:sldId id="949" r:id="rId23"/>
    <p:sldId id="952" r:id="rId24"/>
    <p:sldId id="979" r:id="rId25"/>
    <p:sldId id="982" r:id="rId26"/>
    <p:sldId id="986" r:id="rId27"/>
  </p:sldIdLst>
  <p:sldSz cx="12192000" cy="6858000"/>
  <p:notesSz cx="6797675" cy="9926638"/>
  <p:custDataLst>
    <p:tags r:id="rId29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5586" userDrawn="1">
          <p15:clr>
            <a:srgbClr val="A4A3A4"/>
          </p15:clr>
        </p15:guide>
        <p15:guide id="3" pos="116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D"/>
    <a:srgbClr val="BE0009"/>
    <a:srgbClr val="7F7F7F"/>
    <a:srgbClr val="BF0008"/>
    <a:srgbClr val="5F323B"/>
    <a:srgbClr val="236656"/>
    <a:srgbClr val="284A64"/>
    <a:srgbClr val="3A3E72"/>
    <a:srgbClr val="662F72"/>
    <a:srgbClr val="711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5" autoAdjust="0"/>
    <p:restoredTop sz="94659"/>
  </p:normalViewPr>
  <p:slideViewPr>
    <p:cSldViewPr snapToGrid="0">
      <p:cViewPr varScale="1">
        <p:scale>
          <a:sx n="55" d="100"/>
          <a:sy n="55" d="100"/>
        </p:scale>
        <p:origin x="288" y="40"/>
      </p:cViewPr>
      <p:guideLst>
        <p:guide orient="horz" pos="2319"/>
        <p:guide pos="5586"/>
        <p:guide pos="1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F6839E6-E2DE-4BAC-BF99-2BD7B1DFF8DF}" type="datetimeFigureOut">
              <a:rPr lang="zh-CN" altLang="en-US" smtClean="0"/>
              <a:pPr/>
              <a:t>2017/12/1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507A2E20-2DCE-4144-838F-90DECDF364B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75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symbols for each cities/location based on industrial focus. Refer to Eric’s research in Google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2E20-2DCE-4144-838F-90DECDF364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9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Combine data sourcing + approach in previous slide into data preparation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2E20-2DCE-4144-838F-90DECDF364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3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FFFF"/>
                </a:solidFill>
                <a:cs typeface="Trebuchet MS"/>
              </a:rPr>
              <a:t>Self-contained industrial township</a:t>
            </a:r>
            <a:r>
              <a:rPr lang="en-SG" sz="1200" dirty="0">
                <a:solidFill>
                  <a:srgbClr val="FFFFFF"/>
                </a:solidFill>
                <a:cs typeface="Trebuchet MS"/>
              </a:rPr>
              <a:t> with modern facilities such as ready-built factories, land parcels for commercial and residential development</a:t>
            </a:r>
            <a:endParaRPr lang="en-US" sz="1200" dirty="0">
              <a:solidFill>
                <a:srgbClr val="FFFFFF"/>
              </a:solidFill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2E20-2DCE-4144-838F-90DECDF364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7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件主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0756" y="3397773"/>
            <a:ext cx="7440000" cy="720455"/>
          </a:xfrm>
        </p:spPr>
        <p:txBody>
          <a:bodyPr anchor="b">
            <a:normAutofit/>
          </a:bodyPr>
          <a:lstStyle>
            <a:lvl1pPr marL="0" indent="0" algn="l">
              <a:buNone/>
              <a:defRPr sz="35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文件主标题（必选）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110756" y="4699510"/>
            <a:ext cx="7440000" cy="688748"/>
          </a:xfrm>
        </p:spPr>
        <p:txBody>
          <a:bodyPr bIns="0" anchor="b"/>
          <a:lstStyle>
            <a:lvl1pPr marL="0" indent="0">
              <a:buNone/>
              <a:defRPr baseline="0">
                <a:solidFill>
                  <a:schemeClr val="tx1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20xx</a:t>
            </a:r>
            <a:r>
              <a:rPr kumimoji="1" lang="zh-CN" altLang="en-US" dirty="0"/>
              <a:t>年</a:t>
            </a:r>
            <a:r>
              <a:rPr kumimoji="1" lang="en-US" altLang="zh-CN" dirty="0"/>
              <a:t>xx</a:t>
            </a:r>
            <a:r>
              <a:rPr kumimoji="1" lang="zh-CN" altLang="en-US" dirty="0"/>
              <a:t>月</a:t>
            </a:r>
            <a:r>
              <a:rPr kumimoji="1" lang="en-US" altLang="zh-CN" dirty="0"/>
              <a:t>xx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9648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件主页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1891" y="1960993"/>
            <a:ext cx="744000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/>
              <a:t>文件主标题（必选）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891" y="3431015"/>
            <a:ext cx="7440000" cy="687210"/>
          </a:xfrm>
        </p:spPr>
        <p:txBody>
          <a:bodyPr anchor="b">
            <a:normAutofit/>
          </a:bodyPr>
          <a:lstStyle>
            <a:lvl1pPr marL="0" indent="0" algn="l">
              <a:buNone/>
              <a:defRPr sz="35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文件副标题（可选）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101891" y="4699510"/>
            <a:ext cx="7440000" cy="688748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/>
              <a:t>20xx</a:t>
            </a:r>
            <a:r>
              <a:rPr kumimoji="1" lang="zh-CN" altLang="en-US"/>
              <a:t>年</a:t>
            </a:r>
            <a:r>
              <a:rPr kumimoji="1" lang="en-US" altLang="zh-CN"/>
              <a:t>xx</a:t>
            </a:r>
            <a:r>
              <a:rPr kumimoji="1" lang="zh-CN" altLang="en-US"/>
              <a:t>月</a:t>
            </a:r>
            <a:r>
              <a:rPr kumimoji="1" lang="en-US" altLang="zh-CN"/>
              <a:t>xx</a:t>
            </a:r>
            <a:r>
              <a:rPr kumimoji="1"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6062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对象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847" y="664428"/>
            <a:ext cx="10001396" cy="584775"/>
          </a:xfrm>
        </p:spPr>
        <p:txBody>
          <a:bodyPr wrap="square">
            <a:sp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Slide Number"/>
          <p:cNvSpPr txBox="1">
            <a:spLocks/>
          </p:cNvSpPr>
          <p:nvPr userDrawn="1"/>
        </p:nvSpPr>
        <p:spPr>
          <a:xfrm>
            <a:off x="10992000" y="6494400"/>
            <a:ext cx="724800" cy="180000"/>
          </a:xfrm>
          <a:prstGeom prst="rect">
            <a:avLst/>
          </a:prstGeom>
        </p:spPr>
        <p:txBody>
          <a:bodyPr vert="horz" wrap="square" lIns="0" tIns="46800" rIns="0" bIns="4680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smtClean="0">
                <a:solidFill>
                  <a:srgbClr val="898989"/>
                </a:solidFill>
                <a:latin typeface="微软雅黑"/>
              </a:rPr>
              <a:pPr algn="r"/>
              <a:t>‹#›</a:t>
            </a:fld>
            <a:endParaRPr lang="en-US" sz="800">
              <a:solidFill>
                <a:srgbClr val="898989"/>
              </a:solidFill>
              <a:latin typeface="微软雅黑"/>
            </a:endParaRPr>
          </a:p>
        </p:txBody>
      </p:sp>
      <p:sp>
        <p:nvSpPr>
          <p:cNvPr id="12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9200" y="6590688"/>
            <a:ext cx="10814400" cy="180000"/>
          </a:xfrm>
        </p:spPr>
        <p:txBody>
          <a:bodyPr anchor="b" anchorCtr="0"/>
          <a:lstStyle>
            <a:lvl1pPr marL="0" indent="0" algn="l">
              <a:buFontTx/>
              <a:buNone/>
              <a:defRPr sz="1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/>
              <a:t>Source</a:t>
            </a:r>
            <a:r>
              <a:rPr lang="zh-CN" altLang="en-US"/>
              <a:t>：</a:t>
            </a:r>
          </a:p>
        </p:txBody>
      </p:sp>
      <p:sp>
        <p:nvSpPr>
          <p:cNvPr id="13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1464000" y="3600"/>
            <a:ext cx="1816736" cy="215444"/>
          </a:xfrm>
        </p:spPr>
        <p:txBody>
          <a:bodyPr wrap="none"/>
          <a:lstStyle>
            <a:lvl1pPr marL="0" indent="0">
              <a:buFontTx/>
              <a:buNone/>
              <a:defRPr sz="1400" b="1">
                <a:solidFill>
                  <a:schemeClr val="tx2"/>
                </a:solidFill>
                <a:latin typeface="微软雅黑" panose="020B0503020204020204" pitchFamily="34" charset="-122"/>
                <a:ea typeface="+mn-ea"/>
              </a:defRPr>
            </a:lvl1pPr>
            <a:lvl2pPr>
              <a:defRPr sz="1400">
                <a:solidFill>
                  <a:schemeClr val="accent6"/>
                </a:solidFill>
              </a:defRPr>
            </a:lvl2pPr>
            <a:lvl3pPr>
              <a:defRPr sz="14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altLang="zh-CN" dirty="0"/>
              <a:t>On page tracker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78DC6-3835-4011-BF83-952E73B771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4765" y="1459526"/>
            <a:ext cx="10918521" cy="46428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5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对象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847" y="664428"/>
            <a:ext cx="10001396" cy="584775"/>
          </a:xfrm>
        </p:spPr>
        <p:txBody>
          <a:bodyPr wrap="square">
            <a:spAutoFit/>
          </a:bodyPr>
          <a:lstStyle>
            <a:lvl1pPr>
              <a:defRPr sz="3200"/>
            </a:lvl1pPr>
          </a:lstStyle>
          <a:p>
            <a:endParaRPr kumimoji="1" lang="zh-CN" altLang="en-US"/>
          </a:p>
        </p:txBody>
      </p:sp>
      <p:sp>
        <p:nvSpPr>
          <p:cNvPr id="11" name="Slide Number"/>
          <p:cNvSpPr txBox="1">
            <a:spLocks/>
          </p:cNvSpPr>
          <p:nvPr userDrawn="1"/>
        </p:nvSpPr>
        <p:spPr>
          <a:xfrm>
            <a:off x="10992000" y="6494400"/>
            <a:ext cx="724800" cy="180000"/>
          </a:xfrm>
          <a:prstGeom prst="rect">
            <a:avLst/>
          </a:prstGeom>
        </p:spPr>
        <p:txBody>
          <a:bodyPr vert="horz" wrap="square" lIns="0" tIns="46800" rIns="0" bIns="4680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smtClean="0">
                <a:solidFill>
                  <a:srgbClr val="898989"/>
                </a:solidFill>
                <a:latin typeface="微软雅黑"/>
              </a:rPr>
              <a:pPr algn="r"/>
              <a:t>‹#›</a:t>
            </a:fld>
            <a:endParaRPr lang="en-US" sz="800">
              <a:solidFill>
                <a:srgbClr val="898989"/>
              </a:solidFill>
              <a:latin typeface="微软雅黑"/>
            </a:endParaRPr>
          </a:p>
        </p:txBody>
      </p:sp>
      <p:sp>
        <p:nvSpPr>
          <p:cNvPr id="12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9200" y="6590688"/>
            <a:ext cx="10814400" cy="180000"/>
          </a:xfrm>
        </p:spPr>
        <p:txBody>
          <a:bodyPr anchor="b" anchorCtr="0"/>
          <a:lstStyle>
            <a:lvl1pPr marL="0" indent="0" algn="l">
              <a:buFontTx/>
              <a:buNone/>
              <a:defRPr sz="1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/>
              <a:t>Source</a:t>
            </a:r>
            <a:r>
              <a:rPr lang="zh-CN" altLang="en-US"/>
              <a:t>：</a:t>
            </a:r>
          </a:p>
        </p:txBody>
      </p:sp>
      <p:sp>
        <p:nvSpPr>
          <p:cNvPr id="13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1464000" y="3600"/>
            <a:ext cx="1816736" cy="215444"/>
          </a:xfrm>
        </p:spPr>
        <p:txBody>
          <a:bodyPr wrap="none"/>
          <a:lstStyle>
            <a:lvl1pPr marL="0" indent="0">
              <a:buFontTx/>
              <a:buNone/>
              <a:defRPr sz="1400" b="1">
                <a:solidFill>
                  <a:schemeClr val="tx2"/>
                </a:solidFill>
                <a:latin typeface="微软雅黑" panose="020B0503020204020204" pitchFamily="34" charset="-122"/>
                <a:ea typeface="+mn-ea"/>
              </a:defRPr>
            </a:lvl1pPr>
            <a:lvl2pPr>
              <a:defRPr sz="1400">
                <a:solidFill>
                  <a:schemeClr val="accent6"/>
                </a:solidFill>
              </a:defRPr>
            </a:lvl2pPr>
            <a:lvl3pPr>
              <a:defRPr sz="14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altLang="zh-CN" dirty="0"/>
              <a:t>On page tracker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6B830A1-2001-45DE-A80C-F9593D77BA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4763" y="1368194"/>
            <a:ext cx="10814804" cy="48421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17" name="组 16"/>
          <p:cNvGrpSpPr/>
          <p:nvPr userDrawn="1"/>
        </p:nvGrpSpPr>
        <p:grpSpPr>
          <a:xfrm>
            <a:off x="1" y="436763"/>
            <a:ext cx="2118360" cy="647425"/>
            <a:chOff x="0" y="436763"/>
            <a:chExt cx="2225675" cy="647425"/>
          </a:xfrm>
        </p:grpSpPr>
        <p:grpSp>
          <p:nvGrpSpPr>
            <p:cNvPr id="18" name="组合 22">
              <a:extLst>
                <a:ext uri="{FF2B5EF4-FFF2-40B4-BE49-F238E27FC236}">
                  <a16:creationId xmlns:a16="http://schemas.microsoft.com/office/drawing/2014/main" id="{C5265252-34C2-4CE6-890F-6A8D5A7C3F25}"/>
                </a:ext>
              </a:extLst>
            </p:cNvPr>
            <p:cNvGrpSpPr/>
            <p:nvPr/>
          </p:nvGrpSpPr>
          <p:grpSpPr>
            <a:xfrm>
              <a:off x="0" y="440690"/>
              <a:ext cx="1920240" cy="643497"/>
              <a:chOff x="1" y="2514824"/>
              <a:chExt cx="3123059" cy="1137698"/>
            </a:xfrm>
          </p:grpSpPr>
          <p:sp>
            <p:nvSpPr>
              <p:cNvPr id="21" name="矩形 6">
                <a:extLst>
                  <a:ext uri="{FF2B5EF4-FFF2-40B4-BE49-F238E27FC236}">
                    <a16:creationId xmlns:a16="http://schemas.microsoft.com/office/drawing/2014/main" id="{E6F6198D-0F87-4E08-AFE8-4C967D3C7C4C}"/>
                  </a:ext>
                </a:extLst>
              </p:cNvPr>
              <p:cNvSpPr/>
              <p:nvPr/>
            </p:nvSpPr>
            <p:spPr>
              <a:xfrm>
                <a:off x="1" y="2514824"/>
                <a:ext cx="3123059" cy="1137698"/>
              </a:xfrm>
              <a:custGeom>
                <a:avLst/>
                <a:gdLst>
                  <a:gd name="connsiteX0" fmla="*/ 0 w 2228008"/>
                  <a:gd name="connsiteY0" fmla="*/ 0 h 728592"/>
                  <a:gd name="connsiteX1" fmla="*/ 2228008 w 2228008"/>
                  <a:gd name="connsiteY1" fmla="*/ 0 h 728592"/>
                  <a:gd name="connsiteX2" fmla="*/ 2228008 w 2228008"/>
                  <a:gd name="connsiteY2" fmla="*/ 728592 h 728592"/>
                  <a:gd name="connsiteX3" fmla="*/ 0 w 2228008"/>
                  <a:gd name="connsiteY3" fmla="*/ 728592 h 728592"/>
                  <a:gd name="connsiteX4" fmla="*/ 0 w 2228008"/>
                  <a:gd name="connsiteY4" fmla="*/ 0 h 728592"/>
                  <a:gd name="connsiteX0" fmla="*/ 0 w 2228008"/>
                  <a:gd name="connsiteY0" fmla="*/ 0 h 728592"/>
                  <a:gd name="connsiteX1" fmla="*/ 2228008 w 2228008"/>
                  <a:gd name="connsiteY1" fmla="*/ 0 h 728592"/>
                  <a:gd name="connsiteX2" fmla="*/ 2067988 w 2228008"/>
                  <a:gd name="connsiteY2" fmla="*/ 728592 h 728592"/>
                  <a:gd name="connsiteX3" fmla="*/ 0 w 2228008"/>
                  <a:gd name="connsiteY3" fmla="*/ 728592 h 728592"/>
                  <a:gd name="connsiteX4" fmla="*/ 0 w 2228008"/>
                  <a:gd name="connsiteY4" fmla="*/ 0 h 728592"/>
                  <a:gd name="connsiteX0" fmla="*/ 0 w 2228008"/>
                  <a:gd name="connsiteY0" fmla="*/ 0 h 728592"/>
                  <a:gd name="connsiteX1" fmla="*/ 2228008 w 2228008"/>
                  <a:gd name="connsiteY1" fmla="*/ 0 h 728592"/>
                  <a:gd name="connsiteX2" fmla="*/ 2032790 w 2228008"/>
                  <a:gd name="connsiteY2" fmla="*/ 728592 h 728592"/>
                  <a:gd name="connsiteX3" fmla="*/ 0 w 2228008"/>
                  <a:gd name="connsiteY3" fmla="*/ 728592 h 728592"/>
                  <a:gd name="connsiteX4" fmla="*/ 0 w 2228008"/>
                  <a:gd name="connsiteY4" fmla="*/ 0 h 72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8008" h="728592">
                    <a:moveTo>
                      <a:pt x="0" y="0"/>
                    </a:moveTo>
                    <a:lnTo>
                      <a:pt x="2228008" y="0"/>
                    </a:lnTo>
                    <a:lnTo>
                      <a:pt x="2032790" y="728592"/>
                    </a:lnTo>
                    <a:lnTo>
                      <a:pt x="0" y="728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000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</a:t>
                </a:r>
                <a:r>
                  <a:rPr lang="en-US" altLang="zh-CN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CFLD</a:t>
                </a:r>
                <a:endParaRPr lang="zh-CN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1EBA86EE-E5A1-4355-8A15-5471E34F2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6325" y="2527400"/>
                <a:ext cx="1133477" cy="1104900"/>
              </a:xfrm>
              <a:prstGeom prst="rect">
                <a:avLst/>
              </a:prstGeom>
            </p:spPr>
          </p:pic>
        </p:grpSp>
        <p:sp>
          <p:nvSpPr>
            <p:cNvPr id="19" name="平行四边形 18"/>
            <p:cNvSpPr/>
            <p:nvPr/>
          </p:nvSpPr>
          <p:spPr>
            <a:xfrm>
              <a:off x="1802157" y="436763"/>
              <a:ext cx="334882" cy="647425"/>
            </a:xfrm>
            <a:prstGeom prst="parallelogram">
              <a:avLst>
                <a:gd name="adj" fmla="val 47610"/>
              </a:avLst>
            </a:prstGeom>
            <a:solidFill>
              <a:srgbClr val="BF000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2023783" y="436763"/>
              <a:ext cx="201892" cy="647425"/>
            </a:xfrm>
            <a:prstGeom prst="parallelogram">
              <a:avLst>
                <a:gd name="adj" fmla="val 74466"/>
              </a:avLst>
            </a:prstGeom>
            <a:solidFill>
              <a:srgbClr val="BF000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09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65084" y="180151"/>
            <a:ext cx="10248339" cy="5800673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65084" y="5980824"/>
            <a:ext cx="10248339" cy="5144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文件副标题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2537-0B2F-4333-B04B-8DE60AAD6022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2017/12/1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1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513-14FC-401D-BAA8-B519E37A770B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12192000" cy="686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3988" y="3397773"/>
            <a:ext cx="7473689" cy="720455"/>
          </a:xfrm>
        </p:spPr>
        <p:txBody>
          <a:bodyPr anchor="b">
            <a:normAutofit/>
          </a:bodyPr>
          <a:lstStyle>
            <a:lvl1pPr marL="0" indent="0" algn="l">
              <a:buNone/>
              <a:defRPr sz="35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谢谢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103986" y="4703771"/>
            <a:ext cx="7473689" cy="688748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/>
              <a:t>20xx</a:t>
            </a:r>
            <a:r>
              <a:rPr kumimoji="1" lang="zh-CN" altLang="en-US"/>
              <a:t>年</a:t>
            </a:r>
            <a:r>
              <a:rPr kumimoji="1" lang="en-US" altLang="zh-CN"/>
              <a:t>xx</a:t>
            </a:r>
            <a:r>
              <a:rPr kumimoji="1" lang="zh-CN" altLang="en-US"/>
              <a:t>月</a:t>
            </a:r>
            <a:r>
              <a:rPr kumimoji="1" lang="en-US" altLang="zh-CN"/>
              <a:t>xx</a:t>
            </a:r>
            <a:r>
              <a:rPr kumimoji="1"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76151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97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68" y="360298"/>
            <a:ext cx="11466653" cy="1078571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68" y="1628988"/>
            <a:ext cx="11466653" cy="4500000"/>
          </a:xfrm>
          <a:prstGeom prst="rect">
            <a:avLst/>
          </a:prstGeom>
        </p:spPr>
        <p:txBody>
          <a:bodyPr vert="horz" lIns="0" tIns="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769" y="6495308"/>
            <a:ext cx="1215176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黑体"/>
              </a:defRPr>
            </a:lvl1pPr>
          </a:lstStyle>
          <a:p>
            <a:fld id="{D9FCD829-1D70-4C45-8F58-4EA8C1DCBB0F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2017/12/1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1944" y="6495308"/>
            <a:ext cx="8348669" cy="180000"/>
          </a:xfrm>
          <a:prstGeom prst="rect">
            <a:avLst/>
          </a:prstGeom>
        </p:spPr>
        <p:txBody>
          <a:bodyPr vert="horz" lIns="0" tIns="45720" rIns="0" bIns="45720" rtlCol="0" anchor="ctr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黑体"/>
              </a:defRPr>
            </a:lvl1pPr>
          </a:lstStyle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1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0285" y="6495308"/>
            <a:ext cx="723136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黑体"/>
              </a:defRPr>
            </a:lvl1pPr>
          </a:lstStyle>
          <a:p>
            <a:fld id="{C690D513-14FC-401D-BAA8-B519E37A770B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7" name="对象 6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652943367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think-cell Slide" r:id="rId11" imgW="415" imgH="416" progId="TCLayout.ActiveDocument.1">
                  <p:embed/>
                </p:oleObj>
              </mc:Choice>
              <mc:Fallback>
                <p:oleObj name="think-cell Slide" r:id="rId11" imgW="415" imgH="416" progId="TCLayout.ActiveDocument.1">
                  <p:embed/>
                  <p:pic>
                    <p:nvPicPr>
                      <p:cNvPr id="7" name="对象 6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72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823" r:id="rId3"/>
    <p:sldLayoutId id="2147484797" r:id="rId4"/>
    <p:sldLayoutId id="2147484825" r:id="rId5"/>
    <p:sldLayoutId id="2147484792" r:id="rId6"/>
    <p:sldLayoutId id="2147484824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500" b="0" i="0" kern="1200" cap="small">
          <a:solidFill>
            <a:schemeClr val="tx1"/>
          </a:solidFill>
          <a:latin typeface="微软雅黑" panose="020B0503020204020204" pitchFamily="34" charset="-122"/>
          <a:ea typeface="黑体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黑体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黑体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微软雅黑" panose="020B0503020204020204" pitchFamily="34" charset="-122"/>
          <a:ea typeface="黑体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微软雅黑" panose="020B0503020204020204" pitchFamily="34" charset="-122"/>
          <a:ea typeface="黑体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微软雅黑" panose="020B0503020204020204" pitchFamily="34" charset="-122"/>
          <a:ea typeface="黑体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77464" y="1534702"/>
            <a:ext cx="4988274" cy="1375029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ea typeface="微软雅黑" pitchFamily="34" charset="-122"/>
                <a:cs typeface="Trebuchet MS"/>
              </a:rPr>
              <a:t>Land Price Evaluation</a:t>
            </a:r>
          </a:p>
          <a:p>
            <a:r>
              <a:rPr lang="en-US" altLang="zh-CN" sz="3200" b="1" dirty="0">
                <a:ea typeface="微软雅黑" pitchFamily="34" charset="-122"/>
                <a:cs typeface="Trebuchet MS"/>
              </a:rPr>
              <a:t>KUALA LUMPUR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174FDCA0-C50B-40FF-9DC0-F692DFAF1380}"/>
              </a:ext>
            </a:extLst>
          </p:cNvPr>
          <p:cNvSpPr txBox="1">
            <a:spLocks/>
          </p:cNvSpPr>
          <p:nvPr/>
        </p:nvSpPr>
        <p:spPr>
          <a:xfrm>
            <a:off x="1599552" y="2862863"/>
            <a:ext cx="2528251" cy="383056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100" kern="1200" baseline="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900" kern="120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300" kern="120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itchFamily="34" charset="-122"/>
                <a:cs typeface="Trebuchet MS"/>
              </a:rPr>
              <a:t>The Elementals</a:t>
            </a:r>
            <a:endParaRPr lang="zh-CN" altLang="en-US" dirty="0">
              <a:latin typeface="微软雅黑" panose="020B0503020204020204" pitchFamily="34" charset="-122"/>
              <a:ea typeface="微软雅黑" pitchFamily="34" charset="-122"/>
              <a:cs typeface="Trebuchet M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499016" y="1395720"/>
            <a:ext cx="0" cy="2003817"/>
          </a:xfrm>
          <a:prstGeom prst="line">
            <a:avLst/>
          </a:prstGeom>
          <a:ln w="57150">
            <a:solidFill>
              <a:srgbClr val="BF00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1391654"/>
            <a:ext cx="1278900" cy="2007883"/>
          </a:xfrm>
          <a:prstGeom prst="rect">
            <a:avLst/>
          </a:prstGeom>
          <a:solidFill>
            <a:srgbClr val="BF000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cs typeface="Trebuchet MS"/>
            </a:endParaRPr>
          </a:p>
        </p:txBody>
      </p:sp>
      <p:pic>
        <p:nvPicPr>
          <p:cNvPr id="5" name="Picture 4" descr="201309251654449430-NUS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00" y="3253860"/>
            <a:ext cx="4403350" cy="2024922"/>
          </a:xfrm>
          <a:prstGeom prst="rect">
            <a:avLst/>
          </a:prstGeom>
        </p:spPr>
      </p:pic>
      <p:pic>
        <p:nvPicPr>
          <p:cNvPr id="21" name="Picture 20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308" y="3258840"/>
            <a:ext cx="1318040" cy="23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9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6601F-6910-4E7A-BB4D-068019A4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3" y="441854"/>
            <a:ext cx="10001396" cy="584775"/>
          </a:xfrm>
        </p:spPr>
        <p:txBody>
          <a:bodyPr/>
          <a:lstStyle/>
          <a:p>
            <a:r>
              <a:rPr lang="en-US" altLang="zh-CN" b="1" dirty="0">
                <a:cs typeface="Trebuchet MS"/>
              </a:rPr>
              <a:t>model selection process</a:t>
            </a:r>
            <a:endParaRPr lang="zh-CN" altLang="en-US" b="1" dirty="0">
              <a:cs typeface="Trebuchet M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62FE5-12D1-42ED-9947-F0709E36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35732-737D-4E5F-8E85-B9CB9AEF7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19B826-5F27-49C1-8F51-324AA6853D2D}"/>
              </a:ext>
            </a:extLst>
          </p:cNvPr>
          <p:cNvSpPr/>
          <p:nvPr/>
        </p:nvSpPr>
        <p:spPr>
          <a:xfrm>
            <a:off x="846269" y="1611406"/>
            <a:ext cx="10814400" cy="46877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A3B00A7-97C6-4287-A259-DB5657655BEF}"/>
              </a:ext>
            </a:extLst>
          </p:cNvPr>
          <p:cNvSpPr txBox="1"/>
          <p:nvPr/>
        </p:nvSpPr>
        <p:spPr>
          <a:xfrm>
            <a:off x="2221582" y="2228965"/>
            <a:ext cx="174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微软雅黑" panose="020B0503020204020204" pitchFamily="34" charset="-122"/>
                <a:cs typeface="Trebuchet MS"/>
              </a:rPr>
              <a:t>Data Sourcing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C5DC3D3-5D08-4A62-B55A-7A4262AB56C6}"/>
              </a:ext>
            </a:extLst>
          </p:cNvPr>
          <p:cNvSpPr txBox="1"/>
          <p:nvPr/>
        </p:nvSpPr>
        <p:spPr>
          <a:xfrm>
            <a:off x="8644885" y="224632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cs typeface="Trebuchet MS"/>
              </a:rPr>
              <a:t>Model Analysis</a:t>
            </a:r>
          </a:p>
        </p:txBody>
      </p: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0EA99CF4-9580-4CF8-B3A9-647D95DB51C2}"/>
              </a:ext>
            </a:extLst>
          </p:cNvPr>
          <p:cNvCxnSpPr>
            <a:cxnSpLocks/>
          </p:cNvCxnSpPr>
          <p:nvPr/>
        </p:nvCxnSpPr>
        <p:spPr>
          <a:xfrm>
            <a:off x="1464000" y="2604054"/>
            <a:ext cx="960960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8">
            <a:extLst>
              <a:ext uri="{FF2B5EF4-FFF2-40B4-BE49-F238E27FC236}">
                <a16:creationId xmlns:a16="http://schemas.microsoft.com/office/drawing/2014/main" id="{E205F149-8F5B-4668-B321-8289F9A8BF58}"/>
              </a:ext>
            </a:extLst>
          </p:cNvPr>
          <p:cNvSpPr txBox="1"/>
          <p:nvPr/>
        </p:nvSpPr>
        <p:spPr>
          <a:xfrm>
            <a:off x="5194077" y="2247704"/>
            <a:ext cx="22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cs typeface="Trebuchet MS"/>
              </a:rPr>
              <a:t>Predictor mapping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E5BCBA8-90FB-4147-9FE9-0AC1B1EBAEA7}"/>
              </a:ext>
            </a:extLst>
          </p:cNvPr>
          <p:cNvSpPr/>
          <p:nvPr/>
        </p:nvSpPr>
        <p:spPr>
          <a:xfrm>
            <a:off x="1682291" y="2725065"/>
            <a:ext cx="3027887" cy="29458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6ECA196-7427-4CF5-9FAA-BD9366491C13}"/>
              </a:ext>
            </a:extLst>
          </p:cNvPr>
          <p:cNvSpPr/>
          <p:nvPr/>
        </p:nvSpPr>
        <p:spPr>
          <a:xfrm>
            <a:off x="4903648" y="2725065"/>
            <a:ext cx="2926376" cy="29458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D4BF0-519B-4838-9DDF-4C554C66CB89}"/>
              </a:ext>
            </a:extLst>
          </p:cNvPr>
          <p:cNvSpPr/>
          <p:nvPr/>
        </p:nvSpPr>
        <p:spPr>
          <a:xfrm>
            <a:off x="8052843" y="2725065"/>
            <a:ext cx="2910529" cy="29458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64A2324F-1C25-49E7-9354-B56E66D1408C}"/>
              </a:ext>
            </a:extLst>
          </p:cNvPr>
          <p:cNvSpPr txBox="1"/>
          <p:nvPr/>
        </p:nvSpPr>
        <p:spPr>
          <a:xfrm>
            <a:off x="1802426" y="4696621"/>
            <a:ext cx="2787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微软雅黑" panose="020B0503020204020204" pitchFamily="34" charset="-122"/>
                <a:cs typeface="Trebuchet MS"/>
              </a:rPr>
              <a:t>Google API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Trebuchet MS"/>
              </a:rPr>
              <a:t>used to automate predictor data mining based on coordinates 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CCD32AA9-B343-437A-92B5-8DBDAA43C0B0}"/>
              </a:ext>
            </a:extLst>
          </p:cNvPr>
          <p:cNvSpPr txBox="1"/>
          <p:nvPr/>
        </p:nvSpPr>
        <p:spPr>
          <a:xfrm>
            <a:off x="1802426" y="3814097"/>
            <a:ext cx="278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微软雅黑" panose="020B0503020204020204" pitchFamily="34" charset="-122"/>
                <a:cs typeface="Trebuchet MS"/>
              </a:rPr>
              <a:t>Geocoding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Trebuchet MS"/>
              </a:rPr>
              <a:t>to extract and map physical address to coordinates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FE1E5BA9-515B-4F3D-84EC-5B4E56E3F7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3728" y="1907792"/>
            <a:ext cx="482881" cy="319640"/>
            <a:chOff x="1348" y="362"/>
            <a:chExt cx="565" cy="374"/>
          </a:xfrm>
          <a:solidFill>
            <a:srgbClr val="FFFFFF"/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7DD8C35-B27A-429D-8C8F-EE8606FC7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362"/>
              <a:ext cx="467" cy="274"/>
            </a:xfrm>
            <a:custGeom>
              <a:avLst/>
              <a:gdLst>
                <a:gd name="T0" fmla="*/ 1139 w 2800"/>
                <a:gd name="T1" fmla="*/ 116 h 1641"/>
                <a:gd name="T2" fmla="*/ 122 w 2800"/>
                <a:gd name="T3" fmla="*/ 366 h 1641"/>
                <a:gd name="T4" fmla="*/ 116 w 2800"/>
                <a:gd name="T5" fmla="*/ 393 h 1641"/>
                <a:gd name="T6" fmla="*/ 161 w 2800"/>
                <a:gd name="T7" fmla="*/ 474 h 1641"/>
                <a:gd name="T8" fmla="*/ 242 w 2800"/>
                <a:gd name="T9" fmla="*/ 605 h 1641"/>
                <a:gd name="T10" fmla="*/ 345 w 2800"/>
                <a:gd name="T11" fmla="*/ 751 h 1641"/>
                <a:gd name="T12" fmla="*/ 472 w 2800"/>
                <a:gd name="T13" fmla="*/ 905 h 1641"/>
                <a:gd name="T14" fmla="*/ 620 w 2800"/>
                <a:gd name="T15" fmla="*/ 1060 h 1641"/>
                <a:gd name="T16" fmla="*/ 793 w 2800"/>
                <a:gd name="T17" fmla="*/ 1205 h 1641"/>
                <a:gd name="T18" fmla="*/ 989 w 2800"/>
                <a:gd name="T19" fmla="*/ 1335 h 1641"/>
                <a:gd name="T20" fmla="*/ 1210 w 2800"/>
                <a:gd name="T21" fmla="*/ 1439 h 1641"/>
                <a:gd name="T22" fmla="*/ 1453 w 2800"/>
                <a:gd name="T23" fmla="*/ 1510 h 1641"/>
                <a:gd name="T24" fmla="*/ 2485 w 2800"/>
                <a:gd name="T25" fmla="*/ 1068 h 1641"/>
                <a:gd name="T26" fmla="*/ 2341 w 2800"/>
                <a:gd name="T27" fmla="*/ 1034 h 1641"/>
                <a:gd name="T28" fmla="*/ 2177 w 2800"/>
                <a:gd name="T29" fmla="*/ 983 h 1641"/>
                <a:gd name="T30" fmla="*/ 2002 w 2800"/>
                <a:gd name="T31" fmla="*/ 909 h 1641"/>
                <a:gd name="T32" fmla="*/ 1822 w 2800"/>
                <a:gd name="T33" fmla="*/ 810 h 1641"/>
                <a:gd name="T34" fmla="*/ 1644 w 2800"/>
                <a:gd name="T35" fmla="*/ 681 h 1641"/>
                <a:gd name="T36" fmla="*/ 1476 w 2800"/>
                <a:gd name="T37" fmla="*/ 518 h 1641"/>
                <a:gd name="T38" fmla="*/ 1323 w 2800"/>
                <a:gd name="T39" fmla="*/ 319 h 1641"/>
                <a:gd name="T40" fmla="*/ 1224 w 2800"/>
                <a:gd name="T41" fmla="*/ 147 h 1641"/>
                <a:gd name="T42" fmla="*/ 1174 w 2800"/>
                <a:gd name="T43" fmla="*/ 116 h 1641"/>
                <a:gd name="T44" fmla="*/ 1171 w 2800"/>
                <a:gd name="T45" fmla="*/ 1 h 1641"/>
                <a:gd name="T46" fmla="*/ 1255 w 2800"/>
                <a:gd name="T47" fmla="*/ 27 h 1641"/>
                <a:gd name="T48" fmla="*/ 1322 w 2800"/>
                <a:gd name="T49" fmla="*/ 87 h 1641"/>
                <a:gd name="T50" fmla="*/ 1424 w 2800"/>
                <a:gd name="T51" fmla="*/ 262 h 1641"/>
                <a:gd name="T52" fmla="*/ 1573 w 2800"/>
                <a:gd name="T53" fmla="*/ 454 h 1641"/>
                <a:gd name="T54" fmla="*/ 1738 w 2800"/>
                <a:gd name="T55" fmla="*/ 608 h 1641"/>
                <a:gd name="T56" fmla="*/ 1910 w 2800"/>
                <a:gd name="T57" fmla="*/ 729 h 1641"/>
                <a:gd name="T58" fmla="*/ 2084 w 2800"/>
                <a:gd name="T59" fmla="*/ 821 h 1641"/>
                <a:gd name="T60" fmla="*/ 2252 w 2800"/>
                <a:gd name="T61" fmla="*/ 888 h 1641"/>
                <a:gd name="T62" fmla="*/ 2407 w 2800"/>
                <a:gd name="T63" fmla="*/ 934 h 1641"/>
                <a:gd name="T64" fmla="*/ 2541 w 2800"/>
                <a:gd name="T65" fmla="*/ 961 h 1641"/>
                <a:gd name="T66" fmla="*/ 2646 w 2800"/>
                <a:gd name="T67" fmla="*/ 977 h 1641"/>
                <a:gd name="T68" fmla="*/ 2716 w 2800"/>
                <a:gd name="T69" fmla="*/ 983 h 1641"/>
                <a:gd name="T70" fmla="*/ 2743 w 2800"/>
                <a:gd name="T71" fmla="*/ 985 h 1641"/>
                <a:gd name="T72" fmla="*/ 2784 w 2800"/>
                <a:gd name="T73" fmla="*/ 1003 h 1641"/>
                <a:gd name="T74" fmla="*/ 2800 w 2800"/>
                <a:gd name="T75" fmla="*/ 1047 h 1641"/>
                <a:gd name="T76" fmla="*/ 2780 w 2800"/>
                <a:gd name="T77" fmla="*/ 1086 h 1641"/>
                <a:gd name="T78" fmla="*/ 1561 w 2800"/>
                <a:gd name="T79" fmla="*/ 1640 h 1641"/>
                <a:gd name="T80" fmla="*/ 1542 w 2800"/>
                <a:gd name="T81" fmla="*/ 1641 h 1641"/>
                <a:gd name="T82" fmla="*/ 1279 w 2800"/>
                <a:gd name="T83" fmla="*/ 1585 h 1641"/>
                <a:gd name="T84" fmla="*/ 1041 w 2800"/>
                <a:gd name="T85" fmla="*/ 1492 h 1641"/>
                <a:gd name="T86" fmla="*/ 827 w 2800"/>
                <a:gd name="T87" fmla="*/ 1371 h 1641"/>
                <a:gd name="T88" fmla="*/ 638 w 2800"/>
                <a:gd name="T89" fmla="*/ 1229 h 1641"/>
                <a:gd name="T90" fmla="*/ 471 w 2800"/>
                <a:gd name="T91" fmla="*/ 1074 h 1641"/>
                <a:gd name="T92" fmla="*/ 328 w 2800"/>
                <a:gd name="T93" fmla="*/ 915 h 1641"/>
                <a:gd name="T94" fmla="*/ 209 w 2800"/>
                <a:gd name="T95" fmla="*/ 760 h 1641"/>
                <a:gd name="T96" fmla="*/ 112 w 2800"/>
                <a:gd name="T97" fmla="*/ 616 h 1641"/>
                <a:gd name="T98" fmla="*/ 38 w 2800"/>
                <a:gd name="T99" fmla="*/ 492 h 1641"/>
                <a:gd name="T100" fmla="*/ 1 w 2800"/>
                <a:gd name="T101" fmla="*/ 404 h 1641"/>
                <a:gd name="T102" fmla="*/ 11 w 2800"/>
                <a:gd name="T103" fmla="*/ 327 h 1641"/>
                <a:gd name="T104" fmla="*/ 64 w 2800"/>
                <a:gd name="T105" fmla="*/ 265 h 1641"/>
                <a:gd name="T106" fmla="*/ 1112 w 2800"/>
                <a:gd name="T107" fmla="*/ 5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0" h="1641">
                  <a:moveTo>
                    <a:pt x="1155" y="114"/>
                  </a:moveTo>
                  <a:lnTo>
                    <a:pt x="1147" y="114"/>
                  </a:lnTo>
                  <a:lnTo>
                    <a:pt x="1139" y="116"/>
                  </a:lnTo>
                  <a:lnTo>
                    <a:pt x="144" y="355"/>
                  </a:lnTo>
                  <a:lnTo>
                    <a:pt x="132" y="359"/>
                  </a:lnTo>
                  <a:lnTo>
                    <a:pt x="122" y="366"/>
                  </a:lnTo>
                  <a:lnTo>
                    <a:pt x="117" y="373"/>
                  </a:lnTo>
                  <a:lnTo>
                    <a:pt x="115" y="383"/>
                  </a:lnTo>
                  <a:lnTo>
                    <a:pt x="116" y="393"/>
                  </a:lnTo>
                  <a:lnTo>
                    <a:pt x="120" y="401"/>
                  </a:lnTo>
                  <a:lnTo>
                    <a:pt x="140" y="436"/>
                  </a:lnTo>
                  <a:lnTo>
                    <a:pt x="161" y="474"/>
                  </a:lnTo>
                  <a:lnTo>
                    <a:pt x="185" y="515"/>
                  </a:lnTo>
                  <a:lnTo>
                    <a:pt x="212" y="559"/>
                  </a:lnTo>
                  <a:lnTo>
                    <a:pt x="242" y="605"/>
                  </a:lnTo>
                  <a:lnTo>
                    <a:pt x="274" y="652"/>
                  </a:lnTo>
                  <a:lnTo>
                    <a:pt x="308" y="701"/>
                  </a:lnTo>
                  <a:lnTo>
                    <a:pt x="345" y="751"/>
                  </a:lnTo>
                  <a:lnTo>
                    <a:pt x="384" y="801"/>
                  </a:lnTo>
                  <a:lnTo>
                    <a:pt x="426" y="854"/>
                  </a:lnTo>
                  <a:lnTo>
                    <a:pt x="472" y="905"/>
                  </a:lnTo>
                  <a:lnTo>
                    <a:pt x="518" y="957"/>
                  </a:lnTo>
                  <a:lnTo>
                    <a:pt x="569" y="1009"/>
                  </a:lnTo>
                  <a:lnTo>
                    <a:pt x="620" y="1060"/>
                  </a:lnTo>
                  <a:lnTo>
                    <a:pt x="676" y="1110"/>
                  </a:lnTo>
                  <a:lnTo>
                    <a:pt x="733" y="1158"/>
                  </a:lnTo>
                  <a:lnTo>
                    <a:pt x="793" y="1205"/>
                  </a:lnTo>
                  <a:lnTo>
                    <a:pt x="856" y="1251"/>
                  </a:lnTo>
                  <a:lnTo>
                    <a:pt x="921" y="1294"/>
                  </a:lnTo>
                  <a:lnTo>
                    <a:pt x="989" y="1335"/>
                  </a:lnTo>
                  <a:lnTo>
                    <a:pt x="1060" y="1373"/>
                  </a:lnTo>
                  <a:lnTo>
                    <a:pt x="1134" y="1407"/>
                  </a:lnTo>
                  <a:lnTo>
                    <a:pt x="1210" y="1439"/>
                  </a:lnTo>
                  <a:lnTo>
                    <a:pt x="1288" y="1467"/>
                  </a:lnTo>
                  <a:lnTo>
                    <a:pt x="1370" y="1491"/>
                  </a:lnTo>
                  <a:lnTo>
                    <a:pt x="1453" y="1510"/>
                  </a:lnTo>
                  <a:lnTo>
                    <a:pt x="1540" y="1524"/>
                  </a:lnTo>
                  <a:lnTo>
                    <a:pt x="2527" y="1076"/>
                  </a:lnTo>
                  <a:lnTo>
                    <a:pt x="2485" y="1068"/>
                  </a:lnTo>
                  <a:lnTo>
                    <a:pt x="2440" y="1059"/>
                  </a:lnTo>
                  <a:lnTo>
                    <a:pt x="2391" y="1048"/>
                  </a:lnTo>
                  <a:lnTo>
                    <a:pt x="2341" y="1034"/>
                  </a:lnTo>
                  <a:lnTo>
                    <a:pt x="2288" y="1020"/>
                  </a:lnTo>
                  <a:lnTo>
                    <a:pt x="2234" y="1002"/>
                  </a:lnTo>
                  <a:lnTo>
                    <a:pt x="2177" y="983"/>
                  </a:lnTo>
                  <a:lnTo>
                    <a:pt x="2120" y="961"/>
                  </a:lnTo>
                  <a:lnTo>
                    <a:pt x="2061" y="937"/>
                  </a:lnTo>
                  <a:lnTo>
                    <a:pt x="2002" y="909"/>
                  </a:lnTo>
                  <a:lnTo>
                    <a:pt x="1942" y="879"/>
                  </a:lnTo>
                  <a:lnTo>
                    <a:pt x="1882" y="847"/>
                  </a:lnTo>
                  <a:lnTo>
                    <a:pt x="1822" y="810"/>
                  </a:lnTo>
                  <a:lnTo>
                    <a:pt x="1762" y="771"/>
                  </a:lnTo>
                  <a:lnTo>
                    <a:pt x="1703" y="728"/>
                  </a:lnTo>
                  <a:lnTo>
                    <a:pt x="1644" y="681"/>
                  </a:lnTo>
                  <a:lnTo>
                    <a:pt x="1587" y="631"/>
                  </a:lnTo>
                  <a:lnTo>
                    <a:pt x="1531" y="577"/>
                  </a:lnTo>
                  <a:lnTo>
                    <a:pt x="1476" y="518"/>
                  </a:lnTo>
                  <a:lnTo>
                    <a:pt x="1423" y="457"/>
                  </a:lnTo>
                  <a:lnTo>
                    <a:pt x="1372" y="390"/>
                  </a:lnTo>
                  <a:lnTo>
                    <a:pt x="1323" y="319"/>
                  </a:lnTo>
                  <a:lnTo>
                    <a:pt x="1278" y="244"/>
                  </a:lnTo>
                  <a:lnTo>
                    <a:pt x="1235" y="164"/>
                  </a:lnTo>
                  <a:lnTo>
                    <a:pt x="1224" y="147"/>
                  </a:lnTo>
                  <a:lnTo>
                    <a:pt x="1210" y="134"/>
                  </a:lnTo>
                  <a:lnTo>
                    <a:pt x="1192" y="124"/>
                  </a:lnTo>
                  <a:lnTo>
                    <a:pt x="1174" y="116"/>
                  </a:lnTo>
                  <a:lnTo>
                    <a:pt x="1155" y="114"/>
                  </a:lnTo>
                  <a:close/>
                  <a:moveTo>
                    <a:pt x="1141" y="0"/>
                  </a:moveTo>
                  <a:lnTo>
                    <a:pt x="1171" y="1"/>
                  </a:lnTo>
                  <a:lnTo>
                    <a:pt x="1200" y="5"/>
                  </a:lnTo>
                  <a:lnTo>
                    <a:pt x="1228" y="14"/>
                  </a:lnTo>
                  <a:lnTo>
                    <a:pt x="1255" y="27"/>
                  </a:lnTo>
                  <a:lnTo>
                    <a:pt x="1281" y="44"/>
                  </a:lnTo>
                  <a:lnTo>
                    <a:pt x="1304" y="63"/>
                  </a:lnTo>
                  <a:lnTo>
                    <a:pt x="1322" y="87"/>
                  </a:lnTo>
                  <a:lnTo>
                    <a:pt x="1339" y="112"/>
                  </a:lnTo>
                  <a:lnTo>
                    <a:pt x="1380" y="189"/>
                  </a:lnTo>
                  <a:lnTo>
                    <a:pt x="1424" y="262"/>
                  </a:lnTo>
                  <a:lnTo>
                    <a:pt x="1472" y="331"/>
                  </a:lnTo>
                  <a:lnTo>
                    <a:pt x="1521" y="394"/>
                  </a:lnTo>
                  <a:lnTo>
                    <a:pt x="1573" y="454"/>
                  </a:lnTo>
                  <a:lnTo>
                    <a:pt x="1626" y="509"/>
                  </a:lnTo>
                  <a:lnTo>
                    <a:pt x="1681" y="560"/>
                  </a:lnTo>
                  <a:lnTo>
                    <a:pt x="1738" y="608"/>
                  </a:lnTo>
                  <a:lnTo>
                    <a:pt x="1794" y="652"/>
                  </a:lnTo>
                  <a:lnTo>
                    <a:pt x="1852" y="692"/>
                  </a:lnTo>
                  <a:lnTo>
                    <a:pt x="1910" y="729"/>
                  </a:lnTo>
                  <a:lnTo>
                    <a:pt x="1969" y="762"/>
                  </a:lnTo>
                  <a:lnTo>
                    <a:pt x="2026" y="793"/>
                  </a:lnTo>
                  <a:lnTo>
                    <a:pt x="2084" y="821"/>
                  </a:lnTo>
                  <a:lnTo>
                    <a:pt x="2142" y="846"/>
                  </a:lnTo>
                  <a:lnTo>
                    <a:pt x="2198" y="868"/>
                  </a:lnTo>
                  <a:lnTo>
                    <a:pt x="2252" y="888"/>
                  </a:lnTo>
                  <a:lnTo>
                    <a:pt x="2306" y="905"/>
                  </a:lnTo>
                  <a:lnTo>
                    <a:pt x="2357" y="920"/>
                  </a:lnTo>
                  <a:lnTo>
                    <a:pt x="2407" y="934"/>
                  </a:lnTo>
                  <a:lnTo>
                    <a:pt x="2454" y="944"/>
                  </a:lnTo>
                  <a:lnTo>
                    <a:pt x="2499" y="954"/>
                  </a:lnTo>
                  <a:lnTo>
                    <a:pt x="2541" y="961"/>
                  </a:lnTo>
                  <a:lnTo>
                    <a:pt x="2579" y="969"/>
                  </a:lnTo>
                  <a:lnTo>
                    <a:pt x="2615" y="974"/>
                  </a:lnTo>
                  <a:lnTo>
                    <a:pt x="2646" y="977"/>
                  </a:lnTo>
                  <a:lnTo>
                    <a:pt x="2674" y="980"/>
                  </a:lnTo>
                  <a:lnTo>
                    <a:pt x="2698" y="982"/>
                  </a:lnTo>
                  <a:lnTo>
                    <a:pt x="2716" y="983"/>
                  </a:lnTo>
                  <a:lnTo>
                    <a:pt x="2730" y="984"/>
                  </a:lnTo>
                  <a:lnTo>
                    <a:pt x="2739" y="985"/>
                  </a:lnTo>
                  <a:lnTo>
                    <a:pt x="2743" y="985"/>
                  </a:lnTo>
                  <a:lnTo>
                    <a:pt x="2758" y="987"/>
                  </a:lnTo>
                  <a:lnTo>
                    <a:pt x="2773" y="993"/>
                  </a:lnTo>
                  <a:lnTo>
                    <a:pt x="2784" y="1003"/>
                  </a:lnTo>
                  <a:lnTo>
                    <a:pt x="2793" y="1016"/>
                  </a:lnTo>
                  <a:lnTo>
                    <a:pt x="2799" y="1030"/>
                  </a:lnTo>
                  <a:lnTo>
                    <a:pt x="2800" y="1047"/>
                  </a:lnTo>
                  <a:lnTo>
                    <a:pt x="2796" y="1061"/>
                  </a:lnTo>
                  <a:lnTo>
                    <a:pt x="2790" y="1075"/>
                  </a:lnTo>
                  <a:lnTo>
                    <a:pt x="2780" y="1086"/>
                  </a:lnTo>
                  <a:lnTo>
                    <a:pt x="2767" y="1095"/>
                  </a:lnTo>
                  <a:lnTo>
                    <a:pt x="1573" y="1636"/>
                  </a:lnTo>
                  <a:lnTo>
                    <a:pt x="1561" y="1640"/>
                  </a:lnTo>
                  <a:lnTo>
                    <a:pt x="1549" y="1641"/>
                  </a:lnTo>
                  <a:lnTo>
                    <a:pt x="1545" y="1641"/>
                  </a:lnTo>
                  <a:lnTo>
                    <a:pt x="1542" y="1641"/>
                  </a:lnTo>
                  <a:lnTo>
                    <a:pt x="1451" y="1627"/>
                  </a:lnTo>
                  <a:lnTo>
                    <a:pt x="1364" y="1607"/>
                  </a:lnTo>
                  <a:lnTo>
                    <a:pt x="1279" y="1585"/>
                  </a:lnTo>
                  <a:lnTo>
                    <a:pt x="1197" y="1557"/>
                  </a:lnTo>
                  <a:lnTo>
                    <a:pt x="1117" y="1526"/>
                  </a:lnTo>
                  <a:lnTo>
                    <a:pt x="1041" y="1492"/>
                  </a:lnTo>
                  <a:lnTo>
                    <a:pt x="967" y="1454"/>
                  </a:lnTo>
                  <a:lnTo>
                    <a:pt x="895" y="1414"/>
                  </a:lnTo>
                  <a:lnTo>
                    <a:pt x="827" y="1371"/>
                  </a:lnTo>
                  <a:lnTo>
                    <a:pt x="761" y="1325"/>
                  </a:lnTo>
                  <a:lnTo>
                    <a:pt x="698" y="1277"/>
                  </a:lnTo>
                  <a:lnTo>
                    <a:pt x="638" y="1229"/>
                  </a:lnTo>
                  <a:lnTo>
                    <a:pt x="579" y="1178"/>
                  </a:lnTo>
                  <a:lnTo>
                    <a:pt x="524" y="1126"/>
                  </a:lnTo>
                  <a:lnTo>
                    <a:pt x="471" y="1074"/>
                  </a:lnTo>
                  <a:lnTo>
                    <a:pt x="421" y="1022"/>
                  </a:lnTo>
                  <a:lnTo>
                    <a:pt x="374" y="969"/>
                  </a:lnTo>
                  <a:lnTo>
                    <a:pt x="328" y="915"/>
                  </a:lnTo>
                  <a:lnTo>
                    <a:pt x="286" y="863"/>
                  </a:lnTo>
                  <a:lnTo>
                    <a:pt x="246" y="812"/>
                  </a:lnTo>
                  <a:lnTo>
                    <a:pt x="209" y="760"/>
                  </a:lnTo>
                  <a:lnTo>
                    <a:pt x="174" y="710"/>
                  </a:lnTo>
                  <a:lnTo>
                    <a:pt x="142" y="663"/>
                  </a:lnTo>
                  <a:lnTo>
                    <a:pt x="112" y="616"/>
                  </a:lnTo>
                  <a:lnTo>
                    <a:pt x="85" y="573"/>
                  </a:lnTo>
                  <a:lnTo>
                    <a:pt x="60" y="531"/>
                  </a:lnTo>
                  <a:lnTo>
                    <a:pt x="38" y="492"/>
                  </a:lnTo>
                  <a:lnTo>
                    <a:pt x="18" y="456"/>
                  </a:lnTo>
                  <a:lnTo>
                    <a:pt x="7" y="430"/>
                  </a:lnTo>
                  <a:lnTo>
                    <a:pt x="1" y="404"/>
                  </a:lnTo>
                  <a:lnTo>
                    <a:pt x="0" y="378"/>
                  </a:lnTo>
                  <a:lnTo>
                    <a:pt x="3" y="351"/>
                  </a:lnTo>
                  <a:lnTo>
                    <a:pt x="11" y="327"/>
                  </a:lnTo>
                  <a:lnTo>
                    <a:pt x="24" y="303"/>
                  </a:lnTo>
                  <a:lnTo>
                    <a:pt x="42" y="283"/>
                  </a:lnTo>
                  <a:lnTo>
                    <a:pt x="64" y="265"/>
                  </a:lnTo>
                  <a:lnTo>
                    <a:pt x="88" y="252"/>
                  </a:lnTo>
                  <a:lnTo>
                    <a:pt x="116" y="243"/>
                  </a:lnTo>
                  <a:lnTo>
                    <a:pt x="1112" y="5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2EC8D3D6-39B8-49A2-BE91-7A2A9CE00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716"/>
              <a:ext cx="351" cy="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F4777D6-E6E5-4254-A8BA-B14FF55D9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626"/>
              <a:ext cx="199" cy="110"/>
            </a:xfrm>
            <a:custGeom>
              <a:avLst/>
              <a:gdLst>
                <a:gd name="T0" fmla="*/ 1193 w 1193"/>
                <a:gd name="T1" fmla="*/ 0 h 658"/>
                <a:gd name="T2" fmla="*/ 1193 w 1193"/>
                <a:gd name="T3" fmla="*/ 121 h 658"/>
                <a:gd name="T4" fmla="*/ 0 w 1193"/>
                <a:gd name="T5" fmla="*/ 658 h 658"/>
                <a:gd name="T6" fmla="*/ 0 w 1193"/>
                <a:gd name="T7" fmla="*/ 537 h 658"/>
                <a:gd name="T8" fmla="*/ 1193 w 1193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658">
                  <a:moveTo>
                    <a:pt x="1193" y="0"/>
                  </a:moveTo>
                  <a:lnTo>
                    <a:pt x="1193" y="121"/>
                  </a:lnTo>
                  <a:lnTo>
                    <a:pt x="0" y="658"/>
                  </a:lnTo>
                  <a:lnTo>
                    <a:pt x="0" y="537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1311778-9CF6-4E97-88CC-5D19A9D5F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19"/>
              <a:ext cx="555" cy="89"/>
            </a:xfrm>
            <a:custGeom>
              <a:avLst/>
              <a:gdLst>
                <a:gd name="T0" fmla="*/ 3020 w 3330"/>
                <a:gd name="T1" fmla="*/ 0 h 536"/>
                <a:gd name="T2" fmla="*/ 3330 w 3330"/>
                <a:gd name="T3" fmla="*/ 0 h 536"/>
                <a:gd name="T4" fmla="*/ 2109 w 3330"/>
                <a:gd name="T5" fmla="*/ 536 h 536"/>
                <a:gd name="T6" fmla="*/ 0 w 3330"/>
                <a:gd name="T7" fmla="*/ 536 h 536"/>
                <a:gd name="T8" fmla="*/ 795 w 3330"/>
                <a:gd name="T9" fmla="*/ 217 h 536"/>
                <a:gd name="T10" fmla="*/ 871 w 3330"/>
                <a:gd name="T11" fmla="*/ 243 h 536"/>
                <a:gd name="T12" fmla="*/ 953 w 3330"/>
                <a:gd name="T13" fmla="*/ 267 h 536"/>
                <a:gd name="T14" fmla="*/ 1037 w 3330"/>
                <a:gd name="T15" fmla="*/ 291 h 536"/>
                <a:gd name="T16" fmla="*/ 1125 w 3330"/>
                <a:gd name="T17" fmla="*/ 313 h 536"/>
                <a:gd name="T18" fmla="*/ 1218 w 3330"/>
                <a:gd name="T19" fmla="*/ 334 h 536"/>
                <a:gd name="T20" fmla="*/ 1313 w 3330"/>
                <a:gd name="T21" fmla="*/ 353 h 536"/>
                <a:gd name="T22" fmla="*/ 1413 w 3330"/>
                <a:gd name="T23" fmla="*/ 370 h 536"/>
                <a:gd name="T24" fmla="*/ 1516 w 3330"/>
                <a:gd name="T25" fmla="*/ 385 h 536"/>
                <a:gd name="T26" fmla="*/ 1624 w 3330"/>
                <a:gd name="T27" fmla="*/ 399 h 536"/>
                <a:gd name="T28" fmla="*/ 1735 w 3330"/>
                <a:gd name="T29" fmla="*/ 409 h 536"/>
                <a:gd name="T30" fmla="*/ 1849 w 3330"/>
                <a:gd name="T31" fmla="*/ 417 h 536"/>
                <a:gd name="T32" fmla="*/ 1969 w 3330"/>
                <a:gd name="T33" fmla="*/ 421 h 536"/>
                <a:gd name="T34" fmla="*/ 2091 w 3330"/>
                <a:gd name="T35" fmla="*/ 423 h 536"/>
                <a:gd name="T36" fmla="*/ 2130 w 3330"/>
                <a:gd name="T37" fmla="*/ 423 h 536"/>
                <a:gd name="T38" fmla="*/ 3020 w 3330"/>
                <a:gd name="T3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0" h="536">
                  <a:moveTo>
                    <a:pt x="3020" y="0"/>
                  </a:moveTo>
                  <a:lnTo>
                    <a:pt x="3330" y="0"/>
                  </a:lnTo>
                  <a:lnTo>
                    <a:pt x="2109" y="536"/>
                  </a:lnTo>
                  <a:lnTo>
                    <a:pt x="0" y="536"/>
                  </a:lnTo>
                  <a:lnTo>
                    <a:pt x="795" y="217"/>
                  </a:lnTo>
                  <a:lnTo>
                    <a:pt x="871" y="243"/>
                  </a:lnTo>
                  <a:lnTo>
                    <a:pt x="953" y="267"/>
                  </a:lnTo>
                  <a:lnTo>
                    <a:pt x="1037" y="291"/>
                  </a:lnTo>
                  <a:lnTo>
                    <a:pt x="1125" y="313"/>
                  </a:lnTo>
                  <a:lnTo>
                    <a:pt x="1218" y="334"/>
                  </a:lnTo>
                  <a:lnTo>
                    <a:pt x="1313" y="353"/>
                  </a:lnTo>
                  <a:lnTo>
                    <a:pt x="1413" y="370"/>
                  </a:lnTo>
                  <a:lnTo>
                    <a:pt x="1516" y="385"/>
                  </a:lnTo>
                  <a:lnTo>
                    <a:pt x="1624" y="399"/>
                  </a:lnTo>
                  <a:lnTo>
                    <a:pt x="1735" y="409"/>
                  </a:lnTo>
                  <a:lnTo>
                    <a:pt x="1849" y="417"/>
                  </a:lnTo>
                  <a:lnTo>
                    <a:pt x="1969" y="421"/>
                  </a:lnTo>
                  <a:lnTo>
                    <a:pt x="2091" y="423"/>
                  </a:lnTo>
                  <a:lnTo>
                    <a:pt x="2130" y="423"/>
                  </a:lnTo>
                  <a:lnTo>
                    <a:pt x="3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29F1DC-A38B-4A97-8E34-2EFDBB29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525"/>
              <a:ext cx="517" cy="145"/>
            </a:xfrm>
            <a:custGeom>
              <a:avLst/>
              <a:gdLst>
                <a:gd name="T0" fmla="*/ 669 w 3105"/>
                <a:gd name="T1" fmla="*/ 0 h 870"/>
                <a:gd name="T2" fmla="*/ 711 w 3105"/>
                <a:gd name="T3" fmla="*/ 51 h 870"/>
                <a:gd name="T4" fmla="*/ 755 w 3105"/>
                <a:gd name="T5" fmla="*/ 103 h 870"/>
                <a:gd name="T6" fmla="*/ 803 w 3105"/>
                <a:gd name="T7" fmla="*/ 156 h 870"/>
                <a:gd name="T8" fmla="*/ 852 w 3105"/>
                <a:gd name="T9" fmla="*/ 207 h 870"/>
                <a:gd name="T10" fmla="*/ 905 w 3105"/>
                <a:gd name="T11" fmla="*/ 258 h 870"/>
                <a:gd name="T12" fmla="*/ 959 w 3105"/>
                <a:gd name="T13" fmla="*/ 308 h 870"/>
                <a:gd name="T14" fmla="*/ 1017 w 3105"/>
                <a:gd name="T15" fmla="*/ 358 h 870"/>
                <a:gd name="T16" fmla="*/ 1077 w 3105"/>
                <a:gd name="T17" fmla="*/ 406 h 870"/>
                <a:gd name="T18" fmla="*/ 1140 w 3105"/>
                <a:gd name="T19" fmla="*/ 453 h 870"/>
                <a:gd name="T20" fmla="*/ 1205 w 3105"/>
                <a:gd name="T21" fmla="*/ 497 h 870"/>
                <a:gd name="T22" fmla="*/ 1273 w 3105"/>
                <a:gd name="T23" fmla="*/ 539 h 870"/>
                <a:gd name="T24" fmla="*/ 1344 w 3105"/>
                <a:gd name="T25" fmla="*/ 579 h 870"/>
                <a:gd name="T26" fmla="*/ 1417 w 3105"/>
                <a:gd name="T27" fmla="*/ 616 h 870"/>
                <a:gd name="T28" fmla="*/ 1493 w 3105"/>
                <a:gd name="T29" fmla="*/ 650 h 870"/>
                <a:gd name="T30" fmla="*/ 1572 w 3105"/>
                <a:gd name="T31" fmla="*/ 681 h 870"/>
                <a:gd name="T32" fmla="*/ 1653 w 3105"/>
                <a:gd name="T33" fmla="*/ 707 h 870"/>
                <a:gd name="T34" fmla="*/ 1738 w 3105"/>
                <a:gd name="T35" fmla="*/ 730 h 870"/>
                <a:gd name="T36" fmla="*/ 1824 w 3105"/>
                <a:gd name="T37" fmla="*/ 749 h 870"/>
                <a:gd name="T38" fmla="*/ 1914 w 3105"/>
                <a:gd name="T39" fmla="*/ 763 h 870"/>
                <a:gd name="T40" fmla="*/ 1931 w 3105"/>
                <a:gd name="T41" fmla="*/ 766 h 870"/>
                <a:gd name="T42" fmla="*/ 2937 w 3105"/>
                <a:gd name="T43" fmla="*/ 308 h 870"/>
                <a:gd name="T44" fmla="*/ 2979 w 3105"/>
                <a:gd name="T45" fmla="*/ 309 h 870"/>
                <a:gd name="T46" fmla="*/ 3016 w 3105"/>
                <a:gd name="T47" fmla="*/ 311 h 870"/>
                <a:gd name="T48" fmla="*/ 3047 w 3105"/>
                <a:gd name="T49" fmla="*/ 311 h 870"/>
                <a:gd name="T50" fmla="*/ 3072 w 3105"/>
                <a:gd name="T51" fmla="*/ 312 h 870"/>
                <a:gd name="T52" fmla="*/ 3089 w 3105"/>
                <a:gd name="T53" fmla="*/ 312 h 870"/>
                <a:gd name="T54" fmla="*/ 3101 w 3105"/>
                <a:gd name="T55" fmla="*/ 312 h 870"/>
                <a:gd name="T56" fmla="*/ 3105 w 3105"/>
                <a:gd name="T57" fmla="*/ 312 h 870"/>
                <a:gd name="T58" fmla="*/ 1926 w 3105"/>
                <a:gd name="T59" fmla="*/ 870 h 870"/>
                <a:gd name="T60" fmla="*/ 1797 w 3105"/>
                <a:gd name="T61" fmla="*/ 869 h 870"/>
                <a:gd name="T62" fmla="*/ 1671 w 3105"/>
                <a:gd name="T63" fmla="*/ 864 h 870"/>
                <a:gd name="T64" fmla="*/ 1549 w 3105"/>
                <a:gd name="T65" fmla="*/ 856 h 870"/>
                <a:gd name="T66" fmla="*/ 1432 w 3105"/>
                <a:gd name="T67" fmla="*/ 845 h 870"/>
                <a:gd name="T68" fmla="*/ 1319 w 3105"/>
                <a:gd name="T69" fmla="*/ 831 h 870"/>
                <a:gd name="T70" fmla="*/ 1210 w 3105"/>
                <a:gd name="T71" fmla="*/ 814 h 870"/>
                <a:gd name="T72" fmla="*/ 1106 w 3105"/>
                <a:gd name="T73" fmla="*/ 796 h 870"/>
                <a:gd name="T74" fmla="*/ 1006 w 3105"/>
                <a:gd name="T75" fmla="*/ 774 h 870"/>
                <a:gd name="T76" fmla="*/ 910 w 3105"/>
                <a:gd name="T77" fmla="*/ 751 h 870"/>
                <a:gd name="T78" fmla="*/ 818 w 3105"/>
                <a:gd name="T79" fmla="*/ 727 h 870"/>
                <a:gd name="T80" fmla="*/ 731 w 3105"/>
                <a:gd name="T81" fmla="*/ 701 h 870"/>
                <a:gd name="T82" fmla="*/ 648 w 3105"/>
                <a:gd name="T83" fmla="*/ 675 h 870"/>
                <a:gd name="T84" fmla="*/ 570 w 3105"/>
                <a:gd name="T85" fmla="*/ 648 h 870"/>
                <a:gd name="T86" fmla="*/ 497 w 3105"/>
                <a:gd name="T87" fmla="*/ 620 h 870"/>
                <a:gd name="T88" fmla="*/ 426 w 3105"/>
                <a:gd name="T89" fmla="*/ 591 h 870"/>
                <a:gd name="T90" fmla="*/ 363 w 3105"/>
                <a:gd name="T91" fmla="*/ 564 h 870"/>
                <a:gd name="T92" fmla="*/ 302 w 3105"/>
                <a:gd name="T93" fmla="*/ 536 h 870"/>
                <a:gd name="T94" fmla="*/ 246 w 3105"/>
                <a:gd name="T95" fmla="*/ 509 h 870"/>
                <a:gd name="T96" fmla="*/ 195 w 3105"/>
                <a:gd name="T97" fmla="*/ 483 h 870"/>
                <a:gd name="T98" fmla="*/ 148 w 3105"/>
                <a:gd name="T99" fmla="*/ 458 h 870"/>
                <a:gd name="T100" fmla="*/ 107 w 3105"/>
                <a:gd name="T101" fmla="*/ 435 h 870"/>
                <a:gd name="T102" fmla="*/ 70 w 3105"/>
                <a:gd name="T103" fmla="*/ 413 h 870"/>
                <a:gd name="T104" fmla="*/ 37 w 3105"/>
                <a:gd name="T105" fmla="*/ 393 h 870"/>
                <a:gd name="T106" fmla="*/ 19 w 3105"/>
                <a:gd name="T107" fmla="*/ 379 h 870"/>
                <a:gd name="T108" fmla="*/ 7 w 3105"/>
                <a:gd name="T109" fmla="*/ 365 h 870"/>
                <a:gd name="T110" fmla="*/ 1 w 3105"/>
                <a:gd name="T111" fmla="*/ 349 h 870"/>
                <a:gd name="T112" fmla="*/ 0 w 3105"/>
                <a:gd name="T113" fmla="*/ 333 h 870"/>
                <a:gd name="T114" fmla="*/ 4 w 3105"/>
                <a:gd name="T115" fmla="*/ 319 h 870"/>
                <a:gd name="T116" fmla="*/ 13 w 3105"/>
                <a:gd name="T117" fmla="*/ 304 h 870"/>
                <a:gd name="T118" fmla="*/ 28 w 3105"/>
                <a:gd name="T119" fmla="*/ 291 h 870"/>
                <a:gd name="T120" fmla="*/ 47 w 3105"/>
                <a:gd name="T121" fmla="*/ 280 h 870"/>
                <a:gd name="T122" fmla="*/ 669 w 3105"/>
                <a:gd name="T1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05" h="870">
                  <a:moveTo>
                    <a:pt x="669" y="0"/>
                  </a:moveTo>
                  <a:lnTo>
                    <a:pt x="711" y="51"/>
                  </a:lnTo>
                  <a:lnTo>
                    <a:pt x="755" y="103"/>
                  </a:lnTo>
                  <a:lnTo>
                    <a:pt x="803" y="156"/>
                  </a:lnTo>
                  <a:lnTo>
                    <a:pt x="852" y="207"/>
                  </a:lnTo>
                  <a:lnTo>
                    <a:pt x="905" y="258"/>
                  </a:lnTo>
                  <a:lnTo>
                    <a:pt x="959" y="308"/>
                  </a:lnTo>
                  <a:lnTo>
                    <a:pt x="1017" y="358"/>
                  </a:lnTo>
                  <a:lnTo>
                    <a:pt x="1077" y="406"/>
                  </a:lnTo>
                  <a:lnTo>
                    <a:pt x="1140" y="453"/>
                  </a:lnTo>
                  <a:lnTo>
                    <a:pt x="1205" y="497"/>
                  </a:lnTo>
                  <a:lnTo>
                    <a:pt x="1273" y="539"/>
                  </a:lnTo>
                  <a:lnTo>
                    <a:pt x="1344" y="579"/>
                  </a:lnTo>
                  <a:lnTo>
                    <a:pt x="1417" y="616"/>
                  </a:lnTo>
                  <a:lnTo>
                    <a:pt x="1493" y="650"/>
                  </a:lnTo>
                  <a:lnTo>
                    <a:pt x="1572" y="681"/>
                  </a:lnTo>
                  <a:lnTo>
                    <a:pt x="1653" y="707"/>
                  </a:lnTo>
                  <a:lnTo>
                    <a:pt x="1738" y="730"/>
                  </a:lnTo>
                  <a:lnTo>
                    <a:pt x="1824" y="749"/>
                  </a:lnTo>
                  <a:lnTo>
                    <a:pt x="1914" y="763"/>
                  </a:lnTo>
                  <a:lnTo>
                    <a:pt x="1931" y="766"/>
                  </a:lnTo>
                  <a:lnTo>
                    <a:pt x="2937" y="308"/>
                  </a:lnTo>
                  <a:lnTo>
                    <a:pt x="2979" y="309"/>
                  </a:lnTo>
                  <a:lnTo>
                    <a:pt x="3016" y="311"/>
                  </a:lnTo>
                  <a:lnTo>
                    <a:pt x="3047" y="311"/>
                  </a:lnTo>
                  <a:lnTo>
                    <a:pt x="3072" y="312"/>
                  </a:lnTo>
                  <a:lnTo>
                    <a:pt x="3089" y="312"/>
                  </a:lnTo>
                  <a:lnTo>
                    <a:pt x="3101" y="312"/>
                  </a:lnTo>
                  <a:lnTo>
                    <a:pt x="3105" y="312"/>
                  </a:lnTo>
                  <a:lnTo>
                    <a:pt x="1926" y="870"/>
                  </a:lnTo>
                  <a:lnTo>
                    <a:pt x="1797" y="869"/>
                  </a:lnTo>
                  <a:lnTo>
                    <a:pt x="1671" y="864"/>
                  </a:lnTo>
                  <a:lnTo>
                    <a:pt x="1549" y="856"/>
                  </a:lnTo>
                  <a:lnTo>
                    <a:pt x="1432" y="845"/>
                  </a:lnTo>
                  <a:lnTo>
                    <a:pt x="1319" y="831"/>
                  </a:lnTo>
                  <a:lnTo>
                    <a:pt x="1210" y="814"/>
                  </a:lnTo>
                  <a:lnTo>
                    <a:pt x="1106" y="796"/>
                  </a:lnTo>
                  <a:lnTo>
                    <a:pt x="1006" y="774"/>
                  </a:lnTo>
                  <a:lnTo>
                    <a:pt x="910" y="751"/>
                  </a:lnTo>
                  <a:lnTo>
                    <a:pt x="818" y="727"/>
                  </a:lnTo>
                  <a:lnTo>
                    <a:pt x="731" y="701"/>
                  </a:lnTo>
                  <a:lnTo>
                    <a:pt x="648" y="675"/>
                  </a:lnTo>
                  <a:lnTo>
                    <a:pt x="570" y="648"/>
                  </a:lnTo>
                  <a:lnTo>
                    <a:pt x="497" y="620"/>
                  </a:lnTo>
                  <a:lnTo>
                    <a:pt x="426" y="591"/>
                  </a:lnTo>
                  <a:lnTo>
                    <a:pt x="363" y="564"/>
                  </a:lnTo>
                  <a:lnTo>
                    <a:pt x="302" y="536"/>
                  </a:lnTo>
                  <a:lnTo>
                    <a:pt x="246" y="509"/>
                  </a:lnTo>
                  <a:lnTo>
                    <a:pt x="195" y="483"/>
                  </a:lnTo>
                  <a:lnTo>
                    <a:pt x="148" y="458"/>
                  </a:lnTo>
                  <a:lnTo>
                    <a:pt x="107" y="435"/>
                  </a:lnTo>
                  <a:lnTo>
                    <a:pt x="70" y="413"/>
                  </a:lnTo>
                  <a:lnTo>
                    <a:pt x="37" y="393"/>
                  </a:lnTo>
                  <a:lnTo>
                    <a:pt x="19" y="379"/>
                  </a:lnTo>
                  <a:lnTo>
                    <a:pt x="7" y="365"/>
                  </a:lnTo>
                  <a:lnTo>
                    <a:pt x="1" y="349"/>
                  </a:lnTo>
                  <a:lnTo>
                    <a:pt x="0" y="333"/>
                  </a:lnTo>
                  <a:lnTo>
                    <a:pt x="4" y="319"/>
                  </a:lnTo>
                  <a:lnTo>
                    <a:pt x="13" y="304"/>
                  </a:lnTo>
                  <a:lnTo>
                    <a:pt x="28" y="291"/>
                  </a:lnTo>
                  <a:lnTo>
                    <a:pt x="47" y="280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7" name="Freeform 27">
            <a:extLst>
              <a:ext uri="{FF2B5EF4-FFF2-40B4-BE49-F238E27FC236}">
                <a16:creationId xmlns:a16="http://schemas.microsoft.com/office/drawing/2014/main" id="{4854A723-36DF-4ABA-8598-329A329E3E39}"/>
              </a:ext>
            </a:extLst>
          </p:cNvPr>
          <p:cNvSpPr/>
          <p:nvPr/>
        </p:nvSpPr>
        <p:spPr>
          <a:xfrm>
            <a:off x="9207973" y="1879514"/>
            <a:ext cx="514774" cy="426125"/>
          </a:xfrm>
          <a:custGeom>
            <a:avLst/>
            <a:gdLst>
              <a:gd name="connsiteX0" fmla="*/ 130933 w 548297"/>
              <a:gd name="connsiteY0" fmla="*/ 361834 h 428593"/>
              <a:gd name="connsiteX1" fmla="*/ 181704 w 548297"/>
              <a:gd name="connsiteY1" fmla="*/ 361834 h 428593"/>
              <a:gd name="connsiteX2" fmla="*/ 192831 w 548297"/>
              <a:gd name="connsiteY2" fmla="*/ 372961 h 428593"/>
              <a:gd name="connsiteX3" fmla="*/ 192831 w 548297"/>
              <a:gd name="connsiteY3" fmla="*/ 417466 h 428593"/>
              <a:gd name="connsiteX4" fmla="*/ 181704 w 548297"/>
              <a:gd name="connsiteY4" fmla="*/ 428593 h 428593"/>
              <a:gd name="connsiteX5" fmla="*/ 130933 w 548297"/>
              <a:gd name="connsiteY5" fmla="*/ 428593 h 428593"/>
              <a:gd name="connsiteX6" fmla="*/ 119806 w 548297"/>
              <a:gd name="connsiteY6" fmla="*/ 417466 h 428593"/>
              <a:gd name="connsiteX7" fmla="*/ 119806 w 548297"/>
              <a:gd name="connsiteY7" fmla="*/ 372961 h 428593"/>
              <a:gd name="connsiteX8" fmla="*/ 130933 w 548297"/>
              <a:gd name="connsiteY8" fmla="*/ 361834 h 428593"/>
              <a:gd name="connsiteX9" fmla="*/ 250466 w 548297"/>
              <a:gd name="connsiteY9" fmla="*/ 295075 h 428593"/>
              <a:gd name="connsiteX10" fmla="*/ 299149 w 548297"/>
              <a:gd name="connsiteY10" fmla="*/ 295075 h 428593"/>
              <a:gd name="connsiteX11" fmla="*/ 311320 w 548297"/>
              <a:gd name="connsiteY11" fmla="*/ 307246 h 428593"/>
              <a:gd name="connsiteX12" fmla="*/ 311320 w 548297"/>
              <a:gd name="connsiteY12" fmla="*/ 416422 h 428593"/>
              <a:gd name="connsiteX13" fmla="*/ 299149 w 548297"/>
              <a:gd name="connsiteY13" fmla="*/ 428593 h 428593"/>
              <a:gd name="connsiteX14" fmla="*/ 250466 w 548297"/>
              <a:gd name="connsiteY14" fmla="*/ 428593 h 428593"/>
              <a:gd name="connsiteX15" fmla="*/ 238295 w 548297"/>
              <a:gd name="connsiteY15" fmla="*/ 416422 h 428593"/>
              <a:gd name="connsiteX16" fmla="*/ 238295 w 548297"/>
              <a:gd name="connsiteY16" fmla="*/ 307246 h 428593"/>
              <a:gd name="connsiteX17" fmla="*/ 250466 w 548297"/>
              <a:gd name="connsiteY17" fmla="*/ 295075 h 428593"/>
              <a:gd name="connsiteX18" fmla="*/ 368955 w 548297"/>
              <a:gd name="connsiteY18" fmla="*/ 228315 h 428593"/>
              <a:gd name="connsiteX19" fmla="*/ 417638 w 548297"/>
              <a:gd name="connsiteY19" fmla="*/ 228315 h 428593"/>
              <a:gd name="connsiteX20" fmla="*/ 429809 w 548297"/>
              <a:gd name="connsiteY20" fmla="*/ 240486 h 428593"/>
              <a:gd name="connsiteX21" fmla="*/ 429809 w 548297"/>
              <a:gd name="connsiteY21" fmla="*/ 416422 h 428593"/>
              <a:gd name="connsiteX22" fmla="*/ 417638 w 548297"/>
              <a:gd name="connsiteY22" fmla="*/ 428593 h 428593"/>
              <a:gd name="connsiteX23" fmla="*/ 368955 w 548297"/>
              <a:gd name="connsiteY23" fmla="*/ 428593 h 428593"/>
              <a:gd name="connsiteX24" fmla="*/ 356784 w 548297"/>
              <a:gd name="connsiteY24" fmla="*/ 416422 h 428593"/>
              <a:gd name="connsiteX25" fmla="*/ 356784 w 548297"/>
              <a:gd name="connsiteY25" fmla="*/ 240486 h 428593"/>
              <a:gd name="connsiteX26" fmla="*/ 368955 w 548297"/>
              <a:gd name="connsiteY26" fmla="*/ 228315 h 428593"/>
              <a:gd name="connsiteX27" fmla="*/ 487443 w 548297"/>
              <a:gd name="connsiteY27" fmla="*/ 205303 h 428593"/>
              <a:gd name="connsiteX28" fmla="*/ 536126 w 548297"/>
              <a:gd name="connsiteY28" fmla="*/ 205303 h 428593"/>
              <a:gd name="connsiteX29" fmla="*/ 548297 w 548297"/>
              <a:gd name="connsiteY29" fmla="*/ 217474 h 428593"/>
              <a:gd name="connsiteX30" fmla="*/ 548297 w 548297"/>
              <a:gd name="connsiteY30" fmla="*/ 416422 h 428593"/>
              <a:gd name="connsiteX31" fmla="*/ 536126 w 548297"/>
              <a:gd name="connsiteY31" fmla="*/ 428593 h 428593"/>
              <a:gd name="connsiteX32" fmla="*/ 487443 w 548297"/>
              <a:gd name="connsiteY32" fmla="*/ 428593 h 428593"/>
              <a:gd name="connsiteX33" fmla="*/ 475272 w 548297"/>
              <a:gd name="connsiteY33" fmla="*/ 416422 h 428593"/>
              <a:gd name="connsiteX34" fmla="*/ 475272 w 548297"/>
              <a:gd name="connsiteY34" fmla="*/ 217474 h 428593"/>
              <a:gd name="connsiteX35" fmla="*/ 487443 w 548297"/>
              <a:gd name="connsiteY35" fmla="*/ 205303 h 428593"/>
              <a:gd name="connsiteX36" fmla="*/ 134780 w 548297"/>
              <a:gd name="connsiteY36" fmla="*/ 152383 h 428593"/>
              <a:gd name="connsiteX37" fmla="*/ 90465 w 548297"/>
              <a:gd name="connsiteY37" fmla="*/ 260376 h 428593"/>
              <a:gd name="connsiteX38" fmla="*/ 81608 w 548297"/>
              <a:gd name="connsiteY38" fmla="*/ 243497 h 428593"/>
              <a:gd name="connsiteX39" fmla="*/ 134780 w 548297"/>
              <a:gd name="connsiteY39" fmla="*/ 152383 h 428593"/>
              <a:gd name="connsiteX40" fmla="*/ 89286 w 548297"/>
              <a:gd name="connsiteY40" fmla="*/ 122079 h 428593"/>
              <a:gd name="connsiteX41" fmla="*/ 112034 w 548297"/>
              <a:gd name="connsiteY41" fmla="*/ 128309 h 428593"/>
              <a:gd name="connsiteX42" fmla="*/ 15861 w 548297"/>
              <a:gd name="connsiteY42" fmla="*/ 171665 h 428593"/>
              <a:gd name="connsiteX43" fmla="*/ 0 w 548297"/>
              <a:gd name="connsiteY43" fmla="*/ 161093 h 428593"/>
              <a:gd name="connsiteX44" fmla="*/ 89286 w 548297"/>
              <a:gd name="connsiteY44" fmla="*/ 122079 h 428593"/>
              <a:gd name="connsiteX45" fmla="*/ 468744 w 548297"/>
              <a:gd name="connsiteY45" fmla="*/ 54946 h 428593"/>
              <a:gd name="connsiteX46" fmla="*/ 465818 w 548297"/>
              <a:gd name="connsiteY46" fmla="*/ 195364 h 428593"/>
              <a:gd name="connsiteX47" fmla="*/ 431459 w 548297"/>
              <a:gd name="connsiteY47" fmla="*/ 161471 h 428593"/>
              <a:gd name="connsiteX48" fmla="*/ 145100 w 548297"/>
              <a:gd name="connsiteY48" fmla="*/ 314321 h 428593"/>
              <a:gd name="connsiteX49" fmla="*/ 362739 w 548297"/>
              <a:gd name="connsiteY49" fmla="*/ 93685 h 428593"/>
              <a:gd name="connsiteX50" fmla="*/ 328380 w 548297"/>
              <a:gd name="connsiteY50" fmla="*/ 59792 h 428593"/>
              <a:gd name="connsiteX51" fmla="*/ 203252 w 548297"/>
              <a:gd name="connsiteY51" fmla="*/ 46361 h 428593"/>
              <a:gd name="connsiteX52" fmla="*/ 186501 w 548297"/>
              <a:gd name="connsiteY52" fmla="*/ 52293 h 428593"/>
              <a:gd name="connsiteX53" fmla="*/ 184783 w 548297"/>
              <a:gd name="connsiteY53" fmla="*/ 85083 h 428593"/>
              <a:gd name="connsiteX54" fmla="*/ 217573 w 548297"/>
              <a:gd name="connsiteY54" fmla="*/ 86801 h 428593"/>
              <a:gd name="connsiteX55" fmla="*/ 219291 w 548297"/>
              <a:gd name="connsiteY55" fmla="*/ 54011 h 428593"/>
              <a:gd name="connsiteX56" fmla="*/ 203252 w 548297"/>
              <a:gd name="connsiteY56" fmla="*/ 46361 h 428593"/>
              <a:gd name="connsiteX57" fmla="*/ 202355 w 548297"/>
              <a:gd name="connsiteY57" fmla="*/ 11835 h 428593"/>
              <a:gd name="connsiteX58" fmla="*/ 255876 w 548297"/>
              <a:gd name="connsiteY58" fmla="*/ 71275 h 428593"/>
              <a:gd name="connsiteX59" fmla="*/ 249158 w 548297"/>
              <a:gd name="connsiteY59" fmla="*/ 81298 h 428593"/>
              <a:gd name="connsiteX60" fmla="*/ 222625 w 548297"/>
              <a:gd name="connsiteY60" fmla="*/ 110118 h 428593"/>
              <a:gd name="connsiteX61" fmla="*/ 206985 w 548297"/>
              <a:gd name="connsiteY61" fmla="*/ 122926 h 428593"/>
              <a:gd name="connsiteX62" fmla="*/ 202291 w 548297"/>
              <a:gd name="connsiteY62" fmla="*/ 126066 h 428593"/>
              <a:gd name="connsiteX63" fmla="*/ 201000 w 548297"/>
              <a:gd name="connsiteY63" fmla="*/ 150704 h 428593"/>
              <a:gd name="connsiteX64" fmla="*/ 156695 w 548297"/>
              <a:gd name="connsiteY64" fmla="*/ 190597 h 428593"/>
              <a:gd name="connsiteX65" fmla="*/ 158938 w 548297"/>
              <a:gd name="connsiteY65" fmla="*/ 147805 h 428593"/>
              <a:gd name="connsiteX66" fmla="*/ 150055 w 548297"/>
              <a:gd name="connsiteY66" fmla="*/ 149789 h 428593"/>
              <a:gd name="connsiteX67" fmla="*/ 113211 w 548297"/>
              <a:gd name="connsiteY67" fmla="*/ 108870 h 428593"/>
              <a:gd name="connsiteX68" fmla="*/ 114856 w 548297"/>
              <a:gd name="connsiteY68" fmla="*/ 103976 h 428593"/>
              <a:gd name="connsiteX69" fmla="*/ 76911 w 548297"/>
              <a:gd name="connsiteY69" fmla="*/ 101988 h 428593"/>
              <a:gd name="connsiteX70" fmla="*/ 121216 w 548297"/>
              <a:gd name="connsiteY70" fmla="*/ 62095 h 428593"/>
              <a:gd name="connsiteX71" fmla="*/ 139232 w 548297"/>
              <a:gd name="connsiteY71" fmla="*/ 63040 h 428593"/>
              <a:gd name="connsiteX72" fmla="*/ 145877 w 548297"/>
              <a:gd name="connsiteY72" fmla="*/ 55059 h 428593"/>
              <a:gd name="connsiteX73" fmla="*/ 160250 w 548297"/>
              <a:gd name="connsiteY73" fmla="*/ 40843 h 428593"/>
              <a:gd name="connsiteX74" fmla="*/ 191685 w 548297"/>
              <a:gd name="connsiteY74" fmla="*/ 17468 h 428593"/>
              <a:gd name="connsiteX75" fmla="*/ 247909 w 548297"/>
              <a:gd name="connsiteY75" fmla="*/ 221 h 428593"/>
              <a:gd name="connsiteX76" fmla="*/ 265900 w 548297"/>
              <a:gd name="connsiteY76" fmla="*/ 8434 h 428593"/>
              <a:gd name="connsiteX77" fmla="*/ 266143 w 548297"/>
              <a:gd name="connsiteY77" fmla="*/ 52564 h 428593"/>
              <a:gd name="connsiteX78" fmla="*/ 261814 w 548297"/>
              <a:gd name="connsiteY78" fmla="*/ 61060 h 428593"/>
              <a:gd name="connsiteX79" fmla="*/ 213136 w 548297"/>
              <a:gd name="connsiteY79" fmla="*/ 6997 h 428593"/>
              <a:gd name="connsiteX80" fmla="*/ 222038 w 548297"/>
              <a:gd name="connsiteY80" fmla="*/ 3579 h 428593"/>
              <a:gd name="connsiteX81" fmla="*/ 247909 w 548297"/>
              <a:gd name="connsiteY81" fmla="*/ 221 h 42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8297" h="428593">
                <a:moveTo>
                  <a:pt x="130933" y="361834"/>
                </a:moveTo>
                <a:lnTo>
                  <a:pt x="181704" y="361834"/>
                </a:lnTo>
                <a:cubicBezTo>
                  <a:pt x="187849" y="361834"/>
                  <a:pt x="192831" y="366816"/>
                  <a:pt x="192831" y="372961"/>
                </a:cubicBezTo>
                <a:lnTo>
                  <a:pt x="192831" y="417466"/>
                </a:lnTo>
                <a:cubicBezTo>
                  <a:pt x="192831" y="423611"/>
                  <a:pt x="187849" y="428593"/>
                  <a:pt x="181704" y="428593"/>
                </a:cubicBezTo>
                <a:lnTo>
                  <a:pt x="130933" y="428593"/>
                </a:lnTo>
                <a:cubicBezTo>
                  <a:pt x="124788" y="428593"/>
                  <a:pt x="119806" y="423611"/>
                  <a:pt x="119806" y="417466"/>
                </a:cubicBezTo>
                <a:lnTo>
                  <a:pt x="119806" y="372961"/>
                </a:lnTo>
                <a:cubicBezTo>
                  <a:pt x="119806" y="366816"/>
                  <a:pt x="124788" y="361834"/>
                  <a:pt x="130933" y="361834"/>
                </a:cubicBezTo>
                <a:close/>
                <a:moveTo>
                  <a:pt x="250466" y="295075"/>
                </a:moveTo>
                <a:lnTo>
                  <a:pt x="299149" y="295075"/>
                </a:lnTo>
                <a:cubicBezTo>
                  <a:pt x="305871" y="295075"/>
                  <a:pt x="311320" y="300524"/>
                  <a:pt x="311320" y="307246"/>
                </a:cubicBezTo>
                <a:lnTo>
                  <a:pt x="311320" y="416422"/>
                </a:lnTo>
                <a:cubicBezTo>
                  <a:pt x="311320" y="423144"/>
                  <a:pt x="305871" y="428593"/>
                  <a:pt x="299149" y="428593"/>
                </a:cubicBezTo>
                <a:lnTo>
                  <a:pt x="250466" y="428593"/>
                </a:lnTo>
                <a:cubicBezTo>
                  <a:pt x="243744" y="428593"/>
                  <a:pt x="238295" y="423144"/>
                  <a:pt x="238295" y="416422"/>
                </a:cubicBezTo>
                <a:lnTo>
                  <a:pt x="238295" y="307246"/>
                </a:lnTo>
                <a:cubicBezTo>
                  <a:pt x="238295" y="300524"/>
                  <a:pt x="243744" y="295075"/>
                  <a:pt x="250466" y="295075"/>
                </a:cubicBezTo>
                <a:close/>
                <a:moveTo>
                  <a:pt x="368955" y="228315"/>
                </a:moveTo>
                <a:lnTo>
                  <a:pt x="417638" y="228315"/>
                </a:lnTo>
                <a:cubicBezTo>
                  <a:pt x="424360" y="228315"/>
                  <a:pt x="429809" y="233764"/>
                  <a:pt x="429809" y="240486"/>
                </a:cubicBezTo>
                <a:lnTo>
                  <a:pt x="429809" y="416422"/>
                </a:lnTo>
                <a:cubicBezTo>
                  <a:pt x="429809" y="423144"/>
                  <a:pt x="424360" y="428593"/>
                  <a:pt x="417638" y="428593"/>
                </a:cubicBezTo>
                <a:lnTo>
                  <a:pt x="368955" y="428593"/>
                </a:lnTo>
                <a:cubicBezTo>
                  <a:pt x="362233" y="428593"/>
                  <a:pt x="356784" y="423144"/>
                  <a:pt x="356784" y="416422"/>
                </a:cubicBezTo>
                <a:lnTo>
                  <a:pt x="356784" y="240486"/>
                </a:lnTo>
                <a:cubicBezTo>
                  <a:pt x="356784" y="233764"/>
                  <a:pt x="362233" y="228315"/>
                  <a:pt x="368955" y="228315"/>
                </a:cubicBezTo>
                <a:close/>
                <a:moveTo>
                  <a:pt x="487443" y="205303"/>
                </a:moveTo>
                <a:lnTo>
                  <a:pt x="536126" y="205303"/>
                </a:lnTo>
                <a:cubicBezTo>
                  <a:pt x="542848" y="205303"/>
                  <a:pt x="548297" y="210752"/>
                  <a:pt x="548297" y="217474"/>
                </a:cubicBezTo>
                <a:lnTo>
                  <a:pt x="548297" y="416422"/>
                </a:lnTo>
                <a:cubicBezTo>
                  <a:pt x="548297" y="423144"/>
                  <a:pt x="542848" y="428593"/>
                  <a:pt x="536126" y="428593"/>
                </a:cubicBezTo>
                <a:lnTo>
                  <a:pt x="487443" y="428593"/>
                </a:lnTo>
                <a:cubicBezTo>
                  <a:pt x="480721" y="428593"/>
                  <a:pt x="475272" y="423144"/>
                  <a:pt x="475272" y="416422"/>
                </a:cubicBezTo>
                <a:lnTo>
                  <a:pt x="475272" y="217474"/>
                </a:lnTo>
                <a:cubicBezTo>
                  <a:pt x="475272" y="210752"/>
                  <a:pt x="480721" y="205303"/>
                  <a:pt x="487443" y="205303"/>
                </a:cubicBezTo>
                <a:close/>
                <a:moveTo>
                  <a:pt x="134780" y="152383"/>
                </a:moveTo>
                <a:cubicBezTo>
                  <a:pt x="154230" y="230263"/>
                  <a:pt x="93821" y="169529"/>
                  <a:pt x="90465" y="260376"/>
                </a:cubicBezTo>
                <a:cubicBezTo>
                  <a:pt x="86946" y="254218"/>
                  <a:pt x="84014" y="248611"/>
                  <a:pt x="81608" y="243497"/>
                </a:cubicBezTo>
                <a:cubicBezTo>
                  <a:pt x="45528" y="166784"/>
                  <a:pt x="128129" y="201032"/>
                  <a:pt x="134780" y="152383"/>
                </a:cubicBezTo>
                <a:close/>
                <a:moveTo>
                  <a:pt x="89286" y="122079"/>
                </a:moveTo>
                <a:cubicBezTo>
                  <a:pt x="95203" y="122905"/>
                  <a:pt x="102607" y="124874"/>
                  <a:pt x="112034" y="128309"/>
                </a:cubicBezTo>
                <a:cubicBezTo>
                  <a:pt x="62955" y="129838"/>
                  <a:pt x="88382" y="215567"/>
                  <a:pt x="15861" y="171665"/>
                </a:cubicBezTo>
                <a:cubicBezTo>
                  <a:pt x="11026" y="168738"/>
                  <a:pt x="5756" y="165236"/>
                  <a:pt x="0" y="161093"/>
                </a:cubicBezTo>
                <a:cubicBezTo>
                  <a:pt x="79363" y="166482"/>
                  <a:pt x="47873" y="116297"/>
                  <a:pt x="89286" y="122079"/>
                </a:cubicBezTo>
                <a:close/>
                <a:moveTo>
                  <a:pt x="468744" y="54946"/>
                </a:moveTo>
                <a:lnTo>
                  <a:pt x="465818" y="195364"/>
                </a:lnTo>
                <a:lnTo>
                  <a:pt x="431459" y="161471"/>
                </a:lnTo>
                <a:lnTo>
                  <a:pt x="145100" y="314321"/>
                </a:lnTo>
                <a:lnTo>
                  <a:pt x="362739" y="93685"/>
                </a:lnTo>
                <a:lnTo>
                  <a:pt x="328380" y="59792"/>
                </a:lnTo>
                <a:close/>
                <a:moveTo>
                  <a:pt x="203252" y="46361"/>
                </a:moveTo>
                <a:cubicBezTo>
                  <a:pt x="197319" y="46050"/>
                  <a:pt x="191266" y="48003"/>
                  <a:pt x="186501" y="52293"/>
                </a:cubicBezTo>
                <a:cubicBezTo>
                  <a:pt x="176972" y="60873"/>
                  <a:pt x="176203" y="75554"/>
                  <a:pt x="184783" y="85083"/>
                </a:cubicBezTo>
                <a:cubicBezTo>
                  <a:pt x="193363" y="94612"/>
                  <a:pt x="208044" y="95381"/>
                  <a:pt x="217573" y="86801"/>
                </a:cubicBezTo>
                <a:cubicBezTo>
                  <a:pt x="227102" y="78221"/>
                  <a:pt x="227872" y="63541"/>
                  <a:pt x="219291" y="54011"/>
                </a:cubicBezTo>
                <a:cubicBezTo>
                  <a:pt x="215001" y="49247"/>
                  <a:pt x="209186" y="46672"/>
                  <a:pt x="203252" y="46361"/>
                </a:cubicBezTo>
                <a:close/>
                <a:moveTo>
                  <a:pt x="202355" y="11835"/>
                </a:moveTo>
                <a:lnTo>
                  <a:pt x="255876" y="71275"/>
                </a:lnTo>
                <a:lnTo>
                  <a:pt x="249158" y="81298"/>
                </a:lnTo>
                <a:cubicBezTo>
                  <a:pt x="241828" y="91072"/>
                  <a:pt x="232907" y="100860"/>
                  <a:pt x="222625" y="110118"/>
                </a:cubicBezTo>
                <a:cubicBezTo>
                  <a:pt x="217485" y="114746"/>
                  <a:pt x="212248" y="119023"/>
                  <a:pt x="206985" y="122926"/>
                </a:cubicBezTo>
                <a:lnTo>
                  <a:pt x="202291" y="126066"/>
                </a:lnTo>
                <a:lnTo>
                  <a:pt x="201000" y="150704"/>
                </a:lnTo>
                <a:lnTo>
                  <a:pt x="156695" y="190597"/>
                </a:lnTo>
                <a:lnTo>
                  <a:pt x="158938" y="147805"/>
                </a:lnTo>
                <a:lnTo>
                  <a:pt x="150055" y="149789"/>
                </a:lnTo>
                <a:lnTo>
                  <a:pt x="113211" y="108870"/>
                </a:lnTo>
                <a:lnTo>
                  <a:pt x="114856" y="103976"/>
                </a:lnTo>
                <a:lnTo>
                  <a:pt x="76911" y="101988"/>
                </a:lnTo>
                <a:lnTo>
                  <a:pt x="121216" y="62095"/>
                </a:lnTo>
                <a:lnTo>
                  <a:pt x="139232" y="63040"/>
                </a:lnTo>
                <a:lnTo>
                  <a:pt x="145877" y="55059"/>
                </a:lnTo>
                <a:cubicBezTo>
                  <a:pt x="150309" y="50233"/>
                  <a:pt x="155110" y="45471"/>
                  <a:pt x="160250" y="40843"/>
                </a:cubicBezTo>
                <a:cubicBezTo>
                  <a:pt x="170531" y="31586"/>
                  <a:pt x="181198" y="23736"/>
                  <a:pt x="191685" y="17468"/>
                </a:cubicBezTo>
                <a:close/>
                <a:moveTo>
                  <a:pt x="247909" y="221"/>
                </a:moveTo>
                <a:cubicBezTo>
                  <a:pt x="255408" y="972"/>
                  <a:pt x="261594" y="3652"/>
                  <a:pt x="265900" y="8434"/>
                </a:cubicBezTo>
                <a:cubicBezTo>
                  <a:pt x="274512" y="17999"/>
                  <a:pt x="273974" y="34163"/>
                  <a:pt x="266143" y="52564"/>
                </a:cubicBezTo>
                <a:lnTo>
                  <a:pt x="261814" y="61060"/>
                </a:lnTo>
                <a:lnTo>
                  <a:pt x="213136" y="6997"/>
                </a:lnTo>
                <a:lnTo>
                  <a:pt x="222038" y="3579"/>
                </a:lnTo>
                <a:cubicBezTo>
                  <a:pt x="231597" y="647"/>
                  <a:pt x="240410" y="-531"/>
                  <a:pt x="247909" y="2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0DBAB567-00AE-4210-AEDC-8547C10E91FF}"/>
              </a:ext>
            </a:extLst>
          </p:cNvPr>
          <p:cNvSpPr txBox="1"/>
          <p:nvPr/>
        </p:nvSpPr>
        <p:spPr>
          <a:xfrm>
            <a:off x="4905962" y="3706375"/>
            <a:ext cx="2804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微软雅黑" panose="020B0503020204020204" pitchFamily="34" charset="-122"/>
                <a:cs typeface="Trebuchet MS"/>
              </a:rPr>
              <a:t>Variable selection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Trebuchet MS"/>
              </a:rPr>
              <a:t>through studying correlation &amp; by elimination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52BCC5B0-7E52-4F90-9B7A-F6C6E0C1A45D}"/>
              </a:ext>
            </a:extLst>
          </p:cNvPr>
          <p:cNvSpPr txBox="1"/>
          <p:nvPr/>
        </p:nvSpPr>
        <p:spPr>
          <a:xfrm>
            <a:off x="5103802" y="4639410"/>
            <a:ext cx="2445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Trebuchet MS"/>
              </a:rPr>
              <a:t>Build an </a:t>
            </a:r>
            <a:r>
              <a:rPr lang="en-US" sz="1400" dirty="0">
                <a:solidFill>
                  <a:srgbClr val="BF0008"/>
                </a:solidFill>
                <a:latin typeface="微软雅黑" panose="020B0503020204020204" pitchFamily="34" charset="-122"/>
                <a:cs typeface="Trebuchet MS"/>
              </a:rPr>
              <a:t>assortment of models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Trebuchet MS"/>
              </a:rPr>
              <a:t> to identify predictor relationship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1A5F655-2DAD-45E1-A4E5-3E6412F4E797}"/>
              </a:ext>
            </a:extLst>
          </p:cNvPr>
          <p:cNvSpPr txBox="1"/>
          <p:nvPr/>
        </p:nvSpPr>
        <p:spPr>
          <a:xfrm>
            <a:off x="8269042" y="2880657"/>
            <a:ext cx="244521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微软雅黑" panose="020B0503020204020204" pitchFamily="34" charset="-122"/>
                <a:cs typeface="Trebuchet MS"/>
              </a:rPr>
              <a:t>Selection of model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Trebuchet MS"/>
              </a:rPr>
              <a:t>based on accuracy and interpretability</a:t>
            </a: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AC926C06-88EA-444E-AA00-593E90BF4F4E}"/>
              </a:ext>
            </a:extLst>
          </p:cNvPr>
          <p:cNvSpPr txBox="1"/>
          <p:nvPr/>
        </p:nvSpPr>
        <p:spPr>
          <a:xfrm>
            <a:off x="4883490" y="2879156"/>
            <a:ext cx="289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微软雅黑" panose="020B0503020204020204" pitchFamily="34" charset="-122"/>
                <a:cs typeface="Trebuchet MS"/>
              </a:rPr>
              <a:t>Determine possible predictors </a:t>
            </a:r>
            <a:r>
              <a:rPr lang="en-US" sz="1400" dirty="0">
                <a:latin typeface="微软雅黑" panose="020B0503020204020204" pitchFamily="34" charset="-122"/>
                <a:cs typeface="Trebuchet MS"/>
              </a:rPr>
              <a:t>influencing land prices </a:t>
            </a:r>
          </a:p>
        </p:txBody>
      </p:sp>
      <p:sp>
        <p:nvSpPr>
          <p:cNvPr id="32" name="TextBox 33">
            <a:extLst>
              <a:ext uri="{FF2B5EF4-FFF2-40B4-BE49-F238E27FC236}">
                <a16:creationId xmlns:a16="http://schemas.microsoft.com/office/drawing/2014/main" id="{340E0748-4306-4B87-89A8-5137239F6F14}"/>
              </a:ext>
            </a:extLst>
          </p:cNvPr>
          <p:cNvSpPr txBox="1"/>
          <p:nvPr/>
        </p:nvSpPr>
        <p:spPr>
          <a:xfrm>
            <a:off x="7780297" y="3715320"/>
            <a:ext cx="221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rgbClr val="2E4B77"/>
              </a:solidFill>
              <a:latin typeface="微软雅黑" panose="020B0503020204020204" pitchFamily="34" charset="-122"/>
              <a:cs typeface="Trebuchet MS"/>
            </a:endParaRPr>
          </a:p>
        </p:txBody>
      </p:sp>
      <p:sp>
        <p:nvSpPr>
          <p:cNvPr id="33" name="TextBox 34">
            <a:extLst>
              <a:ext uri="{FF2B5EF4-FFF2-40B4-BE49-F238E27FC236}">
                <a16:creationId xmlns:a16="http://schemas.microsoft.com/office/drawing/2014/main" id="{19D1C9AB-1683-4F96-B876-3B96224032ED}"/>
              </a:ext>
            </a:extLst>
          </p:cNvPr>
          <p:cNvSpPr txBox="1"/>
          <p:nvPr/>
        </p:nvSpPr>
        <p:spPr>
          <a:xfrm>
            <a:off x="8201019" y="3841857"/>
            <a:ext cx="262061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BF0008"/>
                </a:solidFill>
                <a:latin typeface="微软雅黑" panose="020B0503020204020204" pitchFamily="34" charset="-122"/>
                <a:cs typeface="Trebuchet MS"/>
              </a:rPr>
              <a:t>Random Forest </a:t>
            </a: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cs typeface="Trebuchet MS"/>
              </a:rPr>
              <a:t>was selected to be the model of choice 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12A33B4C-EE40-43CB-8413-91A1B8BA07FD}"/>
              </a:ext>
            </a:extLst>
          </p:cNvPr>
          <p:cNvSpPr txBox="1"/>
          <p:nvPr/>
        </p:nvSpPr>
        <p:spPr>
          <a:xfrm>
            <a:off x="8102984" y="4723374"/>
            <a:ext cx="262061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微软雅黑" panose="020B0503020204020204" pitchFamily="34" charset="-122"/>
                <a:cs typeface="Trebuchet MS"/>
              </a:rPr>
              <a:t>Variable importance plot</a:t>
            </a:r>
            <a:r>
              <a:rPr lang="en-US" sz="1400" dirty="0">
                <a:solidFill>
                  <a:srgbClr val="262626"/>
                </a:solidFill>
                <a:latin typeface="微软雅黑" panose="020B0503020204020204" pitchFamily="34" charset="-122"/>
                <a:cs typeface="Trebuchet MS"/>
              </a:rPr>
              <a:t> provides key predictors of property price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7039" y="1669672"/>
            <a:ext cx="10701442" cy="4562201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5" name="Freeform 280">
            <a:extLst>
              <a:ext uri="{FF2B5EF4-FFF2-40B4-BE49-F238E27FC236}">
                <a16:creationId xmlns:a16="http://schemas.microsoft.com/office/drawing/2014/main" id="{EF3DD60B-413F-433D-AB8D-B4C35898B8F5}"/>
              </a:ext>
            </a:extLst>
          </p:cNvPr>
          <p:cNvSpPr/>
          <p:nvPr/>
        </p:nvSpPr>
        <p:spPr>
          <a:xfrm rot="1546141">
            <a:off x="6032795" y="1737425"/>
            <a:ext cx="596061" cy="532528"/>
          </a:xfrm>
          <a:custGeom>
            <a:avLst/>
            <a:gdLst>
              <a:gd name="connsiteX0" fmla="*/ 1002444 w 1283361"/>
              <a:gd name="connsiteY0" fmla="*/ 807980 h 1122871"/>
              <a:gd name="connsiteX1" fmla="*/ 864333 w 1283361"/>
              <a:gd name="connsiteY1" fmla="*/ 946091 h 1122871"/>
              <a:gd name="connsiteX2" fmla="*/ 1002444 w 1283361"/>
              <a:gd name="connsiteY2" fmla="*/ 1084202 h 1122871"/>
              <a:gd name="connsiteX3" fmla="*/ 1140555 w 1283361"/>
              <a:gd name="connsiteY3" fmla="*/ 946091 h 1122871"/>
              <a:gd name="connsiteX4" fmla="*/ 1002444 w 1283361"/>
              <a:gd name="connsiteY4" fmla="*/ 807980 h 1122871"/>
              <a:gd name="connsiteX5" fmla="*/ 576967 w 1283361"/>
              <a:gd name="connsiteY5" fmla="*/ 778902 h 1122871"/>
              <a:gd name="connsiteX6" fmla="*/ 564951 w 1283361"/>
              <a:gd name="connsiteY6" fmla="*/ 798323 h 1122871"/>
              <a:gd name="connsiteX7" fmla="*/ 574086 w 1283361"/>
              <a:gd name="connsiteY7" fmla="*/ 801717 h 1122871"/>
              <a:gd name="connsiteX8" fmla="*/ 668542 w 1283361"/>
              <a:gd name="connsiteY8" fmla="*/ 816423 h 1122871"/>
              <a:gd name="connsiteX9" fmla="*/ 762997 w 1283361"/>
              <a:gd name="connsiteY9" fmla="*/ 801717 h 1122871"/>
              <a:gd name="connsiteX10" fmla="*/ 772132 w 1283361"/>
              <a:gd name="connsiteY10" fmla="*/ 798323 h 1122871"/>
              <a:gd name="connsiteX11" fmla="*/ 760116 w 1283361"/>
              <a:gd name="connsiteY11" fmla="*/ 778902 h 1122871"/>
              <a:gd name="connsiteX12" fmla="*/ 752099 w 1283361"/>
              <a:gd name="connsiteY12" fmla="*/ 782268 h 1122871"/>
              <a:gd name="connsiteX13" fmla="*/ 668542 w 1283361"/>
              <a:gd name="connsiteY13" fmla="*/ 795315 h 1122871"/>
              <a:gd name="connsiteX14" fmla="*/ 584984 w 1283361"/>
              <a:gd name="connsiteY14" fmla="*/ 782268 h 1122871"/>
              <a:gd name="connsiteX15" fmla="*/ 599540 w 1283361"/>
              <a:gd name="connsiteY15" fmla="*/ 742419 h 1122871"/>
              <a:gd name="connsiteX16" fmla="*/ 590620 w 1283361"/>
              <a:gd name="connsiteY16" fmla="*/ 756836 h 1122871"/>
              <a:gd name="connsiteX17" fmla="*/ 597170 w 1283361"/>
              <a:gd name="connsiteY17" fmla="*/ 759577 h 1122871"/>
              <a:gd name="connsiteX18" fmla="*/ 668542 w 1283361"/>
              <a:gd name="connsiteY18" fmla="*/ 770689 h 1122871"/>
              <a:gd name="connsiteX19" fmla="*/ 739914 w 1283361"/>
              <a:gd name="connsiteY19" fmla="*/ 759577 h 1122871"/>
              <a:gd name="connsiteX20" fmla="*/ 746464 w 1283361"/>
              <a:gd name="connsiteY20" fmla="*/ 756836 h 1122871"/>
              <a:gd name="connsiteX21" fmla="*/ 737544 w 1283361"/>
              <a:gd name="connsiteY21" fmla="*/ 742419 h 1122871"/>
              <a:gd name="connsiteX22" fmla="*/ 731679 w 1283361"/>
              <a:gd name="connsiteY22" fmla="*/ 744881 h 1122871"/>
              <a:gd name="connsiteX23" fmla="*/ 668542 w 1283361"/>
              <a:gd name="connsiteY23" fmla="*/ 754740 h 1122871"/>
              <a:gd name="connsiteX24" fmla="*/ 605405 w 1283361"/>
              <a:gd name="connsiteY24" fmla="*/ 744881 h 1122871"/>
              <a:gd name="connsiteX25" fmla="*/ 623248 w 1283361"/>
              <a:gd name="connsiteY25" fmla="*/ 704100 h 1122871"/>
              <a:gd name="connsiteX26" fmla="*/ 617358 w 1283361"/>
              <a:gd name="connsiteY26" fmla="*/ 713619 h 1122871"/>
              <a:gd name="connsiteX27" fmla="*/ 621415 w 1283361"/>
              <a:gd name="connsiteY27" fmla="*/ 715317 h 1122871"/>
              <a:gd name="connsiteX28" fmla="*/ 668542 w 1283361"/>
              <a:gd name="connsiteY28" fmla="*/ 722654 h 1122871"/>
              <a:gd name="connsiteX29" fmla="*/ 715668 w 1283361"/>
              <a:gd name="connsiteY29" fmla="*/ 715317 h 1122871"/>
              <a:gd name="connsiteX30" fmla="*/ 719725 w 1283361"/>
              <a:gd name="connsiteY30" fmla="*/ 713619 h 1122871"/>
              <a:gd name="connsiteX31" fmla="*/ 713836 w 1283361"/>
              <a:gd name="connsiteY31" fmla="*/ 704100 h 1122871"/>
              <a:gd name="connsiteX32" fmla="*/ 710231 w 1283361"/>
              <a:gd name="connsiteY32" fmla="*/ 705613 h 1122871"/>
              <a:gd name="connsiteX33" fmla="*/ 668542 w 1283361"/>
              <a:gd name="connsiteY33" fmla="*/ 712123 h 1122871"/>
              <a:gd name="connsiteX34" fmla="*/ 626852 w 1283361"/>
              <a:gd name="connsiteY34" fmla="*/ 705613 h 1122871"/>
              <a:gd name="connsiteX35" fmla="*/ 668542 w 1283361"/>
              <a:gd name="connsiteY35" fmla="*/ 624071 h 1122871"/>
              <a:gd name="connsiteX36" fmla="*/ 636683 w 1283361"/>
              <a:gd name="connsiteY36" fmla="*/ 648089 h 1122871"/>
              <a:gd name="connsiteX37" fmla="*/ 668542 w 1283361"/>
              <a:gd name="connsiteY37" fmla="*/ 672107 h 1122871"/>
              <a:gd name="connsiteX38" fmla="*/ 700401 w 1283361"/>
              <a:gd name="connsiteY38" fmla="*/ 648089 h 1122871"/>
              <a:gd name="connsiteX39" fmla="*/ 668542 w 1283361"/>
              <a:gd name="connsiteY39" fmla="*/ 624071 h 1122871"/>
              <a:gd name="connsiteX40" fmla="*/ 98758 w 1283361"/>
              <a:gd name="connsiteY40" fmla="*/ 597193 h 1122871"/>
              <a:gd name="connsiteX41" fmla="*/ 33274 w 1283361"/>
              <a:gd name="connsiteY41" fmla="*/ 662677 h 1122871"/>
              <a:gd name="connsiteX42" fmla="*/ 98758 w 1283361"/>
              <a:gd name="connsiteY42" fmla="*/ 728161 h 1122871"/>
              <a:gd name="connsiteX43" fmla="*/ 164242 w 1283361"/>
              <a:gd name="connsiteY43" fmla="*/ 662677 h 1122871"/>
              <a:gd name="connsiteX44" fmla="*/ 98758 w 1283361"/>
              <a:gd name="connsiteY44" fmla="*/ 597193 h 1122871"/>
              <a:gd name="connsiteX45" fmla="*/ 668542 w 1283361"/>
              <a:gd name="connsiteY45" fmla="*/ 573524 h 1122871"/>
              <a:gd name="connsiteX46" fmla="*/ 621415 w 1283361"/>
              <a:gd name="connsiteY46" fmla="*/ 580861 h 1122871"/>
              <a:gd name="connsiteX47" fmla="*/ 617358 w 1283361"/>
              <a:gd name="connsiteY47" fmla="*/ 582559 h 1122871"/>
              <a:gd name="connsiteX48" fmla="*/ 623248 w 1283361"/>
              <a:gd name="connsiteY48" fmla="*/ 592078 h 1122871"/>
              <a:gd name="connsiteX49" fmla="*/ 626852 w 1283361"/>
              <a:gd name="connsiteY49" fmla="*/ 590565 h 1122871"/>
              <a:gd name="connsiteX50" fmla="*/ 668542 w 1283361"/>
              <a:gd name="connsiteY50" fmla="*/ 584055 h 1122871"/>
              <a:gd name="connsiteX51" fmla="*/ 710231 w 1283361"/>
              <a:gd name="connsiteY51" fmla="*/ 590565 h 1122871"/>
              <a:gd name="connsiteX52" fmla="*/ 713836 w 1283361"/>
              <a:gd name="connsiteY52" fmla="*/ 592078 h 1122871"/>
              <a:gd name="connsiteX53" fmla="*/ 719725 w 1283361"/>
              <a:gd name="connsiteY53" fmla="*/ 582559 h 1122871"/>
              <a:gd name="connsiteX54" fmla="*/ 715668 w 1283361"/>
              <a:gd name="connsiteY54" fmla="*/ 580861 h 1122871"/>
              <a:gd name="connsiteX55" fmla="*/ 668542 w 1283361"/>
              <a:gd name="connsiteY55" fmla="*/ 573524 h 1122871"/>
              <a:gd name="connsiteX56" fmla="*/ 1184608 w 1283361"/>
              <a:gd name="connsiteY56" fmla="*/ 559093 h 1122871"/>
              <a:gd name="connsiteX57" fmla="*/ 1119124 w 1283361"/>
              <a:gd name="connsiteY57" fmla="*/ 624577 h 1122871"/>
              <a:gd name="connsiteX58" fmla="*/ 1184608 w 1283361"/>
              <a:gd name="connsiteY58" fmla="*/ 690061 h 1122871"/>
              <a:gd name="connsiteX59" fmla="*/ 1250092 w 1283361"/>
              <a:gd name="connsiteY59" fmla="*/ 624577 h 1122871"/>
              <a:gd name="connsiteX60" fmla="*/ 1184608 w 1283361"/>
              <a:gd name="connsiteY60" fmla="*/ 559093 h 1122871"/>
              <a:gd name="connsiteX61" fmla="*/ 668542 w 1283361"/>
              <a:gd name="connsiteY61" fmla="*/ 525489 h 1122871"/>
              <a:gd name="connsiteX62" fmla="*/ 597170 w 1283361"/>
              <a:gd name="connsiteY62" fmla="*/ 536601 h 1122871"/>
              <a:gd name="connsiteX63" fmla="*/ 590620 w 1283361"/>
              <a:gd name="connsiteY63" fmla="*/ 539342 h 1122871"/>
              <a:gd name="connsiteX64" fmla="*/ 599540 w 1283361"/>
              <a:gd name="connsiteY64" fmla="*/ 553759 h 1122871"/>
              <a:gd name="connsiteX65" fmla="*/ 605405 w 1283361"/>
              <a:gd name="connsiteY65" fmla="*/ 551297 h 1122871"/>
              <a:gd name="connsiteX66" fmla="*/ 668542 w 1283361"/>
              <a:gd name="connsiteY66" fmla="*/ 541438 h 1122871"/>
              <a:gd name="connsiteX67" fmla="*/ 731679 w 1283361"/>
              <a:gd name="connsiteY67" fmla="*/ 551297 h 1122871"/>
              <a:gd name="connsiteX68" fmla="*/ 737544 w 1283361"/>
              <a:gd name="connsiteY68" fmla="*/ 553759 h 1122871"/>
              <a:gd name="connsiteX69" fmla="*/ 746464 w 1283361"/>
              <a:gd name="connsiteY69" fmla="*/ 539342 h 1122871"/>
              <a:gd name="connsiteX70" fmla="*/ 739914 w 1283361"/>
              <a:gd name="connsiteY70" fmla="*/ 536601 h 1122871"/>
              <a:gd name="connsiteX71" fmla="*/ 668542 w 1283361"/>
              <a:gd name="connsiteY71" fmla="*/ 525489 h 1122871"/>
              <a:gd name="connsiteX72" fmla="*/ 668542 w 1283361"/>
              <a:gd name="connsiteY72" fmla="*/ 479755 h 1122871"/>
              <a:gd name="connsiteX73" fmla="*/ 574086 w 1283361"/>
              <a:gd name="connsiteY73" fmla="*/ 494461 h 1122871"/>
              <a:gd name="connsiteX74" fmla="*/ 564951 w 1283361"/>
              <a:gd name="connsiteY74" fmla="*/ 497855 h 1122871"/>
              <a:gd name="connsiteX75" fmla="*/ 576967 w 1283361"/>
              <a:gd name="connsiteY75" fmla="*/ 517276 h 1122871"/>
              <a:gd name="connsiteX76" fmla="*/ 584984 w 1283361"/>
              <a:gd name="connsiteY76" fmla="*/ 513910 h 1122871"/>
              <a:gd name="connsiteX77" fmla="*/ 668542 w 1283361"/>
              <a:gd name="connsiteY77" fmla="*/ 500863 h 1122871"/>
              <a:gd name="connsiteX78" fmla="*/ 752099 w 1283361"/>
              <a:gd name="connsiteY78" fmla="*/ 513910 h 1122871"/>
              <a:gd name="connsiteX79" fmla="*/ 760116 w 1283361"/>
              <a:gd name="connsiteY79" fmla="*/ 517276 h 1122871"/>
              <a:gd name="connsiteX80" fmla="*/ 772132 w 1283361"/>
              <a:gd name="connsiteY80" fmla="*/ 497855 h 1122871"/>
              <a:gd name="connsiteX81" fmla="*/ 762997 w 1283361"/>
              <a:gd name="connsiteY81" fmla="*/ 494461 h 1122871"/>
              <a:gd name="connsiteX82" fmla="*/ 668542 w 1283361"/>
              <a:gd name="connsiteY82" fmla="*/ 479755 h 1122871"/>
              <a:gd name="connsiteX83" fmla="*/ 365458 w 1283361"/>
              <a:gd name="connsiteY83" fmla="*/ 323349 h 1122871"/>
              <a:gd name="connsiteX84" fmla="*/ 299974 w 1283361"/>
              <a:gd name="connsiteY84" fmla="*/ 388833 h 1122871"/>
              <a:gd name="connsiteX85" fmla="*/ 365458 w 1283361"/>
              <a:gd name="connsiteY85" fmla="*/ 454317 h 1122871"/>
              <a:gd name="connsiteX86" fmla="*/ 430942 w 1283361"/>
              <a:gd name="connsiteY86" fmla="*/ 388833 h 1122871"/>
              <a:gd name="connsiteX87" fmla="*/ 365458 w 1283361"/>
              <a:gd name="connsiteY87" fmla="*/ 323349 h 1122871"/>
              <a:gd name="connsiteX88" fmla="*/ 1082214 w 1283361"/>
              <a:gd name="connsiteY88" fmla="*/ 235243 h 1122871"/>
              <a:gd name="connsiteX89" fmla="*/ 1016730 w 1283361"/>
              <a:gd name="connsiteY89" fmla="*/ 300727 h 1122871"/>
              <a:gd name="connsiteX90" fmla="*/ 1082214 w 1283361"/>
              <a:gd name="connsiteY90" fmla="*/ 366211 h 1122871"/>
              <a:gd name="connsiteX91" fmla="*/ 1147698 w 1283361"/>
              <a:gd name="connsiteY91" fmla="*/ 300727 h 1122871"/>
              <a:gd name="connsiteX92" fmla="*/ 1082214 w 1283361"/>
              <a:gd name="connsiteY92" fmla="*/ 235243 h 1122871"/>
              <a:gd name="connsiteX93" fmla="*/ 651208 w 1283361"/>
              <a:gd name="connsiteY93" fmla="*/ 32837 h 1122871"/>
              <a:gd name="connsiteX94" fmla="*/ 585724 w 1283361"/>
              <a:gd name="connsiteY94" fmla="*/ 98321 h 1122871"/>
              <a:gd name="connsiteX95" fmla="*/ 651208 w 1283361"/>
              <a:gd name="connsiteY95" fmla="*/ 163805 h 1122871"/>
              <a:gd name="connsiteX96" fmla="*/ 716692 w 1283361"/>
              <a:gd name="connsiteY96" fmla="*/ 98321 h 1122871"/>
              <a:gd name="connsiteX97" fmla="*/ 651208 w 1283361"/>
              <a:gd name="connsiteY97" fmla="*/ 32837 h 1122871"/>
              <a:gd name="connsiteX98" fmla="*/ 652719 w 1283361"/>
              <a:gd name="connsiteY98" fmla="*/ 0 h 1122871"/>
              <a:gd name="connsiteX99" fmla="*/ 754118 w 1283361"/>
              <a:gd name="connsiteY99" fmla="*/ 101398 h 1122871"/>
              <a:gd name="connsiteX100" fmla="*/ 692188 w 1283361"/>
              <a:gd name="connsiteY100" fmla="*/ 194829 h 1122871"/>
              <a:gd name="connsiteX101" fmla="*/ 666406 w 1283361"/>
              <a:gd name="connsiteY101" fmla="*/ 200034 h 1122871"/>
              <a:gd name="connsiteX102" fmla="*/ 666406 w 1283361"/>
              <a:gd name="connsiteY102" fmla="*/ 441440 h 1122871"/>
              <a:gd name="connsiteX103" fmla="*/ 667634 w 1283361"/>
              <a:gd name="connsiteY103" fmla="*/ 441255 h 1122871"/>
              <a:gd name="connsiteX104" fmla="*/ 816026 w 1283361"/>
              <a:gd name="connsiteY104" fmla="*/ 502720 h 1122871"/>
              <a:gd name="connsiteX105" fmla="*/ 819975 w 1283361"/>
              <a:gd name="connsiteY105" fmla="*/ 507507 h 1122871"/>
              <a:gd name="connsiteX106" fmla="*/ 999824 w 1283361"/>
              <a:gd name="connsiteY106" fmla="*/ 356596 h 1122871"/>
              <a:gd name="connsiteX107" fmla="*/ 991206 w 1283361"/>
              <a:gd name="connsiteY107" fmla="*/ 340719 h 1122871"/>
              <a:gd name="connsiteX108" fmla="*/ 983405 w 1283361"/>
              <a:gd name="connsiteY108" fmla="*/ 302075 h 1122871"/>
              <a:gd name="connsiteX109" fmla="*/ 1082683 w 1283361"/>
              <a:gd name="connsiteY109" fmla="*/ 202797 h 1122871"/>
              <a:gd name="connsiteX110" fmla="*/ 1181962 w 1283361"/>
              <a:gd name="connsiteY110" fmla="*/ 302075 h 1122871"/>
              <a:gd name="connsiteX111" fmla="*/ 1082683 w 1283361"/>
              <a:gd name="connsiteY111" fmla="*/ 401354 h 1122871"/>
              <a:gd name="connsiteX112" fmla="*/ 1027176 w 1283361"/>
              <a:gd name="connsiteY112" fmla="*/ 384398 h 1122871"/>
              <a:gd name="connsiteX113" fmla="*/ 1021338 w 1283361"/>
              <a:gd name="connsiteY113" fmla="*/ 379583 h 1122871"/>
              <a:gd name="connsiteX114" fmla="*/ 839983 w 1283361"/>
              <a:gd name="connsiteY114" fmla="*/ 531757 h 1122871"/>
              <a:gd name="connsiteX115" fmla="*/ 841652 w 1283361"/>
              <a:gd name="connsiteY115" fmla="*/ 533780 h 1122871"/>
              <a:gd name="connsiteX116" fmla="*/ 875074 w 1283361"/>
              <a:gd name="connsiteY116" fmla="*/ 619153 h 1122871"/>
              <a:gd name="connsiteX117" fmla="*/ 876500 w 1283361"/>
              <a:gd name="connsiteY117" fmla="*/ 638000 h 1122871"/>
              <a:gd name="connsiteX118" fmla="*/ 1081326 w 1283361"/>
              <a:gd name="connsiteY118" fmla="*/ 627265 h 1122871"/>
              <a:gd name="connsiteX119" fmla="*/ 1080563 w 1283361"/>
              <a:gd name="connsiteY119" fmla="*/ 623482 h 1122871"/>
              <a:gd name="connsiteX120" fmla="*/ 1181962 w 1283361"/>
              <a:gd name="connsiteY120" fmla="*/ 522083 h 1122871"/>
              <a:gd name="connsiteX121" fmla="*/ 1283361 w 1283361"/>
              <a:gd name="connsiteY121" fmla="*/ 623482 h 1122871"/>
              <a:gd name="connsiteX122" fmla="*/ 1181962 w 1283361"/>
              <a:gd name="connsiteY122" fmla="*/ 724881 h 1122871"/>
              <a:gd name="connsiteX123" fmla="*/ 1088531 w 1283361"/>
              <a:gd name="connsiteY123" fmla="*/ 662951 h 1122871"/>
              <a:gd name="connsiteX124" fmla="*/ 1087324 w 1283361"/>
              <a:gd name="connsiteY124" fmla="*/ 656971 h 1122871"/>
              <a:gd name="connsiteX125" fmla="*/ 876212 w 1283361"/>
              <a:gd name="connsiteY125" fmla="*/ 668035 h 1122871"/>
              <a:gd name="connsiteX126" fmla="*/ 875074 w 1283361"/>
              <a:gd name="connsiteY126" fmla="*/ 683072 h 1122871"/>
              <a:gd name="connsiteX127" fmla="*/ 841651 w 1283361"/>
              <a:gd name="connsiteY127" fmla="*/ 768446 h 1122871"/>
              <a:gd name="connsiteX128" fmla="*/ 833231 w 1283361"/>
              <a:gd name="connsiteY128" fmla="*/ 778653 h 1122871"/>
              <a:gd name="connsiteX129" fmla="*/ 875030 w 1283361"/>
              <a:gd name="connsiteY129" fmla="*/ 819018 h 1122871"/>
              <a:gd name="connsiteX130" fmla="*/ 876422 w 1283361"/>
              <a:gd name="connsiteY130" fmla="*/ 817331 h 1122871"/>
              <a:gd name="connsiteX131" fmla="*/ 1002980 w 1283361"/>
              <a:gd name="connsiteY131" fmla="*/ 764909 h 1122871"/>
              <a:gd name="connsiteX132" fmla="*/ 1181962 w 1283361"/>
              <a:gd name="connsiteY132" fmla="*/ 943890 h 1122871"/>
              <a:gd name="connsiteX133" fmla="*/ 1002980 w 1283361"/>
              <a:gd name="connsiteY133" fmla="*/ 1122871 h 1122871"/>
              <a:gd name="connsiteX134" fmla="*/ 823999 w 1283361"/>
              <a:gd name="connsiteY134" fmla="*/ 943890 h 1122871"/>
              <a:gd name="connsiteX135" fmla="*/ 854567 w 1283361"/>
              <a:gd name="connsiteY135" fmla="*/ 843820 h 1122871"/>
              <a:gd name="connsiteX136" fmla="*/ 854961 w 1283361"/>
              <a:gd name="connsiteY136" fmla="*/ 843342 h 1122871"/>
              <a:gd name="connsiteX137" fmla="*/ 812542 w 1283361"/>
              <a:gd name="connsiteY137" fmla="*/ 802379 h 1122871"/>
              <a:gd name="connsiteX138" fmla="*/ 784968 w 1283361"/>
              <a:gd name="connsiteY138" fmla="*/ 825130 h 1122871"/>
              <a:gd name="connsiteX139" fmla="*/ 667634 w 1283361"/>
              <a:gd name="connsiteY139" fmla="*/ 860970 h 1122871"/>
              <a:gd name="connsiteX140" fmla="*/ 550301 w 1283361"/>
              <a:gd name="connsiteY140" fmla="*/ 825130 h 1122871"/>
              <a:gd name="connsiteX141" fmla="*/ 533622 w 1283361"/>
              <a:gd name="connsiteY141" fmla="*/ 811369 h 1122871"/>
              <a:gd name="connsiteX142" fmla="*/ 412605 w 1283361"/>
              <a:gd name="connsiteY142" fmla="*/ 950582 h 1122871"/>
              <a:gd name="connsiteX143" fmla="*/ 417666 w 1283361"/>
              <a:gd name="connsiteY143" fmla="*/ 958090 h 1122871"/>
              <a:gd name="connsiteX144" fmla="*/ 421293 w 1283361"/>
              <a:gd name="connsiteY144" fmla="*/ 976050 h 1122871"/>
              <a:gd name="connsiteX145" fmla="*/ 375149 w 1283361"/>
              <a:gd name="connsiteY145" fmla="*/ 1022194 h 1122871"/>
              <a:gd name="connsiteX146" fmla="*/ 329005 w 1283361"/>
              <a:gd name="connsiteY146" fmla="*/ 976050 h 1122871"/>
              <a:gd name="connsiteX147" fmla="*/ 375149 w 1283361"/>
              <a:gd name="connsiteY147" fmla="*/ 929907 h 1122871"/>
              <a:gd name="connsiteX148" fmla="*/ 384449 w 1283361"/>
              <a:gd name="connsiteY148" fmla="*/ 930844 h 1122871"/>
              <a:gd name="connsiteX149" fmla="*/ 387330 w 1283361"/>
              <a:gd name="connsiteY149" fmla="*/ 931739 h 1122871"/>
              <a:gd name="connsiteX150" fmla="*/ 510982 w 1283361"/>
              <a:gd name="connsiteY150" fmla="*/ 789493 h 1122871"/>
              <a:gd name="connsiteX151" fmla="*/ 493617 w 1283361"/>
              <a:gd name="connsiteY151" fmla="*/ 768447 h 1122871"/>
              <a:gd name="connsiteX152" fmla="*/ 460195 w 1283361"/>
              <a:gd name="connsiteY152" fmla="*/ 683072 h 1122871"/>
              <a:gd name="connsiteX153" fmla="*/ 458071 w 1283361"/>
              <a:gd name="connsiteY153" fmla="*/ 655004 h 1122871"/>
              <a:gd name="connsiteX154" fmla="*/ 201666 w 1283361"/>
              <a:gd name="connsiteY154" fmla="*/ 668441 h 1122871"/>
              <a:gd name="connsiteX155" fmla="*/ 194829 w 1283361"/>
              <a:gd name="connsiteY155" fmla="*/ 702302 h 1122871"/>
              <a:gd name="connsiteX156" fmla="*/ 101399 w 1283361"/>
              <a:gd name="connsiteY156" fmla="*/ 764233 h 1122871"/>
              <a:gd name="connsiteX157" fmla="*/ 0 w 1283361"/>
              <a:gd name="connsiteY157" fmla="*/ 662834 h 1122871"/>
              <a:gd name="connsiteX158" fmla="*/ 101399 w 1283361"/>
              <a:gd name="connsiteY158" fmla="*/ 561435 h 1122871"/>
              <a:gd name="connsiteX159" fmla="*/ 194829 w 1283361"/>
              <a:gd name="connsiteY159" fmla="*/ 623365 h 1122871"/>
              <a:gd name="connsiteX160" fmla="*/ 197909 w 1283361"/>
              <a:gd name="connsiteY160" fmla="*/ 638618 h 1122871"/>
              <a:gd name="connsiteX161" fmla="*/ 459760 w 1283361"/>
              <a:gd name="connsiteY161" fmla="*/ 624895 h 1122871"/>
              <a:gd name="connsiteX162" fmla="*/ 460195 w 1283361"/>
              <a:gd name="connsiteY162" fmla="*/ 619153 h 1122871"/>
              <a:gd name="connsiteX163" fmla="*/ 493617 w 1283361"/>
              <a:gd name="connsiteY163" fmla="*/ 533779 h 1122871"/>
              <a:gd name="connsiteX164" fmla="*/ 506956 w 1283361"/>
              <a:gd name="connsiteY164" fmla="*/ 517612 h 1122871"/>
              <a:gd name="connsiteX165" fmla="*/ 435761 w 1283361"/>
              <a:gd name="connsiteY165" fmla="*/ 459959 h 1122871"/>
              <a:gd name="connsiteX166" fmla="*/ 422267 w 1283361"/>
              <a:gd name="connsiteY166" fmla="*/ 471093 h 1122871"/>
              <a:gd name="connsiteX167" fmla="*/ 366759 w 1283361"/>
              <a:gd name="connsiteY167" fmla="*/ 488047 h 1122871"/>
              <a:gd name="connsiteX168" fmla="*/ 267481 w 1283361"/>
              <a:gd name="connsiteY168" fmla="*/ 388769 h 1122871"/>
              <a:gd name="connsiteX169" fmla="*/ 366759 w 1283361"/>
              <a:gd name="connsiteY169" fmla="*/ 289491 h 1122871"/>
              <a:gd name="connsiteX170" fmla="*/ 466038 w 1283361"/>
              <a:gd name="connsiteY170" fmla="*/ 388769 h 1122871"/>
              <a:gd name="connsiteX171" fmla="*/ 458236 w 1283361"/>
              <a:gd name="connsiteY171" fmla="*/ 427413 h 1122871"/>
              <a:gd name="connsiteX172" fmla="*/ 454355 w 1283361"/>
              <a:gd name="connsiteY172" fmla="*/ 434562 h 1122871"/>
              <a:gd name="connsiteX173" fmla="*/ 528793 w 1283361"/>
              <a:gd name="connsiteY173" fmla="*/ 494841 h 1122871"/>
              <a:gd name="connsiteX174" fmla="*/ 550301 w 1283361"/>
              <a:gd name="connsiteY174" fmla="*/ 477095 h 1122871"/>
              <a:gd name="connsiteX175" fmla="*/ 605229 w 1283361"/>
              <a:gd name="connsiteY175" fmla="*/ 450689 h 1122871"/>
              <a:gd name="connsiteX176" fmla="*/ 636427 w 1283361"/>
              <a:gd name="connsiteY176" fmla="*/ 445973 h 1122871"/>
              <a:gd name="connsiteX177" fmla="*/ 636427 w 1283361"/>
              <a:gd name="connsiteY177" fmla="*/ 199508 h 1122871"/>
              <a:gd name="connsiteX178" fmla="*/ 613250 w 1283361"/>
              <a:gd name="connsiteY178" fmla="*/ 194829 h 1122871"/>
              <a:gd name="connsiteX179" fmla="*/ 551321 w 1283361"/>
              <a:gd name="connsiteY179" fmla="*/ 101399 h 1122871"/>
              <a:gd name="connsiteX180" fmla="*/ 652719 w 1283361"/>
              <a:gd name="connsiteY180" fmla="*/ 0 h 112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283361" h="1122871">
                <a:moveTo>
                  <a:pt x="1002444" y="807980"/>
                </a:moveTo>
                <a:cubicBezTo>
                  <a:pt x="926167" y="807980"/>
                  <a:pt x="864333" y="869814"/>
                  <a:pt x="864333" y="946091"/>
                </a:cubicBezTo>
                <a:cubicBezTo>
                  <a:pt x="864333" y="1022368"/>
                  <a:pt x="926167" y="1084202"/>
                  <a:pt x="1002444" y="1084202"/>
                </a:cubicBezTo>
                <a:cubicBezTo>
                  <a:pt x="1078721" y="1084202"/>
                  <a:pt x="1140555" y="1022368"/>
                  <a:pt x="1140555" y="946091"/>
                </a:cubicBezTo>
                <a:cubicBezTo>
                  <a:pt x="1140555" y="869814"/>
                  <a:pt x="1078721" y="807980"/>
                  <a:pt x="1002444" y="807980"/>
                </a:cubicBezTo>
                <a:close/>
                <a:moveTo>
                  <a:pt x="576967" y="778902"/>
                </a:moveTo>
                <a:lnTo>
                  <a:pt x="564951" y="798323"/>
                </a:lnTo>
                <a:lnTo>
                  <a:pt x="574086" y="801717"/>
                </a:lnTo>
                <a:cubicBezTo>
                  <a:pt x="603118" y="811187"/>
                  <a:pt x="635037" y="816423"/>
                  <a:pt x="668542" y="816423"/>
                </a:cubicBezTo>
                <a:cubicBezTo>
                  <a:pt x="702047" y="816423"/>
                  <a:pt x="733965" y="811187"/>
                  <a:pt x="762997" y="801717"/>
                </a:cubicBezTo>
                <a:lnTo>
                  <a:pt x="772132" y="798323"/>
                </a:lnTo>
                <a:lnTo>
                  <a:pt x="760116" y="778902"/>
                </a:lnTo>
                <a:lnTo>
                  <a:pt x="752099" y="782268"/>
                </a:lnTo>
                <a:cubicBezTo>
                  <a:pt x="726417" y="790669"/>
                  <a:pt x="698181" y="795315"/>
                  <a:pt x="668542" y="795315"/>
                </a:cubicBezTo>
                <a:cubicBezTo>
                  <a:pt x="638902" y="795315"/>
                  <a:pt x="610666" y="790669"/>
                  <a:pt x="584984" y="782268"/>
                </a:cubicBezTo>
                <a:close/>
                <a:moveTo>
                  <a:pt x="599540" y="742419"/>
                </a:moveTo>
                <a:lnTo>
                  <a:pt x="590620" y="756836"/>
                </a:lnTo>
                <a:lnTo>
                  <a:pt x="597170" y="759577"/>
                </a:lnTo>
                <a:cubicBezTo>
                  <a:pt x="619107" y="766732"/>
                  <a:pt x="643225" y="770689"/>
                  <a:pt x="668542" y="770689"/>
                </a:cubicBezTo>
                <a:cubicBezTo>
                  <a:pt x="693859" y="770689"/>
                  <a:pt x="717977" y="766732"/>
                  <a:pt x="739914" y="759577"/>
                </a:cubicBezTo>
                <a:lnTo>
                  <a:pt x="746464" y="756836"/>
                </a:lnTo>
                <a:lnTo>
                  <a:pt x="737544" y="742419"/>
                </a:lnTo>
                <a:lnTo>
                  <a:pt x="731679" y="744881"/>
                </a:lnTo>
                <a:cubicBezTo>
                  <a:pt x="712273" y="751230"/>
                  <a:pt x="690938" y="754740"/>
                  <a:pt x="668542" y="754740"/>
                </a:cubicBezTo>
                <a:cubicBezTo>
                  <a:pt x="646146" y="754740"/>
                  <a:pt x="624811" y="751230"/>
                  <a:pt x="605405" y="744881"/>
                </a:cubicBezTo>
                <a:close/>
                <a:moveTo>
                  <a:pt x="623248" y="704100"/>
                </a:moveTo>
                <a:lnTo>
                  <a:pt x="617358" y="713619"/>
                </a:lnTo>
                <a:lnTo>
                  <a:pt x="621415" y="715317"/>
                </a:lnTo>
                <a:cubicBezTo>
                  <a:pt x="635900" y="720041"/>
                  <a:pt x="651825" y="722654"/>
                  <a:pt x="668542" y="722654"/>
                </a:cubicBezTo>
                <a:cubicBezTo>
                  <a:pt x="685258" y="722654"/>
                  <a:pt x="701184" y="720041"/>
                  <a:pt x="715668" y="715317"/>
                </a:cubicBezTo>
                <a:lnTo>
                  <a:pt x="719725" y="713619"/>
                </a:lnTo>
                <a:lnTo>
                  <a:pt x="713836" y="704100"/>
                </a:lnTo>
                <a:lnTo>
                  <a:pt x="710231" y="705613"/>
                </a:lnTo>
                <a:cubicBezTo>
                  <a:pt x="697417" y="709805"/>
                  <a:pt x="683329" y="712123"/>
                  <a:pt x="668542" y="712123"/>
                </a:cubicBezTo>
                <a:cubicBezTo>
                  <a:pt x="653754" y="712123"/>
                  <a:pt x="639666" y="709805"/>
                  <a:pt x="626852" y="705613"/>
                </a:cubicBezTo>
                <a:close/>
                <a:moveTo>
                  <a:pt x="668542" y="624071"/>
                </a:moveTo>
                <a:cubicBezTo>
                  <a:pt x="650947" y="624071"/>
                  <a:pt x="636683" y="634824"/>
                  <a:pt x="636683" y="648089"/>
                </a:cubicBezTo>
                <a:cubicBezTo>
                  <a:pt x="636683" y="661354"/>
                  <a:pt x="650947" y="672107"/>
                  <a:pt x="668542" y="672107"/>
                </a:cubicBezTo>
                <a:cubicBezTo>
                  <a:pt x="686137" y="672107"/>
                  <a:pt x="700401" y="661354"/>
                  <a:pt x="700401" y="648089"/>
                </a:cubicBezTo>
                <a:cubicBezTo>
                  <a:pt x="700401" y="634824"/>
                  <a:pt x="686137" y="624071"/>
                  <a:pt x="668542" y="624071"/>
                </a:cubicBezTo>
                <a:close/>
                <a:moveTo>
                  <a:pt x="98758" y="597193"/>
                </a:moveTo>
                <a:cubicBezTo>
                  <a:pt x="62592" y="597193"/>
                  <a:pt x="33274" y="626511"/>
                  <a:pt x="33274" y="662677"/>
                </a:cubicBezTo>
                <a:cubicBezTo>
                  <a:pt x="33274" y="698843"/>
                  <a:pt x="62592" y="728161"/>
                  <a:pt x="98758" y="728161"/>
                </a:cubicBezTo>
                <a:cubicBezTo>
                  <a:pt x="134924" y="728161"/>
                  <a:pt x="164242" y="698843"/>
                  <a:pt x="164242" y="662677"/>
                </a:cubicBezTo>
                <a:cubicBezTo>
                  <a:pt x="164242" y="626511"/>
                  <a:pt x="134924" y="597193"/>
                  <a:pt x="98758" y="597193"/>
                </a:cubicBezTo>
                <a:close/>
                <a:moveTo>
                  <a:pt x="668542" y="573524"/>
                </a:moveTo>
                <a:cubicBezTo>
                  <a:pt x="651825" y="573524"/>
                  <a:pt x="635900" y="576137"/>
                  <a:pt x="621415" y="580861"/>
                </a:cubicBezTo>
                <a:lnTo>
                  <a:pt x="617358" y="582559"/>
                </a:lnTo>
                <a:lnTo>
                  <a:pt x="623248" y="592078"/>
                </a:lnTo>
                <a:lnTo>
                  <a:pt x="626852" y="590565"/>
                </a:lnTo>
                <a:cubicBezTo>
                  <a:pt x="639666" y="586373"/>
                  <a:pt x="653754" y="584055"/>
                  <a:pt x="668542" y="584055"/>
                </a:cubicBezTo>
                <a:cubicBezTo>
                  <a:pt x="683329" y="584055"/>
                  <a:pt x="697417" y="586373"/>
                  <a:pt x="710231" y="590565"/>
                </a:cubicBezTo>
                <a:lnTo>
                  <a:pt x="713836" y="592078"/>
                </a:lnTo>
                <a:lnTo>
                  <a:pt x="719725" y="582559"/>
                </a:lnTo>
                <a:lnTo>
                  <a:pt x="715668" y="580861"/>
                </a:lnTo>
                <a:cubicBezTo>
                  <a:pt x="701184" y="576137"/>
                  <a:pt x="685258" y="573524"/>
                  <a:pt x="668542" y="573524"/>
                </a:cubicBezTo>
                <a:close/>
                <a:moveTo>
                  <a:pt x="1184608" y="559093"/>
                </a:moveTo>
                <a:cubicBezTo>
                  <a:pt x="1148442" y="559093"/>
                  <a:pt x="1119124" y="588411"/>
                  <a:pt x="1119124" y="624577"/>
                </a:cubicBezTo>
                <a:cubicBezTo>
                  <a:pt x="1119124" y="660743"/>
                  <a:pt x="1148442" y="690061"/>
                  <a:pt x="1184608" y="690061"/>
                </a:cubicBezTo>
                <a:cubicBezTo>
                  <a:pt x="1220774" y="690061"/>
                  <a:pt x="1250092" y="660743"/>
                  <a:pt x="1250092" y="624577"/>
                </a:cubicBezTo>
                <a:cubicBezTo>
                  <a:pt x="1250092" y="588411"/>
                  <a:pt x="1220774" y="559093"/>
                  <a:pt x="1184608" y="559093"/>
                </a:cubicBezTo>
                <a:close/>
                <a:moveTo>
                  <a:pt x="668542" y="525489"/>
                </a:moveTo>
                <a:cubicBezTo>
                  <a:pt x="643225" y="525489"/>
                  <a:pt x="619107" y="529446"/>
                  <a:pt x="597170" y="536601"/>
                </a:cubicBezTo>
                <a:lnTo>
                  <a:pt x="590620" y="539342"/>
                </a:lnTo>
                <a:lnTo>
                  <a:pt x="599540" y="553759"/>
                </a:lnTo>
                <a:lnTo>
                  <a:pt x="605405" y="551297"/>
                </a:lnTo>
                <a:cubicBezTo>
                  <a:pt x="624811" y="544948"/>
                  <a:pt x="646146" y="541438"/>
                  <a:pt x="668542" y="541438"/>
                </a:cubicBezTo>
                <a:cubicBezTo>
                  <a:pt x="690938" y="541438"/>
                  <a:pt x="712273" y="544948"/>
                  <a:pt x="731679" y="551297"/>
                </a:cubicBezTo>
                <a:lnTo>
                  <a:pt x="737544" y="553759"/>
                </a:lnTo>
                <a:lnTo>
                  <a:pt x="746464" y="539342"/>
                </a:lnTo>
                <a:lnTo>
                  <a:pt x="739914" y="536601"/>
                </a:lnTo>
                <a:cubicBezTo>
                  <a:pt x="717977" y="529446"/>
                  <a:pt x="693859" y="525489"/>
                  <a:pt x="668542" y="525489"/>
                </a:cubicBezTo>
                <a:close/>
                <a:moveTo>
                  <a:pt x="668542" y="479755"/>
                </a:moveTo>
                <a:cubicBezTo>
                  <a:pt x="635037" y="479755"/>
                  <a:pt x="603118" y="484991"/>
                  <a:pt x="574086" y="494461"/>
                </a:cubicBezTo>
                <a:lnTo>
                  <a:pt x="564951" y="497855"/>
                </a:lnTo>
                <a:lnTo>
                  <a:pt x="576967" y="517276"/>
                </a:lnTo>
                <a:lnTo>
                  <a:pt x="584984" y="513910"/>
                </a:lnTo>
                <a:cubicBezTo>
                  <a:pt x="610666" y="505509"/>
                  <a:pt x="638902" y="500863"/>
                  <a:pt x="668542" y="500863"/>
                </a:cubicBezTo>
                <a:cubicBezTo>
                  <a:pt x="698181" y="500863"/>
                  <a:pt x="726417" y="505509"/>
                  <a:pt x="752099" y="513910"/>
                </a:cubicBezTo>
                <a:lnTo>
                  <a:pt x="760116" y="517276"/>
                </a:lnTo>
                <a:lnTo>
                  <a:pt x="772132" y="497855"/>
                </a:lnTo>
                <a:lnTo>
                  <a:pt x="762997" y="494461"/>
                </a:lnTo>
                <a:cubicBezTo>
                  <a:pt x="733965" y="484991"/>
                  <a:pt x="702047" y="479755"/>
                  <a:pt x="668542" y="479755"/>
                </a:cubicBezTo>
                <a:close/>
                <a:moveTo>
                  <a:pt x="365458" y="323349"/>
                </a:moveTo>
                <a:cubicBezTo>
                  <a:pt x="329292" y="323349"/>
                  <a:pt x="299974" y="352667"/>
                  <a:pt x="299974" y="388833"/>
                </a:cubicBezTo>
                <a:cubicBezTo>
                  <a:pt x="299974" y="424999"/>
                  <a:pt x="329292" y="454317"/>
                  <a:pt x="365458" y="454317"/>
                </a:cubicBezTo>
                <a:cubicBezTo>
                  <a:pt x="401624" y="454317"/>
                  <a:pt x="430942" y="424999"/>
                  <a:pt x="430942" y="388833"/>
                </a:cubicBezTo>
                <a:cubicBezTo>
                  <a:pt x="430942" y="352667"/>
                  <a:pt x="401624" y="323349"/>
                  <a:pt x="365458" y="323349"/>
                </a:cubicBezTo>
                <a:close/>
                <a:moveTo>
                  <a:pt x="1082214" y="235243"/>
                </a:moveTo>
                <a:cubicBezTo>
                  <a:pt x="1046048" y="235243"/>
                  <a:pt x="1016730" y="264561"/>
                  <a:pt x="1016730" y="300727"/>
                </a:cubicBezTo>
                <a:cubicBezTo>
                  <a:pt x="1016730" y="336893"/>
                  <a:pt x="1046048" y="366211"/>
                  <a:pt x="1082214" y="366211"/>
                </a:cubicBezTo>
                <a:cubicBezTo>
                  <a:pt x="1118380" y="366211"/>
                  <a:pt x="1147698" y="336893"/>
                  <a:pt x="1147698" y="300727"/>
                </a:cubicBezTo>
                <a:cubicBezTo>
                  <a:pt x="1147698" y="264561"/>
                  <a:pt x="1118380" y="235243"/>
                  <a:pt x="1082214" y="235243"/>
                </a:cubicBezTo>
                <a:close/>
                <a:moveTo>
                  <a:pt x="651208" y="32837"/>
                </a:moveTo>
                <a:cubicBezTo>
                  <a:pt x="615042" y="32837"/>
                  <a:pt x="585724" y="62155"/>
                  <a:pt x="585724" y="98321"/>
                </a:cubicBezTo>
                <a:cubicBezTo>
                  <a:pt x="585724" y="134487"/>
                  <a:pt x="615042" y="163805"/>
                  <a:pt x="651208" y="163805"/>
                </a:cubicBezTo>
                <a:cubicBezTo>
                  <a:pt x="687374" y="163805"/>
                  <a:pt x="716692" y="134487"/>
                  <a:pt x="716692" y="98321"/>
                </a:cubicBezTo>
                <a:cubicBezTo>
                  <a:pt x="716692" y="62155"/>
                  <a:pt x="687374" y="32837"/>
                  <a:pt x="651208" y="32837"/>
                </a:cubicBezTo>
                <a:close/>
                <a:moveTo>
                  <a:pt x="652719" y="0"/>
                </a:moveTo>
                <a:cubicBezTo>
                  <a:pt x="708721" y="0"/>
                  <a:pt x="754118" y="45397"/>
                  <a:pt x="754118" y="101398"/>
                </a:cubicBezTo>
                <a:cubicBezTo>
                  <a:pt x="754118" y="143399"/>
                  <a:pt x="728582" y="179436"/>
                  <a:pt x="692188" y="194829"/>
                </a:cubicBezTo>
                <a:lnTo>
                  <a:pt x="666406" y="200034"/>
                </a:lnTo>
                <a:lnTo>
                  <a:pt x="666406" y="441440"/>
                </a:lnTo>
                <a:lnTo>
                  <a:pt x="667634" y="441255"/>
                </a:lnTo>
                <a:cubicBezTo>
                  <a:pt x="725585" y="441255"/>
                  <a:pt x="778049" y="464744"/>
                  <a:pt x="816026" y="502720"/>
                </a:cubicBezTo>
                <a:lnTo>
                  <a:pt x="819975" y="507507"/>
                </a:lnTo>
                <a:lnTo>
                  <a:pt x="999824" y="356596"/>
                </a:lnTo>
                <a:lnTo>
                  <a:pt x="991206" y="340719"/>
                </a:lnTo>
                <a:cubicBezTo>
                  <a:pt x="986183" y="328842"/>
                  <a:pt x="983405" y="315782"/>
                  <a:pt x="983405" y="302075"/>
                </a:cubicBezTo>
                <a:cubicBezTo>
                  <a:pt x="983404" y="247245"/>
                  <a:pt x="1027853" y="202796"/>
                  <a:pt x="1082683" y="202797"/>
                </a:cubicBezTo>
                <a:cubicBezTo>
                  <a:pt x="1137513" y="202797"/>
                  <a:pt x="1181962" y="247245"/>
                  <a:pt x="1181962" y="302075"/>
                </a:cubicBezTo>
                <a:cubicBezTo>
                  <a:pt x="1181962" y="356906"/>
                  <a:pt x="1137513" y="401354"/>
                  <a:pt x="1082683" y="401354"/>
                </a:cubicBezTo>
                <a:cubicBezTo>
                  <a:pt x="1062122" y="401354"/>
                  <a:pt x="1043020" y="395104"/>
                  <a:pt x="1027176" y="384398"/>
                </a:cubicBezTo>
                <a:lnTo>
                  <a:pt x="1021338" y="379583"/>
                </a:lnTo>
                <a:lnTo>
                  <a:pt x="839983" y="531757"/>
                </a:lnTo>
                <a:lnTo>
                  <a:pt x="841652" y="533780"/>
                </a:lnTo>
                <a:cubicBezTo>
                  <a:pt x="858622" y="558900"/>
                  <a:pt x="870297" y="587891"/>
                  <a:pt x="875074" y="619153"/>
                </a:cubicBezTo>
                <a:lnTo>
                  <a:pt x="876500" y="638000"/>
                </a:lnTo>
                <a:lnTo>
                  <a:pt x="1081326" y="627265"/>
                </a:lnTo>
                <a:lnTo>
                  <a:pt x="1080563" y="623482"/>
                </a:lnTo>
                <a:cubicBezTo>
                  <a:pt x="1080563" y="567481"/>
                  <a:pt x="1125961" y="522083"/>
                  <a:pt x="1181962" y="522083"/>
                </a:cubicBezTo>
                <a:cubicBezTo>
                  <a:pt x="1237963" y="522083"/>
                  <a:pt x="1283361" y="567481"/>
                  <a:pt x="1283361" y="623482"/>
                </a:cubicBezTo>
                <a:cubicBezTo>
                  <a:pt x="1283361" y="679483"/>
                  <a:pt x="1237962" y="724881"/>
                  <a:pt x="1181962" y="724881"/>
                </a:cubicBezTo>
                <a:cubicBezTo>
                  <a:pt x="1139961" y="724881"/>
                  <a:pt x="1103925" y="699345"/>
                  <a:pt x="1088531" y="662951"/>
                </a:cubicBezTo>
                <a:lnTo>
                  <a:pt x="1087324" y="656971"/>
                </a:lnTo>
                <a:lnTo>
                  <a:pt x="876212" y="668035"/>
                </a:lnTo>
                <a:lnTo>
                  <a:pt x="875074" y="683072"/>
                </a:lnTo>
                <a:cubicBezTo>
                  <a:pt x="870297" y="714334"/>
                  <a:pt x="858622" y="743326"/>
                  <a:pt x="841651" y="768446"/>
                </a:cubicBezTo>
                <a:lnTo>
                  <a:pt x="833231" y="778653"/>
                </a:lnTo>
                <a:lnTo>
                  <a:pt x="875030" y="819018"/>
                </a:lnTo>
                <a:lnTo>
                  <a:pt x="876422" y="817331"/>
                </a:lnTo>
                <a:cubicBezTo>
                  <a:pt x="908811" y="784942"/>
                  <a:pt x="953556" y="764909"/>
                  <a:pt x="1002980" y="764909"/>
                </a:cubicBezTo>
                <a:cubicBezTo>
                  <a:pt x="1101829" y="764909"/>
                  <a:pt x="1181961" y="845041"/>
                  <a:pt x="1181962" y="943890"/>
                </a:cubicBezTo>
                <a:cubicBezTo>
                  <a:pt x="1181962" y="1042738"/>
                  <a:pt x="1101829" y="1122871"/>
                  <a:pt x="1002980" y="1122871"/>
                </a:cubicBezTo>
                <a:cubicBezTo>
                  <a:pt x="904132" y="1122871"/>
                  <a:pt x="824000" y="1042738"/>
                  <a:pt x="823999" y="943890"/>
                </a:cubicBezTo>
                <a:cubicBezTo>
                  <a:pt x="823999" y="906821"/>
                  <a:pt x="835268" y="872386"/>
                  <a:pt x="854567" y="843820"/>
                </a:cubicBezTo>
                <a:lnTo>
                  <a:pt x="854961" y="843342"/>
                </a:lnTo>
                <a:lnTo>
                  <a:pt x="812542" y="802379"/>
                </a:lnTo>
                <a:lnTo>
                  <a:pt x="784968" y="825130"/>
                </a:lnTo>
                <a:cubicBezTo>
                  <a:pt x="751474" y="847757"/>
                  <a:pt x="711097" y="860970"/>
                  <a:pt x="667634" y="860970"/>
                </a:cubicBezTo>
                <a:cubicBezTo>
                  <a:pt x="624171" y="860970"/>
                  <a:pt x="583794" y="847758"/>
                  <a:pt x="550301" y="825130"/>
                </a:cubicBezTo>
                <a:lnTo>
                  <a:pt x="533622" y="811369"/>
                </a:lnTo>
                <a:lnTo>
                  <a:pt x="412605" y="950582"/>
                </a:lnTo>
                <a:lnTo>
                  <a:pt x="417666" y="958090"/>
                </a:lnTo>
                <a:cubicBezTo>
                  <a:pt x="420002" y="963610"/>
                  <a:pt x="421293" y="969679"/>
                  <a:pt x="421293" y="976050"/>
                </a:cubicBezTo>
                <a:cubicBezTo>
                  <a:pt x="421293" y="1001535"/>
                  <a:pt x="400633" y="1022194"/>
                  <a:pt x="375149" y="1022194"/>
                </a:cubicBezTo>
                <a:cubicBezTo>
                  <a:pt x="349664" y="1022194"/>
                  <a:pt x="329005" y="1001535"/>
                  <a:pt x="329005" y="976050"/>
                </a:cubicBezTo>
                <a:cubicBezTo>
                  <a:pt x="329005" y="950566"/>
                  <a:pt x="349664" y="929907"/>
                  <a:pt x="375149" y="929907"/>
                </a:cubicBezTo>
                <a:cubicBezTo>
                  <a:pt x="378334" y="929907"/>
                  <a:pt x="381445" y="930229"/>
                  <a:pt x="384449" y="930844"/>
                </a:cubicBezTo>
                <a:lnTo>
                  <a:pt x="387330" y="931739"/>
                </a:lnTo>
                <a:lnTo>
                  <a:pt x="510982" y="789493"/>
                </a:lnTo>
                <a:lnTo>
                  <a:pt x="493617" y="768447"/>
                </a:lnTo>
                <a:cubicBezTo>
                  <a:pt x="476646" y="743326"/>
                  <a:pt x="464971" y="714334"/>
                  <a:pt x="460195" y="683072"/>
                </a:cubicBezTo>
                <a:lnTo>
                  <a:pt x="458071" y="655004"/>
                </a:lnTo>
                <a:lnTo>
                  <a:pt x="201666" y="668441"/>
                </a:lnTo>
                <a:lnTo>
                  <a:pt x="194829" y="702302"/>
                </a:lnTo>
                <a:cubicBezTo>
                  <a:pt x="179436" y="738696"/>
                  <a:pt x="143399" y="764232"/>
                  <a:pt x="101399" y="764233"/>
                </a:cubicBezTo>
                <a:cubicBezTo>
                  <a:pt x="45398" y="764232"/>
                  <a:pt x="0" y="718834"/>
                  <a:pt x="0" y="662834"/>
                </a:cubicBezTo>
                <a:cubicBezTo>
                  <a:pt x="0" y="606833"/>
                  <a:pt x="45398" y="561435"/>
                  <a:pt x="101399" y="561435"/>
                </a:cubicBezTo>
                <a:cubicBezTo>
                  <a:pt x="143399" y="561435"/>
                  <a:pt x="179436" y="586971"/>
                  <a:pt x="194829" y="623365"/>
                </a:cubicBezTo>
                <a:lnTo>
                  <a:pt x="197909" y="638618"/>
                </a:lnTo>
                <a:lnTo>
                  <a:pt x="459760" y="624895"/>
                </a:lnTo>
                <a:lnTo>
                  <a:pt x="460195" y="619153"/>
                </a:lnTo>
                <a:cubicBezTo>
                  <a:pt x="464972" y="587891"/>
                  <a:pt x="476646" y="558899"/>
                  <a:pt x="493617" y="533779"/>
                </a:cubicBezTo>
                <a:lnTo>
                  <a:pt x="506956" y="517612"/>
                </a:lnTo>
                <a:lnTo>
                  <a:pt x="435761" y="459959"/>
                </a:lnTo>
                <a:lnTo>
                  <a:pt x="422267" y="471093"/>
                </a:lnTo>
                <a:cubicBezTo>
                  <a:pt x="406422" y="481797"/>
                  <a:pt x="387321" y="488047"/>
                  <a:pt x="366759" y="488047"/>
                </a:cubicBezTo>
                <a:cubicBezTo>
                  <a:pt x="311930" y="488048"/>
                  <a:pt x="267481" y="443599"/>
                  <a:pt x="267481" y="388769"/>
                </a:cubicBezTo>
                <a:cubicBezTo>
                  <a:pt x="267480" y="333939"/>
                  <a:pt x="311929" y="289490"/>
                  <a:pt x="366759" y="289491"/>
                </a:cubicBezTo>
                <a:cubicBezTo>
                  <a:pt x="421589" y="289491"/>
                  <a:pt x="466038" y="333939"/>
                  <a:pt x="466038" y="388769"/>
                </a:cubicBezTo>
                <a:cubicBezTo>
                  <a:pt x="466038" y="402476"/>
                  <a:pt x="463260" y="415535"/>
                  <a:pt x="458236" y="427413"/>
                </a:cubicBezTo>
                <a:lnTo>
                  <a:pt x="454355" y="434562"/>
                </a:lnTo>
                <a:lnTo>
                  <a:pt x="528793" y="494841"/>
                </a:lnTo>
                <a:lnTo>
                  <a:pt x="550301" y="477095"/>
                </a:lnTo>
                <a:cubicBezTo>
                  <a:pt x="567048" y="465781"/>
                  <a:pt x="585515" y="456821"/>
                  <a:pt x="605229" y="450689"/>
                </a:cubicBezTo>
                <a:lnTo>
                  <a:pt x="636427" y="445973"/>
                </a:lnTo>
                <a:lnTo>
                  <a:pt x="636427" y="199508"/>
                </a:lnTo>
                <a:lnTo>
                  <a:pt x="613250" y="194829"/>
                </a:lnTo>
                <a:cubicBezTo>
                  <a:pt x="576857" y="179436"/>
                  <a:pt x="551321" y="143399"/>
                  <a:pt x="551321" y="101399"/>
                </a:cubicBezTo>
                <a:cubicBezTo>
                  <a:pt x="551321" y="45397"/>
                  <a:pt x="596719" y="0"/>
                  <a:pt x="6527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>
              <a:latin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8226" y="2874385"/>
            <a:ext cx="2656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pitchFamily="34" charset="-122"/>
                <a:cs typeface="Trebuchet MS"/>
              </a:rPr>
              <a:t>Data Scraping from </a:t>
            </a:r>
            <a:r>
              <a:rPr lang="en-US" sz="1400" dirty="0">
                <a:solidFill>
                  <a:schemeClr val="accent6"/>
                </a:solidFill>
                <a:latin typeface="微软雅黑" panose="020B0503020204020204" pitchFamily="34" charset="-122"/>
                <a:cs typeface="Trebuchet MS"/>
              </a:rPr>
              <a:t>property websites, market reports, official census data</a:t>
            </a:r>
          </a:p>
        </p:txBody>
      </p:sp>
    </p:spTree>
    <p:extLst>
      <p:ext uri="{BB962C8B-B14F-4D97-AF65-F5344CB8AC3E}">
        <p14:creationId xmlns:p14="http://schemas.microsoft.com/office/powerpoint/2010/main" val="7360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城市, 天空, 户外, 建筑物&#10;&#10;已生成极高可信度的说明">
            <a:extLst>
              <a:ext uri="{FF2B5EF4-FFF2-40B4-BE49-F238E27FC236}">
                <a16:creationId xmlns:a16="http://schemas.microsoft.com/office/drawing/2014/main" id="{8F23C63B-D43E-4DF6-B001-80774E283D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" t="-1" r="59" b="21092"/>
          <a:stretch/>
        </p:blipFill>
        <p:spPr>
          <a:xfrm>
            <a:off x="0" y="0"/>
            <a:ext cx="12192000" cy="685799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B3341-FA91-4B63-BAA6-F06A9129686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265252-34C2-4CE6-890F-6A8D5A7C3F25}"/>
              </a:ext>
            </a:extLst>
          </p:cNvPr>
          <p:cNvGrpSpPr/>
          <p:nvPr/>
        </p:nvGrpSpPr>
        <p:grpSpPr>
          <a:xfrm>
            <a:off x="0" y="440690"/>
            <a:ext cx="1920240" cy="643497"/>
            <a:chOff x="1" y="2514824"/>
            <a:chExt cx="3123059" cy="1137698"/>
          </a:xfrm>
        </p:grpSpPr>
        <p:sp>
          <p:nvSpPr>
            <p:cNvPr id="24" name="矩形 6">
              <a:extLst>
                <a:ext uri="{FF2B5EF4-FFF2-40B4-BE49-F238E27FC236}">
                  <a16:creationId xmlns:a16="http://schemas.microsoft.com/office/drawing/2014/main" id="{E6F6198D-0F87-4E08-AFE8-4C967D3C7C4C}"/>
                </a:ext>
              </a:extLst>
            </p:cNvPr>
            <p:cNvSpPr/>
            <p:nvPr/>
          </p:nvSpPr>
          <p:spPr>
            <a:xfrm>
              <a:off x="1" y="2514824"/>
              <a:ext cx="3123059" cy="1137698"/>
            </a:xfrm>
            <a:custGeom>
              <a:avLst/>
              <a:gdLst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22800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6798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32790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008" h="728592">
                  <a:moveTo>
                    <a:pt x="0" y="0"/>
                  </a:moveTo>
                  <a:lnTo>
                    <a:pt x="2228008" y="0"/>
                  </a:lnTo>
                  <a:lnTo>
                    <a:pt x="2032790" y="728592"/>
                  </a:lnTo>
                  <a:lnTo>
                    <a:pt x="0" y="728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  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CFLD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  <a:cs typeface="Trebuchet MS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EBA86EE-E5A1-4355-8A15-5471E34F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325" y="2537504"/>
              <a:ext cx="1133477" cy="1104900"/>
            </a:xfrm>
            <a:prstGeom prst="rect">
              <a:avLst/>
            </a:prstGeom>
          </p:spPr>
        </p:pic>
      </p:grpSp>
      <p:grpSp>
        <p:nvGrpSpPr>
          <p:cNvPr id="9" name="组 8"/>
          <p:cNvGrpSpPr/>
          <p:nvPr/>
        </p:nvGrpSpPr>
        <p:grpSpPr>
          <a:xfrm>
            <a:off x="7071288" y="1439306"/>
            <a:ext cx="4288969" cy="3979383"/>
            <a:chOff x="5691939" y="1516742"/>
            <a:chExt cx="4288969" cy="3979383"/>
          </a:xfrm>
        </p:grpSpPr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3DB4EA25-5983-405E-84B9-D90337569712}"/>
                </a:ext>
              </a:extLst>
            </p:cNvPr>
            <p:cNvSpPr txBox="1">
              <a:spLocks/>
            </p:cNvSpPr>
            <p:nvPr/>
          </p:nvSpPr>
          <p:spPr>
            <a:xfrm>
              <a:off x="5691939" y="1516742"/>
              <a:ext cx="1855737" cy="584775"/>
            </a:xfrm>
            <a:prstGeom prst="rect">
              <a:avLst/>
            </a:prstGeom>
          </p:spPr>
          <p:txBody>
            <a:bodyPr vert="horz" wrap="square" lIns="0" tIns="45720" rIns="0" bIns="45720" rtlCol="0" anchor="b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700" b="0" i="0" kern="1200" cap="small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AGENDA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Trebuchet MS"/>
              </a:endParaRPr>
            </a:p>
          </p:txBody>
        </p:sp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707A527A-B69F-49AD-AD21-8BE32D02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19227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Business Objectives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7" name="矩形 4">
              <a:extLst>
                <a:ext uri="{FF2B5EF4-FFF2-40B4-BE49-F238E27FC236}">
                  <a16:creationId xmlns:a16="http://schemas.microsoft.com/office/drawing/2014/main" id="{C0EBB17A-AEB7-4A47-A1C7-776978F7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19227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1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8" name="矩形 4">
              <a:extLst>
                <a:ext uri="{FF2B5EF4-FFF2-40B4-BE49-F238E27FC236}">
                  <a16:creationId xmlns:a16="http://schemas.microsoft.com/office/drawing/2014/main" id="{A5AAB195-0BE1-41C6-8A5A-163DDC25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878615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2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9" name="矩形 3">
              <a:extLst>
                <a:ext uri="{FF2B5EF4-FFF2-40B4-BE49-F238E27FC236}">
                  <a16:creationId xmlns:a16="http://schemas.microsoft.com/office/drawing/2014/main" id="{170415CA-ACF0-43A7-AE62-016A2AA0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878615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Methodology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0" name="矩形 3">
              <a:extLst>
                <a:ext uri="{FF2B5EF4-FFF2-40B4-BE49-F238E27FC236}">
                  <a16:creationId xmlns:a16="http://schemas.microsoft.com/office/drawing/2014/main" id="{7BD3FC72-7CF9-43B0-87E0-08F83595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355956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Model Selection Process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1" name="矩形 4">
              <a:extLst>
                <a:ext uri="{FF2B5EF4-FFF2-40B4-BE49-F238E27FC236}">
                  <a16:creationId xmlns:a16="http://schemas.microsoft.com/office/drawing/2014/main" id="{1289ACA4-E109-4E33-ABA7-A8917E4B2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355956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3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2" name="矩形 3">
              <a:extLst>
                <a:ext uri="{FF2B5EF4-FFF2-40B4-BE49-F238E27FC236}">
                  <a16:creationId xmlns:a16="http://schemas.microsoft.com/office/drawing/2014/main" id="{10E34F6B-F75C-4A42-ADD5-44ED96B8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240505"/>
              <a:ext cx="3574224" cy="574675"/>
            </a:xfrm>
            <a:prstGeom prst="rect">
              <a:avLst/>
            </a:prstGeom>
            <a:solidFill>
              <a:srgbClr val="BF0008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Key Business Insights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3" name="矩形 4">
              <a:extLst>
                <a:ext uri="{FF2B5EF4-FFF2-40B4-BE49-F238E27FC236}">
                  <a16:creationId xmlns:a16="http://schemas.microsoft.com/office/drawing/2014/main" id="{CE6A040A-8BA2-4A9E-BE86-C7476450A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240505"/>
              <a:ext cx="576263" cy="574675"/>
            </a:xfrm>
            <a:prstGeom prst="rect">
              <a:avLst/>
            </a:prstGeom>
            <a:solidFill>
              <a:srgbClr val="BF0008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4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4" name="矩形 3">
              <a:extLst>
                <a:ext uri="{FF2B5EF4-FFF2-40B4-BE49-F238E27FC236}">
                  <a16:creationId xmlns:a16="http://schemas.microsoft.com/office/drawing/2014/main" id="{DC8FB33F-7972-416F-A4EA-1E8E5CFD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92145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Optimal Investment Strategy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5" name="矩形 4">
              <a:extLst>
                <a:ext uri="{FF2B5EF4-FFF2-40B4-BE49-F238E27FC236}">
                  <a16:creationId xmlns:a16="http://schemas.microsoft.com/office/drawing/2014/main" id="{2AEE7E81-D429-4F49-B41C-7D792E23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92145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5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5691939" y="2080600"/>
              <a:ext cx="4288969" cy="0"/>
            </a:xfrm>
            <a:prstGeom prst="line">
              <a:avLst/>
            </a:prstGeom>
            <a:ln>
              <a:solidFill>
                <a:srgbClr val="C033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07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47793-ACC3-4881-957D-4C626F80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04" y="533452"/>
            <a:ext cx="10001396" cy="523220"/>
          </a:xfrm>
        </p:spPr>
        <p:txBody>
          <a:bodyPr/>
          <a:lstStyle/>
          <a:p>
            <a:r>
              <a:rPr lang="en-US" altLang="zh-CN" sz="2800" b="1" dirty="0">
                <a:cs typeface="Trebuchet MS"/>
              </a:rPr>
              <a:t>property prices by type changes differently over time</a:t>
            </a:r>
            <a:endParaRPr lang="zh-CN" altLang="en-US" sz="2800" b="1" dirty="0">
              <a:cs typeface="Trebuchet M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35E2B-F05D-445A-BC65-5866E6032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>
              <a:latin typeface="微软雅黑" panose="020B0503020204020204" pitchFamily="34" charset="-122"/>
              <a:cs typeface="Trebuchet M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302D0-1C0E-48F2-ACFE-97625D35C3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>
              <a:cs typeface="Trebuchet MS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106ED6D-B9F9-4284-8C67-7078654F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"/>
          <a:stretch/>
        </p:blipFill>
        <p:spPr>
          <a:xfrm>
            <a:off x="646462" y="1517553"/>
            <a:ext cx="5268548" cy="461861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52B59C0-38E1-44B9-B2B5-128081CECF29}"/>
              </a:ext>
            </a:extLst>
          </p:cNvPr>
          <p:cNvGrpSpPr/>
          <p:nvPr/>
        </p:nvGrpSpPr>
        <p:grpSpPr>
          <a:xfrm>
            <a:off x="6506880" y="2386417"/>
            <a:ext cx="4721790" cy="2380604"/>
            <a:chOff x="1442470" y="2499534"/>
            <a:chExt cx="4721790" cy="1590993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6A4E780B-3DC5-434E-B16D-90C83B7106C0}"/>
                </a:ext>
              </a:extLst>
            </p:cNvPr>
            <p:cNvSpPr/>
            <p:nvPr/>
          </p:nvSpPr>
          <p:spPr>
            <a:xfrm>
              <a:off x="2511090" y="3403557"/>
              <a:ext cx="3653170" cy="686970"/>
            </a:xfrm>
            <a:prstGeom prst="rect">
              <a:avLst/>
            </a:prstGeom>
            <a:solidFill>
              <a:srgbClr val="E2E2DF"/>
            </a:solidFill>
            <a:ln w="9525">
              <a:solidFill>
                <a:srgbClr val="E2E2D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0000" bIns="90000" rtlCol="0" anchor="ctr" anchorCtr="0"/>
            <a:lstStyle/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400" kern="0" dirty="0">
                  <a:solidFill>
                    <a:srgbClr val="000000"/>
                  </a:solidFill>
                  <a:latin typeface="Arial"/>
                  <a:ea typeface="微软雅黑" pitchFamily="34" charset="-122"/>
                  <a:cs typeface="Arial" pitchFamily="34" charset="0"/>
                </a:rPr>
                <a:t>Residential Price increased fast </a:t>
              </a:r>
              <a:endPara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35727911-CB57-44B2-B97E-1531D6764BE3}"/>
                </a:ext>
              </a:extLst>
            </p:cNvPr>
            <p:cNvSpPr/>
            <p:nvPr/>
          </p:nvSpPr>
          <p:spPr>
            <a:xfrm>
              <a:off x="2511090" y="2499534"/>
              <a:ext cx="3653170" cy="686970"/>
            </a:xfrm>
            <a:prstGeom prst="rect">
              <a:avLst/>
            </a:prstGeom>
            <a:solidFill>
              <a:srgbClr val="E2E2DF"/>
            </a:solidFill>
            <a:ln w="9525">
              <a:solidFill>
                <a:srgbClr val="E2E2D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0000" bIns="90000" rtlCol="0" anchor="ctr" anchorCtr="0"/>
            <a:lstStyle/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endParaRPr lang="en-US" altLang="zh-CN" sz="1400" dirty="0">
                <a:solidFill>
                  <a:srgbClr val="000000"/>
                </a:solidFill>
                <a:latin typeface="Arial"/>
                <a:ea typeface="微软雅黑" pitchFamily="34" charset="-122"/>
              </a:endParaRPr>
            </a:p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Slight growth in recent years</a:t>
              </a:r>
            </a:p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endParaRPr lang="en-US" sz="1400" dirty="0">
                <a:solidFill>
                  <a:srgbClr val="000000"/>
                </a:solidFill>
                <a:latin typeface="Arial"/>
                <a:ea typeface="微软雅黑" pitchFamily="34" charset="-122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6CA1460F-0530-436C-B88A-251C2332DF7C}"/>
                </a:ext>
              </a:extLst>
            </p:cNvPr>
            <p:cNvSpPr/>
            <p:nvPr/>
          </p:nvSpPr>
          <p:spPr>
            <a:xfrm>
              <a:off x="1442470" y="3403557"/>
              <a:ext cx="1068620" cy="686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0000" bIns="90000" rtlCol="0" anchor="ctr" anchorCtr="0"/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Type</a:t>
              </a:r>
              <a:endParaRPr 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FDC93AD6-56AC-4D99-9284-518DC0FD19E2}"/>
                </a:ext>
              </a:extLst>
            </p:cNvPr>
            <p:cNvSpPr/>
            <p:nvPr/>
          </p:nvSpPr>
          <p:spPr>
            <a:xfrm>
              <a:off x="1442470" y="2499534"/>
              <a:ext cx="1068620" cy="686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0000" bIns="90000" rtlCol="0" anchor="ctr" anchorCtr="0"/>
            <a:lstStyle/>
            <a:p>
              <a:r>
                <a:rPr 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7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47793-ACC3-4881-957D-4C626F80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04" y="471897"/>
            <a:ext cx="10001396" cy="584775"/>
          </a:xfrm>
        </p:spPr>
        <p:txBody>
          <a:bodyPr/>
          <a:lstStyle/>
          <a:p>
            <a:r>
              <a:rPr lang="en-US" altLang="zh-CN" b="1" dirty="0">
                <a:cs typeface="Trebuchet MS"/>
              </a:rPr>
              <a:t>property and land price varies between Cities</a:t>
            </a:r>
            <a:endParaRPr lang="zh-CN" altLang="en-US" b="1" dirty="0">
              <a:cs typeface="Trebuchet M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35E2B-F05D-445A-BC65-5866E6032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302D0-1C0E-48F2-ACFE-97625D35C3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F50EA-E7FE-4B03-A430-671D2E13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7" y="1344207"/>
            <a:ext cx="5005388" cy="48891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7D58E3-1C0C-46B5-B841-686E7BB3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10" y="1247681"/>
            <a:ext cx="4933950" cy="49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9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47793-ACC3-4881-957D-4C626F80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04" y="471897"/>
            <a:ext cx="10001396" cy="584775"/>
          </a:xfrm>
        </p:spPr>
        <p:txBody>
          <a:bodyPr/>
          <a:lstStyle/>
          <a:p>
            <a:r>
              <a:rPr lang="en-US" altLang="zh-CN" dirty="0">
                <a:cs typeface="Trebuchet MS"/>
              </a:rPr>
              <a:t>profits from predicted property and land price</a:t>
            </a:r>
            <a:endParaRPr lang="zh-CN" altLang="en-US" dirty="0">
              <a:cs typeface="Trebuchet M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302D0-1C0E-48F2-ACFE-97625D35C3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5402" y="86054"/>
            <a:ext cx="1816736" cy="2154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Shah </a:t>
            </a:r>
            <a:r>
              <a:rPr lang="en-US" altLang="zh-CN" dirty="0" err="1"/>
              <a:t>Alam</a:t>
            </a:r>
            <a:r>
              <a:rPr lang="en-US" altLang="zh-CN" dirty="0"/>
              <a:t>, </a:t>
            </a:r>
            <a:r>
              <a:rPr lang="en-US" altLang="zh-CN" dirty="0" err="1"/>
              <a:t>Balakong</a:t>
            </a:r>
            <a:r>
              <a:rPr lang="en-US" altLang="zh-CN" dirty="0"/>
              <a:t>, Ampang Jaya are identified as the key focus area for urban development</a:t>
            </a:r>
          </a:p>
          <a:p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BB04186-D2B9-47AC-A15D-0BB5B6E82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17221"/>
              </p:ext>
            </p:extLst>
          </p:nvPr>
        </p:nvGraphicFramePr>
        <p:xfrm>
          <a:off x="1168401" y="1983559"/>
          <a:ext cx="9723118" cy="4625523"/>
        </p:xfrm>
        <a:graphic>
          <a:graphicData uri="http://schemas.openxmlformats.org/drawingml/2006/table">
            <a:tbl>
              <a:tblPr/>
              <a:tblGrid>
                <a:gridCol w="2150988">
                  <a:extLst>
                    <a:ext uri="{9D8B030D-6E8A-4147-A177-3AD203B41FA5}">
                      <a16:colId xmlns:a16="http://schemas.microsoft.com/office/drawing/2014/main" val="2206080972"/>
                    </a:ext>
                  </a:extLst>
                </a:gridCol>
                <a:gridCol w="1944754">
                  <a:extLst>
                    <a:ext uri="{9D8B030D-6E8A-4147-A177-3AD203B41FA5}">
                      <a16:colId xmlns:a16="http://schemas.microsoft.com/office/drawing/2014/main" val="1035824235"/>
                    </a:ext>
                  </a:extLst>
                </a:gridCol>
                <a:gridCol w="1917170">
                  <a:extLst>
                    <a:ext uri="{9D8B030D-6E8A-4147-A177-3AD203B41FA5}">
                      <a16:colId xmlns:a16="http://schemas.microsoft.com/office/drawing/2014/main" val="3030877081"/>
                    </a:ext>
                  </a:extLst>
                </a:gridCol>
                <a:gridCol w="1917170">
                  <a:extLst>
                    <a:ext uri="{9D8B030D-6E8A-4147-A177-3AD203B41FA5}">
                      <a16:colId xmlns:a16="http://schemas.microsoft.com/office/drawing/2014/main" val="1961321599"/>
                    </a:ext>
                  </a:extLst>
                </a:gridCol>
                <a:gridCol w="1793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115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City/Town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Forecasted Property Price (RM/</a:t>
                      </a:r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psf</a:t>
                      </a:r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Fitted Land Price (RM/</a:t>
                      </a:r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psf</a:t>
                      </a:r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Profit (</a:t>
                      </a:r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psf</a:t>
                      </a:r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</a:rPr>
                        <a:t>Annual ROI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16286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</a:rPr>
                        <a:t>Shah </a:t>
                      </a:r>
                      <a:r>
                        <a:rPr lang="en-SG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</a:rPr>
                        <a:t>Alam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360.6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64.0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296.6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91.9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39433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</a:rPr>
                        <a:t>Balakong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329.8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80.1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249.7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58.2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49189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</a:rPr>
                        <a:t>Ampang</a:t>
                      </a:r>
                      <a:r>
                        <a:rPr lang="en-SG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</a:rPr>
                        <a:t> Jaya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348.5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135.8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212.7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66017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Semenyih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221.5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195.9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158.6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887732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Subang Jaya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404.3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210.7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193.6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9.3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955595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Rawang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231.8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42.9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189.0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86.9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123747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Batu</a:t>
                      </a:r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Arang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197.4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179.7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214.0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61010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Petaling</a:t>
                      </a:r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 Jaya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394.4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230.3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164.0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842004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Klang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107.8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149.9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44235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Ka Jang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326.9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205.1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121.8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18667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Beranang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133.6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113.3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112.6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6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Serendah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137.4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38.6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98.7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</a:rPr>
                        <a:t>45.7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5D43CF44-0469-4813-B3BF-B8E6438F0B79}"/>
              </a:ext>
            </a:extLst>
          </p:cNvPr>
          <p:cNvSpPr/>
          <p:nvPr/>
        </p:nvSpPr>
        <p:spPr>
          <a:xfrm>
            <a:off x="3768772" y="1229803"/>
            <a:ext cx="1364502" cy="7020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Property Premium </a:t>
            </a:r>
          </a:p>
          <a:p>
            <a:pPr algn="ctr" defTabSz="914400"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2020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654BF2-5075-4196-A02B-C668E9BAD52B}"/>
              </a:ext>
            </a:extLst>
          </p:cNvPr>
          <p:cNvSpPr/>
          <p:nvPr/>
        </p:nvSpPr>
        <p:spPr>
          <a:xfrm>
            <a:off x="5512783" y="1229803"/>
            <a:ext cx="1364502" cy="7020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 Land Price</a:t>
            </a:r>
          </a:p>
          <a:p>
            <a:pPr algn="ctr" defTabSz="914400"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2017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25A5E1-D2B4-45ED-B514-5D27AEA6BC9F}"/>
              </a:ext>
            </a:extLst>
          </p:cNvPr>
          <p:cNvSpPr/>
          <p:nvPr/>
        </p:nvSpPr>
        <p:spPr>
          <a:xfrm>
            <a:off x="5182025" y="1535093"/>
            <a:ext cx="282006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1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F025-0634-4BD3-B642-A6F0A85E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339" y="497308"/>
            <a:ext cx="9478904" cy="584775"/>
          </a:xfrm>
        </p:spPr>
        <p:txBody>
          <a:bodyPr/>
          <a:lstStyle/>
          <a:p>
            <a:r>
              <a:rPr lang="en-SG" b="1" dirty="0">
                <a:cs typeface="Trebuchet MS"/>
              </a:rPr>
              <a:t>what predicts property price?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968EF-84AF-43F5-989C-A9ADE5785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SG"/>
          </a:p>
        </p:txBody>
      </p:sp>
      <p:grpSp>
        <p:nvGrpSpPr>
          <p:cNvPr id="14" name="Group 13"/>
          <p:cNvGrpSpPr/>
          <p:nvPr/>
        </p:nvGrpSpPr>
        <p:grpSpPr>
          <a:xfrm>
            <a:off x="1278162" y="1487325"/>
            <a:ext cx="9528923" cy="4831634"/>
            <a:chOff x="893832" y="1303493"/>
            <a:chExt cx="9528923" cy="483163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244328" y="4177886"/>
              <a:ext cx="2255844" cy="1453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1428" y="3826944"/>
              <a:ext cx="2189004" cy="6684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144069" y="3024782"/>
              <a:ext cx="2389523" cy="4846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344588" y="1654434"/>
              <a:ext cx="2272553" cy="137034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893832" y="2498458"/>
              <a:ext cx="3784955" cy="2230900"/>
              <a:chOff x="1645780" y="2882834"/>
              <a:chExt cx="3211755" cy="1938355"/>
            </a:xfrm>
            <a:solidFill>
              <a:srgbClr val="1B478E"/>
            </a:solidFill>
          </p:grpSpPr>
          <p:sp>
            <p:nvSpPr>
              <p:cNvPr id="7" name="Can 6"/>
              <p:cNvSpPr/>
              <p:nvPr/>
            </p:nvSpPr>
            <p:spPr>
              <a:xfrm rot="5400000">
                <a:off x="2255843" y="2272771"/>
                <a:ext cx="1938355" cy="3158482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255976" y="2891098"/>
                <a:ext cx="601559" cy="1915573"/>
              </a:xfrm>
              <a:prstGeom prst="ellipse">
                <a:avLst/>
              </a:prstGeom>
              <a:grpFill/>
              <a:ln>
                <a:solidFill>
                  <a:srgbClr val="204FA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360226" y="1303493"/>
              <a:ext cx="4060518" cy="1052828"/>
            </a:xfrm>
            <a:prstGeom prst="rect">
              <a:avLst/>
            </a:prstGeom>
            <a:solidFill>
              <a:srgbClr val="3A3E7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38883" y="1631876"/>
              <a:ext cx="2804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SG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Land use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20865" y="3776800"/>
              <a:ext cx="22382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Top Predictors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05861" y="2891284"/>
              <a:ext cx="902190" cy="768534"/>
              <a:chOff x="2181226" y="4387850"/>
              <a:chExt cx="323850" cy="496888"/>
            </a:xfrm>
            <a:solidFill>
              <a:schemeClr val="bg1"/>
            </a:solidFill>
          </p:grpSpPr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2401888" y="4462463"/>
                <a:ext cx="20638" cy="231775"/>
              </a:xfrm>
              <a:custGeom>
                <a:avLst/>
                <a:gdLst>
                  <a:gd name="T0" fmla="*/ 6 w 13"/>
                  <a:gd name="T1" fmla="*/ 0 h 146"/>
                  <a:gd name="T2" fmla="*/ 9 w 13"/>
                  <a:gd name="T3" fmla="*/ 0 h 146"/>
                  <a:gd name="T4" fmla="*/ 12 w 13"/>
                  <a:gd name="T5" fmla="*/ 3 h 146"/>
                  <a:gd name="T6" fmla="*/ 13 w 13"/>
                  <a:gd name="T7" fmla="*/ 6 h 146"/>
                  <a:gd name="T8" fmla="*/ 13 w 13"/>
                  <a:gd name="T9" fmla="*/ 11 h 146"/>
                  <a:gd name="T10" fmla="*/ 13 w 13"/>
                  <a:gd name="T11" fmla="*/ 136 h 146"/>
                  <a:gd name="T12" fmla="*/ 13 w 13"/>
                  <a:gd name="T13" fmla="*/ 140 h 146"/>
                  <a:gd name="T14" fmla="*/ 12 w 13"/>
                  <a:gd name="T15" fmla="*/ 143 h 146"/>
                  <a:gd name="T16" fmla="*/ 9 w 13"/>
                  <a:gd name="T17" fmla="*/ 146 h 146"/>
                  <a:gd name="T18" fmla="*/ 6 w 13"/>
                  <a:gd name="T19" fmla="*/ 146 h 146"/>
                  <a:gd name="T20" fmla="*/ 4 w 13"/>
                  <a:gd name="T21" fmla="*/ 146 h 146"/>
                  <a:gd name="T22" fmla="*/ 1 w 13"/>
                  <a:gd name="T23" fmla="*/ 143 h 146"/>
                  <a:gd name="T24" fmla="*/ 0 w 13"/>
                  <a:gd name="T25" fmla="*/ 140 h 146"/>
                  <a:gd name="T26" fmla="*/ 0 w 13"/>
                  <a:gd name="T27" fmla="*/ 136 h 146"/>
                  <a:gd name="T28" fmla="*/ 0 w 13"/>
                  <a:gd name="T29" fmla="*/ 11 h 146"/>
                  <a:gd name="T30" fmla="*/ 0 w 13"/>
                  <a:gd name="T31" fmla="*/ 6 h 146"/>
                  <a:gd name="T32" fmla="*/ 1 w 13"/>
                  <a:gd name="T33" fmla="*/ 3 h 146"/>
                  <a:gd name="T34" fmla="*/ 4 w 13"/>
                  <a:gd name="T35" fmla="*/ 0 h 146"/>
                  <a:gd name="T36" fmla="*/ 6 w 13"/>
                  <a:gd name="T3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6">
                    <a:moveTo>
                      <a:pt x="6" y="0"/>
                    </a:moveTo>
                    <a:lnTo>
                      <a:pt x="9" y="0"/>
                    </a:lnTo>
                    <a:lnTo>
                      <a:pt x="12" y="3"/>
                    </a:lnTo>
                    <a:lnTo>
                      <a:pt x="13" y="6"/>
                    </a:lnTo>
                    <a:lnTo>
                      <a:pt x="13" y="11"/>
                    </a:lnTo>
                    <a:lnTo>
                      <a:pt x="13" y="136"/>
                    </a:lnTo>
                    <a:lnTo>
                      <a:pt x="13" y="140"/>
                    </a:lnTo>
                    <a:lnTo>
                      <a:pt x="12" y="143"/>
                    </a:lnTo>
                    <a:lnTo>
                      <a:pt x="9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1" y="143"/>
                    </a:lnTo>
                    <a:lnTo>
                      <a:pt x="0" y="140"/>
                    </a:lnTo>
                    <a:lnTo>
                      <a:pt x="0" y="13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30"/>
              <p:cNvSpPr>
                <a:spLocks/>
              </p:cNvSpPr>
              <p:nvPr/>
            </p:nvSpPr>
            <p:spPr bwMode="auto">
              <a:xfrm>
                <a:off x="2439988" y="4514850"/>
                <a:ext cx="20638" cy="179388"/>
              </a:xfrm>
              <a:custGeom>
                <a:avLst/>
                <a:gdLst>
                  <a:gd name="T0" fmla="*/ 7 w 13"/>
                  <a:gd name="T1" fmla="*/ 0 h 113"/>
                  <a:gd name="T2" fmla="*/ 9 w 13"/>
                  <a:gd name="T3" fmla="*/ 0 h 113"/>
                  <a:gd name="T4" fmla="*/ 11 w 13"/>
                  <a:gd name="T5" fmla="*/ 3 h 113"/>
                  <a:gd name="T6" fmla="*/ 13 w 13"/>
                  <a:gd name="T7" fmla="*/ 6 h 113"/>
                  <a:gd name="T8" fmla="*/ 13 w 13"/>
                  <a:gd name="T9" fmla="*/ 10 h 113"/>
                  <a:gd name="T10" fmla="*/ 13 w 13"/>
                  <a:gd name="T11" fmla="*/ 103 h 113"/>
                  <a:gd name="T12" fmla="*/ 13 w 13"/>
                  <a:gd name="T13" fmla="*/ 107 h 113"/>
                  <a:gd name="T14" fmla="*/ 11 w 13"/>
                  <a:gd name="T15" fmla="*/ 110 h 113"/>
                  <a:gd name="T16" fmla="*/ 9 w 13"/>
                  <a:gd name="T17" fmla="*/ 113 h 113"/>
                  <a:gd name="T18" fmla="*/ 7 w 13"/>
                  <a:gd name="T19" fmla="*/ 113 h 113"/>
                  <a:gd name="T20" fmla="*/ 4 w 13"/>
                  <a:gd name="T21" fmla="*/ 113 h 113"/>
                  <a:gd name="T22" fmla="*/ 3 w 13"/>
                  <a:gd name="T23" fmla="*/ 110 h 113"/>
                  <a:gd name="T24" fmla="*/ 1 w 13"/>
                  <a:gd name="T25" fmla="*/ 107 h 113"/>
                  <a:gd name="T26" fmla="*/ 0 w 13"/>
                  <a:gd name="T27" fmla="*/ 103 h 113"/>
                  <a:gd name="T28" fmla="*/ 0 w 13"/>
                  <a:gd name="T29" fmla="*/ 10 h 113"/>
                  <a:gd name="T30" fmla="*/ 1 w 13"/>
                  <a:gd name="T31" fmla="*/ 6 h 113"/>
                  <a:gd name="T32" fmla="*/ 3 w 13"/>
                  <a:gd name="T33" fmla="*/ 3 h 113"/>
                  <a:gd name="T34" fmla="*/ 4 w 13"/>
                  <a:gd name="T35" fmla="*/ 0 h 113"/>
                  <a:gd name="T36" fmla="*/ 7 w 13"/>
                  <a:gd name="T3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13">
                    <a:moveTo>
                      <a:pt x="7" y="0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6"/>
                    </a:lnTo>
                    <a:lnTo>
                      <a:pt x="13" y="10"/>
                    </a:lnTo>
                    <a:lnTo>
                      <a:pt x="13" y="103"/>
                    </a:lnTo>
                    <a:lnTo>
                      <a:pt x="13" y="107"/>
                    </a:lnTo>
                    <a:lnTo>
                      <a:pt x="11" y="110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4" y="113"/>
                    </a:lnTo>
                    <a:lnTo>
                      <a:pt x="3" y="110"/>
                    </a:lnTo>
                    <a:lnTo>
                      <a:pt x="1" y="107"/>
                    </a:lnTo>
                    <a:lnTo>
                      <a:pt x="0" y="10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31"/>
              <p:cNvSpPr>
                <a:spLocks/>
              </p:cNvSpPr>
              <p:nvPr/>
            </p:nvSpPr>
            <p:spPr bwMode="auto">
              <a:xfrm>
                <a:off x="2232026" y="4519613"/>
                <a:ext cx="98425" cy="160338"/>
              </a:xfrm>
              <a:custGeom>
                <a:avLst/>
                <a:gdLst>
                  <a:gd name="T0" fmla="*/ 31 w 62"/>
                  <a:gd name="T1" fmla="*/ 0 h 101"/>
                  <a:gd name="T2" fmla="*/ 43 w 62"/>
                  <a:gd name="T3" fmla="*/ 4 h 101"/>
                  <a:gd name="T4" fmla="*/ 53 w 62"/>
                  <a:gd name="T5" fmla="*/ 15 h 101"/>
                  <a:gd name="T6" fmla="*/ 59 w 62"/>
                  <a:gd name="T7" fmla="*/ 31 h 101"/>
                  <a:gd name="T8" fmla="*/ 62 w 62"/>
                  <a:gd name="T9" fmla="*/ 50 h 101"/>
                  <a:gd name="T10" fmla="*/ 59 w 62"/>
                  <a:gd name="T11" fmla="*/ 70 h 101"/>
                  <a:gd name="T12" fmla="*/ 53 w 62"/>
                  <a:gd name="T13" fmla="*/ 86 h 101"/>
                  <a:gd name="T14" fmla="*/ 43 w 62"/>
                  <a:gd name="T15" fmla="*/ 97 h 101"/>
                  <a:gd name="T16" fmla="*/ 31 w 62"/>
                  <a:gd name="T17" fmla="*/ 101 h 101"/>
                  <a:gd name="T18" fmla="*/ 19 w 62"/>
                  <a:gd name="T19" fmla="*/ 97 h 101"/>
                  <a:gd name="T20" fmla="*/ 8 w 62"/>
                  <a:gd name="T21" fmla="*/ 86 h 101"/>
                  <a:gd name="T22" fmla="*/ 3 w 62"/>
                  <a:gd name="T23" fmla="*/ 70 h 101"/>
                  <a:gd name="T24" fmla="*/ 0 w 62"/>
                  <a:gd name="T25" fmla="*/ 50 h 101"/>
                  <a:gd name="T26" fmla="*/ 3 w 62"/>
                  <a:gd name="T27" fmla="*/ 31 h 101"/>
                  <a:gd name="T28" fmla="*/ 8 w 62"/>
                  <a:gd name="T29" fmla="*/ 15 h 101"/>
                  <a:gd name="T30" fmla="*/ 19 w 62"/>
                  <a:gd name="T31" fmla="*/ 4 h 101"/>
                  <a:gd name="T32" fmla="*/ 31 w 62"/>
                  <a:gd name="T3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101">
                    <a:moveTo>
                      <a:pt x="31" y="0"/>
                    </a:moveTo>
                    <a:lnTo>
                      <a:pt x="43" y="4"/>
                    </a:lnTo>
                    <a:lnTo>
                      <a:pt x="53" y="15"/>
                    </a:lnTo>
                    <a:lnTo>
                      <a:pt x="59" y="31"/>
                    </a:lnTo>
                    <a:lnTo>
                      <a:pt x="62" y="50"/>
                    </a:lnTo>
                    <a:lnTo>
                      <a:pt x="59" y="70"/>
                    </a:lnTo>
                    <a:lnTo>
                      <a:pt x="53" y="86"/>
                    </a:lnTo>
                    <a:lnTo>
                      <a:pt x="43" y="97"/>
                    </a:lnTo>
                    <a:lnTo>
                      <a:pt x="31" y="101"/>
                    </a:lnTo>
                    <a:lnTo>
                      <a:pt x="19" y="97"/>
                    </a:lnTo>
                    <a:lnTo>
                      <a:pt x="8" y="86"/>
                    </a:lnTo>
                    <a:lnTo>
                      <a:pt x="3" y="70"/>
                    </a:lnTo>
                    <a:lnTo>
                      <a:pt x="0" y="50"/>
                    </a:lnTo>
                    <a:lnTo>
                      <a:pt x="3" y="31"/>
                    </a:lnTo>
                    <a:lnTo>
                      <a:pt x="8" y="15"/>
                    </a:lnTo>
                    <a:lnTo>
                      <a:pt x="19" y="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32"/>
              <p:cNvSpPr>
                <a:spLocks/>
              </p:cNvSpPr>
              <p:nvPr/>
            </p:nvSpPr>
            <p:spPr bwMode="auto">
              <a:xfrm>
                <a:off x="2316163" y="4387850"/>
                <a:ext cx="188913" cy="19050"/>
              </a:xfrm>
              <a:custGeom>
                <a:avLst/>
                <a:gdLst>
                  <a:gd name="T0" fmla="*/ 3 w 119"/>
                  <a:gd name="T1" fmla="*/ 0 h 12"/>
                  <a:gd name="T2" fmla="*/ 115 w 119"/>
                  <a:gd name="T3" fmla="*/ 0 h 12"/>
                  <a:gd name="T4" fmla="*/ 116 w 119"/>
                  <a:gd name="T5" fmla="*/ 1 h 12"/>
                  <a:gd name="T6" fmla="*/ 118 w 119"/>
                  <a:gd name="T7" fmla="*/ 3 h 12"/>
                  <a:gd name="T8" fmla="*/ 119 w 119"/>
                  <a:gd name="T9" fmla="*/ 6 h 12"/>
                  <a:gd name="T10" fmla="*/ 118 w 119"/>
                  <a:gd name="T11" fmla="*/ 9 h 12"/>
                  <a:gd name="T12" fmla="*/ 116 w 119"/>
                  <a:gd name="T13" fmla="*/ 12 h 12"/>
                  <a:gd name="T14" fmla="*/ 115 w 119"/>
                  <a:gd name="T15" fmla="*/ 12 h 12"/>
                  <a:gd name="T16" fmla="*/ 3 w 119"/>
                  <a:gd name="T17" fmla="*/ 12 h 12"/>
                  <a:gd name="T18" fmla="*/ 2 w 119"/>
                  <a:gd name="T19" fmla="*/ 12 h 12"/>
                  <a:gd name="T20" fmla="*/ 0 w 119"/>
                  <a:gd name="T21" fmla="*/ 9 h 12"/>
                  <a:gd name="T22" fmla="*/ 0 w 119"/>
                  <a:gd name="T23" fmla="*/ 6 h 12"/>
                  <a:gd name="T24" fmla="*/ 0 w 119"/>
                  <a:gd name="T25" fmla="*/ 3 h 12"/>
                  <a:gd name="T26" fmla="*/ 2 w 119"/>
                  <a:gd name="T27" fmla="*/ 1 h 12"/>
                  <a:gd name="T28" fmla="*/ 3 w 119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2">
                    <a:moveTo>
                      <a:pt x="3" y="0"/>
                    </a:moveTo>
                    <a:lnTo>
                      <a:pt x="115" y="0"/>
                    </a:lnTo>
                    <a:lnTo>
                      <a:pt x="116" y="1"/>
                    </a:lnTo>
                    <a:lnTo>
                      <a:pt x="118" y="3"/>
                    </a:lnTo>
                    <a:lnTo>
                      <a:pt x="119" y="6"/>
                    </a:lnTo>
                    <a:lnTo>
                      <a:pt x="118" y="9"/>
                    </a:lnTo>
                    <a:lnTo>
                      <a:pt x="116" y="12"/>
                    </a:lnTo>
                    <a:lnTo>
                      <a:pt x="115" y="12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2181226" y="4724400"/>
                <a:ext cx="323850" cy="160338"/>
              </a:xfrm>
              <a:custGeom>
                <a:avLst/>
                <a:gdLst>
                  <a:gd name="T0" fmla="*/ 63 w 204"/>
                  <a:gd name="T1" fmla="*/ 0 h 101"/>
                  <a:gd name="T2" fmla="*/ 78 w 204"/>
                  <a:gd name="T3" fmla="*/ 3 h 101"/>
                  <a:gd name="T4" fmla="*/ 93 w 204"/>
                  <a:gd name="T5" fmla="*/ 12 h 101"/>
                  <a:gd name="T6" fmla="*/ 105 w 204"/>
                  <a:gd name="T7" fmla="*/ 26 h 101"/>
                  <a:gd name="T8" fmla="*/ 200 w 204"/>
                  <a:gd name="T9" fmla="*/ 26 h 101"/>
                  <a:gd name="T10" fmla="*/ 201 w 204"/>
                  <a:gd name="T11" fmla="*/ 26 h 101"/>
                  <a:gd name="T12" fmla="*/ 203 w 204"/>
                  <a:gd name="T13" fmla="*/ 29 h 101"/>
                  <a:gd name="T14" fmla="*/ 204 w 204"/>
                  <a:gd name="T15" fmla="*/ 32 h 101"/>
                  <a:gd name="T16" fmla="*/ 203 w 204"/>
                  <a:gd name="T17" fmla="*/ 35 h 101"/>
                  <a:gd name="T18" fmla="*/ 201 w 204"/>
                  <a:gd name="T19" fmla="*/ 36 h 101"/>
                  <a:gd name="T20" fmla="*/ 200 w 204"/>
                  <a:gd name="T21" fmla="*/ 38 h 101"/>
                  <a:gd name="T22" fmla="*/ 110 w 204"/>
                  <a:gd name="T23" fmla="*/ 38 h 101"/>
                  <a:gd name="T24" fmla="*/ 119 w 204"/>
                  <a:gd name="T25" fmla="*/ 55 h 101"/>
                  <a:gd name="T26" fmla="*/ 124 w 204"/>
                  <a:gd name="T27" fmla="*/ 78 h 101"/>
                  <a:gd name="T28" fmla="*/ 125 w 204"/>
                  <a:gd name="T29" fmla="*/ 101 h 101"/>
                  <a:gd name="T30" fmla="*/ 0 w 204"/>
                  <a:gd name="T31" fmla="*/ 93 h 101"/>
                  <a:gd name="T32" fmla="*/ 3 w 204"/>
                  <a:gd name="T33" fmla="*/ 61 h 101"/>
                  <a:gd name="T34" fmla="*/ 12 w 204"/>
                  <a:gd name="T35" fmla="*/ 36 h 101"/>
                  <a:gd name="T36" fmla="*/ 26 w 204"/>
                  <a:gd name="T37" fmla="*/ 17 h 101"/>
                  <a:gd name="T38" fmla="*/ 43 w 204"/>
                  <a:gd name="T39" fmla="*/ 5 h 101"/>
                  <a:gd name="T40" fmla="*/ 63 w 204"/>
                  <a:gd name="T4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4" h="101">
                    <a:moveTo>
                      <a:pt x="63" y="0"/>
                    </a:moveTo>
                    <a:lnTo>
                      <a:pt x="78" y="3"/>
                    </a:lnTo>
                    <a:lnTo>
                      <a:pt x="93" y="12"/>
                    </a:lnTo>
                    <a:lnTo>
                      <a:pt x="105" y="26"/>
                    </a:lnTo>
                    <a:lnTo>
                      <a:pt x="200" y="26"/>
                    </a:lnTo>
                    <a:lnTo>
                      <a:pt x="201" y="26"/>
                    </a:lnTo>
                    <a:lnTo>
                      <a:pt x="203" y="29"/>
                    </a:lnTo>
                    <a:lnTo>
                      <a:pt x="204" y="32"/>
                    </a:lnTo>
                    <a:lnTo>
                      <a:pt x="203" y="35"/>
                    </a:lnTo>
                    <a:lnTo>
                      <a:pt x="201" y="36"/>
                    </a:lnTo>
                    <a:lnTo>
                      <a:pt x="200" y="38"/>
                    </a:lnTo>
                    <a:lnTo>
                      <a:pt x="110" y="38"/>
                    </a:lnTo>
                    <a:lnTo>
                      <a:pt x="119" y="55"/>
                    </a:lnTo>
                    <a:lnTo>
                      <a:pt x="124" y="78"/>
                    </a:lnTo>
                    <a:lnTo>
                      <a:pt x="125" y="101"/>
                    </a:lnTo>
                    <a:lnTo>
                      <a:pt x="0" y="93"/>
                    </a:lnTo>
                    <a:lnTo>
                      <a:pt x="3" y="61"/>
                    </a:lnTo>
                    <a:lnTo>
                      <a:pt x="12" y="36"/>
                    </a:lnTo>
                    <a:lnTo>
                      <a:pt x="26" y="17"/>
                    </a:lnTo>
                    <a:lnTo>
                      <a:pt x="43" y="5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2359026" y="4598988"/>
                <a:ext cx="20638" cy="95250"/>
              </a:xfrm>
              <a:custGeom>
                <a:avLst/>
                <a:gdLst>
                  <a:gd name="T0" fmla="*/ 7 w 13"/>
                  <a:gd name="T1" fmla="*/ 0 h 60"/>
                  <a:gd name="T2" fmla="*/ 9 w 13"/>
                  <a:gd name="T3" fmla="*/ 2 h 60"/>
                  <a:gd name="T4" fmla="*/ 12 w 13"/>
                  <a:gd name="T5" fmla="*/ 3 h 60"/>
                  <a:gd name="T6" fmla="*/ 13 w 13"/>
                  <a:gd name="T7" fmla="*/ 6 h 60"/>
                  <a:gd name="T8" fmla="*/ 13 w 13"/>
                  <a:gd name="T9" fmla="*/ 11 h 60"/>
                  <a:gd name="T10" fmla="*/ 13 w 13"/>
                  <a:gd name="T11" fmla="*/ 50 h 60"/>
                  <a:gd name="T12" fmla="*/ 13 w 13"/>
                  <a:gd name="T13" fmla="*/ 54 h 60"/>
                  <a:gd name="T14" fmla="*/ 12 w 13"/>
                  <a:gd name="T15" fmla="*/ 57 h 60"/>
                  <a:gd name="T16" fmla="*/ 9 w 13"/>
                  <a:gd name="T17" fmla="*/ 60 h 60"/>
                  <a:gd name="T18" fmla="*/ 7 w 13"/>
                  <a:gd name="T19" fmla="*/ 60 h 60"/>
                  <a:gd name="T20" fmla="*/ 4 w 13"/>
                  <a:gd name="T21" fmla="*/ 60 h 60"/>
                  <a:gd name="T22" fmla="*/ 1 w 13"/>
                  <a:gd name="T23" fmla="*/ 57 h 60"/>
                  <a:gd name="T24" fmla="*/ 1 w 13"/>
                  <a:gd name="T25" fmla="*/ 54 h 60"/>
                  <a:gd name="T26" fmla="*/ 0 w 13"/>
                  <a:gd name="T27" fmla="*/ 50 h 60"/>
                  <a:gd name="T28" fmla="*/ 0 w 13"/>
                  <a:gd name="T29" fmla="*/ 11 h 60"/>
                  <a:gd name="T30" fmla="*/ 1 w 13"/>
                  <a:gd name="T31" fmla="*/ 6 h 60"/>
                  <a:gd name="T32" fmla="*/ 1 w 13"/>
                  <a:gd name="T33" fmla="*/ 3 h 60"/>
                  <a:gd name="T34" fmla="*/ 4 w 13"/>
                  <a:gd name="T35" fmla="*/ 2 h 60"/>
                  <a:gd name="T36" fmla="*/ 7 w 13"/>
                  <a:gd name="T3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60">
                    <a:moveTo>
                      <a:pt x="7" y="0"/>
                    </a:moveTo>
                    <a:lnTo>
                      <a:pt x="9" y="2"/>
                    </a:lnTo>
                    <a:lnTo>
                      <a:pt x="12" y="3"/>
                    </a:lnTo>
                    <a:lnTo>
                      <a:pt x="13" y="6"/>
                    </a:lnTo>
                    <a:lnTo>
                      <a:pt x="13" y="11"/>
                    </a:lnTo>
                    <a:lnTo>
                      <a:pt x="13" y="50"/>
                    </a:lnTo>
                    <a:lnTo>
                      <a:pt x="13" y="54"/>
                    </a:lnTo>
                    <a:lnTo>
                      <a:pt x="12" y="57"/>
                    </a:lnTo>
                    <a:lnTo>
                      <a:pt x="9" y="60"/>
                    </a:lnTo>
                    <a:lnTo>
                      <a:pt x="7" y="60"/>
                    </a:lnTo>
                    <a:lnTo>
                      <a:pt x="4" y="60"/>
                    </a:lnTo>
                    <a:lnTo>
                      <a:pt x="1" y="57"/>
                    </a:lnTo>
                    <a:lnTo>
                      <a:pt x="1" y="54"/>
                    </a:lnTo>
                    <a:lnTo>
                      <a:pt x="0" y="50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 bwMode="auto">
            <a:xfrm>
              <a:off x="6750162" y="1331086"/>
              <a:ext cx="819447" cy="945139"/>
              <a:chOff x="3741" y="1506"/>
              <a:chExt cx="502" cy="579"/>
            </a:xfrm>
            <a:solidFill>
              <a:srgbClr val="FFFFFF"/>
            </a:solidFill>
          </p:grpSpPr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3741" y="1506"/>
                <a:ext cx="358" cy="579"/>
              </a:xfrm>
              <a:custGeom>
                <a:avLst/>
                <a:gdLst>
                  <a:gd name="T0" fmla="*/ 705 w 1541"/>
                  <a:gd name="T1" fmla="*/ 321 h 2484"/>
                  <a:gd name="T2" fmla="*/ 716 w 1541"/>
                  <a:gd name="T3" fmla="*/ 37 h 2484"/>
                  <a:gd name="T4" fmla="*/ 1171 w 1541"/>
                  <a:gd name="T5" fmla="*/ 389 h 2484"/>
                  <a:gd name="T6" fmla="*/ 1541 w 1541"/>
                  <a:gd name="T7" fmla="*/ 795 h 2484"/>
                  <a:gd name="T8" fmla="*/ 1541 w 1541"/>
                  <a:gd name="T9" fmla="*/ 801 h 2484"/>
                  <a:gd name="T10" fmla="*/ 1541 w 1541"/>
                  <a:gd name="T11" fmla="*/ 866 h 2484"/>
                  <a:gd name="T12" fmla="*/ 1472 w 1541"/>
                  <a:gd name="T13" fmla="*/ 894 h 2484"/>
                  <a:gd name="T14" fmla="*/ 1472 w 1541"/>
                  <a:gd name="T15" fmla="*/ 894 h 2484"/>
                  <a:gd name="T16" fmla="*/ 1396 w 1541"/>
                  <a:gd name="T17" fmla="*/ 940 h 2484"/>
                  <a:gd name="T18" fmla="*/ 1329 w 1541"/>
                  <a:gd name="T19" fmla="*/ 998 h 2484"/>
                  <a:gd name="T20" fmla="*/ 1273 w 1541"/>
                  <a:gd name="T21" fmla="*/ 1069 h 2484"/>
                  <a:gd name="T22" fmla="*/ 1231 w 1541"/>
                  <a:gd name="T23" fmla="*/ 1149 h 2484"/>
                  <a:gd name="T24" fmla="*/ 1231 w 1541"/>
                  <a:gd name="T25" fmla="*/ 1149 h 2484"/>
                  <a:gd name="T26" fmla="*/ 1205 w 1541"/>
                  <a:gd name="T27" fmla="*/ 1237 h 2484"/>
                  <a:gd name="T28" fmla="*/ 1197 w 1541"/>
                  <a:gd name="T29" fmla="*/ 1330 h 2484"/>
                  <a:gd name="T30" fmla="*/ 1224 w 1541"/>
                  <a:gd name="T31" fmla="*/ 1491 h 2484"/>
                  <a:gd name="T32" fmla="*/ 1309 w 1541"/>
                  <a:gd name="T33" fmla="*/ 1627 h 2484"/>
                  <a:gd name="T34" fmla="*/ 1412 w 1541"/>
                  <a:gd name="T35" fmla="*/ 1718 h 2484"/>
                  <a:gd name="T36" fmla="*/ 1466 w 1541"/>
                  <a:gd name="T37" fmla="*/ 1754 h 2484"/>
                  <a:gd name="T38" fmla="*/ 1387 w 1541"/>
                  <a:gd name="T39" fmla="*/ 1801 h 2484"/>
                  <a:gd name="T40" fmla="*/ 1181 w 1541"/>
                  <a:gd name="T41" fmla="*/ 1925 h 2484"/>
                  <a:gd name="T42" fmla="*/ 1087 w 1541"/>
                  <a:gd name="T43" fmla="*/ 1981 h 2484"/>
                  <a:gd name="T44" fmla="*/ 432 w 1541"/>
                  <a:gd name="T45" fmla="*/ 1981 h 2484"/>
                  <a:gd name="T46" fmla="*/ 432 w 1541"/>
                  <a:gd name="T47" fmla="*/ 1697 h 2484"/>
                  <a:gd name="T48" fmla="*/ 853 w 1541"/>
                  <a:gd name="T49" fmla="*/ 1265 h 2484"/>
                  <a:gd name="T50" fmla="*/ 682 w 1541"/>
                  <a:gd name="T51" fmla="*/ 1083 h 2484"/>
                  <a:gd name="T52" fmla="*/ 455 w 1541"/>
                  <a:gd name="T53" fmla="*/ 1071 h 2484"/>
                  <a:gd name="T54" fmla="*/ 213 w 1541"/>
                  <a:gd name="T55" fmla="*/ 1196 h 2484"/>
                  <a:gd name="T56" fmla="*/ 136 w 1541"/>
                  <a:gd name="T57" fmla="*/ 1083 h 2484"/>
                  <a:gd name="T58" fmla="*/ 182 w 1541"/>
                  <a:gd name="T59" fmla="*/ 787 h 2484"/>
                  <a:gd name="T60" fmla="*/ 466 w 1541"/>
                  <a:gd name="T61" fmla="*/ 480 h 2484"/>
                  <a:gd name="T62" fmla="*/ 705 w 1541"/>
                  <a:gd name="T63" fmla="*/ 321 h 2484"/>
                  <a:gd name="T64" fmla="*/ 465 w 1541"/>
                  <a:gd name="T65" fmla="*/ 2092 h 2484"/>
                  <a:gd name="T66" fmla="*/ 1149 w 1541"/>
                  <a:gd name="T67" fmla="*/ 2092 h 2484"/>
                  <a:gd name="T68" fmla="*/ 1233 w 1541"/>
                  <a:gd name="T69" fmla="*/ 2204 h 2484"/>
                  <a:gd name="T70" fmla="*/ 1234 w 1541"/>
                  <a:gd name="T71" fmla="*/ 2206 h 2484"/>
                  <a:gd name="T72" fmla="*/ 465 w 1541"/>
                  <a:gd name="T73" fmla="*/ 2206 h 2484"/>
                  <a:gd name="T74" fmla="*/ 465 w 1541"/>
                  <a:gd name="T75" fmla="*/ 2092 h 2484"/>
                  <a:gd name="T76" fmla="*/ 460 w 1541"/>
                  <a:gd name="T77" fmla="*/ 2308 h 2484"/>
                  <a:gd name="T78" fmla="*/ 357 w 1541"/>
                  <a:gd name="T79" fmla="*/ 2484 h 2484"/>
                  <a:gd name="T80" fmla="*/ 1541 w 1541"/>
                  <a:gd name="T81" fmla="*/ 2484 h 2484"/>
                  <a:gd name="T82" fmla="*/ 1541 w 1541"/>
                  <a:gd name="T83" fmla="*/ 2451 h 2484"/>
                  <a:gd name="T84" fmla="*/ 1541 w 1541"/>
                  <a:gd name="T85" fmla="*/ 2427 h 2484"/>
                  <a:gd name="T86" fmla="*/ 1512 w 1541"/>
                  <a:gd name="T87" fmla="*/ 2382 h 2484"/>
                  <a:gd name="T88" fmla="*/ 1491 w 1541"/>
                  <a:gd name="T89" fmla="*/ 2375 h 2484"/>
                  <a:gd name="T90" fmla="*/ 1362 w 1541"/>
                  <a:gd name="T91" fmla="*/ 2313 h 2484"/>
                  <a:gd name="T92" fmla="*/ 460 w 1541"/>
                  <a:gd name="T93" fmla="*/ 2308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41" h="2484">
                    <a:moveTo>
                      <a:pt x="705" y="321"/>
                    </a:moveTo>
                    <a:lnTo>
                      <a:pt x="716" y="37"/>
                    </a:lnTo>
                    <a:cubicBezTo>
                      <a:pt x="718" y="0"/>
                      <a:pt x="853" y="253"/>
                      <a:pt x="1171" y="389"/>
                    </a:cubicBezTo>
                    <a:cubicBezTo>
                      <a:pt x="1341" y="462"/>
                      <a:pt x="1462" y="618"/>
                      <a:pt x="1541" y="795"/>
                    </a:cubicBezTo>
                    <a:lnTo>
                      <a:pt x="1541" y="801"/>
                    </a:lnTo>
                    <a:lnTo>
                      <a:pt x="1541" y="866"/>
                    </a:lnTo>
                    <a:cubicBezTo>
                      <a:pt x="1519" y="873"/>
                      <a:pt x="1496" y="883"/>
                      <a:pt x="1472" y="894"/>
                    </a:cubicBezTo>
                    <a:lnTo>
                      <a:pt x="1472" y="894"/>
                    </a:lnTo>
                    <a:cubicBezTo>
                      <a:pt x="1445" y="907"/>
                      <a:pt x="1420" y="923"/>
                      <a:pt x="1396" y="940"/>
                    </a:cubicBezTo>
                    <a:cubicBezTo>
                      <a:pt x="1372" y="957"/>
                      <a:pt x="1350" y="976"/>
                      <a:pt x="1329" y="998"/>
                    </a:cubicBezTo>
                    <a:cubicBezTo>
                      <a:pt x="1308" y="1020"/>
                      <a:pt x="1289" y="1044"/>
                      <a:pt x="1273" y="1069"/>
                    </a:cubicBezTo>
                    <a:cubicBezTo>
                      <a:pt x="1257" y="1094"/>
                      <a:pt x="1243" y="1121"/>
                      <a:pt x="1231" y="1149"/>
                    </a:cubicBezTo>
                    <a:lnTo>
                      <a:pt x="1231" y="1149"/>
                    </a:lnTo>
                    <a:cubicBezTo>
                      <a:pt x="1220" y="1178"/>
                      <a:pt x="1211" y="1207"/>
                      <a:pt x="1205" y="1237"/>
                    </a:cubicBezTo>
                    <a:cubicBezTo>
                      <a:pt x="1199" y="1268"/>
                      <a:pt x="1197" y="1299"/>
                      <a:pt x="1197" y="1330"/>
                    </a:cubicBezTo>
                    <a:cubicBezTo>
                      <a:pt x="1197" y="1387"/>
                      <a:pt x="1206" y="1441"/>
                      <a:pt x="1224" y="1491"/>
                    </a:cubicBezTo>
                    <a:cubicBezTo>
                      <a:pt x="1243" y="1542"/>
                      <a:pt x="1272" y="1588"/>
                      <a:pt x="1309" y="1627"/>
                    </a:cubicBezTo>
                    <a:cubicBezTo>
                      <a:pt x="1341" y="1660"/>
                      <a:pt x="1375" y="1691"/>
                      <a:pt x="1412" y="1718"/>
                    </a:cubicBezTo>
                    <a:cubicBezTo>
                      <a:pt x="1429" y="1730"/>
                      <a:pt x="1447" y="1742"/>
                      <a:pt x="1466" y="1754"/>
                    </a:cubicBezTo>
                    <a:lnTo>
                      <a:pt x="1387" y="1801"/>
                    </a:lnTo>
                    <a:lnTo>
                      <a:pt x="1181" y="1925"/>
                    </a:lnTo>
                    <a:lnTo>
                      <a:pt x="1087" y="1981"/>
                    </a:lnTo>
                    <a:lnTo>
                      <a:pt x="432" y="1981"/>
                    </a:lnTo>
                    <a:cubicBezTo>
                      <a:pt x="432" y="1981"/>
                      <a:pt x="284" y="1822"/>
                      <a:pt x="432" y="1697"/>
                    </a:cubicBezTo>
                    <a:cubicBezTo>
                      <a:pt x="580" y="1572"/>
                      <a:pt x="830" y="1333"/>
                      <a:pt x="853" y="1265"/>
                    </a:cubicBezTo>
                    <a:cubicBezTo>
                      <a:pt x="875" y="1196"/>
                      <a:pt x="853" y="1083"/>
                      <a:pt x="682" y="1083"/>
                    </a:cubicBezTo>
                    <a:cubicBezTo>
                      <a:pt x="511" y="1083"/>
                      <a:pt x="601" y="1005"/>
                      <a:pt x="455" y="1071"/>
                    </a:cubicBezTo>
                    <a:cubicBezTo>
                      <a:pt x="309" y="1137"/>
                      <a:pt x="270" y="1208"/>
                      <a:pt x="213" y="1196"/>
                    </a:cubicBezTo>
                    <a:cubicBezTo>
                      <a:pt x="156" y="1185"/>
                      <a:pt x="136" y="1140"/>
                      <a:pt x="136" y="1083"/>
                    </a:cubicBezTo>
                    <a:cubicBezTo>
                      <a:pt x="136" y="1026"/>
                      <a:pt x="0" y="924"/>
                      <a:pt x="182" y="787"/>
                    </a:cubicBezTo>
                    <a:cubicBezTo>
                      <a:pt x="364" y="651"/>
                      <a:pt x="398" y="571"/>
                      <a:pt x="466" y="480"/>
                    </a:cubicBezTo>
                    <a:cubicBezTo>
                      <a:pt x="534" y="389"/>
                      <a:pt x="560" y="318"/>
                      <a:pt x="705" y="321"/>
                    </a:cubicBezTo>
                    <a:close/>
                    <a:moveTo>
                      <a:pt x="465" y="2092"/>
                    </a:moveTo>
                    <a:lnTo>
                      <a:pt x="1149" y="2092"/>
                    </a:lnTo>
                    <a:cubicBezTo>
                      <a:pt x="1173" y="2132"/>
                      <a:pt x="1201" y="2170"/>
                      <a:pt x="1233" y="2204"/>
                    </a:cubicBezTo>
                    <a:lnTo>
                      <a:pt x="1234" y="2206"/>
                    </a:lnTo>
                    <a:lnTo>
                      <a:pt x="465" y="2206"/>
                    </a:lnTo>
                    <a:lnTo>
                      <a:pt x="465" y="2092"/>
                    </a:lnTo>
                    <a:close/>
                    <a:moveTo>
                      <a:pt x="460" y="2308"/>
                    </a:moveTo>
                    <a:lnTo>
                      <a:pt x="357" y="2484"/>
                    </a:lnTo>
                    <a:lnTo>
                      <a:pt x="1541" y="2484"/>
                    </a:lnTo>
                    <a:lnTo>
                      <a:pt x="1541" y="2451"/>
                    </a:lnTo>
                    <a:lnTo>
                      <a:pt x="1541" y="2427"/>
                    </a:lnTo>
                    <a:lnTo>
                      <a:pt x="1512" y="2382"/>
                    </a:lnTo>
                    <a:cubicBezTo>
                      <a:pt x="1505" y="2380"/>
                      <a:pt x="1498" y="2378"/>
                      <a:pt x="1491" y="2375"/>
                    </a:cubicBezTo>
                    <a:cubicBezTo>
                      <a:pt x="1445" y="2359"/>
                      <a:pt x="1402" y="2339"/>
                      <a:pt x="1362" y="2313"/>
                    </a:cubicBezTo>
                    <a:lnTo>
                      <a:pt x="460" y="23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4029" y="1693"/>
                <a:ext cx="214" cy="384"/>
              </a:xfrm>
              <a:custGeom>
                <a:avLst/>
                <a:gdLst>
                  <a:gd name="T0" fmla="*/ 921 w 921"/>
                  <a:gd name="T1" fmla="*/ 1104 h 1650"/>
                  <a:gd name="T2" fmla="*/ 826 w 921"/>
                  <a:gd name="T3" fmla="*/ 1362 h 1650"/>
                  <a:gd name="T4" fmla="*/ 576 w 921"/>
                  <a:gd name="T5" fmla="*/ 1494 h 1650"/>
                  <a:gd name="T6" fmla="*/ 576 w 921"/>
                  <a:gd name="T7" fmla="*/ 1650 h 1650"/>
                  <a:gd name="T8" fmla="*/ 415 w 921"/>
                  <a:gd name="T9" fmla="*/ 1650 h 1650"/>
                  <a:gd name="T10" fmla="*/ 415 w 921"/>
                  <a:gd name="T11" fmla="*/ 1494 h 1650"/>
                  <a:gd name="T12" fmla="*/ 173 w 921"/>
                  <a:gd name="T13" fmla="*/ 1410 h 1650"/>
                  <a:gd name="T14" fmla="*/ 0 w 921"/>
                  <a:gd name="T15" fmla="*/ 1221 h 1650"/>
                  <a:gd name="T16" fmla="*/ 205 w 921"/>
                  <a:gd name="T17" fmla="*/ 1097 h 1650"/>
                  <a:gd name="T18" fmla="*/ 475 w 921"/>
                  <a:gd name="T19" fmla="*/ 1266 h 1650"/>
                  <a:gd name="T20" fmla="*/ 568 w 921"/>
                  <a:gd name="T21" fmla="*/ 1252 h 1650"/>
                  <a:gd name="T22" fmla="*/ 645 w 921"/>
                  <a:gd name="T23" fmla="*/ 1207 h 1650"/>
                  <a:gd name="T24" fmla="*/ 674 w 921"/>
                  <a:gd name="T25" fmla="*/ 1126 h 1650"/>
                  <a:gd name="T26" fmla="*/ 562 w 921"/>
                  <a:gd name="T27" fmla="*/ 1003 h 1650"/>
                  <a:gd name="T28" fmla="*/ 341 w 921"/>
                  <a:gd name="T29" fmla="*/ 887 h 1650"/>
                  <a:gd name="T30" fmla="*/ 152 w 921"/>
                  <a:gd name="T31" fmla="*/ 748 h 1650"/>
                  <a:gd name="T32" fmla="*/ 70 w 921"/>
                  <a:gd name="T33" fmla="*/ 529 h 1650"/>
                  <a:gd name="T34" fmla="*/ 97 w 921"/>
                  <a:gd name="T35" fmla="*/ 390 h 1650"/>
                  <a:gd name="T36" fmla="*/ 171 w 921"/>
                  <a:gd name="T37" fmla="*/ 276 h 1650"/>
                  <a:gd name="T38" fmla="*/ 282 w 921"/>
                  <a:gd name="T39" fmla="*/ 195 h 1650"/>
                  <a:gd name="T40" fmla="*/ 415 w 921"/>
                  <a:gd name="T41" fmla="*/ 155 h 1650"/>
                  <a:gd name="T42" fmla="*/ 415 w 921"/>
                  <a:gd name="T43" fmla="*/ 0 h 1650"/>
                  <a:gd name="T44" fmla="*/ 576 w 921"/>
                  <a:gd name="T45" fmla="*/ 0 h 1650"/>
                  <a:gd name="T46" fmla="*/ 576 w 921"/>
                  <a:gd name="T47" fmla="*/ 155 h 1650"/>
                  <a:gd name="T48" fmla="*/ 894 w 921"/>
                  <a:gd name="T49" fmla="*/ 390 h 1650"/>
                  <a:gd name="T50" fmla="*/ 693 w 921"/>
                  <a:gd name="T51" fmla="*/ 510 h 1650"/>
                  <a:gd name="T52" fmla="*/ 484 w 921"/>
                  <a:gd name="T53" fmla="*/ 384 h 1650"/>
                  <a:gd name="T54" fmla="*/ 369 w 921"/>
                  <a:gd name="T55" fmla="*/ 416 h 1650"/>
                  <a:gd name="T56" fmla="*/ 318 w 921"/>
                  <a:gd name="T57" fmla="*/ 505 h 1650"/>
                  <a:gd name="T58" fmla="*/ 430 w 921"/>
                  <a:gd name="T59" fmla="*/ 632 h 1650"/>
                  <a:gd name="T60" fmla="*/ 649 w 921"/>
                  <a:gd name="T61" fmla="*/ 747 h 1650"/>
                  <a:gd name="T62" fmla="*/ 839 w 921"/>
                  <a:gd name="T63" fmla="*/ 885 h 1650"/>
                  <a:gd name="T64" fmla="*/ 921 w 921"/>
                  <a:gd name="T65" fmla="*/ 1104 h 1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1" h="1650">
                    <a:moveTo>
                      <a:pt x="921" y="1104"/>
                    </a:moveTo>
                    <a:cubicBezTo>
                      <a:pt x="921" y="1210"/>
                      <a:pt x="890" y="1296"/>
                      <a:pt x="826" y="1362"/>
                    </a:cubicBezTo>
                    <a:cubicBezTo>
                      <a:pt x="763" y="1427"/>
                      <a:pt x="680" y="1471"/>
                      <a:pt x="576" y="1494"/>
                    </a:cubicBezTo>
                    <a:lnTo>
                      <a:pt x="576" y="1650"/>
                    </a:lnTo>
                    <a:lnTo>
                      <a:pt x="415" y="1650"/>
                    </a:lnTo>
                    <a:lnTo>
                      <a:pt x="415" y="1494"/>
                    </a:lnTo>
                    <a:cubicBezTo>
                      <a:pt x="325" y="1486"/>
                      <a:pt x="245" y="1458"/>
                      <a:pt x="173" y="1410"/>
                    </a:cubicBezTo>
                    <a:cubicBezTo>
                      <a:pt x="102" y="1363"/>
                      <a:pt x="44" y="1300"/>
                      <a:pt x="0" y="1221"/>
                    </a:cubicBezTo>
                    <a:lnTo>
                      <a:pt x="205" y="1097"/>
                    </a:lnTo>
                    <a:cubicBezTo>
                      <a:pt x="268" y="1210"/>
                      <a:pt x="359" y="1266"/>
                      <a:pt x="475" y="1266"/>
                    </a:cubicBezTo>
                    <a:cubicBezTo>
                      <a:pt x="505" y="1266"/>
                      <a:pt x="536" y="1261"/>
                      <a:pt x="568" y="1252"/>
                    </a:cubicBezTo>
                    <a:cubicBezTo>
                      <a:pt x="599" y="1243"/>
                      <a:pt x="625" y="1228"/>
                      <a:pt x="645" y="1207"/>
                    </a:cubicBezTo>
                    <a:cubicBezTo>
                      <a:pt x="664" y="1186"/>
                      <a:pt x="674" y="1159"/>
                      <a:pt x="674" y="1126"/>
                    </a:cubicBezTo>
                    <a:cubicBezTo>
                      <a:pt x="674" y="1085"/>
                      <a:pt x="636" y="1043"/>
                      <a:pt x="562" y="1003"/>
                    </a:cubicBezTo>
                    <a:cubicBezTo>
                      <a:pt x="486" y="962"/>
                      <a:pt x="413" y="923"/>
                      <a:pt x="341" y="887"/>
                    </a:cubicBezTo>
                    <a:cubicBezTo>
                      <a:pt x="269" y="851"/>
                      <a:pt x="206" y="805"/>
                      <a:pt x="152" y="748"/>
                    </a:cubicBezTo>
                    <a:cubicBezTo>
                      <a:pt x="97" y="691"/>
                      <a:pt x="70" y="618"/>
                      <a:pt x="70" y="529"/>
                    </a:cubicBezTo>
                    <a:cubicBezTo>
                      <a:pt x="70" y="480"/>
                      <a:pt x="79" y="433"/>
                      <a:pt x="97" y="390"/>
                    </a:cubicBezTo>
                    <a:cubicBezTo>
                      <a:pt x="114" y="347"/>
                      <a:pt x="139" y="309"/>
                      <a:pt x="171" y="276"/>
                    </a:cubicBezTo>
                    <a:cubicBezTo>
                      <a:pt x="203" y="242"/>
                      <a:pt x="240" y="215"/>
                      <a:pt x="282" y="195"/>
                    </a:cubicBezTo>
                    <a:cubicBezTo>
                      <a:pt x="323" y="175"/>
                      <a:pt x="368" y="161"/>
                      <a:pt x="415" y="155"/>
                    </a:cubicBezTo>
                    <a:lnTo>
                      <a:pt x="415" y="0"/>
                    </a:lnTo>
                    <a:lnTo>
                      <a:pt x="576" y="0"/>
                    </a:lnTo>
                    <a:lnTo>
                      <a:pt x="576" y="155"/>
                    </a:lnTo>
                    <a:cubicBezTo>
                      <a:pt x="732" y="198"/>
                      <a:pt x="838" y="276"/>
                      <a:pt x="894" y="390"/>
                    </a:cubicBezTo>
                    <a:lnTo>
                      <a:pt x="693" y="510"/>
                    </a:lnTo>
                    <a:cubicBezTo>
                      <a:pt x="636" y="426"/>
                      <a:pt x="567" y="384"/>
                      <a:pt x="484" y="384"/>
                    </a:cubicBezTo>
                    <a:cubicBezTo>
                      <a:pt x="442" y="384"/>
                      <a:pt x="404" y="395"/>
                      <a:pt x="369" y="416"/>
                    </a:cubicBezTo>
                    <a:cubicBezTo>
                      <a:pt x="335" y="437"/>
                      <a:pt x="318" y="466"/>
                      <a:pt x="318" y="505"/>
                    </a:cubicBezTo>
                    <a:cubicBezTo>
                      <a:pt x="318" y="548"/>
                      <a:pt x="355" y="590"/>
                      <a:pt x="430" y="632"/>
                    </a:cubicBezTo>
                    <a:cubicBezTo>
                      <a:pt x="504" y="673"/>
                      <a:pt x="578" y="712"/>
                      <a:pt x="649" y="747"/>
                    </a:cubicBezTo>
                    <a:cubicBezTo>
                      <a:pt x="721" y="782"/>
                      <a:pt x="784" y="828"/>
                      <a:pt x="839" y="885"/>
                    </a:cubicBezTo>
                    <a:cubicBezTo>
                      <a:pt x="894" y="942"/>
                      <a:pt x="921" y="1015"/>
                      <a:pt x="921" y="1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62236" y="2542144"/>
              <a:ext cx="4060518" cy="1052828"/>
            </a:xfrm>
            <a:prstGeom prst="rect">
              <a:avLst/>
            </a:prstGeom>
            <a:solidFill>
              <a:srgbClr val="662F7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58642" y="2837104"/>
              <a:ext cx="17832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SG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City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62237" y="3845644"/>
              <a:ext cx="4060518" cy="1052828"/>
            </a:xfrm>
            <a:prstGeom prst="rect">
              <a:avLst/>
            </a:prstGeom>
            <a:solidFill>
              <a:srgbClr val="23665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06955" y="4023623"/>
              <a:ext cx="280457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SG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Proximity to Amenities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2236" y="5082299"/>
              <a:ext cx="4060518" cy="1052828"/>
            </a:xfrm>
            <a:prstGeom prst="rect">
              <a:avLst/>
            </a:prstGeom>
            <a:solidFill>
              <a:srgbClr val="5F323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40634" y="5410682"/>
              <a:ext cx="2804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SG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Connectedness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16" y="5273535"/>
              <a:ext cx="902443" cy="670040"/>
            </a:xfrm>
            <a:prstGeom prst="rect">
              <a:avLst/>
            </a:prstGeom>
          </p:spPr>
        </p:pic>
        <p:sp>
          <p:nvSpPr>
            <p:cNvPr id="56" name="Freeform 55"/>
            <p:cNvSpPr/>
            <p:nvPr/>
          </p:nvSpPr>
          <p:spPr>
            <a:xfrm>
              <a:off x="6760443" y="3962279"/>
              <a:ext cx="859296" cy="767088"/>
            </a:xfrm>
            <a:custGeom>
              <a:avLst/>
              <a:gdLst>
                <a:gd name="connsiteX0" fmla="*/ 2613761 w 3517643"/>
                <a:gd name="connsiteY0" fmla="*/ 2156097 h 3526482"/>
                <a:gd name="connsiteX1" fmla="*/ 3420992 w 3517643"/>
                <a:gd name="connsiteY1" fmla="*/ 2963328 h 3526482"/>
                <a:gd name="connsiteX2" fmla="*/ 3420992 w 3517643"/>
                <a:gd name="connsiteY2" fmla="*/ 3429831 h 3526482"/>
                <a:gd name="connsiteX3" fmla="*/ 2954489 w 3517643"/>
                <a:gd name="connsiteY3" fmla="*/ 3429831 h 3526482"/>
                <a:gd name="connsiteX4" fmla="*/ 2147258 w 3517643"/>
                <a:gd name="connsiteY4" fmla="*/ 2622600 h 3526482"/>
                <a:gd name="connsiteX5" fmla="*/ 2613761 w 3517643"/>
                <a:gd name="connsiteY5" fmla="*/ 2156097 h 3526482"/>
                <a:gd name="connsiteX6" fmla="*/ 1692821 w 3517643"/>
                <a:gd name="connsiteY6" fmla="*/ 1834628 h 3526482"/>
                <a:gd name="connsiteX7" fmla="*/ 1694467 w 3517643"/>
                <a:gd name="connsiteY7" fmla="*/ 1948388 h 3526482"/>
                <a:gd name="connsiteX8" fmla="*/ 1776737 w 3517643"/>
                <a:gd name="connsiteY8" fmla="*/ 1940262 h 3526482"/>
                <a:gd name="connsiteX9" fmla="*/ 1776737 w 3517643"/>
                <a:gd name="connsiteY9" fmla="*/ 1834628 h 3526482"/>
                <a:gd name="connsiteX10" fmla="*/ 1421668 w 3517643"/>
                <a:gd name="connsiteY10" fmla="*/ 1834628 h 3526482"/>
                <a:gd name="connsiteX11" fmla="*/ 1423797 w 3517643"/>
                <a:gd name="connsiteY11" fmla="*/ 1965625 h 3526482"/>
                <a:gd name="connsiteX12" fmla="*/ 1530257 w 3517643"/>
                <a:gd name="connsiteY12" fmla="*/ 1956268 h 3526482"/>
                <a:gd name="connsiteX13" fmla="*/ 1530257 w 3517643"/>
                <a:gd name="connsiteY13" fmla="*/ 1834628 h 3526482"/>
                <a:gd name="connsiteX14" fmla="*/ 1254475 w 3517643"/>
                <a:gd name="connsiteY14" fmla="*/ 1834628 h 3526482"/>
                <a:gd name="connsiteX15" fmla="*/ 1254475 w 3517643"/>
                <a:gd name="connsiteY15" fmla="*/ 1956268 h 3526482"/>
                <a:gd name="connsiteX16" fmla="*/ 1354176 w 3517643"/>
                <a:gd name="connsiteY16" fmla="*/ 1965625 h 3526482"/>
                <a:gd name="connsiteX17" fmla="*/ 1356170 w 3517643"/>
                <a:gd name="connsiteY17" fmla="*/ 1834628 h 3526482"/>
                <a:gd name="connsiteX18" fmla="*/ 1120031 w 3517643"/>
                <a:gd name="connsiteY18" fmla="*/ 1834628 h 3526482"/>
                <a:gd name="connsiteX19" fmla="*/ 1120031 w 3517643"/>
                <a:gd name="connsiteY19" fmla="*/ 1946665 h 3526482"/>
                <a:gd name="connsiteX20" fmla="*/ 1206213 w 3517643"/>
                <a:gd name="connsiteY20" fmla="*/ 1955283 h 3526482"/>
                <a:gd name="connsiteX21" fmla="*/ 1207937 w 3517643"/>
                <a:gd name="connsiteY21" fmla="*/ 1834628 h 3526482"/>
                <a:gd name="connsiteX22" fmla="*/ 1612992 w 3517643"/>
                <a:gd name="connsiteY22" fmla="*/ 1514031 h 3526482"/>
                <a:gd name="connsiteX23" fmla="*/ 1800868 w 3517643"/>
                <a:gd name="connsiteY23" fmla="*/ 1800155 h 3526482"/>
                <a:gd name="connsiteX24" fmla="*/ 1802592 w 3517643"/>
                <a:gd name="connsiteY24" fmla="*/ 2029399 h 3526482"/>
                <a:gd name="connsiteX25" fmla="*/ 1661253 w 3517643"/>
                <a:gd name="connsiteY25" fmla="*/ 2045619 h 3526482"/>
                <a:gd name="connsiteX26" fmla="*/ 1661253 w 3517643"/>
                <a:gd name="connsiteY26" fmla="*/ 1834628 h 3526482"/>
                <a:gd name="connsiteX27" fmla="*/ 1569581 w 3517643"/>
                <a:gd name="connsiteY27" fmla="*/ 1834628 h 3526482"/>
                <a:gd name="connsiteX28" fmla="*/ 1571140 w 3517643"/>
                <a:gd name="connsiteY28" fmla="*/ 2055959 h 3526482"/>
                <a:gd name="connsiteX29" fmla="*/ 1382024 w 3517643"/>
                <a:gd name="connsiteY29" fmla="*/ 2077661 h 3526482"/>
                <a:gd name="connsiteX30" fmla="*/ 1078664 w 3517643"/>
                <a:gd name="connsiteY30" fmla="*/ 2044912 h 3526482"/>
                <a:gd name="connsiteX31" fmla="*/ 1078664 w 3517643"/>
                <a:gd name="connsiteY31" fmla="*/ 1760512 h 3526482"/>
                <a:gd name="connsiteX32" fmla="*/ 1413050 w 3517643"/>
                <a:gd name="connsiteY32" fmla="*/ 1751893 h 3526482"/>
                <a:gd name="connsiteX33" fmla="*/ 1353536 w 3517643"/>
                <a:gd name="connsiteY33" fmla="*/ 1448820 h 3526482"/>
                <a:gd name="connsiteX34" fmla="*/ 1378338 w 3517643"/>
                <a:gd name="connsiteY34" fmla="*/ 1452363 h 3526482"/>
                <a:gd name="connsiteX35" fmla="*/ 1374795 w 3517643"/>
                <a:gd name="connsiteY35" fmla="*/ 1501966 h 3526482"/>
                <a:gd name="connsiteX36" fmla="*/ 1619264 w 3517643"/>
                <a:gd name="connsiteY36" fmla="*/ 1454135 h 3526482"/>
                <a:gd name="connsiteX37" fmla="*/ 1856647 w 3517643"/>
                <a:gd name="connsiteY37" fmla="*/ 1788952 h 3526482"/>
                <a:gd name="connsiteX38" fmla="*/ 1817674 w 3517643"/>
                <a:gd name="connsiteY38" fmla="*/ 1796038 h 3526482"/>
                <a:gd name="connsiteX39" fmla="*/ 1612178 w 3517643"/>
                <a:gd name="connsiteY39" fmla="*/ 1487794 h 3526482"/>
                <a:gd name="connsiteX40" fmla="*/ 1406682 w 3517643"/>
                <a:gd name="connsiteY40" fmla="*/ 1734035 h 3526482"/>
                <a:gd name="connsiteX41" fmla="*/ 1020491 w 3517643"/>
                <a:gd name="connsiteY41" fmla="*/ 1746435 h 3526482"/>
                <a:gd name="connsiteX42" fmla="*/ 1022263 w 3517643"/>
                <a:gd name="connsiteY42" fmla="*/ 1698604 h 3526482"/>
                <a:gd name="connsiteX43" fmla="*/ 1217130 w 3517643"/>
                <a:gd name="connsiteY43" fmla="*/ 1526767 h 3526482"/>
                <a:gd name="connsiteX44" fmla="*/ 1296848 w 3517643"/>
                <a:gd name="connsiteY44" fmla="*/ 1514366 h 3526482"/>
                <a:gd name="connsiteX45" fmla="*/ 1296848 w 3517643"/>
                <a:gd name="connsiteY45" fmla="*/ 1461221 h 3526482"/>
                <a:gd name="connsiteX46" fmla="*/ 1676295 w 3517643"/>
                <a:gd name="connsiteY46" fmla="*/ 1335826 h 3526482"/>
                <a:gd name="connsiteX47" fmla="*/ 1720552 w 3517643"/>
                <a:gd name="connsiteY47" fmla="*/ 1380084 h 3526482"/>
                <a:gd name="connsiteX48" fmla="*/ 1676295 w 3517643"/>
                <a:gd name="connsiteY48" fmla="*/ 1424340 h 3526482"/>
                <a:gd name="connsiteX49" fmla="*/ 1632038 w 3517643"/>
                <a:gd name="connsiteY49" fmla="*/ 1380084 h 3526482"/>
                <a:gd name="connsiteX50" fmla="*/ 1676295 w 3517643"/>
                <a:gd name="connsiteY50" fmla="*/ 1335826 h 3526482"/>
                <a:gd name="connsiteX51" fmla="*/ 2075346 w 3517643"/>
                <a:gd name="connsiteY51" fmla="*/ 1324417 h 3526482"/>
                <a:gd name="connsiteX52" fmla="*/ 2119603 w 3517643"/>
                <a:gd name="connsiteY52" fmla="*/ 1368674 h 3526482"/>
                <a:gd name="connsiteX53" fmla="*/ 2075346 w 3517643"/>
                <a:gd name="connsiteY53" fmla="*/ 1412931 h 3526482"/>
                <a:gd name="connsiteX54" fmla="*/ 2031090 w 3517643"/>
                <a:gd name="connsiteY54" fmla="*/ 1368674 h 3526482"/>
                <a:gd name="connsiteX55" fmla="*/ 2075346 w 3517643"/>
                <a:gd name="connsiteY55" fmla="*/ 1324417 h 3526482"/>
                <a:gd name="connsiteX56" fmla="*/ 1750708 w 3517643"/>
                <a:gd name="connsiteY56" fmla="*/ 1210086 h 3526482"/>
                <a:gd name="connsiteX57" fmla="*/ 1649619 w 3517643"/>
                <a:gd name="connsiteY57" fmla="*/ 1272164 h 3526482"/>
                <a:gd name="connsiteX58" fmla="*/ 1956893 w 3517643"/>
                <a:gd name="connsiteY58" fmla="*/ 1272164 h 3526482"/>
                <a:gd name="connsiteX59" fmla="*/ 1855804 w 3517643"/>
                <a:gd name="connsiteY59" fmla="*/ 1210086 h 3526482"/>
                <a:gd name="connsiteX60" fmla="*/ 1822902 w 3517643"/>
                <a:gd name="connsiteY60" fmla="*/ 1210086 h 3526482"/>
                <a:gd name="connsiteX61" fmla="*/ 1795181 w 3517643"/>
                <a:gd name="connsiteY61" fmla="*/ 1210086 h 3526482"/>
                <a:gd name="connsiteX62" fmla="*/ 642949 w 3517643"/>
                <a:gd name="connsiteY62" fmla="*/ 1205486 h 3526482"/>
                <a:gd name="connsiteX63" fmla="*/ 737434 w 3517643"/>
                <a:gd name="connsiteY63" fmla="*/ 1205486 h 3526482"/>
                <a:gd name="connsiteX64" fmla="*/ 801108 w 3517643"/>
                <a:gd name="connsiteY64" fmla="*/ 1275574 h 3526482"/>
                <a:gd name="connsiteX65" fmla="*/ 864782 w 3517643"/>
                <a:gd name="connsiteY65" fmla="*/ 1205486 h 3526482"/>
                <a:gd name="connsiteX66" fmla="*/ 959267 w 3517643"/>
                <a:gd name="connsiteY66" fmla="*/ 1205486 h 3526482"/>
                <a:gd name="connsiteX67" fmla="*/ 1020491 w 3517643"/>
                <a:gd name="connsiteY67" fmla="*/ 1266711 h 3526482"/>
                <a:gd name="connsiteX68" fmla="*/ 1020491 w 3517643"/>
                <a:gd name="connsiteY68" fmla="*/ 1511601 h 3526482"/>
                <a:gd name="connsiteX69" fmla="*/ 959267 w 3517643"/>
                <a:gd name="connsiteY69" fmla="*/ 1572826 h 3526482"/>
                <a:gd name="connsiteX70" fmla="*/ 923555 w 3517643"/>
                <a:gd name="connsiteY70" fmla="*/ 1572826 h 3526482"/>
                <a:gd name="connsiteX71" fmla="*/ 923555 w 3517643"/>
                <a:gd name="connsiteY71" fmla="*/ 1817718 h 3526482"/>
                <a:gd name="connsiteX72" fmla="*/ 882738 w 3517643"/>
                <a:gd name="connsiteY72" fmla="*/ 1858534 h 3526482"/>
                <a:gd name="connsiteX73" fmla="*/ 815598 w 3517643"/>
                <a:gd name="connsiteY73" fmla="*/ 1858534 h 3526482"/>
                <a:gd name="connsiteX74" fmla="*/ 801108 w 3517643"/>
                <a:gd name="connsiteY74" fmla="*/ 1640579 h 3526482"/>
                <a:gd name="connsiteX75" fmla="*/ 786618 w 3517643"/>
                <a:gd name="connsiteY75" fmla="*/ 1858534 h 3526482"/>
                <a:gd name="connsiteX76" fmla="*/ 719478 w 3517643"/>
                <a:gd name="connsiteY76" fmla="*/ 1858534 h 3526482"/>
                <a:gd name="connsiteX77" fmla="*/ 678662 w 3517643"/>
                <a:gd name="connsiteY77" fmla="*/ 1817718 h 3526482"/>
                <a:gd name="connsiteX78" fmla="*/ 678662 w 3517643"/>
                <a:gd name="connsiteY78" fmla="*/ 1572826 h 3526482"/>
                <a:gd name="connsiteX79" fmla="*/ 642949 w 3517643"/>
                <a:gd name="connsiteY79" fmla="*/ 1572826 h 3526482"/>
                <a:gd name="connsiteX80" fmla="*/ 581725 w 3517643"/>
                <a:gd name="connsiteY80" fmla="*/ 1511601 h 3526482"/>
                <a:gd name="connsiteX81" fmla="*/ 581725 w 3517643"/>
                <a:gd name="connsiteY81" fmla="*/ 1266711 h 3526482"/>
                <a:gd name="connsiteX82" fmla="*/ 642949 w 3517643"/>
                <a:gd name="connsiteY82" fmla="*/ 1205486 h 3526482"/>
                <a:gd name="connsiteX83" fmla="*/ 1746558 w 3517643"/>
                <a:gd name="connsiteY83" fmla="*/ 1199882 h 3526482"/>
                <a:gd name="connsiteX84" fmla="*/ 1863249 w 3517643"/>
                <a:gd name="connsiteY84" fmla="*/ 1199882 h 3526482"/>
                <a:gd name="connsiteX85" fmla="*/ 1877029 w 3517643"/>
                <a:gd name="connsiteY85" fmla="*/ 1201418 h 3526482"/>
                <a:gd name="connsiteX86" fmla="*/ 1989695 w 3517643"/>
                <a:gd name="connsiteY86" fmla="*/ 1262743 h 3526482"/>
                <a:gd name="connsiteX87" fmla="*/ 2113770 w 3517643"/>
                <a:gd name="connsiteY87" fmla="*/ 1277004 h 3526482"/>
                <a:gd name="connsiteX88" fmla="*/ 2160832 w 3517643"/>
                <a:gd name="connsiteY88" fmla="*/ 1306954 h 3526482"/>
                <a:gd name="connsiteX89" fmla="*/ 2157980 w 3517643"/>
                <a:gd name="connsiteY89" fmla="*/ 1372557 h 3526482"/>
                <a:gd name="connsiteX90" fmla="*/ 2129458 w 3517643"/>
                <a:gd name="connsiteY90" fmla="*/ 1378260 h 3526482"/>
                <a:gd name="connsiteX91" fmla="*/ 2072412 w 3517643"/>
                <a:gd name="connsiteY91" fmla="*/ 1314084 h 3526482"/>
                <a:gd name="connsiteX92" fmla="*/ 2025349 w 3517643"/>
                <a:gd name="connsiteY92" fmla="*/ 1383965 h 3526482"/>
                <a:gd name="connsiteX93" fmla="*/ 1734414 w 3517643"/>
                <a:gd name="connsiteY93" fmla="*/ 1383965 h 3526482"/>
                <a:gd name="connsiteX94" fmla="*/ 1681646 w 3517643"/>
                <a:gd name="connsiteY94" fmla="*/ 1321215 h 3526482"/>
                <a:gd name="connsiteX95" fmla="*/ 1618896 w 3517643"/>
                <a:gd name="connsiteY95" fmla="*/ 1373982 h 3526482"/>
                <a:gd name="connsiteX96" fmla="*/ 1554719 w 3517643"/>
                <a:gd name="connsiteY96" fmla="*/ 1369704 h 3526482"/>
                <a:gd name="connsiteX97" fmla="*/ 1544736 w 3517643"/>
                <a:gd name="connsiteY97" fmla="*/ 1338328 h 3526482"/>
                <a:gd name="connsiteX98" fmla="*/ 1544736 w 3517643"/>
                <a:gd name="connsiteY98" fmla="*/ 1309805 h 3526482"/>
                <a:gd name="connsiteX99" fmla="*/ 1561850 w 3517643"/>
                <a:gd name="connsiteY99" fmla="*/ 1286987 h 3526482"/>
                <a:gd name="connsiteX100" fmla="*/ 1557571 w 3517643"/>
                <a:gd name="connsiteY100" fmla="*/ 1261317 h 3526482"/>
                <a:gd name="connsiteX101" fmla="*/ 1616044 w 3517643"/>
                <a:gd name="connsiteY101" fmla="*/ 1259890 h 3526482"/>
                <a:gd name="connsiteX102" fmla="*/ 1731495 w 3517643"/>
                <a:gd name="connsiteY102" fmla="*/ 1203870 h 3526482"/>
                <a:gd name="connsiteX103" fmla="*/ 801108 w 3517643"/>
                <a:gd name="connsiteY103" fmla="*/ 929982 h 3526482"/>
                <a:gd name="connsiteX104" fmla="*/ 923555 w 3517643"/>
                <a:gd name="connsiteY104" fmla="*/ 1052428 h 3526482"/>
                <a:gd name="connsiteX105" fmla="*/ 801108 w 3517643"/>
                <a:gd name="connsiteY105" fmla="*/ 1174875 h 3526482"/>
                <a:gd name="connsiteX106" fmla="*/ 678662 w 3517643"/>
                <a:gd name="connsiteY106" fmla="*/ 1052428 h 3526482"/>
                <a:gd name="connsiteX107" fmla="*/ 801108 w 3517643"/>
                <a:gd name="connsiteY107" fmla="*/ 929982 h 3526482"/>
                <a:gd name="connsiteX108" fmla="*/ 1364790 w 3517643"/>
                <a:gd name="connsiteY108" fmla="*/ 582409 h 3526482"/>
                <a:gd name="connsiteX109" fmla="*/ 1745490 w 3517643"/>
                <a:gd name="connsiteY109" fmla="*/ 695866 h 3526482"/>
                <a:gd name="connsiteX110" fmla="*/ 2010648 w 3517643"/>
                <a:gd name="connsiteY110" fmla="*/ 938212 h 3526482"/>
                <a:gd name="connsiteX111" fmla="*/ 1620051 w 3517643"/>
                <a:gd name="connsiteY111" fmla="*/ 928193 h 3526482"/>
                <a:gd name="connsiteX112" fmla="*/ 1364790 w 3517643"/>
                <a:gd name="connsiteY112" fmla="*/ 582409 h 3526482"/>
                <a:gd name="connsiteX113" fmla="*/ 1233697 w 3517643"/>
                <a:gd name="connsiteY113" fmla="*/ 577031 h 3526482"/>
                <a:gd name="connsiteX114" fmla="*/ 972440 w 3517643"/>
                <a:gd name="connsiteY114" fmla="*/ 918308 h 3526482"/>
                <a:gd name="connsiteX115" fmla="*/ 581725 w 3517643"/>
                <a:gd name="connsiteY115" fmla="*/ 921508 h 3526482"/>
                <a:gd name="connsiteX116" fmla="*/ 1233697 w 3517643"/>
                <a:gd name="connsiteY116" fmla="*/ 577031 h 3526482"/>
                <a:gd name="connsiteX117" fmla="*/ 1295300 w 3517643"/>
                <a:gd name="connsiteY117" fmla="*/ 528049 h 3526482"/>
                <a:gd name="connsiteX118" fmla="*/ 1309908 w 3517643"/>
                <a:gd name="connsiteY118" fmla="*/ 530221 h 3526482"/>
                <a:gd name="connsiteX119" fmla="*/ 1321166 w 3517643"/>
                <a:gd name="connsiteY119" fmla="*/ 575108 h 3526482"/>
                <a:gd name="connsiteX120" fmla="*/ 1589301 w 3517643"/>
                <a:gd name="connsiteY120" fmla="*/ 919350 h 3526482"/>
                <a:gd name="connsiteX121" fmla="*/ 1368786 w 3517643"/>
                <a:gd name="connsiteY121" fmla="*/ 855861 h 3526482"/>
                <a:gd name="connsiteX122" fmla="*/ 1315977 w 3517643"/>
                <a:gd name="connsiteY122" fmla="*/ 855718 h 3526482"/>
                <a:gd name="connsiteX123" fmla="*/ 1321498 w 3517643"/>
                <a:gd name="connsiteY123" fmla="*/ 1313997 h 3526482"/>
                <a:gd name="connsiteX124" fmla="*/ 1286943 w 3517643"/>
                <a:gd name="connsiteY124" fmla="*/ 1326697 h 3526482"/>
                <a:gd name="connsiteX125" fmla="*/ 1278244 w 3517643"/>
                <a:gd name="connsiteY125" fmla="*/ 855672 h 3526482"/>
                <a:gd name="connsiteX126" fmla="*/ 1190864 w 3517643"/>
                <a:gd name="connsiteY126" fmla="*/ 863123 h 3526482"/>
                <a:gd name="connsiteX127" fmla="*/ 998475 w 3517643"/>
                <a:gd name="connsiteY127" fmla="*/ 915895 h 3526482"/>
                <a:gd name="connsiteX128" fmla="*/ 1272593 w 3517643"/>
                <a:gd name="connsiteY128" fmla="*/ 570061 h 3526482"/>
                <a:gd name="connsiteX129" fmla="*/ 1295300 w 3517643"/>
                <a:gd name="connsiteY129" fmla="*/ 528049 h 3526482"/>
                <a:gd name="connsiteX130" fmla="*/ 1319297 w 3517643"/>
                <a:gd name="connsiteY130" fmla="*/ 318874 h 3526482"/>
                <a:gd name="connsiteX131" fmla="*/ 318874 w 3517643"/>
                <a:gd name="connsiteY131" fmla="*/ 1319297 h 3526482"/>
                <a:gd name="connsiteX132" fmla="*/ 1319297 w 3517643"/>
                <a:gd name="connsiteY132" fmla="*/ 2319720 h 3526482"/>
                <a:gd name="connsiteX133" fmla="*/ 2319720 w 3517643"/>
                <a:gd name="connsiteY133" fmla="*/ 1319297 h 3526482"/>
                <a:gd name="connsiteX134" fmla="*/ 1319297 w 3517643"/>
                <a:gd name="connsiteY134" fmla="*/ 318874 h 3526482"/>
                <a:gd name="connsiteX135" fmla="*/ 1319297 w 3517643"/>
                <a:gd name="connsiteY135" fmla="*/ 0 h 3526482"/>
                <a:gd name="connsiteX136" fmla="*/ 2638594 w 3517643"/>
                <a:gd name="connsiteY136" fmla="*/ 1319297 h 3526482"/>
                <a:gd name="connsiteX137" fmla="*/ 1319297 w 3517643"/>
                <a:gd name="connsiteY137" fmla="*/ 2638594 h 3526482"/>
                <a:gd name="connsiteX138" fmla="*/ 0 w 3517643"/>
                <a:gd name="connsiteY138" fmla="*/ 1319297 h 3526482"/>
                <a:gd name="connsiteX139" fmla="*/ 1319297 w 3517643"/>
                <a:gd name="connsiteY139" fmla="*/ 0 h 352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3517643" h="3526482">
                  <a:moveTo>
                    <a:pt x="2613761" y="2156097"/>
                  </a:moveTo>
                  <a:lnTo>
                    <a:pt x="3420992" y="2963328"/>
                  </a:lnTo>
                  <a:cubicBezTo>
                    <a:pt x="3549860" y="3092196"/>
                    <a:pt x="3549860" y="3300963"/>
                    <a:pt x="3420992" y="3429831"/>
                  </a:cubicBezTo>
                  <a:cubicBezTo>
                    <a:pt x="3292639" y="3558699"/>
                    <a:pt x="3083357" y="3558699"/>
                    <a:pt x="2954489" y="3429831"/>
                  </a:cubicBezTo>
                  <a:lnTo>
                    <a:pt x="2147258" y="2622600"/>
                  </a:lnTo>
                  <a:cubicBezTo>
                    <a:pt x="2334375" y="2501980"/>
                    <a:pt x="2493656" y="2343214"/>
                    <a:pt x="2613761" y="2156097"/>
                  </a:cubicBezTo>
                  <a:close/>
                  <a:moveTo>
                    <a:pt x="1692821" y="1834628"/>
                  </a:moveTo>
                  <a:lnTo>
                    <a:pt x="1694467" y="1948388"/>
                  </a:lnTo>
                  <a:lnTo>
                    <a:pt x="1776737" y="1940262"/>
                  </a:lnTo>
                  <a:lnTo>
                    <a:pt x="1776737" y="1834628"/>
                  </a:lnTo>
                  <a:close/>
                  <a:moveTo>
                    <a:pt x="1421668" y="1834628"/>
                  </a:moveTo>
                  <a:lnTo>
                    <a:pt x="1423797" y="1965625"/>
                  </a:lnTo>
                  <a:lnTo>
                    <a:pt x="1530257" y="1956268"/>
                  </a:lnTo>
                  <a:lnTo>
                    <a:pt x="1530257" y="1834628"/>
                  </a:lnTo>
                  <a:close/>
                  <a:moveTo>
                    <a:pt x="1254475" y="1834628"/>
                  </a:moveTo>
                  <a:lnTo>
                    <a:pt x="1254475" y="1956268"/>
                  </a:lnTo>
                  <a:lnTo>
                    <a:pt x="1354176" y="1965625"/>
                  </a:lnTo>
                  <a:lnTo>
                    <a:pt x="1356170" y="1834628"/>
                  </a:lnTo>
                  <a:close/>
                  <a:moveTo>
                    <a:pt x="1120031" y="1834628"/>
                  </a:moveTo>
                  <a:lnTo>
                    <a:pt x="1120031" y="1946665"/>
                  </a:lnTo>
                  <a:lnTo>
                    <a:pt x="1206213" y="1955283"/>
                  </a:lnTo>
                  <a:lnTo>
                    <a:pt x="1207937" y="1834628"/>
                  </a:lnTo>
                  <a:close/>
                  <a:moveTo>
                    <a:pt x="1612992" y="1514031"/>
                  </a:moveTo>
                  <a:lnTo>
                    <a:pt x="1800868" y="1800155"/>
                  </a:lnTo>
                  <a:cubicBezTo>
                    <a:pt x="1801443" y="1876570"/>
                    <a:pt x="1802017" y="1952985"/>
                    <a:pt x="1802592" y="2029399"/>
                  </a:cubicBezTo>
                  <a:lnTo>
                    <a:pt x="1661253" y="2045619"/>
                  </a:lnTo>
                  <a:lnTo>
                    <a:pt x="1661253" y="1834628"/>
                  </a:lnTo>
                  <a:lnTo>
                    <a:pt x="1569581" y="1834628"/>
                  </a:lnTo>
                  <a:lnTo>
                    <a:pt x="1571140" y="2055959"/>
                  </a:lnTo>
                  <a:lnTo>
                    <a:pt x="1382024" y="2077661"/>
                  </a:lnTo>
                  <a:lnTo>
                    <a:pt x="1078664" y="2044912"/>
                  </a:lnTo>
                  <a:cubicBezTo>
                    <a:pt x="1079239" y="1950686"/>
                    <a:pt x="1079813" y="1856461"/>
                    <a:pt x="1078664" y="1760512"/>
                  </a:cubicBezTo>
                  <a:lnTo>
                    <a:pt x="1413050" y="1751893"/>
                  </a:lnTo>
                  <a:close/>
                  <a:moveTo>
                    <a:pt x="1353536" y="1448820"/>
                  </a:moveTo>
                  <a:lnTo>
                    <a:pt x="1378338" y="1452363"/>
                  </a:lnTo>
                  <a:lnTo>
                    <a:pt x="1374795" y="1501966"/>
                  </a:lnTo>
                  <a:lnTo>
                    <a:pt x="1619264" y="1454135"/>
                  </a:lnTo>
                  <a:lnTo>
                    <a:pt x="1856647" y="1788952"/>
                  </a:lnTo>
                  <a:lnTo>
                    <a:pt x="1817674" y="1796038"/>
                  </a:lnTo>
                  <a:lnTo>
                    <a:pt x="1612178" y="1487794"/>
                  </a:lnTo>
                  <a:lnTo>
                    <a:pt x="1406682" y="1734035"/>
                  </a:lnTo>
                  <a:lnTo>
                    <a:pt x="1020491" y="1746435"/>
                  </a:lnTo>
                  <a:lnTo>
                    <a:pt x="1022263" y="1698604"/>
                  </a:lnTo>
                  <a:lnTo>
                    <a:pt x="1217130" y="1526767"/>
                  </a:lnTo>
                  <a:lnTo>
                    <a:pt x="1296848" y="1514366"/>
                  </a:lnTo>
                  <a:lnTo>
                    <a:pt x="1296848" y="1461221"/>
                  </a:lnTo>
                  <a:close/>
                  <a:moveTo>
                    <a:pt x="1676295" y="1335826"/>
                  </a:moveTo>
                  <a:cubicBezTo>
                    <a:pt x="1700738" y="1335826"/>
                    <a:pt x="1720552" y="1355640"/>
                    <a:pt x="1720552" y="1380084"/>
                  </a:cubicBezTo>
                  <a:cubicBezTo>
                    <a:pt x="1720552" y="1404525"/>
                    <a:pt x="1700738" y="1424340"/>
                    <a:pt x="1676295" y="1424340"/>
                  </a:cubicBezTo>
                  <a:cubicBezTo>
                    <a:pt x="1651852" y="1424340"/>
                    <a:pt x="1632038" y="1404525"/>
                    <a:pt x="1632038" y="1380084"/>
                  </a:cubicBezTo>
                  <a:cubicBezTo>
                    <a:pt x="1632038" y="1355640"/>
                    <a:pt x="1651852" y="1335826"/>
                    <a:pt x="1676295" y="1335826"/>
                  </a:cubicBezTo>
                  <a:close/>
                  <a:moveTo>
                    <a:pt x="2075346" y="1324417"/>
                  </a:moveTo>
                  <a:cubicBezTo>
                    <a:pt x="2099788" y="1324417"/>
                    <a:pt x="2119603" y="1344232"/>
                    <a:pt x="2119603" y="1368674"/>
                  </a:cubicBezTo>
                  <a:cubicBezTo>
                    <a:pt x="2119603" y="1393116"/>
                    <a:pt x="2099788" y="1412931"/>
                    <a:pt x="2075346" y="1412931"/>
                  </a:cubicBezTo>
                  <a:cubicBezTo>
                    <a:pt x="2050904" y="1412931"/>
                    <a:pt x="2031090" y="1393116"/>
                    <a:pt x="2031090" y="1368674"/>
                  </a:cubicBezTo>
                  <a:cubicBezTo>
                    <a:pt x="2031090" y="1344232"/>
                    <a:pt x="2050904" y="1324417"/>
                    <a:pt x="2075346" y="1324417"/>
                  </a:cubicBezTo>
                  <a:close/>
                  <a:moveTo>
                    <a:pt x="1750708" y="1210086"/>
                  </a:moveTo>
                  <a:lnTo>
                    <a:pt x="1649619" y="1272164"/>
                  </a:lnTo>
                  <a:lnTo>
                    <a:pt x="1956893" y="1272164"/>
                  </a:lnTo>
                  <a:lnTo>
                    <a:pt x="1855804" y="1210086"/>
                  </a:lnTo>
                  <a:lnTo>
                    <a:pt x="1822902" y="1210086"/>
                  </a:lnTo>
                  <a:lnTo>
                    <a:pt x="1795181" y="1210086"/>
                  </a:lnTo>
                  <a:close/>
                  <a:moveTo>
                    <a:pt x="642949" y="1205486"/>
                  </a:moveTo>
                  <a:lnTo>
                    <a:pt x="737434" y="1205486"/>
                  </a:lnTo>
                  <a:lnTo>
                    <a:pt x="801108" y="1275574"/>
                  </a:lnTo>
                  <a:lnTo>
                    <a:pt x="864782" y="1205486"/>
                  </a:lnTo>
                  <a:lnTo>
                    <a:pt x="959267" y="1205486"/>
                  </a:lnTo>
                  <a:cubicBezTo>
                    <a:pt x="993080" y="1205486"/>
                    <a:pt x="1020491" y="1232897"/>
                    <a:pt x="1020491" y="1266711"/>
                  </a:cubicBezTo>
                  <a:lnTo>
                    <a:pt x="1020491" y="1511601"/>
                  </a:lnTo>
                  <a:cubicBezTo>
                    <a:pt x="1020491" y="1545415"/>
                    <a:pt x="993080" y="1572826"/>
                    <a:pt x="959267" y="1572826"/>
                  </a:cubicBezTo>
                  <a:lnTo>
                    <a:pt x="923555" y="1572826"/>
                  </a:lnTo>
                  <a:lnTo>
                    <a:pt x="923555" y="1817718"/>
                  </a:lnTo>
                  <a:cubicBezTo>
                    <a:pt x="923555" y="1840260"/>
                    <a:pt x="905281" y="1858534"/>
                    <a:pt x="882738" y="1858534"/>
                  </a:cubicBezTo>
                  <a:lnTo>
                    <a:pt x="815598" y="1858534"/>
                  </a:lnTo>
                  <a:lnTo>
                    <a:pt x="801108" y="1640579"/>
                  </a:lnTo>
                  <a:lnTo>
                    <a:pt x="786618" y="1858534"/>
                  </a:lnTo>
                  <a:lnTo>
                    <a:pt x="719478" y="1858534"/>
                  </a:lnTo>
                  <a:cubicBezTo>
                    <a:pt x="696936" y="1858534"/>
                    <a:pt x="678662" y="1840260"/>
                    <a:pt x="678662" y="1817718"/>
                  </a:cubicBezTo>
                  <a:lnTo>
                    <a:pt x="678662" y="1572826"/>
                  </a:lnTo>
                  <a:lnTo>
                    <a:pt x="642949" y="1572826"/>
                  </a:lnTo>
                  <a:cubicBezTo>
                    <a:pt x="609136" y="1572826"/>
                    <a:pt x="581725" y="1545415"/>
                    <a:pt x="581725" y="1511601"/>
                  </a:cubicBezTo>
                  <a:lnTo>
                    <a:pt x="581725" y="1266711"/>
                  </a:lnTo>
                  <a:cubicBezTo>
                    <a:pt x="581725" y="1232897"/>
                    <a:pt x="609136" y="1205486"/>
                    <a:pt x="642949" y="1205486"/>
                  </a:cubicBezTo>
                  <a:close/>
                  <a:moveTo>
                    <a:pt x="1746558" y="1199882"/>
                  </a:moveTo>
                  <a:lnTo>
                    <a:pt x="1863249" y="1199882"/>
                  </a:lnTo>
                  <a:lnTo>
                    <a:pt x="1877029" y="1201418"/>
                  </a:lnTo>
                  <a:cubicBezTo>
                    <a:pt x="1910306" y="1207598"/>
                    <a:pt x="1950238" y="1250144"/>
                    <a:pt x="1989695" y="1262743"/>
                  </a:cubicBezTo>
                  <a:cubicBezTo>
                    <a:pt x="2029151" y="1275341"/>
                    <a:pt x="2085247" y="1269636"/>
                    <a:pt x="2113770" y="1277004"/>
                  </a:cubicBezTo>
                  <a:cubicBezTo>
                    <a:pt x="2142293" y="1284373"/>
                    <a:pt x="2151800" y="1283660"/>
                    <a:pt x="2160832" y="1306954"/>
                  </a:cubicBezTo>
                  <a:cubicBezTo>
                    <a:pt x="2169865" y="1330247"/>
                    <a:pt x="2158931" y="1350688"/>
                    <a:pt x="2157980" y="1372557"/>
                  </a:cubicBezTo>
                  <a:lnTo>
                    <a:pt x="2129458" y="1378260"/>
                  </a:lnTo>
                  <a:cubicBezTo>
                    <a:pt x="2137063" y="1341181"/>
                    <a:pt x="2113294" y="1309805"/>
                    <a:pt x="2072412" y="1314084"/>
                  </a:cubicBezTo>
                  <a:cubicBezTo>
                    <a:pt x="2031528" y="1318363"/>
                    <a:pt x="2014890" y="1343557"/>
                    <a:pt x="2025349" y="1383965"/>
                  </a:cubicBezTo>
                  <a:lnTo>
                    <a:pt x="1734414" y="1383965"/>
                  </a:lnTo>
                  <a:cubicBezTo>
                    <a:pt x="1737266" y="1361622"/>
                    <a:pt x="1722292" y="1322879"/>
                    <a:pt x="1681646" y="1321215"/>
                  </a:cubicBezTo>
                  <a:cubicBezTo>
                    <a:pt x="1641001" y="1319552"/>
                    <a:pt x="1621749" y="1349262"/>
                    <a:pt x="1618896" y="1373982"/>
                  </a:cubicBezTo>
                  <a:lnTo>
                    <a:pt x="1554719" y="1369704"/>
                  </a:lnTo>
                  <a:lnTo>
                    <a:pt x="1544736" y="1338328"/>
                  </a:lnTo>
                  <a:lnTo>
                    <a:pt x="1544736" y="1309805"/>
                  </a:lnTo>
                  <a:cubicBezTo>
                    <a:pt x="1558998" y="1300773"/>
                    <a:pt x="1556146" y="1294593"/>
                    <a:pt x="1561850" y="1286987"/>
                  </a:cubicBezTo>
                  <a:lnTo>
                    <a:pt x="1557571" y="1261317"/>
                  </a:lnTo>
                  <a:lnTo>
                    <a:pt x="1616044" y="1259890"/>
                  </a:lnTo>
                  <a:cubicBezTo>
                    <a:pt x="1655263" y="1229585"/>
                    <a:pt x="1703574" y="1212115"/>
                    <a:pt x="1731495" y="1203870"/>
                  </a:cubicBezTo>
                  <a:close/>
                  <a:moveTo>
                    <a:pt x="801108" y="929982"/>
                  </a:moveTo>
                  <a:cubicBezTo>
                    <a:pt x="868733" y="929982"/>
                    <a:pt x="923555" y="984803"/>
                    <a:pt x="923555" y="1052428"/>
                  </a:cubicBezTo>
                  <a:cubicBezTo>
                    <a:pt x="923555" y="1120054"/>
                    <a:pt x="868733" y="1174875"/>
                    <a:pt x="801108" y="1174875"/>
                  </a:cubicBezTo>
                  <a:cubicBezTo>
                    <a:pt x="733483" y="1174875"/>
                    <a:pt x="678662" y="1120054"/>
                    <a:pt x="678662" y="1052428"/>
                  </a:cubicBezTo>
                  <a:cubicBezTo>
                    <a:pt x="678662" y="984803"/>
                    <a:pt x="733483" y="929982"/>
                    <a:pt x="801108" y="929982"/>
                  </a:cubicBezTo>
                  <a:close/>
                  <a:moveTo>
                    <a:pt x="1364790" y="582409"/>
                  </a:moveTo>
                  <a:cubicBezTo>
                    <a:pt x="1498599" y="581699"/>
                    <a:pt x="1631674" y="628043"/>
                    <a:pt x="1745490" y="695866"/>
                  </a:cubicBezTo>
                  <a:cubicBezTo>
                    <a:pt x="1859307" y="763690"/>
                    <a:pt x="1953867" y="852995"/>
                    <a:pt x="2010648" y="938212"/>
                  </a:cubicBezTo>
                  <a:cubicBezTo>
                    <a:pt x="1909375" y="901828"/>
                    <a:pt x="1726389" y="863149"/>
                    <a:pt x="1620051" y="928193"/>
                  </a:cubicBezTo>
                  <a:cubicBezTo>
                    <a:pt x="1577411" y="831574"/>
                    <a:pt x="1496212" y="652095"/>
                    <a:pt x="1364790" y="582409"/>
                  </a:cubicBezTo>
                  <a:close/>
                  <a:moveTo>
                    <a:pt x="1233697" y="577031"/>
                  </a:moveTo>
                  <a:cubicBezTo>
                    <a:pt x="1101078" y="644414"/>
                    <a:pt x="1016761" y="822449"/>
                    <a:pt x="972440" y="918308"/>
                  </a:cubicBezTo>
                  <a:cubicBezTo>
                    <a:pt x="867251" y="851418"/>
                    <a:pt x="683620" y="886898"/>
                    <a:pt x="581725" y="921508"/>
                  </a:cubicBezTo>
                  <a:cubicBezTo>
                    <a:pt x="698246" y="753084"/>
                    <a:pt x="966141" y="570941"/>
                    <a:pt x="1233697" y="577031"/>
                  </a:cubicBezTo>
                  <a:close/>
                  <a:moveTo>
                    <a:pt x="1295300" y="528049"/>
                  </a:moveTo>
                  <a:cubicBezTo>
                    <a:pt x="1301839" y="528236"/>
                    <a:pt x="1306517" y="528828"/>
                    <a:pt x="1309908" y="530221"/>
                  </a:cubicBezTo>
                  <a:cubicBezTo>
                    <a:pt x="1320083" y="534400"/>
                    <a:pt x="1318675" y="545795"/>
                    <a:pt x="1321166" y="575108"/>
                  </a:cubicBezTo>
                  <a:cubicBezTo>
                    <a:pt x="1389102" y="612526"/>
                    <a:pt x="1560173" y="800921"/>
                    <a:pt x="1589301" y="919350"/>
                  </a:cubicBezTo>
                  <a:cubicBezTo>
                    <a:pt x="1540177" y="879249"/>
                    <a:pt x="1457607" y="860524"/>
                    <a:pt x="1368786" y="855861"/>
                  </a:cubicBezTo>
                  <a:lnTo>
                    <a:pt x="1315977" y="855718"/>
                  </a:lnTo>
                  <a:cubicBezTo>
                    <a:pt x="1317817" y="1008478"/>
                    <a:pt x="1319658" y="1161237"/>
                    <a:pt x="1321498" y="1313997"/>
                  </a:cubicBezTo>
                  <a:lnTo>
                    <a:pt x="1286943" y="1326697"/>
                  </a:lnTo>
                  <a:lnTo>
                    <a:pt x="1278244" y="855672"/>
                  </a:lnTo>
                  <a:lnTo>
                    <a:pt x="1190864" y="863123"/>
                  </a:lnTo>
                  <a:cubicBezTo>
                    <a:pt x="1105794" y="873963"/>
                    <a:pt x="1032600" y="893991"/>
                    <a:pt x="998475" y="915895"/>
                  </a:cubicBezTo>
                  <a:cubicBezTo>
                    <a:pt x="1092735" y="710972"/>
                    <a:pt x="1179057" y="631592"/>
                    <a:pt x="1272593" y="570061"/>
                  </a:cubicBezTo>
                  <a:cubicBezTo>
                    <a:pt x="1265992" y="530099"/>
                    <a:pt x="1287205" y="527208"/>
                    <a:pt x="1295300" y="528049"/>
                  </a:cubicBezTo>
                  <a:close/>
                  <a:moveTo>
                    <a:pt x="1319297" y="318874"/>
                  </a:moveTo>
                  <a:cubicBezTo>
                    <a:pt x="766779" y="318874"/>
                    <a:pt x="318874" y="766779"/>
                    <a:pt x="318874" y="1319297"/>
                  </a:cubicBezTo>
                  <a:cubicBezTo>
                    <a:pt x="318874" y="1871815"/>
                    <a:pt x="766779" y="2319720"/>
                    <a:pt x="1319297" y="2319720"/>
                  </a:cubicBezTo>
                  <a:cubicBezTo>
                    <a:pt x="1871815" y="2319720"/>
                    <a:pt x="2319720" y="1871815"/>
                    <a:pt x="2319720" y="1319297"/>
                  </a:cubicBezTo>
                  <a:cubicBezTo>
                    <a:pt x="2319720" y="766779"/>
                    <a:pt x="1871815" y="318874"/>
                    <a:pt x="1319297" y="318874"/>
                  </a:cubicBezTo>
                  <a:close/>
                  <a:moveTo>
                    <a:pt x="1319297" y="0"/>
                  </a:moveTo>
                  <a:cubicBezTo>
                    <a:pt x="2047925" y="0"/>
                    <a:pt x="2638594" y="590669"/>
                    <a:pt x="2638594" y="1319297"/>
                  </a:cubicBezTo>
                  <a:cubicBezTo>
                    <a:pt x="2638594" y="2047925"/>
                    <a:pt x="2047925" y="2638594"/>
                    <a:pt x="1319297" y="2638594"/>
                  </a:cubicBezTo>
                  <a:cubicBezTo>
                    <a:pt x="590669" y="2638594"/>
                    <a:pt x="0" y="2047925"/>
                    <a:pt x="0" y="1319297"/>
                  </a:cubicBezTo>
                  <a:cubicBezTo>
                    <a:pt x="0" y="590669"/>
                    <a:pt x="590669" y="0"/>
                    <a:pt x="1319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063" y="2708994"/>
              <a:ext cx="768381" cy="700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04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6601F-6910-4E7A-BB4D-068019A4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14" y="518199"/>
            <a:ext cx="10300174" cy="523220"/>
          </a:xfrm>
        </p:spPr>
        <p:txBody>
          <a:bodyPr/>
          <a:lstStyle/>
          <a:p>
            <a:r>
              <a:rPr lang="en-US" altLang="zh-CN" sz="2800" b="1" dirty="0">
                <a:cs typeface="Trebuchet MS"/>
              </a:rPr>
              <a:t>property type &amp; area accurately predicts property price</a:t>
            </a:r>
            <a:endParaRPr lang="zh-CN" altLang="en-US" sz="2800" b="1" dirty="0">
              <a:cs typeface="Trebuchet M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62FE5-12D1-42ED-9947-F0709E36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35732-737D-4E5F-8E85-B9CB9AEF7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3576C-F5B3-41E5-90EA-A990B9FB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3" y="1368194"/>
            <a:ext cx="6307813" cy="4977106"/>
          </a:xfrm>
          <a:prstGeom prst="rect">
            <a:avLst/>
          </a:prstGeom>
        </p:spPr>
      </p:pic>
      <p:pic>
        <p:nvPicPr>
          <p:cNvPr id="18" name="图形 17" descr="笑脸，没有填充">
            <a:extLst>
              <a:ext uri="{FF2B5EF4-FFF2-40B4-BE49-F238E27FC236}">
                <a16:creationId xmlns:a16="http://schemas.microsoft.com/office/drawing/2014/main" id="{57C7D86D-73C7-4B8D-A681-309EE326E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88" y="2835954"/>
            <a:ext cx="216075" cy="216075"/>
          </a:xfrm>
          <a:prstGeom prst="rect">
            <a:avLst/>
          </a:prstGeom>
        </p:spPr>
      </p:pic>
      <p:pic>
        <p:nvPicPr>
          <p:cNvPr id="20" name="图形 19" descr="笑脸，没有填充">
            <a:extLst>
              <a:ext uri="{FF2B5EF4-FFF2-40B4-BE49-F238E27FC236}">
                <a16:creationId xmlns:a16="http://schemas.microsoft.com/office/drawing/2014/main" id="{583ACCB8-D220-4FA1-BECD-9F142C43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88" y="3109928"/>
            <a:ext cx="216075" cy="216075"/>
          </a:xfrm>
          <a:prstGeom prst="rect">
            <a:avLst/>
          </a:prstGeom>
        </p:spPr>
      </p:pic>
      <p:pic>
        <p:nvPicPr>
          <p:cNvPr id="21" name="图形 20" descr="笑脸，没有填充">
            <a:extLst>
              <a:ext uri="{FF2B5EF4-FFF2-40B4-BE49-F238E27FC236}">
                <a16:creationId xmlns:a16="http://schemas.microsoft.com/office/drawing/2014/main" id="{46DD3A77-84BA-405E-AEFF-AF1C83B86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88" y="5833032"/>
            <a:ext cx="216075" cy="216075"/>
          </a:xfrm>
          <a:prstGeom prst="rect">
            <a:avLst/>
          </a:prstGeom>
        </p:spPr>
      </p:pic>
      <p:pic>
        <p:nvPicPr>
          <p:cNvPr id="22" name="图形 21" descr="笑脸，没有填充">
            <a:extLst>
              <a:ext uri="{FF2B5EF4-FFF2-40B4-BE49-F238E27FC236}">
                <a16:creationId xmlns:a16="http://schemas.microsoft.com/office/drawing/2014/main" id="{BED00B82-3DDB-4121-85C5-9AEF2B7F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88" y="3347761"/>
            <a:ext cx="216075" cy="2160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8D9C3E-A9D3-4516-9A4E-DD8E03D92A96}"/>
              </a:ext>
            </a:extLst>
          </p:cNvPr>
          <p:cNvGrpSpPr/>
          <p:nvPr/>
        </p:nvGrpSpPr>
        <p:grpSpPr>
          <a:xfrm>
            <a:off x="7151522" y="1902266"/>
            <a:ext cx="4721790" cy="3707590"/>
            <a:chOff x="1442470" y="2499534"/>
            <a:chExt cx="4721790" cy="2477837"/>
          </a:xfrm>
        </p:grpSpPr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BC41B9A-F18D-4593-AAD5-D00314322932}"/>
                </a:ext>
              </a:extLst>
            </p:cNvPr>
            <p:cNvSpPr/>
            <p:nvPr/>
          </p:nvSpPr>
          <p:spPr>
            <a:xfrm>
              <a:off x="2511090" y="4290401"/>
              <a:ext cx="3653170" cy="686970"/>
            </a:xfrm>
            <a:prstGeom prst="rect">
              <a:avLst/>
            </a:prstGeom>
            <a:solidFill>
              <a:srgbClr val="E2E2DF"/>
            </a:solidFill>
            <a:ln w="9525">
              <a:solidFill>
                <a:srgbClr val="E2E2D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0000" bIns="90000" rtlCol="0" anchor="ctr" anchorCtr="0"/>
            <a:lstStyle/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Avoid saturated area like </a:t>
              </a:r>
              <a:r>
                <a:rPr lang="en-US" altLang="zh-CN" sz="1400" dirty="0" err="1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Petaling</a:t>
              </a: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 Jaya</a:t>
              </a:r>
            </a:p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微软雅黑" pitchFamily="34" charset="-122"/>
                  <a:cs typeface="Arial" pitchFamily="34" charset="0"/>
                </a:rPr>
                <a:t>Avoid less developed land like Gombak</a:t>
              </a:r>
              <a:endParaRPr lang="en-US" sz="1400" dirty="0">
                <a:solidFill>
                  <a:srgbClr val="000000"/>
                </a:solidFill>
                <a:latin typeface="Arial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46E16DE9-68B6-48ED-ACE4-268B3196A6A0}"/>
                </a:ext>
              </a:extLst>
            </p:cNvPr>
            <p:cNvSpPr/>
            <p:nvPr/>
          </p:nvSpPr>
          <p:spPr>
            <a:xfrm>
              <a:off x="2511090" y="3403557"/>
              <a:ext cx="3653170" cy="686970"/>
            </a:xfrm>
            <a:prstGeom prst="rect">
              <a:avLst/>
            </a:prstGeom>
            <a:solidFill>
              <a:srgbClr val="E2E2DF"/>
            </a:solidFill>
            <a:ln w="9525">
              <a:solidFill>
                <a:srgbClr val="E2E2D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0000" bIns="90000" rtlCol="0" anchor="ctr" anchorCtr="0"/>
            <a:lstStyle/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Breakdown to property </a:t>
              </a:r>
              <a:r>
                <a:rPr lang="zh-CN" altLang="en-US" sz="1400" dirty="0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→ </a:t>
              </a: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building type</a:t>
              </a:r>
              <a:endParaRPr lang="en-US" altLang="zh-CN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Variation</a:t>
              </a:r>
              <a:r>
                <a:rPr lang="en-US" altLang="zh-CN" sz="14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between different types</a:t>
              </a:r>
              <a:endParaRPr lang="en-US" altLang="zh-CN" sz="1400" dirty="0">
                <a:solidFill>
                  <a:srgbClr val="000000"/>
                </a:solidFill>
                <a:latin typeface="Arial"/>
                <a:ea typeface="微软雅黑" pitchFamily="34" charset="-122"/>
              </a:endParaRP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E410E977-71E5-4E81-8A5F-10339CE180CA}"/>
                </a:ext>
              </a:extLst>
            </p:cNvPr>
            <p:cNvSpPr/>
            <p:nvPr/>
          </p:nvSpPr>
          <p:spPr>
            <a:xfrm>
              <a:off x="2511090" y="2499534"/>
              <a:ext cx="3653170" cy="686970"/>
            </a:xfrm>
            <a:prstGeom prst="rect">
              <a:avLst/>
            </a:prstGeom>
            <a:solidFill>
              <a:srgbClr val="E2E2DF"/>
            </a:solidFill>
            <a:ln w="9525">
              <a:solidFill>
                <a:srgbClr val="E2E2D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0000" bIns="90000" rtlCol="0" anchor="ctr" anchorCtr="0"/>
            <a:lstStyle/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endParaRPr lang="en-US" altLang="zh-CN" sz="1400" dirty="0">
                <a:solidFill>
                  <a:srgbClr val="000000"/>
                </a:solidFill>
                <a:latin typeface="Arial"/>
                <a:ea typeface="微软雅黑" pitchFamily="34" charset="-122"/>
              </a:endParaRPr>
            </a:p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4 potential cities in terms of profit/ROI</a:t>
              </a:r>
            </a:p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srgbClr val="000000"/>
                  </a:solidFill>
                  <a:latin typeface="Arial"/>
                  <a:ea typeface="微软雅黑" pitchFamily="34" charset="-122"/>
                </a:rPr>
                <a:t>Building Type and Area as top 2 important predictors</a:t>
              </a:r>
            </a:p>
            <a:p>
              <a:pPr marL="285750" indent="-285750" fontAlgn="base">
                <a:lnSpc>
                  <a:spcPct val="150000"/>
                </a:lnSpc>
                <a:buClr>
                  <a:srgbClr val="BF0008"/>
                </a:buClr>
                <a:buSzPct val="60000"/>
                <a:buFont typeface="Wingdings" panose="05000000000000000000" pitchFamily="2" charset="2"/>
                <a:buChar char="n"/>
              </a:pPr>
              <a:endParaRPr lang="en-US" sz="1400" dirty="0">
                <a:solidFill>
                  <a:srgbClr val="000000"/>
                </a:solidFill>
                <a:latin typeface="Arial"/>
                <a:ea typeface="微软雅黑" pitchFamily="34" charset="-122"/>
              </a:endParaRP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BA31C61D-5616-4A35-B4D0-35AFF890FCF2}"/>
                </a:ext>
              </a:extLst>
            </p:cNvPr>
            <p:cNvSpPr/>
            <p:nvPr/>
          </p:nvSpPr>
          <p:spPr>
            <a:xfrm>
              <a:off x="1442470" y="4290401"/>
              <a:ext cx="1068620" cy="686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0000" bIns="90000" rtlCol="0" anchor="ctr" anchorCtr="0"/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Development</a:t>
              </a:r>
              <a:endParaRPr 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65DB96F8-E62D-4002-AE7B-76EA5739A078}"/>
                </a:ext>
              </a:extLst>
            </p:cNvPr>
            <p:cNvSpPr/>
            <p:nvPr/>
          </p:nvSpPr>
          <p:spPr>
            <a:xfrm>
              <a:off x="1442470" y="3403557"/>
              <a:ext cx="1068620" cy="686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0000" bIns="90000" rtlCol="0" anchor="ctr" anchorCtr="0"/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Building Type</a:t>
              </a:r>
              <a:endParaRPr 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6350D0CC-1875-4ABD-93F8-F6A10A254563}"/>
                </a:ext>
              </a:extLst>
            </p:cNvPr>
            <p:cNvSpPr/>
            <p:nvPr/>
          </p:nvSpPr>
          <p:spPr>
            <a:xfrm>
              <a:off x="1442470" y="2499534"/>
              <a:ext cx="1068620" cy="68697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0000" bIns="90000" rtlCol="0" anchor="ctr" anchorCtr="0"/>
            <a:lstStyle/>
            <a:p>
              <a:r>
                <a:rPr 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Result From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4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城市, 天空, 户外, 建筑物&#10;&#10;已生成极高可信度的说明">
            <a:extLst>
              <a:ext uri="{FF2B5EF4-FFF2-40B4-BE49-F238E27FC236}">
                <a16:creationId xmlns:a16="http://schemas.microsoft.com/office/drawing/2014/main" id="{8F23C63B-D43E-4DF6-B001-80774E283D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" t="-1" r="59" b="21092"/>
          <a:stretch/>
        </p:blipFill>
        <p:spPr>
          <a:xfrm>
            <a:off x="0" y="0"/>
            <a:ext cx="12192000" cy="685799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B3341-FA91-4B63-BAA6-F06A9129686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265252-34C2-4CE6-890F-6A8D5A7C3F25}"/>
              </a:ext>
            </a:extLst>
          </p:cNvPr>
          <p:cNvGrpSpPr/>
          <p:nvPr/>
        </p:nvGrpSpPr>
        <p:grpSpPr>
          <a:xfrm>
            <a:off x="0" y="440690"/>
            <a:ext cx="1920240" cy="643497"/>
            <a:chOff x="1" y="2514824"/>
            <a:chExt cx="3123059" cy="1137698"/>
          </a:xfrm>
        </p:grpSpPr>
        <p:sp>
          <p:nvSpPr>
            <p:cNvPr id="24" name="矩形 6">
              <a:extLst>
                <a:ext uri="{FF2B5EF4-FFF2-40B4-BE49-F238E27FC236}">
                  <a16:creationId xmlns:a16="http://schemas.microsoft.com/office/drawing/2014/main" id="{E6F6198D-0F87-4E08-AFE8-4C967D3C7C4C}"/>
                </a:ext>
              </a:extLst>
            </p:cNvPr>
            <p:cNvSpPr/>
            <p:nvPr/>
          </p:nvSpPr>
          <p:spPr>
            <a:xfrm>
              <a:off x="1" y="2514824"/>
              <a:ext cx="3123059" cy="1137698"/>
            </a:xfrm>
            <a:custGeom>
              <a:avLst/>
              <a:gdLst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22800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6798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32790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008" h="728592">
                  <a:moveTo>
                    <a:pt x="0" y="0"/>
                  </a:moveTo>
                  <a:lnTo>
                    <a:pt x="2228008" y="0"/>
                  </a:lnTo>
                  <a:lnTo>
                    <a:pt x="2032790" y="728592"/>
                  </a:lnTo>
                  <a:lnTo>
                    <a:pt x="0" y="728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  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CFLD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  <a:cs typeface="Trebuchet MS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EBA86EE-E5A1-4355-8A15-5471E34F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325" y="2537504"/>
              <a:ext cx="1133477" cy="1104900"/>
            </a:xfrm>
            <a:prstGeom prst="rect">
              <a:avLst/>
            </a:prstGeom>
          </p:spPr>
        </p:pic>
      </p:grpSp>
      <p:grpSp>
        <p:nvGrpSpPr>
          <p:cNvPr id="9" name="组 8"/>
          <p:cNvGrpSpPr/>
          <p:nvPr/>
        </p:nvGrpSpPr>
        <p:grpSpPr>
          <a:xfrm>
            <a:off x="7071288" y="1439306"/>
            <a:ext cx="4288969" cy="3979383"/>
            <a:chOff x="5691939" y="1516742"/>
            <a:chExt cx="4288969" cy="3979383"/>
          </a:xfrm>
        </p:grpSpPr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3DB4EA25-5983-405E-84B9-D90337569712}"/>
                </a:ext>
              </a:extLst>
            </p:cNvPr>
            <p:cNvSpPr txBox="1">
              <a:spLocks/>
            </p:cNvSpPr>
            <p:nvPr/>
          </p:nvSpPr>
          <p:spPr>
            <a:xfrm>
              <a:off x="5691939" y="1516742"/>
              <a:ext cx="1855737" cy="584775"/>
            </a:xfrm>
            <a:prstGeom prst="rect">
              <a:avLst/>
            </a:prstGeom>
          </p:spPr>
          <p:txBody>
            <a:bodyPr vert="horz" wrap="square" lIns="0" tIns="45720" rIns="0" bIns="45720" rtlCol="0" anchor="b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700" b="0" i="0" kern="1200" cap="small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AGENDA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Trebuchet MS"/>
              </a:endParaRPr>
            </a:p>
          </p:txBody>
        </p:sp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707A527A-B69F-49AD-AD21-8BE32D02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19227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Business Objectives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7" name="矩形 4">
              <a:extLst>
                <a:ext uri="{FF2B5EF4-FFF2-40B4-BE49-F238E27FC236}">
                  <a16:creationId xmlns:a16="http://schemas.microsoft.com/office/drawing/2014/main" id="{C0EBB17A-AEB7-4A47-A1C7-776978F7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19227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1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8" name="矩形 4">
              <a:extLst>
                <a:ext uri="{FF2B5EF4-FFF2-40B4-BE49-F238E27FC236}">
                  <a16:creationId xmlns:a16="http://schemas.microsoft.com/office/drawing/2014/main" id="{A5AAB195-0BE1-41C6-8A5A-163DDC25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878615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2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9" name="矩形 3">
              <a:extLst>
                <a:ext uri="{FF2B5EF4-FFF2-40B4-BE49-F238E27FC236}">
                  <a16:creationId xmlns:a16="http://schemas.microsoft.com/office/drawing/2014/main" id="{170415CA-ACF0-43A7-AE62-016A2AA0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878615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Methodology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0" name="矩形 3">
              <a:extLst>
                <a:ext uri="{FF2B5EF4-FFF2-40B4-BE49-F238E27FC236}">
                  <a16:creationId xmlns:a16="http://schemas.microsoft.com/office/drawing/2014/main" id="{7BD3FC72-7CF9-43B0-87E0-08F83595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355956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Model Selection Process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1" name="矩形 4">
              <a:extLst>
                <a:ext uri="{FF2B5EF4-FFF2-40B4-BE49-F238E27FC236}">
                  <a16:creationId xmlns:a16="http://schemas.microsoft.com/office/drawing/2014/main" id="{1289ACA4-E109-4E33-ABA7-A8917E4B2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355956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3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2" name="矩形 3">
              <a:extLst>
                <a:ext uri="{FF2B5EF4-FFF2-40B4-BE49-F238E27FC236}">
                  <a16:creationId xmlns:a16="http://schemas.microsoft.com/office/drawing/2014/main" id="{10E34F6B-F75C-4A42-ADD5-44ED96B8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240505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Key Business Insights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3" name="矩形 4">
              <a:extLst>
                <a:ext uri="{FF2B5EF4-FFF2-40B4-BE49-F238E27FC236}">
                  <a16:creationId xmlns:a16="http://schemas.microsoft.com/office/drawing/2014/main" id="{CE6A040A-8BA2-4A9E-BE86-C7476450A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240505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4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4" name="矩形 3">
              <a:extLst>
                <a:ext uri="{FF2B5EF4-FFF2-40B4-BE49-F238E27FC236}">
                  <a16:creationId xmlns:a16="http://schemas.microsoft.com/office/drawing/2014/main" id="{DC8FB33F-7972-416F-A4EA-1E8E5CFD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921450"/>
              <a:ext cx="3574224" cy="574675"/>
            </a:xfrm>
            <a:prstGeom prst="rect">
              <a:avLst/>
            </a:prstGeom>
            <a:solidFill>
              <a:srgbClr val="BF0008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Optimal Investment Strategy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5" name="矩形 4">
              <a:extLst>
                <a:ext uri="{FF2B5EF4-FFF2-40B4-BE49-F238E27FC236}">
                  <a16:creationId xmlns:a16="http://schemas.microsoft.com/office/drawing/2014/main" id="{2AEE7E81-D429-4F49-B41C-7D792E23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921450"/>
              <a:ext cx="576263" cy="574675"/>
            </a:xfrm>
            <a:prstGeom prst="rect">
              <a:avLst/>
            </a:prstGeom>
            <a:solidFill>
              <a:srgbClr val="BF0008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5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5691939" y="2080600"/>
              <a:ext cx="4288969" cy="0"/>
            </a:xfrm>
            <a:prstGeom prst="line">
              <a:avLst/>
            </a:prstGeom>
            <a:ln>
              <a:solidFill>
                <a:srgbClr val="C033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07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6601F-6910-4E7A-BB4D-068019A4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3" y="462991"/>
            <a:ext cx="10001396" cy="584775"/>
          </a:xfrm>
        </p:spPr>
        <p:txBody>
          <a:bodyPr/>
          <a:lstStyle/>
          <a:p>
            <a:r>
              <a:rPr lang="en-US" altLang="zh-CN" b="1" dirty="0">
                <a:cs typeface="Trebuchet MS"/>
              </a:rPr>
              <a:t>optimal investment strategy</a:t>
            </a:r>
            <a:endParaRPr lang="zh-CN" altLang="en-US" b="1" dirty="0">
              <a:cs typeface="Trebuchet M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62FE5-12D1-42ED-9947-F0709E36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49FC80B-FD31-4F1F-BDE8-86C649CB4AC6}"/>
              </a:ext>
            </a:extLst>
          </p:cNvPr>
          <p:cNvSpPr/>
          <p:nvPr/>
        </p:nvSpPr>
        <p:spPr>
          <a:xfrm>
            <a:off x="2886019" y="4318467"/>
            <a:ext cx="3002985" cy="17868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F0008"/>
            </a:solidFill>
            <a:prstDash val="solid"/>
          </a:ln>
          <a:effectLst/>
        </p:spPr>
        <p:txBody>
          <a:bodyPr tIns="90000" bIns="90000" rtlCol="0" anchor="ctr" anchorCtr="0"/>
          <a:lstStyle/>
          <a:p>
            <a:pPr lvl="0" algn="ctr" defTabSz="914400"/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ValueChainStarter">
            <a:extLst>
              <a:ext uri="{FF2B5EF4-FFF2-40B4-BE49-F238E27FC236}">
                <a16:creationId xmlns:a16="http://schemas.microsoft.com/office/drawing/2014/main" id="{27A7ABA8-E031-49EB-887D-4664521634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83894" y="1368530"/>
            <a:ext cx="1727912" cy="822960"/>
          </a:xfrm>
          <a:prstGeom prst="rect">
            <a:avLst/>
          </a:prstGeom>
          <a:solidFill>
            <a:srgbClr val="BF0008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vert="horz" lIns="91440" tIns="91440" bIns="91440" anchor="ctr"/>
          <a:lstStyle/>
          <a:p>
            <a:pPr lvl="0" algn="ctr" defTabSz="914400" eaLnBrk="0" hangingPunct="0"/>
            <a:r>
              <a:rPr lang="en-US" altLang="zh-CN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City to focus</a:t>
            </a:r>
          </a:p>
        </p:txBody>
      </p:sp>
      <p:sp>
        <p:nvSpPr>
          <p:cNvPr id="22" name="ValueChainHeader">
            <a:extLst>
              <a:ext uri="{FF2B5EF4-FFF2-40B4-BE49-F238E27FC236}">
                <a16:creationId xmlns:a16="http://schemas.microsoft.com/office/drawing/2014/main" id="{3FF2FD7D-3B0A-4896-95A5-586AF606C7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983894" y="2345437"/>
            <a:ext cx="1727912" cy="997426"/>
          </a:xfrm>
          <a:prstGeom prst="rect">
            <a:avLst/>
          </a:prstGeom>
          <a:solidFill>
            <a:srgbClr val="BF0008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vert="horz" lIns="91440" tIns="91440" bIns="91440" anchor="ctr"/>
          <a:lstStyle/>
          <a:p>
            <a:pPr lvl="0" algn="ctr" defTabSz="914400" eaLnBrk="0" hangingPunct="0"/>
            <a:r>
              <a:rPr lang="en-US" altLang="zh-CN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Property to build</a:t>
            </a:r>
          </a:p>
        </p:txBody>
      </p:sp>
      <p:sp>
        <p:nvSpPr>
          <p:cNvPr id="23" name="ValueChainHeader">
            <a:extLst>
              <a:ext uri="{FF2B5EF4-FFF2-40B4-BE49-F238E27FC236}">
                <a16:creationId xmlns:a16="http://schemas.microsoft.com/office/drawing/2014/main" id="{CE7A94F7-87E1-4E62-971D-E12540256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83894" y="3510504"/>
            <a:ext cx="1727912" cy="2598647"/>
          </a:xfrm>
          <a:prstGeom prst="rect">
            <a:avLst/>
          </a:prstGeom>
          <a:solidFill>
            <a:srgbClr val="BF0008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vert="horz" lIns="91440" tIns="91440" bIns="91440" anchor="ctr"/>
          <a:lstStyle/>
          <a:p>
            <a:pPr lvl="0" algn="ctr" defTabSz="914400" eaLnBrk="0" hangingPunct="0"/>
            <a:r>
              <a:rPr lang="en-US" altLang="zh-CN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Expansion plan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AC67B1EC-2627-4521-AA11-514DA8E47F6E}"/>
              </a:ext>
            </a:extLst>
          </p:cNvPr>
          <p:cNvSpPr/>
          <p:nvPr/>
        </p:nvSpPr>
        <p:spPr>
          <a:xfrm>
            <a:off x="2886018" y="2345437"/>
            <a:ext cx="7755012" cy="9974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F0008"/>
            </a:solidFill>
            <a:prstDash val="solid"/>
          </a:ln>
          <a:effectLst/>
        </p:spPr>
        <p:txBody>
          <a:bodyPr tIns="90000" bIns="90000" rtlCol="0" anchor="ctr" anchorCtr="0"/>
          <a:lstStyle/>
          <a:p>
            <a:pPr marL="285750" indent="-285750" fontAlgn="base">
              <a:spcBef>
                <a:spcPts val="600"/>
              </a:spcBef>
              <a:buClr>
                <a:srgbClr val="BF0008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微软雅黑" pitchFamily="34" charset="-122"/>
              </a:rPr>
              <a:t>Different types of properties can be built </a:t>
            </a:r>
            <a:r>
              <a:rPr lang="en-US" altLang="zh-CN" sz="1400" b="1" dirty="0">
                <a:solidFill>
                  <a:srgbClr val="000000"/>
                </a:solidFill>
                <a:latin typeface="Arial"/>
                <a:ea typeface="微软雅黑" pitchFamily="34" charset="-122"/>
              </a:rPr>
              <a:t>minimize volatility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微软雅黑" pitchFamily="34" charset="-122"/>
              </a:rPr>
              <a:t>between different types of property prices</a:t>
            </a:r>
          </a:p>
          <a:p>
            <a:pPr marL="285750" indent="-285750" fontAlgn="base">
              <a:spcBef>
                <a:spcPts val="600"/>
              </a:spcBef>
              <a:buClr>
                <a:srgbClr val="BF0008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000000"/>
                </a:solidFill>
                <a:latin typeface="Arial"/>
                <a:ea typeface="微软雅黑" pitchFamily="34" charset="-122"/>
                <a:cs typeface="Arial" pitchFamily="34" charset="0"/>
              </a:rPr>
              <a:t>Residential properties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微软雅黑" pitchFamily="34" charset="-122"/>
                <a:cs typeface="Arial" pitchFamily="34" charset="0"/>
              </a:rPr>
              <a:t>gives higher returns comparing to industrial &amp; commercial types</a:t>
            </a:r>
          </a:p>
        </p:txBody>
      </p:sp>
      <p:sp>
        <p:nvSpPr>
          <p:cNvPr id="26" name="Down Arrow 12">
            <a:extLst>
              <a:ext uri="{FF2B5EF4-FFF2-40B4-BE49-F238E27FC236}">
                <a16:creationId xmlns:a16="http://schemas.microsoft.com/office/drawing/2014/main" id="{35A42A58-A6E6-49D5-AD54-E8AB81F7B848}"/>
              </a:ext>
            </a:extLst>
          </p:cNvPr>
          <p:cNvSpPr/>
          <p:nvPr/>
        </p:nvSpPr>
        <p:spPr>
          <a:xfrm>
            <a:off x="1682058" y="2094526"/>
            <a:ext cx="351692" cy="365760"/>
          </a:xfrm>
          <a:prstGeom prst="downArrow">
            <a:avLst/>
          </a:prstGeom>
          <a:solidFill>
            <a:srgbClr val="C4C4BF"/>
          </a:solidFill>
          <a:ln w="9525" cap="flat" cmpd="sng" algn="ctr">
            <a:solidFill>
              <a:srgbClr val="C4C4BF"/>
            </a:solidFill>
            <a:prstDash val="solid"/>
          </a:ln>
          <a:effectLst/>
        </p:spPr>
        <p:txBody>
          <a:bodyPr tIns="90000" bIns="9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Down Arrow 13">
            <a:extLst>
              <a:ext uri="{FF2B5EF4-FFF2-40B4-BE49-F238E27FC236}">
                <a16:creationId xmlns:a16="http://schemas.microsoft.com/office/drawing/2014/main" id="{48FD295E-8E02-4B71-AFED-D9C315AEC93B}"/>
              </a:ext>
            </a:extLst>
          </p:cNvPr>
          <p:cNvSpPr/>
          <p:nvPr/>
        </p:nvSpPr>
        <p:spPr>
          <a:xfrm>
            <a:off x="1682058" y="3240959"/>
            <a:ext cx="351692" cy="365760"/>
          </a:xfrm>
          <a:prstGeom prst="downArrow">
            <a:avLst/>
          </a:prstGeom>
          <a:solidFill>
            <a:srgbClr val="C4C4BF"/>
          </a:solidFill>
          <a:ln w="9525" cap="flat" cmpd="sng" algn="ctr">
            <a:solidFill>
              <a:srgbClr val="C4C4BF"/>
            </a:solidFill>
            <a:prstDash val="solid"/>
          </a:ln>
          <a:effectLst/>
        </p:spPr>
        <p:txBody>
          <a:bodyPr tIns="90000" bIns="9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9CA22854-C2EB-44CA-8136-EE0ED61FD32C}"/>
              </a:ext>
            </a:extLst>
          </p:cNvPr>
          <p:cNvSpPr/>
          <p:nvPr/>
        </p:nvSpPr>
        <p:spPr>
          <a:xfrm>
            <a:off x="2886018" y="3510503"/>
            <a:ext cx="7755012" cy="71462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F0008"/>
            </a:solidFill>
            <a:prstDash val="solid"/>
          </a:ln>
          <a:effectLst/>
        </p:spPr>
        <p:txBody>
          <a:bodyPr tIns="90000" bIns="90000" rtlCol="0" anchor="ctr" anchorCtr="0"/>
          <a:lstStyle/>
          <a:p>
            <a:pPr marL="285750" lvl="0" indent="-285750" fontAlgn="base">
              <a:spcBef>
                <a:spcPts val="600"/>
              </a:spcBef>
              <a:buClr>
                <a:srgbClr val="BF0008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Sel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微软雅黑" pitchFamily="34" charset="-122"/>
              </a:rPr>
              <a:t>f-contained industrial township which acts a key strategic element for potential economic zone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397D883-6400-4947-9C8D-3E08A68276C2}"/>
              </a:ext>
            </a:extLst>
          </p:cNvPr>
          <p:cNvGrpSpPr/>
          <p:nvPr/>
        </p:nvGrpSpPr>
        <p:grpSpPr>
          <a:xfrm>
            <a:off x="3163061" y="4582577"/>
            <a:ext cx="2605363" cy="1368798"/>
            <a:chOff x="3343261" y="4722702"/>
            <a:chExt cx="3509847" cy="1368798"/>
          </a:xfrm>
        </p:grpSpPr>
        <p:sp>
          <p:nvSpPr>
            <p:cNvPr id="32" name="矩形 29">
              <a:extLst>
                <a:ext uri="{FF2B5EF4-FFF2-40B4-BE49-F238E27FC236}">
                  <a16:creationId xmlns:a16="http://schemas.microsoft.com/office/drawing/2014/main" id="{1B035483-1817-4252-9B98-392DAE50A7C4}"/>
                </a:ext>
              </a:extLst>
            </p:cNvPr>
            <p:cNvSpPr/>
            <p:nvPr/>
          </p:nvSpPr>
          <p:spPr>
            <a:xfrm>
              <a:off x="3657661" y="4722702"/>
              <a:ext cx="3195447" cy="134690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  <a:buClr>
                  <a:srgbClr val="BF0008"/>
                </a:buClr>
                <a:buSzPct val="80000"/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j-lt"/>
                  <a:ea typeface="微软雅黑" panose="020B0503020204020204" pitchFamily="34" charset="-122"/>
                </a:rPr>
                <a:t>Electrical &amp; Electronics</a:t>
              </a:r>
            </a:p>
            <a:p>
              <a:pPr>
                <a:lnSpc>
                  <a:spcPct val="150000"/>
                </a:lnSpc>
                <a:buClr>
                  <a:srgbClr val="BF0008"/>
                </a:buClr>
                <a:buSzPct val="80000"/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j-lt"/>
                  <a:ea typeface="微软雅黑" panose="020B0503020204020204" pitchFamily="34" charset="-122"/>
                </a:rPr>
                <a:t>Transport Equipment</a:t>
              </a:r>
            </a:p>
            <a:p>
              <a:pPr>
                <a:lnSpc>
                  <a:spcPct val="150000"/>
                </a:lnSpc>
                <a:buClr>
                  <a:srgbClr val="BF0008"/>
                </a:buClr>
                <a:buSzPct val="80000"/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j-lt"/>
                  <a:ea typeface="微软雅黑" panose="020B0503020204020204" pitchFamily="34" charset="-122"/>
                </a:rPr>
                <a:t>Life Sciences</a:t>
              </a:r>
            </a:p>
            <a:p>
              <a:pPr>
                <a:lnSpc>
                  <a:spcPct val="150000"/>
                </a:lnSpc>
                <a:buClr>
                  <a:srgbClr val="BF0008"/>
                </a:buClr>
                <a:buSzPct val="80000"/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j-lt"/>
                  <a:ea typeface="微软雅黑" panose="020B0503020204020204" pitchFamily="34" charset="-122"/>
                </a:rPr>
                <a:t>Machinery &amp; Equipment</a:t>
              </a:r>
            </a:p>
          </p:txBody>
        </p:sp>
        <p:pic>
          <p:nvPicPr>
            <p:cNvPr id="35" name="图形 34" descr="收音机">
              <a:extLst>
                <a:ext uri="{FF2B5EF4-FFF2-40B4-BE49-F238E27FC236}">
                  <a16:creationId xmlns:a16="http://schemas.microsoft.com/office/drawing/2014/main" id="{56B56CF1-8E62-4FC5-8189-434C3E9A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43261" y="4768958"/>
              <a:ext cx="314400" cy="314400"/>
            </a:xfrm>
            <a:prstGeom prst="rect">
              <a:avLst/>
            </a:prstGeom>
          </p:spPr>
        </p:pic>
        <p:pic>
          <p:nvPicPr>
            <p:cNvPr id="36" name="图形 35" descr="卡车">
              <a:extLst>
                <a:ext uri="{FF2B5EF4-FFF2-40B4-BE49-F238E27FC236}">
                  <a16:creationId xmlns:a16="http://schemas.microsoft.com/office/drawing/2014/main" id="{6C036D2F-CD7F-4CF8-8052-A2550837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56944" y="5110792"/>
              <a:ext cx="314400" cy="314400"/>
            </a:xfrm>
            <a:prstGeom prst="rect">
              <a:avLst/>
            </a:prstGeom>
          </p:spPr>
        </p:pic>
        <p:pic>
          <p:nvPicPr>
            <p:cNvPr id="39" name="图形 38" descr="锯片">
              <a:extLst>
                <a:ext uri="{FF2B5EF4-FFF2-40B4-BE49-F238E27FC236}">
                  <a16:creationId xmlns:a16="http://schemas.microsoft.com/office/drawing/2014/main" id="{792B72C2-A732-4C6D-AF92-DF24D59F2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43261" y="5777100"/>
              <a:ext cx="314400" cy="314400"/>
            </a:xfrm>
            <a:prstGeom prst="rect">
              <a:avLst/>
            </a:prstGeom>
          </p:spPr>
        </p:pic>
        <p:pic>
          <p:nvPicPr>
            <p:cNvPr id="40" name="图形 39" descr="植物">
              <a:extLst>
                <a:ext uri="{FF2B5EF4-FFF2-40B4-BE49-F238E27FC236}">
                  <a16:creationId xmlns:a16="http://schemas.microsoft.com/office/drawing/2014/main" id="{05DF9BA9-EA90-4060-9175-7FE0659FD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3261" y="5440809"/>
              <a:ext cx="314400" cy="314400"/>
            </a:xfrm>
            <a:prstGeom prst="rect">
              <a:avLst/>
            </a:prstGeom>
          </p:spPr>
        </p:pic>
      </p:grpSp>
      <p:sp>
        <p:nvSpPr>
          <p:cNvPr id="43" name="Rectangle 10">
            <a:extLst>
              <a:ext uri="{FF2B5EF4-FFF2-40B4-BE49-F238E27FC236}">
                <a16:creationId xmlns:a16="http://schemas.microsoft.com/office/drawing/2014/main" id="{633B099C-5BD8-4AC0-806B-52073A32B6C5}"/>
              </a:ext>
            </a:extLst>
          </p:cNvPr>
          <p:cNvSpPr/>
          <p:nvPr/>
        </p:nvSpPr>
        <p:spPr>
          <a:xfrm>
            <a:off x="6156961" y="4318467"/>
            <a:ext cx="2043164" cy="17868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F0008"/>
            </a:solidFill>
            <a:prstDash val="solid"/>
          </a:ln>
          <a:effectLst/>
        </p:spPr>
        <p:txBody>
          <a:bodyPr tIns="90000" bIns="90000" rtlCol="0" anchor="ctr" anchorCtr="0"/>
          <a:lstStyle/>
          <a:p>
            <a:pPr lvl="0" algn="ctr" defTabSz="914400"/>
            <a:r>
              <a:rPr lang="en-US" altLang="zh-CN" sz="1400" kern="0" dirty="0">
                <a:solidFill>
                  <a:srgbClr val="000000"/>
                </a:solidFill>
                <a:latin typeface="+mj-lt"/>
                <a:ea typeface="微软雅黑" pitchFamily="34" charset="-122"/>
                <a:cs typeface="Arial" pitchFamily="34" charset="0"/>
              </a:rPr>
              <a:t>State capital of Selangor guarantee Infrastructure &amp; Finance Supporting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7289925-0631-4BE3-BD3A-02662336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99979"/>
              </p:ext>
            </p:extLst>
          </p:nvPr>
        </p:nvGraphicFramePr>
        <p:xfrm>
          <a:off x="2886018" y="1380960"/>
          <a:ext cx="7755012" cy="8105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6781">
                  <a:extLst>
                    <a:ext uri="{9D8B030D-6E8A-4147-A177-3AD203B41FA5}">
                      <a16:colId xmlns:a16="http://schemas.microsoft.com/office/drawing/2014/main" val="3535213702"/>
                    </a:ext>
                  </a:extLst>
                </a:gridCol>
                <a:gridCol w="6338231">
                  <a:extLst>
                    <a:ext uri="{9D8B030D-6E8A-4147-A177-3AD203B41FA5}">
                      <a16:colId xmlns:a16="http://schemas.microsoft.com/office/drawing/2014/main" val="3302546808"/>
                    </a:ext>
                  </a:extLst>
                </a:gridCol>
              </a:tblGrid>
              <a:tr h="405265">
                <a:tc rowSpan="2">
                  <a:txBody>
                    <a:bodyPr/>
                    <a:lstStyle/>
                    <a:p>
                      <a:r>
                        <a:rPr lang="en-US" altLang="zh-CN" sz="1400" kern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Shah </a:t>
                      </a:r>
                      <a:r>
                        <a:rPr lang="en-US" altLang="zh-CN" sz="1400" kern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Alam</a:t>
                      </a:r>
                      <a:r>
                        <a:rPr lang="en-US" altLang="zh-CN" sz="1400" kern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endParaRPr lang="zh-CN" altLang="en-US" sz="1400" dirty="0"/>
                    </a:p>
                  </a:txBody>
                  <a:tcPr anchor="ctr">
                    <a:lnL w="9525" cap="flat" cmpd="sng" algn="ctr">
                      <a:solidFill>
                        <a:srgbClr val="BF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BF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BF0008"/>
                        </a:buClr>
                        <a:buSzPct val="60000"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微软雅黑" pitchFamily="34" charset="-122"/>
                          <a:cs typeface="+mn-cs"/>
                        </a:rPr>
                        <a:t>significantly higher profit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BF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8507"/>
                  </a:ext>
                </a:extLst>
              </a:tr>
              <a:tr h="4052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BF0008"/>
                        </a:buClr>
                        <a:buSzPct val="60000"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微软雅黑" pitchFamily="34" charset="-122"/>
                          <a:cs typeface="+mn-cs"/>
                        </a:rPr>
                        <a:t>presence of established infrastructure critical for future development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BF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572247"/>
                  </a:ext>
                </a:extLst>
              </a:tr>
            </a:tbl>
          </a:graphicData>
        </a:graphic>
      </p:graphicFrame>
      <p:sp>
        <p:nvSpPr>
          <p:cNvPr id="46" name="Rectangle 10">
            <a:extLst>
              <a:ext uri="{FF2B5EF4-FFF2-40B4-BE49-F238E27FC236}">
                <a16:creationId xmlns:a16="http://schemas.microsoft.com/office/drawing/2014/main" id="{1A602642-CE3B-4F1A-8359-E56CE02A3A89}"/>
              </a:ext>
            </a:extLst>
          </p:cNvPr>
          <p:cNvSpPr/>
          <p:nvPr/>
        </p:nvSpPr>
        <p:spPr>
          <a:xfrm>
            <a:off x="8468082" y="4318467"/>
            <a:ext cx="2172948" cy="1786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BF0008"/>
            </a:solidFill>
            <a:prstDash val="solid"/>
          </a:ln>
          <a:effectLst/>
        </p:spPr>
        <p:txBody>
          <a:bodyPr tIns="90000" bIns="90000" rtlCol="0" anchor="ctr" anchorCtr="0"/>
          <a:lstStyle/>
          <a:p>
            <a:pPr lvl="0" algn="ctr" defTabSz="914400"/>
            <a:r>
              <a:rPr lang="en-US" altLang="zh-CN" sz="1500" kern="0" dirty="0">
                <a:solidFill>
                  <a:srgbClr val="000000"/>
                </a:solidFill>
                <a:latin typeface="+mj-lt"/>
                <a:ea typeface="微软雅黑" pitchFamily="34" charset="-122"/>
                <a:cs typeface="Arial" pitchFamily="34" charset="0"/>
              </a:rPr>
              <a:t>Smart City for Great Kuala Lumpur Plan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35732-737D-4E5F-8E85-B9CB9AEF7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8781" y="4407155"/>
            <a:ext cx="1930767" cy="299507"/>
          </a:xfrm>
        </p:spPr>
        <p:txBody>
          <a:bodyPr>
            <a:normAutofit/>
          </a:bodyPr>
          <a:lstStyle/>
          <a:p>
            <a:r>
              <a:rPr lang="en-US" altLang="zh-CN" dirty="0"/>
              <a:t>Industry Focus</a:t>
            </a:r>
            <a:endParaRPr lang="zh-CN" altLang="en-US" dirty="0"/>
          </a:p>
        </p:txBody>
      </p:sp>
      <p:sp>
        <p:nvSpPr>
          <p:cNvPr id="47" name="文本占位符 3">
            <a:extLst>
              <a:ext uri="{FF2B5EF4-FFF2-40B4-BE49-F238E27FC236}">
                <a16:creationId xmlns:a16="http://schemas.microsoft.com/office/drawing/2014/main" id="{33DE3593-0DCB-4E90-9F06-C9D4ECC45A66}"/>
              </a:ext>
            </a:extLst>
          </p:cNvPr>
          <p:cNvSpPr txBox="1">
            <a:spLocks/>
          </p:cNvSpPr>
          <p:nvPr/>
        </p:nvSpPr>
        <p:spPr>
          <a:xfrm>
            <a:off x="6461187" y="4407156"/>
            <a:ext cx="1816736" cy="299506"/>
          </a:xfrm>
          <a:prstGeom prst="rect">
            <a:avLst/>
          </a:prstGeom>
        </p:spPr>
        <p:txBody>
          <a:bodyPr vert="horz" wrap="none" lIns="0" tIns="0" rIns="91440" bIns="4680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2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accent6"/>
                </a:solidFill>
                <a:latin typeface="微软雅黑" panose="020B0503020204020204" pitchFamily="34" charset="-122"/>
                <a:ea typeface="黑体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accent6"/>
                </a:solidFill>
                <a:latin typeface="微软雅黑" panose="020B0503020204020204" pitchFamily="34" charset="-122"/>
                <a:ea typeface="黑体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accent6"/>
                </a:solidFill>
                <a:latin typeface="微软雅黑" panose="020B0503020204020204" pitchFamily="34" charset="-122"/>
                <a:ea typeface="黑体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accent6"/>
                </a:solidFill>
                <a:latin typeface="微软雅黑" panose="020B0503020204020204" pitchFamily="34" charset="-122"/>
                <a:ea typeface="黑体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Status of the 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86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6601F-6910-4E7A-BB4D-068019A4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3" y="501262"/>
            <a:ext cx="7501047" cy="584775"/>
          </a:xfrm>
        </p:spPr>
        <p:txBody>
          <a:bodyPr/>
          <a:lstStyle/>
          <a:p>
            <a:r>
              <a:rPr lang="en-US" altLang="zh-CN" b="1" dirty="0"/>
              <a:t>summary</a:t>
            </a:r>
            <a:endParaRPr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62FE5-12D1-42ED-9947-F0709E36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6275" y="6457315"/>
            <a:ext cx="10814400" cy="180000"/>
          </a:xfrm>
        </p:spPr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35732-737D-4E5F-8E85-B9CB9AEF7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4258E3B-422E-47E1-8EC2-C05351EACB59}"/>
              </a:ext>
            </a:extLst>
          </p:cNvPr>
          <p:cNvGrpSpPr/>
          <p:nvPr/>
        </p:nvGrpSpPr>
        <p:grpSpPr>
          <a:xfrm>
            <a:off x="2002536" y="1268602"/>
            <a:ext cx="8148828" cy="1905048"/>
            <a:chOff x="2002536" y="1268602"/>
            <a:chExt cx="8148828" cy="19050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1994B59-6BDD-46FD-8F53-4A94CAABCEC9}"/>
                </a:ext>
              </a:extLst>
            </p:cNvPr>
            <p:cNvSpPr/>
            <p:nvPr/>
          </p:nvSpPr>
          <p:spPr>
            <a:xfrm>
              <a:off x="2002536" y="2563288"/>
              <a:ext cx="8146732" cy="610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Company analysis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2000" b="1" kern="100" dirty="0">
                  <a:solidFill>
                    <a:srgbClr val="F1A3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Visualize the skill, beautify the service</a:t>
              </a:r>
              <a:endParaRPr lang="zh-CN" sz="2000" b="1" kern="100" dirty="0">
                <a:solidFill>
                  <a:srgbClr val="F1A33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UUS UN INCHIKE" panose="02020603070505020304" pitchFamily="18" charset="0"/>
              </a:endParaRPr>
            </a:p>
          </p:txBody>
        </p:sp>
        <p:sp>
          <p:nvSpPr>
            <p:cNvPr id="21" name="等腰三角形 5">
              <a:extLst>
                <a:ext uri="{FF2B5EF4-FFF2-40B4-BE49-F238E27FC236}">
                  <a16:creationId xmlns:a16="http://schemas.microsoft.com/office/drawing/2014/main" id="{300132BC-3D3C-466F-BE09-FDA79CF49021}"/>
                </a:ext>
              </a:extLst>
            </p:cNvPr>
            <p:cNvSpPr/>
            <p:nvPr/>
          </p:nvSpPr>
          <p:spPr>
            <a:xfrm>
              <a:off x="2002536" y="1268602"/>
              <a:ext cx="8148828" cy="769049"/>
            </a:xfrm>
            <a:custGeom>
              <a:avLst/>
              <a:gdLst>
                <a:gd name="connsiteX0" fmla="*/ 0 w 3147060"/>
                <a:gd name="connsiteY0" fmla="*/ 525780 h 525780"/>
                <a:gd name="connsiteX1" fmla="*/ 1535419 w 3147060"/>
                <a:gd name="connsiteY1" fmla="*/ 0 h 525780"/>
                <a:gd name="connsiteX2" fmla="*/ 3147060 w 3147060"/>
                <a:gd name="connsiteY2" fmla="*/ 525780 h 525780"/>
                <a:gd name="connsiteX3" fmla="*/ 0 w 3147060"/>
                <a:gd name="connsiteY3" fmla="*/ 525780 h 525780"/>
                <a:gd name="connsiteX0-1" fmla="*/ 0 w 3147060"/>
                <a:gd name="connsiteY0-2" fmla="*/ 358140 h 358140"/>
                <a:gd name="connsiteX1-3" fmla="*/ 1600200 w 3147060"/>
                <a:gd name="connsiteY1-4" fmla="*/ 0 h 358140"/>
                <a:gd name="connsiteX2-5" fmla="*/ 3147060 w 3147060"/>
                <a:gd name="connsiteY2-6" fmla="*/ 358140 h 358140"/>
                <a:gd name="connsiteX3-7" fmla="*/ 0 w 3147060"/>
                <a:gd name="connsiteY3-8" fmla="*/ 358140 h 3581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47060" h="358140">
                  <a:moveTo>
                    <a:pt x="0" y="358140"/>
                  </a:moveTo>
                  <a:lnTo>
                    <a:pt x="1600200" y="0"/>
                  </a:lnTo>
                  <a:lnTo>
                    <a:pt x="3147060" y="358140"/>
                  </a:lnTo>
                  <a:lnTo>
                    <a:pt x="0" y="35814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36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CHLITINA</a:t>
              </a:r>
              <a:endParaRPr lang="zh-CN" sz="3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UUS UN INCHIKE" panose="020206030705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804D0F0E-B931-4BB2-A1B9-FE1243C5317A}"/>
              </a:ext>
            </a:extLst>
          </p:cNvPr>
          <p:cNvSpPr/>
          <p:nvPr/>
        </p:nvSpPr>
        <p:spPr>
          <a:xfrm>
            <a:off x="2002536" y="2128906"/>
            <a:ext cx="8146732" cy="359317"/>
          </a:xfrm>
          <a:prstGeom prst="rect">
            <a:avLst/>
          </a:prstGeom>
          <a:solidFill>
            <a:schemeClr val="accent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UUS UN INCHIKE" panose="02020603070505020304" pitchFamily="18" charset="0"/>
              </a:rPr>
              <a:t>Target Area</a:t>
            </a:r>
            <a:r>
              <a:rPr 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UUS UN INCHIKE" panose="02020603070505020304" pitchFamily="18" charset="0"/>
              </a:rPr>
              <a:t> Background </a:t>
            </a:r>
            <a:endParaRPr 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UUS UN INCHIKE" panose="020206030705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D300F7-4D29-4836-8604-D193EF1B12EB}"/>
              </a:ext>
            </a:extLst>
          </p:cNvPr>
          <p:cNvGrpSpPr/>
          <p:nvPr/>
        </p:nvGrpSpPr>
        <p:grpSpPr>
          <a:xfrm>
            <a:off x="2002536" y="1268602"/>
            <a:ext cx="8148828" cy="4188460"/>
            <a:chOff x="2002536" y="1268602"/>
            <a:chExt cx="8148828" cy="418846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22DECCC-CB9A-42E7-B70E-FA9B7C61357D}"/>
                </a:ext>
              </a:extLst>
            </p:cNvPr>
            <p:cNvSpPr/>
            <p:nvPr/>
          </p:nvSpPr>
          <p:spPr>
            <a:xfrm>
              <a:off x="2002536" y="2563288"/>
              <a:ext cx="8146732" cy="610362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Property Premium – Empty Land Price</a:t>
              </a:r>
              <a:endParaRPr 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UUS UN INCHIKE" panose="020206030705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400" b="1" kern="100" dirty="0">
                  <a:solidFill>
                    <a:srgbClr val="F1A3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Predicting Profits with Machine Learning Model</a:t>
              </a:r>
              <a:endParaRPr lang="zh-CN" sz="1400" b="1" kern="100" dirty="0">
                <a:solidFill>
                  <a:srgbClr val="F1A33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UUS UN INCHIKE" panose="02020603070505020304" pitchFamily="18" charset="0"/>
              </a:endParaRPr>
            </a:p>
          </p:txBody>
        </p:sp>
        <p:sp>
          <p:nvSpPr>
            <p:cNvPr id="31" name="等腰三角形 5">
              <a:extLst>
                <a:ext uri="{FF2B5EF4-FFF2-40B4-BE49-F238E27FC236}">
                  <a16:creationId xmlns:a16="http://schemas.microsoft.com/office/drawing/2014/main" id="{42F560ED-2FE0-4D0A-A954-EE13680F416C}"/>
                </a:ext>
              </a:extLst>
            </p:cNvPr>
            <p:cNvSpPr/>
            <p:nvPr/>
          </p:nvSpPr>
          <p:spPr>
            <a:xfrm>
              <a:off x="2002536" y="1268602"/>
              <a:ext cx="8148828" cy="769049"/>
            </a:xfrm>
            <a:custGeom>
              <a:avLst/>
              <a:gdLst>
                <a:gd name="connsiteX0" fmla="*/ 0 w 3147060"/>
                <a:gd name="connsiteY0" fmla="*/ 525780 h 525780"/>
                <a:gd name="connsiteX1" fmla="*/ 1535419 w 3147060"/>
                <a:gd name="connsiteY1" fmla="*/ 0 h 525780"/>
                <a:gd name="connsiteX2" fmla="*/ 3147060 w 3147060"/>
                <a:gd name="connsiteY2" fmla="*/ 525780 h 525780"/>
                <a:gd name="connsiteX3" fmla="*/ 0 w 3147060"/>
                <a:gd name="connsiteY3" fmla="*/ 525780 h 525780"/>
                <a:gd name="connsiteX0-1" fmla="*/ 0 w 3147060"/>
                <a:gd name="connsiteY0-2" fmla="*/ 358140 h 358140"/>
                <a:gd name="connsiteX1-3" fmla="*/ 1600200 w 3147060"/>
                <a:gd name="connsiteY1-4" fmla="*/ 0 h 358140"/>
                <a:gd name="connsiteX2-5" fmla="*/ 3147060 w 3147060"/>
                <a:gd name="connsiteY2-6" fmla="*/ 358140 h 358140"/>
                <a:gd name="connsiteX3-7" fmla="*/ 0 w 3147060"/>
                <a:gd name="connsiteY3-8" fmla="*/ 358140 h 3581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47060" h="358140">
                  <a:moveTo>
                    <a:pt x="0" y="358140"/>
                  </a:moveTo>
                  <a:lnTo>
                    <a:pt x="1600200" y="0"/>
                  </a:lnTo>
                  <a:lnTo>
                    <a:pt x="3147060" y="358140"/>
                  </a:lnTo>
                  <a:lnTo>
                    <a:pt x="0" y="3581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Land Price Evaluation</a:t>
              </a:r>
              <a:endParaRPr 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UUS UN INCHIKE" panose="020206030705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F1A5C8F-C5D0-4928-BC3A-C8CFDCD3CDE1}"/>
                </a:ext>
              </a:extLst>
            </p:cNvPr>
            <p:cNvSpPr/>
            <p:nvPr/>
          </p:nvSpPr>
          <p:spPr>
            <a:xfrm>
              <a:off x="2002537" y="3312542"/>
              <a:ext cx="1768185" cy="15667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solidFill>
                    <a:srgbClr val="7D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Data </a:t>
              </a:r>
              <a:endParaRPr lang="en-US" altLang="zh-CN" sz="1600" kern="100" dirty="0">
                <a:solidFill>
                  <a:srgbClr val="7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algn="ctr">
                <a:spcBef>
                  <a:spcPts val="1200"/>
                </a:spcBef>
                <a:spcAft>
                  <a:spcPts val="0"/>
                </a:spcAft>
              </a:pPr>
              <a:r>
                <a:rPr lang="en-US" altLang="zh-CN" sz="1400" kern="100" dirty="0">
                  <a:solidFill>
                    <a:srgbClr val="7F7F7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Economics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400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Geographic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400" kern="100" dirty="0">
                  <a:solidFill>
                    <a:srgbClr val="7F7F7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Demographic</a:t>
              </a:r>
              <a:endParaRPr lang="en-US" altLang="zh-CN" sz="1400" kern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400" kern="100" dirty="0">
                  <a:solidFill>
                    <a:srgbClr val="7F7F7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Land Type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62AE2C7-E69C-4F05-9BA3-57CD0022A7B7}"/>
                </a:ext>
              </a:extLst>
            </p:cNvPr>
            <p:cNvSpPr/>
            <p:nvPr/>
          </p:nvSpPr>
          <p:spPr>
            <a:xfrm>
              <a:off x="2002537" y="5038343"/>
              <a:ext cx="1769498" cy="418719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Price &amp; </a:t>
              </a:r>
              <a:r>
                <a:rPr lang="en-US" alt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Predictors</a:t>
              </a:r>
              <a:endParaRPr 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B032F75-E24E-4E25-A501-74D121859308}"/>
                </a:ext>
              </a:extLst>
            </p:cNvPr>
            <p:cNvSpPr/>
            <p:nvPr/>
          </p:nvSpPr>
          <p:spPr>
            <a:xfrm>
              <a:off x="4161275" y="3312542"/>
              <a:ext cx="1768185" cy="15667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solidFill>
                    <a:srgbClr val="7D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Modelling</a:t>
              </a:r>
              <a:r>
                <a:rPr lang="en-US" sz="1600" kern="100" dirty="0">
                  <a:solidFill>
                    <a:srgbClr val="7D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 </a:t>
              </a:r>
              <a:endParaRPr lang="en-US" altLang="zh-CN" sz="1600" kern="100" dirty="0">
                <a:solidFill>
                  <a:srgbClr val="7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algn="ctr">
                <a:spcBef>
                  <a:spcPts val="1200"/>
                </a:spcBef>
                <a:spcAft>
                  <a:spcPts val="0"/>
                </a:spcAft>
              </a:pPr>
              <a:r>
                <a:rPr lang="en-US" altLang="zh-CN" sz="1400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Lasso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400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Random Forest</a:t>
              </a:r>
            </a:p>
            <a:p>
              <a:pPr algn="ctr">
                <a:spcAft>
                  <a:spcPts val="0"/>
                </a:spcAft>
              </a:pPr>
              <a:endParaRPr lang="en-US" altLang="zh-CN" sz="1600" kern="100" dirty="0">
                <a:solidFill>
                  <a:srgbClr val="7D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BA10223-6DCC-4F09-8F2A-DAAFB61F3060}"/>
                </a:ext>
              </a:extLst>
            </p:cNvPr>
            <p:cNvSpPr/>
            <p:nvPr/>
          </p:nvSpPr>
          <p:spPr>
            <a:xfrm>
              <a:off x="4161275" y="5038343"/>
              <a:ext cx="1769498" cy="418719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orecasted Price</a:t>
              </a:r>
              <a:endParaRPr 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BA724D0-A564-4EB9-8D83-9D2DD84F0E10}"/>
                </a:ext>
              </a:extLst>
            </p:cNvPr>
            <p:cNvSpPr/>
            <p:nvPr/>
          </p:nvSpPr>
          <p:spPr>
            <a:xfrm>
              <a:off x="6261229" y="3312542"/>
              <a:ext cx="1768185" cy="15667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solidFill>
                    <a:srgbClr val="7D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Evaluation</a:t>
              </a:r>
              <a:r>
                <a:rPr lang="en-US" sz="1600" kern="100" dirty="0">
                  <a:solidFill>
                    <a:srgbClr val="7D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 </a:t>
              </a:r>
            </a:p>
            <a:p>
              <a:pPr algn="ctr">
                <a:spcAft>
                  <a:spcPts val="0"/>
                </a:spcAft>
              </a:pPr>
              <a:endParaRPr lang="en-US" altLang="zh-CN" sz="1600" kern="100" dirty="0">
                <a:solidFill>
                  <a:srgbClr val="7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1400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Top focusing cities</a:t>
              </a:r>
            </a:p>
            <a:p>
              <a:pPr algn="ctr">
                <a:spcAft>
                  <a:spcPts val="0"/>
                </a:spcAft>
              </a:pPr>
              <a:endParaRPr lang="en-US" altLang="zh-CN" sz="1600" kern="100" dirty="0">
                <a:solidFill>
                  <a:srgbClr val="7D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algn="ctr">
                <a:spcAft>
                  <a:spcPts val="0"/>
                </a:spcAft>
              </a:pPr>
              <a:endParaRPr lang="zh-CN" sz="1600" kern="100" dirty="0">
                <a:solidFill>
                  <a:srgbClr val="7D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941B617-CFA6-442A-89B3-1DF857888B33}"/>
                </a:ext>
              </a:extLst>
            </p:cNvPr>
            <p:cNvSpPr/>
            <p:nvPr/>
          </p:nvSpPr>
          <p:spPr>
            <a:xfrm>
              <a:off x="6261229" y="5038343"/>
              <a:ext cx="1769498" cy="418719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Profit, ROI, NPV</a:t>
              </a:r>
              <a:endParaRPr 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D617547-B456-4BD9-850E-548C9FD26619}"/>
                </a:ext>
              </a:extLst>
            </p:cNvPr>
            <p:cNvSpPr/>
            <p:nvPr/>
          </p:nvSpPr>
          <p:spPr>
            <a:xfrm>
              <a:off x="8379770" y="3312542"/>
              <a:ext cx="1768185" cy="15667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solidFill>
                    <a:srgbClr val="7D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Investment Strategy</a:t>
              </a:r>
              <a:r>
                <a:rPr lang="en-US" sz="1600" kern="100" dirty="0">
                  <a:solidFill>
                    <a:srgbClr val="7D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UUS UN INCHIKE" panose="02020603070505020304" pitchFamily="18" charset="0"/>
                </a:rPr>
                <a:t> </a:t>
              </a:r>
            </a:p>
            <a:p>
              <a:pPr algn="ctr">
                <a:spcAft>
                  <a:spcPts val="0"/>
                </a:spcAft>
              </a:pPr>
              <a:endParaRPr lang="en-US" sz="1600" kern="100" dirty="0">
                <a:solidFill>
                  <a:srgbClr val="7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US UN INCHIKE" panose="020206030705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400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Property Types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400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Industrial focus</a:t>
              </a:r>
            </a:p>
            <a:p>
              <a:pPr algn="ctr">
                <a:spcAft>
                  <a:spcPts val="0"/>
                </a:spcAft>
              </a:pPr>
              <a:endParaRPr lang="en-US" altLang="zh-CN" sz="1600" kern="100" dirty="0">
                <a:solidFill>
                  <a:srgbClr val="7D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01B5819-E7E2-41E1-80B8-13C77FEE9CD1}"/>
                </a:ext>
              </a:extLst>
            </p:cNvPr>
            <p:cNvSpPr/>
            <p:nvPr/>
          </p:nvSpPr>
          <p:spPr>
            <a:xfrm>
              <a:off x="8379770" y="5038343"/>
              <a:ext cx="1769498" cy="418719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Development Insight</a:t>
              </a:r>
              <a:endParaRPr 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E6AB3A9-0AF8-4906-8245-4651F4B8CC0B}"/>
              </a:ext>
            </a:extLst>
          </p:cNvPr>
          <p:cNvSpPr/>
          <p:nvPr/>
        </p:nvSpPr>
        <p:spPr>
          <a:xfrm rot="5400000">
            <a:off x="3280587" y="4051111"/>
            <a:ext cx="1385622" cy="1414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74A08A40-9B82-42E1-ABE6-11A2478B9F19}"/>
              </a:ext>
            </a:extLst>
          </p:cNvPr>
          <p:cNvSpPr/>
          <p:nvPr/>
        </p:nvSpPr>
        <p:spPr>
          <a:xfrm rot="5400000">
            <a:off x="5411827" y="4051111"/>
            <a:ext cx="1385622" cy="1414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4547BD87-AF3C-496B-B092-F68BB7AD0E4E}"/>
              </a:ext>
            </a:extLst>
          </p:cNvPr>
          <p:cNvSpPr/>
          <p:nvPr/>
        </p:nvSpPr>
        <p:spPr>
          <a:xfrm rot="5400000">
            <a:off x="7512563" y="4051111"/>
            <a:ext cx="1385622" cy="1414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92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城市, 天空, 户外, 建筑物&#10;&#10;已生成极高可信度的说明">
            <a:extLst>
              <a:ext uri="{FF2B5EF4-FFF2-40B4-BE49-F238E27FC236}">
                <a16:creationId xmlns:a16="http://schemas.microsoft.com/office/drawing/2014/main" id="{8F23C63B-D43E-4DF6-B001-80774E283D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" t="-1" r="59" b="21092"/>
          <a:stretch/>
        </p:blipFill>
        <p:spPr>
          <a:xfrm>
            <a:off x="0" y="0"/>
            <a:ext cx="12192000" cy="685799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B3341-FA91-4B63-BAA6-F06A9129686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265252-34C2-4CE6-890F-6A8D5A7C3F25}"/>
              </a:ext>
            </a:extLst>
          </p:cNvPr>
          <p:cNvGrpSpPr/>
          <p:nvPr/>
        </p:nvGrpSpPr>
        <p:grpSpPr>
          <a:xfrm>
            <a:off x="0" y="440690"/>
            <a:ext cx="1920240" cy="643497"/>
            <a:chOff x="1" y="2514824"/>
            <a:chExt cx="3123059" cy="1137698"/>
          </a:xfrm>
        </p:grpSpPr>
        <p:sp>
          <p:nvSpPr>
            <p:cNvPr id="24" name="矩形 6">
              <a:extLst>
                <a:ext uri="{FF2B5EF4-FFF2-40B4-BE49-F238E27FC236}">
                  <a16:creationId xmlns:a16="http://schemas.microsoft.com/office/drawing/2014/main" id="{E6F6198D-0F87-4E08-AFE8-4C967D3C7C4C}"/>
                </a:ext>
              </a:extLst>
            </p:cNvPr>
            <p:cNvSpPr/>
            <p:nvPr/>
          </p:nvSpPr>
          <p:spPr>
            <a:xfrm>
              <a:off x="1" y="2514824"/>
              <a:ext cx="3123059" cy="1137698"/>
            </a:xfrm>
            <a:custGeom>
              <a:avLst/>
              <a:gdLst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22800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6798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32790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008" h="728592">
                  <a:moveTo>
                    <a:pt x="0" y="0"/>
                  </a:moveTo>
                  <a:lnTo>
                    <a:pt x="2228008" y="0"/>
                  </a:lnTo>
                  <a:lnTo>
                    <a:pt x="2032790" y="728592"/>
                  </a:lnTo>
                  <a:lnTo>
                    <a:pt x="0" y="728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  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CFLD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  <a:cs typeface="Trebuchet MS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EBA86EE-E5A1-4355-8A15-5471E34F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325" y="2537504"/>
              <a:ext cx="1133477" cy="1104900"/>
            </a:xfrm>
            <a:prstGeom prst="rect">
              <a:avLst/>
            </a:prstGeom>
          </p:spPr>
        </p:pic>
      </p:grpSp>
      <p:grpSp>
        <p:nvGrpSpPr>
          <p:cNvPr id="20" name="组 8">
            <a:extLst>
              <a:ext uri="{FF2B5EF4-FFF2-40B4-BE49-F238E27FC236}">
                <a16:creationId xmlns:a16="http://schemas.microsoft.com/office/drawing/2014/main" id="{52390CB6-0BBA-4F12-B103-9A5EFEEC915B}"/>
              </a:ext>
            </a:extLst>
          </p:cNvPr>
          <p:cNvGrpSpPr/>
          <p:nvPr/>
        </p:nvGrpSpPr>
        <p:grpSpPr>
          <a:xfrm>
            <a:off x="7071288" y="1439306"/>
            <a:ext cx="4288969" cy="3979383"/>
            <a:chOff x="5691939" y="1516742"/>
            <a:chExt cx="4288969" cy="3979383"/>
          </a:xfrm>
        </p:grpSpPr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EE9CC242-57E6-4187-BAB6-3E23A2F4A3FF}"/>
                </a:ext>
              </a:extLst>
            </p:cNvPr>
            <p:cNvSpPr txBox="1">
              <a:spLocks/>
            </p:cNvSpPr>
            <p:nvPr/>
          </p:nvSpPr>
          <p:spPr>
            <a:xfrm>
              <a:off x="5691939" y="1516742"/>
              <a:ext cx="1855737" cy="584775"/>
            </a:xfrm>
            <a:prstGeom prst="rect">
              <a:avLst/>
            </a:prstGeom>
          </p:spPr>
          <p:txBody>
            <a:bodyPr vert="horz" wrap="square" lIns="0" tIns="45720" rIns="0" bIns="45720" rtlCol="0" anchor="b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700" b="0" i="0" kern="1200" cap="small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AGENDA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Trebuchet MS"/>
              </a:endParaRPr>
            </a:p>
          </p:txBody>
        </p:sp>
        <p:sp>
          <p:nvSpPr>
            <p:cNvPr id="22" name="矩形 3">
              <a:extLst>
                <a:ext uri="{FF2B5EF4-FFF2-40B4-BE49-F238E27FC236}">
                  <a16:creationId xmlns:a16="http://schemas.microsoft.com/office/drawing/2014/main" id="{93218521-86D0-42BC-BBA7-BC3F45A33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192270"/>
              <a:ext cx="3574224" cy="574675"/>
            </a:xfrm>
            <a:prstGeom prst="rect">
              <a:avLst/>
            </a:prstGeom>
            <a:solidFill>
              <a:srgbClr val="BF0008"/>
            </a:solidFill>
            <a:ln w="9525" cap="flat" cmpd="sng">
              <a:solidFill>
                <a:srgbClr val="BF0008"/>
              </a:solidFill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Business Objectives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6" name="矩形 4">
              <a:extLst>
                <a:ext uri="{FF2B5EF4-FFF2-40B4-BE49-F238E27FC236}">
                  <a16:creationId xmlns:a16="http://schemas.microsoft.com/office/drawing/2014/main" id="{C7616484-BE34-4F51-8226-80D12D476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192270"/>
              <a:ext cx="576263" cy="574675"/>
            </a:xfrm>
            <a:prstGeom prst="rect">
              <a:avLst/>
            </a:prstGeom>
            <a:solidFill>
              <a:srgbClr val="BF0008"/>
            </a:solidFill>
            <a:ln w="9525" cap="flat" cmpd="sng">
              <a:solidFill>
                <a:srgbClr val="BF0008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1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7" name="矩形 4">
              <a:extLst>
                <a:ext uri="{FF2B5EF4-FFF2-40B4-BE49-F238E27FC236}">
                  <a16:creationId xmlns:a16="http://schemas.microsoft.com/office/drawing/2014/main" id="{46AC81A3-BE62-4CB4-9D85-09F3F0D06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878615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2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8" name="矩形 3">
              <a:extLst>
                <a:ext uri="{FF2B5EF4-FFF2-40B4-BE49-F238E27FC236}">
                  <a16:creationId xmlns:a16="http://schemas.microsoft.com/office/drawing/2014/main" id="{64B2A0AD-E6A5-46C0-B7CA-D0334D11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878615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Methodology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470466CC-4427-41F2-8B5D-D4C681945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355956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Model Selection Process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40" name="矩形 4">
              <a:extLst>
                <a:ext uri="{FF2B5EF4-FFF2-40B4-BE49-F238E27FC236}">
                  <a16:creationId xmlns:a16="http://schemas.microsoft.com/office/drawing/2014/main" id="{EB9D40B3-F144-4275-98C4-1558FB9D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355956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3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41" name="矩形 3">
              <a:extLst>
                <a:ext uri="{FF2B5EF4-FFF2-40B4-BE49-F238E27FC236}">
                  <a16:creationId xmlns:a16="http://schemas.microsoft.com/office/drawing/2014/main" id="{58871AAD-81AA-46A2-BCA7-ACEEAF83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240505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Key Business Insights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42" name="矩形 4">
              <a:extLst>
                <a:ext uri="{FF2B5EF4-FFF2-40B4-BE49-F238E27FC236}">
                  <a16:creationId xmlns:a16="http://schemas.microsoft.com/office/drawing/2014/main" id="{A75A78C4-0ACD-4E97-B3A4-16937683C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240505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4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43" name="矩形 3">
              <a:extLst>
                <a:ext uri="{FF2B5EF4-FFF2-40B4-BE49-F238E27FC236}">
                  <a16:creationId xmlns:a16="http://schemas.microsoft.com/office/drawing/2014/main" id="{206B19C6-0C9C-461C-8955-792B1580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921450"/>
              <a:ext cx="3574224" cy="574675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Optimal Investment Strategy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44" name="矩形 4">
              <a:extLst>
                <a:ext uri="{FF2B5EF4-FFF2-40B4-BE49-F238E27FC236}">
                  <a16:creationId xmlns:a16="http://schemas.microsoft.com/office/drawing/2014/main" id="{A455BC9F-465C-49F8-854D-37EB5AEF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921450"/>
              <a:ext cx="576263" cy="574675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5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cxnSp>
          <p:nvCxnSpPr>
            <p:cNvPr id="45" name="直线连接符 5">
              <a:extLst>
                <a:ext uri="{FF2B5EF4-FFF2-40B4-BE49-F238E27FC236}">
                  <a16:creationId xmlns:a16="http://schemas.microsoft.com/office/drawing/2014/main" id="{1A2931F3-2E05-4A22-A13C-1653CAFDB94D}"/>
                </a:ext>
              </a:extLst>
            </p:cNvPr>
            <p:cNvCxnSpPr/>
            <p:nvPr/>
          </p:nvCxnSpPr>
          <p:spPr>
            <a:xfrm>
              <a:off x="5691939" y="2080600"/>
              <a:ext cx="4288969" cy="0"/>
            </a:xfrm>
            <a:prstGeom prst="line">
              <a:avLst/>
            </a:prstGeom>
            <a:ln>
              <a:solidFill>
                <a:srgbClr val="C033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440438" y="2483373"/>
            <a:ext cx="3311124" cy="720455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Thank You! 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5CEEE9F-F9CE-4483-857D-A42EBB5CD3F2}"/>
              </a:ext>
            </a:extLst>
          </p:cNvPr>
          <p:cNvSpPr txBox="1">
            <a:spLocks/>
          </p:cNvSpPr>
          <p:nvPr/>
        </p:nvSpPr>
        <p:spPr>
          <a:xfrm>
            <a:off x="3298888" y="5097844"/>
            <a:ext cx="5580000" cy="688748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100" kern="1200" baseline="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900" kern="120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300" kern="1200">
                <a:solidFill>
                  <a:schemeClr val="tx1"/>
                </a:solidFill>
                <a:latin typeface="Verdana"/>
                <a:ea typeface="黑体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The Elementals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4062" y="3383776"/>
            <a:ext cx="1043876" cy="523220"/>
          </a:xfrm>
          <a:prstGeom prst="rect">
            <a:avLst/>
          </a:prstGeom>
          <a:solidFill>
            <a:srgbClr val="BF0008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91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城市, 天空, 户外, 建筑物&#10;&#10;已生成极高可信度的说明">
            <a:extLst>
              <a:ext uri="{FF2B5EF4-FFF2-40B4-BE49-F238E27FC236}">
                <a16:creationId xmlns:a16="http://schemas.microsoft.com/office/drawing/2014/main" id="{8F23C63B-D43E-4DF6-B001-80774E283D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" t="-1" r="59" b="21092"/>
          <a:stretch/>
        </p:blipFill>
        <p:spPr>
          <a:xfrm>
            <a:off x="0" y="0"/>
            <a:ext cx="12192000" cy="685799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B3341-FA91-4B63-BAA6-F06A9129686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265252-34C2-4CE6-890F-6A8D5A7C3F25}"/>
              </a:ext>
            </a:extLst>
          </p:cNvPr>
          <p:cNvGrpSpPr/>
          <p:nvPr/>
        </p:nvGrpSpPr>
        <p:grpSpPr>
          <a:xfrm>
            <a:off x="0" y="440690"/>
            <a:ext cx="1920240" cy="643497"/>
            <a:chOff x="1" y="2514824"/>
            <a:chExt cx="3123059" cy="1137698"/>
          </a:xfrm>
        </p:grpSpPr>
        <p:sp>
          <p:nvSpPr>
            <p:cNvPr id="24" name="矩形 6">
              <a:extLst>
                <a:ext uri="{FF2B5EF4-FFF2-40B4-BE49-F238E27FC236}">
                  <a16:creationId xmlns:a16="http://schemas.microsoft.com/office/drawing/2014/main" id="{E6F6198D-0F87-4E08-AFE8-4C967D3C7C4C}"/>
                </a:ext>
              </a:extLst>
            </p:cNvPr>
            <p:cNvSpPr/>
            <p:nvPr/>
          </p:nvSpPr>
          <p:spPr>
            <a:xfrm>
              <a:off x="1" y="2514824"/>
              <a:ext cx="3123059" cy="1137698"/>
            </a:xfrm>
            <a:custGeom>
              <a:avLst/>
              <a:gdLst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22800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6798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32790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008" h="728592">
                  <a:moveTo>
                    <a:pt x="0" y="0"/>
                  </a:moveTo>
                  <a:lnTo>
                    <a:pt x="2228008" y="0"/>
                  </a:lnTo>
                  <a:lnTo>
                    <a:pt x="2032790" y="728592"/>
                  </a:lnTo>
                  <a:lnTo>
                    <a:pt x="0" y="728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  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CFLD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  <a:cs typeface="Trebuchet MS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EBA86EE-E5A1-4355-8A15-5471E34F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325" y="2537504"/>
              <a:ext cx="1133477" cy="1104900"/>
            </a:xfrm>
            <a:prstGeom prst="rect">
              <a:avLst/>
            </a:prstGeom>
          </p:spPr>
        </p:pic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EE9CC242-57E6-4187-BAB6-3E23A2F4A3FF}"/>
              </a:ext>
            </a:extLst>
          </p:cNvPr>
          <p:cNvSpPr txBox="1">
            <a:spLocks/>
          </p:cNvSpPr>
          <p:nvPr/>
        </p:nvSpPr>
        <p:spPr>
          <a:xfrm>
            <a:off x="6736008" y="1825972"/>
            <a:ext cx="1855737" cy="584775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0" i="0" kern="1200" cap="small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cs typeface="Trebuchet MS"/>
              </a:rPr>
              <a:t>Appendix</a:t>
            </a:r>
          </a:p>
        </p:txBody>
      </p:sp>
      <p:cxnSp>
        <p:nvCxnSpPr>
          <p:cNvPr id="45" name="直线连接符 5">
            <a:extLst>
              <a:ext uri="{FF2B5EF4-FFF2-40B4-BE49-F238E27FC236}">
                <a16:creationId xmlns:a16="http://schemas.microsoft.com/office/drawing/2014/main" id="{1A2931F3-2E05-4A22-A13C-1653CAFDB94D}"/>
              </a:ext>
            </a:extLst>
          </p:cNvPr>
          <p:cNvCxnSpPr/>
          <p:nvPr/>
        </p:nvCxnSpPr>
        <p:spPr>
          <a:xfrm>
            <a:off x="6736008" y="2389830"/>
            <a:ext cx="4288969" cy="0"/>
          </a:xfrm>
          <a:prstGeom prst="line">
            <a:avLst/>
          </a:prstGeom>
          <a:ln>
            <a:solidFill>
              <a:srgbClr val="C033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0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41D6-1C19-4CE2-AA3C-44B31C3A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44" y="665163"/>
            <a:ext cx="9519219" cy="584200"/>
          </a:xfrm>
        </p:spPr>
        <p:txBody>
          <a:bodyPr/>
          <a:lstStyle/>
          <a:p>
            <a:r>
              <a:rPr lang="en-US" dirty="0">
                <a:ea typeface="微软雅黑" panose="020B0503020204020204" pitchFamily="34" charset="-122"/>
                <a:cs typeface="Verdana"/>
              </a:rPr>
              <a:t>Random forest model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B158-E47C-451C-BD7B-DEF4E788C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DF638-9021-4A3D-B5DF-340770B881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C0E13-51E8-4AB9-B512-D5922E46E8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4988" y="1368425"/>
            <a:ext cx="10441449" cy="4841875"/>
          </a:xfrm>
        </p:spPr>
        <p:txBody>
          <a:bodyPr vert="horz" lIns="0" tIns="0" rIns="91440" bIns="46800" rtlCol="0" anchor="t">
            <a:normAutofit/>
          </a:bodyPr>
          <a:lstStyle/>
          <a:p>
            <a:r>
              <a:rPr lang="en-US" dirty="0">
                <a:ea typeface="微软雅黑" panose="020B0503020204020204" pitchFamily="34" charset="-122"/>
                <a:cs typeface="Verdana"/>
              </a:rPr>
              <a:t>Random forest is an ensemble learning method using multiple decision trees to make predictions.</a:t>
            </a:r>
          </a:p>
          <a:p>
            <a:r>
              <a:rPr lang="en-US" dirty="0">
                <a:ea typeface="微软雅黑" panose="020B0503020204020204" pitchFamily="34" charset="-122"/>
                <a:cs typeface="Verdana"/>
              </a:rPr>
              <a:t>27 Predictors are used to predict the land price per square feet.</a:t>
            </a:r>
          </a:p>
          <a:p>
            <a:pPr marL="0" indent="0">
              <a:buNone/>
            </a:pPr>
            <a:endParaRPr lang="en-US" dirty="0">
              <a:ea typeface="微软雅黑" panose="020B0503020204020204" pitchFamily="34" charset="-122"/>
              <a:cs typeface="Verdan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061C2A-6603-49BE-A8F5-1E29B184E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40027"/>
              </p:ext>
            </p:extLst>
          </p:nvPr>
        </p:nvGraphicFramePr>
        <p:xfrm>
          <a:off x="1028295" y="2536854"/>
          <a:ext cx="8168640" cy="414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705159103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91643924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21414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Area within Greater KL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Building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4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Land Area Size (km2)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City Area (km2)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431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City/Town/Village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Population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Consumer Price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611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Distance to KL city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Travelling time to KL city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Distance to KL International 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177921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Travelling time to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 KL International Airport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Minimum distance to hospital/clinics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Minimum distance to Educational Institutions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1445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Minimum distance to Shops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Minimum distance to Train Station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Minimum distance to Bus stop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1007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Minimum distance to Police Station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Number of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hospital/clinics within 2km radius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微软雅黑" panose="020B0503020204020204" pitchFamily="34" charset="-122"/>
                        </a:rPr>
                        <a:t>Number of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Educational Institutions within 1km radius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985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Number of shops within 2km radius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Number of Train Stations within 2km radius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Number of Bus Stops within 500m radius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8529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Number of Police Station within 2km radius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Number of Manufacturing sites within 500m radius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Number of Manufacturing sites within 1km radius</a:t>
                      </a:r>
                      <a:endParaRPr lang="en-US" sz="1200" dirty="0">
                        <a:latin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1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0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7F2B-EE88-4C3F-A9C2-4BE584B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627380"/>
            <a:ext cx="10001396" cy="584775"/>
          </a:xfrm>
        </p:spPr>
        <p:txBody>
          <a:bodyPr/>
          <a:lstStyle/>
          <a:p>
            <a:r>
              <a:rPr lang="en-US" dirty="0">
                <a:ea typeface="微软雅黑" panose="020B0503020204020204" pitchFamily="34" charset="-122"/>
                <a:cs typeface="Verdana"/>
              </a:rPr>
              <a:t>Random Forest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223FF-8D46-4EEA-A681-CA320276D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DCA9-533D-4C58-9885-E05B76CB79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50E52-D435-4E67-B733-E675D4C621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609755"/>
            <a:ext cx="5270500" cy="4622770"/>
          </a:xfrm>
        </p:spPr>
        <p:txBody>
          <a:bodyPr vert="horz" lIns="0" tIns="0" rIns="91440" bIns="46800" rtlCol="0" anchor="t">
            <a:normAutofit/>
          </a:bodyPr>
          <a:lstStyle/>
          <a:p>
            <a:r>
              <a:rPr lang="en-US" dirty="0" err="1">
                <a:ea typeface="微软雅黑" panose="020B0503020204020204" pitchFamily="34" charset="-122"/>
                <a:cs typeface="Verdana"/>
              </a:rPr>
              <a:t>Optimisation</a:t>
            </a:r>
            <a:r>
              <a:rPr lang="en-US" dirty="0">
                <a:ea typeface="微软雅黑" panose="020B0503020204020204" pitchFamily="34" charset="-122"/>
                <a:cs typeface="Verdana"/>
              </a:rPr>
              <a:t> of the model based on cross validation was performed to improve model performance</a:t>
            </a:r>
            <a:endParaRPr lang="en-US" dirty="0"/>
          </a:p>
          <a:p>
            <a:endParaRPr lang="en-US" dirty="0">
              <a:ea typeface="微软雅黑" panose="020B0503020204020204" pitchFamily="34" charset="-122"/>
              <a:cs typeface="Verdana"/>
            </a:endParaRPr>
          </a:p>
          <a:p>
            <a:r>
              <a:rPr lang="en-US" dirty="0">
                <a:ea typeface="微软雅黑" panose="020B0503020204020204" pitchFamily="34" charset="-122"/>
                <a:cs typeface="Verdana"/>
              </a:rPr>
              <a:t>The variable importance in terms of prediction are listed in descending order.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81FEFA3-9A72-473B-8041-3C3F0A74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55" y="1266825"/>
            <a:ext cx="5262158" cy="52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2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2AC1F-40B4-4E2E-BAF5-86B270F9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492" y="456114"/>
            <a:ext cx="10001396" cy="584775"/>
          </a:xfrm>
        </p:spPr>
        <p:txBody>
          <a:bodyPr/>
          <a:lstStyle/>
          <a:p>
            <a:r>
              <a:rPr lang="en-US" altLang="zh-CN" dirty="0"/>
              <a:t>Industry distribution by city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206E5-5DFF-4E5A-9BD0-9E1C9B66D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D5EA1-7B01-43F3-887E-3A48287CDD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0B8134-A1B4-4274-A692-8DC8D7CCD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51486"/>
              </p:ext>
            </p:extLst>
          </p:nvPr>
        </p:nvGraphicFramePr>
        <p:xfrm>
          <a:off x="259200" y="1128201"/>
          <a:ext cx="11442042" cy="572979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580182">
                  <a:extLst>
                    <a:ext uri="{9D8B030D-6E8A-4147-A177-3AD203B41FA5}">
                      <a16:colId xmlns:a16="http://schemas.microsoft.com/office/drawing/2014/main" val="3334268187"/>
                    </a:ext>
                  </a:extLst>
                </a:gridCol>
                <a:gridCol w="2666629">
                  <a:extLst>
                    <a:ext uri="{9D8B030D-6E8A-4147-A177-3AD203B41FA5}">
                      <a16:colId xmlns:a16="http://schemas.microsoft.com/office/drawing/2014/main" val="3984910082"/>
                    </a:ext>
                  </a:extLst>
                </a:gridCol>
                <a:gridCol w="1423448">
                  <a:extLst>
                    <a:ext uri="{9D8B030D-6E8A-4147-A177-3AD203B41FA5}">
                      <a16:colId xmlns:a16="http://schemas.microsoft.com/office/drawing/2014/main" val="4080140616"/>
                    </a:ext>
                  </a:extLst>
                </a:gridCol>
                <a:gridCol w="2021230">
                  <a:extLst>
                    <a:ext uri="{9D8B030D-6E8A-4147-A177-3AD203B41FA5}">
                      <a16:colId xmlns:a16="http://schemas.microsoft.com/office/drawing/2014/main" val="3805314657"/>
                    </a:ext>
                  </a:extLst>
                </a:gridCol>
                <a:gridCol w="2037100">
                  <a:extLst>
                    <a:ext uri="{9D8B030D-6E8A-4147-A177-3AD203B41FA5}">
                      <a16:colId xmlns:a16="http://schemas.microsoft.com/office/drawing/2014/main" val="3554789094"/>
                    </a:ext>
                  </a:extLst>
                </a:gridCol>
                <a:gridCol w="1713453">
                  <a:extLst>
                    <a:ext uri="{9D8B030D-6E8A-4147-A177-3AD203B41FA5}">
                      <a16:colId xmlns:a16="http://schemas.microsoft.com/office/drawing/2014/main" val="1573305236"/>
                    </a:ext>
                  </a:extLst>
                </a:gridCol>
              </a:tblGrid>
              <a:tr h="23576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 anchor="ctr"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Electrical &amp; Electronics</a:t>
                      </a:r>
                      <a:endParaRPr 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 anchor="ctr"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Transport Equipment</a:t>
                      </a:r>
                      <a:endParaRPr 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 anchor="ctr"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Life Sciences</a:t>
                      </a:r>
                      <a:endParaRPr 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 anchor="ctr"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Food &amp; Beverages Manufacturing</a:t>
                      </a:r>
                      <a:endParaRPr 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 anchor="ctr"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Machinery &amp; Equipment</a:t>
                      </a:r>
                      <a:endParaRPr 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 anchor="ctr"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1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Ampang Jaya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Semiconductor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Aerospace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Biotechnology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515534"/>
                  </a:ext>
                </a:extLst>
              </a:tr>
              <a:tr h="3348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Balakong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 Technologies, Industrial/Integrated Electronics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Biotechnology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Metalworking M&amp;E, General industrial M&amp;E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8594960"/>
                  </a:ext>
                </a:extLst>
              </a:tr>
              <a:tr h="199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Batu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Arang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489320"/>
                  </a:ext>
                </a:extLst>
              </a:tr>
              <a:tr h="199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Beranang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Industrial/Integrated Electronics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Automotive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352709"/>
                  </a:ext>
                </a:extLst>
              </a:tr>
              <a:tr h="199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Gombak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Automotive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676313"/>
                  </a:ext>
                </a:extLst>
              </a:tr>
              <a:tr h="199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Kajang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Metalworking M&amp;E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041600"/>
                  </a:ext>
                </a:extLst>
              </a:tr>
              <a:tr h="5331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Klang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Solar, LED Technologies, Industrial/Integrated Electronics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Automotive, Maritime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Pharmaceuticals, Medical Devices, Specialty Chemicals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Halal Food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 industrial M&amp;E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952376"/>
                  </a:ext>
                </a:extLst>
              </a:tr>
              <a:tr h="199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Rawang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Industrial/Integrated Electronics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80469"/>
                  </a:ext>
                </a:extLst>
              </a:tr>
              <a:tr h="199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Selayang </a:t>
                      </a: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Baru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700690"/>
                  </a:ext>
                </a:extLst>
              </a:tr>
              <a:tr h="199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Semenyih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Solar, Industrial/Integrated Electronics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Biotechnology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Halal Food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Metalworking M&amp;E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533349"/>
                  </a:ext>
                </a:extLst>
              </a:tr>
              <a:tr h="199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Serendah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Aerospace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1837200"/>
                  </a:ext>
                </a:extLst>
              </a:tr>
              <a:tr h="6322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Shah </a:t>
                      </a: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Alam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Semiconductor, Solar, Industrial/Integrated Electronics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Aerospace, Automotive, Maritime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Pharmaceuticals, Medical Devices, Specialty Chemicals, Biotechnology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 Generating M&amp;E, Metalworking M&amp;E, General industrial M&amp;E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811978"/>
                  </a:ext>
                </a:extLst>
              </a:tr>
              <a:tr h="3348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Subang Jaya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 Technologies, Industrial/Integrated Electronics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Aerospace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Specialty Chemicals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 Generating M&amp;E, Metalworking M&amp;E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0063054"/>
                  </a:ext>
                </a:extLst>
              </a:tr>
              <a:tr h="6322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Petaling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Jaya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Semiconductor, Solar, Industrial/Integrated Electronics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Aerospace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Pharmaceuticals, Medical Devices, Specialty Chemicals, Biotechnology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Halal Food</a:t>
                      </a:r>
                      <a:endParaRPr lang="en-US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 Generating M&amp;E, General industrial M&amp;E</a:t>
                      </a:r>
                      <a:endParaRPr 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771" marR="18771" marT="18771" marB="187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1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8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321" y="544893"/>
            <a:ext cx="9609396" cy="553998"/>
          </a:xfrm>
        </p:spPr>
        <p:txBody>
          <a:bodyPr/>
          <a:lstStyle/>
          <a:p>
            <a:r>
              <a:rPr 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Geocoding and Google API for predictors mining</a:t>
            </a:r>
            <a:endParaRPr lang="en-SG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S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S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8525" y="2099730"/>
            <a:ext cx="1507067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9991" y="2099730"/>
            <a:ext cx="1507067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Coordinates (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lat,long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66525" y="2565397"/>
            <a:ext cx="1642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2792" y="2045409"/>
            <a:ext cx="14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Geocode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833523" y="3232714"/>
            <a:ext cx="1" cy="8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8924" y="3443188"/>
            <a:ext cx="19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GoogleAPI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PlacesService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05391" y="4331830"/>
            <a:ext cx="1507067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NearbyPlaces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4925" y="4797497"/>
            <a:ext cx="1642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839190" y="4288304"/>
            <a:ext cx="1507067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 to amenities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4144" y="4893832"/>
            <a:ext cx="14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calculation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2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C465-8CE7-464F-A1DA-4829954A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40" y="501231"/>
            <a:ext cx="9559927" cy="584775"/>
          </a:xfrm>
        </p:spPr>
        <p:txBody>
          <a:bodyPr/>
          <a:lstStyle/>
          <a:p>
            <a:r>
              <a:rPr lang="en-SG" dirty="0"/>
              <a:t>ROI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4FC2F-454A-4A7C-B04D-593001863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E3CAA-0D2A-49DA-BECB-70188D8D7A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9BAAB-E972-41AE-B368-80EA2E3562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9496A-99BE-40A2-8F8F-B71F9BFAF1E3}"/>
              </a:ext>
            </a:extLst>
          </p:cNvPr>
          <p:cNvSpPr/>
          <p:nvPr/>
        </p:nvSpPr>
        <p:spPr>
          <a:xfrm>
            <a:off x="1388525" y="2099730"/>
            <a:ext cx="1507067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based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D7C42-9FBB-4AE7-8BBA-5EC5E56995F1}"/>
              </a:ext>
            </a:extLst>
          </p:cNvPr>
          <p:cNvSpPr/>
          <p:nvPr/>
        </p:nvSpPr>
        <p:spPr>
          <a:xfrm>
            <a:off x="5079991" y="1956138"/>
            <a:ext cx="1642527" cy="1074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Predicted 2020 predictors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6B4547-A9E4-4B2D-B643-8BB21143A3BA}"/>
              </a:ext>
            </a:extLst>
          </p:cNvPr>
          <p:cNvCxnSpPr/>
          <p:nvPr/>
        </p:nvCxnSpPr>
        <p:spPr>
          <a:xfrm>
            <a:off x="3166525" y="2565397"/>
            <a:ext cx="1642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E9082E-4E20-47E9-BA16-B993D15E717D}"/>
              </a:ext>
            </a:extLst>
          </p:cNvPr>
          <p:cNvSpPr txBox="1"/>
          <p:nvPr/>
        </p:nvSpPr>
        <p:spPr>
          <a:xfrm>
            <a:off x="3166525" y="2045409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Extrapolation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24B4-6698-4EAC-85DA-233315151DDB}"/>
              </a:ext>
            </a:extLst>
          </p:cNvPr>
          <p:cNvCxnSpPr/>
          <p:nvPr/>
        </p:nvCxnSpPr>
        <p:spPr>
          <a:xfrm flipH="1">
            <a:off x="5833523" y="3232714"/>
            <a:ext cx="1" cy="8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452DD8-E98E-4CF6-9E24-C33797013A71}"/>
              </a:ext>
            </a:extLst>
          </p:cNvPr>
          <p:cNvSpPr txBox="1"/>
          <p:nvPr/>
        </p:nvSpPr>
        <p:spPr>
          <a:xfrm>
            <a:off x="5876382" y="3295590"/>
            <a:ext cx="19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AD184F-7395-4739-9E3D-80F2D58C004D}"/>
              </a:ext>
            </a:extLst>
          </p:cNvPr>
          <p:cNvSpPr/>
          <p:nvPr/>
        </p:nvSpPr>
        <p:spPr>
          <a:xfrm>
            <a:off x="5105391" y="4331830"/>
            <a:ext cx="1507067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Predicted Property Prices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17216A-406C-4A45-9498-460779B6ABB1}"/>
              </a:ext>
            </a:extLst>
          </p:cNvPr>
          <p:cNvCxnSpPr/>
          <p:nvPr/>
        </p:nvCxnSpPr>
        <p:spPr>
          <a:xfrm>
            <a:off x="6874925" y="4797497"/>
            <a:ext cx="1642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CD110-4D80-4528-BEB9-F7965CD37D0D}"/>
              </a:ext>
            </a:extLst>
          </p:cNvPr>
          <p:cNvSpPr/>
          <p:nvPr/>
        </p:nvSpPr>
        <p:spPr>
          <a:xfrm>
            <a:off x="8839190" y="4288304"/>
            <a:ext cx="1507067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3E9EA-901C-4A01-AAD6-A79B6E3B836E}"/>
              </a:ext>
            </a:extLst>
          </p:cNvPr>
          <p:cNvSpPr txBox="1"/>
          <p:nvPr/>
        </p:nvSpPr>
        <p:spPr>
          <a:xfrm>
            <a:off x="7104144" y="4893832"/>
            <a:ext cx="14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calculation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4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2979-23D5-47E3-B197-784E34C9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553" y="497313"/>
            <a:ext cx="9640949" cy="584775"/>
          </a:xfrm>
        </p:spPr>
        <p:txBody>
          <a:bodyPr/>
          <a:lstStyle/>
          <a:p>
            <a:r>
              <a:rPr lang="en-SG" b="1" dirty="0">
                <a:cs typeface="Trebuchet MS"/>
              </a:rPr>
              <a:t>Business Objective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7ECD-4E1C-4A5C-B06D-3E902BA84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SG"/>
          </a:p>
        </p:txBody>
      </p:sp>
      <p:grpSp>
        <p:nvGrpSpPr>
          <p:cNvPr id="36" name="Group 35"/>
          <p:cNvGrpSpPr/>
          <p:nvPr/>
        </p:nvGrpSpPr>
        <p:grpSpPr>
          <a:xfrm>
            <a:off x="890144" y="1519384"/>
            <a:ext cx="10385008" cy="4513483"/>
            <a:chOff x="890144" y="1519384"/>
            <a:chExt cx="10385008" cy="4513483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890144" y="1519384"/>
              <a:ext cx="10385008" cy="4513483"/>
            </a:xfrm>
            <a:prstGeom prst="round2DiagRect">
              <a:avLst/>
            </a:prstGeom>
            <a:solidFill>
              <a:srgbClr val="173F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6146" y="3613243"/>
              <a:ext cx="322502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2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Understand KL’s land viability for development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78268" y="2122367"/>
              <a:ext cx="0" cy="3559558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22529" y="2124364"/>
              <a:ext cx="0" cy="3559558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582376" y="3611988"/>
              <a:ext cx="320446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2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Identify determinants for land price appreciation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42201" y="3611987"/>
              <a:ext cx="288636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2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Strategic decision making based on key analytics insights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2143707" y="2122251"/>
              <a:ext cx="1379978" cy="1303616"/>
            </a:xfrm>
            <a:prstGeom prst="rect">
              <a:avLst/>
            </a:prstGeom>
          </p:spPr>
        </p:pic>
        <p:grpSp>
          <p:nvGrpSpPr>
            <p:cNvPr id="27" name="Group 48">
              <a:extLst>
                <a:ext uri="{FF2B5EF4-FFF2-40B4-BE49-F238E27FC236}">
                  <a16:creationId xmlns:a16="http://schemas.microsoft.com/office/drawing/2014/main" id="{17C2CDA4-5FF5-4EC6-86BE-59B0EFB66A87}"/>
                </a:ext>
              </a:extLst>
            </p:cNvPr>
            <p:cNvGrpSpPr/>
            <p:nvPr/>
          </p:nvGrpSpPr>
          <p:grpSpPr>
            <a:xfrm>
              <a:off x="5714149" y="2392426"/>
              <a:ext cx="986542" cy="1016728"/>
              <a:chOff x="-985838" y="2259013"/>
              <a:chExt cx="425450" cy="477838"/>
            </a:xfrm>
            <a:solidFill>
              <a:srgbClr val="FFFFFF"/>
            </a:solidFill>
          </p:grpSpPr>
          <p:sp>
            <p:nvSpPr>
              <p:cNvPr id="28" name="Freeform 82">
                <a:extLst>
                  <a:ext uri="{FF2B5EF4-FFF2-40B4-BE49-F238E27FC236}">
                    <a16:creationId xmlns:a16="http://schemas.microsoft.com/office/drawing/2014/main" id="{94561D1F-4EEB-4C3D-B336-215C60C3C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1076" y="2259013"/>
                <a:ext cx="420688" cy="477838"/>
              </a:xfrm>
              <a:custGeom>
                <a:avLst/>
                <a:gdLst>
                  <a:gd name="T0" fmla="*/ 2763 w 2912"/>
                  <a:gd name="T1" fmla="*/ 0 h 3309"/>
                  <a:gd name="T2" fmla="*/ 2820 w 2912"/>
                  <a:gd name="T3" fmla="*/ 12 h 3309"/>
                  <a:gd name="T4" fmla="*/ 2868 w 2912"/>
                  <a:gd name="T5" fmla="*/ 44 h 3309"/>
                  <a:gd name="T6" fmla="*/ 2900 w 2912"/>
                  <a:gd name="T7" fmla="*/ 92 h 3309"/>
                  <a:gd name="T8" fmla="*/ 2912 w 2912"/>
                  <a:gd name="T9" fmla="*/ 151 h 3309"/>
                  <a:gd name="T10" fmla="*/ 2902 w 2912"/>
                  <a:gd name="T11" fmla="*/ 203 h 3309"/>
                  <a:gd name="T12" fmla="*/ 2876 w 2912"/>
                  <a:gd name="T13" fmla="*/ 248 h 3309"/>
                  <a:gd name="T14" fmla="*/ 2837 w 2912"/>
                  <a:gd name="T15" fmla="*/ 280 h 3309"/>
                  <a:gd name="T16" fmla="*/ 2835 w 2912"/>
                  <a:gd name="T17" fmla="*/ 2050 h 3309"/>
                  <a:gd name="T18" fmla="*/ 2815 w 2912"/>
                  <a:gd name="T19" fmla="*/ 2083 h 3309"/>
                  <a:gd name="T20" fmla="*/ 2782 w 2912"/>
                  <a:gd name="T21" fmla="*/ 2103 h 3309"/>
                  <a:gd name="T22" fmla="*/ 2153 w 2912"/>
                  <a:gd name="T23" fmla="*/ 2105 h 3309"/>
                  <a:gd name="T24" fmla="*/ 2426 w 2912"/>
                  <a:gd name="T25" fmla="*/ 3146 h 3309"/>
                  <a:gd name="T26" fmla="*/ 2421 w 2912"/>
                  <a:gd name="T27" fmla="*/ 3198 h 3309"/>
                  <a:gd name="T28" fmla="*/ 2400 w 2912"/>
                  <a:gd name="T29" fmla="*/ 3245 h 3309"/>
                  <a:gd name="T30" fmla="*/ 2364 w 2912"/>
                  <a:gd name="T31" fmla="*/ 3282 h 3309"/>
                  <a:gd name="T32" fmla="*/ 2315 w 2912"/>
                  <a:gd name="T33" fmla="*/ 3304 h 3309"/>
                  <a:gd name="T34" fmla="*/ 2277 w 2912"/>
                  <a:gd name="T35" fmla="*/ 3309 h 3309"/>
                  <a:gd name="T36" fmla="*/ 2223 w 2912"/>
                  <a:gd name="T37" fmla="*/ 3298 h 3309"/>
                  <a:gd name="T38" fmla="*/ 2176 w 2912"/>
                  <a:gd name="T39" fmla="*/ 3269 h 3309"/>
                  <a:gd name="T40" fmla="*/ 2143 w 2912"/>
                  <a:gd name="T41" fmla="*/ 3224 h 3309"/>
                  <a:gd name="T42" fmla="*/ 1864 w 2912"/>
                  <a:gd name="T43" fmla="*/ 2181 h 3309"/>
                  <a:gd name="T44" fmla="*/ 779 w 2912"/>
                  <a:gd name="T45" fmla="*/ 3197 h 3309"/>
                  <a:gd name="T46" fmla="*/ 756 w 2912"/>
                  <a:gd name="T47" fmla="*/ 3245 h 3309"/>
                  <a:gd name="T48" fmla="*/ 720 w 2912"/>
                  <a:gd name="T49" fmla="*/ 3282 h 3309"/>
                  <a:gd name="T50" fmla="*/ 673 w 2912"/>
                  <a:gd name="T51" fmla="*/ 3303 h 3309"/>
                  <a:gd name="T52" fmla="*/ 623 w 2912"/>
                  <a:gd name="T53" fmla="*/ 3309 h 3309"/>
                  <a:gd name="T54" fmla="*/ 570 w 2912"/>
                  <a:gd name="T55" fmla="*/ 3295 h 3309"/>
                  <a:gd name="T56" fmla="*/ 528 w 2912"/>
                  <a:gd name="T57" fmla="*/ 3265 h 3309"/>
                  <a:gd name="T58" fmla="*/ 499 w 2912"/>
                  <a:gd name="T59" fmla="*/ 3222 h 3309"/>
                  <a:gd name="T60" fmla="*/ 486 w 2912"/>
                  <a:gd name="T61" fmla="*/ 3173 h 3309"/>
                  <a:gd name="T62" fmla="*/ 491 w 2912"/>
                  <a:gd name="T63" fmla="*/ 3119 h 3309"/>
                  <a:gd name="T64" fmla="*/ 627 w 2912"/>
                  <a:gd name="T65" fmla="*/ 2105 h 3309"/>
                  <a:gd name="T66" fmla="*/ 715 w 2912"/>
                  <a:gd name="T67" fmla="*/ 2009 h 3309"/>
                  <a:gd name="T68" fmla="*/ 2688 w 2912"/>
                  <a:gd name="T69" fmla="*/ 1956 h 3309"/>
                  <a:gd name="T70" fmla="*/ 223 w 2912"/>
                  <a:gd name="T71" fmla="*/ 301 h 3309"/>
                  <a:gd name="T72" fmla="*/ 181 w 2912"/>
                  <a:gd name="T73" fmla="*/ 1915 h 3309"/>
                  <a:gd name="T74" fmla="*/ 107 w 2912"/>
                  <a:gd name="T75" fmla="*/ 1984 h 3309"/>
                  <a:gd name="T76" fmla="*/ 75 w 2912"/>
                  <a:gd name="T77" fmla="*/ 280 h 3309"/>
                  <a:gd name="T78" fmla="*/ 35 w 2912"/>
                  <a:gd name="T79" fmla="*/ 248 h 3309"/>
                  <a:gd name="T80" fmla="*/ 9 w 2912"/>
                  <a:gd name="T81" fmla="*/ 203 h 3309"/>
                  <a:gd name="T82" fmla="*/ 0 w 2912"/>
                  <a:gd name="T83" fmla="*/ 151 h 3309"/>
                  <a:gd name="T84" fmla="*/ 12 w 2912"/>
                  <a:gd name="T85" fmla="*/ 92 h 3309"/>
                  <a:gd name="T86" fmla="*/ 44 w 2912"/>
                  <a:gd name="T87" fmla="*/ 44 h 3309"/>
                  <a:gd name="T88" fmla="*/ 91 w 2912"/>
                  <a:gd name="T89" fmla="*/ 12 h 3309"/>
                  <a:gd name="T90" fmla="*/ 149 w 2912"/>
                  <a:gd name="T91" fmla="*/ 0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12" h="3309">
                    <a:moveTo>
                      <a:pt x="149" y="0"/>
                    </a:moveTo>
                    <a:lnTo>
                      <a:pt x="2763" y="0"/>
                    </a:lnTo>
                    <a:lnTo>
                      <a:pt x="2793" y="3"/>
                    </a:lnTo>
                    <a:lnTo>
                      <a:pt x="2820" y="12"/>
                    </a:lnTo>
                    <a:lnTo>
                      <a:pt x="2846" y="26"/>
                    </a:lnTo>
                    <a:lnTo>
                      <a:pt x="2868" y="44"/>
                    </a:lnTo>
                    <a:lnTo>
                      <a:pt x="2887" y="67"/>
                    </a:lnTo>
                    <a:lnTo>
                      <a:pt x="2900" y="92"/>
                    </a:lnTo>
                    <a:lnTo>
                      <a:pt x="2909" y="121"/>
                    </a:lnTo>
                    <a:lnTo>
                      <a:pt x="2912" y="151"/>
                    </a:lnTo>
                    <a:lnTo>
                      <a:pt x="2909" y="178"/>
                    </a:lnTo>
                    <a:lnTo>
                      <a:pt x="2902" y="203"/>
                    </a:lnTo>
                    <a:lnTo>
                      <a:pt x="2892" y="227"/>
                    </a:lnTo>
                    <a:lnTo>
                      <a:pt x="2876" y="248"/>
                    </a:lnTo>
                    <a:lnTo>
                      <a:pt x="2859" y="266"/>
                    </a:lnTo>
                    <a:lnTo>
                      <a:pt x="2837" y="280"/>
                    </a:lnTo>
                    <a:lnTo>
                      <a:pt x="2837" y="2030"/>
                    </a:lnTo>
                    <a:lnTo>
                      <a:pt x="2835" y="2050"/>
                    </a:lnTo>
                    <a:lnTo>
                      <a:pt x="2827" y="2069"/>
                    </a:lnTo>
                    <a:lnTo>
                      <a:pt x="2815" y="2083"/>
                    </a:lnTo>
                    <a:lnTo>
                      <a:pt x="2800" y="2096"/>
                    </a:lnTo>
                    <a:lnTo>
                      <a:pt x="2782" y="2103"/>
                    </a:lnTo>
                    <a:lnTo>
                      <a:pt x="2763" y="2105"/>
                    </a:lnTo>
                    <a:lnTo>
                      <a:pt x="2153" y="2105"/>
                    </a:lnTo>
                    <a:lnTo>
                      <a:pt x="2422" y="3119"/>
                    </a:lnTo>
                    <a:lnTo>
                      <a:pt x="2426" y="3146"/>
                    </a:lnTo>
                    <a:lnTo>
                      <a:pt x="2426" y="3172"/>
                    </a:lnTo>
                    <a:lnTo>
                      <a:pt x="2421" y="3198"/>
                    </a:lnTo>
                    <a:lnTo>
                      <a:pt x="2413" y="3222"/>
                    </a:lnTo>
                    <a:lnTo>
                      <a:pt x="2400" y="3245"/>
                    </a:lnTo>
                    <a:lnTo>
                      <a:pt x="2384" y="3265"/>
                    </a:lnTo>
                    <a:lnTo>
                      <a:pt x="2364" y="3282"/>
                    </a:lnTo>
                    <a:lnTo>
                      <a:pt x="2341" y="3295"/>
                    </a:lnTo>
                    <a:lnTo>
                      <a:pt x="2315" y="3304"/>
                    </a:lnTo>
                    <a:lnTo>
                      <a:pt x="2297" y="3308"/>
                    </a:lnTo>
                    <a:lnTo>
                      <a:pt x="2277" y="3309"/>
                    </a:lnTo>
                    <a:lnTo>
                      <a:pt x="2249" y="3307"/>
                    </a:lnTo>
                    <a:lnTo>
                      <a:pt x="2223" y="3298"/>
                    </a:lnTo>
                    <a:lnTo>
                      <a:pt x="2199" y="3286"/>
                    </a:lnTo>
                    <a:lnTo>
                      <a:pt x="2176" y="3269"/>
                    </a:lnTo>
                    <a:lnTo>
                      <a:pt x="2157" y="3249"/>
                    </a:lnTo>
                    <a:lnTo>
                      <a:pt x="2143" y="3224"/>
                    </a:lnTo>
                    <a:lnTo>
                      <a:pt x="2133" y="3197"/>
                    </a:lnTo>
                    <a:lnTo>
                      <a:pt x="1864" y="2181"/>
                    </a:lnTo>
                    <a:lnTo>
                      <a:pt x="1048" y="2181"/>
                    </a:lnTo>
                    <a:lnTo>
                      <a:pt x="779" y="3197"/>
                    </a:lnTo>
                    <a:lnTo>
                      <a:pt x="770" y="3223"/>
                    </a:lnTo>
                    <a:lnTo>
                      <a:pt x="756" y="3245"/>
                    </a:lnTo>
                    <a:lnTo>
                      <a:pt x="740" y="3265"/>
                    </a:lnTo>
                    <a:lnTo>
                      <a:pt x="720" y="3282"/>
                    </a:lnTo>
                    <a:lnTo>
                      <a:pt x="698" y="3295"/>
                    </a:lnTo>
                    <a:lnTo>
                      <a:pt x="673" y="3303"/>
                    </a:lnTo>
                    <a:lnTo>
                      <a:pt x="649" y="3309"/>
                    </a:lnTo>
                    <a:lnTo>
                      <a:pt x="623" y="3309"/>
                    </a:lnTo>
                    <a:lnTo>
                      <a:pt x="596" y="3304"/>
                    </a:lnTo>
                    <a:lnTo>
                      <a:pt x="570" y="3295"/>
                    </a:lnTo>
                    <a:lnTo>
                      <a:pt x="547" y="3282"/>
                    </a:lnTo>
                    <a:lnTo>
                      <a:pt x="528" y="3265"/>
                    </a:lnTo>
                    <a:lnTo>
                      <a:pt x="512" y="3245"/>
                    </a:lnTo>
                    <a:lnTo>
                      <a:pt x="499" y="3222"/>
                    </a:lnTo>
                    <a:lnTo>
                      <a:pt x="491" y="3198"/>
                    </a:lnTo>
                    <a:lnTo>
                      <a:pt x="486" y="3173"/>
                    </a:lnTo>
                    <a:lnTo>
                      <a:pt x="486" y="3146"/>
                    </a:lnTo>
                    <a:lnTo>
                      <a:pt x="491" y="3119"/>
                    </a:lnTo>
                    <a:lnTo>
                      <a:pt x="758" y="2105"/>
                    </a:lnTo>
                    <a:lnTo>
                      <a:pt x="627" y="2105"/>
                    </a:lnTo>
                    <a:lnTo>
                      <a:pt x="669" y="2059"/>
                    </a:lnTo>
                    <a:lnTo>
                      <a:pt x="715" y="2009"/>
                    </a:lnTo>
                    <a:lnTo>
                      <a:pt x="763" y="1956"/>
                    </a:lnTo>
                    <a:lnTo>
                      <a:pt x="2688" y="1956"/>
                    </a:lnTo>
                    <a:lnTo>
                      <a:pt x="2688" y="301"/>
                    </a:lnTo>
                    <a:lnTo>
                      <a:pt x="223" y="301"/>
                    </a:lnTo>
                    <a:lnTo>
                      <a:pt x="223" y="1875"/>
                    </a:lnTo>
                    <a:lnTo>
                      <a:pt x="181" y="1915"/>
                    </a:lnTo>
                    <a:lnTo>
                      <a:pt x="142" y="1950"/>
                    </a:lnTo>
                    <a:lnTo>
                      <a:pt x="107" y="1984"/>
                    </a:lnTo>
                    <a:lnTo>
                      <a:pt x="75" y="2013"/>
                    </a:lnTo>
                    <a:lnTo>
                      <a:pt x="75" y="280"/>
                    </a:lnTo>
                    <a:lnTo>
                      <a:pt x="54" y="266"/>
                    </a:lnTo>
                    <a:lnTo>
                      <a:pt x="35" y="248"/>
                    </a:lnTo>
                    <a:lnTo>
                      <a:pt x="21" y="227"/>
                    </a:lnTo>
                    <a:lnTo>
                      <a:pt x="9" y="203"/>
                    </a:lnTo>
                    <a:lnTo>
                      <a:pt x="2" y="178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2" y="92"/>
                    </a:lnTo>
                    <a:lnTo>
                      <a:pt x="25" y="67"/>
                    </a:lnTo>
                    <a:lnTo>
                      <a:pt x="44" y="44"/>
                    </a:lnTo>
                    <a:lnTo>
                      <a:pt x="65" y="26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83">
                <a:extLst>
                  <a:ext uri="{FF2B5EF4-FFF2-40B4-BE49-F238E27FC236}">
                    <a16:creationId xmlns:a16="http://schemas.microsoft.com/office/drawing/2014/main" id="{0684629C-9818-443C-B98F-A99BB0A38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6926" y="2397125"/>
                <a:ext cx="42863" cy="125413"/>
              </a:xfrm>
              <a:custGeom>
                <a:avLst/>
                <a:gdLst>
                  <a:gd name="T0" fmla="*/ 150 w 299"/>
                  <a:gd name="T1" fmla="*/ 0 h 864"/>
                  <a:gd name="T2" fmla="*/ 180 w 299"/>
                  <a:gd name="T3" fmla="*/ 3 h 864"/>
                  <a:gd name="T4" fmla="*/ 208 w 299"/>
                  <a:gd name="T5" fmla="*/ 12 h 864"/>
                  <a:gd name="T6" fmla="*/ 233 w 299"/>
                  <a:gd name="T7" fmla="*/ 25 h 864"/>
                  <a:gd name="T8" fmla="*/ 255 w 299"/>
                  <a:gd name="T9" fmla="*/ 44 h 864"/>
                  <a:gd name="T10" fmla="*/ 273 w 299"/>
                  <a:gd name="T11" fmla="*/ 67 h 864"/>
                  <a:gd name="T12" fmla="*/ 287 w 299"/>
                  <a:gd name="T13" fmla="*/ 92 h 864"/>
                  <a:gd name="T14" fmla="*/ 296 w 299"/>
                  <a:gd name="T15" fmla="*/ 120 h 864"/>
                  <a:gd name="T16" fmla="*/ 299 w 299"/>
                  <a:gd name="T17" fmla="*/ 151 h 864"/>
                  <a:gd name="T18" fmla="*/ 299 w 299"/>
                  <a:gd name="T19" fmla="*/ 715 h 864"/>
                  <a:gd name="T20" fmla="*/ 296 w 299"/>
                  <a:gd name="T21" fmla="*/ 745 h 864"/>
                  <a:gd name="T22" fmla="*/ 287 w 299"/>
                  <a:gd name="T23" fmla="*/ 773 h 864"/>
                  <a:gd name="T24" fmla="*/ 273 w 299"/>
                  <a:gd name="T25" fmla="*/ 799 h 864"/>
                  <a:gd name="T26" fmla="*/ 255 w 299"/>
                  <a:gd name="T27" fmla="*/ 821 h 864"/>
                  <a:gd name="T28" fmla="*/ 233 w 299"/>
                  <a:gd name="T29" fmla="*/ 840 h 864"/>
                  <a:gd name="T30" fmla="*/ 208 w 299"/>
                  <a:gd name="T31" fmla="*/ 853 h 864"/>
                  <a:gd name="T32" fmla="*/ 180 w 299"/>
                  <a:gd name="T33" fmla="*/ 861 h 864"/>
                  <a:gd name="T34" fmla="*/ 150 w 299"/>
                  <a:gd name="T35" fmla="*/ 864 h 864"/>
                  <a:gd name="T36" fmla="*/ 119 w 299"/>
                  <a:gd name="T37" fmla="*/ 861 h 864"/>
                  <a:gd name="T38" fmla="*/ 91 w 299"/>
                  <a:gd name="T39" fmla="*/ 853 h 864"/>
                  <a:gd name="T40" fmla="*/ 66 w 299"/>
                  <a:gd name="T41" fmla="*/ 840 h 864"/>
                  <a:gd name="T42" fmla="*/ 44 w 299"/>
                  <a:gd name="T43" fmla="*/ 821 h 864"/>
                  <a:gd name="T44" fmla="*/ 26 w 299"/>
                  <a:gd name="T45" fmla="*/ 799 h 864"/>
                  <a:gd name="T46" fmla="*/ 12 w 299"/>
                  <a:gd name="T47" fmla="*/ 773 h 864"/>
                  <a:gd name="T48" fmla="*/ 3 w 299"/>
                  <a:gd name="T49" fmla="*/ 745 h 864"/>
                  <a:gd name="T50" fmla="*/ 0 w 299"/>
                  <a:gd name="T51" fmla="*/ 715 h 864"/>
                  <a:gd name="T52" fmla="*/ 0 w 299"/>
                  <a:gd name="T53" fmla="*/ 151 h 864"/>
                  <a:gd name="T54" fmla="*/ 3 w 299"/>
                  <a:gd name="T55" fmla="*/ 120 h 864"/>
                  <a:gd name="T56" fmla="*/ 12 w 299"/>
                  <a:gd name="T57" fmla="*/ 92 h 864"/>
                  <a:gd name="T58" fmla="*/ 26 w 299"/>
                  <a:gd name="T59" fmla="*/ 67 h 864"/>
                  <a:gd name="T60" fmla="*/ 44 w 299"/>
                  <a:gd name="T61" fmla="*/ 44 h 864"/>
                  <a:gd name="T62" fmla="*/ 66 w 299"/>
                  <a:gd name="T63" fmla="*/ 25 h 864"/>
                  <a:gd name="T64" fmla="*/ 91 w 299"/>
                  <a:gd name="T65" fmla="*/ 12 h 864"/>
                  <a:gd name="T66" fmla="*/ 119 w 299"/>
                  <a:gd name="T67" fmla="*/ 3 h 864"/>
                  <a:gd name="T68" fmla="*/ 150 w 299"/>
                  <a:gd name="T69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864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2"/>
                    </a:lnTo>
                    <a:lnTo>
                      <a:pt x="233" y="25"/>
                    </a:lnTo>
                    <a:lnTo>
                      <a:pt x="255" y="44"/>
                    </a:lnTo>
                    <a:lnTo>
                      <a:pt x="273" y="67"/>
                    </a:lnTo>
                    <a:lnTo>
                      <a:pt x="287" y="92"/>
                    </a:lnTo>
                    <a:lnTo>
                      <a:pt x="296" y="120"/>
                    </a:lnTo>
                    <a:lnTo>
                      <a:pt x="299" y="151"/>
                    </a:lnTo>
                    <a:lnTo>
                      <a:pt x="299" y="715"/>
                    </a:lnTo>
                    <a:lnTo>
                      <a:pt x="296" y="745"/>
                    </a:lnTo>
                    <a:lnTo>
                      <a:pt x="287" y="773"/>
                    </a:lnTo>
                    <a:lnTo>
                      <a:pt x="273" y="799"/>
                    </a:lnTo>
                    <a:lnTo>
                      <a:pt x="255" y="821"/>
                    </a:lnTo>
                    <a:lnTo>
                      <a:pt x="233" y="840"/>
                    </a:lnTo>
                    <a:lnTo>
                      <a:pt x="208" y="853"/>
                    </a:lnTo>
                    <a:lnTo>
                      <a:pt x="180" y="861"/>
                    </a:lnTo>
                    <a:lnTo>
                      <a:pt x="150" y="864"/>
                    </a:lnTo>
                    <a:lnTo>
                      <a:pt x="119" y="861"/>
                    </a:lnTo>
                    <a:lnTo>
                      <a:pt x="91" y="853"/>
                    </a:lnTo>
                    <a:lnTo>
                      <a:pt x="66" y="840"/>
                    </a:lnTo>
                    <a:lnTo>
                      <a:pt x="44" y="821"/>
                    </a:lnTo>
                    <a:lnTo>
                      <a:pt x="26" y="799"/>
                    </a:lnTo>
                    <a:lnTo>
                      <a:pt x="12" y="773"/>
                    </a:lnTo>
                    <a:lnTo>
                      <a:pt x="3" y="745"/>
                    </a:lnTo>
                    <a:lnTo>
                      <a:pt x="0" y="715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4A0EA06A-4B9D-436B-B4E2-D337AADC4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7076" y="2322513"/>
                <a:ext cx="42863" cy="200025"/>
              </a:xfrm>
              <a:custGeom>
                <a:avLst/>
                <a:gdLst>
                  <a:gd name="T0" fmla="*/ 149 w 298"/>
                  <a:gd name="T1" fmla="*/ 0 h 1390"/>
                  <a:gd name="T2" fmla="*/ 179 w 298"/>
                  <a:gd name="T3" fmla="*/ 3 h 1390"/>
                  <a:gd name="T4" fmla="*/ 207 w 298"/>
                  <a:gd name="T5" fmla="*/ 11 h 1390"/>
                  <a:gd name="T6" fmla="*/ 232 w 298"/>
                  <a:gd name="T7" fmla="*/ 25 h 1390"/>
                  <a:gd name="T8" fmla="*/ 255 w 298"/>
                  <a:gd name="T9" fmla="*/ 44 h 1390"/>
                  <a:gd name="T10" fmla="*/ 272 w 298"/>
                  <a:gd name="T11" fmla="*/ 66 h 1390"/>
                  <a:gd name="T12" fmla="*/ 287 w 298"/>
                  <a:gd name="T13" fmla="*/ 92 h 1390"/>
                  <a:gd name="T14" fmla="*/ 295 w 298"/>
                  <a:gd name="T15" fmla="*/ 120 h 1390"/>
                  <a:gd name="T16" fmla="*/ 298 w 298"/>
                  <a:gd name="T17" fmla="*/ 150 h 1390"/>
                  <a:gd name="T18" fmla="*/ 298 w 298"/>
                  <a:gd name="T19" fmla="*/ 1241 h 1390"/>
                  <a:gd name="T20" fmla="*/ 295 w 298"/>
                  <a:gd name="T21" fmla="*/ 1271 h 1390"/>
                  <a:gd name="T22" fmla="*/ 287 w 298"/>
                  <a:gd name="T23" fmla="*/ 1299 h 1390"/>
                  <a:gd name="T24" fmla="*/ 272 w 298"/>
                  <a:gd name="T25" fmla="*/ 1325 h 1390"/>
                  <a:gd name="T26" fmla="*/ 255 w 298"/>
                  <a:gd name="T27" fmla="*/ 1347 h 1390"/>
                  <a:gd name="T28" fmla="*/ 232 w 298"/>
                  <a:gd name="T29" fmla="*/ 1366 h 1390"/>
                  <a:gd name="T30" fmla="*/ 207 w 298"/>
                  <a:gd name="T31" fmla="*/ 1379 h 1390"/>
                  <a:gd name="T32" fmla="*/ 179 w 298"/>
                  <a:gd name="T33" fmla="*/ 1387 h 1390"/>
                  <a:gd name="T34" fmla="*/ 149 w 298"/>
                  <a:gd name="T35" fmla="*/ 1390 h 1390"/>
                  <a:gd name="T36" fmla="*/ 118 w 298"/>
                  <a:gd name="T37" fmla="*/ 1387 h 1390"/>
                  <a:gd name="T38" fmla="*/ 91 w 298"/>
                  <a:gd name="T39" fmla="*/ 1379 h 1390"/>
                  <a:gd name="T40" fmla="*/ 66 w 298"/>
                  <a:gd name="T41" fmla="*/ 1366 h 1390"/>
                  <a:gd name="T42" fmla="*/ 43 w 298"/>
                  <a:gd name="T43" fmla="*/ 1347 h 1390"/>
                  <a:gd name="T44" fmla="*/ 26 w 298"/>
                  <a:gd name="T45" fmla="*/ 1325 h 1390"/>
                  <a:gd name="T46" fmla="*/ 11 w 298"/>
                  <a:gd name="T47" fmla="*/ 1299 h 1390"/>
                  <a:gd name="T48" fmla="*/ 3 w 298"/>
                  <a:gd name="T49" fmla="*/ 1271 h 1390"/>
                  <a:gd name="T50" fmla="*/ 0 w 298"/>
                  <a:gd name="T51" fmla="*/ 1241 h 1390"/>
                  <a:gd name="T52" fmla="*/ 0 w 298"/>
                  <a:gd name="T53" fmla="*/ 150 h 1390"/>
                  <a:gd name="T54" fmla="*/ 3 w 298"/>
                  <a:gd name="T55" fmla="*/ 120 h 1390"/>
                  <a:gd name="T56" fmla="*/ 11 w 298"/>
                  <a:gd name="T57" fmla="*/ 92 h 1390"/>
                  <a:gd name="T58" fmla="*/ 26 w 298"/>
                  <a:gd name="T59" fmla="*/ 66 h 1390"/>
                  <a:gd name="T60" fmla="*/ 43 w 298"/>
                  <a:gd name="T61" fmla="*/ 44 h 1390"/>
                  <a:gd name="T62" fmla="*/ 66 w 298"/>
                  <a:gd name="T63" fmla="*/ 25 h 1390"/>
                  <a:gd name="T64" fmla="*/ 91 w 298"/>
                  <a:gd name="T65" fmla="*/ 11 h 1390"/>
                  <a:gd name="T66" fmla="*/ 118 w 298"/>
                  <a:gd name="T67" fmla="*/ 3 h 1390"/>
                  <a:gd name="T68" fmla="*/ 149 w 298"/>
                  <a:gd name="T69" fmla="*/ 0 h 1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8" h="1390">
                    <a:moveTo>
                      <a:pt x="149" y="0"/>
                    </a:moveTo>
                    <a:lnTo>
                      <a:pt x="179" y="3"/>
                    </a:lnTo>
                    <a:lnTo>
                      <a:pt x="207" y="11"/>
                    </a:lnTo>
                    <a:lnTo>
                      <a:pt x="232" y="25"/>
                    </a:lnTo>
                    <a:lnTo>
                      <a:pt x="255" y="44"/>
                    </a:lnTo>
                    <a:lnTo>
                      <a:pt x="272" y="66"/>
                    </a:lnTo>
                    <a:lnTo>
                      <a:pt x="287" y="92"/>
                    </a:lnTo>
                    <a:lnTo>
                      <a:pt x="295" y="120"/>
                    </a:lnTo>
                    <a:lnTo>
                      <a:pt x="298" y="150"/>
                    </a:lnTo>
                    <a:lnTo>
                      <a:pt x="298" y="1241"/>
                    </a:lnTo>
                    <a:lnTo>
                      <a:pt x="295" y="1271"/>
                    </a:lnTo>
                    <a:lnTo>
                      <a:pt x="287" y="1299"/>
                    </a:lnTo>
                    <a:lnTo>
                      <a:pt x="272" y="1325"/>
                    </a:lnTo>
                    <a:lnTo>
                      <a:pt x="255" y="1347"/>
                    </a:lnTo>
                    <a:lnTo>
                      <a:pt x="232" y="1366"/>
                    </a:lnTo>
                    <a:lnTo>
                      <a:pt x="207" y="1379"/>
                    </a:lnTo>
                    <a:lnTo>
                      <a:pt x="179" y="1387"/>
                    </a:lnTo>
                    <a:lnTo>
                      <a:pt x="149" y="1390"/>
                    </a:lnTo>
                    <a:lnTo>
                      <a:pt x="118" y="1387"/>
                    </a:lnTo>
                    <a:lnTo>
                      <a:pt x="91" y="1379"/>
                    </a:lnTo>
                    <a:lnTo>
                      <a:pt x="66" y="1366"/>
                    </a:lnTo>
                    <a:lnTo>
                      <a:pt x="43" y="1347"/>
                    </a:lnTo>
                    <a:lnTo>
                      <a:pt x="26" y="1325"/>
                    </a:lnTo>
                    <a:lnTo>
                      <a:pt x="11" y="1299"/>
                    </a:lnTo>
                    <a:lnTo>
                      <a:pt x="3" y="1271"/>
                    </a:lnTo>
                    <a:lnTo>
                      <a:pt x="0" y="1241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6"/>
                    </a:lnTo>
                    <a:lnTo>
                      <a:pt x="43" y="44"/>
                    </a:lnTo>
                    <a:lnTo>
                      <a:pt x="66" y="25"/>
                    </a:lnTo>
                    <a:lnTo>
                      <a:pt x="91" y="11"/>
                    </a:lnTo>
                    <a:lnTo>
                      <a:pt x="118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85">
                <a:extLst>
                  <a:ext uri="{FF2B5EF4-FFF2-40B4-BE49-F238E27FC236}">
                    <a16:creationId xmlns:a16="http://schemas.microsoft.com/office/drawing/2014/main" id="{9108F2BE-F1EE-414A-B791-2FCBBC99C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7226" y="2365375"/>
                <a:ext cx="42863" cy="157163"/>
              </a:xfrm>
              <a:custGeom>
                <a:avLst/>
                <a:gdLst>
                  <a:gd name="T0" fmla="*/ 150 w 299"/>
                  <a:gd name="T1" fmla="*/ 0 h 1089"/>
                  <a:gd name="T2" fmla="*/ 180 w 299"/>
                  <a:gd name="T3" fmla="*/ 3 h 1089"/>
                  <a:gd name="T4" fmla="*/ 208 w 299"/>
                  <a:gd name="T5" fmla="*/ 11 h 1089"/>
                  <a:gd name="T6" fmla="*/ 232 w 299"/>
                  <a:gd name="T7" fmla="*/ 26 h 1089"/>
                  <a:gd name="T8" fmla="*/ 255 w 299"/>
                  <a:gd name="T9" fmla="*/ 43 h 1089"/>
                  <a:gd name="T10" fmla="*/ 273 w 299"/>
                  <a:gd name="T11" fmla="*/ 66 h 1089"/>
                  <a:gd name="T12" fmla="*/ 287 w 299"/>
                  <a:gd name="T13" fmla="*/ 91 h 1089"/>
                  <a:gd name="T14" fmla="*/ 295 w 299"/>
                  <a:gd name="T15" fmla="*/ 119 h 1089"/>
                  <a:gd name="T16" fmla="*/ 299 w 299"/>
                  <a:gd name="T17" fmla="*/ 149 h 1089"/>
                  <a:gd name="T18" fmla="*/ 299 w 299"/>
                  <a:gd name="T19" fmla="*/ 940 h 1089"/>
                  <a:gd name="T20" fmla="*/ 295 w 299"/>
                  <a:gd name="T21" fmla="*/ 970 h 1089"/>
                  <a:gd name="T22" fmla="*/ 287 w 299"/>
                  <a:gd name="T23" fmla="*/ 998 h 1089"/>
                  <a:gd name="T24" fmla="*/ 273 w 299"/>
                  <a:gd name="T25" fmla="*/ 1024 h 1089"/>
                  <a:gd name="T26" fmla="*/ 255 w 299"/>
                  <a:gd name="T27" fmla="*/ 1046 h 1089"/>
                  <a:gd name="T28" fmla="*/ 232 w 299"/>
                  <a:gd name="T29" fmla="*/ 1065 h 1089"/>
                  <a:gd name="T30" fmla="*/ 208 w 299"/>
                  <a:gd name="T31" fmla="*/ 1078 h 1089"/>
                  <a:gd name="T32" fmla="*/ 180 w 299"/>
                  <a:gd name="T33" fmla="*/ 1086 h 1089"/>
                  <a:gd name="T34" fmla="*/ 150 w 299"/>
                  <a:gd name="T35" fmla="*/ 1089 h 1089"/>
                  <a:gd name="T36" fmla="*/ 119 w 299"/>
                  <a:gd name="T37" fmla="*/ 1086 h 1089"/>
                  <a:gd name="T38" fmla="*/ 91 w 299"/>
                  <a:gd name="T39" fmla="*/ 1078 h 1089"/>
                  <a:gd name="T40" fmla="*/ 66 w 299"/>
                  <a:gd name="T41" fmla="*/ 1065 h 1089"/>
                  <a:gd name="T42" fmla="*/ 43 w 299"/>
                  <a:gd name="T43" fmla="*/ 1046 h 1089"/>
                  <a:gd name="T44" fmla="*/ 26 w 299"/>
                  <a:gd name="T45" fmla="*/ 1024 h 1089"/>
                  <a:gd name="T46" fmla="*/ 11 w 299"/>
                  <a:gd name="T47" fmla="*/ 998 h 1089"/>
                  <a:gd name="T48" fmla="*/ 3 w 299"/>
                  <a:gd name="T49" fmla="*/ 970 h 1089"/>
                  <a:gd name="T50" fmla="*/ 0 w 299"/>
                  <a:gd name="T51" fmla="*/ 940 h 1089"/>
                  <a:gd name="T52" fmla="*/ 0 w 299"/>
                  <a:gd name="T53" fmla="*/ 149 h 1089"/>
                  <a:gd name="T54" fmla="*/ 3 w 299"/>
                  <a:gd name="T55" fmla="*/ 119 h 1089"/>
                  <a:gd name="T56" fmla="*/ 11 w 299"/>
                  <a:gd name="T57" fmla="*/ 91 h 1089"/>
                  <a:gd name="T58" fmla="*/ 26 w 299"/>
                  <a:gd name="T59" fmla="*/ 66 h 1089"/>
                  <a:gd name="T60" fmla="*/ 43 w 299"/>
                  <a:gd name="T61" fmla="*/ 43 h 1089"/>
                  <a:gd name="T62" fmla="*/ 66 w 299"/>
                  <a:gd name="T63" fmla="*/ 26 h 1089"/>
                  <a:gd name="T64" fmla="*/ 91 w 299"/>
                  <a:gd name="T65" fmla="*/ 11 h 1089"/>
                  <a:gd name="T66" fmla="*/ 119 w 299"/>
                  <a:gd name="T67" fmla="*/ 3 h 1089"/>
                  <a:gd name="T68" fmla="*/ 150 w 299"/>
                  <a:gd name="T6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1089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1"/>
                    </a:lnTo>
                    <a:lnTo>
                      <a:pt x="232" y="26"/>
                    </a:lnTo>
                    <a:lnTo>
                      <a:pt x="255" y="43"/>
                    </a:lnTo>
                    <a:lnTo>
                      <a:pt x="273" y="66"/>
                    </a:lnTo>
                    <a:lnTo>
                      <a:pt x="287" y="91"/>
                    </a:lnTo>
                    <a:lnTo>
                      <a:pt x="295" y="119"/>
                    </a:lnTo>
                    <a:lnTo>
                      <a:pt x="299" y="149"/>
                    </a:lnTo>
                    <a:lnTo>
                      <a:pt x="299" y="940"/>
                    </a:lnTo>
                    <a:lnTo>
                      <a:pt x="295" y="970"/>
                    </a:lnTo>
                    <a:lnTo>
                      <a:pt x="287" y="998"/>
                    </a:lnTo>
                    <a:lnTo>
                      <a:pt x="273" y="1024"/>
                    </a:lnTo>
                    <a:lnTo>
                      <a:pt x="255" y="1046"/>
                    </a:lnTo>
                    <a:lnTo>
                      <a:pt x="232" y="1065"/>
                    </a:lnTo>
                    <a:lnTo>
                      <a:pt x="208" y="1078"/>
                    </a:lnTo>
                    <a:lnTo>
                      <a:pt x="180" y="1086"/>
                    </a:lnTo>
                    <a:lnTo>
                      <a:pt x="150" y="1089"/>
                    </a:lnTo>
                    <a:lnTo>
                      <a:pt x="119" y="1086"/>
                    </a:lnTo>
                    <a:lnTo>
                      <a:pt x="91" y="1078"/>
                    </a:lnTo>
                    <a:lnTo>
                      <a:pt x="66" y="1065"/>
                    </a:lnTo>
                    <a:lnTo>
                      <a:pt x="43" y="1046"/>
                    </a:lnTo>
                    <a:lnTo>
                      <a:pt x="26" y="1024"/>
                    </a:lnTo>
                    <a:lnTo>
                      <a:pt x="11" y="998"/>
                    </a:lnTo>
                    <a:lnTo>
                      <a:pt x="3" y="970"/>
                    </a:lnTo>
                    <a:lnTo>
                      <a:pt x="0" y="940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1"/>
                    </a:lnTo>
                    <a:lnTo>
                      <a:pt x="26" y="66"/>
                    </a:lnTo>
                    <a:lnTo>
                      <a:pt x="43" y="43"/>
                    </a:lnTo>
                    <a:lnTo>
                      <a:pt x="66" y="26"/>
                    </a:lnTo>
                    <a:lnTo>
                      <a:pt x="91" y="11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Freeform 86">
                <a:extLst>
                  <a:ext uri="{FF2B5EF4-FFF2-40B4-BE49-F238E27FC236}">
                    <a16:creationId xmlns:a16="http://schemas.microsoft.com/office/drawing/2014/main" id="{A072D2AB-B60E-4838-A00D-55E531B79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5838" y="2455863"/>
                <a:ext cx="158750" cy="158750"/>
              </a:xfrm>
              <a:custGeom>
                <a:avLst/>
                <a:gdLst>
                  <a:gd name="T0" fmla="*/ 1064 w 1095"/>
                  <a:gd name="T1" fmla="*/ 0 h 1101"/>
                  <a:gd name="T2" fmla="*/ 1084 w 1095"/>
                  <a:gd name="T3" fmla="*/ 9 h 1101"/>
                  <a:gd name="T4" fmla="*/ 1095 w 1095"/>
                  <a:gd name="T5" fmla="*/ 30 h 1101"/>
                  <a:gd name="T6" fmla="*/ 1091 w 1095"/>
                  <a:gd name="T7" fmla="*/ 52 h 1101"/>
                  <a:gd name="T8" fmla="*/ 1082 w 1095"/>
                  <a:gd name="T9" fmla="*/ 64 h 1101"/>
                  <a:gd name="T10" fmla="*/ 1068 w 1095"/>
                  <a:gd name="T11" fmla="*/ 80 h 1101"/>
                  <a:gd name="T12" fmla="*/ 1041 w 1095"/>
                  <a:gd name="T13" fmla="*/ 109 h 1101"/>
                  <a:gd name="T14" fmla="*/ 1003 w 1095"/>
                  <a:gd name="T15" fmla="*/ 151 h 1101"/>
                  <a:gd name="T16" fmla="*/ 954 w 1095"/>
                  <a:gd name="T17" fmla="*/ 204 h 1101"/>
                  <a:gd name="T18" fmla="*/ 898 w 1095"/>
                  <a:gd name="T19" fmla="*/ 266 h 1101"/>
                  <a:gd name="T20" fmla="*/ 836 w 1095"/>
                  <a:gd name="T21" fmla="*/ 334 h 1101"/>
                  <a:gd name="T22" fmla="*/ 769 w 1095"/>
                  <a:gd name="T23" fmla="*/ 408 h 1101"/>
                  <a:gd name="T24" fmla="*/ 698 w 1095"/>
                  <a:gd name="T25" fmla="*/ 486 h 1101"/>
                  <a:gd name="T26" fmla="*/ 627 w 1095"/>
                  <a:gd name="T27" fmla="*/ 565 h 1101"/>
                  <a:gd name="T28" fmla="*/ 555 w 1095"/>
                  <a:gd name="T29" fmla="*/ 644 h 1101"/>
                  <a:gd name="T30" fmla="*/ 484 w 1095"/>
                  <a:gd name="T31" fmla="*/ 722 h 1101"/>
                  <a:gd name="T32" fmla="*/ 416 w 1095"/>
                  <a:gd name="T33" fmla="*/ 796 h 1101"/>
                  <a:gd name="T34" fmla="*/ 354 w 1095"/>
                  <a:gd name="T35" fmla="*/ 866 h 1101"/>
                  <a:gd name="T36" fmla="*/ 297 w 1095"/>
                  <a:gd name="T37" fmla="*/ 927 h 1101"/>
                  <a:gd name="T38" fmla="*/ 249 w 1095"/>
                  <a:gd name="T39" fmla="*/ 981 h 1101"/>
                  <a:gd name="T40" fmla="*/ 211 w 1095"/>
                  <a:gd name="T41" fmla="*/ 1024 h 1101"/>
                  <a:gd name="T42" fmla="*/ 183 w 1095"/>
                  <a:gd name="T43" fmla="*/ 1054 h 1101"/>
                  <a:gd name="T44" fmla="*/ 167 w 1095"/>
                  <a:gd name="T45" fmla="*/ 1071 h 1101"/>
                  <a:gd name="T46" fmla="*/ 148 w 1095"/>
                  <a:gd name="T47" fmla="*/ 1087 h 1101"/>
                  <a:gd name="T48" fmla="*/ 107 w 1095"/>
                  <a:gd name="T49" fmla="*/ 1101 h 1101"/>
                  <a:gd name="T50" fmla="*/ 65 w 1095"/>
                  <a:gd name="T51" fmla="*/ 1097 h 1101"/>
                  <a:gd name="T52" fmla="*/ 28 w 1095"/>
                  <a:gd name="T53" fmla="*/ 1073 h 1101"/>
                  <a:gd name="T54" fmla="*/ 5 w 1095"/>
                  <a:gd name="T55" fmla="*/ 1035 h 1101"/>
                  <a:gd name="T56" fmla="*/ 0 w 1095"/>
                  <a:gd name="T57" fmla="*/ 993 h 1101"/>
                  <a:gd name="T58" fmla="*/ 13 w 1095"/>
                  <a:gd name="T59" fmla="*/ 952 h 1101"/>
                  <a:gd name="T60" fmla="*/ 30 w 1095"/>
                  <a:gd name="T61" fmla="*/ 932 h 1101"/>
                  <a:gd name="T62" fmla="*/ 46 w 1095"/>
                  <a:gd name="T63" fmla="*/ 917 h 1101"/>
                  <a:gd name="T64" fmla="*/ 76 w 1095"/>
                  <a:gd name="T65" fmla="*/ 890 h 1101"/>
                  <a:gd name="T66" fmla="*/ 120 w 1095"/>
                  <a:gd name="T67" fmla="*/ 850 h 1101"/>
                  <a:gd name="T68" fmla="*/ 172 w 1095"/>
                  <a:gd name="T69" fmla="*/ 801 h 1101"/>
                  <a:gd name="T70" fmla="*/ 233 w 1095"/>
                  <a:gd name="T71" fmla="*/ 745 h 1101"/>
                  <a:gd name="T72" fmla="*/ 303 w 1095"/>
                  <a:gd name="T73" fmla="*/ 682 h 1101"/>
                  <a:gd name="T74" fmla="*/ 376 w 1095"/>
                  <a:gd name="T75" fmla="*/ 614 h 1101"/>
                  <a:gd name="T76" fmla="*/ 453 w 1095"/>
                  <a:gd name="T77" fmla="*/ 542 h 1101"/>
                  <a:gd name="T78" fmla="*/ 532 w 1095"/>
                  <a:gd name="T79" fmla="*/ 471 h 1101"/>
                  <a:gd name="T80" fmla="*/ 610 w 1095"/>
                  <a:gd name="T81" fmla="*/ 398 h 1101"/>
                  <a:gd name="T82" fmla="*/ 688 w 1095"/>
                  <a:gd name="T83" fmla="*/ 327 h 1101"/>
                  <a:gd name="T84" fmla="*/ 761 w 1095"/>
                  <a:gd name="T85" fmla="*/ 260 h 1101"/>
                  <a:gd name="T86" fmla="*/ 829 w 1095"/>
                  <a:gd name="T87" fmla="*/ 196 h 1101"/>
                  <a:gd name="T88" fmla="*/ 890 w 1095"/>
                  <a:gd name="T89" fmla="*/ 140 h 1101"/>
                  <a:gd name="T90" fmla="*/ 943 w 1095"/>
                  <a:gd name="T91" fmla="*/ 92 h 1101"/>
                  <a:gd name="T92" fmla="*/ 985 w 1095"/>
                  <a:gd name="T93" fmla="*/ 53 h 1101"/>
                  <a:gd name="T94" fmla="*/ 1015 w 1095"/>
                  <a:gd name="T95" fmla="*/ 26 h 1101"/>
                  <a:gd name="T96" fmla="*/ 1031 w 1095"/>
                  <a:gd name="T97" fmla="*/ 11 h 1101"/>
                  <a:gd name="T98" fmla="*/ 1042 w 1095"/>
                  <a:gd name="T99" fmla="*/ 3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5" h="1101">
                    <a:moveTo>
                      <a:pt x="1052" y="0"/>
                    </a:moveTo>
                    <a:lnTo>
                      <a:pt x="1064" y="0"/>
                    </a:lnTo>
                    <a:lnTo>
                      <a:pt x="1074" y="3"/>
                    </a:lnTo>
                    <a:lnTo>
                      <a:pt x="1084" y="9"/>
                    </a:lnTo>
                    <a:lnTo>
                      <a:pt x="1091" y="19"/>
                    </a:lnTo>
                    <a:lnTo>
                      <a:pt x="1095" y="30"/>
                    </a:lnTo>
                    <a:lnTo>
                      <a:pt x="1095" y="41"/>
                    </a:lnTo>
                    <a:lnTo>
                      <a:pt x="1091" y="52"/>
                    </a:lnTo>
                    <a:lnTo>
                      <a:pt x="1084" y="62"/>
                    </a:lnTo>
                    <a:lnTo>
                      <a:pt x="1082" y="64"/>
                    </a:lnTo>
                    <a:lnTo>
                      <a:pt x="1077" y="69"/>
                    </a:lnTo>
                    <a:lnTo>
                      <a:pt x="1068" y="80"/>
                    </a:lnTo>
                    <a:lnTo>
                      <a:pt x="1055" y="93"/>
                    </a:lnTo>
                    <a:lnTo>
                      <a:pt x="1041" y="109"/>
                    </a:lnTo>
                    <a:lnTo>
                      <a:pt x="1022" y="129"/>
                    </a:lnTo>
                    <a:lnTo>
                      <a:pt x="1003" y="151"/>
                    </a:lnTo>
                    <a:lnTo>
                      <a:pt x="979" y="176"/>
                    </a:lnTo>
                    <a:lnTo>
                      <a:pt x="954" y="204"/>
                    </a:lnTo>
                    <a:lnTo>
                      <a:pt x="927" y="235"/>
                    </a:lnTo>
                    <a:lnTo>
                      <a:pt x="898" y="266"/>
                    </a:lnTo>
                    <a:lnTo>
                      <a:pt x="867" y="299"/>
                    </a:lnTo>
                    <a:lnTo>
                      <a:pt x="836" y="334"/>
                    </a:lnTo>
                    <a:lnTo>
                      <a:pt x="803" y="371"/>
                    </a:lnTo>
                    <a:lnTo>
                      <a:pt x="769" y="408"/>
                    </a:lnTo>
                    <a:lnTo>
                      <a:pt x="734" y="447"/>
                    </a:lnTo>
                    <a:lnTo>
                      <a:pt x="698" y="486"/>
                    </a:lnTo>
                    <a:lnTo>
                      <a:pt x="663" y="526"/>
                    </a:lnTo>
                    <a:lnTo>
                      <a:pt x="627" y="565"/>
                    </a:lnTo>
                    <a:lnTo>
                      <a:pt x="591" y="605"/>
                    </a:lnTo>
                    <a:lnTo>
                      <a:pt x="555" y="644"/>
                    </a:lnTo>
                    <a:lnTo>
                      <a:pt x="518" y="684"/>
                    </a:lnTo>
                    <a:lnTo>
                      <a:pt x="484" y="722"/>
                    </a:lnTo>
                    <a:lnTo>
                      <a:pt x="449" y="760"/>
                    </a:lnTo>
                    <a:lnTo>
                      <a:pt x="416" y="796"/>
                    </a:lnTo>
                    <a:lnTo>
                      <a:pt x="384" y="832"/>
                    </a:lnTo>
                    <a:lnTo>
                      <a:pt x="354" y="866"/>
                    </a:lnTo>
                    <a:lnTo>
                      <a:pt x="325" y="898"/>
                    </a:lnTo>
                    <a:lnTo>
                      <a:pt x="297" y="927"/>
                    </a:lnTo>
                    <a:lnTo>
                      <a:pt x="273" y="955"/>
                    </a:lnTo>
                    <a:lnTo>
                      <a:pt x="249" y="981"/>
                    </a:lnTo>
                    <a:lnTo>
                      <a:pt x="228" y="1003"/>
                    </a:lnTo>
                    <a:lnTo>
                      <a:pt x="211" y="1024"/>
                    </a:lnTo>
                    <a:lnTo>
                      <a:pt x="195" y="1041"/>
                    </a:lnTo>
                    <a:lnTo>
                      <a:pt x="183" y="1054"/>
                    </a:lnTo>
                    <a:lnTo>
                      <a:pt x="173" y="1065"/>
                    </a:lnTo>
                    <a:lnTo>
                      <a:pt x="167" y="1071"/>
                    </a:lnTo>
                    <a:lnTo>
                      <a:pt x="165" y="1073"/>
                    </a:lnTo>
                    <a:lnTo>
                      <a:pt x="148" y="1087"/>
                    </a:lnTo>
                    <a:lnTo>
                      <a:pt x="128" y="1097"/>
                    </a:lnTo>
                    <a:lnTo>
                      <a:pt x="107" y="1101"/>
                    </a:lnTo>
                    <a:lnTo>
                      <a:pt x="86" y="1101"/>
                    </a:lnTo>
                    <a:lnTo>
                      <a:pt x="65" y="1097"/>
                    </a:lnTo>
                    <a:lnTo>
                      <a:pt x="45" y="1087"/>
                    </a:lnTo>
                    <a:lnTo>
                      <a:pt x="28" y="1073"/>
                    </a:lnTo>
                    <a:lnTo>
                      <a:pt x="13" y="1055"/>
                    </a:lnTo>
                    <a:lnTo>
                      <a:pt x="5" y="1035"/>
                    </a:lnTo>
                    <a:lnTo>
                      <a:pt x="0" y="1015"/>
                    </a:lnTo>
                    <a:lnTo>
                      <a:pt x="0" y="993"/>
                    </a:lnTo>
                    <a:lnTo>
                      <a:pt x="5" y="972"/>
                    </a:lnTo>
                    <a:lnTo>
                      <a:pt x="13" y="952"/>
                    </a:lnTo>
                    <a:lnTo>
                      <a:pt x="28" y="935"/>
                    </a:lnTo>
                    <a:lnTo>
                      <a:pt x="30" y="932"/>
                    </a:lnTo>
                    <a:lnTo>
                      <a:pt x="36" y="926"/>
                    </a:lnTo>
                    <a:lnTo>
                      <a:pt x="46" y="917"/>
                    </a:lnTo>
                    <a:lnTo>
                      <a:pt x="60" y="905"/>
                    </a:lnTo>
                    <a:lnTo>
                      <a:pt x="76" y="890"/>
                    </a:lnTo>
                    <a:lnTo>
                      <a:pt x="97" y="871"/>
                    </a:lnTo>
                    <a:lnTo>
                      <a:pt x="120" y="850"/>
                    </a:lnTo>
                    <a:lnTo>
                      <a:pt x="145" y="827"/>
                    </a:lnTo>
                    <a:lnTo>
                      <a:pt x="172" y="801"/>
                    </a:lnTo>
                    <a:lnTo>
                      <a:pt x="202" y="774"/>
                    </a:lnTo>
                    <a:lnTo>
                      <a:pt x="233" y="745"/>
                    </a:lnTo>
                    <a:lnTo>
                      <a:pt x="267" y="714"/>
                    </a:lnTo>
                    <a:lnTo>
                      <a:pt x="303" y="682"/>
                    </a:lnTo>
                    <a:lnTo>
                      <a:pt x="339" y="649"/>
                    </a:lnTo>
                    <a:lnTo>
                      <a:pt x="376" y="614"/>
                    </a:lnTo>
                    <a:lnTo>
                      <a:pt x="414" y="579"/>
                    </a:lnTo>
                    <a:lnTo>
                      <a:pt x="453" y="542"/>
                    </a:lnTo>
                    <a:lnTo>
                      <a:pt x="493" y="507"/>
                    </a:lnTo>
                    <a:lnTo>
                      <a:pt x="532" y="471"/>
                    </a:lnTo>
                    <a:lnTo>
                      <a:pt x="571" y="434"/>
                    </a:lnTo>
                    <a:lnTo>
                      <a:pt x="610" y="398"/>
                    </a:lnTo>
                    <a:lnTo>
                      <a:pt x="650" y="362"/>
                    </a:lnTo>
                    <a:lnTo>
                      <a:pt x="688" y="327"/>
                    </a:lnTo>
                    <a:lnTo>
                      <a:pt x="725" y="293"/>
                    </a:lnTo>
                    <a:lnTo>
                      <a:pt x="761" y="260"/>
                    </a:lnTo>
                    <a:lnTo>
                      <a:pt x="796" y="227"/>
                    </a:lnTo>
                    <a:lnTo>
                      <a:pt x="829" y="196"/>
                    </a:lnTo>
                    <a:lnTo>
                      <a:pt x="861" y="167"/>
                    </a:lnTo>
                    <a:lnTo>
                      <a:pt x="890" y="140"/>
                    </a:lnTo>
                    <a:lnTo>
                      <a:pt x="918" y="115"/>
                    </a:lnTo>
                    <a:lnTo>
                      <a:pt x="943" y="92"/>
                    </a:lnTo>
                    <a:lnTo>
                      <a:pt x="966" y="71"/>
                    </a:lnTo>
                    <a:lnTo>
                      <a:pt x="985" y="53"/>
                    </a:lnTo>
                    <a:lnTo>
                      <a:pt x="1002" y="38"/>
                    </a:lnTo>
                    <a:lnTo>
                      <a:pt x="1015" y="26"/>
                    </a:lnTo>
                    <a:lnTo>
                      <a:pt x="1024" y="17"/>
                    </a:lnTo>
                    <a:lnTo>
                      <a:pt x="1031" y="11"/>
                    </a:lnTo>
                    <a:lnTo>
                      <a:pt x="1033" y="9"/>
                    </a:lnTo>
                    <a:lnTo>
                      <a:pt x="1042" y="3"/>
                    </a:lnTo>
                    <a:lnTo>
                      <a:pt x="10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Group 29">
              <a:extLst>
                <a:ext uri="{FF2B5EF4-FFF2-40B4-BE49-F238E27FC236}">
                  <a16:creationId xmlns:a16="http://schemas.microsoft.com/office/drawing/2014/main" id="{0C6C1BF1-E4E4-48FB-BE6F-23E012ACD379}"/>
                </a:ext>
              </a:extLst>
            </p:cNvPr>
            <p:cNvGrpSpPr/>
            <p:nvPr/>
          </p:nvGrpSpPr>
          <p:grpSpPr>
            <a:xfrm>
              <a:off x="8893457" y="2271167"/>
              <a:ext cx="1266195" cy="1104565"/>
              <a:chOff x="6337850" y="2214811"/>
              <a:chExt cx="531403" cy="446107"/>
            </a:xfrm>
            <a:solidFill>
              <a:srgbClr val="FFFFFF"/>
            </a:solidFill>
          </p:grpSpPr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7BEF6954-47E7-4293-B804-7D814A9501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0164" y="2214811"/>
                <a:ext cx="247324" cy="270157"/>
              </a:xfrm>
              <a:custGeom>
                <a:avLst/>
                <a:gdLst/>
                <a:ahLst/>
                <a:cxnLst>
                  <a:cxn ang="0">
                    <a:pos x="94" y="125"/>
                  </a:cxn>
                  <a:cxn ang="0">
                    <a:pos x="81" y="125"/>
                  </a:cxn>
                  <a:cxn ang="0">
                    <a:pos x="129" y="89"/>
                  </a:cxn>
                  <a:cxn ang="0">
                    <a:pos x="125" y="64"/>
                  </a:cxn>
                  <a:cxn ang="0">
                    <a:pos x="79" y="166"/>
                  </a:cxn>
                  <a:cxn ang="0">
                    <a:pos x="108" y="229"/>
                  </a:cxn>
                  <a:cxn ang="0">
                    <a:pos x="152" y="218"/>
                  </a:cxn>
                  <a:cxn ang="0">
                    <a:pos x="185" y="126"/>
                  </a:cxn>
                  <a:cxn ang="0">
                    <a:pos x="190" y="21"/>
                  </a:cxn>
                  <a:cxn ang="0">
                    <a:pos x="166" y="44"/>
                  </a:cxn>
                  <a:cxn ang="0">
                    <a:pos x="174" y="57"/>
                  </a:cxn>
                  <a:cxn ang="0">
                    <a:pos x="194" y="33"/>
                  </a:cxn>
                  <a:cxn ang="0">
                    <a:pos x="241" y="127"/>
                  </a:cxn>
                  <a:cxn ang="0">
                    <a:pos x="216" y="134"/>
                  </a:cxn>
                  <a:cxn ang="0">
                    <a:pos x="241" y="142"/>
                  </a:cxn>
                  <a:cxn ang="0">
                    <a:pos x="241" y="127"/>
                  </a:cxn>
                  <a:cxn ang="0">
                    <a:pos x="214" y="91"/>
                  </a:cxn>
                  <a:cxn ang="0">
                    <a:pos x="234" y="71"/>
                  </a:cxn>
                  <a:cxn ang="0">
                    <a:pos x="207" y="78"/>
                  </a:cxn>
                  <a:cxn ang="0">
                    <a:pos x="211" y="93"/>
                  </a:cxn>
                  <a:cxn ang="0">
                    <a:pos x="214" y="179"/>
                  </a:cxn>
                  <a:cxn ang="0">
                    <a:pos x="208" y="190"/>
                  </a:cxn>
                  <a:cxn ang="0">
                    <a:pos x="220" y="196"/>
                  </a:cxn>
                  <a:cxn ang="0">
                    <a:pos x="223" y="184"/>
                  </a:cxn>
                  <a:cxn ang="0">
                    <a:pos x="133" y="35"/>
                  </a:cxn>
                  <a:cxn ang="0">
                    <a:pos x="125" y="0"/>
                  </a:cxn>
                  <a:cxn ang="0">
                    <a:pos x="116" y="35"/>
                  </a:cxn>
                  <a:cxn ang="0">
                    <a:pos x="33" y="134"/>
                  </a:cxn>
                  <a:cxn ang="0">
                    <a:pos x="8" y="127"/>
                  </a:cxn>
                  <a:cxn ang="0">
                    <a:pos x="8" y="142"/>
                  </a:cxn>
                  <a:cxn ang="0">
                    <a:pos x="33" y="134"/>
                  </a:cxn>
                  <a:cxn ang="0">
                    <a:pos x="26" y="184"/>
                  </a:cxn>
                  <a:cxn ang="0">
                    <a:pos x="29" y="196"/>
                  </a:cxn>
                  <a:cxn ang="0">
                    <a:pos x="41" y="190"/>
                  </a:cxn>
                  <a:cxn ang="0">
                    <a:pos x="35" y="179"/>
                  </a:cxn>
                  <a:cxn ang="0">
                    <a:pos x="113" y="255"/>
                  </a:cxn>
                  <a:cxn ang="0">
                    <a:pos x="113" y="268"/>
                  </a:cxn>
                  <a:cxn ang="0">
                    <a:pos x="143" y="262"/>
                  </a:cxn>
                  <a:cxn ang="0">
                    <a:pos x="143" y="236"/>
                  </a:cxn>
                  <a:cxn ang="0">
                    <a:pos x="100" y="242"/>
                  </a:cxn>
                  <a:cxn ang="0">
                    <a:pos x="143" y="249"/>
                  </a:cxn>
                  <a:cxn ang="0">
                    <a:pos x="143" y="236"/>
                  </a:cxn>
                  <a:cxn ang="0">
                    <a:pos x="25" y="68"/>
                  </a:cxn>
                  <a:cxn ang="0">
                    <a:pos x="17" y="82"/>
                  </a:cxn>
                  <a:cxn ang="0">
                    <a:pos x="38" y="93"/>
                  </a:cxn>
                  <a:cxn ang="0">
                    <a:pos x="42" y="78"/>
                  </a:cxn>
                  <a:cxn ang="0">
                    <a:pos x="79" y="56"/>
                  </a:cxn>
                  <a:cxn ang="0">
                    <a:pos x="71" y="24"/>
                  </a:cxn>
                  <a:cxn ang="0">
                    <a:pos x="55" y="33"/>
                  </a:cxn>
                  <a:cxn ang="0">
                    <a:pos x="75" y="57"/>
                  </a:cxn>
                </a:cxnLst>
                <a:rect l="0" t="0" r="r" b="b"/>
                <a:pathLst>
                  <a:path w="248" h="268">
                    <a:moveTo>
                      <a:pt x="123" y="96"/>
                    </a:moveTo>
                    <a:cubicBezTo>
                      <a:pt x="109" y="96"/>
                      <a:pt x="94" y="104"/>
                      <a:pt x="94" y="125"/>
                    </a:cubicBezTo>
                    <a:cubicBezTo>
                      <a:pt x="94" y="129"/>
                      <a:pt x="91" y="132"/>
                      <a:pt x="88" y="132"/>
                    </a:cubicBezTo>
                    <a:cubicBezTo>
                      <a:pt x="84" y="132"/>
                      <a:pt x="81" y="129"/>
                      <a:pt x="81" y="125"/>
                    </a:cubicBezTo>
                    <a:cubicBezTo>
                      <a:pt x="81" y="96"/>
                      <a:pt x="103" y="83"/>
                      <a:pt x="123" y="83"/>
                    </a:cubicBezTo>
                    <a:cubicBezTo>
                      <a:pt x="126" y="83"/>
                      <a:pt x="129" y="86"/>
                      <a:pt x="129" y="89"/>
                    </a:cubicBezTo>
                    <a:cubicBezTo>
                      <a:pt x="129" y="93"/>
                      <a:pt x="126" y="96"/>
                      <a:pt x="123" y="96"/>
                    </a:cubicBezTo>
                    <a:close/>
                    <a:moveTo>
                      <a:pt x="125" y="64"/>
                    </a:moveTo>
                    <a:cubicBezTo>
                      <a:pt x="83" y="64"/>
                      <a:pt x="64" y="96"/>
                      <a:pt x="64" y="126"/>
                    </a:cubicBezTo>
                    <a:cubicBezTo>
                      <a:pt x="64" y="145"/>
                      <a:pt x="72" y="156"/>
                      <a:pt x="79" y="166"/>
                    </a:cubicBezTo>
                    <a:cubicBezTo>
                      <a:pt x="88" y="177"/>
                      <a:pt x="97" y="189"/>
                      <a:pt x="97" y="218"/>
                    </a:cubicBezTo>
                    <a:cubicBezTo>
                      <a:pt x="97" y="224"/>
                      <a:pt x="102" y="229"/>
                      <a:pt x="108" y="229"/>
                    </a:cubicBezTo>
                    <a:cubicBezTo>
                      <a:pt x="141" y="229"/>
                      <a:pt x="141" y="229"/>
                      <a:pt x="141" y="229"/>
                    </a:cubicBezTo>
                    <a:cubicBezTo>
                      <a:pt x="147" y="229"/>
                      <a:pt x="152" y="224"/>
                      <a:pt x="152" y="218"/>
                    </a:cubicBezTo>
                    <a:cubicBezTo>
                      <a:pt x="152" y="189"/>
                      <a:pt x="161" y="177"/>
                      <a:pt x="170" y="166"/>
                    </a:cubicBezTo>
                    <a:cubicBezTo>
                      <a:pt x="177" y="156"/>
                      <a:pt x="185" y="145"/>
                      <a:pt x="185" y="126"/>
                    </a:cubicBezTo>
                    <a:cubicBezTo>
                      <a:pt x="185" y="96"/>
                      <a:pt x="166" y="64"/>
                      <a:pt x="125" y="64"/>
                    </a:cubicBezTo>
                    <a:close/>
                    <a:moveTo>
                      <a:pt x="190" y="21"/>
                    </a:moveTo>
                    <a:cubicBezTo>
                      <a:pt x="186" y="18"/>
                      <a:pt x="180" y="20"/>
                      <a:pt x="178" y="24"/>
                    </a:cubicBezTo>
                    <a:cubicBezTo>
                      <a:pt x="166" y="44"/>
                      <a:pt x="166" y="44"/>
                      <a:pt x="166" y="44"/>
                    </a:cubicBezTo>
                    <a:cubicBezTo>
                      <a:pt x="164" y="48"/>
                      <a:pt x="165" y="54"/>
                      <a:pt x="170" y="56"/>
                    </a:cubicBezTo>
                    <a:cubicBezTo>
                      <a:pt x="171" y="57"/>
                      <a:pt x="173" y="57"/>
                      <a:pt x="174" y="57"/>
                    </a:cubicBezTo>
                    <a:cubicBezTo>
                      <a:pt x="177" y="57"/>
                      <a:pt x="180" y="56"/>
                      <a:pt x="182" y="53"/>
                    </a:cubicBezTo>
                    <a:cubicBezTo>
                      <a:pt x="194" y="33"/>
                      <a:pt x="194" y="33"/>
                      <a:pt x="194" y="33"/>
                    </a:cubicBezTo>
                    <a:cubicBezTo>
                      <a:pt x="196" y="29"/>
                      <a:pt x="195" y="23"/>
                      <a:pt x="190" y="21"/>
                    </a:cubicBezTo>
                    <a:close/>
                    <a:moveTo>
                      <a:pt x="241" y="127"/>
                    </a:moveTo>
                    <a:cubicBezTo>
                      <a:pt x="224" y="127"/>
                      <a:pt x="224" y="127"/>
                      <a:pt x="224" y="127"/>
                    </a:cubicBezTo>
                    <a:cubicBezTo>
                      <a:pt x="220" y="127"/>
                      <a:pt x="216" y="130"/>
                      <a:pt x="216" y="134"/>
                    </a:cubicBezTo>
                    <a:cubicBezTo>
                      <a:pt x="216" y="139"/>
                      <a:pt x="220" y="142"/>
                      <a:pt x="224" y="142"/>
                    </a:cubicBezTo>
                    <a:cubicBezTo>
                      <a:pt x="241" y="142"/>
                      <a:pt x="241" y="142"/>
                      <a:pt x="241" y="142"/>
                    </a:cubicBezTo>
                    <a:cubicBezTo>
                      <a:pt x="245" y="142"/>
                      <a:pt x="248" y="139"/>
                      <a:pt x="248" y="134"/>
                    </a:cubicBezTo>
                    <a:cubicBezTo>
                      <a:pt x="248" y="130"/>
                      <a:pt x="245" y="127"/>
                      <a:pt x="241" y="127"/>
                    </a:cubicBezTo>
                    <a:close/>
                    <a:moveTo>
                      <a:pt x="211" y="93"/>
                    </a:moveTo>
                    <a:cubicBezTo>
                      <a:pt x="212" y="93"/>
                      <a:pt x="213" y="92"/>
                      <a:pt x="214" y="9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5" y="79"/>
                      <a:pt x="237" y="75"/>
                      <a:pt x="234" y="71"/>
                    </a:cubicBezTo>
                    <a:cubicBezTo>
                      <a:pt x="232" y="67"/>
                      <a:pt x="228" y="66"/>
                      <a:pt x="224" y="68"/>
                    </a:cubicBezTo>
                    <a:cubicBezTo>
                      <a:pt x="207" y="78"/>
                      <a:pt x="207" y="78"/>
                      <a:pt x="207" y="78"/>
                    </a:cubicBezTo>
                    <a:cubicBezTo>
                      <a:pt x="203" y="80"/>
                      <a:pt x="202" y="85"/>
                      <a:pt x="204" y="89"/>
                    </a:cubicBezTo>
                    <a:cubicBezTo>
                      <a:pt x="206" y="91"/>
                      <a:pt x="208" y="93"/>
                      <a:pt x="211" y="93"/>
                    </a:cubicBezTo>
                    <a:close/>
                    <a:moveTo>
                      <a:pt x="223" y="184"/>
                    </a:moveTo>
                    <a:cubicBezTo>
                      <a:pt x="214" y="179"/>
                      <a:pt x="214" y="179"/>
                      <a:pt x="214" y="179"/>
                    </a:cubicBezTo>
                    <a:cubicBezTo>
                      <a:pt x="211" y="177"/>
                      <a:pt x="207" y="178"/>
                      <a:pt x="205" y="181"/>
                    </a:cubicBezTo>
                    <a:cubicBezTo>
                      <a:pt x="203" y="184"/>
                      <a:pt x="204" y="188"/>
                      <a:pt x="208" y="190"/>
                    </a:cubicBezTo>
                    <a:cubicBezTo>
                      <a:pt x="217" y="195"/>
                      <a:pt x="217" y="195"/>
                      <a:pt x="217" y="195"/>
                    </a:cubicBezTo>
                    <a:cubicBezTo>
                      <a:pt x="217" y="196"/>
                      <a:pt x="219" y="196"/>
                      <a:pt x="220" y="196"/>
                    </a:cubicBezTo>
                    <a:cubicBezTo>
                      <a:pt x="222" y="196"/>
                      <a:pt x="224" y="195"/>
                      <a:pt x="225" y="193"/>
                    </a:cubicBezTo>
                    <a:cubicBezTo>
                      <a:pt x="227" y="190"/>
                      <a:pt x="226" y="186"/>
                      <a:pt x="223" y="184"/>
                    </a:cubicBezTo>
                    <a:close/>
                    <a:moveTo>
                      <a:pt x="125" y="44"/>
                    </a:moveTo>
                    <a:cubicBezTo>
                      <a:pt x="130" y="44"/>
                      <a:pt x="133" y="40"/>
                      <a:pt x="133" y="35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30" y="0"/>
                      <a:pt x="125" y="0"/>
                    </a:cubicBezTo>
                    <a:cubicBezTo>
                      <a:pt x="119" y="0"/>
                      <a:pt x="116" y="4"/>
                      <a:pt x="116" y="9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6" y="40"/>
                      <a:pt x="119" y="44"/>
                      <a:pt x="125" y="44"/>
                    </a:cubicBezTo>
                    <a:close/>
                    <a:moveTo>
                      <a:pt x="33" y="134"/>
                    </a:moveTo>
                    <a:cubicBezTo>
                      <a:pt x="33" y="130"/>
                      <a:pt x="29" y="127"/>
                      <a:pt x="25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4" y="127"/>
                      <a:pt x="0" y="130"/>
                      <a:pt x="0" y="134"/>
                    </a:cubicBezTo>
                    <a:cubicBezTo>
                      <a:pt x="0" y="139"/>
                      <a:pt x="4" y="142"/>
                      <a:pt x="8" y="142"/>
                    </a:cubicBezTo>
                    <a:cubicBezTo>
                      <a:pt x="25" y="142"/>
                      <a:pt x="25" y="142"/>
                      <a:pt x="25" y="142"/>
                    </a:cubicBezTo>
                    <a:cubicBezTo>
                      <a:pt x="29" y="142"/>
                      <a:pt x="33" y="139"/>
                      <a:pt x="33" y="134"/>
                    </a:cubicBezTo>
                    <a:close/>
                    <a:moveTo>
                      <a:pt x="35" y="179"/>
                    </a:moveTo>
                    <a:cubicBezTo>
                      <a:pt x="26" y="184"/>
                      <a:pt x="26" y="184"/>
                      <a:pt x="26" y="184"/>
                    </a:cubicBezTo>
                    <a:cubicBezTo>
                      <a:pt x="23" y="186"/>
                      <a:pt x="22" y="190"/>
                      <a:pt x="24" y="193"/>
                    </a:cubicBezTo>
                    <a:cubicBezTo>
                      <a:pt x="25" y="195"/>
                      <a:pt x="27" y="196"/>
                      <a:pt x="29" y="196"/>
                    </a:cubicBezTo>
                    <a:cubicBezTo>
                      <a:pt x="30" y="196"/>
                      <a:pt x="32" y="196"/>
                      <a:pt x="32" y="195"/>
                    </a:cubicBezTo>
                    <a:cubicBezTo>
                      <a:pt x="41" y="190"/>
                      <a:pt x="41" y="190"/>
                      <a:pt x="41" y="190"/>
                    </a:cubicBezTo>
                    <a:cubicBezTo>
                      <a:pt x="45" y="188"/>
                      <a:pt x="46" y="184"/>
                      <a:pt x="44" y="181"/>
                    </a:cubicBezTo>
                    <a:cubicBezTo>
                      <a:pt x="42" y="178"/>
                      <a:pt x="38" y="177"/>
                      <a:pt x="35" y="179"/>
                    </a:cubicBezTo>
                    <a:close/>
                    <a:moveTo>
                      <a:pt x="136" y="255"/>
                    </a:moveTo>
                    <a:cubicBezTo>
                      <a:pt x="113" y="255"/>
                      <a:pt x="113" y="255"/>
                      <a:pt x="113" y="255"/>
                    </a:cubicBezTo>
                    <a:cubicBezTo>
                      <a:pt x="109" y="255"/>
                      <a:pt x="106" y="258"/>
                      <a:pt x="106" y="262"/>
                    </a:cubicBezTo>
                    <a:cubicBezTo>
                      <a:pt x="106" y="265"/>
                      <a:pt x="109" y="268"/>
                      <a:pt x="113" y="268"/>
                    </a:cubicBezTo>
                    <a:cubicBezTo>
                      <a:pt x="136" y="268"/>
                      <a:pt x="136" y="268"/>
                      <a:pt x="136" y="268"/>
                    </a:cubicBezTo>
                    <a:cubicBezTo>
                      <a:pt x="140" y="268"/>
                      <a:pt x="143" y="265"/>
                      <a:pt x="143" y="262"/>
                    </a:cubicBezTo>
                    <a:cubicBezTo>
                      <a:pt x="143" y="258"/>
                      <a:pt x="140" y="255"/>
                      <a:pt x="136" y="255"/>
                    </a:cubicBezTo>
                    <a:close/>
                    <a:moveTo>
                      <a:pt x="143" y="236"/>
                    </a:moveTo>
                    <a:cubicBezTo>
                      <a:pt x="106" y="236"/>
                      <a:pt x="106" y="236"/>
                      <a:pt x="106" y="236"/>
                    </a:cubicBezTo>
                    <a:cubicBezTo>
                      <a:pt x="102" y="236"/>
                      <a:pt x="100" y="239"/>
                      <a:pt x="100" y="242"/>
                    </a:cubicBezTo>
                    <a:cubicBezTo>
                      <a:pt x="100" y="246"/>
                      <a:pt x="102" y="249"/>
                      <a:pt x="106" y="249"/>
                    </a:cubicBezTo>
                    <a:cubicBezTo>
                      <a:pt x="143" y="249"/>
                      <a:pt x="143" y="249"/>
                      <a:pt x="143" y="249"/>
                    </a:cubicBezTo>
                    <a:cubicBezTo>
                      <a:pt x="147" y="249"/>
                      <a:pt x="149" y="246"/>
                      <a:pt x="149" y="242"/>
                    </a:cubicBezTo>
                    <a:cubicBezTo>
                      <a:pt x="149" y="239"/>
                      <a:pt x="147" y="236"/>
                      <a:pt x="143" y="236"/>
                    </a:cubicBezTo>
                    <a:close/>
                    <a:moveTo>
                      <a:pt x="42" y="78"/>
                    </a:moveTo>
                    <a:cubicBezTo>
                      <a:pt x="25" y="68"/>
                      <a:pt x="25" y="68"/>
                      <a:pt x="25" y="68"/>
                    </a:cubicBezTo>
                    <a:cubicBezTo>
                      <a:pt x="21" y="66"/>
                      <a:pt x="17" y="67"/>
                      <a:pt x="15" y="71"/>
                    </a:cubicBezTo>
                    <a:cubicBezTo>
                      <a:pt x="12" y="75"/>
                      <a:pt x="14" y="79"/>
                      <a:pt x="17" y="82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7" y="93"/>
                      <a:pt x="38" y="93"/>
                    </a:cubicBezTo>
                    <a:cubicBezTo>
                      <a:pt x="41" y="93"/>
                      <a:pt x="43" y="91"/>
                      <a:pt x="45" y="89"/>
                    </a:cubicBezTo>
                    <a:cubicBezTo>
                      <a:pt x="47" y="85"/>
                      <a:pt x="46" y="80"/>
                      <a:pt x="42" y="78"/>
                    </a:cubicBezTo>
                    <a:close/>
                    <a:moveTo>
                      <a:pt x="75" y="57"/>
                    </a:moveTo>
                    <a:cubicBezTo>
                      <a:pt x="76" y="57"/>
                      <a:pt x="78" y="57"/>
                      <a:pt x="79" y="56"/>
                    </a:cubicBezTo>
                    <a:cubicBezTo>
                      <a:pt x="84" y="54"/>
                      <a:pt x="85" y="48"/>
                      <a:pt x="83" y="4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9" y="20"/>
                      <a:pt x="63" y="18"/>
                      <a:pt x="59" y="21"/>
                    </a:cubicBezTo>
                    <a:cubicBezTo>
                      <a:pt x="54" y="23"/>
                      <a:pt x="53" y="29"/>
                      <a:pt x="55" y="3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9" y="56"/>
                      <a:pt x="72" y="57"/>
                      <a:pt x="75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18CD4440-A1E5-4959-A4DE-E8DF402E994F}"/>
                  </a:ext>
                </a:extLst>
              </p:cNvPr>
              <p:cNvSpPr/>
              <p:nvPr/>
            </p:nvSpPr>
            <p:spPr>
              <a:xfrm rot="60000">
                <a:off x="6337850" y="2456171"/>
                <a:ext cx="531403" cy="204747"/>
              </a:xfrm>
              <a:custGeom>
                <a:avLst/>
                <a:gdLst>
                  <a:gd name="connsiteX0" fmla="*/ 6543663 w 6826147"/>
                  <a:gd name="connsiteY0" fmla="*/ 1162002 h 2630089"/>
                  <a:gd name="connsiteX1" fmla="*/ 6772791 w 6826147"/>
                  <a:gd name="connsiteY1" fmla="*/ 1357734 h 2630089"/>
                  <a:gd name="connsiteX2" fmla="*/ 6756772 w 6826147"/>
                  <a:gd name="connsiteY2" fmla="*/ 1370312 h 2630089"/>
                  <a:gd name="connsiteX3" fmla="*/ 6723688 w 6826147"/>
                  <a:gd name="connsiteY3" fmla="*/ 1365473 h 2630089"/>
                  <a:gd name="connsiteX4" fmla="*/ 5502874 w 6826147"/>
                  <a:gd name="connsiteY4" fmla="*/ 1468067 h 2630089"/>
                  <a:gd name="connsiteX5" fmla="*/ 5242253 w 6826147"/>
                  <a:gd name="connsiteY5" fmla="*/ 1505037 h 2630089"/>
                  <a:gd name="connsiteX6" fmla="*/ 5420440 w 6826147"/>
                  <a:gd name="connsiteY6" fmla="*/ 1474336 h 2630089"/>
                  <a:gd name="connsiteX7" fmla="*/ 6333054 w 6826147"/>
                  <a:gd name="connsiteY7" fmla="*/ 1185996 h 2630089"/>
                  <a:gd name="connsiteX8" fmla="*/ 6358515 w 6826147"/>
                  <a:gd name="connsiteY8" fmla="*/ 1173907 h 2630089"/>
                  <a:gd name="connsiteX9" fmla="*/ 6361900 w 6826147"/>
                  <a:gd name="connsiteY9" fmla="*/ 1179598 h 2630089"/>
                  <a:gd name="connsiteX10" fmla="*/ 6543663 w 6826147"/>
                  <a:gd name="connsiteY10" fmla="*/ 1162002 h 2630089"/>
                  <a:gd name="connsiteX11" fmla="*/ 174418 w 6826147"/>
                  <a:gd name="connsiteY11" fmla="*/ 778646 h 2630089"/>
                  <a:gd name="connsiteX12" fmla="*/ 97414 w 6826147"/>
                  <a:gd name="connsiteY12" fmla="*/ 855650 h 2630089"/>
                  <a:gd name="connsiteX13" fmla="*/ 174418 w 6826147"/>
                  <a:gd name="connsiteY13" fmla="*/ 932654 h 2630089"/>
                  <a:gd name="connsiteX14" fmla="*/ 251422 w 6826147"/>
                  <a:gd name="connsiteY14" fmla="*/ 855650 h 2630089"/>
                  <a:gd name="connsiteX15" fmla="*/ 174418 w 6826147"/>
                  <a:gd name="connsiteY15" fmla="*/ 778646 h 2630089"/>
                  <a:gd name="connsiteX16" fmla="*/ 408377 w 6826147"/>
                  <a:gd name="connsiteY16" fmla="*/ 688463 h 2630089"/>
                  <a:gd name="connsiteX17" fmla="*/ 503552 w 6826147"/>
                  <a:gd name="connsiteY17" fmla="*/ 760882 h 2630089"/>
                  <a:gd name="connsiteX18" fmla="*/ 631787 w 6826147"/>
                  <a:gd name="connsiteY18" fmla="*/ 1705287 h 2630089"/>
                  <a:gd name="connsiteX19" fmla="*/ 559368 w 6826147"/>
                  <a:gd name="connsiteY19" fmla="*/ 1800462 h 2630089"/>
                  <a:gd name="connsiteX20" fmla="*/ 224189 w 6826147"/>
                  <a:gd name="connsiteY20" fmla="*/ 1845974 h 2630089"/>
                  <a:gd name="connsiteX21" fmla="*/ 129013 w 6826147"/>
                  <a:gd name="connsiteY21" fmla="*/ 1773555 h 2630089"/>
                  <a:gd name="connsiteX22" fmla="*/ 778 w 6826147"/>
                  <a:gd name="connsiteY22" fmla="*/ 829150 h 2630089"/>
                  <a:gd name="connsiteX23" fmla="*/ 73197 w 6826147"/>
                  <a:gd name="connsiteY23" fmla="*/ 733975 h 2630089"/>
                  <a:gd name="connsiteX24" fmla="*/ 2794988 w 6826147"/>
                  <a:gd name="connsiteY24" fmla="*/ 0 h 2630089"/>
                  <a:gd name="connsiteX25" fmla="*/ 3863935 w 6826147"/>
                  <a:gd name="connsiteY25" fmla="*/ 425003 h 2630089"/>
                  <a:gd name="connsiteX26" fmla="*/ 5087428 w 6826147"/>
                  <a:gd name="connsiteY26" fmla="*/ 875763 h 2630089"/>
                  <a:gd name="connsiteX27" fmla="*/ 3644994 w 6826147"/>
                  <a:gd name="connsiteY27" fmla="*/ 1081825 h 2630089"/>
                  <a:gd name="connsiteX28" fmla="*/ 4337019 w 6826147"/>
                  <a:gd name="connsiteY28" fmla="*/ 1463469 h 2630089"/>
                  <a:gd name="connsiteX29" fmla="*/ 5552160 w 6826147"/>
                  <a:gd name="connsiteY29" fmla="*/ 1251858 h 2630089"/>
                  <a:gd name="connsiteX30" fmla="*/ 5576369 w 6826147"/>
                  <a:gd name="connsiteY30" fmla="*/ 1274581 h 2630089"/>
                  <a:gd name="connsiteX31" fmla="*/ 5372175 w 6826147"/>
                  <a:gd name="connsiteY31" fmla="*/ 1352960 h 2630089"/>
                  <a:gd name="connsiteX32" fmla="*/ 4497467 w 6826147"/>
                  <a:gd name="connsiteY32" fmla="*/ 1517668 h 2630089"/>
                  <a:gd name="connsiteX33" fmla="*/ 5654606 w 6826147"/>
                  <a:gd name="connsiteY33" fmla="*/ 1252308 h 2630089"/>
                  <a:gd name="connsiteX34" fmla="*/ 5666070 w 6826147"/>
                  <a:gd name="connsiteY34" fmla="*/ 1245821 h 2630089"/>
                  <a:gd name="connsiteX35" fmla="*/ 5811959 w 6826147"/>
                  <a:gd name="connsiteY35" fmla="*/ 1198106 h 2630089"/>
                  <a:gd name="connsiteX36" fmla="*/ 6332920 w 6826147"/>
                  <a:gd name="connsiteY36" fmla="*/ 1130875 h 2630089"/>
                  <a:gd name="connsiteX37" fmla="*/ 6342261 w 6826147"/>
                  <a:gd name="connsiteY37" fmla="*/ 1146579 h 2630089"/>
                  <a:gd name="connsiteX38" fmla="*/ 6174820 w 6826147"/>
                  <a:gd name="connsiteY38" fmla="*/ 1228829 h 2630089"/>
                  <a:gd name="connsiteX39" fmla="*/ 4806077 w 6826147"/>
                  <a:gd name="connsiteY39" fmla="*/ 1555536 h 2630089"/>
                  <a:gd name="connsiteX40" fmla="*/ 5024746 w 6826147"/>
                  <a:gd name="connsiteY40" fmla="*/ 1535679 h 2630089"/>
                  <a:gd name="connsiteX41" fmla="*/ 4798536 w 6826147"/>
                  <a:gd name="connsiteY41" fmla="*/ 1567448 h 2630089"/>
                  <a:gd name="connsiteX42" fmla="*/ 5101736 w 6826147"/>
                  <a:gd name="connsiteY42" fmla="*/ 1528687 h 2630089"/>
                  <a:gd name="connsiteX43" fmla="*/ 5108615 w 6826147"/>
                  <a:gd name="connsiteY43" fmla="*/ 1528063 h 2630089"/>
                  <a:gd name="connsiteX44" fmla="*/ 5114344 w 6826147"/>
                  <a:gd name="connsiteY44" fmla="*/ 1527075 h 2630089"/>
                  <a:gd name="connsiteX45" fmla="*/ 5366301 w 6826147"/>
                  <a:gd name="connsiteY45" fmla="*/ 1494866 h 2630089"/>
                  <a:gd name="connsiteX46" fmla="*/ 6674186 w 6826147"/>
                  <a:gd name="connsiteY46" fmla="*/ 1392253 h 2630089"/>
                  <a:gd name="connsiteX47" fmla="*/ 6714712 w 6826147"/>
                  <a:gd name="connsiteY47" fmla="*/ 1397626 h 2630089"/>
                  <a:gd name="connsiteX48" fmla="*/ 6725197 w 6826147"/>
                  <a:gd name="connsiteY48" fmla="*/ 1440281 h 2630089"/>
                  <a:gd name="connsiteX49" fmla="*/ 6710166 w 6826147"/>
                  <a:gd name="connsiteY49" fmla="*/ 1571223 h 2630089"/>
                  <a:gd name="connsiteX50" fmla="*/ 3516205 w 6826147"/>
                  <a:gd name="connsiteY50" fmla="*/ 2627290 h 2630089"/>
                  <a:gd name="connsiteX51" fmla="*/ 1494222 w 6826147"/>
                  <a:gd name="connsiteY51" fmla="*/ 1764406 h 2630089"/>
                  <a:gd name="connsiteX52" fmla="*/ 708611 w 6826147"/>
                  <a:gd name="connsiteY52" fmla="*/ 1700011 h 2630089"/>
                  <a:gd name="connsiteX53" fmla="*/ 554064 w 6826147"/>
                  <a:gd name="connsiteY53" fmla="*/ 746975 h 2630089"/>
                  <a:gd name="connsiteX54" fmla="*/ 2794988 w 6826147"/>
                  <a:gd name="connsiteY54" fmla="*/ 0 h 2630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826147" h="2630089">
                    <a:moveTo>
                      <a:pt x="6543663" y="1162002"/>
                    </a:moveTo>
                    <a:cubicBezTo>
                      <a:pt x="6904518" y="1145409"/>
                      <a:pt x="6842346" y="1288901"/>
                      <a:pt x="6772791" y="1357734"/>
                    </a:cubicBezTo>
                    <a:lnTo>
                      <a:pt x="6756772" y="1370312"/>
                    </a:lnTo>
                    <a:lnTo>
                      <a:pt x="6723688" y="1365473"/>
                    </a:lnTo>
                    <a:cubicBezTo>
                      <a:pt x="6462458" y="1338401"/>
                      <a:pt x="6113527" y="1381887"/>
                      <a:pt x="5502874" y="1468067"/>
                    </a:cubicBezTo>
                    <a:lnTo>
                      <a:pt x="5242253" y="1505037"/>
                    </a:lnTo>
                    <a:lnTo>
                      <a:pt x="5420440" y="1474336"/>
                    </a:lnTo>
                    <a:cubicBezTo>
                      <a:pt x="5734289" y="1408494"/>
                      <a:pt x="6050280" y="1307827"/>
                      <a:pt x="6333054" y="1185996"/>
                    </a:cubicBezTo>
                    <a:lnTo>
                      <a:pt x="6358515" y="1173907"/>
                    </a:lnTo>
                    <a:lnTo>
                      <a:pt x="6361900" y="1179598"/>
                    </a:lnTo>
                    <a:cubicBezTo>
                      <a:pt x="6431929" y="1170010"/>
                      <a:pt x="6492113" y="1164372"/>
                      <a:pt x="6543663" y="1162002"/>
                    </a:cubicBezTo>
                    <a:close/>
                    <a:moveTo>
                      <a:pt x="174418" y="778646"/>
                    </a:moveTo>
                    <a:cubicBezTo>
                      <a:pt x="131890" y="778646"/>
                      <a:pt x="97414" y="813122"/>
                      <a:pt x="97414" y="855650"/>
                    </a:cubicBezTo>
                    <a:cubicBezTo>
                      <a:pt x="97414" y="898178"/>
                      <a:pt x="131890" y="932654"/>
                      <a:pt x="174418" y="932654"/>
                    </a:cubicBezTo>
                    <a:cubicBezTo>
                      <a:pt x="216946" y="932654"/>
                      <a:pt x="251422" y="898178"/>
                      <a:pt x="251422" y="855650"/>
                    </a:cubicBezTo>
                    <a:cubicBezTo>
                      <a:pt x="251422" y="813122"/>
                      <a:pt x="216946" y="778646"/>
                      <a:pt x="174418" y="778646"/>
                    </a:cubicBezTo>
                    <a:close/>
                    <a:moveTo>
                      <a:pt x="408377" y="688463"/>
                    </a:moveTo>
                    <a:cubicBezTo>
                      <a:pt x="454657" y="682179"/>
                      <a:pt x="497268" y="714602"/>
                      <a:pt x="503552" y="760882"/>
                    </a:cubicBezTo>
                    <a:lnTo>
                      <a:pt x="631787" y="1705287"/>
                    </a:lnTo>
                    <a:cubicBezTo>
                      <a:pt x="638071" y="1751567"/>
                      <a:pt x="605648" y="1794178"/>
                      <a:pt x="559368" y="1800462"/>
                    </a:cubicBezTo>
                    <a:lnTo>
                      <a:pt x="224189" y="1845974"/>
                    </a:lnTo>
                    <a:cubicBezTo>
                      <a:pt x="177908" y="1852258"/>
                      <a:pt x="135298" y="1819835"/>
                      <a:pt x="129013" y="1773555"/>
                    </a:cubicBezTo>
                    <a:lnTo>
                      <a:pt x="778" y="829150"/>
                    </a:lnTo>
                    <a:cubicBezTo>
                      <a:pt x="-5506" y="782870"/>
                      <a:pt x="26917" y="740259"/>
                      <a:pt x="73197" y="733975"/>
                    </a:cubicBezTo>
                    <a:close/>
                    <a:moveTo>
                      <a:pt x="2794988" y="0"/>
                    </a:moveTo>
                    <a:cubicBezTo>
                      <a:pt x="3267213" y="38637"/>
                      <a:pt x="3546256" y="218941"/>
                      <a:pt x="3863935" y="425003"/>
                    </a:cubicBezTo>
                    <a:cubicBezTo>
                      <a:pt x="4361918" y="798490"/>
                      <a:pt x="4970222" y="777123"/>
                      <a:pt x="5087428" y="875763"/>
                    </a:cubicBezTo>
                    <a:cubicBezTo>
                      <a:pt x="5250560" y="1266421"/>
                      <a:pt x="4144479" y="1258373"/>
                      <a:pt x="3644994" y="1081825"/>
                    </a:cubicBezTo>
                    <a:cubicBezTo>
                      <a:pt x="3636408" y="1283594"/>
                      <a:pt x="4165301" y="1390488"/>
                      <a:pt x="4337019" y="1463469"/>
                    </a:cubicBezTo>
                    <a:cubicBezTo>
                      <a:pt x="4642893" y="1471519"/>
                      <a:pt x="5388521" y="1163570"/>
                      <a:pt x="5552160" y="1251858"/>
                    </a:cubicBezTo>
                    <a:lnTo>
                      <a:pt x="5576369" y="1274581"/>
                    </a:lnTo>
                    <a:lnTo>
                      <a:pt x="5372175" y="1352960"/>
                    </a:lnTo>
                    <a:cubicBezTo>
                      <a:pt x="5129094" y="1428490"/>
                      <a:pt x="4829890" y="1475758"/>
                      <a:pt x="4497467" y="1517668"/>
                    </a:cubicBezTo>
                    <a:cubicBezTo>
                      <a:pt x="4989592" y="1495443"/>
                      <a:pt x="5341819" y="1410710"/>
                      <a:pt x="5654606" y="1252308"/>
                    </a:cubicBezTo>
                    <a:lnTo>
                      <a:pt x="5666070" y="1245821"/>
                    </a:lnTo>
                    <a:lnTo>
                      <a:pt x="5811959" y="1198106"/>
                    </a:lnTo>
                    <a:cubicBezTo>
                      <a:pt x="6044227" y="1123981"/>
                      <a:pt x="6255391" y="1069034"/>
                      <a:pt x="6332920" y="1130875"/>
                    </a:cubicBezTo>
                    <a:lnTo>
                      <a:pt x="6342261" y="1146579"/>
                    </a:lnTo>
                    <a:lnTo>
                      <a:pt x="6174820" y="1228829"/>
                    </a:lnTo>
                    <a:cubicBezTo>
                      <a:pt x="5768737" y="1396151"/>
                      <a:pt x="5249307" y="1499656"/>
                      <a:pt x="4806077" y="1555536"/>
                    </a:cubicBezTo>
                    <a:lnTo>
                      <a:pt x="5024746" y="1535679"/>
                    </a:lnTo>
                    <a:lnTo>
                      <a:pt x="4798536" y="1567448"/>
                    </a:lnTo>
                    <a:lnTo>
                      <a:pt x="5101736" y="1528687"/>
                    </a:lnTo>
                    <a:lnTo>
                      <a:pt x="5108615" y="1528063"/>
                    </a:lnTo>
                    <a:lnTo>
                      <a:pt x="5114344" y="1527075"/>
                    </a:lnTo>
                    <a:lnTo>
                      <a:pt x="5366301" y="1494866"/>
                    </a:lnTo>
                    <a:cubicBezTo>
                      <a:pt x="5901345" y="1423305"/>
                      <a:pt x="6337998" y="1363381"/>
                      <a:pt x="6674186" y="1392253"/>
                    </a:cubicBezTo>
                    <a:lnTo>
                      <a:pt x="6714712" y="1397626"/>
                    </a:lnTo>
                    <a:lnTo>
                      <a:pt x="6725197" y="1440281"/>
                    </a:lnTo>
                    <a:cubicBezTo>
                      <a:pt x="6733046" y="1483928"/>
                      <a:pt x="6753740" y="1524001"/>
                      <a:pt x="6710166" y="1571223"/>
                    </a:cubicBezTo>
                    <a:cubicBezTo>
                      <a:pt x="6544830" y="1750401"/>
                      <a:pt x="4123659" y="2519108"/>
                      <a:pt x="3516205" y="2627290"/>
                    </a:cubicBezTo>
                    <a:cubicBezTo>
                      <a:pt x="2992571" y="2682132"/>
                      <a:pt x="2335856" y="1914874"/>
                      <a:pt x="1494222" y="1764406"/>
                    </a:cubicBezTo>
                    <a:cubicBezTo>
                      <a:pt x="1270452" y="1727701"/>
                      <a:pt x="970481" y="1721476"/>
                      <a:pt x="708611" y="1700011"/>
                    </a:cubicBezTo>
                    <a:lnTo>
                      <a:pt x="554064" y="746975"/>
                    </a:lnTo>
                    <a:cubicBezTo>
                      <a:pt x="1301039" y="497983"/>
                      <a:pt x="1756093" y="-1"/>
                      <a:pt x="27949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latin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13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文字, 地图&#10;&#10;已生成极高可信度的说明">
            <a:extLst>
              <a:ext uri="{FF2B5EF4-FFF2-40B4-BE49-F238E27FC236}">
                <a16:creationId xmlns:a16="http://schemas.microsoft.com/office/drawing/2014/main" id="{74356DC9-CD82-4D83-B2E7-A3373272B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t="19592" r="36354" b="8113"/>
          <a:stretch/>
        </p:blipFill>
        <p:spPr>
          <a:xfrm>
            <a:off x="3758180" y="1326743"/>
            <a:ext cx="7607431" cy="5218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E0F5F-D0F6-4C24-99EB-E2941724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559" y="723842"/>
            <a:ext cx="9503684" cy="461665"/>
          </a:xfrm>
        </p:spPr>
        <p:txBody>
          <a:bodyPr/>
          <a:lstStyle/>
          <a:p>
            <a:r>
              <a:rPr lang="en-SG" sz="2400" dirty="0"/>
              <a:t>Kuala Lumpur – the 2</a:t>
            </a:r>
            <a:r>
              <a:rPr lang="en-SG" sz="2400" baseline="30000" dirty="0"/>
              <a:t>nd</a:t>
            </a:r>
            <a:r>
              <a:rPr lang="en-SG" sz="2400" dirty="0"/>
              <a:t> most viable location for business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10C8-229C-4521-B17B-A8FFC7B77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59B9E-61D8-407D-AC98-3D186E4F6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  <p:sp>
        <p:nvSpPr>
          <p:cNvPr id="9" name="矩形 27">
            <a:extLst>
              <a:ext uri="{FF2B5EF4-FFF2-40B4-BE49-F238E27FC236}">
                <a16:creationId xmlns:a16="http://schemas.microsoft.com/office/drawing/2014/main" id="{0BD3236B-58F1-45EC-A61D-4DDE9B4F666C}"/>
              </a:ext>
            </a:extLst>
          </p:cNvPr>
          <p:cNvSpPr/>
          <p:nvPr/>
        </p:nvSpPr>
        <p:spPr>
          <a:xfrm>
            <a:off x="389966" y="4109362"/>
            <a:ext cx="3521536" cy="24795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283A54C1-E1CD-4C7A-AF42-580A9AEA0383}"/>
              </a:ext>
            </a:extLst>
          </p:cNvPr>
          <p:cNvSpPr/>
          <p:nvPr/>
        </p:nvSpPr>
        <p:spPr>
          <a:xfrm>
            <a:off x="389966" y="4111052"/>
            <a:ext cx="35316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anchor="t">
            <a:spAutoFit/>
          </a:bodyPr>
          <a:lstStyle/>
          <a:p>
            <a:pPr algn="ctr">
              <a:buClr>
                <a:srgbClr val="BF0008"/>
              </a:buClr>
              <a:buSzPct val="80000"/>
              <a:defRPr/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/>
              </a:rPr>
              <a:t>Industrial Focus</a:t>
            </a:r>
          </a:p>
        </p:txBody>
      </p:sp>
      <p:sp>
        <p:nvSpPr>
          <p:cNvPr id="11" name="矩形 29">
            <a:extLst>
              <a:ext uri="{FF2B5EF4-FFF2-40B4-BE49-F238E27FC236}">
                <a16:creationId xmlns:a16="http://schemas.microsoft.com/office/drawing/2014/main" id="{05A83E54-91D2-45B4-8B4D-2290EE84A660}"/>
              </a:ext>
            </a:extLst>
          </p:cNvPr>
          <p:cNvSpPr/>
          <p:nvPr/>
        </p:nvSpPr>
        <p:spPr>
          <a:xfrm>
            <a:off x="865063" y="4371292"/>
            <a:ext cx="3195447" cy="2181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  <a:buClr>
                <a:srgbClr val="BF0008"/>
              </a:buClr>
              <a:buSzPct val="80000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Electrical &amp; Electronics</a:t>
            </a:r>
          </a:p>
          <a:p>
            <a:pPr>
              <a:lnSpc>
                <a:spcPct val="200000"/>
              </a:lnSpc>
              <a:buClr>
                <a:srgbClr val="BF0008"/>
              </a:buClr>
              <a:buSzPct val="80000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Transport Equipment</a:t>
            </a:r>
          </a:p>
          <a:p>
            <a:pPr>
              <a:lnSpc>
                <a:spcPct val="200000"/>
              </a:lnSpc>
              <a:buClr>
                <a:srgbClr val="BF0008"/>
              </a:buClr>
              <a:buSzPct val="80000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 Sciences</a:t>
            </a:r>
          </a:p>
          <a:p>
            <a:pPr>
              <a:lnSpc>
                <a:spcPct val="200000"/>
              </a:lnSpc>
              <a:buClr>
                <a:srgbClr val="BF0008"/>
              </a:buClr>
              <a:buSzPct val="80000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 &amp; Beverages Manufacturing</a:t>
            </a:r>
          </a:p>
          <a:p>
            <a:pPr>
              <a:lnSpc>
                <a:spcPct val="200000"/>
              </a:lnSpc>
              <a:buClr>
                <a:srgbClr val="BF0008"/>
              </a:buClr>
              <a:buSzPct val="80000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Machinery &amp; Equipment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84F60BD-AF80-44CC-A840-9D375ADD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572" y="6004446"/>
            <a:ext cx="1181100" cy="552450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F3E9D21A-9255-4C8A-9998-F2A6A582B1AE}"/>
              </a:ext>
            </a:extLst>
          </p:cNvPr>
          <p:cNvSpPr/>
          <p:nvPr/>
        </p:nvSpPr>
        <p:spPr>
          <a:xfrm>
            <a:off x="6191986" y="1053457"/>
            <a:ext cx="5584126" cy="5584126"/>
          </a:xfrm>
          <a:prstGeom prst="ellipse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86C032-3871-4A15-9032-691CCD750E8B}"/>
              </a:ext>
            </a:extLst>
          </p:cNvPr>
          <p:cNvSpPr/>
          <p:nvPr/>
        </p:nvSpPr>
        <p:spPr>
          <a:xfrm>
            <a:off x="11441044" y="3556082"/>
            <a:ext cx="697837" cy="320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形 23" descr="收音机">
            <a:extLst>
              <a:ext uri="{FF2B5EF4-FFF2-40B4-BE49-F238E27FC236}">
                <a16:creationId xmlns:a16="http://schemas.microsoft.com/office/drawing/2014/main" id="{D47D4A83-DD52-45F5-8198-94E98E549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663" y="4481849"/>
            <a:ext cx="314400" cy="314400"/>
          </a:xfrm>
          <a:prstGeom prst="rect">
            <a:avLst/>
          </a:prstGeom>
        </p:spPr>
      </p:pic>
      <p:pic>
        <p:nvPicPr>
          <p:cNvPr id="26" name="图形 25" descr="刀叉">
            <a:extLst>
              <a:ext uri="{FF2B5EF4-FFF2-40B4-BE49-F238E27FC236}">
                <a16:creationId xmlns:a16="http://schemas.microsoft.com/office/drawing/2014/main" id="{6164BF1F-9CB3-4799-BD81-8E8A0D26E0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663" y="5780474"/>
            <a:ext cx="314400" cy="314400"/>
          </a:xfrm>
          <a:prstGeom prst="rect">
            <a:avLst/>
          </a:prstGeom>
        </p:spPr>
      </p:pic>
      <p:pic>
        <p:nvPicPr>
          <p:cNvPr id="28" name="图形 27" descr="卡车">
            <a:extLst>
              <a:ext uri="{FF2B5EF4-FFF2-40B4-BE49-F238E27FC236}">
                <a16:creationId xmlns:a16="http://schemas.microsoft.com/office/drawing/2014/main" id="{6564D41C-CB6C-457C-8766-157BD2F33F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6203" y="4984517"/>
            <a:ext cx="314400" cy="314400"/>
          </a:xfrm>
          <a:prstGeom prst="rect">
            <a:avLst/>
          </a:prstGeom>
        </p:spPr>
      </p:pic>
      <p:pic>
        <p:nvPicPr>
          <p:cNvPr id="30" name="图形 29" descr="锯片">
            <a:extLst>
              <a:ext uri="{FF2B5EF4-FFF2-40B4-BE49-F238E27FC236}">
                <a16:creationId xmlns:a16="http://schemas.microsoft.com/office/drawing/2014/main" id="{75D3005A-F41F-42E5-AEF6-A573DB71C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5863" y="6240140"/>
            <a:ext cx="314400" cy="314400"/>
          </a:xfrm>
          <a:prstGeom prst="rect">
            <a:avLst/>
          </a:prstGeom>
        </p:spPr>
      </p:pic>
      <p:pic>
        <p:nvPicPr>
          <p:cNvPr id="34" name="图形 33" descr="植物">
            <a:extLst>
              <a:ext uri="{FF2B5EF4-FFF2-40B4-BE49-F238E27FC236}">
                <a16:creationId xmlns:a16="http://schemas.microsoft.com/office/drawing/2014/main" id="{BDBB5474-34FE-4931-936F-9E6B50B06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764" y="5320808"/>
            <a:ext cx="314400" cy="314400"/>
          </a:xfrm>
          <a:prstGeom prst="rect">
            <a:avLst/>
          </a:prstGeom>
        </p:spPr>
      </p:pic>
      <p:pic>
        <p:nvPicPr>
          <p:cNvPr id="35" name="图形 34" descr="收音机">
            <a:extLst>
              <a:ext uri="{FF2B5EF4-FFF2-40B4-BE49-F238E27FC236}">
                <a16:creationId xmlns:a16="http://schemas.microsoft.com/office/drawing/2014/main" id="{706A551A-FFE0-48BC-9E97-B748F3262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0254" y="3372149"/>
            <a:ext cx="170894" cy="170894"/>
          </a:xfrm>
          <a:prstGeom prst="rect">
            <a:avLst/>
          </a:prstGeom>
        </p:spPr>
      </p:pic>
      <p:pic>
        <p:nvPicPr>
          <p:cNvPr id="37" name="图形 36" descr="收音机">
            <a:extLst>
              <a:ext uri="{FF2B5EF4-FFF2-40B4-BE49-F238E27FC236}">
                <a16:creationId xmlns:a16="http://schemas.microsoft.com/office/drawing/2014/main" id="{8F04A335-C382-464B-B7F8-72BE64BC5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7965" y="6030572"/>
            <a:ext cx="170894" cy="170894"/>
          </a:xfrm>
          <a:prstGeom prst="rect">
            <a:avLst/>
          </a:prstGeom>
        </p:spPr>
      </p:pic>
      <p:pic>
        <p:nvPicPr>
          <p:cNvPr id="38" name="图形 37" descr="收音机">
            <a:extLst>
              <a:ext uri="{FF2B5EF4-FFF2-40B4-BE49-F238E27FC236}">
                <a16:creationId xmlns:a16="http://schemas.microsoft.com/office/drawing/2014/main" id="{D6790B49-4AA0-4125-A58A-3B4D94778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6784" y="4728971"/>
            <a:ext cx="170894" cy="170894"/>
          </a:xfrm>
          <a:prstGeom prst="rect">
            <a:avLst/>
          </a:prstGeom>
        </p:spPr>
      </p:pic>
      <p:pic>
        <p:nvPicPr>
          <p:cNvPr id="39" name="图形 38" descr="收音机">
            <a:extLst>
              <a:ext uri="{FF2B5EF4-FFF2-40B4-BE49-F238E27FC236}">
                <a16:creationId xmlns:a16="http://schemas.microsoft.com/office/drawing/2014/main" id="{0015E964-BAFC-469F-BCE3-864D8D550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0294" y="2021149"/>
            <a:ext cx="170894" cy="170894"/>
          </a:xfrm>
          <a:prstGeom prst="rect">
            <a:avLst/>
          </a:prstGeom>
        </p:spPr>
      </p:pic>
      <p:pic>
        <p:nvPicPr>
          <p:cNvPr id="40" name="图形 39" descr="收音机">
            <a:extLst>
              <a:ext uri="{FF2B5EF4-FFF2-40B4-BE49-F238E27FC236}">
                <a16:creationId xmlns:a16="http://schemas.microsoft.com/office/drawing/2014/main" id="{D7B0E1CD-6A69-4660-AC1B-44CC71497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7589" y="5371582"/>
            <a:ext cx="170894" cy="170894"/>
          </a:xfrm>
          <a:prstGeom prst="rect">
            <a:avLst/>
          </a:prstGeom>
        </p:spPr>
      </p:pic>
      <p:pic>
        <p:nvPicPr>
          <p:cNvPr id="41" name="图形 40" descr="收音机">
            <a:extLst>
              <a:ext uri="{FF2B5EF4-FFF2-40B4-BE49-F238E27FC236}">
                <a16:creationId xmlns:a16="http://schemas.microsoft.com/office/drawing/2014/main" id="{9CC00917-1D46-4C7F-828B-E9FBEDA4C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0216" y="3334384"/>
            <a:ext cx="170894" cy="170894"/>
          </a:xfrm>
          <a:prstGeom prst="rect">
            <a:avLst/>
          </a:prstGeom>
        </p:spPr>
      </p:pic>
      <p:pic>
        <p:nvPicPr>
          <p:cNvPr id="42" name="图形 41" descr="收音机">
            <a:extLst>
              <a:ext uri="{FF2B5EF4-FFF2-40B4-BE49-F238E27FC236}">
                <a16:creationId xmlns:a16="http://schemas.microsoft.com/office/drawing/2014/main" id="{D1DBBADD-B280-4340-89F1-0BA771667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0874" y="4010906"/>
            <a:ext cx="170894" cy="170894"/>
          </a:xfrm>
          <a:prstGeom prst="rect">
            <a:avLst/>
          </a:prstGeom>
        </p:spPr>
      </p:pic>
      <p:pic>
        <p:nvPicPr>
          <p:cNvPr id="43" name="图形 42" descr="卡车">
            <a:extLst>
              <a:ext uri="{FF2B5EF4-FFF2-40B4-BE49-F238E27FC236}">
                <a16:creationId xmlns:a16="http://schemas.microsoft.com/office/drawing/2014/main" id="{33DB863D-552C-41A3-AE77-66F532CBF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55877" y="3372149"/>
            <a:ext cx="206352" cy="206352"/>
          </a:xfrm>
          <a:prstGeom prst="rect">
            <a:avLst/>
          </a:prstGeom>
        </p:spPr>
      </p:pic>
      <p:pic>
        <p:nvPicPr>
          <p:cNvPr id="44" name="图形 43" descr="卡车">
            <a:extLst>
              <a:ext uri="{FF2B5EF4-FFF2-40B4-BE49-F238E27FC236}">
                <a16:creationId xmlns:a16="http://schemas.microsoft.com/office/drawing/2014/main" id="{791F5D9E-DAA8-4AB5-9C32-29CEA6A37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67248" y="6260351"/>
            <a:ext cx="206352" cy="206352"/>
          </a:xfrm>
          <a:prstGeom prst="rect">
            <a:avLst/>
          </a:prstGeom>
        </p:spPr>
      </p:pic>
      <p:pic>
        <p:nvPicPr>
          <p:cNvPr id="45" name="图形 44" descr="卡车">
            <a:extLst>
              <a:ext uri="{FF2B5EF4-FFF2-40B4-BE49-F238E27FC236}">
                <a16:creationId xmlns:a16="http://schemas.microsoft.com/office/drawing/2014/main" id="{85AAB792-3819-4199-9A6E-A3EF4C7FD7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5140" y="4923234"/>
            <a:ext cx="206352" cy="206352"/>
          </a:xfrm>
          <a:prstGeom prst="rect">
            <a:avLst/>
          </a:prstGeom>
        </p:spPr>
      </p:pic>
      <p:pic>
        <p:nvPicPr>
          <p:cNvPr id="47" name="图形 46" descr="卡车">
            <a:extLst>
              <a:ext uri="{FF2B5EF4-FFF2-40B4-BE49-F238E27FC236}">
                <a16:creationId xmlns:a16="http://schemas.microsoft.com/office/drawing/2014/main" id="{38613916-5D65-475E-A384-C1ACCD77DC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3145" y="3781482"/>
            <a:ext cx="206352" cy="206352"/>
          </a:xfrm>
          <a:prstGeom prst="rect">
            <a:avLst/>
          </a:prstGeom>
        </p:spPr>
      </p:pic>
      <p:pic>
        <p:nvPicPr>
          <p:cNvPr id="48" name="图形 47" descr="卡车">
            <a:extLst>
              <a:ext uri="{FF2B5EF4-FFF2-40B4-BE49-F238E27FC236}">
                <a16:creationId xmlns:a16="http://schemas.microsoft.com/office/drawing/2014/main" id="{DA0F1842-6241-4225-8878-BF912D2FAC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0261" y="3316655"/>
            <a:ext cx="206352" cy="206352"/>
          </a:xfrm>
          <a:prstGeom prst="rect">
            <a:avLst/>
          </a:prstGeom>
        </p:spPr>
      </p:pic>
      <p:pic>
        <p:nvPicPr>
          <p:cNvPr id="49" name="图形 48" descr="植物">
            <a:extLst>
              <a:ext uri="{FF2B5EF4-FFF2-40B4-BE49-F238E27FC236}">
                <a16:creationId xmlns:a16="http://schemas.microsoft.com/office/drawing/2014/main" id="{834A234B-6D44-4CD2-93F0-565AFB081A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9899" y="3367288"/>
            <a:ext cx="206352" cy="206352"/>
          </a:xfrm>
          <a:prstGeom prst="rect">
            <a:avLst/>
          </a:prstGeom>
        </p:spPr>
      </p:pic>
      <p:pic>
        <p:nvPicPr>
          <p:cNvPr id="50" name="图形 49" descr="植物">
            <a:extLst>
              <a:ext uri="{FF2B5EF4-FFF2-40B4-BE49-F238E27FC236}">
                <a16:creationId xmlns:a16="http://schemas.microsoft.com/office/drawing/2014/main" id="{291CAEC8-BB99-43D7-959F-92CCDBFA77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13872" y="4648050"/>
            <a:ext cx="206352" cy="206352"/>
          </a:xfrm>
          <a:prstGeom prst="rect">
            <a:avLst/>
          </a:prstGeom>
        </p:spPr>
      </p:pic>
      <p:pic>
        <p:nvPicPr>
          <p:cNvPr id="51" name="图形 50" descr="植物">
            <a:extLst>
              <a:ext uri="{FF2B5EF4-FFF2-40B4-BE49-F238E27FC236}">
                <a16:creationId xmlns:a16="http://schemas.microsoft.com/office/drawing/2014/main" id="{32917133-DAAE-425F-85D4-C4937483C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9632" y="5151274"/>
            <a:ext cx="206352" cy="206352"/>
          </a:xfrm>
          <a:prstGeom prst="rect">
            <a:avLst/>
          </a:prstGeom>
        </p:spPr>
      </p:pic>
      <p:pic>
        <p:nvPicPr>
          <p:cNvPr id="52" name="图形 51" descr="植物">
            <a:extLst>
              <a:ext uri="{FF2B5EF4-FFF2-40B4-BE49-F238E27FC236}">
                <a16:creationId xmlns:a16="http://schemas.microsoft.com/office/drawing/2014/main" id="{7BEB54DE-2F87-4138-9787-C158750681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79860" y="5094693"/>
            <a:ext cx="206352" cy="206352"/>
          </a:xfrm>
          <a:prstGeom prst="rect">
            <a:avLst/>
          </a:prstGeom>
        </p:spPr>
      </p:pic>
      <p:pic>
        <p:nvPicPr>
          <p:cNvPr id="53" name="图形 52" descr="刀叉">
            <a:extLst>
              <a:ext uri="{FF2B5EF4-FFF2-40B4-BE49-F238E27FC236}">
                <a16:creationId xmlns:a16="http://schemas.microsoft.com/office/drawing/2014/main" id="{9805AD66-1A33-459B-853C-395D3BF58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79860" y="4817803"/>
            <a:ext cx="206352" cy="206352"/>
          </a:xfrm>
          <a:prstGeom prst="rect">
            <a:avLst/>
          </a:prstGeom>
        </p:spPr>
      </p:pic>
      <p:pic>
        <p:nvPicPr>
          <p:cNvPr id="55" name="图形 54" descr="植物">
            <a:extLst>
              <a:ext uri="{FF2B5EF4-FFF2-40B4-BE49-F238E27FC236}">
                <a16:creationId xmlns:a16="http://schemas.microsoft.com/office/drawing/2014/main" id="{D677425B-E556-45C6-A387-47CCAA2418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83145" y="3552057"/>
            <a:ext cx="206352" cy="206352"/>
          </a:xfrm>
          <a:prstGeom prst="rect">
            <a:avLst/>
          </a:prstGeom>
        </p:spPr>
      </p:pic>
      <p:pic>
        <p:nvPicPr>
          <p:cNvPr id="56" name="图形 55" descr="植物">
            <a:extLst>
              <a:ext uri="{FF2B5EF4-FFF2-40B4-BE49-F238E27FC236}">
                <a16:creationId xmlns:a16="http://schemas.microsoft.com/office/drawing/2014/main" id="{7F993919-97CC-4E95-A213-3EFC6488B4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90305" y="3316655"/>
            <a:ext cx="206352" cy="206352"/>
          </a:xfrm>
          <a:prstGeom prst="rect">
            <a:avLst/>
          </a:prstGeom>
        </p:spPr>
      </p:pic>
      <p:pic>
        <p:nvPicPr>
          <p:cNvPr id="57" name="图形 56" descr="刀叉">
            <a:extLst>
              <a:ext uri="{FF2B5EF4-FFF2-40B4-BE49-F238E27FC236}">
                <a16:creationId xmlns:a16="http://schemas.microsoft.com/office/drawing/2014/main" id="{F59C9E8F-5493-4F57-A424-3260BA2CDE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3145" y="3322632"/>
            <a:ext cx="206352" cy="206352"/>
          </a:xfrm>
          <a:prstGeom prst="rect">
            <a:avLst/>
          </a:prstGeom>
        </p:spPr>
      </p:pic>
      <p:pic>
        <p:nvPicPr>
          <p:cNvPr id="58" name="图形 57" descr="锯片">
            <a:extLst>
              <a:ext uri="{FF2B5EF4-FFF2-40B4-BE49-F238E27FC236}">
                <a16:creationId xmlns:a16="http://schemas.microsoft.com/office/drawing/2014/main" id="{1FD85775-3526-4636-A304-646310D3CF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6896" y="3104080"/>
            <a:ext cx="170894" cy="170894"/>
          </a:xfrm>
          <a:prstGeom prst="rect">
            <a:avLst/>
          </a:prstGeom>
        </p:spPr>
      </p:pic>
      <p:pic>
        <p:nvPicPr>
          <p:cNvPr id="59" name="图形 58" descr="锯片">
            <a:extLst>
              <a:ext uri="{FF2B5EF4-FFF2-40B4-BE49-F238E27FC236}">
                <a16:creationId xmlns:a16="http://schemas.microsoft.com/office/drawing/2014/main" id="{F20BA9F2-7859-4084-927F-C8A707DB73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5807" y="3334384"/>
            <a:ext cx="170894" cy="170894"/>
          </a:xfrm>
          <a:prstGeom prst="rect">
            <a:avLst/>
          </a:prstGeom>
        </p:spPr>
      </p:pic>
      <p:pic>
        <p:nvPicPr>
          <p:cNvPr id="61" name="图形 60" descr="锯片">
            <a:extLst>
              <a:ext uri="{FF2B5EF4-FFF2-40B4-BE49-F238E27FC236}">
                <a16:creationId xmlns:a16="http://schemas.microsoft.com/office/drawing/2014/main" id="{CE32AFD0-735D-47ED-92A3-60AA9A9993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97589" y="4576371"/>
            <a:ext cx="170894" cy="170894"/>
          </a:xfrm>
          <a:prstGeom prst="rect">
            <a:avLst/>
          </a:prstGeom>
        </p:spPr>
      </p:pic>
      <p:pic>
        <p:nvPicPr>
          <p:cNvPr id="62" name="图形 61" descr="锯片">
            <a:extLst>
              <a:ext uri="{FF2B5EF4-FFF2-40B4-BE49-F238E27FC236}">
                <a16:creationId xmlns:a16="http://schemas.microsoft.com/office/drawing/2014/main" id="{76370AB7-BF3C-475A-B335-B631F70853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49785" y="5196295"/>
            <a:ext cx="170894" cy="170894"/>
          </a:xfrm>
          <a:prstGeom prst="rect">
            <a:avLst/>
          </a:prstGeom>
        </p:spPr>
      </p:pic>
      <p:pic>
        <p:nvPicPr>
          <p:cNvPr id="63" name="图形 62" descr="锯片">
            <a:extLst>
              <a:ext uri="{FF2B5EF4-FFF2-40B4-BE49-F238E27FC236}">
                <a16:creationId xmlns:a16="http://schemas.microsoft.com/office/drawing/2014/main" id="{7CDA147D-EC15-46AD-A501-2B2B944108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44213" y="4684167"/>
            <a:ext cx="170894" cy="170894"/>
          </a:xfrm>
          <a:prstGeom prst="rect">
            <a:avLst/>
          </a:prstGeom>
        </p:spPr>
      </p:pic>
      <p:pic>
        <p:nvPicPr>
          <p:cNvPr id="64" name="图形 63" descr="卡车">
            <a:extLst>
              <a:ext uri="{FF2B5EF4-FFF2-40B4-BE49-F238E27FC236}">
                <a16:creationId xmlns:a16="http://schemas.microsoft.com/office/drawing/2014/main" id="{065B4235-213D-40E8-9B23-3BA5237C93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7640" y="1532152"/>
            <a:ext cx="206352" cy="206352"/>
          </a:xfrm>
          <a:prstGeom prst="rect">
            <a:avLst/>
          </a:prstGeom>
        </p:spPr>
      </p:pic>
      <p:pic>
        <p:nvPicPr>
          <p:cNvPr id="65" name="图形 64" descr="锯片">
            <a:extLst>
              <a:ext uri="{FF2B5EF4-FFF2-40B4-BE49-F238E27FC236}">
                <a16:creationId xmlns:a16="http://schemas.microsoft.com/office/drawing/2014/main" id="{711DC918-DD72-42DD-8FCF-5FEBE93337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1205" y="4958104"/>
            <a:ext cx="170894" cy="170894"/>
          </a:xfrm>
          <a:prstGeom prst="rect">
            <a:avLst/>
          </a:prstGeom>
        </p:spPr>
      </p:pic>
      <p:pic>
        <p:nvPicPr>
          <p:cNvPr id="66" name="图形 65" descr="刀叉">
            <a:extLst>
              <a:ext uri="{FF2B5EF4-FFF2-40B4-BE49-F238E27FC236}">
                <a16:creationId xmlns:a16="http://schemas.microsoft.com/office/drawing/2014/main" id="{49FC4AE4-C98F-49E8-B760-D1DA4B6FA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3756" y="5169361"/>
            <a:ext cx="206352" cy="206352"/>
          </a:xfrm>
          <a:prstGeom prst="rect">
            <a:avLst/>
          </a:prstGeom>
        </p:spPr>
      </p:pic>
      <p:sp>
        <p:nvSpPr>
          <p:cNvPr id="67" name="矩形 27">
            <a:extLst>
              <a:ext uri="{FF2B5EF4-FFF2-40B4-BE49-F238E27FC236}">
                <a16:creationId xmlns:a16="http://schemas.microsoft.com/office/drawing/2014/main" id="{21BA575D-383E-4C8C-A619-2DBB35535ED5}"/>
              </a:ext>
            </a:extLst>
          </p:cNvPr>
          <p:cNvSpPr/>
          <p:nvPr/>
        </p:nvSpPr>
        <p:spPr>
          <a:xfrm>
            <a:off x="389966" y="1336741"/>
            <a:ext cx="3521536" cy="24795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68" name="矩形 28">
            <a:extLst>
              <a:ext uri="{FF2B5EF4-FFF2-40B4-BE49-F238E27FC236}">
                <a16:creationId xmlns:a16="http://schemas.microsoft.com/office/drawing/2014/main" id="{E92B6401-95EC-46A9-8797-DFA96C9B3217}"/>
              </a:ext>
            </a:extLst>
          </p:cNvPr>
          <p:cNvSpPr/>
          <p:nvPr/>
        </p:nvSpPr>
        <p:spPr>
          <a:xfrm>
            <a:off x="389966" y="1338431"/>
            <a:ext cx="35316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anchor="t">
            <a:spAutoFit/>
          </a:bodyPr>
          <a:lstStyle/>
          <a:p>
            <a:pPr algn="ctr">
              <a:buClr>
                <a:srgbClr val="BF0008"/>
              </a:buClr>
              <a:buSzPct val="80000"/>
              <a:defRPr/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/>
              </a:rPr>
              <a:t>Target City/Town</a:t>
            </a:r>
          </a:p>
        </p:txBody>
      </p:sp>
      <p:sp>
        <p:nvSpPr>
          <p:cNvPr id="69" name="矩形 29">
            <a:extLst>
              <a:ext uri="{FF2B5EF4-FFF2-40B4-BE49-F238E27FC236}">
                <a16:creationId xmlns:a16="http://schemas.microsoft.com/office/drawing/2014/main" id="{18B6C310-DDC4-4CCE-8E8D-61998634CD27}"/>
              </a:ext>
            </a:extLst>
          </p:cNvPr>
          <p:cNvSpPr/>
          <p:nvPr/>
        </p:nvSpPr>
        <p:spPr>
          <a:xfrm>
            <a:off x="468387" y="1702540"/>
            <a:ext cx="3195447" cy="10618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F0008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50km to KL city center</a:t>
            </a:r>
          </a:p>
          <a:p>
            <a:pPr marL="285750" indent="-285750">
              <a:lnSpc>
                <a:spcPct val="150000"/>
              </a:lnSpc>
              <a:buClr>
                <a:srgbClr val="BF0008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potential cities/towns</a:t>
            </a:r>
          </a:p>
          <a:p>
            <a:pPr marL="285750" indent="-285750">
              <a:lnSpc>
                <a:spcPct val="150000"/>
              </a:lnSpc>
              <a:buClr>
                <a:srgbClr val="BF0008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CE53D76F-015D-4856-96F6-EB9545D3AF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2764" y="2353892"/>
          <a:ext cx="3368739" cy="1386880"/>
        </p:xfrm>
        <a:graphic>
          <a:graphicData uri="http://schemas.openxmlformats.org/drawingml/2006/table">
            <a:tbl>
              <a:tblPr/>
              <a:tblGrid>
                <a:gridCol w="1152277">
                  <a:extLst>
                    <a:ext uri="{9D8B030D-6E8A-4147-A177-3AD203B41FA5}">
                      <a16:colId xmlns:a16="http://schemas.microsoft.com/office/drawing/2014/main" val="3599466377"/>
                    </a:ext>
                  </a:extLst>
                </a:gridCol>
                <a:gridCol w="1093549">
                  <a:extLst>
                    <a:ext uri="{9D8B030D-6E8A-4147-A177-3AD203B41FA5}">
                      <a16:colId xmlns:a16="http://schemas.microsoft.com/office/drawing/2014/main" val="2724486485"/>
                    </a:ext>
                  </a:extLst>
                </a:gridCol>
                <a:gridCol w="1122913">
                  <a:extLst>
                    <a:ext uri="{9D8B030D-6E8A-4147-A177-3AD203B41FA5}">
                      <a16:colId xmlns:a16="http://schemas.microsoft.com/office/drawing/2014/main" val="2701429132"/>
                    </a:ext>
                  </a:extLst>
                </a:gridCol>
              </a:tblGrid>
              <a:tr h="277376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Ampang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jaya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Kajang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Selayang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baru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839226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Balakong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Klang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Semenyih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34228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arang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Pengkalan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Serendah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20019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Beranang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Petaling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jaya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Shah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290339"/>
                  </a:ext>
                </a:extLst>
              </a:tr>
              <a:tr h="277376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Bukit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tinggi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Rawang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Subang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jaya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3726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171D4269-5F4B-4041-A05B-743F554EF2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1083" y="2353893"/>
          <a:ext cx="1676557" cy="1409700"/>
        </p:xfrm>
        <a:graphic>
          <a:graphicData uri="http://schemas.openxmlformats.org/drawingml/2006/table">
            <a:tbl>
              <a:tblPr/>
              <a:tblGrid>
                <a:gridCol w="1676557">
                  <a:extLst>
                    <a:ext uri="{9D8B030D-6E8A-4147-A177-3AD203B41FA5}">
                      <a16:colId xmlns:a16="http://schemas.microsoft.com/office/drawing/2014/main" val="2034715439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001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688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7308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0296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713574"/>
                  </a:ext>
                </a:extLst>
              </a:tr>
            </a:tbl>
          </a:graphicData>
        </a:graphic>
      </p:graphicFrame>
      <p:pic>
        <p:nvPicPr>
          <p:cNvPr id="74" name="图形 73" descr="收音机">
            <a:extLst>
              <a:ext uri="{FF2B5EF4-FFF2-40B4-BE49-F238E27FC236}">
                <a16:creationId xmlns:a16="http://schemas.microsoft.com/office/drawing/2014/main" id="{A9B3B0E8-DD54-4C80-B6CA-4A5EE031F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5776" y="4296381"/>
            <a:ext cx="170894" cy="170894"/>
          </a:xfrm>
          <a:prstGeom prst="rect">
            <a:avLst/>
          </a:prstGeom>
        </p:spPr>
      </p:pic>
      <p:pic>
        <p:nvPicPr>
          <p:cNvPr id="75" name="图形 74" descr="卡车">
            <a:extLst>
              <a:ext uri="{FF2B5EF4-FFF2-40B4-BE49-F238E27FC236}">
                <a16:creationId xmlns:a16="http://schemas.microsoft.com/office/drawing/2014/main" id="{7CF2C07C-0D05-47E0-A59D-697966C03E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95821" y="4278652"/>
            <a:ext cx="206352" cy="206352"/>
          </a:xfrm>
          <a:prstGeom prst="rect">
            <a:avLst/>
          </a:prstGeom>
        </p:spPr>
      </p:pic>
      <p:pic>
        <p:nvPicPr>
          <p:cNvPr id="76" name="图形 75" descr="植物">
            <a:extLst>
              <a:ext uri="{FF2B5EF4-FFF2-40B4-BE49-F238E27FC236}">
                <a16:creationId xmlns:a16="http://schemas.microsoft.com/office/drawing/2014/main" id="{66A3D963-0B51-401C-A803-A41668CF81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25865" y="4278652"/>
            <a:ext cx="206352" cy="206352"/>
          </a:xfrm>
          <a:prstGeom prst="rect">
            <a:avLst/>
          </a:prstGeom>
        </p:spPr>
      </p:pic>
      <p:pic>
        <p:nvPicPr>
          <p:cNvPr id="77" name="图形 76" descr="锯片">
            <a:extLst>
              <a:ext uri="{FF2B5EF4-FFF2-40B4-BE49-F238E27FC236}">
                <a16:creationId xmlns:a16="http://schemas.microsoft.com/office/drawing/2014/main" id="{D7E0978B-E4C7-4597-BA7F-8E2106D784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91367" y="4296381"/>
            <a:ext cx="170894" cy="1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604" y="9032"/>
            <a:ext cx="10001396" cy="1077218"/>
          </a:xfrm>
        </p:spPr>
        <p:txBody>
          <a:bodyPr/>
          <a:lstStyle/>
          <a:p>
            <a:br>
              <a:rPr lang="en-US" b="1" dirty="0">
                <a:cs typeface="Trebuchet MS"/>
              </a:rPr>
            </a:br>
            <a:r>
              <a:rPr lang="en-US" b="1" dirty="0">
                <a:cs typeface="Trebuchet MS"/>
              </a:rPr>
              <a:t>Key Business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902337" y="1470615"/>
            <a:ext cx="3275151" cy="4612386"/>
            <a:chOff x="902337" y="1470615"/>
            <a:chExt cx="3275151" cy="4612386"/>
          </a:xfrm>
        </p:grpSpPr>
        <p:sp>
          <p:nvSpPr>
            <p:cNvPr id="6" name="Rectangle 5"/>
            <p:cNvSpPr/>
            <p:nvPr/>
          </p:nvSpPr>
          <p:spPr>
            <a:xfrm>
              <a:off x="902337" y="1470615"/>
              <a:ext cx="3275151" cy="4612386"/>
            </a:xfrm>
            <a:prstGeom prst="rect">
              <a:avLst/>
            </a:prstGeom>
            <a:solidFill>
              <a:srgbClr val="7112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6666" y="2623730"/>
              <a:ext cx="25399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Innovative Data Sourcing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721125" y="3559575"/>
              <a:ext cx="1687705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70380" y="1562573"/>
              <a:ext cx="1030987" cy="107785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052186" y="3822269"/>
              <a:ext cx="30062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Extracting land and property prices separately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52188" y="4932200"/>
              <a:ext cx="300624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Google API for automated data collection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80278" y="1455901"/>
            <a:ext cx="3223011" cy="4612386"/>
            <a:chOff x="4480278" y="1455901"/>
            <a:chExt cx="3223011" cy="4612386"/>
          </a:xfrm>
        </p:grpSpPr>
        <p:sp>
          <p:nvSpPr>
            <p:cNvPr id="9" name="Rectangle 8"/>
            <p:cNvSpPr/>
            <p:nvPr/>
          </p:nvSpPr>
          <p:spPr>
            <a:xfrm>
              <a:off x="4480278" y="1455901"/>
              <a:ext cx="3223011" cy="4612386"/>
            </a:xfrm>
            <a:prstGeom prst="rect">
              <a:avLst/>
            </a:prstGeom>
            <a:solidFill>
              <a:srgbClr val="3A3E7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215515" y="3561554"/>
              <a:ext cx="1687705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797766" y="2642437"/>
              <a:ext cx="25399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Creative Solutions</a:t>
              </a:r>
            </a:p>
          </p:txBody>
        </p:sp>
        <p:pic>
          <p:nvPicPr>
            <p:cNvPr id="22" name="Picture 21" descr="Creativ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harpenSoften amount="25000"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2231" y="1698861"/>
              <a:ext cx="891361" cy="8913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616919" y="3976157"/>
              <a:ext cx="298611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Evaluating viability using profit and ROI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24799" y="1457897"/>
            <a:ext cx="3254420" cy="4612386"/>
            <a:chOff x="8024799" y="1457897"/>
            <a:chExt cx="3254420" cy="4612386"/>
          </a:xfrm>
        </p:grpSpPr>
        <p:sp>
          <p:nvSpPr>
            <p:cNvPr id="11" name="Rectangle 10"/>
            <p:cNvSpPr/>
            <p:nvPr/>
          </p:nvSpPr>
          <p:spPr>
            <a:xfrm>
              <a:off x="8024799" y="1457897"/>
              <a:ext cx="3223011" cy="4612386"/>
            </a:xfrm>
            <a:prstGeom prst="rect">
              <a:avLst/>
            </a:prstGeom>
            <a:solidFill>
              <a:srgbClr val="284A6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841576" y="3561554"/>
              <a:ext cx="1687705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155242" y="3976157"/>
              <a:ext cx="302371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Key Predictor Recommendations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39227" y="5032469"/>
              <a:ext cx="31399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</a:rPr>
                <a:t>Optimal Investment Strategy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25837" y="2627722"/>
              <a:ext cx="25399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Business Significance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106555" y="1580493"/>
              <a:ext cx="658758" cy="1085089"/>
              <a:chOff x="10024497" y="833692"/>
              <a:chExt cx="518857" cy="2398576"/>
            </a:xfrm>
            <a:solidFill>
              <a:srgbClr val="FFFFFF"/>
            </a:solidFill>
          </p:grpSpPr>
          <p:sp>
            <p:nvSpPr>
              <p:cNvPr id="28" name="Freeform 60"/>
              <p:cNvSpPr>
                <a:spLocks/>
              </p:cNvSpPr>
              <p:nvPr/>
            </p:nvSpPr>
            <p:spPr bwMode="gray">
              <a:xfrm>
                <a:off x="10024497" y="833692"/>
                <a:ext cx="518857" cy="2398576"/>
              </a:xfrm>
              <a:custGeom>
                <a:avLst/>
                <a:gdLst>
                  <a:gd name="T0" fmla="*/ 51 w 526"/>
                  <a:gd name="T1" fmla="*/ 196 h 1030"/>
                  <a:gd name="T2" fmla="*/ 125 w 526"/>
                  <a:gd name="T3" fmla="*/ 151 h 1030"/>
                  <a:gd name="T4" fmla="*/ 101 w 526"/>
                  <a:gd name="T5" fmla="*/ 136 h 1030"/>
                  <a:gd name="T6" fmla="*/ 96 w 526"/>
                  <a:gd name="T7" fmla="*/ 127 h 1030"/>
                  <a:gd name="T8" fmla="*/ 93 w 526"/>
                  <a:gd name="T9" fmla="*/ 110 h 1030"/>
                  <a:gd name="T10" fmla="*/ 82 w 526"/>
                  <a:gd name="T11" fmla="*/ 99 h 1030"/>
                  <a:gd name="T12" fmla="*/ 84 w 526"/>
                  <a:gd name="T13" fmla="*/ 77 h 1030"/>
                  <a:gd name="T14" fmla="*/ 82 w 526"/>
                  <a:gd name="T15" fmla="*/ 53 h 1030"/>
                  <a:gd name="T16" fmla="*/ 92 w 526"/>
                  <a:gd name="T17" fmla="*/ 21 h 1030"/>
                  <a:gd name="T18" fmla="*/ 184 w 526"/>
                  <a:gd name="T19" fmla="*/ 9 h 1030"/>
                  <a:gd name="T20" fmla="*/ 195 w 526"/>
                  <a:gd name="T21" fmla="*/ 107 h 1030"/>
                  <a:gd name="T22" fmla="*/ 208 w 526"/>
                  <a:gd name="T23" fmla="*/ 135 h 1030"/>
                  <a:gd name="T24" fmla="*/ 265 w 526"/>
                  <a:gd name="T25" fmla="*/ 161 h 1030"/>
                  <a:gd name="T26" fmla="*/ 320 w 526"/>
                  <a:gd name="T27" fmla="*/ 217 h 1030"/>
                  <a:gd name="T28" fmla="*/ 347 w 526"/>
                  <a:gd name="T29" fmla="*/ 292 h 1030"/>
                  <a:gd name="T30" fmla="*/ 402 w 526"/>
                  <a:gd name="T31" fmla="*/ 319 h 1030"/>
                  <a:gd name="T32" fmla="*/ 456 w 526"/>
                  <a:gd name="T33" fmla="*/ 307 h 1030"/>
                  <a:gd name="T34" fmla="*/ 523 w 526"/>
                  <a:gd name="T35" fmla="*/ 289 h 1030"/>
                  <a:gd name="T36" fmla="*/ 477 w 526"/>
                  <a:gd name="T37" fmla="*/ 314 h 1030"/>
                  <a:gd name="T38" fmla="*/ 467 w 526"/>
                  <a:gd name="T39" fmla="*/ 330 h 1030"/>
                  <a:gd name="T40" fmla="*/ 453 w 526"/>
                  <a:gd name="T41" fmla="*/ 352 h 1030"/>
                  <a:gd name="T42" fmla="*/ 433 w 526"/>
                  <a:gd name="T43" fmla="*/ 386 h 1030"/>
                  <a:gd name="T44" fmla="*/ 351 w 526"/>
                  <a:gd name="T45" fmla="*/ 387 h 1030"/>
                  <a:gd name="T46" fmla="*/ 283 w 526"/>
                  <a:gd name="T47" fmla="*/ 330 h 1030"/>
                  <a:gd name="T48" fmla="*/ 273 w 526"/>
                  <a:gd name="T49" fmla="*/ 393 h 1030"/>
                  <a:gd name="T50" fmla="*/ 285 w 526"/>
                  <a:gd name="T51" fmla="*/ 584 h 1030"/>
                  <a:gd name="T52" fmla="*/ 276 w 526"/>
                  <a:gd name="T53" fmla="*/ 657 h 1030"/>
                  <a:gd name="T54" fmla="*/ 275 w 526"/>
                  <a:gd name="T55" fmla="*/ 826 h 1030"/>
                  <a:gd name="T56" fmla="*/ 281 w 526"/>
                  <a:gd name="T57" fmla="*/ 941 h 1030"/>
                  <a:gd name="T58" fmla="*/ 266 w 526"/>
                  <a:gd name="T59" fmla="*/ 981 h 1030"/>
                  <a:gd name="T60" fmla="*/ 265 w 526"/>
                  <a:gd name="T61" fmla="*/ 1018 h 1030"/>
                  <a:gd name="T62" fmla="*/ 250 w 526"/>
                  <a:gd name="T63" fmla="*/ 1027 h 1030"/>
                  <a:gd name="T64" fmla="*/ 173 w 526"/>
                  <a:gd name="T65" fmla="*/ 1015 h 1030"/>
                  <a:gd name="T66" fmla="*/ 200 w 526"/>
                  <a:gd name="T67" fmla="*/ 981 h 1030"/>
                  <a:gd name="T68" fmla="*/ 191 w 526"/>
                  <a:gd name="T69" fmla="*/ 935 h 1030"/>
                  <a:gd name="T70" fmla="*/ 209 w 526"/>
                  <a:gd name="T71" fmla="*/ 882 h 1030"/>
                  <a:gd name="T72" fmla="*/ 191 w 526"/>
                  <a:gd name="T73" fmla="*/ 774 h 1030"/>
                  <a:gd name="T74" fmla="*/ 173 w 526"/>
                  <a:gd name="T75" fmla="*/ 695 h 1030"/>
                  <a:gd name="T76" fmla="*/ 161 w 526"/>
                  <a:gd name="T77" fmla="*/ 758 h 1030"/>
                  <a:gd name="T78" fmla="*/ 153 w 526"/>
                  <a:gd name="T79" fmla="*/ 940 h 1030"/>
                  <a:gd name="T80" fmla="*/ 151 w 526"/>
                  <a:gd name="T81" fmla="*/ 978 h 1030"/>
                  <a:gd name="T82" fmla="*/ 122 w 526"/>
                  <a:gd name="T83" fmla="*/ 1011 h 1030"/>
                  <a:gd name="T84" fmla="*/ 100 w 526"/>
                  <a:gd name="T85" fmla="*/ 1014 h 1030"/>
                  <a:gd name="T86" fmla="*/ 28 w 526"/>
                  <a:gd name="T87" fmla="*/ 1008 h 1030"/>
                  <a:gd name="T88" fmla="*/ 54 w 526"/>
                  <a:gd name="T89" fmla="*/ 992 h 1030"/>
                  <a:gd name="T90" fmla="*/ 83 w 526"/>
                  <a:gd name="T91" fmla="*/ 950 h 1030"/>
                  <a:gd name="T92" fmla="*/ 71 w 526"/>
                  <a:gd name="T93" fmla="*/ 898 h 1030"/>
                  <a:gd name="T94" fmla="*/ 59 w 526"/>
                  <a:gd name="T95" fmla="*/ 610 h 1030"/>
                  <a:gd name="T96" fmla="*/ 62 w 526"/>
                  <a:gd name="T97" fmla="*/ 464 h 1030"/>
                  <a:gd name="T98" fmla="*/ 52 w 526"/>
                  <a:gd name="T99" fmla="*/ 547 h 1030"/>
                  <a:gd name="T100" fmla="*/ 46 w 526"/>
                  <a:gd name="T101" fmla="*/ 564 h 1030"/>
                  <a:gd name="T102" fmla="*/ 32 w 526"/>
                  <a:gd name="T103" fmla="*/ 564 h 1030"/>
                  <a:gd name="T104" fmla="*/ 29 w 526"/>
                  <a:gd name="T105" fmla="*/ 585 h 1030"/>
                  <a:gd name="T106" fmla="*/ 41 w 526"/>
                  <a:gd name="T107" fmla="*/ 611 h 1030"/>
                  <a:gd name="T108" fmla="*/ 4 w 526"/>
                  <a:gd name="T109" fmla="*/ 575 h 1030"/>
                  <a:gd name="T110" fmla="*/ 0 w 526"/>
                  <a:gd name="T111" fmla="*/ 551 h 1030"/>
                  <a:gd name="T112" fmla="*/ 18 w 526"/>
                  <a:gd name="T113" fmla="*/ 365 h 1030"/>
                  <a:gd name="T114" fmla="*/ 30 w 526"/>
                  <a:gd name="T115" fmla="*/ 244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6" h="1030">
                    <a:moveTo>
                      <a:pt x="30" y="244"/>
                    </a:moveTo>
                    <a:cubicBezTo>
                      <a:pt x="33" y="224"/>
                      <a:pt x="37" y="202"/>
                      <a:pt x="51" y="196"/>
                    </a:cubicBezTo>
                    <a:cubicBezTo>
                      <a:pt x="64" y="191"/>
                      <a:pt x="97" y="173"/>
                      <a:pt x="109" y="169"/>
                    </a:cubicBezTo>
                    <a:cubicBezTo>
                      <a:pt x="120" y="164"/>
                      <a:pt x="128" y="154"/>
                      <a:pt x="125" y="151"/>
                    </a:cubicBezTo>
                    <a:cubicBezTo>
                      <a:pt x="121" y="148"/>
                      <a:pt x="118" y="153"/>
                      <a:pt x="114" y="154"/>
                    </a:cubicBezTo>
                    <a:cubicBezTo>
                      <a:pt x="110" y="154"/>
                      <a:pt x="101" y="153"/>
                      <a:pt x="101" y="136"/>
                    </a:cubicBezTo>
                    <a:cubicBezTo>
                      <a:pt x="101" y="136"/>
                      <a:pt x="101" y="133"/>
                      <a:pt x="99" y="132"/>
                    </a:cubicBezTo>
                    <a:cubicBezTo>
                      <a:pt x="96" y="132"/>
                      <a:pt x="95" y="128"/>
                      <a:pt x="96" y="127"/>
                    </a:cubicBezTo>
                    <a:cubicBezTo>
                      <a:pt x="97" y="126"/>
                      <a:pt x="92" y="123"/>
                      <a:pt x="93" y="121"/>
                    </a:cubicBezTo>
                    <a:cubicBezTo>
                      <a:pt x="94" y="119"/>
                      <a:pt x="96" y="111"/>
                      <a:pt x="93" y="110"/>
                    </a:cubicBezTo>
                    <a:cubicBezTo>
                      <a:pt x="93" y="110"/>
                      <a:pt x="88" y="111"/>
                      <a:pt x="87" y="110"/>
                    </a:cubicBezTo>
                    <a:cubicBezTo>
                      <a:pt x="85" y="108"/>
                      <a:pt x="79" y="105"/>
                      <a:pt x="82" y="99"/>
                    </a:cubicBezTo>
                    <a:cubicBezTo>
                      <a:pt x="84" y="93"/>
                      <a:pt x="89" y="90"/>
                      <a:pt x="89" y="85"/>
                    </a:cubicBezTo>
                    <a:cubicBezTo>
                      <a:pt x="89" y="80"/>
                      <a:pt x="85" y="79"/>
                      <a:pt x="84" y="77"/>
                    </a:cubicBezTo>
                    <a:cubicBezTo>
                      <a:pt x="83" y="76"/>
                      <a:pt x="86" y="68"/>
                      <a:pt x="86" y="63"/>
                    </a:cubicBezTo>
                    <a:cubicBezTo>
                      <a:pt x="86" y="59"/>
                      <a:pt x="89" y="55"/>
                      <a:pt x="82" y="53"/>
                    </a:cubicBezTo>
                    <a:cubicBezTo>
                      <a:pt x="75" y="52"/>
                      <a:pt x="65" y="38"/>
                      <a:pt x="72" y="30"/>
                    </a:cubicBezTo>
                    <a:cubicBezTo>
                      <a:pt x="80" y="21"/>
                      <a:pt x="89" y="24"/>
                      <a:pt x="92" y="21"/>
                    </a:cubicBezTo>
                    <a:cubicBezTo>
                      <a:pt x="95" y="18"/>
                      <a:pt x="119" y="2"/>
                      <a:pt x="131" y="1"/>
                    </a:cubicBezTo>
                    <a:cubicBezTo>
                      <a:pt x="143" y="0"/>
                      <a:pt x="171" y="0"/>
                      <a:pt x="184" y="9"/>
                    </a:cubicBezTo>
                    <a:cubicBezTo>
                      <a:pt x="197" y="19"/>
                      <a:pt x="212" y="43"/>
                      <a:pt x="209" y="60"/>
                    </a:cubicBezTo>
                    <a:cubicBezTo>
                      <a:pt x="206" y="76"/>
                      <a:pt x="199" y="100"/>
                      <a:pt x="195" y="107"/>
                    </a:cubicBezTo>
                    <a:cubicBezTo>
                      <a:pt x="191" y="114"/>
                      <a:pt x="194" y="120"/>
                      <a:pt x="198" y="124"/>
                    </a:cubicBezTo>
                    <a:cubicBezTo>
                      <a:pt x="203" y="128"/>
                      <a:pt x="206" y="132"/>
                      <a:pt x="208" y="135"/>
                    </a:cubicBezTo>
                    <a:cubicBezTo>
                      <a:pt x="210" y="138"/>
                      <a:pt x="219" y="141"/>
                      <a:pt x="226" y="147"/>
                    </a:cubicBezTo>
                    <a:cubicBezTo>
                      <a:pt x="233" y="152"/>
                      <a:pt x="251" y="155"/>
                      <a:pt x="265" y="161"/>
                    </a:cubicBezTo>
                    <a:cubicBezTo>
                      <a:pt x="279" y="166"/>
                      <a:pt x="308" y="174"/>
                      <a:pt x="312" y="183"/>
                    </a:cubicBezTo>
                    <a:cubicBezTo>
                      <a:pt x="316" y="192"/>
                      <a:pt x="317" y="209"/>
                      <a:pt x="320" y="217"/>
                    </a:cubicBezTo>
                    <a:cubicBezTo>
                      <a:pt x="322" y="225"/>
                      <a:pt x="333" y="249"/>
                      <a:pt x="337" y="258"/>
                    </a:cubicBezTo>
                    <a:cubicBezTo>
                      <a:pt x="341" y="266"/>
                      <a:pt x="343" y="283"/>
                      <a:pt x="347" y="292"/>
                    </a:cubicBezTo>
                    <a:cubicBezTo>
                      <a:pt x="351" y="301"/>
                      <a:pt x="352" y="313"/>
                      <a:pt x="366" y="317"/>
                    </a:cubicBezTo>
                    <a:cubicBezTo>
                      <a:pt x="381" y="321"/>
                      <a:pt x="393" y="323"/>
                      <a:pt x="402" y="319"/>
                    </a:cubicBezTo>
                    <a:cubicBezTo>
                      <a:pt x="412" y="316"/>
                      <a:pt x="429" y="301"/>
                      <a:pt x="436" y="303"/>
                    </a:cubicBezTo>
                    <a:cubicBezTo>
                      <a:pt x="444" y="306"/>
                      <a:pt x="452" y="307"/>
                      <a:pt x="456" y="307"/>
                    </a:cubicBezTo>
                    <a:cubicBezTo>
                      <a:pt x="460" y="307"/>
                      <a:pt x="475" y="306"/>
                      <a:pt x="476" y="308"/>
                    </a:cubicBezTo>
                    <a:cubicBezTo>
                      <a:pt x="523" y="289"/>
                      <a:pt x="523" y="289"/>
                      <a:pt x="523" y="289"/>
                    </a:cubicBezTo>
                    <a:cubicBezTo>
                      <a:pt x="526" y="292"/>
                      <a:pt x="526" y="292"/>
                      <a:pt x="526" y="292"/>
                    </a:cubicBezTo>
                    <a:cubicBezTo>
                      <a:pt x="477" y="314"/>
                      <a:pt x="477" y="314"/>
                      <a:pt x="477" y="314"/>
                    </a:cubicBezTo>
                    <a:cubicBezTo>
                      <a:pt x="477" y="314"/>
                      <a:pt x="484" y="319"/>
                      <a:pt x="482" y="324"/>
                    </a:cubicBezTo>
                    <a:cubicBezTo>
                      <a:pt x="479" y="328"/>
                      <a:pt x="471" y="328"/>
                      <a:pt x="467" y="330"/>
                    </a:cubicBezTo>
                    <a:cubicBezTo>
                      <a:pt x="463" y="332"/>
                      <a:pt x="463" y="338"/>
                      <a:pt x="463" y="341"/>
                    </a:cubicBezTo>
                    <a:cubicBezTo>
                      <a:pt x="463" y="344"/>
                      <a:pt x="455" y="348"/>
                      <a:pt x="453" y="352"/>
                    </a:cubicBezTo>
                    <a:cubicBezTo>
                      <a:pt x="451" y="357"/>
                      <a:pt x="441" y="362"/>
                      <a:pt x="433" y="360"/>
                    </a:cubicBezTo>
                    <a:cubicBezTo>
                      <a:pt x="433" y="386"/>
                      <a:pt x="433" y="386"/>
                      <a:pt x="433" y="386"/>
                    </a:cubicBezTo>
                    <a:cubicBezTo>
                      <a:pt x="433" y="386"/>
                      <a:pt x="413" y="393"/>
                      <a:pt x="399" y="393"/>
                    </a:cubicBezTo>
                    <a:cubicBezTo>
                      <a:pt x="386" y="392"/>
                      <a:pt x="361" y="392"/>
                      <a:pt x="351" y="387"/>
                    </a:cubicBezTo>
                    <a:cubicBezTo>
                      <a:pt x="340" y="382"/>
                      <a:pt x="302" y="361"/>
                      <a:pt x="294" y="351"/>
                    </a:cubicBezTo>
                    <a:cubicBezTo>
                      <a:pt x="286" y="341"/>
                      <a:pt x="283" y="331"/>
                      <a:pt x="283" y="330"/>
                    </a:cubicBezTo>
                    <a:cubicBezTo>
                      <a:pt x="283" y="329"/>
                      <a:pt x="281" y="347"/>
                      <a:pt x="278" y="353"/>
                    </a:cubicBezTo>
                    <a:cubicBezTo>
                      <a:pt x="275" y="360"/>
                      <a:pt x="272" y="383"/>
                      <a:pt x="273" y="393"/>
                    </a:cubicBezTo>
                    <a:cubicBezTo>
                      <a:pt x="275" y="402"/>
                      <a:pt x="280" y="435"/>
                      <a:pt x="280" y="456"/>
                    </a:cubicBezTo>
                    <a:cubicBezTo>
                      <a:pt x="280" y="477"/>
                      <a:pt x="282" y="573"/>
                      <a:pt x="285" y="584"/>
                    </a:cubicBezTo>
                    <a:cubicBezTo>
                      <a:pt x="278" y="588"/>
                      <a:pt x="278" y="588"/>
                      <a:pt x="278" y="588"/>
                    </a:cubicBezTo>
                    <a:cubicBezTo>
                      <a:pt x="278" y="588"/>
                      <a:pt x="279" y="645"/>
                      <a:pt x="276" y="657"/>
                    </a:cubicBezTo>
                    <a:cubicBezTo>
                      <a:pt x="273" y="670"/>
                      <a:pt x="266" y="709"/>
                      <a:pt x="268" y="724"/>
                    </a:cubicBezTo>
                    <a:cubicBezTo>
                      <a:pt x="269" y="739"/>
                      <a:pt x="274" y="816"/>
                      <a:pt x="275" y="826"/>
                    </a:cubicBezTo>
                    <a:cubicBezTo>
                      <a:pt x="277" y="836"/>
                      <a:pt x="281" y="882"/>
                      <a:pt x="281" y="891"/>
                    </a:cubicBezTo>
                    <a:cubicBezTo>
                      <a:pt x="281" y="899"/>
                      <a:pt x="281" y="941"/>
                      <a:pt x="281" y="941"/>
                    </a:cubicBezTo>
                    <a:cubicBezTo>
                      <a:pt x="267" y="955"/>
                      <a:pt x="267" y="955"/>
                      <a:pt x="267" y="955"/>
                    </a:cubicBezTo>
                    <a:cubicBezTo>
                      <a:pt x="267" y="955"/>
                      <a:pt x="266" y="977"/>
                      <a:pt x="266" y="981"/>
                    </a:cubicBezTo>
                    <a:cubicBezTo>
                      <a:pt x="266" y="984"/>
                      <a:pt x="260" y="988"/>
                      <a:pt x="260" y="988"/>
                    </a:cubicBezTo>
                    <a:cubicBezTo>
                      <a:pt x="260" y="988"/>
                      <a:pt x="266" y="1014"/>
                      <a:pt x="265" y="1018"/>
                    </a:cubicBezTo>
                    <a:cubicBezTo>
                      <a:pt x="254" y="1018"/>
                      <a:pt x="254" y="1018"/>
                      <a:pt x="254" y="1018"/>
                    </a:cubicBezTo>
                    <a:cubicBezTo>
                      <a:pt x="254" y="1018"/>
                      <a:pt x="252" y="1027"/>
                      <a:pt x="250" y="1027"/>
                    </a:cubicBezTo>
                    <a:cubicBezTo>
                      <a:pt x="248" y="1028"/>
                      <a:pt x="186" y="1030"/>
                      <a:pt x="180" y="1027"/>
                    </a:cubicBezTo>
                    <a:cubicBezTo>
                      <a:pt x="174" y="1025"/>
                      <a:pt x="168" y="1021"/>
                      <a:pt x="173" y="1015"/>
                    </a:cubicBezTo>
                    <a:cubicBezTo>
                      <a:pt x="178" y="1008"/>
                      <a:pt x="183" y="1000"/>
                      <a:pt x="188" y="996"/>
                    </a:cubicBezTo>
                    <a:cubicBezTo>
                      <a:pt x="193" y="992"/>
                      <a:pt x="201" y="988"/>
                      <a:pt x="200" y="981"/>
                    </a:cubicBezTo>
                    <a:cubicBezTo>
                      <a:pt x="200" y="974"/>
                      <a:pt x="199" y="965"/>
                      <a:pt x="198" y="960"/>
                    </a:cubicBezTo>
                    <a:cubicBezTo>
                      <a:pt x="196" y="955"/>
                      <a:pt x="186" y="945"/>
                      <a:pt x="191" y="935"/>
                    </a:cubicBezTo>
                    <a:cubicBezTo>
                      <a:pt x="197" y="926"/>
                      <a:pt x="208" y="907"/>
                      <a:pt x="210" y="900"/>
                    </a:cubicBezTo>
                    <a:cubicBezTo>
                      <a:pt x="213" y="894"/>
                      <a:pt x="212" y="888"/>
                      <a:pt x="209" y="882"/>
                    </a:cubicBezTo>
                    <a:cubicBezTo>
                      <a:pt x="205" y="875"/>
                      <a:pt x="205" y="855"/>
                      <a:pt x="203" y="839"/>
                    </a:cubicBezTo>
                    <a:cubicBezTo>
                      <a:pt x="201" y="823"/>
                      <a:pt x="193" y="789"/>
                      <a:pt x="191" y="774"/>
                    </a:cubicBezTo>
                    <a:cubicBezTo>
                      <a:pt x="190" y="759"/>
                      <a:pt x="183" y="731"/>
                      <a:pt x="180" y="722"/>
                    </a:cubicBezTo>
                    <a:cubicBezTo>
                      <a:pt x="178" y="714"/>
                      <a:pt x="173" y="700"/>
                      <a:pt x="173" y="695"/>
                    </a:cubicBezTo>
                    <a:cubicBezTo>
                      <a:pt x="173" y="691"/>
                      <a:pt x="169" y="701"/>
                      <a:pt x="168" y="709"/>
                    </a:cubicBezTo>
                    <a:cubicBezTo>
                      <a:pt x="168" y="717"/>
                      <a:pt x="163" y="752"/>
                      <a:pt x="161" y="758"/>
                    </a:cubicBezTo>
                    <a:cubicBezTo>
                      <a:pt x="159" y="764"/>
                      <a:pt x="154" y="835"/>
                      <a:pt x="155" y="845"/>
                    </a:cubicBezTo>
                    <a:cubicBezTo>
                      <a:pt x="155" y="854"/>
                      <a:pt x="151" y="937"/>
                      <a:pt x="153" y="940"/>
                    </a:cubicBezTo>
                    <a:cubicBezTo>
                      <a:pt x="154" y="943"/>
                      <a:pt x="160" y="959"/>
                      <a:pt x="159" y="962"/>
                    </a:cubicBezTo>
                    <a:cubicBezTo>
                      <a:pt x="158" y="965"/>
                      <a:pt x="151" y="974"/>
                      <a:pt x="151" y="978"/>
                    </a:cubicBezTo>
                    <a:cubicBezTo>
                      <a:pt x="151" y="981"/>
                      <a:pt x="154" y="1007"/>
                      <a:pt x="154" y="1008"/>
                    </a:cubicBezTo>
                    <a:cubicBezTo>
                      <a:pt x="154" y="1010"/>
                      <a:pt x="127" y="1013"/>
                      <a:pt x="122" y="1011"/>
                    </a:cubicBezTo>
                    <a:cubicBezTo>
                      <a:pt x="120" y="1004"/>
                      <a:pt x="120" y="1004"/>
                      <a:pt x="120" y="1004"/>
                    </a:cubicBezTo>
                    <a:cubicBezTo>
                      <a:pt x="120" y="1004"/>
                      <a:pt x="106" y="1012"/>
                      <a:pt x="100" y="1014"/>
                    </a:cubicBezTo>
                    <a:cubicBezTo>
                      <a:pt x="94" y="1015"/>
                      <a:pt x="47" y="1016"/>
                      <a:pt x="39" y="1014"/>
                    </a:cubicBezTo>
                    <a:cubicBezTo>
                      <a:pt x="31" y="1012"/>
                      <a:pt x="28" y="1008"/>
                      <a:pt x="28" y="1008"/>
                    </a:cubicBezTo>
                    <a:cubicBezTo>
                      <a:pt x="28" y="1008"/>
                      <a:pt x="26" y="994"/>
                      <a:pt x="32" y="993"/>
                    </a:cubicBezTo>
                    <a:cubicBezTo>
                      <a:pt x="37" y="993"/>
                      <a:pt x="49" y="993"/>
                      <a:pt x="54" y="992"/>
                    </a:cubicBezTo>
                    <a:cubicBezTo>
                      <a:pt x="59" y="991"/>
                      <a:pt x="77" y="978"/>
                      <a:pt x="79" y="973"/>
                    </a:cubicBezTo>
                    <a:cubicBezTo>
                      <a:pt x="81" y="968"/>
                      <a:pt x="80" y="954"/>
                      <a:pt x="83" y="950"/>
                    </a:cubicBezTo>
                    <a:cubicBezTo>
                      <a:pt x="86" y="946"/>
                      <a:pt x="90" y="934"/>
                      <a:pt x="86" y="930"/>
                    </a:cubicBezTo>
                    <a:cubicBezTo>
                      <a:pt x="83" y="925"/>
                      <a:pt x="71" y="912"/>
                      <a:pt x="71" y="898"/>
                    </a:cubicBezTo>
                    <a:cubicBezTo>
                      <a:pt x="72" y="884"/>
                      <a:pt x="67" y="737"/>
                      <a:pt x="66" y="722"/>
                    </a:cubicBezTo>
                    <a:cubicBezTo>
                      <a:pt x="65" y="707"/>
                      <a:pt x="59" y="622"/>
                      <a:pt x="59" y="610"/>
                    </a:cubicBezTo>
                    <a:cubicBezTo>
                      <a:pt x="59" y="598"/>
                      <a:pt x="62" y="506"/>
                      <a:pt x="62" y="492"/>
                    </a:cubicBezTo>
                    <a:cubicBezTo>
                      <a:pt x="62" y="478"/>
                      <a:pt x="62" y="464"/>
                      <a:pt x="62" y="464"/>
                    </a:cubicBezTo>
                    <a:cubicBezTo>
                      <a:pt x="62" y="464"/>
                      <a:pt x="57" y="498"/>
                      <a:pt x="56" y="508"/>
                    </a:cubicBezTo>
                    <a:cubicBezTo>
                      <a:pt x="54" y="517"/>
                      <a:pt x="52" y="547"/>
                      <a:pt x="52" y="547"/>
                    </a:cubicBezTo>
                    <a:cubicBezTo>
                      <a:pt x="49" y="547"/>
                      <a:pt x="49" y="547"/>
                      <a:pt x="49" y="547"/>
                    </a:cubicBezTo>
                    <a:cubicBezTo>
                      <a:pt x="49" y="547"/>
                      <a:pt x="45" y="561"/>
                      <a:pt x="46" y="564"/>
                    </a:cubicBezTo>
                    <a:cubicBezTo>
                      <a:pt x="47" y="568"/>
                      <a:pt x="49" y="582"/>
                      <a:pt x="46" y="582"/>
                    </a:cubicBezTo>
                    <a:cubicBezTo>
                      <a:pt x="42" y="581"/>
                      <a:pt x="35" y="578"/>
                      <a:pt x="32" y="564"/>
                    </a:cubicBezTo>
                    <a:cubicBezTo>
                      <a:pt x="32" y="564"/>
                      <a:pt x="26" y="561"/>
                      <a:pt x="25" y="567"/>
                    </a:cubicBezTo>
                    <a:cubicBezTo>
                      <a:pt x="24" y="574"/>
                      <a:pt x="24" y="579"/>
                      <a:pt x="29" y="585"/>
                    </a:cubicBezTo>
                    <a:cubicBezTo>
                      <a:pt x="35" y="591"/>
                      <a:pt x="48" y="604"/>
                      <a:pt x="51" y="606"/>
                    </a:cubicBezTo>
                    <a:cubicBezTo>
                      <a:pt x="54" y="609"/>
                      <a:pt x="52" y="617"/>
                      <a:pt x="41" y="611"/>
                    </a:cubicBezTo>
                    <a:cubicBezTo>
                      <a:pt x="30" y="606"/>
                      <a:pt x="18" y="597"/>
                      <a:pt x="15" y="591"/>
                    </a:cubicBezTo>
                    <a:cubicBezTo>
                      <a:pt x="12" y="586"/>
                      <a:pt x="7" y="578"/>
                      <a:pt x="4" y="575"/>
                    </a:cubicBezTo>
                    <a:cubicBezTo>
                      <a:pt x="1" y="572"/>
                      <a:pt x="2" y="560"/>
                      <a:pt x="4" y="552"/>
                    </a:cubicBezTo>
                    <a:cubicBezTo>
                      <a:pt x="0" y="551"/>
                      <a:pt x="0" y="551"/>
                      <a:pt x="0" y="551"/>
                    </a:cubicBezTo>
                    <a:cubicBezTo>
                      <a:pt x="0" y="551"/>
                      <a:pt x="2" y="471"/>
                      <a:pt x="6" y="453"/>
                    </a:cubicBezTo>
                    <a:cubicBezTo>
                      <a:pt x="10" y="436"/>
                      <a:pt x="15" y="379"/>
                      <a:pt x="18" y="365"/>
                    </a:cubicBezTo>
                    <a:cubicBezTo>
                      <a:pt x="21" y="351"/>
                      <a:pt x="30" y="308"/>
                      <a:pt x="30" y="296"/>
                    </a:cubicBezTo>
                    <a:cubicBezTo>
                      <a:pt x="30" y="284"/>
                      <a:pt x="27" y="260"/>
                      <a:pt x="3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64"/>
              <p:cNvSpPr>
                <a:spLocks/>
              </p:cNvSpPr>
              <p:nvPr/>
            </p:nvSpPr>
            <p:spPr bwMode="gray">
              <a:xfrm>
                <a:off x="10144812" y="1124518"/>
                <a:ext cx="83134" cy="393354"/>
              </a:xfrm>
              <a:custGeom>
                <a:avLst/>
                <a:gdLst>
                  <a:gd name="T0" fmla="*/ 74 w 84"/>
                  <a:gd name="T1" fmla="*/ 0 h 169"/>
                  <a:gd name="T2" fmla="*/ 84 w 84"/>
                  <a:gd name="T3" fmla="*/ 12 h 169"/>
                  <a:gd name="T4" fmla="*/ 75 w 84"/>
                  <a:gd name="T5" fmla="*/ 63 h 169"/>
                  <a:gd name="T6" fmla="*/ 48 w 84"/>
                  <a:gd name="T7" fmla="*/ 50 h 169"/>
                  <a:gd name="T8" fmla="*/ 71 w 84"/>
                  <a:gd name="T9" fmla="*/ 67 h 169"/>
                  <a:gd name="T10" fmla="*/ 26 w 84"/>
                  <a:gd name="T11" fmla="*/ 169 h 169"/>
                  <a:gd name="T12" fmla="*/ 2 w 84"/>
                  <a:gd name="T13" fmla="*/ 91 h 169"/>
                  <a:gd name="T14" fmla="*/ 4 w 84"/>
                  <a:gd name="T15" fmla="*/ 72 h 169"/>
                  <a:gd name="T16" fmla="*/ 14 w 84"/>
                  <a:gd name="T17" fmla="*/ 60 h 169"/>
                  <a:gd name="T18" fmla="*/ 0 w 84"/>
                  <a:gd name="T19" fmla="*/ 71 h 169"/>
                  <a:gd name="T20" fmla="*/ 3 w 84"/>
                  <a:gd name="T21" fmla="*/ 33 h 169"/>
                  <a:gd name="T22" fmla="*/ 7 w 84"/>
                  <a:gd name="T23" fmla="*/ 26 h 169"/>
                  <a:gd name="T24" fmla="*/ 21 w 84"/>
                  <a:gd name="T25" fmla="*/ 42 h 169"/>
                  <a:gd name="T26" fmla="*/ 29 w 84"/>
                  <a:gd name="T27" fmla="*/ 42 h 169"/>
                  <a:gd name="T28" fmla="*/ 35 w 84"/>
                  <a:gd name="T29" fmla="*/ 39 h 169"/>
                  <a:gd name="T30" fmla="*/ 74 w 84"/>
                  <a:gd name="T3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169">
                    <a:moveTo>
                      <a:pt x="74" y="0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2"/>
                      <a:pt x="83" y="51"/>
                      <a:pt x="75" y="63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7"/>
                      <a:pt x="43" y="151"/>
                      <a:pt x="26" y="169"/>
                    </a:cubicBezTo>
                    <a:cubicBezTo>
                      <a:pt x="26" y="169"/>
                      <a:pt x="3" y="111"/>
                      <a:pt x="2" y="91"/>
                    </a:cubicBezTo>
                    <a:cubicBezTo>
                      <a:pt x="2" y="72"/>
                      <a:pt x="4" y="72"/>
                      <a:pt x="4" y="72"/>
                    </a:cubicBezTo>
                    <a:cubicBezTo>
                      <a:pt x="4" y="72"/>
                      <a:pt x="15" y="60"/>
                      <a:pt x="14" y="60"/>
                    </a:cubicBezTo>
                    <a:cubicBezTo>
                      <a:pt x="14" y="61"/>
                      <a:pt x="0" y="71"/>
                      <a:pt x="0" y="71"/>
                    </a:cubicBezTo>
                    <a:cubicBezTo>
                      <a:pt x="0" y="71"/>
                      <a:pt x="3" y="35"/>
                      <a:pt x="3" y="33"/>
                    </a:cubicBezTo>
                    <a:cubicBezTo>
                      <a:pt x="3" y="31"/>
                      <a:pt x="5" y="26"/>
                      <a:pt x="7" y="26"/>
                    </a:cubicBezTo>
                    <a:cubicBezTo>
                      <a:pt x="8" y="26"/>
                      <a:pt x="19" y="41"/>
                      <a:pt x="21" y="42"/>
                    </a:cubicBezTo>
                    <a:cubicBezTo>
                      <a:pt x="23" y="42"/>
                      <a:pt x="26" y="42"/>
                      <a:pt x="29" y="42"/>
                    </a:cubicBezTo>
                    <a:cubicBezTo>
                      <a:pt x="32" y="41"/>
                      <a:pt x="34" y="40"/>
                      <a:pt x="35" y="39"/>
                    </a:cubicBezTo>
                    <a:cubicBezTo>
                      <a:pt x="37" y="37"/>
                      <a:pt x="74" y="0"/>
                      <a:pt x="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65"/>
              <p:cNvSpPr>
                <a:spLocks/>
              </p:cNvSpPr>
              <p:nvPr/>
            </p:nvSpPr>
            <p:spPr bwMode="gray">
              <a:xfrm>
                <a:off x="10149825" y="1218176"/>
                <a:ext cx="44283" cy="309558"/>
              </a:xfrm>
              <a:custGeom>
                <a:avLst/>
                <a:gdLst>
                  <a:gd name="T0" fmla="*/ 25 w 45"/>
                  <a:gd name="T1" fmla="*/ 0 h 133"/>
                  <a:gd name="T2" fmla="*/ 13 w 45"/>
                  <a:gd name="T3" fmla="*/ 10 h 133"/>
                  <a:gd name="T4" fmla="*/ 16 w 45"/>
                  <a:gd name="T5" fmla="*/ 27 h 133"/>
                  <a:gd name="T6" fmla="*/ 21 w 45"/>
                  <a:gd name="T7" fmla="*/ 28 h 133"/>
                  <a:gd name="T8" fmla="*/ 3 w 45"/>
                  <a:gd name="T9" fmla="*/ 73 h 133"/>
                  <a:gd name="T10" fmla="*/ 20 w 45"/>
                  <a:gd name="T11" fmla="*/ 133 h 133"/>
                  <a:gd name="T12" fmla="*/ 45 w 45"/>
                  <a:gd name="T13" fmla="*/ 90 h 133"/>
                  <a:gd name="T14" fmla="*/ 35 w 45"/>
                  <a:gd name="T15" fmla="*/ 29 h 133"/>
                  <a:gd name="T16" fmla="*/ 40 w 45"/>
                  <a:gd name="T17" fmla="*/ 21 h 133"/>
                  <a:gd name="T18" fmla="*/ 38 w 45"/>
                  <a:gd name="T19" fmla="*/ 5 h 133"/>
                  <a:gd name="T20" fmla="*/ 25 w 45"/>
                  <a:gd name="T2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133">
                    <a:moveTo>
                      <a:pt x="25" y="0"/>
                    </a:moveTo>
                    <a:cubicBezTo>
                      <a:pt x="21" y="0"/>
                      <a:pt x="15" y="3"/>
                      <a:pt x="13" y="10"/>
                    </a:cubicBezTo>
                    <a:cubicBezTo>
                      <a:pt x="10" y="16"/>
                      <a:pt x="10" y="24"/>
                      <a:pt x="16" y="27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5" y="68"/>
                      <a:pt x="3" y="73"/>
                    </a:cubicBezTo>
                    <a:cubicBezTo>
                      <a:pt x="0" y="79"/>
                      <a:pt x="20" y="133"/>
                      <a:pt x="20" y="133"/>
                    </a:cubicBezTo>
                    <a:cubicBezTo>
                      <a:pt x="20" y="133"/>
                      <a:pt x="34" y="125"/>
                      <a:pt x="45" y="90"/>
                    </a:cubicBezTo>
                    <a:cubicBezTo>
                      <a:pt x="45" y="90"/>
                      <a:pt x="36" y="34"/>
                      <a:pt x="35" y="29"/>
                    </a:cubicBezTo>
                    <a:cubicBezTo>
                      <a:pt x="35" y="29"/>
                      <a:pt x="40" y="25"/>
                      <a:pt x="40" y="21"/>
                    </a:cubicBezTo>
                    <a:cubicBezTo>
                      <a:pt x="41" y="17"/>
                      <a:pt x="42" y="10"/>
                      <a:pt x="38" y="5"/>
                    </a:cubicBezTo>
                    <a:cubicBezTo>
                      <a:pt x="34" y="1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675642" y="1570408"/>
              <a:ext cx="634400" cy="1086728"/>
              <a:chOff x="10430977" y="765668"/>
              <a:chExt cx="534731" cy="2519836"/>
            </a:xfrm>
            <a:solidFill>
              <a:schemeClr val="bg1"/>
            </a:solidFill>
          </p:grpSpPr>
          <p:grpSp>
            <p:nvGrpSpPr>
              <p:cNvPr id="32" name="Group 31"/>
              <p:cNvGrpSpPr/>
              <p:nvPr/>
            </p:nvGrpSpPr>
            <p:grpSpPr>
              <a:xfrm>
                <a:off x="10430977" y="787358"/>
                <a:ext cx="534731" cy="2498146"/>
                <a:chOff x="10430977" y="787358"/>
                <a:chExt cx="534731" cy="2498146"/>
              </a:xfrm>
              <a:grpFill/>
            </p:grpSpPr>
            <p:sp>
              <p:nvSpPr>
                <p:cNvPr id="34" name="Freeform 59"/>
                <p:cNvSpPr>
                  <a:spLocks/>
                </p:cNvSpPr>
                <p:nvPr/>
              </p:nvSpPr>
              <p:spPr bwMode="gray">
                <a:xfrm>
                  <a:off x="10430977" y="1716028"/>
                  <a:ext cx="534731" cy="1569476"/>
                </a:xfrm>
                <a:custGeom>
                  <a:avLst/>
                  <a:gdLst>
                    <a:gd name="T0" fmla="*/ 129 w 542"/>
                    <a:gd name="T1" fmla="*/ 134 h 674"/>
                    <a:gd name="T2" fmla="*/ 0 w 542"/>
                    <a:gd name="T3" fmla="*/ 632 h 674"/>
                    <a:gd name="T4" fmla="*/ 22 w 542"/>
                    <a:gd name="T5" fmla="*/ 638 h 674"/>
                    <a:gd name="T6" fmla="*/ 155 w 542"/>
                    <a:gd name="T7" fmla="*/ 130 h 674"/>
                    <a:gd name="T8" fmla="*/ 244 w 542"/>
                    <a:gd name="T9" fmla="*/ 122 h 674"/>
                    <a:gd name="T10" fmla="*/ 213 w 542"/>
                    <a:gd name="T11" fmla="*/ 668 h 674"/>
                    <a:gd name="T12" fmla="*/ 232 w 542"/>
                    <a:gd name="T13" fmla="*/ 668 h 674"/>
                    <a:gd name="T14" fmla="*/ 264 w 542"/>
                    <a:gd name="T15" fmla="*/ 132 h 674"/>
                    <a:gd name="T16" fmla="*/ 255 w 542"/>
                    <a:gd name="T17" fmla="*/ 113 h 674"/>
                    <a:gd name="T18" fmla="*/ 256 w 542"/>
                    <a:gd name="T19" fmla="*/ 98 h 674"/>
                    <a:gd name="T20" fmla="*/ 385 w 542"/>
                    <a:gd name="T21" fmla="*/ 98 h 674"/>
                    <a:gd name="T22" fmla="*/ 522 w 542"/>
                    <a:gd name="T23" fmla="*/ 645 h 674"/>
                    <a:gd name="T24" fmla="*/ 542 w 542"/>
                    <a:gd name="T25" fmla="*/ 640 h 674"/>
                    <a:gd name="T26" fmla="*/ 381 w 542"/>
                    <a:gd name="T27" fmla="*/ 0 h 674"/>
                    <a:gd name="T28" fmla="*/ 360 w 542"/>
                    <a:gd name="T29" fmla="*/ 8 h 674"/>
                    <a:gd name="T30" fmla="*/ 379 w 542"/>
                    <a:gd name="T31" fmla="*/ 78 h 674"/>
                    <a:gd name="T32" fmla="*/ 259 w 542"/>
                    <a:gd name="T33" fmla="*/ 78 h 674"/>
                    <a:gd name="T34" fmla="*/ 139 w 542"/>
                    <a:gd name="T35" fmla="*/ 78 h 674"/>
                    <a:gd name="T36" fmla="*/ 129 w 542"/>
                    <a:gd name="T37" fmla="*/ 134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42" h="674">
                      <a:moveTo>
                        <a:pt x="129" y="134"/>
                      </a:moveTo>
                      <a:cubicBezTo>
                        <a:pt x="0" y="632"/>
                        <a:pt x="0" y="632"/>
                        <a:pt x="0" y="632"/>
                      </a:cubicBezTo>
                      <a:cubicBezTo>
                        <a:pt x="0" y="632"/>
                        <a:pt x="8" y="638"/>
                        <a:pt x="22" y="638"/>
                      </a:cubicBezTo>
                      <a:cubicBezTo>
                        <a:pt x="155" y="130"/>
                        <a:pt x="155" y="130"/>
                        <a:pt x="155" y="130"/>
                      </a:cubicBezTo>
                      <a:cubicBezTo>
                        <a:pt x="244" y="122"/>
                        <a:pt x="244" y="122"/>
                        <a:pt x="244" y="122"/>
                      </a:cubicBezTo>
                      <a:cubicBezTo>
                        <a:pt x="213" y="668"/>
                        <a:pt x="213" y="668"/>
                        <a:pt x="213" y="668"/>
                      </a:cubicBezTo>
                      <a:cubicBezTo>
                        <a:pt x="213" y="668"/>
                        <a:pt x="224" y="674"/>
                        <a:pt x="232" y="668"/>
                      </a:cubicBezTo>
                      <a:cubicBezTo>
                        <a:pt x="264" y="132"/>
                        <a:pt x="264" y="132"/>
                        <a:pt x="264" y="132"/>
                      </a:cubicBezTo>
                      <a:cubicBezTo>
                        <a:pt x="255" y="113"/>
                        <a:pt x="255" y="113"/>
                        <a:pt x="255" y="113"/>
                      </a:cubicBezTo>
                      <a:cubicBezTo>
                        <a:pt x="256" y="98"/>
                        <a:pt x="256" y="98"/>
                        <a:pt x="256" y="98"/>
                      </a:cubicBezTo>
                      <a:cubicBezTo>
                        <a:pt x="385" y="98"/>
                        <a:pt x="385" y="98"/>
                        <a:pt x="385" y="98"/>
                      </a:cubicBezTo>
                      <a:cubicBezTo>
                        <a:pt x="522" y="645"/>
                        <a:pt x="522" y="645"/>
                        <a:pt x="522" y="645"/>
                      </a:cubicBezTo>
                      <a:cubicBezTo>
                        <a:pt x="522" y="645"/>
                        <a:pt x="534" y="646"/>
                        <a:pt x="542" y="640"/>
                      </a:cubicBezTo>
                      <a:cubicBezTo>
                        <a:pt x="381" y="0"/>
                        <a:pt x="381" y="0"/>
                        <a:pt x="381" y="0"/>
                      </a:cubicBezTo>
                      <a:cubicBezTo>
                        <a:pt x="360" y="8"/>
                        <a:pt x="360" y="8"/>
                        <a:pt x="360" y="8"/>
                      </a:cubicBezTo>
                      <a:cubicBezTo>
                        <a:pt x="379" y="78"/>
                        <a:pt x="379" y="78"/>
                        <a:pt x="379" y="78"/>
                      </a:cubicBezTo>
                      <a:cubicBezTo>
                        <a:pt x="259" y="78"/>
                        <a:pt x="259" y="78"/>
                        <a:pt x="259" y="78"/>
                      </a:cubicBezTo>
                      <a:cubicBezTo>
                        <a:pt x="139" y="78"/>
                        <a:pt x="139" y="78"/>
                        <a:pt x="139" y="78"/>
                      </a:cubicBezTo>
                      <a:lnTo>
                        <a:pt x="129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5" name="Freeform 66"/>
                <p:cNvSpPr>
                  <a:spLocks/>
                </p:cNvSpPr>
                <p:nvPr/>
              </p:nvSpPr>
              <p:spPr bwMode="gray">
                <a:xfrm>
                  <a:off x="10504920" y="922419"/>
                  <a:ext cx="273632" cy="1123870"/>
                </a:xfrm>
                <a:custGeom>
                  <a:avLst/>
                  <a:gdLst>
                    <a:gd name="T0" fmla="*/ 277 w 277"/>
                    <a:gd name="T1" fmla="*/ 7 h 483"/>
                    <a:gd name="T2" fmla="*/ 226 w 277"/>
                    <a:gd name="T3" fmla="*/ 265 h 483"/>
                    <a:gd name="T4" fmla="*/ 199 w 277"/>
                    <a:gd name="T5" fmla="*/ 391 h 483"/>
                    <a:gd name="T6" fmla="*/ 189 w 277"/>
                    <a:gd name="T7" fmla="*/ 475 h 483"/>
                    <a:gd name="T8" fmla="*/ 119 w 277"/>
                    <a:gd name="T9" fmla="*/ 475 h 483"/>
                    <a:gd name="T10" fmla="*/ 0 w 277"/>
                    <a:gd name="T11" fmla="*/ 479 h 483"/>
                    <a:gd name="T12" fmla="*/ 28 w 277"/>
                    <a:gd name="T13" fmla="*/ 409 h 483"/>
                    <a:gd name="T14" fmla="*/ 71 w 277"/>
                    <a:gd name="T15" fmla="*/ 197 h 483"/>
                    <a:gd name="T16" fmla="*/ 92 w 277"/>
                    <a:gd name="T17" fmla="*/ 33 h 483"/>
                    <a:gd name="T18" fmla="*/ 277 w 277"/>
                    <a:gd name="T19" fmla="*/ 0 h 483"/>
                    <a:gd name="T20" fmla="*/ 277 w 277"/>
                    <a:gd name="T21" fmla="*/ 7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7" h="483">
                      <a:moveTo>
                        <a:pt x="277" y="7"/>
                      </a:moveTo>
                      <a:cubicBezTo>
                        <a:pt x="273" y="29"/>
                        <a:pt x="237" y="235"/>
                        <a:pt x="226" y="265"/>
                      </a:cubicBezTo>
                      <a:cubicBezTo>
                        <a:pt x="215" y="294"/>
                        <a:pt x="203" y="379"/>
                        <a:pt x="199" y="391"/>
                      </a:cubicBezTo>
                      <a:cubicBezTo>
                        <a:pt x="195" y="403"/>
                        <a:pt x="184" y="459"/>
                        <a:pt x="189" y="475"/>
                      </a:cubicBezTo>
                      <a:cubicBezTo>
                        <a:pt x="189" y="475"/>
                        <a:pt x="153" y="473"/>
                        <a:pt x="119" y="475"/>
                      </a:cubicBezTo>
                      <a:cubicBezTo>
                        <a:pt x="84" y="477"/>
                        <a:pt x="13" y="483"/>
                        <a:pt x="0" y="479"/>
                      </a:cubicBezTo>
                      <a:cubicBezTo>
                        <a:pt x="0" y="479"/>
                        <a:pt x="17" y="444"/>
                        <a:pt x="28" y="409"/>
                      </a:cubicBezTo>
                      <a:cubicBezTo>
                        <a:pt x="39" y="373"/>
                        <a:pt x="65" y="240"/>
                        <a:pt x="71" y="197"/>
                      </a:cubicBezTo>
                      <a:cubicBezTo>
                        <a:pt x="77" y="155"/>
                        <a:pt x="95" y="58"/>
                        <a:pt x="92" y="33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lnTo>
                        <a:pt x="277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67"/>
                <p:cNvSpPr>
                  <a:spLocks/>
                </p:cNvSpPr>
                <p:nvPr/>
              </p:nvSpPr>
              <p:spPr bwMode="gray">
                <a:xfrm>
                  <a:off x="10569255" y="787358"/>
                  <a:ext cx="232692" cy="211959"/>
                </a:xfrm>
                <a:custGeom>
                  <a:avLst/>
                  <a:gdLst>
                    <a:gd name="T0" fmla="*/ 236 w 236"/>
                    <a:gd name="T1" fmla="*/ 17 h 91"/>
                    <a:gd name="T2" fmla="*/ 212 w 236"/>
                    <a:gd name="T3" fmla="*/ 58 h 91"/>
                    <a:gd name="T4" fmla="*/ 27 w 236"/>
                    <a:gd name="T5" fmla="*/ 91 h 91"/>
                    <a:gd name="T6" fmla="*/ 14 w 236"/>
                    <a:gd name="T7" fmla="*/ 54 h 91"/>
                    <a:gd name="T8" fmla="*/ 218 w 236"/>
                    <a:gd name="T9" fmla="*/ 1 h 91"/>
                    <a:gd name="T10" fmla="*/ 236 w 236"/>
                    <a:gd name="T11" fmla="*/ 17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6" h="91">
                      <a:moveTo>
                        <a:pt x="236" y="17"/>
                      </a:moveTo>
                      <a:cubicBezTo>
                        <a:pt x="235" y="30"/>
                        <a:pt x="210" y="39"/>
                        <a:pt x="212" y="58"/>
                      </a:cubicBezTo>
                      <a:cubicBezTo>
                        <a:pt x="27" y="91"/>
                        <a:pt x="27" y="91"/>
                        <a:pt x="27" y="91"/>
                      </a:cubicBezTo>
                      <a:cubicBezTo>
                        <a:pt x="27" y="91"/>
                        <a:pt x="0" y="83"/>
                        <a:pt x="14" y="54"/>
                      </a:cubicBezTo>
                      <a:cubicBezTo>
                        <a:pt x="14" y="54"/>
                        <a:pt x="206" y="3"/>
                        <a:pt x="218" y="1"/>
                      </a:cubicBezTo>
                      <a:cubicBezTo>
                        <a:pt x="230" y="0"/>
                        <a:pt x="236" y="9"/>
                        <a:pt x="23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" name="Freeform 68"/>
              <p:cNvSpPr>
                <a:spLocks/>
              </p:cNvSpPr>
              <p:nvPr/>
            </p:nvSpPr>
            <p:spPr bwMode="gray">
              <a:xfrm>
                <a:off x="10702520" y="765668"/>
                <a:ext cx="117390" cy="1061762"/>
              </a:xfrm>
              <a:custGeom>
                <a:avLst/>
                <a:gdLst>
                  <a:gd name="T0" fmla="*/ 101 w 119"/>
                  <a:gd name="T1" fmla="*/ 30 h 456"/>
                  <a:gd name="T2" fmla="*/ 101 w 119"/>
                  <a:gd name="T3" fmla="*/ 94 h 456"/>
                  <a:gd name="T4" fmla="*/ 95 w 119"/>
                  <a:gd name="T5" fmla="*/ 198 h 456"/>
                  <a:gd name="T6" fmla="*/ 119 w 119"/>
                  <a:gd name="T7" fmla="*/ 413 h 456"/>
                  <a:gd name="T8" fmla="*/ 0 w 119"/>
                  <a:gd name="T9" fmla="*/ 452 h 456"/>
                  <a:gd name="T10" fmla="*/ 69 w 119"/>
                  <a:gd name="T11" fmla="*/ 82 h 456"/>
                  <a:gd name="T12" fmla="*/ 101 w 119"/>
                  <a:gd name="T13" fmla="*/ 2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456">
                    <a:moveTo>
                      <a:pt x="101" y="30"/>
                    </a:moveTo>
                    <a:cubicBezTo>
                      <a:pt x="101" y="30"/>
                      <a:pt x="105" y="76"/>
                      <a:pt x="101" y="94"/>
                    </a:cubicBezTo>
                    <a:cubicBezTo>
                      <a:pt x="97" y="113"/>
                      <a:pt x="92" y="177"/>
                      <a:pt x="95" y="198"/>
                    </a:cubicBezTo>
                    <a:cubicBezTo>
                      <a:pt x="97" y="220"/>
                      <a:pt x="108" y="392"/>
                      <a:pt x="119" y="413"/>
                    </a:cubicBezTo>
                    <a:cubicBezTo>
                      <a:pt x="119" y="413"/>
                      <a:pt x="42" y="456"/>
                      <a:pt x="0" y="452"/>
                    </a:cubicBezTo>
                    <a:cubicBezTo>
                      <a:pt x="0" y="452"/>
                      <a:pt x="69" y="86"/>
                      <a:pt x="69" y="82"/>
                    </a:cubicBezTo>
                    <a:cubicBezTo>
                      <a:pt x="69" y="78"/>
                      <a:pt x="72" y="0"/>
                      <a:pt x="101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40" name="Rectangle 39"/>
          <p:cNvSpPr/>
          <p:nvPr/>
        </p:nvSpPr>
        <p:spPr>
          <a:xfrm>
            <a:off x="4616919" y="4922559"/>
            <a:ext cx="2986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FFFFFF"/>
                </a:solidFill>
                <a:latin typeface="微软雅黑" panose="020B0503020204020204" pitchFamily="34" charset="-122"/>
                <a:cs typeface="Trebuchet MS"/>
              </a:rPr>
              <a:t>Property price forecast using projected predictors</a:t>
            </a:r>
          </a:p>
        </p:txBody>
      </p:sp>
    </p:spTree>
    <p:extLst>
      <p:ext uri="{BB962C8B-B14F-4D97-AF65-F5344CB8AC3E}">
        <p14:creationId xmlns:p14="http://schemas.microsoft.com/office/powerpoint/2010/main" val="46888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城市, 天空, 户外, 建筑物&#10;&#10;已生成极高可信度的说明">
            <a:extLst>
              <a:ext uri="{FF2B5EF4-FFF2-40B4-BE49-F238E27FC236}">
                <a16:creationId xmlns:a16="http://schemas.microsoft.com/office/drawing/2014/main" id="{8F23C63B-D43E-4DF6-B001-80774E283D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" t="-1" r="59" b="21092"/>
          <a:stretch/>
        </p:blipFill>
        <p:spPr>
          <a:xfrm>
            <a:off x="0" y="0"/>
            <a:ext cx="12192000" cy="685799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B3341-FA91-4B63-BAA6-F06A9129686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265252-34C2-4CE6-890F-6A8D5A7C3F25}"/>
              </a:ext>
            </a:extLst>
          </p:cNvPr>
          <p:cNvGrpSpPr/>
          <p:nvPr/>
        </p:nvGrpSpPr>
        <p:grpSpPr>
          <a:xfrm>
            <a:off x="0" y="440690"/>
            <a:ext cx="1920240" cy="643497"/>
            <a:chOff x="1" y="2514824"/>
            <a:chExt cx="3123059" cy="1137698"/>
          </a:xfrm>
        </p:grpSpPr>
        <p:sp>
          <p:nvSpPr>
            <p:cNvPr id="24" name="矩形 6">
              <a:extLst>
                <a:ext uri="{FF2B5EF4-FFF2-40B4-BE49-F238E27FC236}">
                  <a16:creationId xmlns:a16="http://schemas.microsoft.com/office/drawing/2014/main" id="{E6F6198D-0F87-4E08-AFE8-4C967D3C7C4C}"/>
                </a:ext>
              </a:extLst>
            </p:cNvPr>
            <p:cNvSpPr/>
            <p:nvPr/>
          </p:nvSpPr>
          <p:spPr>
            <a:xfrm>
              <a:off x="1" y="2514824"/>
              <a:ext cx="3123059" cy="1137698"/>
            </a:xfrm>
            <a:custGeom>
              <a:avLst/>
              <a:gdLst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22800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6798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32790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008" h="728592">
                  <a:moveTo>
                    <a:pt x="0" y="0"/>
                  </a:moveTo>
                  <a:lnTo>
                    <a:pt x="2228008" y="0"/>
                  </a:lnTo>
                  <a:lnTo>
                    <a:pt x="2032790" y="728592"/>
                  </a:lnTo>
                  <a:lnTo>
                    <a:pt x="0" y="728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  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CFLD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  <a:cs typeface="Trebuchet MS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EBA86EE-E5A1-4355-8A15-5471E34F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325" y="2537504"/>
              <a:ext cx="1133477" cy="1104900"/>
            </a:xfrm>
            <a:prstGeom prst="rect">
              <a:avLst/>
            </a:prstGeom>
          </p:spPr>
        </p:pic>
      </p:grpSp>
      <p:grpSp>
        <p:nvGrpSpPr>
          <p:cNvPr id="9" name="组 8"/>
          <p:cNvGrpSpPr/>
          <p:nvPr/>
        </p:nvGrpSpPr>
        <p:grpSpPr>
          <a:xfrm>
            <a:off x="7071288" y="1439306"/>
            <a:ext cx="4288969" cy="3979383"/>
            <a:chOff x="5691939" y="1516742"/>
            <a:chExt cx="4288969" cy="3979383"/>
          </a:xfrm>
        </p:grpSpPr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3DB4EA25-5983-405E-84B9-D90337569712}"/>
                </a:ext>
              </a:extLst>
            </p:cNvPr>
            <p:cNvSpPr txBox="1">
              <a:spLocks/>
            </p:cNvSpPr>
            <p:nvPr/>
          </p:nvSpPr>
          <p:spPr>
            <a:xfrm>
              <a:off x="5691939" y="1516742"/>
              <a:ext cx="1855737" cy="584775"/>
            </a:xfrm>
            <a:prstGeom prst="rect">
              <a:avLst/>
            </a:prstGeom>
          </p:spPr>
          <p:txBody>
            <a:bodyPr vert="horz" wrap="square" lIns="0" tIns="45720" rIns="0" bIns="45720" rtlCol="0" anchor="b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700" b="0" i="0" kern="1200" cap="small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AGENDA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Trebuchet MS"/>
              </a:endParaRPr>
            </a:p>
          </p:txBody>
        </p:sp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707A527A-B69F-49AD-AD21-8BE32D02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19227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Business Objectives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7" name="矩形 4">
              <a:extLst>
                <a:ext uri="{FF2B5EF4-FFF2-40B4-BE49-F238E27FC236}">
                  <a16:creationId xmlns:a16="http://schemas.microsoft.com/office/drawing/2014/main" id="{C0EBB17A-AEB7-4A47-A1C7-776978F7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19227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1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8" name="矩形 4">
              <a:extLst>
                <a:ext uri="{FF2B5EF4-FFF2-40B4-BE49-F238E27FC236}">
                  <a16:creationId xmlns:a16="http://schemas.microsoft.com/office/drawing/2014/main" id="{A5AAB195-0BE1-41C6-8A5A-163DDC25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878615"/>
              <a:ext cx="576263" cy="57467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2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9" name="矩形 3">
              <a:extLst>
                <a:ext uri="{FF2B5EF4-FFF2-40B4-BE49-F238E27FC236}">
                  <a16:creationId xmlns:a16="http://schemas.microsoft.com/office/drawing/2014/main" id="{170415CA-ACF0-43A7-AE62-016A2AA0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878615"/>
              <a:ext cx="3574224" cy="57467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Methodology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0" name="矩形 3">
              <a:extLst>
                <a:ext uri="{FF2B5EF4-FFF2-40B4-BE49-F238E27FC236}">
                  <a16:creationId xmlns:a16="http://schemas.microsoft.com/office/drawing/2014/main" id="{7BD3FC72-7CF9-43B0-87E0-08F83595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355956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Model Selection Process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1" name="矩形 4">
              <a:extLst>
                <a:ext uri="{FF2B5EF4-FFF2-40B4-BE49-F238E27FC236}">
                  <a16:creationId xmlns:a16="http://schemas.microsoft.com/office/drawing/2014/main" id="{1289ACA4-E109-4E33-ABA7-A8917E4B2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355956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3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2" name="矩形 3">
              <a:extLst>
                <a:ext uri="{FF2B5EF4-FFF2-40B4-BE49-F238E27FC236}">
                  <a16:creationId xmlns:a16="http://schemas.microsoft.com/office/drawing/2014/main" id="{10E34F6B-F75C-4A42-ADD5-44ED96B8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240505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Key Business Insights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3" name="矩形 4">
              <a:extLst>
                <a:ext uri="{FF2B5EF4-FFF2-40B4-BE49-F238E27FC236}">
                  <a16:creationId xmlns:a16="http://schemas.microsoft.com/office/drawing/2014/main" id="{CE6A040A-8BA2-4A9E-BE86-C7476450A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240505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4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4" name="矩形 3">
              <a:extLst>
                <a:ext uri="{FF2B5EF4-FFF2-40B4-BE49-F238E27FC236}">
                  <a16:creationId xmlns:a16="http://schemas.microsoft.com/office/drawing/2014/main" id="{DC8FB33F-7972-416F-A4EA-1E8E5CFD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92145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Optimal Investment Strategy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5" name="矩形 4">
              <a:extLst>
                <a:ext uri="{FF2B5EF4-FFF2-40B4-BE49-F238E27FC236}">
                  <a16:creationId xmlns:a16="http://schemas.microsoft.com/office/drawing/2014/main" id="{2AEE7E81-D429-4F49-B41C-7D792E23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92145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5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5691939" y="2080600"/>
              <a:ext cx="4288969" cy="0"/>
            </a:xfrm>
            <a:prstGeom prst="line">
              <a:avLst/>
            </a:prstGeom>
            <a:ln>
              <a:solidFill>
                <a:srgbClr val="C033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07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604" y="452779"/>
            <a:ext cx="10001396" cy="584775"/>
          </a:xfrm>
        </p:spPr>
        <p:txBody>
          <a:bodyPr/>
          <a:lstStyle/>
          <a:p>
            <a:r>
              <a:rPr lang="en-US" b="1" dirty="0">
                <a:cs typeface="Trebuchet MS"/>
              </a:rPr>
              <a:t>methodology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332192" y="1252922"/>
            <a:ext cx="4339376" cy="4903190"/>
            <a:chOff x="1011346" y="1258134"/>
            <a:chExt cx="4339376" cy="4903190"/>
          </a:xfrm>
          <a:effectLst/>
        </p:grpSpPr>
        <p:sp>
          <p:nvSpPr>
            <p:cNvPr id="6" name="Rectangle 5"/>
            <p:cNvSpPr/>
            <p:nvPr/>
          </p:nvSpPr>
          <p:spPr>
            <a:xfrm>
              <a:off x="1011346" y="1481540"/>
              <a:ext cx="4339376" cy="4679784"/>
            </a:xfrm>
            <a:prstGeom prst="rect">
              <a:avLst/>
            </a:prstGeom>
            <a:noFill/>
            <a:ln w="19050">
              <a:solidFill>
                <a:srgbClr val="BF000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0598" y="1352199"/>
              <a:ext cx="1046625" cy="293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9397" y="1258134"/>
              <a:ext cx="910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BF0008"/>
                  </a:solidFill>
                  <a:latin typeface="微软雅黑" panose="020B0503020204020204" pitchFamily="34" charset="-122"/>
                  <a:cs typeface="Trebuchet MS"/>
                </a:rPr>
                <a:t>Profit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0702" y="1787255"/>
              <a:ext cx="4115939" cy="693737"/>
            </a:xfrm>
            <a:prstGeom prst="roundRect">
              <a:avLst/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220" y="1904837"/>
              <a:ext cx="3937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Property Premium </a:t>
              </a:r>
              <a:r>
                <a:rPr lang="mr-IN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–</a:t>
              </a:r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 Empty Land Price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64223" y="3609784"/>
              <a:ext cx="1881572" cy="2492749"/>
            </a:xfrm>
            <a:prstGeom prst="rect">
              <a:avLst/>
            </a:prstGeom>
            <a:solidFill>
              <a:srgbClr val="EBECE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1821" y="3680333"/>
              <a:ext cx="1614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cs typeface="Trebuchet MS"/>
                </a:rPr>
                <a:t>Demographics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1419" y="4126690"/>
              <a:ext cx="1229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cs typeface="Trebuchet MS"/>
                </a:rPr>
                <a:t>Economics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5662" y="4608320"/>
              <a:ext cx="15157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cs typeface="Trebuchet MS"/>
                </a:rPr>
                <a:t>Building Type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8628" y="5101709"/>
              <a:ext cx="1510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cs typeface="Trebuchet MS"/>
                </a:rPr>
                <a:t>Infrastructure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6390" y="5559825"/>
              <a:ext cx="1633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cs typeface="Trebuchet MS"/>
                </a:rPr>
                <a:t>Manufacturing</a:t>
              </a:r>
            </a:p>
          </p:txBody>
        </p:sp>
        <p:sp>
          <p:nvSpPr>
            <p:cNvPr id="17" name="Round Diagonal Corner Rectangle 16"/>
            <p:cNvSpPr/>
            <p:nvPr/>
          </p:nvSpPr>
          <p:spPr>
            <a:xfrm>
              <a:off x="1175982" y="2716156"/>
              <a:ext cx="1869813" cy="681979"/>
            </a:xfrm>
            <a:prstGeom prst="round2Diag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58481" y="2774946"/>
              <a:ext cx="2105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cs typeface="Trebuchet MS"/>
                </a:rPr>
                <a:t>Predicted by</a:t>
              </a:r>
            </a:p>
            <a:p>
              <a:pPr algn="ctr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cs typeface="Trebuchet MS"/>
                </a:rPr>
                <a:t>Random Forest Model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660159" y="3604571"/>
            <a:ext cx="1881572" cy="2492749"/>
          </a:xfrm>
          <a:prstGeom prst="rect">
            <a:avLst/>
          </a:prstGeom>
          <a:solidFill>
            <a:srgbClr val="EBEC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7510" y="3675121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cs typeface="Trebuchet MS"/>
              </a:rPr>
              <a:t>Land 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36556" y="4591807"/>
            <a:ext cx="151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cs typeface="Trebuchet MS"/>
              </a:rPr>
              <a:t>Building Type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4177" y="544686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cs typeface="Trebuchet MS"/>
              </a:rPr>
              <a:t>Plot size</a:t>
            </a:r>
          </a:p>
        </p:txBody>
      </p:sp>
      <p:sp>
        <p:nvSpPr>
          <p:cNvPr id="40" name="Round Diagonal Corner Rectangle 39"/>
          <p:cNvSpPr/>
          <p:nvPr/>
        </p:nvSpPr>
        <p:spPr>
          <a:xfrm>
            <a:off x="3683678" y="2698729"/>
            <a:ext cx="1869813" cy="681979"/>
          </a:xfrm>
          <a:prstGeom prst="round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606825" y="2440047"/>
            <a:ext cx="5880" cy="27044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612705" y="3415982"/>
            <a:ext cx="5880" cy="211649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3613118" y="2895991"/>
            <a:ext cx="198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cs typeface="Trebuchet MS"/>
              </a:rPr>
              <a:t>Fitted to City/Town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353162" y="1228950"/>
            <a:ext cx="4339376" cy="2246280"/>
            <a:chOff x="6032316" y="1234162"/>
            <a:chExt cx="4339376" cy="2246280"/>
          </a:xfrm>
        </p:grpSpPr>
        <p:sp>
          <p:nvSpPr>
            <p:cNvPr id="46" name="Rectangle 45"/>
            <p:cNvSpPr/>
            <p:nvPr/>
          </p:nvSpPr>
          <p:spPr>
            <a:xfrm>
              <a:off x="6032316" y="1457567"/>
              <a:ext cx="4339376" cy="2022875"/>
            </a:xfrm>
            <a:prstGeom prst="rect">
              <a:avLst/>
            </a:prstGeom>
            <a:noFill/>
            <a:ln w="19050">
              <a:solidFill>
                <a:srgbClr val="BF000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26124" y="1316924"/>
              <a:ext cx="764389" cy="31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07964" y="1234162"/>
              <a:ext cx="7041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BF0008"/>
                  </a:solidFill>
                  <a:latin typeface="微软雅黑" panose="020B0503020204020204" pitchFamily="34" charset="-122"/>
                  <a:cs typeface="Trebuchet MS"/>
                </a:rPr>
                <a:t>ROI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82995" y="1816860"/>
            <a:ext cx="4080181" cy="658919"/>
            <a:chOff x="6162149" y="1822072"/>
            <a:chExt cx="4080181" cy="658919"/>
          </a:xfrm>
        </p:grpSpPr>
        <p:sp>
          <p:nvSpPr>
            <p:cNvPr id="51" name="Rounded Rectangle 50"/>
            <p:cNvSpPr/>
            <p:nvPr/>
          </p:nvSpPr>
          <p:spPr>
            <a:xfrm>
              <a:off x="6162149" y="1822072"/>
              <a:ext cx="4080181" cy="65891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75870" y="1974929"/>
              <a:ext cx="3674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Investment Profit / Investment Cost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407829" y="2749871"/>
            <a:ext cx="425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cs typeface="Trebuchet MS"/>
              </a:rPr>
              <a:t>Real Property Gains Tax as a measure to realize returns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52684" y="3544869"/>
            <a:ext cx="4339376" cy="2611243"/>
            <a:chOff x="6032316" y="1234162"/>
            <a:chExt cx="4339376" cy="2611243"/>
          </a:xfrm>
        </p:grpSpPr>
        <p:sp>
          <p:nvSpPr>
            <p:cNvPr id="56" name="Rectangle 55"/>
            <p:cNvSpPr/>
            <p:nvPr/>
          </p:nvSpPr>
          <p:spPr>
            <a:xfrm>
              <a:off x="6032316" y="1457567"/>
              <a:ext cx="4339376" cy="2387838"/>
            </a:xfrm>
            <a:prstGeom prst="rect">
              <a:avLst/>
            </a:prstGeom>
            <a:noFill/>
            <a:ln w="19050">
              <a:solidFill>
                <a:srgbClr val="BF000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26124" y="1316924"/>
              <a:ext cx="764389" cy="31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60924" y="1234162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BF0008"/>
                  </a:solidFill>
                  <a:latin typeface="微软雅黑" panose="020B0503020204020204" pitchFamily="34" charset="-122"/>
                  <a:cs typeface="Trebuchet MS"/>
                </a:rPr>
                <a:t>NPV</a:t>
              </a:r>
            </a:p>
          </p:txBody>
        </p:sp>
      </p:grpSp>
      <p:graphicFrame>
        <p:nvGraphicFramePr>
          <p:cNvPr id="59" name="表格 51">
            <a:extLst>
              <a:ext uri="{FF2B5EF4-FFF2-40B4-BE49-F238E27FC236}">
                <a16:creationId xmlns:a16="http://schemas.microsoft.com/office/drawing/2014/main" id="{AA3469FF-0FD3-477B-B3F2-70F83393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30628"/>
              </p:ext>
            </p:extLst>
          </p:nvPr>
        </p:nvGraphicFramePr>
        <p:xfrm>
          <a:off x="6449991" y="4058036"/>
          <a:ext cx="4148944" cy="187910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83165">
                  <a:extLst>
                    <a:ext uri="{9D8B030D-6E8A-4147-A177-3AD203B41FA5}">
                      <a16:colId xmlns:a16="http://schemas.microsoft.com/office/drawing/2014/main" val="2050502102"/>
                    </a:ext>
                  </a:extLst>
                </a:gridCol>
                <a:gridCol w="364972">
                  <a:extLst>
                    <a:ext uri="{9D8B030D-6E8A-4147-A177-3AD203B41FA5}">
                      <a16:colId xmlns:a16="http://schemas.microsoft.com/office/drawing/2014/main" val="3313229005"/>
                    </a:ext>
                  </a:extLst>
                </a:gridCol>
                <a:gridCol w="364973">
                  <a:extLst>
                    <a:ext uri="{9D8B030D-6E8A-4147-A177-3AD203B41FA5}">
                      <a16:colId xmlns:a16="http://schemas.microsoft.com/office/drawing/2014/main" val="1808043749"/>
                    </a:ext>
                  </a:extLst>
                </a:gridCol>
                <a:gridCol w="364972">
                  <a:extLst>
                    <a:ext uri="{9D8B030D-6E8A-4147-A177-3AD203B41FA5}">
                      <a16:colId xmlns:a16="http://schemas.microsoft.com/office/drawing/2014/main" val="838564854"/>
                    </a:ext>
                  </a:extLst>
                </a:gridCol>
                <a:gridCol w="755397">
                  <a:extLst>
                    <a:ext uri="{9D8B030D-6E8A-4147-A177-3AD203B41FA5}">
                      <a16:colId xmlns:a16="http://schemas.microsoft.com/office/drawing/2014/main" val="3350256735"/>
                    </a:ext>
                  </a:extLst>
                </a:gridCol>
                <a:gridCol w="755397">
                  <a:extLst>
                    <a:ext uri="{9D8B030D-6E8A-4147-A177-3AD203B41FA5}">
                      <a16:colId xmlns:a16="http://schemas.microsoft.com/office/drawing/2014/main" val="2329883988"/>
                    </a:ext>
                  </a:extLst>
                </a:gridCol>
                <a:gridCol w="860068">
                  <a:extLst>
                    <a:ext uri="{9D8B030D-6E8A-4147-A177-3AD203B41FA5}">
                      <a16:colId xmlns:a16="http://schemas.microsoft.com/office/drawing/2014/main" val="677020368"/>
                    </a:ext>
                  </a:extLst>
                </a:gridCol>
              </a:tblGrid>
              <a:tr h="32821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100" b="0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1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First 3 years</a:t>
                      </a:r>
                      <a:endParaRPr lang="zh-CN" altLang="en-US" sz="1100" b="1" i="0" u="none" strike="noStrike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1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4th year</a:t>
                      </a:r>
                      <a:endParaRPr lang="zh-CN" altLang="en-US" sz="1100" b="1" i="0" u="none" strike="noStrike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1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5th year</a:t>
                      </a:r>
                      <a:endParaRPr lang="zh-CN" altLang="en-US" sz="1100" b="1" i="0" u="none" strike="noStrike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1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6th+ years</a:t>
                      </a:r>
                      <a:endParaRPr lang="zh-CN" altLang="en-US" sz="1100" b="1" i="0" u="none" strike="noStrike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82129"/>
                  </a:ext>
                </a:extLst>
              </a:tr>
              <a:tr h="29579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Invest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Initial Invest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00091"/>
                  </a:ext>
                </a:extLst>
              </a:tr>
              <a:tr h="29579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Cost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Construction Cost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Operation Cost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Operation Cost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Operation Cost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03641"/>
                  </a:ext>
                </a:extLst>
              </a:tr>
              <a:tr h="29579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Revenue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Property Sales + Rental + Management Fee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050" b="0" i="0" u="none" strike="noStrike" kern="120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050" b="0" i="0" u="none" strike="noStrike" kern="120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050" b="0" i="0" u="none" strike="noStrike" kern="120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857746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EBITDA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Revenue - Operating Expenses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050" b="0" i="0" u="none" strike="noStrike" kern="120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050" b="0" i="0" u="none" strike="noStrike" kern="120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050" b="0" i="0" u="none" strike="noStrike" kern="120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727304"/>
                  </a:ext>
                </a:extLst>
              </a:tr>
              <a:tr h="29579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(RPGT)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30%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rebuchet MS"/>
                        </a:rPr>
                        <a:t>30%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宋体" panose="02010600030101010101" pitchFamily="2" charset="-122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rebuchet MS"/>
                        </a:rPr>
                        <a:t>30%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宋体" panose="02010600030101010101" pitchFamily="2" charset="-122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20%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15%</a:t>
                      </a:r>
                      <a:endParaRPr lang="zh-CN" altLang="en-US" sz="1100" b="0" i="0" u="none" strike="noStrike" kern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+mn-ea"/>
                          <a:cs typeface="Trebuchet MS"/>
                        </a:rPr>
                        <a:t>5%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+mn-ea"/>
                        <a:cs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67170"/>
                  </a:ext>
                </a:extLst>
              </a:tr>
            </a:tbl>
          </a:graphicData>
        </a:graphic>
      </p:graphicFrame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7EC62FE5-12D1-42ED-9947-F0709E36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619" y="6578950"/>
            <a:ext cx="8110800" cy="180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Source: http://www.mahwengkwai.com/understanding-how-real-property-gains-tax-rpgt-applies-to-you-in-malaysia/</a:t>
            </a:r>
            <a:endParaRPr lang="zh-CN" altLang="en-US" dirty="0"/>
          </a:p>
        </p:txBody>
      </p: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68275C73-B41C-4948-BCAC-8475F944F4E1}"/>
              </a:ext>
            </a:extLst>
          </p:cNvPr>
          <p:cNvCxnSpPr/>
          <p:nvPr/>
        </p:nvCxnSpPr>
        <p:spPr>
          <a:xfrm flipV="1">
            <a:off x="2390336" y="2440047"/>
            <a:ext cx="5880" cy="27044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4" name="Straight Connector 41">
            <a:extLst>
              <a:ext uri="{FF2B5EF4-FFF2-40B4-BE49-F238E27FC236}">
                <a16:creationId xmlns:a16="http://schemas.microsoft.com/office/drawing/2014/main" id="{A6736196-195A-4879-AA39-D8B971D48A1B}"/>
              </a:ext>
            </a:extLst>
          </p:cNvPr>
          <p:cNvCxnSpPr/>
          <p:nvPr/>
        </p:nvCxnSpPr>
        <p:spPr>
          <a:xfrm flipH="1">
            <a:off x="2396216" y="3415982"/>
            <a:ext cx="5880" cy="211649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36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6A28A-E3BE-4363-83D1-99DE9181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694" y="485186"/>
            <a:ext cx="10001396" cy="584775"/>
          </a:xfrm>
        </p:spPr>
        <p:txBody>
          <a:bodyPr/>
          <a:lstStyle/>
          <a:p>
            <a:r>
              <a:rPr lang="en-US" altLang="zh-CN" b="1" dirty="0">
                <a:cs typeface="Trebuchet MS"/>
              </a:rPr>
              <a:t>thought process</a:t>
            </a:r>
            <a:endParaRPr lang="zh-CN" altLang="en-US" b="1" dirty="0">
              <a:cs typeface="Trebuchet M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EAAB4-F2E7-4D90-8E0D-B73FCD95F1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grpSp>
        <p:nvGrpSpPr>
          <p:cNvPr id="445" name="Group 88">
            <a:extLst>
              <a:ext uri="{FF2B5EF4-FFF2-40B4-BE49-F238E27FC236}">
                <a16:creationId xmlns:a16="http://schemas.microsoft.com/office/drawing/2014/main" id="{3B06364B-C822-4CCA-B488-1795EFDBC99A}"/>
              </a:ext>
            </a:extLst>
          </p:cNvPr>
          <p:cNvGrpSpPr/>
          <p:nvPr/>
        </p:nvGrpSpPr>
        <p:grpSpPr>
          <a:xfrm>
            <a:off x="5416991" y="2518310"/>
            <a:ext cx="1400665" cy="1925742"/>
            <a:chOff x="3949357" y="1773592"/>
            <a:chExt cx="1400665" cy="1925742"/>
          </a:xfrm>
        </p:grpSpPr>
        <p:sp>
          <p:nvSpPr>
            <p:cNvPr id="446" name="Freeform 87">
              <a:extLst>
                <a:ext uri="{FF2B5EF4-FFF2-40B4-BE49-F238E27FC236}">
                  <a16:creationId xmlns:a16="http://schemas.microsoft.com/office/drawing/2014/main" id="{53B0D1B9-34E0-4934-A94D-F36D68A418FA}"/>
                </a:ext>
              </a:extLst>
            </p:cNvPr>
            <p:cNvSpPr/>
            <p:nvPr/>
          </p:nvSpPr>
          <p:spPr>
            <a:xfrm>
              <a:off x="4382101" y="3142502"/>
              <a:ext cx="286399" cy="547100"/>
            </a:xfrm>
            <a:custGeom>
              <a:avLst/>
              <a:gdLst>
                <a:gd name="connsiteX0" fmla="*/ 158742 w 174016"/>
                <a:gd name="connsiteY0" fmla="*/ 0 h 354886"/>
                <a:gd name="connsiteX1" fmla="*/ 158742 w 174016"/>
                <a:gd name="connsiteY1" fmla="*/ 252156 h 354886"/>
                <a:gd name="connsiteX2" fmla="*/ 0 w 174016"/>
                <a:gd name="connsiteY2" fmla="*/ 354886 h 35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016" h="354886">
                  <a:moveTo>
                    <a:pt x="158742" y="0"/>
                  </a:moveTo>
                  <a:cubicBezTo>
                    <a:pt x="171970" y="96504"/>
                    <a:pt x="185199" y="193008"/>
                    <a:pt x="158742" y="252156"/>
                  </a:cubicBezTo>
                  <a:cubicBezTo>
                    <a:pt x="132285" y="311304"/>
                    <a:pt x="0" y="354886"/>
                    <a:pt x="0" y="354886"/>
                  </a:cubicBezTo>
                </a:path>
              </a:pathLst>
            </a:custGeom>
            <a:noFill/>
            <a:ln w="38100" cap="flat" cmpd="sng" algn="ctr">
              <a:solidFill>
                <a:schemeClr val="accent5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47" name="Freeform 86">
              <a:extLst>
                <a:ext uri="{FF2B5EF4-FFF2-40B4-BE49-F238E27FC236}">
                  <a16:creationId xmlns:a16="http://schemas.microsoft.com/office/drawing/2014/main" id="{00010294-C2F7-4C87-A0A6-C9D201FD0664}"/>
                </a:ext>
              </a:extLst>
            </p:cNvPr>
            <p:cNvSpPr/>
            <p:nvPr/>
          </p:nvSpPr>
          <p:spPr>
            <a:xfrm flipH="1">
              <a:off x="4634951" y="3133645"/>
              <a:ext cx="273838" cy="565689"/>
            </a:xfrm>
            <a:custGeom>
              <a:avLst/>
              <a:gdLst>
                <a:gd name="connsiteX0" fmla="*/ 158742 w 174016"/>
                <a:gd name="connsiteY0" fmla="*/ 0 h 354886"/>
                <a:gd name="connsiteX1" fmla="*/ 158742 w 174016"/>
                <a:gd name="connsiteY1" fmla="*/ 252156 h 354886"/>
                <a:gd name="connsiteX2" fmla="*/ 0 w 174016"/>
                <a:gd name="connsiteY2" fmla="*/ 354886 h 35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016" h="354886">
                  <a:moveTo>
                    <a:pt x="158742" y="0"/>
                  </a:moveTo>
                  <a:cubicBezTo>
                    <a:pt x="171970" y="96504"/>
                    <a:pt x="185199" y="193008"/>
                    <a:pt x="158742" y="252156"/>
                  </a:cubicBezTo>
                  <a:cubicBezTo>
                    <a:pt x="132285" y="311304"/>
                    <a:pt x="0" y="354886"/>
                    <a:pt x="0" y="354886"/>
                  </a:cubicBezTo>
                </a:path>
              </a:pathLst>
            </a:custGeom>
            <a:noFill/>
            <a:ln w="38100" cap="flat" cmpd="sng" algn="ctr">
              <a:solidFill>
                <a:schemeClr val="accent5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grpSp>
          <p:nvGrpSpPr>
            <p:cNvPr id="448" name="Group 11">
              <a:extLst>
                <a:ext uri="{FF2B5EF4-FFF2-40B4-BE49-F238E27FC236}">
                  <a16:creationId xmlns:a16="http://schemas.microsoft.com/office/drawing/2014/main" id="{D1E37287-C7B4-4E62-9441-AA8FBB449107}"/>
                </a:ext>
              </a:extLst>
            </p:cNvPr>
            <p:cNvGrpSpPr/>
            <p:nvPr/>
          </p:nvGrpSpPr>
          <p:grpSpPr>
            <a:xfrm>
              <a:off x="3949357" y="1773592"/>
              <a:ext cx="1400665" cy="1760418"/>
              <a:chOff x="3445632" y="1330819"/>
              <a:chExt cx="2035631" cy="2237611"/>
            </a:xfrm>
          </p:grpSpPr>
          <p:grpSp>
            <p:nvGrpSpPr>
              <p:cNvPr id="449" name="Group 5">
                <a:extLst>
                  <a:ext uri="{FF2B5EF4-FFF2-40B4-BE49-F238E27FC236}">
                    <a16:creationId xmlns:a16="http://schemas.microsoft.com/office/drawing/2014/main" id="{CB9A2C96-0D89-45A6-9953-30B69DE6427C}"/>
                  </a:ext>
                </a:extLst>
              </p:cNvPr>
              <p:cNvGrpSpPr/>
              <p:nvPr/>
            </p:nvGrpSpPr>
            <p:grpSpPr>
              <a:xfrm>
                <a:off x="3445632" y="1330819"/>
                <a:ext cx="2035631" cy="1928521"/>
                <a:chOff x="3445632" y="1330819"/>
                <a:chExt cx="2035631" cy="1928521"/>
              </a:xfrm>
            </p:grpSpPr>
            <p:sp>
              <p:nvSpPr>
                <p:cNvPr id="452" name="Isosceles Triangle 3">
                  <a:extLst>
                    <a:ext uri="{FF2B5EF4-FFF2-40B4-BE49-F238E27FC236}">
                      <a16:creationId xmlns:a16="http://schemas.microsoft.com/office/drawing/2014/main" id="{EC54D108-FFED-4D93-BD57-5C8866A901D0}"/>
                    </a:ext>
                  </a:extLst>
                </p:cNvPr>
                <p:cNvSpPr/>
                <p:nvPr/>
              </p:nvSpPr>
              <p:spPr>
                <a:xfrm rot="10800000">
                  <a:off x="3445632" y="1466236"/>
                  <a:ext cx="2035631" cy="1793104"/>
                </a:xfrm>
                <a:prstGeom prst="triangle">
                  <a:avLst/>
                </a:prstGeom>
                <a:solidFill>
                  <a:schemeClr val="accent3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4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Arial"/>
                  </a:endParaRPr>
                </a:p>
              </p:txBody>
            </p:sp>
            <p:sp>
              <p:nvSpPr>
                <p:cNvPr id="453" name="Oval 4">
                  <a:extLst>
                    <a:ext uri="{FF2B5EF4-FFF2-40B4-BE49-F238E27FC236}">
                      <a16:creationId xmlns:a16="http://schemas.microsoft.com/office/drawing/2014/main" id="{0A51EBBE-DD92-4BD7-A951-53AABB1B76C0}"/>
                    </a:ext>
                  </a:extLst>
                </p:cNvPr>
                <p:cNvSpPr/>
                <p:nvPr/>
              </p:nvSpPr>
              <p:spPr>
                <a:xfrm>
                  <a:off x="3445632" y="1330819"/>
                  <a:ext cx="2035631" cy="28484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4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Arial"/>
                  </a:endParaRPr>
                </a:p>
              </p:txBody>
            </p:sp>
          </p:grpSp>
          <p:sp>
            <p:nvSpPr>
              <p:cNvPr id="450" name="Rectangle 6">
                <a:extLst>
                  <a:ext uri="{FF2B5EF4-FFF2-40B4-BE49-F238E27FC236}">
                    <a16:creationId xmlns:a16="http://schemas.microsoft.com/office/drawing/2014/main" id="{A2F9E6D1-7AAB-41C1-92DE-978B854FCC61}"/>
                  </a:ext>
                </a:extLst>
              </p:cNvPr>
              <p:cNvSpPr/>
              <p:nvPr/>
            </p:nvSpPr>
            <p:spPr>
              <a:xfrm>
                <a:off x="4323382" y="2848421"/>
                <a:ext cx="261457" cy="653736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400" kern="0" dirty="0">
                  <a:solidFill>
                    <a:srgbClr val="FFFFFF"/>
                  </a:solidFill>
                  <a:latin typeface="微软雅黑" panose="020B0503020204020204" pitchFamily="34" charset="-122"/>
                  <a:sym typeface="Arial"/>
                </a:endParaRPr>
              </a:p>
            </p:txBody>
          </p:sp>
          <p:sp>
            <p:nvSpPr>
              <p:cNvPr id="451" name="Oval 10">
                <a:extLst>
                  <a:ext uri="{FF2B5EF4-FFF2-40B4-BE49-F238E27FC236}">
                    <a16:creationId xmlns:a16="http://schemas.microsoft.com/office/drawing/2014/main" id="{CD206C18-57B7-4720-8C42-5B9A1539A4F1}"/>
                  </a:ext>
                </a:extLst>
              </p:cNvPr>
              <p:cNvSpPr/>
              <p:nvPr/>
            </p:nvSpPr>
            <p:spPr>
              <a:xfrm>
                <a:off x="4323382" y="3394757"/>
                <a:ext cx="261457" cy="173673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400" kern="0" dirty="0">
                  <a:solidFill>
                    <a:srgbClr val="FFFFFF"/>
                  </a:solidFill>
                  <a:latin typeface="微软雅黑" panose="020B0503020204020204" pitchFamily="34" charset="-122"/>
                  <a:sym typeface="Arial"/>
                </a:endParaRPr>
              </a:p>
            </p:txBody>
          </p:sp>
        </p:grpSp>
      </p:grpSp>
      <p:grpSp>
        <p:nvGrpSpPr>
          <p:cNvPr id="454" name="Group 42">
            <a:extLst>
              <a:ext uri="{FF2B5EF4-FFF2-40B4-BE49-F238E27FC236}">
                <a16:creationId xmlns:a16="http://schemas.microsoft.com/office/drawing/2014/main" id="{1422829B-97FA-48B6-A021-3197D0BABB11}"/>
              </a:ext>
            </a:extLst>
          </p:cNvPr>
          <p:cNvGrpSpPr/>
          <p:nvPr/>
        </p:nvGrpSpPr>
        <p:grpSpPr>
          <a:xfrm>
            <a:off x="1173480" y="4465270"/>
            <a:ext cx="9959339" cy="1691912"/>
            <a:chOff x="-294151" y="3530619"/>
            <a:chExt cx="9959339" cy="169191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55" name="Round Diagonal Corner Rectangle 12">
              <a:extLst>
                <a:ext uri="{FF2B5EF4-FFF2-40B4-BE49-F238E27FC236}">
                  <a16:creationId xmlns:a16="http://schemas.microsoft.com/office/drawing/2014/main" id="{8C4AAA88-81BC-4946-A246-0D43E11D3A56}"/>
                </a:ext>
              </a:extLst>
            </p:cNvPr>
            <p:cNvSpPr/>
            <p:nvPr/>
          </p:nvSpPr>
          <p:spPr>
            <a:xfrm>
              <a:off x="-294151" y="3726294"/>
              <a:ext cx="9959339" cy="1496237"/>
            </a:xfrm>
            <a:prstGeom prst="round2Diag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56" name="TextBox 14">
              <a:extLst>
                <a:ext uri="{FF2B5EF4-FFF2-40B4-BE49-F238E27FC236}">
                  <a16:creationId xmlns:a16="http://schemas.microsoft.com/office/drawing/2014/main" id="{47649F73-5D39-49A3-8DD4-4ED4627BEDB8}"/>
                </a:ext>
              </a:extLst>
            </p:cNvPr>
            <p:cNvSpPr txBox="1"/>
            <p:nvPr/>
          </p:nvSpPr>
          <p:spPr>
            <a:xfrm>
              <a:off x="2425122" y="4493329"/>
              <a:ext cx="233951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  <a:sym typeface="Arial"/>
                </a:rPr>
                <a:t>Various property &amp; land types, uses and characteristics</a:t>
              </a:r>
            </a:p>
          </p:txBody>
        </p:sp>
        <p:sp>
          <p:nvSpPr>
            <p:cNvPr id="457" name="TextBox 15">
              <a:extLst>
                <a:ext uri="{FF2B5EF4-FFF2-40B4-BE49-F238E27FC236}">
                  <a16:creationId xmlns:a16="http://schemas.microsoft.com/office/drawing/2014/main" id="{B7D6F18C-4516-41AE-902F-24F20D98EDE7}"/>
                </a:ext>
              </a:extLst>
            </p:cNvPr>
            <p:cNvSpPr txBox="1"/>
            <p:nvPr/>
          </p:nvSpPr>
          <p:spPr>
            <a:xfrm>
              <a:off x="175540" y="4494867"/>
              <a:ext cx="189401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  <a:sym typeface="Arial"/>
                </a:rPr>
                <a:t>Land &amp; property prices at date of transaction</a:t>
              </a:r>
            </a:p>
          </p:txBody>
        </p:sp>
        <p:sp>
          <p:nvSpPr>
            <p:cNvPr id="458" name="TextBox 16">
              <a:extLst>
                <a:ext uri="{FF2B5EF4-FFF2-40B4-BE49-F238E27FC236}">
                  <a16:creationId xmlns:a16="http://schemas.microsoft.com/office/drawing/2014/main" id="{6E8F8076-A2BB-4C04-A5BD-2A4489E83D08}"/>
                </a:ext>
              </a:extLst>
            </p:cNvPr>
            <p:cNvSpPr txBox="1"/>
            <p:nvPr/>
          </p:nvSpPr>
          <p:spPr>
            <a:xfrm>
              <a:off x="4966151" y="4493329"/>
              <a:ext cx="21573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  <a:sym typeface="Arial"/>
                </a:rPr>
                <a:t>Address level amenities and connectedness data</a:t>
              </a:r>
            </a:p>
          </p:txBody>
        </p:sp>
        <p:sp>
          <p:nvSpPr>
            <p:cNvPr id="459" name="Rounded Rectangle 17">
              <a:extLst>
                <a:ext uri="{FF2B5EF4-FFF2-40B4-BE49-F238E27FC236}">
                  <a16:creationId xmlns:a16="http://schemas.microsoft.com/office/drawing/2014/main" id="{F0AACD38-795F-4399-833E-73AD1978BF94}"/>
                </a:ext>
              </a:extLst>
            </p:cNvPr>
            <p:cNvSpPr/>
            <p:nvPr/>
          </p:nvSpPr>
          <p:spPr>
            <a:xfrm>
              <a:off x="3476561" y="3580704"/>
              <a:ext cx="2350200" cy="430473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60" name="TextBox 18">
              <a:extLst>
                <a:ext uri="{FF2B5EF4-FFF2-40B4-BE49-F238E27FC236}">
                  <a16:creationId xmlns:a16="http://schemas.microsoft.com/office/drawing/2014/main" id="{C7EFBAF9-5E40-48F5-990B-E390981E81D0}"/>
                </a:ext>
              </a:extLst>
            </p:cNvPr>
            <p:cNvSpPr txBox="1"/>
            <p:nvPr/>
          </p:nvSpPr>
          <p:spPr>
            <a:xfrm>
              <a:off x="3939688" y="3530619"/>
              <a:ext cx="16610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300" kern="0" dirty="0">
                  <a:solidFill>
                    <a:srgbClr val="FFFFFF"/>
                  </a:solidFill>
                  <a:latin typeface="微软雅黑" panose="020B0503020204020204" pitchFamily="34" charset="-122"/>
                  <a:cs typeface="Trebuchet MS"/>
                  <a:sym typeface="Arial"/>
                </a:rPr>
                <a:t>Inclusion in Model</a:t>
              </a:r>
            </a:p>
          </p:txBody>
        </p:sp>
      </p:grpSp>
      <p:cxnSp>
        <p:nvCxnSpPr>
          <p:cNvPr id="461" name="Straight Connector 20">
            <a:extLst>
              <a:ext uri="{FF2B5EF4-FFF2-40B4-BE49-F238E27FC236}">
                <a16:creationId xmlns:a16="http://schemas.microsoft.com/office/drawing/2014/main" id="{C5F23B9F-6632-4CCE-BA15-7951A72DF3CB}"/>
              </a:ext>
            </a:extLst>
          </p:cNvPr>
          <p:cNvCxnSpPr/>
          <p:nvPr/>
        </p:nvCxnSpPr>
        <p:spPr>
          <a:xfrm>
            <a:off x="4452284" y="1585235"/>
            <a:ext cx="0" cy="2641352"/>
          </a:xfrm>
          <a:prstGeom prst="line">
            <a:avLst/>
          </a:prstGeom>
          <a:noFill/>
          <a:ln w="412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cxnSp>
        <p:nvCxnSpPr>
          <p:cNvPr id="462" name="Straight Connector 21">
            <a:extLst>
              <a:ext uri="{FF2B5EF4-FFF2-40B4-BE49-F238E27FC236}">
                <a16:creationId xmlns:a16="http://schemas.microsoft.com/office/drawing/2014/main" id="{9A0BF7CE-E6F7-4070-83EE-51E6BE0065DF}"/>
              </a:ext>
            </a:extLst>
          </p:cNvPr>
          <p:cNvCxnSpPr/>
          <p:nvPr/>
        </p:nvCxnSpPr>
        <p:spPr>
          <a:xfrm>
            <a:off x="8134357" y="1585238"/>
            <a:ext cx="0" cy="2740187"/>
          </a:xfrm>
          <a:prstGeom prst="line">
            <a:avLst/>
          </a:prstGeom>
          <a:noFill/>
          <a:ln w="412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cxnSp>
        <p:nvCxnSpPr>
          <p:cNvPr id="463" name="Elbow Connector 25">
            <a:extLst>
              <a:ext uri="{FF2B5EF4-FFF2-40B4-BE49-F238E27FC236}">
                <a16:creationId xmlns:a16="http://schemas.microsoft.com/office/drawing/2014/main" id="{569F1AB2-BC2D-42A6-B60B-3F9F1D70D381}"/>
              </a:ext>
            </a:extLst>
          </p:cNvPr>
          <p:cNvCxnSpPr>
            <a:endCxn id="453" idx="1"/>
          </p:cNvCxnSpPr>
          <p:nvPr/>
        </p:nvCxnSpPr>
        <p:spPr>
          <a:xfrm>
            <a:off x="4452287" y="1781356"/>
            <a:ext cx="1169827" cy="769772"/>
          </a:xfrm>
          <a:prstGeom prst="bentConnector2">
            <a:avLst/>
          </a:prstGeom>
          <a:noFill/>
          <a:ln w="31750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headEnd type="oval"/>
            <a:tailEnd type="arrow" w="sm" len="lg"/>
          </a:ln>
          <a:effectLst/>
        </p:spPr>
      </p:cxnSp>
      <p:cxnSp>
        <p:nvCxnSpPr>
          <p:cNvPr id="464" name="Elbow Connector 27">
            <a:extLst>
              <a:ext uri="{FF2B5EF4-FFF2-40B4-BE49-F238E27FC236}">
                <a16:creationId xmlns:a16="http://schemas.microsoft.com/office/drawing/2014/main" id="{F4B0D2A8-E077-487E-BAF7-1A218A802ADB}"/>
              </a:ext>
            </a:extLst>
          </p:cNvPr>
          <p:cNvCxnSpPr>
            <a:endCxn id="453" idx="7"/>
          </p:cNvCxnSpPr>
          <p:nvPr/>
        </p:nvCxnSpPr>
        <p:spPr>
          <a:xfrm rot="10800000" flipV="1">
            <a:off x="6612534" y="1781356"/>
            <a:ext cx="1521827" cy="769772"/>
          </a:xfrm>
          <a:prstGeom prst="bentConnector2">
            <a:avLst/>
          </a:prstGeom>
          <a:noFill/>
          <a:ln w="31750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headEnd type="oval"/>
            <a:tailEnd type="arrow"/>
          </a:ln>
          <a:effectLst/>
        </p:spPr>
      </p:cxnSp>
      <p:sp>
        <p:nvSpPr>
          <p:cNvPr id="465" name="Rounded Rectangle 29">
            <a:extLst>
              <a:ext uri="{FF2B5EF4-FFF2-40B4-BE49-F238E27FC236}">
                <a16:creationId xmlns:a16="http://schemas.microsoft.com/office/drawing/2014/main" id="{0CFC2E24-5FF9-4887-9875-1017B2104E19}"/>
              </a:ext>
            </a:extLst>
          </p:cNvPr>
          <p:cNvSpPr/>
          <p:nvPr/>
        </p:nvSpPr>
        <p:spPr>
          <a:xfrm>
            <a:off x="8507085" y="1818711"/>
            <a:ext cx="2732928" cy="71911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400" kern="0" dirty="0">
              <a:solidFill>
                <a:srgbClr val="FFFFFF"/>
              </a:solidFill>
              <a:latin typeface="微软雅黑" panose="020B0503020204020204" pitchFamily="34" charset="-122"/>
              <a:sym typeface="Arial"/>
            </a:endParaRPr>
          </a:p>
        </p:txBody>
      </p:sp>
      <p:sp>
        <p:nvSpPr>
          <p:cNvPr id="466" name="Rounded Rectangle 30">
            <a:extLst>
              <a:ext uri="{FF2B5EF4-FFF2-40B4-BE49-F238E27FC236}">
                <a16:creationId xmlns:a16="http://schemas.microsoft.com/office/drawing/2014/main" id="{CA387FB0-5067-4733-92CB-386396518B7C}"/>
              </a:ext>
            </a:extLst>
          </p:cNvPr>
          <p:cNvSpPr/>
          <p:nvPr/>
        </p:nvSpPr>
        <p:spPr>
          <a:xfrm>
            <a:off x="8507085" y="3137665"/>
            <a:ext cx="2732928" cy="8126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400" kern="0" dirty="0">
              <a:solidFill>
                <a:srgbClr val="FFFFFF"/>
              </a:solidFill>
              <a:latin typeface="微软雅黑" panose="020B0503020204020204" pitchFamily="34" charset="-122"/>
              <a:sym typeface="Arial"/>
            </a:endParaRPr>
          </a:p>
        </p:txBody>
      </p:sp>
      <p:grpSp>
        <p:nvGrpSpPr>
          <p:cNvPr id="467" name="Group 40">
            <a:extLst>
              <a:ext uri="{FF2B5EF4-FFF2-40B4-BE49-F238E27FC236}">
                <a16:creationId xmlns:a16="http://schemas.microsoft.com/office/drawing/2014/main" id="{8E6648E7-FF7A-41B1-8540-73142CF419E5}"/>
              </a:ext>
            </a:extLst>
          </p:cNvPr>
          <p:cNvGrpSpPr/>
          <p:nvPr/>
        </p:nvGrpSpPr>
        <p:grpSpPr>
          <a:xfrm>
            <a:off x="911111" y="1799200"/>
            <a:ext cx="3541177" cy="719110"/>
            <a:chOff x="634968" y="1054482"/>
            <a:chExt cx="2349685" cy="719110"/>
          </a:xfrm>
          <a:solidFill>
            <a:srgbClr val="BF0008"/>
          </a:solidFill>
        </p:grpSpPr>
        <p:sp>
          <p:nvSpPr>
            <p:cNvPr id="468" name="Rounded Rectangle 22">
              <a:extLst>
                <a:ext uri="{FF2B5EF4-FFF2-40B4-BE49-F238E27FC236}">
                  <a16:creationId xmlns:a16="http://schemas.microsoft.com/office/drawing/2014/main" id="{3D63B673-59A6-4880-BF5C-FA863E831F60}"/>
                </a:ext>
              </a:extLst>
            </p:cNvPr>
            <p:cNvSpPr/>
            <p:nvPr/>
          </p:nvSpPr>
          <p:spPr>
            <a:xfrm>
              <a:off x="634968" y="1054482"/>
              <a:ext cx="1792849" cy="71911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cxnSp>
          <p:nvCxnSpPr>
            <p:cNvPr id="469" name="Straight Connector 32">
              <a:extLst>
                <a:ext uri="{FF2B5EF4-FFF2-40B4-BE49-F238E27FC236}">
                  <a16:creationId xmlns:a16="http://schemas.microsoft.com/office/drawing/2014/main" id="{E55132ED-88CF-4130-A5E5-DE411FBA1E3A}"/>
                </a:ext>
              </a:extLst>
            </p:cNvPr>
            <p:cNvCxnSpPr>
              <a:stCxn id="468" idx="3"/>
            </p:cNvCxnSpPr>
            <p:nvPr/>
          </p:nvCxnSpPr>
          <p:spPr>
            <a:xfrm>
              <a:off x="2427817" y="1414037"/>
              <a:ext cx="556836" cy="0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470" name="Group 39">
            <a:extLst>
              <a:ext uri="{FF2B5EF4-FFF2-40B4-BE49-F238E27FC236}">
                <a16:creationId xmlns:a16="http://schemas.microsoft.com/office/drawing/2014/main" id="{E6B142B1-01DF-40E9-9EA4-FF592D30A83F}"/>
              </a:ext>
            </a:extLst>
          </p:cNvPr>
          <p:cNvGrpSpPr/>
          <p:nvPr/>
        </p:nvGrpSpPr>
        <p:grpSpPr>
          <a:xfrm>
            <a:off x="911111" y="2671907"/>
            <a:ext cx="3541177" cy="719110"/>
            <a:chOff x="634968" y="2392947"/>
            <a:chExt cx="2349685" cy="719110"/>
          </a:xfrm>
          <a:solidFill>
            <a:srgbClr val="BF0008"/>
          </a:solidFill>
        </p:grpSpPr>
        <p:sp>
          <p:nvSpPr>
            <p:cNvPr id="471" name="Rounded Rectangle 23">
              <a:extLst>
                <a:ext uri="{FF2B5EF4-FFF2-40B4-BE49-F238E27FC236}">
                  <a16:creationId xmlns:a16="http://schemas.microsoft.com/office/drawing/2014/main" id="{4ACE525B-D0F4-4B86-BB22-89DFD24663D2}"/>
                </a:ext>
              </a:extLst>
            </p:cNvPr>
            <p:cNvSpPr/>
            <p:nvPr/>
          </p:nvSpPr>
          <p:spPr>
            <a:xfrm>
              <a:off x="634968" y="2392947"/>
              <a:ext cx="1792849" cy="71911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cxnSp>
          <p:nvCxnSpPr>
            <p:cNvPr id="472" name="Straight Connector 34">
              <a:extLst>
                <a:ext uri="{FF2B5EF4-FFF2-40B4-BE49-F238E27FC236}">
                  <a16:creationId xmlns:a16="http://schemas.microsoft.com/office/drawing/2014/main" id="{98AF8204-337B-4506-9A65-09B914B628EB}"/>
                </a:ext>
              </a:extLst>
            </p:cNvPr>
            <p:cNvCxnSpPr>
              <a:stCxn id="471" idx="3"/>
            </p:cNvCxnSpPr>
            <p:nvPr/>
          </p:nvCxnSpPr>
          <p:spPr>
            <a:xfrm>
              <a:off x="2427817" y="2752502"/>
              <a:ext cx="556836" cy="0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474" name="Straight Connector 48">
            <a:extLst>
              <a:ext uri="{FF2B5EF4-FFF2-40B4-BE49-F238E27FC236}">
                <a16:creationId xmlns:a16="http://schemas.microsoft.com/office/drawing/2014/main" id="{9170BFEE-408F-404A-9842-6CF6C067A2CC}"/>
              </a:ext>
            </a:extLst>
          </p:cNvPr>
          <p:cNvCxnSpPr>
            <a:cxnSpLocks/>
            <a:endCxn id="465" idx="1"/>
          </p:cNvCxnSpPr>
          <p:nvPr/>
        </p:nvCxnSpPr>
        <p:spPr>
          <a:xfrm>
            <a:off x="8134360" y="2174904"/>
            <a:ext cx="372725" cy="3362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headEnd type="oval"/>
            <a:tailEnd type="none"/>
          </a:ln>
          <a:effectLst/>
        </p:spPr>
      </p:cxnSp>
      <p:sp>
        <p:nvSpPr>
          <p:cNvPr id="475" name="TextBox 56">
            <a:extLst>
              <a:ext uri="{FF2B5EF4-FFF2-40B4-BE49-F238E27FC236}">
                <a16:creationId xmlns:a16="http://schemas.microsoft.com/office/drawing/2014/main" id="{7E4F7238-A839-4BC1-92BC-26DBE968FDBD}"/>
              </a:ext>
            </a:extLst>
          </p:cNvPr>
          <p:cNvSpPr txBox="1"/>
          <p:nvPr/>
        </p:nvSpPr>
        <p:spPr>
          <a:xfrm>
            <a:off x="8451057" y="1890882"/>
            <a:ext cx="286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kern="0" dirty="0">
                <a:solidFill>
                  <a:srgbClr val="262626"/>
                </a:solidFill>
                <a:latin typeface="微软雅黑" panose="020B0503020204020204" pitchFamily="34" charset="-122"/>
                <a:cs typeface="Trebuchet MS"/>
                <a:sym typeface="Arial"/>
              </a:rPr>
              <a:t>How to most efficiently gather the data?</a:t>
            </a:r>
          </a:p>
        </p:txBody>
      </p:sp>
      <p:sp>
        <p:nvSpPr>
          <p:cNvPr id="476" name="TextBox 89">
            <a:extLst>
              <a:ext uri="{FF2B5EF4-FFF2-40B4-BE49-F238E27FC236}">
                <a16:creationId xmlns:a16="http://schemas.microsoft.com/office/drawing/2014/main" id="{BC18517C-3198-4FE7-9C39-84685E5A47EC}"/>
              </a:ext>
            </a:extLst>
          </p:cNvPr>
          <p:cNvSpPr txBox="1"/>
          <p:nvPr/>
        </p:nvSpPr>
        <p:spPr>
          <a:xfrm>
            <a:off x="911110" y="2671671"/>
            <a:ext cx="2647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SG" altLang="zh-CN" sz="1400" dirty="0">
                <a:latin typeface="微软雅黑" panose="020B0503020204020204" pitchFamily="34" charset="-122"/>
                <a:cs typeface="Trebuchet MS"/>
              </a:rPr>
              <a:t>What information will be good predictors of land and property price?</a:t>
            </a:r>
            <a:endParaRPr lang="zh-CN" altLang="en-US" sz="1400" dirty="0"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477" name="Group 90">
            <a:extLst>
              <a:ext uri="{FF2B5EF4-FFF2-40B4-BE49-F238E27FC236}">
                <a16:creationId xmlns:a16="http://schemas.microsoft.com/office/drawing/2014/main" id="{6F053C02-6292-4427-B781-9BD48CDC8FDB}"/>
              </a:ext>
            </a:extLst>
          </p:cNvPr>
          <p:cNvGrpSpPr/>
          <p:nvPr/>
        </p:nvGrpSpPr>
        <p:grpSpPr>
          <a:xfrm>
            <a:off x="4876489" y="4975286"/>
            <a:ext cx="705353" cy="374481"/>
            <a:chOff x="6481427" y="1803081"/>
            <a:chExt cx="290537" cy="146943"/>
          </a:xfrm>
          <a:solidFill>
            <a:srgbClr val="FFFFFF"/>
          </a:solidFill>
        </p:grpSpPr>
        <p:sp>
          <p:nvSpPr>
            <p:cNvPr id="478" name="Freeform 91">
              <a:extLst>
                <a:ext uri="{FF2B5EF4-FFF2-40B4-BE49-F238E27FC236}">
                  <a16:creationId xmlns:a16="http://schemas.microsoft.com/office/drawing/2014/main" id="{E81799F3-ED37-4678-A6B0-E2EBDD2AA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0080" y="1888568"/>
              <a:ext cx="13000" cy="5712"/>
            </a:xfrm>
            <a:custGeom>
              <a:avLst/>
              <a:gdLst>
                <a:gd name="T0" fmla="*/ 179 w 251"/>
                <a:gd name="T1" fmla="*/ 107 h 115"/>
                <a:gd name="T2" fmla="*/ 175 w 251"/>
                <a:gd name="T3" fmla="*/ 107 h 115"/>
                <a:gd name="T4" fmla="*/ 171 w 251"/>
                <a:gd name="T5" fmla="*/ 99 h 115"/>
                <a:gd name="T6" fmla="*/ 171 w 251"/>
                <a:gd name="T7" fmla="*/ 87 h 115"/>
                <a:gd name="T8" fmla="*/ 179 w 251"/>
                <a:gd name="T9" fmla="*/ 83 h 115"/>
                <a:gd name="T10" fmla="*/ 179 w 251"/>
                <a:gd name="T11" fmla="*/ 72 h 115"/>
                <a:gd name="T12" fmla="*/ 179 w 251"/>
                <a:gd name="T13" fmla="*/ 68 h 115"/>
                <a:gd name="T14" fmla="*/ 175 w 251"/>
                <a:gd name="T15" fmla="*/ 68 h 115"/>
                <a:gd name="T16" fmla="*/ 175 w 251"/>
                <a:gd name="T17" fmla="*/ 72 h 115"/>
                <a:gd name="T18" fmla="*/ 167 w 251"/>
                <a:gd name="T19" fmla="*/ 72 h 115"/>
                <a:gd name="T20" fmla="*/ 163 w 251"/>
                <a:gd name="T21" fmla="*/ 64 h 115"/>
                <a:gd name="T22" fmla="*/ 163 w 251"/>
                <a:gd name="T23" fmla="*/ 60 h 115"/>
                <a:gd name="T24" fmla="*/ 167 w 251"/>
                <a:gd name="T25" fmla="*/ 52 h 115"/>
                <a:gd name="T26" fmla="*/ 167 w 251"/>
                <a:gd name="T27" fmla="*/ 44 h 115"/>
                <a:gd name="T28" fmla="*/ 171 w 251"/>
                <a:gd name="T29" fmla="*/ 36 h 115"/>
                <a:gd name="T30" fmla="*/ 175 w 251"/>
                <a:gd name="T31" fmla="*/ 28 h 115"/>
                <a:gd name="T32" fmla="*/ 175 w 251"/>
                <a:gd name="T33" fmla="*/ 16 h 115"/>
                <a:gd name="T34" fmla="*/ 179 w 251"/>
                <a:gd name="T35" fmla="*/ 8 h 115"/>
                <a:gd name="T36" fmla="*/ 191 w 251"/>
                <a:gd name="T37" fmla="*/ 4 h 115"/>
                <a:gd name="T38" fmla="*/ 195 w 251"/>
                <a:gd name="T39" fmla="*/ 4 h 115"/>
                <a:gd name="T40" fmla="*/ 207 w 251"/>
                <a:gd name="T41" fmla="*/ 8 h 115"/>
                <a:gd name="T42" fmla="*/ 215 w 251"/>
                <a:gd name="T43" fmla="*/ 12 h 115"/>
                <a:gd name="T44" fmla="*/ 219 w 251"/>
                <a:gd name="T45" fmla="*/ 20 h 115"/>
                <a:gd name="T46" fmla="*/ 231 w 251"/>
                <a:gd name="T47" fmla="*/ 20 h 115"/>
                <a:gd name="T48" fmla="*/ 239 w 251"/>
                <a:gd name="T49" fmla="*/ 24 h 115"/>
                <a:gd name="T50" fmla="*/ 247 w 251"/>
                <a:gd name="T51" fmla="*/ 28 h 115"/>
                <a:gd name="T52" fmla="*/ 247 w 251"/>
                <a:gd name="T53" fmla="*/ 36 h 115"/>
                <a:gd name="T54" fmla="*/ 247 w 251"/>
                <a:gd name="T55" fmla="*/ 44 h 115"/>
                <a:gd name="T56" fmla="*/ 243 w 251"/>
                <a:gd name="T57" fmla="*/ 56 h 115"/>
                <a:gd name="T58" fmla="*/ 235 w 251"/>
                <a:gd name="T59" fmla="*/ 64 h 115"/>
                <a:gd name="T60" fmla="*/ 223 w 251"/>
                <a:gd name="T61" fmla="*/ 76 h 115"/>
                <a:gd name="T62" fmla="*/ 211 w 251"/>
                <a:gd name="T63" fmla="*/ 80 h 115"/>
                <a:gd name="T64" fmla="*/ 207 w 251"/>
                <a:gd name="T65" fmla="*/ 87 h 115"/>
                <a:gd name="T66" fmla="*/ 203 w 251"/>
                <a:gd name="T67" fmla="*/ 87 h 115"/>
                <a:gd name="T68" fmla="*/ 199 w 251"/>
                <a:gd name="T69" fmla="*/ 95 h 115"/>
                <a:gd name="T70" fmla="*/ 195 w 251"/>
                <a:gd name="T71" fmla="*/ 103 h 115"/>
                <a:gd name="T72" fmla="*/ 195 w 251"/>
                <a:gd name="T73" fmla="*/ 107 h 115"/>
                <a:gd name="T74" fmla="*/ 187 w 251"/>
                <a:gd name="T75" fmla="*/ 115 h 115"/>
                <a:gd name="T76" fmla="*/ 20 w 251"/>
                <a:gd name="T77" fmla="*/ 40 h 115"/>
                <a:gd name="T78" fmla="*/ 20 w 251"/>
                <a:gd name="T79" fmla="*/ 36 h 115"/>
                <a:gd name="T80" fmla="*/ 20 w 251"/>
                <a:gd name="T81" fmla="*/ 40 h 115"/>
                <a:gd name="T82" fmla="*/ 4 w 251"/>
                <a:gd name="T83" fmla="*/ 40 h 115"/>
                <a:gd name="T84" fmla="*/ 4 w 251"/>
                <a:gd name="T85" fmla="*/ 32 h 115"/>
                <a:gd name="T86" fmla="*/ 0 w 251"/>
                <a:gd name="T87" fmla="*/ 24 h 115"/>
                <a:gd name="T88" fmla="*/ 8 w 251"/>
                <a:gd name="T89" fmla="*/ 28 h 115"/>
                <a:gd name="T90" fmla="*/ 12 w 251"/>
                <a:gd name="T91" fmla="*/ 36 h 115"/>
                <a:gd name="T92" fmla="*/ 8 w 251"/>
                <a:gd name="T93" fmla="*/ 44 h 115"/>
                <a:gd name="T94" fmla="*/ 12 w 251"/>
                <a:gd name="T95" fmla="*/ 28 h 115"/>
                <a:gd name="T96" fmla="*/ 4 w 251"/>
                <a:gd name="T97" fmla="*/ 36 h 115"/>
                <a:gd name="T98" fmla="*/ 4 w 251"/>
                <a:gd name="T99" fmla="*/ 32 h 115"/>
                <a:gd name="T100" fmla="*/ 32 w 251"/>
                <a:gd name="T101" fmla="*/ 40 h 115"/>
                <a:gd name="T102" fmla="*/ 32 w 251"/>
                <a:gd name="T103" fmla="*/ 44 h 115"/>
                <a:gd name="T104" fmla="*/ 20 w 251"/>
                <a:gd name="T105" fmla="*/ 48 h 115"/>
                <a:gd name="T106" fmla="*/ 171 w 251"/>
                <a:gd name="T107" fmla="*/ 80 h 115"/>
                <a:gd name="T108" fmla="*/ 179 w 251"/>
                <a:gd name="T109" fmla="*/ 76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51"/>
                <a:gd name="T166" fmla="*/ 0 h 115"/>
                <a:gd name="T167" fmla="*/ 251 w 251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51" h="115">
                  <a:moveTo>
                    <a:pt x="183" y="111"/>
                  </a:moveTo>
                  <a:lnTo>
                    <a:pt x="183" y="107"/>
                  </a:lnTo>
                  <a:lnTo>
                    <a:pt x="179" y="107"/>
                  </a:lnTo>
                  <a:lnTo>
                    <a:pt x="175" y="107"/>
                  </a:lnTo>
                  <a:lnTo>
                    <a:pt x="175" y="103"/>
                  </a:lnTo>
                  <a:lnTo>
                    <a:pt x="175" y="107"/>
                  </a:lnTo>
                  <a:lnTo>
                    <a:pt x="171" y="107"/>
                  </a:lnTo>
                  <a:lnTo>
                    <a:pt x="171" y="103"/>
                  </a:lnTo>
                  <a:lnTo>
                    <a:pt x="171" y="99"/>
                  </a:lnTo>
                  <a:lnTo>
                    <a:pt x="175" y="95"/>
                  </a:lnTo>
                  <a:lnTo>
                    <a:pt x="175" y="91"/>
                  </a:lnTo>
                  <a:lnTo>
                    <a:pt x="171" y="87"/>
                  </a:lnTo>
                  <a:lnTo>
                    <a:pt x="175" y="87"/>
                  </a:lnTo>
                  <a:lnTo>
                    <a:pt x="175" y="83"/>
                  </a:lnTo>
                  <a:lnTo>
                    <a:pt x="179" y="83"/>
                  </a:lnTo>
                  <a:lnTo>
                    <a:pt x="179" y="80"/>
                  </a:lnTo>
                  <a:lnTo>
                    <a:pt x="179" y="76"/>
                  </a:lnTo>
                  <a:lnTo>
                    <a:pt x="179" y="72"/>
                  </a:lnTo>
                  <a:lnTo>
                    <a:pt x="179" y="68"/>
                  </a:lnTo>
                  <a:lnTo>
                    <a:pt x="179" y="64"/>
                  </a:lnTo>
                  <a:lnTo>
                    <a:pt x="179" y="68"/>
                  </a:lnTo>
                  <a:lnTo>
                    <a:pt x="179" y="72"/>
                  </a:lnTo>
                  <a:lnTo>
                    <a:pt x="175" y="72"/>
                  </a:lnTo>
                  <a:lnTo>
                    <a:pt x="175" y="68"/>
                  </a:lnTo>
                  <a:lnTo>
                    <a:pt x="179" y="68"/>
                  </a:lnTo>
                  <a:lnTo>
                    <a:pt x="175" y="68"/>
                  </a:lnTo>
                  <a:lnTo>
                    <a:pt x="175" y="72"/>
                  </a:lnTo>
                  <a:lnTo>
                    <a:pt x="175" y="76"/>
                  </a:lnTo>
                  <a:lnTo>
                    <a:pt x="171" y="76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3" y="68"/>
                  </a:lnTo>
                  <a:lnTo>
                    <a:pt x="163" y="64"/>
                  </a:lnTo>
                  <a:lnTo>
                    <a:pt x="167" y="64"/>
                  </a:lnTo>
                  <a:lnTo>
                    <a:pt x="167" y="60"/>
                  </a:lnTo>
                  <a:lnTo>
                    <a:pt x="163" y="60"/>
                  </a:lnTo>
                  <a:lnTo>
                    <a:pt x="163" y="56"/>
                  </a:lnTo>
                  <a:lnTo>
                    <a:pt x="163" y="52"/>
                  </a:lnTo>
                  <a:lnTo>
                    <a:pt x="167" y="52"/>
                  </a:lnTo>
                  <a:lnTo>
                    <a:pt x="163" y="48"/>
                  </a:lnTo>
                  <a:lnTo>
                    <a:pt x="163" y="44"/>
                  </a:lnTo>
                  <a:lnTo>
                    <a:pt x="167" y="44"/>
                  </a:lnTo>
                  <a:lnTo>
                    <a:pt x="167" y="40"/>
                  </a:lnTo>
                  <a:lnTo>
                    <a:pt x="171" y="40"/>
                  </a:lnTo>
                  <a:lnTo>
                    <a:pt x="171" y="36"/>
                  </a:lnTo>
                  <a:lnTo>
                    <a:pt x="171" y="32"/>
                  </a:lnTo>
                  <a:lnTo>
                    <a:pt x="171" y="28"/>
                  </a:lnTo>
                  <a:lnTo>
                    <a:pt x="175" y="28"/>
                  </a:lnTo>
                  <a:lnTo>
                    <a:pt x="175" y="24"/>
                  </a:lnTo>
                  <a:lnTo>
                    <a:pt x="175" y="20"/>
                  </a:lnTo>
                  <a:lnTo>
                    <a:pt x="175" y="16"/>
                  </a:lnTo>
                  <a:lnTo>
                    <a:pt x="175" y="12"/>
                  </a:lnTo>
                  <a:lnTo>
                    <a:pt x="179" y="12"/>
                  </a:lnTo>
                  <a:lnTo>
                    <a:pt x="179" y="8"/>
                  </a:lnTo>
                  <a:lnTo>
                    <a:pt x="183" y="8"/>
                  </a:lnTo>
                  <a:lnTo>
                    <a:pt x="187" y="8"/>
                  </a:lnTo>
                  <a:lnTo>
                    <a:pt x="191" y="4"/>
                  </a:lnTo>
                  <a:lnTo>
                    <a:pt x="195" y="4"/>
                  </a:lnTo>
                  <a:lnTo>
                    <a:pt x="195" y="0"/>
                  </a:lnTo>
                  <a:lnTo>
                    <a:pt x="195" y="4"/>
                  </a:lnTo>
                  <a:lnTo>
                    <a:pt x="199" y="4"/>
                  </a:lnTo>
                  <a:lnTo>
                    <a:pt x="203" y="8"/>
                  </a:lnTo>
                  <a:lnTo>
                    <a:pt x="207" y="8"/>
                  </a:lnTo>
                  <a:lnTo>
                    <a:pt x="207" y="12"/>
                  </a:lnTo>
                  <a:lnTo>
                    <a:pt x="211" y="12"/>
                  </a:lnTo>
                  <a:lnTo>
                    <a:pt x="215" y="12"/>
                  </a:lnTo>
                  <a:lnTo>
                    <a:pt x="215" y="16"/>
                  </a:lnTo>
                  <a:lnTo>
                    <a:pt x="215" y="20"/>
                  </a:lnTo>
                  <a:lnTo>
                    <a:pt x="219" y="20"/>
                  </a:lnTo>
                  <a:lnTo>
                    <a:pt x="223" y="20"/>
                  </a:lnTo>
                  <a:lnTo>
                    <a:pt x="227" y="20"/>
                  </a:lnTo>
                  <a:lnTo>
                    <a:pt x="231" y="20"/>
                  </a:lnTo>
                  <a:lnTo>
                    <a:pt x="235" y="20"/>
                  </a:lnTo>
                  <a:lnTo>
                    <a:pt x="239" y="20"/>
                  </a:lnTo>
                  <a:lnTo>
                    <a:pt x="239" y="24"/>
                  </a:lnTo>
                  <a:lnTo>
                    <a:pt x="243" y="24"/>
                  </a:lnTo>
                  <a:lnTo>
                    <a:pt x="243" y="28"/>
                  </a:lnTo>
                  <a:lnTo>
                    <a:pt x="247" y="28"/>
                  </a:lnTo>
                  <a:lnTo>
                    <a:pt x="243" y="28"/>
                  </a:lnTo>
                  <a:lnTo>
                    <a:pt x="247" y="32"/>
                  </a:lnTo>
                  <a:lnTo>
                    <a:pt x="247" y="36"/>
                  </a:lnTo>
                  <a:lnTo>
                    <a:pt x="247" y="40"/>
                  </a:lnTo>
                  <a:lnTo>
                    <a:pt x="251" y="44"/>
                  </a:lnTo>
                  <a:lnTo>
                    <a:pt x="247" y="44"/>
                  </a:lnTo>
                  <a:lnTo>
                    <a:pt x="247" y="48"/>
                  </a:lnTo>
                  <a:lnTo>
                    <a:pt x="243" y="52"/>
                  </a:lnTo>
                  <a:lnTo>
                    <a:pt x="243" y="56"/>
                  </a:lnTo>
                  <a:lnTo>
                    <a:pt x="239" y="60"/>
                  </a:lnTo>
                  <a:lnTo>
                    <a:pt x="239" y="64"/>
                  </a:lnTo>
                  <a:lnTo>
                    <a:pt x="235" y="64"/>
                  </a:lnTo>
                  <a:lnTo>
                    <a:pt x="231" y="68"/>
                  </a:lnTo>
                  <a:lnTo>
                    <a:pt x="227" y="72"/>
                  </a:lnTo>
                  <a:lnTo>
                    <a:pt x="223" y="76"/>
                  </a:lnTo>
                  <a:lnTo>
                    <a:pt x="219" y="76"/>
                  </a:lnTo>
                  <a:lnTo>
                    <a:pt x="215" y="80"/>
                  </a:lnTo>
                  <a:lnTo>
                    <a:pt x="211" y="80"/>
                  </a:lnTo>
                  <a:lnTo>
                    <a:pt x="207" y="80"/>
                  </a:lnTo>
                  <a:lnTo>
                    <a:pt x="207" y="83"/>
                  </a:lnTo>
                  <a:lnTo>
                    <a:pt x="207" y="87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3" y="95"/>
                  </a:lnTo>
                  <a:lnTo>
                    <a:pt x="199" y="95"/>
                  </a:lnTo>
                  <a:lnTo>
                    <a:pt x="199" y="99"/>
                  </a:lnTo>
                  <a:lnTo>
                    <a:pt x="199" y="103"/>
                  </a:lnTo>
                  <a:lnTo>
                    <a:pt x="195" y="103"/>
                  </a:lnTo>
                  <a:lnTo>
                    <a:pt x="195" y="107"/>
                  </a:lnTo>
                  <a:lnTo>
                    <a:pt x="199" y="107"/>
                  </a:lnTo>
                  <a:lnTo>
                    <a:pt x="195" y="107"/>
                  </a:lnTo>
                  <a:lnTo>
                    <a:pt x="195" y="111"/>
                  </a:lnTo>
                  <a:lnTo>
                    <a:pt x="191" y="115"/>
                  </a:lnTo>
                  <a:lnTo>
                    <a:pt x="187" y="115"/>
                  </a:lnTo>
                  <a:lnTo>
                    <a:pt x="187" y="111"/>
                  </a:lnTo>
                  <a:lnTo>
                    <a:pt x="183" y="111"/>
                  </a:lnTo>
                  <a:close/>
                  <a:moveTo>
                    <a:pt x="20" y="40"/>
                  </a:moveTo>
                  <a:lnTo>
                    <a:pt x="16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0" y="40"/>
                  </a:lnTo>
                  <a:close/>
                  <a:moveTo>
                    <a:pt x="8" y="44"/>
                  </a:moveTo>
                  <a:lnTo>
                    <a:pt x="4" y="44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8" y="44"/>
                  </a:lnTo>
                  <a:close/>
                  <a:moveTo>
                    <a:pt x="16" y="32"/>
                  </a:moveTo>
                  <a:lnTo>
                    <a:pt x="12" y="32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6" y="32"/>
                  </a:lnTo>
                  <a:close/>
                  <a:moveTo>
                    <a:pt x="4" y="36"/>
                  </a:moveTo>
                  <a:lnTo>
                    <a:pt x="0" y="36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36"/>
                  </a:lnTo>
                  <a:close/>
                  <a:moveTo>
                    <a:pt x="32" y="44"/>
                  </a:moveTo>
                  <a:lnTo>
                    <a:pt x="32" y="40"/>
                  </a:lnTo>
                  <a:lnTo>
                    <a:pt x="36" y="40"/>
                  </a:lnTo>
                  <a:lnTo>
                    <a:pt x="36" y="44"/>
                  </a:lnTo>
                  <a:lnTo>
                    <a:pt x="32" y="44"/>
                  </a:lnTo>
                  <a:close/>
                  <a:moveTo>
                    <a:pt x="20" y="52"/>
                  </a:moveTo>
                  <a:lnTo>
                    <a:pt x="16" y="48"/>
                  </a:lnTo>
                  <a:lnTo>
                    <a:pt x="20" y="48"/>
                  </a:lnTo>
                  <a:lnTo>
                    <a:pt x="20" y="52"/>
                  </a:lnTo>
                  <a:close/>
                  <a:moveTo>
                    <a:pt x="175" y="80"/>
                  </a:moveTo>
                  <a:lnTo>
                    <a:pt x="171" y="80"/>
                  </a:lnTo>
                  <a:lnTo>
                    <a:pt x="171" y="76"/>
                  </a:lnTo>
                  <a:lnTo>
                    <a:pt x="175" y="76"/>
                  </a:lnTo>
                  <a:lnTo>
                    <a:pt x="179" y="76"/>
                  </a:lnTo>
                  <a:lnTo>
                    <a:pt x="175" y="8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79" name="Freeform 92">
              <a:extLst>
                <a:ext uri="{FF2B5EF4-FFF2-40B4-BE49-F238E27FC236}">
                  <a16:creationId xmlns:a16="http://schemas.microsoft.com/office/drawing/2014/main" id="{63C78AE9-8DEF-4ABF-8BD7-82AAEA288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307" y="1909644"/>
              <a:ext cx="12212" cy="10637"/>
            </a:xfrm>
            <a:custGeom>
              <a:avLst/>
              <a:gdLst>
                <a:gd name="T0" fmla="*/ 133 w 236"/>
                <a:gd name="T1" fmla="*/ 150 h 215"/>
                <a:gd name="T2" fmla="*/ 118 w 236"/>
                <a:gd name="T3" fmla="*/ 144 h 215"/>
                <a:gd name="T4" fmla="*/ 103 w 236"/>
                <a:gd name="T5" fmla="*/ 139 h 215"/>
                <a:gd name="T6" fmla="*/ 96 w 236"/>
                <a:gd name="T7" fmla="*/ 133 h 215"/>
                <a:gd name="T8" fmla="*/ 74 w 236"/>
                <a:gd name="T9" fmla="*/ 122 h 215"/>
                <a:gd name="T10" fmla="*/ 59 w 236"/>
                <a:gd name="T11" fmla="*/ 122 h 215"/>
                <a:gd name="T12" fmla="*/ 44 w 236"/>
                <a:gd name="T13" fmla="*/ 117 h 215"/>
                <a:gd name="T14" fmla="*/ 37 w 236"/>
                <a:gd name="T15" fmla="*/ 105 h 215"/>
                <a:gd name="T16" fmla="*/ 22 w 236"/>
                <a:gd name="T17" fmla="*/ 100 h 215"/>
                <a:gd name="T18" fmla="*/ 22 w 236"/>
                <a:gd name="T19" fmla="*/ 94 h 215"/>
                <a:gd name="T20" fmla="*/ 15 w 236"/>
                <a:gd name="T21" fmla="*/ 83 h 215"/>
                <a:gd name="T22" fmla="*/ 0 w 236"/>
                <a:gd name="T23" fmla="*/ 78 h 215"/>
                <a:gd name="T24" fmla="*/ 15 w 236"/>
                <a:gd name="T25" fmla="*/ 44 h 215"/>
                <a:gd name="T26" fmla="*/ 15 w 236"/>
                <a:gd name="T27" fmla="*/ 28 h 215"/>
                <a:gd name="T28" fmla="*/ 52 w 236"/>
                <a:gd name="T29" fmla="*/ 6 h 215"/>
                <a:gd name="T30" fmla="*/ 89 w 236"/>
                <a:gd name="T31" fmla="*/ 0 h 215"/>
                <a:gd name="T32" fmla="*/ 125 w 236"/>
                <a:gd name="T33" fmla="*/ 11 h 215"/>
                <a:gd name="T34" fmla="*/ 125 w 236"/>
                <a:gd name="T35" fmla="*/ 22 h 215"/>
                <a:gd name="T36" fmla="*/ 133 w 236"/>
                <a:gd name="T37" fmla="*/ 33 h 215"/>
                <a:gd name="T38" fmla="*/ 133 w 236"/>
                <a:gd name="T39" fmla="*/ 55 h 215"/>
                <a:gd name="T40" fmla="*/ 133 w 236"/>
                <a:gd name="T41" fmla="*/ 72 h 215"/>
                <a:gd name="T42" fmla="*/ 140 w 236"/>
                <a:gd name="T43" fmla="*/ 72 h 215"/>
                <a:gd name="T44" fmla="*/ 162 w 236"/>
                <a:gd name="T45" fmla="*/ 78 h 215"/>
                <a:gd name="T46" fmla="*/ 170 w 236"/>
                <a:gd name="T47" fmla="*/ 78 h 215"/>
                <a:gd name="T48" fmla="*/ 177 w 236"/>
                <a:gd name="T49" fmla="*/ 72 h 215"/>
                <a:gd name="T50" fmla="*/ 184 w 236"/>
                <a:gd name="T51" fmla="*/ 78 h 215"/>
                <a:gd name="T52" fmla="*/ 192 w 236"/>
                <a:gd name="T53" fmla="*/ 83 h 215"/>
                <a:gd name="T54" fmla="*/ 199 w 236"/>
                <a:gd name="T55" fmla="*/ 89 h 215"/>
                <a:gd name="T56" fmla="*/ 199 w 236"/>
                <a:gd name="T57" fmla="*/ 100 h 215"/>
                <a:gd name="T58" fmla="*/ 199 w 236"/>
                <a:gd name="T59" fmla="*/ 111 h 215"/>
                <a:gd name="T60" fmla="*/ 207 w 236"/>
                <a:gd name="T61" fmla="*/ 122 h 215"/>
                <a:gd name="T62" fmla="*/ 214 w 236"/>
                <a:gd name="T63" fmla="*/ 122 h 215"/>
                <a:gd name="T64" fmla="*/ 236 w 236"/>
                <a:gd name="T65" fmla="*/ 122 h 215"/>
                <a:gd name="T66" fmla="*/ 236 w 236"/>
                <a:gd name="T67" fmla="*/ 128 h 215"/>
                <a:gd name="T68" fmla="*/ 236 w 236"/>
                <a:gd name="T69" fmla="*/ 133 h 215"/>
                <a:gd name="T70" fmla="*/ 236 w 236"/>
                <a:gd name="T71" fmla="*/ 139 h 215"/>
                <a:gd name="T72" fmla="*/ 229 w 236"/>
                <a:gd name="T73" fmla="*/ 155 h 215"/>
                <a:gd name="T74" fmla="*/ 229 w 236"/>
                <a:gd name="T75" fmla="*/ 166 h 215"/>
                <a:gd name="T76" fmla="*/ 229 w 236"/>
                <a:gd name="T77" fmla="*/ 183 h 215"/>
                <a:gd name="T78" fmla="*/ 221 w 236"/>
                <a:gd name="T79" fmla="*/ 193 h 215"/>
                <a:gd name="T80" fmla="*/ 214 w 236"/>
                <a:gd name="T81" fmla="*/ 198 h 215"/>
                <a:gd name="T82" fmla="*/ 199 w 236"/>
                <a:gd name="T83" fmla="*/ 204 h 215"/>
                <a:gd name="T84" fmla="*/ 192 w 236"/>
                <a:gd name="T85" fmla="*/ 215 h 215"/>
                <a:gd name="T86" fmla="*/ 184 w 236"/>
                <a:gd name="T87" fmla="*/ 209 h 215"/>
                <a:gd name="T88" fmla="*/ 177 w 236"/>
                <a:gd name="T89" fmla="*/ 215 h 215"/>
                <a:gd name="T90" fmla="*/ 177 w 236"/>
                <a:gd name="T91" fmla="*/ 215 h 215"/>
                <a:gd name="T92" fmla="*/ 170 w 236"/>
                <a:gd name="T93" fmla="*/ 215 h 215"/>
                <a:gd name="T94" fmla="*/ 162 w 236"/>
                <a:gd name="T95" fmla="*/ 215 h 215"/>
                <a:gd name="T96" fmla="*/ 155 w 236"/>
                <a:gd name="T97" fmla="*/ 215 h 215"/>
                <a:gd name="T98" fmla="*/ 148 w 236"/>
                <a:gd name="T99" fmla="*/ 215 h 215"/>
                <a:gd name="T100" fmla="*/ 140 w 236"/>
                <a:gd name="T101" fmla="*/ 209 h 215"/>
                <a:gd name="T102" fmla="*/ 118 w 236"/>
                <a:gd name="T103" fmla="*/ 209 h 215"/>
                <a:gd name="T104" fmla="*/ 118 w 236"/>
                <a:gd name="T105" fmla="*/ 204 h 215"/>
                <a:gd name="T106" fmla="*/ 125 w 236"/>
                <a:gd name="T107" fmla="*/ 193 h 215"/>
                <a:gd name="T108" fmla="*/ 125 w 236"/>
                <a:gd name="T109" fmla="*/ 183 h 215"/>
                <a:gd name="T110" fmla="*/ 140 w 236"/>
                <a:gd name="T111" fmla="*/ 172 h 215"/>
                <a:gd name="T112" fmla="*/ 140 w 236"/>
                <a:gd name="T113" fmla="*/ 161 h 21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6"/>
                <a:gd name="T172" fmla="*/ 0 h 215"/>
                <a:gd name="T173" fmla="*/ 236 w 236"/>
                <a:gd name="T174" fmla="*/ 215 h 21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6" h="215">
                  <a:moveTo>
                    <a:pt x="140" y="155"/>
                  </a:moveTo>
                  <a:lnTo>
                    <a:pt x="140" y="155"/>
                  </a:lnTo>
                  <a:lnTo>
                    <a:pt x="133" y="150"/>
                  </a:lnTo>
                  <a:lnTo>
                    <a:pt x="125" y="150"/>
                  </a:lnTo>
                  <a:lnTo>
                    <a:pt x="118" y="144"/>
                  </a:lnTo>
                  <a:lnTo>
                    <a:pt x="111" y="144"/>
                  </a:lnTo>
                  <a:lnTo>
                    <a:pt x="103" y="139"/>
                  </a:lnTo>
                  <a:lnTo>
                    <a:pt x="96" y="139"/>
                  </a:lnTo>
                  <a:lnTo>
                    <a:pt x="96" y="133"/>
                  </a:lnTo>
                  <a:lnTo>
                    <a:pt x="89" y="133"/>
                  </a:lnTo>
                  <a:lnTo>
                    <a:pt x="89" y="128"/>
                  </a:lnTo>
                  <a:lnTo>
                    <a:pt x="74" y="122"/>
                  </a:lnTo>
                  <a:lnTo>
                    <a:pt x="66" y="122"/>
                  </a:lnTo>
                  <a:lnTo>
                    <a:pt x="59" y="122"/>
                  </a:lnTo>
                  <a:lnTo>
                    <a:pt x="59" y="117"/>
                  </a:lnTo>
                  <a:lnTo>
                    <a:pt x="52" y="117"/>
                  </a:lnTo>
                  <a:lnTo>
                    <a:pt x="44" y="117"/>
                  </a:lnTo>
                  <a:lnTo>
                    <a:pt x="44" y="111"/>
                  </a:lnTo>
                  <a:lnTo>
                    <a:pt x="37" y="111"/>
                  </a:lnTo>
                  <a:lnTo>
                    <a:pt x="37" y="105"/>
                  </a:lnTo>
                  <a:lnTo>
                    <a:pt x="30" y="105"/>
                  </a:lnTo>
                  <a:lnTo>
                    <a:pt x="30" y="100"/>
                  </a:lnTo>
                  <a:lnTo>
                    <a:pt x="22" y="100"/>
                  </a:lnTo>
                  <a:lnTo>
                    <a:pt x="22" y="94"/>
                  </a:lnTo>
                  <a:lnTo>
                    <a:pt x="15" y="89"/>
                  </a:lnTo>
                  <a:lnTo>
                    <a:pt x="15" y="83"/>
                  </a:lnTo>
                  <a:lnTo>
                    <a:pt x="7" y="83"/>
                  </a:lnTo>
                  <a:lnTo>
                    <a:pt x="7" y="78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7" y="67"/>
                  </a:lnTo>
                  <a:lnTo>
                    <a:pt x="7" y="61"/>
                  </a:lnTo>
                  <a:lnTo>
                    <a:pt x="7" y="55"/>
                  </a:lnTo>
                  <a:lnTo>
                    <a:pt x="15" y="44"/>
                  </a:lnTo>
                  <a:lnTo>
                    <a:pt x="15" y="39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22" y="17"/>
                  </a:lnTo>
                  <a:lnTo>
                    <a:pt x="30" y="11"/>
                  </a:lnTo>
                  <a:lnTo>
                    <a:pt x="30" y="6"/>
                  </a:lnTo>
                  <a:lnTo>
                    <a:pt x="37" y="6"/>
                  </a:lnTo>
                  <a:lnTo>
                    <a:pt x="52" y="6"/>
                  </a:lnTo>
                  <a:lnTo>
                    <a:pt x="59" y="6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111" y="6"/>
                  </a:lnTo>
                  <a:lnTo>
                    <a:pt x="118" y="6"/>
                  </a:lnTo>
                  <a:lnTo>
                    <a:pt x="125" y="11"/>
                  </a:lnTo>
                  <a:lnTo>
                    <a:pt x="125" y="17"/>
                  </a:lnTo>
                  <a:lnTo>
                    <a:pt x="125" y="22"/>
                  </a:lnTo>
                  <a:lnTo>
                    <a:pt x="133" y="28"/>
                  </a:lnTo>
                  <a:lnTo>
                    <a:pt x="133" y="33"/>
                  </a:lnTo>
                  <a:lnTo>
                    <a:pt x="133" y="39"/>
                  </a:lnTo>
                  <a:lnTo>
                    <a:pt x="140" y="44"/>
                  </a:lnTo>
                  <a:lnTo>
                    <a:pt x="133" y="50"/>
                  </a:lnTo>
                  <a:lnTo>
                    <a:pt x="133" y="55"/>
                  </a:lnTo>
                  <a:lnTo>
                    <a:pt x="133" y="61"/>
                  </a:lnTo>
                  <a:lnTo>
                    <a:pt x="133" y="67"/>
                  </a:lnTo>
                  <a:lnTo>
                    <a:pt x="133" y="72"/>
                  </a:lnTo>
                  <a:lnTo>
                    <a:pt x="140" y="72"/>
                  </a:lnTo>
                  <a:lnTo>
                    <a:pt x="148" y="78"/>
                  </a:lnTo>
                  <a:lnTo>
                    <a:pt x="155" y="78"/>
                  </a:lnTo>
                  <a:lnTo>
                    <a:pt x="162" y="78"/>
                  </a:lnTo>
                  <a:lnTo>
                    <a:pt x="170" y="78"/>
                  </a:lnTo>
                  <a:lnTo>
                    <a:pt x="170" y="72"/>
                  </a:lnTo>
                  <a:lnTo>
                    <a:pt x="177" y="72"/>
                  </a:lnTo>
                  <a:lnTo>
                    <a:pt x="177" y="78"/>
                  </a:lnTo>
                  <a:lnTo>
                    <a:pt x="184" y="78"/>
                  </a:lnTo>
                  <a:lnTo>
                    <a:pt x="192" y="78"/>
                  </a:lnTo>
                  <a:lnTo>
                    <a:pt x="192" y="83"/>
                  </a:lnTo>
                  <a:lnTo>
                    <a:pt x="199" y="83"/>
                  </a:lnTo>
                  <a:lnTo>
                    <a:pt x="199" y="89"/>
                  </a:lnTo>
                  <a:lnTo>
                    <a:pt x="199" y="94"/>
                  </a:lnTo>
                  <a:lnTo>
                    <a:pt x="199" y="100"/>
                  </a:lnTo>
                  <a:lnTo>
                    <a:pt x="199" y="105"/>
                  </a:lnTo>
                  <a:lnTo>
                    <a:pt x="199" y="111"/>
                  </a:lnTo>
                  <a:lnTo>
                    <a:pt x="207" y="111"/>
                  </a:lnTo>
                  <a:lnTo>
                    <a:pt x="207" y="117"/>
                  </a:lnTo>
                  <a:lnTo>
                    <a:pt x="207" y="122"/>
                  </a:lnTo>
                  <a:lnTo>
                    <a:pt x="214" y="122"/>
                  </a:lnTo>
                  <a:lnTo>
                    <a:pt x="221" y="122"/>
                  </a:lnTo>
                  <a:lnTo>
                    <a:pt x="229" y="117"/>
                  </a:lnTo>
                  <a:lnTo>
                    <a:pt x="236" y="122"/>
                  </a:lnTo>
                  <a:lnTo>
                    <a:pt x="236" y="128"/>
                  </a:lnTo>
                  <a:lnTo>
                    <a:pt x="236" y="133"/>
                  </a:lnTo>
                  <a:lnTo>
                    <a:pt x="236" y="139"/>
                  </a:lnTo>
                  <a:lnTo>
                    <a:pt x="236" y="144"/>
                  </a:lnTo>
                  <a:lnTo>
                    <a:pt x="229" y="150"/>
                  </a:lnTo>
                  <a:lnTo>
                    <a:pt x="229" y="155"/>
                  </a:lnTo>
                  <a:lnTo>
                    <a:pt x="229" y="161"/>
                  </a:lnTo>
                  <a:lnTo>
                    <a:pt x="229" y="166"/>
                  </a:lnTo>
                  <a:lnTo>
                    <a:pt x="229" y="172"/>
                  </a:lnTo>
                  <a:lnTo>
                    <a:pt x="229" y="178"/>
                  </a:lnTo>
                  <a:lnTo>
                    <a:pt x="229" y="183"/>
                  </a:lnTo>
                  <a:lnTo>
                    <a:pt x="221" y="187"/>
                  </a:lnTo>
                  <a:lnTo>
                    <a:pt x="221" y="193"/>
                  </a:lnTo>
                  <a:lnTo>
                    <a:pt x="214" y="193"/>
                  </a:lnTo>
                  <a:lnTo>
                    <a:pt x="214" y="198"/>
                  </a:lnTo>
                  <a:lnTo>
                    <a:pt x="207" y="198"/>
                  </a:lnTo>
                  <a:lnTo>
                    <a:pt x="199" y="204"/>
                  </a:lnTo>
                  <a:lnTo>
                    <a:pt x="199" y="209"/>
                  </a:lnTo>
                  <a:lnTo>
                    <a:pt x="199" y="215"/>
                  </a:lnTo>
                  <a:lnTo>
                    <a:pt x="192" y="215"/>
                  </a:lnTo>
                  <a:lnTo>
                    <a:pt x="192" y="209"/>
                  </a:lnTo>
                  <a:lnTo>
                    <a:pt x="184" y="209"/>
                  </a:lnTo>
                  <a:lnTo>
                    <a:pt x="177" y="209"/>
                  </a:lnTo>
                  <a:lnTo>
                    <a:pt x="177" y="215"/>
                  </a:lnTo>
                  <a:lnTo>
                    <a:pt x="170" y="215"/>
                  </a:lnTo>
                  <a:lnTo>
                    <a:pt x="162" y="215"/>
                  </a:lnTo>
                  <a:lnTo>
                    <a:pt x="155" y="215"/>
                  </a:lnTo>
                  <a:lnTo>
                    <a:pt x="148" y="215"/>
                  </a:lnTo>
                  <a:lnTo>
                    <a:pt x="140" y="209"/>
                  </a:lnTo>
                  <a:lnTo>
                    <a:pt x="133" y="209"/>
                  </a:lnTo>
                  <a:lnTo>
                    <a:pt x="125" y="209"/>
                  </a:lnTo>
                  <a:lnTo>
                    <a:pt x="118" y="209"/>
                  </a:lnTo>
                  <a:lnTo>
                    <a:pt x="111" y="204"/>
                  </a:lnTo>
                  <a:lnTo>
                    <a:pt x="118" y="204"/>
                  </a:lnTo>
                  <a:lnTo>
                    <a:pt x="118" y="198"/>
                  </a:lnTo>
                  <a:lnTo>
                    <a:pt x="125" y="198"/>
                  </a:lnTo>
                  <a:lnTo>
                    <a:pt x="125" y="193"/>
                  </a:lnTo>
                  <a:lnTo>
                    <a:pt x="125" y="187"/>
                  </a:lnTo>
                  <a:lnTo>
                    <a:pt x="125" y="183"/>
                  </a:lnTo>
                  <a:lnTo>
                    <a:pt x="133" y="178"/>
                  </a:lnTo>
                  <a:lnTo>
                    <a:pt x="133" y="172"/>
                  </a:lnTo>
                  <a:lnTo>
                    <a:pt x="140" y="172"/>
                  </a:lnTo>
                  <a:lnTo>
                    <a:pt x="140" y="166"/>
                  </a:lnTo>
                  <a:lnTo>
                    <a:pt x="148" y="161"/>
                  </a:lnTo>
                  <a:lnTo>
                    <a:pt x="140" y="161"/>
                  </a:lnTo>
                  <a:lnTo>
                    <a:pt x="140" y="155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0" name="Freeform 93">
              <a:extLst>
                <a:ext uri="{FF2B5EF4-FFF2-40B4-BE49-F238E27FC236}">
                  <a16:creationId xmlns:a16="http://schemas.microsoft.com/office/drawing/2014/main" id="{01A9D79C-2A28-4196-8072-DB5137194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55" y="1869265"/>
              <a:ext cx="5909" cy="5909"/>
            </a:xfrm>
            <a:custGeom>
              <a:avLst/>
              <a:gdLst>
                <a:gd name="T0" fmla="*/ 14 w 16"/>
                <a:gd name="T1" fmla="*/ 16 h 16"/>
                <a:gd name="T2" fmla="*/ 15 w 16"/>
                <a:gd name="T3" fmla="*/ 16 h 16"/>
                <a:gd name="T4" fmla="*/ 16 w 16"/>
                <a:gd name="T5" fmla="*/ 16 h 16"/>
                <a:gd name="T6" fmla="*/ 16 w 16"/>
                <a:gd name="T7" fmla="*/ 16 h 16"/>
                <a:gd name="T8" fmla="*/ 14 w 16"/>
                <a:gd name="T9" fmla="*/ 14 h 16"/>
                <a:gd name="T10" fmla="*/ 14 w 16"/>
                <a:gd name="T11" fmla="*/ 14 h 16"/>
                <a:gd name="T12" fmla="*/ 10 w 16"/>
                <a:gd name="T13" fmla="*/ 9 h 16"/>
                <a:gd name="T14" fmla="*/ 9 w 16"/>
                <a:gd name="T15" fmla="*/ 9 h 16"/>
                <a:gd name="T16" fmla="*/ 7 w 16"/>
                <a:gd name="T17" fmla="*/ 8 h 16"/>
                <a:gd name="T18" fmla="*/ 6 w 16"/>
                <a:gd name="T19" fmla="*/ 5 h 16"/>
                <a:gd name="T20" fmla="*/ 5 w 16"/>
                <a:gd name="T21" fmla="*/ 0 h 16"/>
                <a:gd name="T22" fmla="*/ 5 w 16"/>
                <a:gd name="T23" fmla="*/ 0 h 16"/>
                <a:gd name="T24" fmla="*/ 4 w 16"/>
                <a:gd name="T25" fmla="*/ 0 h 16"/>
                <a:gd name="T26" fmla="*/ 3 w 16"/>
                <a:gd name="T27" fmla="*/ 2 h 16"/>
                <a:gd name="T28" fmla="*/ 3 w 16"/>
                <a:gd name="T29" fmla="*/ 2 h 16"/>
                <a:gd name="T30" fmla="*/ 2 w 16"/>
                <a:gd name="T31" fmla="*/ 3 h 16"/>
                <a:gd name="T32" fmla="*/ 1 w 16"/>
                <a:gd name="T33" fmla="*/ 5 h 16"/>
                <a:gd name="T34" fmla="*/ 0 w 16"/>
                <a:gd name="T35" fmla="*/ 7 h 16"/>
                <a:gd name="T36" fmla="*/ 0 w 16"/>
                <a:gd name="T37" fmla="*/ 9 h 16"/>
                <a:gd name="T38" fmla="*/ 1 w 16"/>
                <a:gd name="T39" fmla="*/ 9 h 16"/>
                <a:gd name="T40" fmla="*/ 3 w 16"/>
                <a:gd name="T41" fmla="*/ 8 h 16"/>
                <a:gd name="T42" fmla="*/ 3 w 16"/>
                <a:gd name="T43" fmla="*/ 8 h 16"/>
                <a:gd name="T44" fmla="*/ 3 w 16"/>
                <a:gd name="T45" fmla="*/ 7 h 16"/>
                <a:gd name="T46" fmla="*/ 3 w 16"/>
                <a:gd name="T47" fmla="*/ 7 h 16"/>
                <a:gd name="T48" fmla="*/ 4 w 16"/>
                <a:gd name="T49" fmla="*/ 8 h 16"/>
                <a:gd name="T50" fmla="*/ 7 w 16"/>
                <a:gd name="T51" fmla="*/ 9 h 16"/>
                <a:gd name="T52" fmla="*/ 9 w 16"/>
                <a:gd name="T53" fmla="*/ 11 h 16"/>
                <a:gd name="T54" fmla="*/ 10 w 16"/>
                <a:gd name="T55" fmla="*/ 11 h 16"/>
                <a:gd name="T56" fmla="*/ 11 w 16"/>
                <a:gd name="T57" fmla="*/ 12 h 16"/>
                <a:gd name="T58" fmla="*/ 12 w 16"/>
                <a:gd name="T59" fmla="*/ 13 h 16"/>
                <a:gd name="T60" fmla="*/ 12 w 16"/>
                <a:gd name="T61" fmla="*/ 14 h 16"/>
                <a:gd name="T62" fmla="*/ 14 w 16"/>
                <a:gd name="T63" fmla="*/ 16 h 16"/>
                <a:gd name="T64" fmla="*/ 14 w 16"/>
                <a:gd name="T65" fmla="*/ 16 h 16"/>
                <a:gd name="T66" fmla="*/ 14 w 16"/>
                <a:gd name="T67" fmla="*/ 16 h 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"/>
                <a:gd name="T103" fmla="*/ 0 h 16"/>
                <a:gd name="T104" fmla="*/ 16 w 16"/>
                <a:gd name="T105" fmla="*/ 16 h 1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" h="16">
                  <a:moveTo>
                    <a:pt x="14" y="16"/>
                  </a:moveTo>
                  <a:cubicBezTo>
                    <a:pt x="14" y="16"/>
                    <a:pt x="15" y="16"/>
                    <a:pt x="15" y="16"/>
                  </a:cubicBezTo>
                  <a:cubicBezTo>
                    <a:pt x="15" y="15"/>
                    <a:pt x="16" y="16"/>
                    <a:pt x="16" y="16"/>
                  </a:cubicBezTo>
                  <a:lnTo>
                    <a:pt x="14" y="14"/>
                  </a:lnTo>
                  <a:cubicBezTo>
                    <a:pt x="14" y="13"/>
                    <a:pt x="11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8"/>
                    <a:pt x="8" y="9"/>
                    <a:pt x="7" y="8"/>
                  </a:cubicBezTo>
                  <a:cubicBezTo>
                    <a:pt x="7" y="7"/>
                    <a:pt x="6" y="6"/>
                    <a:pt x="6" y="5"/>
                  </a:cubicBezTo>
                  <a:cubicBezTo>
                    <a:pt x="5" y="4"/>
                    <a:pt x="5" y="1"/>
                    <a:pt x="5" y="0"/>
                  </a:cubicBezTo>
                  <a:lnTo>
                    <a:pt x="4" y="0"/>
                  </a:lnTo>
                  <a:lnTo>
                    <a:pt x="3" y="2"/>
                  </a:lnTo>
                  <a:cubicBezTo>
                    <a:pt x="3" y="2"/>
                    <a:pt x="2" y="2"/>
                    <a:pt x="2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5"/>
                    <a:pt x="1" y="6"/>
                    <a:pt x="0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2" y="9"/>
                    <a:pt x="3" y="8"/>
                    <a:pt x="3" y="8"/>
                  </a:cubicBezTo>
                  <a:lnTo>
                    <a:pt x="3" y="7"/>
                  </a:lnTo>
                  <a:cubicBezTo>
                    <a:pt x="3" y="7"/>
                    <a:pt x="4" y="8"/>
                    <a:pt x="4" y="8"/>
                  </a:cubicBezTo>
                  <a:cubicBezTo>
                    <a:pt x="5" y="8"/>
                    <a:pt x="6" y="9"/>
                    <a:pt x="7" y="9"/>
                  </a:cubicBezTo>
                  <a:cubicBezTo>
                    <a:pt x="7" y="9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4" y="16"/>
                    <a:pt x="14" y="16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1" name="Freeform 94">
              <a:extLst>
                <a:ext uri="{FF2B5EF4-FFF2-40B4-BE49-F238E27FC236}">
                  <a16:creationId xmlns:a16="http://schemas.microsoft.com/office/drawing/2014/main" id="{2833D3A5-19A6-4778-AA66-7BB1B2D69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234" y="1833415"/>
              <a:ext cx="6106" cy="2561"/>
            </a:xfrm>
            <a:custGeom>
              <a:avLst/>
              <a:gdLst>
                <a:gd name="T0" fmla="*/ 16 w 16"/>
                <a:gd name="T1" fmla="*/ 4 h 7"/>
                <a:gd name="T2" fmla="*/ 15 w 16"/>
                <a:gd name="T3" fmla="*/ 5 h 7"/>
                <a:gd name="T4" fmla="*/ 12 w 16"/>
                <a:gd name="T5" fmla="*/ 6 h 7"/>
                <a:gd name="T6" fmla="*/ 11 w 16"/>
                <a:gd name="T7" fmla="*/ 7 h 7"/>
                <a:gd name="T8" fmla="*/ 9 w 16"/>
                <a:gd name="T9" fmla="*/ 6 h 7"/>
                <a:gd name="T10" fmla="*/ 9 w 16"/>
                <a:gd name="T11" fmla="*/ 6 h 7"/>
                <a:gd name="T12" fmla="*/ 5 w 16"/>
                <a:gd name="T13" fmla="*/ 6 h 7"/>
                <a:gd name="T14" fmla="*/ 5 w 16"/>
                <a:gd name="T15" fmla="*/ 6 h 7"/>
                <a:gd name="T16" fmla="*/ 0 w 16"/>
                <a:gd name="T17" fmla="*/ 1 h 7"/>
                <a:gd name="T18" fmla="*/ 7 w 16"/>
                <a:gd name="T19" fmla="*/ 0 h 7"/>
                <a:gd name="T20" fmla="*/ 13 w 16"/>
                <a:gd name="T21" fmla="*/ 3 h 7"/>
                <a:gd name="T22" fmla="*/ 16 w 16"/>
                <a:gd name="T23" fmla="*/ 4 h 7"/>
                <a:gd name="T24" fmla="*/ 16 w 16"/>
                <a:gd name="T25" fmla="*/ 4 h 7"/>
                <a:gd name="T26" fmla="*/ 16 w 16"/>
                <a:gd name="T27" fmla="*/ 4 h 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7"/>
                <a:gd name="T44" fmla="*/ 16 w 16"/>
                <a:gd name="T45" fmla="*/ 7 h 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7">
                  <a:moveTo>
                    <a:pt x="16" y="4"/>
                  </a:moveTo>
                  <a:cubicBezTo>
                    <a:pt x="16" y="4"/>
                    <a:pt x="15" y="5"/>
                    <a:pt x="15" y="5"/>
                  </a:cubicBezTo>
                  <a:cubicBezTo>
                    <a:pt x="15" y="6"/>
                    <a:pt x="14" y="6"/>
                    <a:pt x="12" y="6"/>
                  </a:cubicBezTo>
                  <a:cubicBezTo>
                    <a:pt x="11" y="4"/>
                    <a:pt x="11" y="7"/>
                    <a:pt x="11" y="7"/>
                  </a:cubicBezTo>
                  <a:cubicBezTo>
                    <a:pt x="10" y="6"/>
                    <a:pt x="10" y="6"/>
                    <a:pt x="9" y="6"/>
                  </a:cubicBezTo>
                  <a:lnTo>
                    <a:pt x="5" y="6"/>
                  </a:lnTo>
                  <a:cubicBezTo>
                    <a:pt x="0" y="4"/>
                    <a:pt x="2" y="3"/>
                    <a:pt x="0" y="1"/>
                  </a:cubicBezTo>
                  <a:cubicBezTo>
                    <a:pt x="4" y="2"/>
                    <a:pt x="4" y="0"/>
                    <a:pt x="7" y="0"/>
                  </a:cubicBezTo>
                  <a:cubicBezTo>
                    <a:pt x="9" y="1"/>
                    <a:pt x="13" y="3"/>
                    <a:pt x="13" y="3"/>
                  </a:cubicBezTo>
                  <a:cubicBezTo>
                    <a:pt x="14" y="3"/>
                    <a:pt x="15" y="4"/>
                    <a:pt x="16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2" name="Freeform 95">
              <a:extLst>
                <a:ext uri="{FF2B5EF4-FFF2-40B4-BE49-F238E27FC236}">
                  <a16:creationId xmlns:a16="http://schemas.microsoft.com/office/drawing/2014/main" id="{24847F1A-9B6A-4E51-95D8-C5C32A9C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567" y="1834794"/>
              <a:ext cx="4531" cy="2167"/>
            </a:xfrm>
            <a:custGeom>
              <a:avLst/>
              <a:gdLst>
                <a:gd name="T0" fmla="*/ 5 w 13"/>
                <a:gd name="T1" fmla="*/ 0 h 5"/>
                <a:gd name="T2" fmla="*/ 8 w 13"/>
                <a:gd name="T3" fmla="*/ 0 h 5"/>
                <a:gd name="T4" fmla="*/ 13 w 13"/>
                <a:gd name="T5" fmla="*/ 1 h 5"/>
                <a:gd name="T6" fmla="*/ 13 w 13"/>
                <a:gd name="T7" fmla="*/ 1 h 5"/>
                <a:gd name="T8" fmla="*/ 13 w 13"/>
                <a:gd name="T9" fmla="*/ 1 h 5"/>
                <a:gd name="T10" fmla="*/ 13 w 13"/>
                <a:gd name="T11" fmla="*/ 1 h 5"/>
                <a:gd name="T12" fmla="*/ 13 w 13"/>
                <a:gd name="T13" fmla="*/ 3 h 5"/>
                <a:gd name="T14" fmla="*/ 13 w 13"/>
                <a:gd name="T15" fmla="*/ 3 h 5"/>
                <a:gd name="T16" fmla="*/ 7 w 13"/>
                <a:gd name="T17" fmla="*/ 3 h 5"/>
                <a:gd name="T18" fmla="*/ 7 w 13"/>
                <a:gd name="T19" fmla="*/ 3 h 5"/>
                <a:gd name="T20" fmla="*/ 3 w 13"/>
                <a:gd name="T21" fmla="*/ 5 h 5"/>
                <a:gd name="T22" fmla="*/ 2 w 13"/>
                <a:gd name="T23" fmla="*/ 4 h 5"/>
                <a:gd name="T24" fmla="*/ 0 w 13"/>
                <a:gd name="T25" fmla="*/ 3 h 5"/>
                <a:gd name="T26" fmla="*/ 1 w 13"/>
                <a:gd name="T27" fmla="*/ 2 h 5"/>
                <a:gd name="T28" fmla="*/ 4 w 13"/>
                <a:gd name="T29" fmla="*/ 1 h 5"/>
                <a:gd name="T30" fmla="*/ 5 w 13"/>
                <a:gd name="T31" fmla="*/ 0 h 5"/>
                <a:gd name="T32" fmla="*/ 5 w 13"/>
                <a:gd name="T33" fmla="*/ 0 h 5"/>
                <a:gd name="T34" fmla="*/ 5 w 13"/>
                <a:gd name="T35" fmla="*/ 0 h 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"/>
                <a:gd name="T55" fmla="*/ 0 h 5"/>
                <a:gd name="T56" fmla="*/ 13 w 13"/>
                <a:gd name="T57" fmla="*/ 5 h 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" h="5">
                  <a:moveTo>
                    <a:pt x="5" y="0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3" y="1"/>
                  </a:cubicBezTo>
                  <a:cubicBezTo>
                    <a:pt x="13" y="2"/>
                    <a:pt x="13" y="2"/>
                    <a:pt x="13" y="3"/>
                  </a:cubicBezTo>
                  <a:lnTo>
                    <a:pt x="7" y="3"/>
                  </a:lnTo>
                  <a:cubicBezTo>
                    <a:pt x="6" y="4"/>
                    <a:pt x="5" y="5"/>
                    <a:pt x="3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0"/>
                    <a:pt x="1" y="2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3" name="Freeform 96">
              <a:extLst>
                <a:ext uri="{FF2B5EF4-FFF2-40B4-BE49-F238E27FC236}">
                  <a16:creationId xmlns:a16="http://schemas.microsoft.com/office/drawing/2014/main" id="{C7CB8902-1BD5-4783-B2D1-26983B95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068" y="1859810"/>
              <a:ext cx="1182" cy="1773"/>
            </a:xfrm>
            <a:custGeom>
              <a:avLst/>
              <a:gdLst>
                <a:gd name="T0" fmla="*/ 2 w 3"/>
                <a:gd name="T1" fmla="*/ 5 h 5"/>
                <a:gd name="T2" fmla="*/ 1 w 3"/>
                <a:gd name="T3" fmla="*/ 3 h 5"/>
                <a:gd name="T4" fmla="*/ 0 w 3"/>
                <a:gd name="T5" fmla="*/ 2 h 5"/>
                <a:gd name="T6" fmla="*/ 2 w 3"/>
                <a:gd name="T7" fmla="*/ 0 h 5"/>
                <a:gd name="T8" fmla="*/ 2 w 3"/>
                <a:gd name="T9" fmla="*/ 2 h 5"/>
                <a:gd name="T10" fmla="*/ 2 w 3"/>
                <a:gd name="T11" fmla="*/ 5 h 5"/>
                <a:gd name="T12" fmla="*/ 2 w 3"/>
                <a:gd name="T13" fmla="*/ 5 h 5"/>
                <a:gd name="T14" fmla="*/ 2 w 3"/>
                <a:gd name="T15" fmla="*/ 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5"/>
                <a:gd name="T26" fmla="*/ 3 w 3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5">
                  <a:moveTo>
                    <a:pt x="2" y="5"/>
                  </a:moveTo>
                  <a:cubicBezTo>
                    <a:pt x="1" y="5"/>
                    <a:pt x="1" y="5"/>
                    <a:pt x="1" y="3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1" y="2"/>
                    <a:pt x="1" y="0"/>
                    <a:pt x="2" y="0"/>
                  </a:cubicBezTo>
                  <a:cubicBezTo>
                    <a:pt x="2" y="2"/>
                    <a:pt x="1" y="1"/>
                    <a:pt x="2" y="2"/>
                  </a:cubicBezTo>
                  <a:cubicBezTo>
                    <a:pt x="2" y="2"/>
                    <a:pt x="3" y="5"/>
                    <a:pt x="2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4" name="Freeform 97">
              <a:extLst>
                <a:ext uri="{FF2B5EF4-FFF2-40B4-BE49-F238E27FC236}">
                  <a16:creationId xmlns:a16="http://schemas.microsoft.com/office/drawing/2014/main" id="{DDAD5793-28B8-4E92-B775-0AC7D022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598" y="1860204"/>
              <a:ext cx="788" cy="1182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1 h 3"/>
                <a:gd name="T4" fmla="*/ 1 w 2"/>
                <a:gd name="T5" fmla="*/ 0 h 3"/>
                <a:gd name="T6" fmla="*/ 2 w 2"/>
                <a:gd name="T7" fmla="*/ 2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3"/>
                <a:gd name="T26" fmla="*/ 2 w 2"/>
                <a:gd name="T27" fmla="*/ 3 h 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3">
                  <a:moveTo>
                    <a:pt x="2" y="3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5" name="Freeform 98">
              <a:extLst>
                <a:ext uri="{FF2B5EF4-FFF2-40B4-BE49-F238E27FC236}">
                  <a16:creationId xmlns:a16="http://schemas.microsoft.com/office/drawing/2014/main" id="{214DA977-3B4C-4219-A6D9-A98CC0726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522" y="1855871"/>
              <a:ext cx="985" cy="1576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0 h 4"/>
                <a:gd name="T4" fmla="*/ 3 w 3"/>
                <a:gd name="T5" fmla="*/ 4 h 4"/>
                <a:gd name="T6" fmla="*/ 3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3 h 4"/>
                <a:gd name="T14" fmla="*/ 0 w 3"/>
                <a:gd name="T15" fmla="*/ 3 h 4"/>
                <a:gd name="T16" fmla="*/ 0 w 3"/>
                <a:gd name="T17" fmla="*/ 1 h 4"/>
                <a:gd name="T18" fmla="*/ 0 w 3"/>
                <a:gd name="T19" fmla="*/ 1 h 4"/>
                <a:gd name="T20" fmla="*/ 1 w 3"/>
                <a:gd name="T21" fmla="*/ 0 h 4"/>
                <a:gd name="T22" fmla="*/ 1 w 3"/>
                <a:gd name="T23" fmla="*/ 0 h 4"/>
                <a:gd name="T24" fmla="*/ 1 w 3"/>
                <a:gd name="T25" fmla="*/ 0 h 4"/>
                <a:gd name="T26" fmla="*/ 1 w 3"/>
                <a:gd name="T27" fmla="*/ 0 h 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"/>
                <a:gd name="T43" fmla="*/ 0 h 4"/>
                <a:gd name="T44" fmla="*/ 3 w 3"/>
                <a:gd name="T45" fmla="*/ 4 h 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" h="4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2"/>
                    <a:pt x="2" y="3"/>
                    <a:pt x="3" y="4"/>
                  </a:cubicBezTo>
                  <a:lnTo>
                    <a:pt x="1" y="4"/>
                  </a:lnTo>
                  <a:cubicBezTo>
                    <a:pt x="1" y="4"/>
                    <a:pt x="0" y="4"/>
                    <a:pt x="0" y="3"/>
                  </a:cubicBezTo>
                  <a:lnTo>
                    <a:pt x="0" y="1"/>
                  </a:ln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6" name="Freeform 99">
              <a:extLst>
                <a:ext uri="{FF2B5EF4-FFF2-40B4-BE49-F238E27FC236}">
                  <a16:creationId xmlns:a16="http://schemas.microsoft.com/office/drawing/2014/main" id="{EA2BCAD4-F4B9-49F8-9EB8-EDCE3CB2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33" y="1883250"/>
              <a:ext cx="1970" cy="1182"/>
            </a:xfrm>
            <a:custGeom>
              <a:avLst/>
              <a:gdLst>
                <a:gd name="T0" fmla="*/ 0 w 6"/>
                <a:gd name="T1" fmla="*/ 0 h 4"/>
                <a:gd name="T2" fmla="*/ 3 w 6"/>
                <a:gd name="T3" fmla="*/ 0 h 4"/>
                <a:gd name="T4" fmla="*/ 4 w 6"/>
                <a:gd name="T5" fmla="*/ 3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0 w 6"/>
                <a:gd name="T13" fmla="*/ 0 h 4"/>
                <a:gd name="T14" fmla="*/ 0 w 6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4"/>
                <a:gd name="T26" fmla="*/ 6 w 6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4">
                  <a:moveTo>
                    <a:pt x="0" y="0"/>
                  </a:moveTo>
                  <a:cubicBezTo>
                    <a:pt x="2" y="1"/>
                    <a:pt x="3" y="0"/>
                    <a:pt x="3" y="0"/>
                  </a:cubicBezTo>
                  <a:cubicBezTo>
                    <a:pt x="5" y="2"/>
                    <a:pt x="6" y="4"/>
                    <a:pt x="4" y="3"/>
                  </a:cubicBezTo>
                  <a:cubicBezTo>
                    <a:pt x="1" y="4"/>
                    <a:pt x="1" y="0"/>
                    <a:pt x="1" y="0"/>
                  </a:cubicBezTo>
                  <a:cubicBezTo>
                    <a:pt x="1" y="0"/>
                    <a:pt x="1" y="1"/>
                    <a:pt x="1" y="0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7" name="Freeform 100">
              <a:extLst>
                <a:ext uri="{FF2B5EF4-FFF2-40B4-BE49-F238E27FC236}">
                  <a16:creationId xmlns:a16="http://schemas.microsoft.com/office/drawing/2014/main" id="{A5BFF9C5-21F8-4094-8716-0D5711729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838" y="1935842"/>
              <a:ext cx="591" cy="788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0 h 2"/>
                <a:gd name="T6" fmla="*/ 0 w 2"/>
                <a:gd name="T7" fmla="*/ 0 h 2"/>
                <a:gd name="T8" fmla="*/ 1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0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"/>
                <a:gd name="T28" fmla="*/ 0 h 2"/>
                <a:gd name="T29" fmla="*/ 2 w 2"/>
                <a:gd name="T30" fmla="*/ 2 h 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" h="2">
                  <a:moveTo>
                    <a:pt x="2" y="0"/>
                  </a:move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8" name="Freeform 101">
              <a:extLst>
                <a:ext uri="{FF2B5EF4-FFF2-40B4-BE49-F238E27FC236}">
                  <a16:creationId xmlns:a16="http://schemas.microsoft.com/office/drawing/2014/main" id="{0DBE680B-2D2F-4CC0-8197-CCD278AA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141" y="1820612"/>
              <a:ext cx="1970" cy="1576"/>
            </a:xfrm>
            <a:custGeom>
              <a:avLst/>
              <a:gdLst>
                <a:gd name="T0" fmla="*/ 0 w 5"/>
                <a:gd name="T1" fmla="*/ 3 h 4"/>
                <a:gd name="T2" fmla="*/ 2 w 5"/>
                <a:gd name="T3" fmla="*/ 4 h 4"/>
                <a:gd name="T4" fmla="*/ 5 w 5"/>
                <a:gd name="T5" fmla="*/ 1 h 4"/>
                <a:gd name="T6" fmla="*/ 0 w 5"/>
                <a:gd name="T7" fmla="*/ 3 h 4"/>
                <a:gd name="T8" fmla="*/ 0 w 5"/>
                <a:gd name="T9" fmla="*/ 3 h 4"/>
                <a:gd name="T10" fmla="*/ 0 w 5"/>
                <a:gd name="T11" fmla="*/ 3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4"/>
                <a:gd name="T20" fmla="*/ 5 w 5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4">
                  <a:moveTo>
                    <a:pt x="0" y="3"/>
                  </a:move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5" y="2"/>
                    <a:pt x="5" y="1"/>
                  </a:cubicBezTo>
                  <a:cubicBezTo>
                    <a:pt x="3" y="0"/>
                    <a:pt x="1" y="2"/>
                    <a:pt x="0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89" name="Freeform 102">
              <a:extLst>
                <a:ext uri="{FF2B5EF4-FFF2-40B4-BE49-F238E27FC236}">
                  <a16:creationId xmlns:a16="http://schemas.microsoft.com/office/drawing/2014/main" id="{702296B7-6CC6-4AD1-8680-900D3A56A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747" y="1828097"/>
              <a:ext cx="985" cy="591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0 h 2"/>
                <a:gd name="T4" fmla="*/ 0 w 3"/>
                <a:gd name="T5" fmla="*/ 1 h 2"/>
                <a:gd name="T6" fmla="*/ 0 w 3"/>
                <a:gd name="T7" fmla="*/ 1 h 2"/>
                <a:gd name="T8" fmla="*/ 0 w 3"/>
                <a:gd name="T9" fmla="*/ 1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2"/>
                <a:gd name="T17" fmla="*/ 3 w 3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2">
                  <a:moveTo>
                    <a:pt x="0" y="1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0" name="Freeform 103">
              <a:extLst>
                <a:ext uri="{FF2B5EF4-FFF2-40B4-BE49-F238E27FC236}">
                  <a16:creationId xmlns:a16="http://schemas.microsoft.com/office/drawing/2014/main" id="{7DA041DC-AFF4-401D-9490-7089B6BA5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595" y="1831051"/>
              <a:ext cx="985" cy="788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1 w 2"/>
                <a:gd name="T11" fmla="*/ 0 h 2"/>
                <a:gd name="T12" fmla="*/ 0 w 2"/>
                <a:gd name="T13" fmla="*/ 1 h 2"/>
                <a:gd name="T14" fmla="*/ 0 w 2"/>
                <a:gd name="T15" fmla="*/ 1 h 2"/>
                <a:gd name="T16" fmla="*/ 0 w 2"/>
                <a:gd name="T17" fmla="*/ 1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"/>
                <a:gd name="T28" fmla="*/ 0 h 2"/>
                <a:gd name="T29" fmla="*/ 2 w 2"/>
                <a:gd name="T30" fmla="*/ 2 h 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" h="2">
                  <a:moveTo>
                    <a:pt x="0" y="1"/>
                  </a:moveTo>
                  <a:cubicBezTo>
                    <a:pt x="0" y="2"/>
                    <a:pt x="0" y="2"/>
                    <a:pt x="1" y="2"/>
                  </a:cubicBezTo>
                  <a:lnTo>
                    <a:pt x="2" y="2"/>
                  </a:ln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1" name="Freeform 104">
              <a:extLst>
                <a:ext uri="{FF2B5EF4-FFF2-40B4-BE49-F238E27FC236}">
                  <a16:creationId xmlns:a16="http://schemas.microsoft.com/office/drawing/2014/main" id="{876BC15F-EAF2-4D64-BB82-3283F4A6D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232" y="1814112"/>
              <a:ext cx="1970" cy="1970"/>
            </a:xfrm>
            <a:custGeom>
              <a:avLst/>
              <a:gdLst>
                <a:gd name="T0" fmla="*/ 0 w 6"/>
                <a:gd name="T1" fmla="*/ 4 h 5"/>
                <a:gd name="T2" fmla="*/ 6 w 6"/>
                <a:gd name="T3" fmla="*/ 4 h 5"/>
                <a:gd name="T4" fmla="*/ 0 w 6"/>
                <a:gd name="T5" fmla="*/ 4 h 5"/>
                <a:gd name="T6" fmla="*/ 0 w 6"/>
                <a:gd name="T7" fmla="*/ 4 h 5"/>
                <a:gd name="T8" fmla="*/ 0 w 6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0" y="4"/>
                  </a:moveTo>
                  <a:cubicBezTo>
                    <a:pt x="2" y="5"/>
                    <a:pt x="5" y="4"/>
                    <a:pt x="6" y="4"/>
                  </a:cubicBezTo>
                  <a:cubicBezTo>
                    <a:pt x="6" y="0"/>
                    <a:pt x="1" y="3"/>
                    <a:pt x="0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2" name="Freeform 105">
              <a:extLst>
                <a:ext uri="{FF2B5EF4-FFF2-40B4-BE49-F238E27FC236}">
                  <a16:creationId xmlns:a16="http://schemas.microsoft.com/office/drawing/2014/main" id="{812539CD-57A9-4107-8B17-F837B7245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47" y="1811551"/>
              <a:ext cx="985" cy="394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0 w 3"/>
                <a:gd name="T5" fmla="*/ 0 h 1"/>
                <a:gd name="T6" fmla="*/ 2 w 3"/>
                <a:gd name="T7" fmla="*/ 1 h 1"/>
                <a:gd name="T8" fmla="*/ 3 w 3"/>
                <a:gd name="T9" fmla="*/ 0 h 1"/>
                <a:gd name="T10" fmla="*/ 3 w 3"/>
                <a:gd name="T11" fmla="*/ 0 h 1"/>
                <a:gd name="T12" fmla="*/ 3 w 3"/>
                <a:gd name="T13" fmla="*/ 0 h 1"/>
                <a:gd name="T14" fmla="*/ 3 w 3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1"/>
                <a:gd name="T26" fmla="*/ 3 w 3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3" name="Freeform 106">
              <a:extLst>
                <a:ext uri="{FF2B5EF4-FFF2-40B4-BE49-F238E27FC236}">
                  <a16:creationId xmlns:a16="http://schemas.microsoft.com/office/drawing/2014/main" id="{D9777526-81F5-4885-8C03-3A0DA1237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080" y="1837158"/>
              <a:ext cx="1379" cy="1182"/>
            </a:xfrm>
            <a:custGeom>
              <a:avLst/>
              <a:gdLst>
                <a:gd name="T0" fmla="*/ 0 w 3"/>
                <a:gd name="T1" fmla="*/ 2 h 3"/>
                <a:gd name="T2" fmla="*/ 1 w 3"/>
                <a:gd name="T3" fmla="*/ 3 h 3"/>
                <a:gd name="T4" fmla="*/ 3 w 3"/>
                <a:gd name="T5" fmla="*/ 0 h 3"/>
                <a:gd name="T6" fmla="*/ 0 w 3"/>
                <a:gd name="T7" fmla="*/ 2 h 3"/>
                <a:gd name="T8" fmla="*/ 0 w 3"/>
                <a:gd name="T9" fmla="*/ 2 h 3"/>
                <a:gd name="T10" fmla="*/ 0 w 3"/>
                <a:gd name="T11" fmla="*/ 2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3"/>
                <a:gd name="T20" fmla="*/ 3 w 3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3">
                  <a:moveTo>
                    <a:pt x="0" y="2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4" name="Freeform 107">
              <a:extLst>
                <a:ext uri="{FF2B5EF4-FFF2-40B4-BE49-F238E27FC236}">
                  <a16:creationId xmlns:a16="http://schemas.microsoft.com/office/drawing/2014/main" id="{B1F4CF63-517B-40F0-B6B8-DD4391CB4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399" y="1834794"/>
              <a:ext cx="1970" cy="788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0 w 5"/>
                <a:gd name="T5" fmla="*/ 0 h 2"/>
                <a:gd name="T6" fmla="*/ 4 w 5"/>
                <a:gd name="T7" fmla="*/ 2 h 2"/>
                <a:gd name="T8" fmla="*/ 5 w 5"/>
                <a:gd name="T9" fmla="*/ 2 h 2"/>
                <a:gd name="T10" fmla="*/ 4 w 5"/>
                <a:gd name="T11" fmla="*/ 1 h 2"/>
                <a:gd name="T12" fmla="*/ 4 w 5"/>
                <a:gd name="T13" fmla="*/ 1 h 2"/>
                <a:gd name="T14" fmla="*/ 4 w 5"/>
                <a:gd name="T15" fmla="*/ 1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"/>
                <a:gd name="T25" fmla="*/ 0 h 2"/>
                <a:gd name="T26" fmla="*/ 5 w 5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" h="2">
                  <a:moveTo>
                    <a:pt x="4" y="1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2"/>
                    <a:pt x="2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4" y="1"/>
                    <a:pt x="4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5" name="Freeform 108">
              <a:extLst>
                <a:ext uri="{FF2B5EF4-FFF2-40B4-BE49-F238E27FC236}">
                  <a16:creationId xmlns:a16="http://schemas.microsoft.com/office/drawing/2014/main" id="{BA03F6B0-0DAC-45B8-B73E-1C54467E9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384" y="1837158"/>
              <a:ext cx="985" cy="39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"/>
                <a:gd name="T17" fmla="*/ 2 w 2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">
                  <a:moveTo>
                    <a:pt x="0" y="1"/>
                  </a:moveTo>
                  <a:cubicBezTo>
                    <a:pt x="0" y="1"/>
                    <a:pt x="2" y="1"/>
                    <a:pt x="2" y="0"/>
                  </a:cubicBezTo>
                  <a:lnTo>
                    <a:pt x="0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6" name="Freeform 109">
              <a:extLst>
                <a:ext uri="{FF2B5EF4-FFF2-40B4-BE49-F238E27FC236}">
                  <a16:creationId xmlns:a16="http://schemas.microsoft.com/office/drawing/2014/main" id="{785863DF-6310-45D7-B7A2-9D5FC8168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974" y="1838734"/>
              <a:ext cx="591" cy="78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2"/>
                <a:gd name="T20" fmla="*/ 2 w 2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7" name="Freeform 110">
              <a:extLst>
                <a:ext uri="{FF2B5EF4-FFF2-40B4-BE49-F238E27FC236}">
                  <a16:creationId xmlns:a16="http://schemas.microsoft.com/office/drawing/2014/main" id="{1A88DE0A-9AD6-4840-9F7A-70E87CC85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504" y="1821794"/>
              <a:ext cx="788" cy="788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0 w 2"/>
                <a:gd name="T5" fmla="*/ 2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0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"/>
                <a:gd name="T28" fmla="*/ 0 h 2"/>
                <a:gd name="T29" fmla="*/ 2 w 2"/>
                <a:gd name="T30" fmla="*/ 2 h 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" h="2">
                  <a:moveTo>
                    <a:pt x="1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8" name="Freeform 111">
              <a:extLst>
                <a:ext uri="{FF2B5EF4-FFF2-40B4-BE49-F238E27FC236}">
                  <a16:creationId xmlns:a16="http://schemas.microsoft.com/office/drawing/2014/main" id="{00319C87-2AB5-4056-AA7A-777D2572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7611" y="1809778"/>
              <a:ext cx="591" cy="591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1"/>
                <a:gd name="T20" fmla="*/ 2 w 2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499" name="Freeform 112">
              <a:extLst>
                <a:ext uri="{FF2B5EF4-FFF2-40B4-BE49-F238E27FC236}">
                  <a16:creationId xmlns:a16="http://schemas.microsoft.com/office/drawing/2014/main" id="{45A938D5-7798-4046-A4C6-A8EB6B433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580" y="1807612"/>
              <a:ext cx="394" cy="78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2"/>
                <a:gd name="T23" fmla="*/ 1 w 1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cubicBezTo>
                    <a:pt x="1" y="2"/>
                    <a:pt x="1" y="2"/>
                    <a:pt x="1" y="0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0" name="Freeform 113">
              <a:extLst>
                <a:ext uri="{FF2B5EF4-FFF2-40B4-BE49-F238E27FC236}">
                  <a16:creationId xmlns:a16="http://schemas.microsoft.com/office/drawing/2014/main" id="{1D5BDD78-461D-43CB-9B45-8764BA59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595" y="1808793"/>
              <a:ext cx="1970" cy="985"/>
            </a:xfrm>
            <a:custGeom>
              <a:avLst/>
              <a:gdLst>
                <a:gd name="T0" fmla="*/ 2 w 5"/>
                <a:gd name="T1" fmla="*/ 1 h 3"/>
                <a:gd name="T2" fmla="*/ 0 w 5"/>
                <a:gd name="T3" fmla="*/ 2 h 3"/>
                <a:gd name="T4" fmla="*/ 2 w 5"/>
                <a:gd name="T5" fmla="*/ 3 h 3"/>
                <a:gd name="T6" fmla="*/ 5 w 5"/>
                <a:gd name="T7" fmla="*/ 1 h 3"/>
                <a:gd name="T8" fmla="*/ 2 w 5"/>
                <a:gd name="T9" fmla="*/ 1 h 3"/>
                <a:gd name="T10" fmla="*/ 2 w 5"/>
                <a:gd name="T11" fmla="*/ 1 h 3"/>
                <a:gd name="T12" fmla="*/ 2 w 5"/>
                <a:gd name="T13" fmla="*/ 1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3"/>
                <a:gd name="T23" fmla="*/ 5 w 5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3">
                  <a:moveTo>
                    <a:pt x="2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4" y="3"/>
                    <a:pt x="5" y="2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1" name="Freeform 114">
              <a:extLst>
                <a:ext uri="{FF2B5EF4-FFF2-40B4-BE49-F238E27FC236}">
                  <a16:creationId xmlns:a16="http://schemas.microsoft.com/office/drawing/2014/main" id="{49D87F97-EF1A-4479-AF5A-EBAA1F923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565" y="1808399"/>
              <a:ext cx="2561" cy="1970"/>
            </a:xfrm>
            <a:custGeom>
              <a:avLst/>
              <a:gdLst>
                <a:gd name="T0" fmla="*/ 0 w 7"/>
                <a:gd name="T1" fmla="*/ 4 h 5"/>
                <a:gd name="T2" fmla="*/ 1 w 7"/>
                <a:gd name="T3" fmla="*/ 4 h 5"/>
                <a:gd name="T4" fmla="*/ 7 w 7"/>
                <a:gd name="T5" fmla="*/ 1 h 5"/>
                <a:gd name="T6" fmla="*/ 1 w 7"/>
                <a:gd name="T7" fmla="*/ 1 h 5"/>
                <a:gd name="T8" fmla="*/ 2 w 7"/>
                <a:gd name="T9" fmla="*/ 2 h 5"/>
                <a:gd name="T10" fmla="*/ 0 w 7"/>
                <a:gd name="T11" fmla="*/ 4 h 5"/>
                <a:gd name="T12" fmla="*/ 0 w 7"/>
                <a:gd name="T13" fmla="*/ 4 h 5"/>
                <a:gd name="T14" fmla="*/ 0 w 7"/>
                <a:gd name="T15" fmla="*/ 4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5"/>
                <a:gd name="T26" fmla="*/ 7 w 7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5">
                  <a:moveTo>
                    <a:pt x="0" y="4"/>
                  </a:moveTo>
                  <a:cubicBezTo>
                    <a:pt x="0" y="5"/>
                    <a:pt x="1" y="4"/>
                    <a:pt x="1" y="4"/>
                  </a:cubicBezTo>
                  <a:cubicBezTo>
                    <a:pt x="3" y="4"/>
                    <a:pt x="6" y="3"/>
                    <a:pt x="7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1" y="3"/>
                    <a:pt x="1" y="4"/>
                    <a:pt x="0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2" name="Freeform 115">
              <a:extLst>
                <a:ext uri="{FF2B5EF4-FFF2-40B4-BE49-F238E27FC236}">
                  <a16:creationId xmlns:a16="http://schemas.microsoft.com/office/drawing/2014/main" id="{8ECB39D5-5CDC-400E-A1C7-C5153586E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126" y="1809581"/>
              <a:ext cx="1182" cy="788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2 h 2"/>
                <a:gd name="T4" fmla="*/ 3 w 3"/>
                <a:gd name="T5" fmla="*/ 1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2 h 2"/>
                <a:gd name="T12" fmla="*/ 0 w 3"/>
                <a:gd name="T13" fmla="*/ 2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2"/>
                <a:gd name="T23" fmla="*/ 3 w 3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2">
                  <a:moveTo>
                    <a:pt x="0" y="2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3" name="Freeform 116">
              <a:extLst>
                <a:ext uri="{FF2B5EF4-FFF2-40B4-BE49-F238E27FC236}">
                  <a16:creationId xmlns:a16="http://schemas.microsoft.com/office/drawing/2014/main" id="{22923B51-F978-4056-8D4F-6C75500B9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353" y="1806627"/>
              <a:ext cx="2757" cy="985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3 h 3"/>
                <a:gd name="T4" fmla="*/ 3 w 7"/>
                <a:gd name="T5" fmla="*/ 3 h 3"/>
                <a:gd name="T6" fmla="*/ 2 w 7"/>
                <a:gd name="T7" fmla="*/ 3 h 3"/>
                <a:gd name="T8" fmla="*/ 1 w 7"/>
                <a:gd name="T9" fmla="*/ 3 h 3"/>
                <a:gd name="T10" fmla="*/ 1 w 7"/>
                <a:gd name="T11" fmla="*/ 3 h 3"/>
                <a:gd name="T12" fmla="*/ 1 w 7"/>
                <a:gd name="T13" fmla="*/ 2 h 3"/>
                <a:gd name="T14" fmla="*/ 0 w 7"/>
                <a:gd name="T15" fmla="*/ 1 h 3"/>
                <a:gd name="T16" fmla="*/ 3 w 7"/>
                <a:gd name="T17" fmla="*/ 0 h 3"/>
                <a:gd name="T18" fmla="*/ 7 w 7"/>
                <a:gd name="T19" fmla="*/ 1 h 3"/>
                <a:gd name="T20" fmla="*/ 7 w 7"/>
                <a:gd name="T21" fmla="*/ 1 h 3"/>
                <a:gd name="T22" fmla="*/ 7 w 7"/>
                <a:gd name="T23" fmla="*/ 2 h 3"/>
                <a:gd name="T24" fmla="*/ 7 w 7"/>
                <a:gd name="T25" fmla="*/ 2 h 3"/>
                <a:gd name="T26" fmla="*/ 4 w 7"/>
                <a:gd name="T27" fmla="*/ 3 h 3"/>
                <a:gd name="T28" fmla="*/ 4 w 7"/>
                <a:gd name="T29" fmla="*/ 3 h 3"/>
                <a:gd name="T30" fmla="*/ 4 w 7"/>
                <a:gd name="T31" fmla="*/ 3 h 3"/>
                <a:gd name="T32" fmla="*/ 5 w 7"/>
                <a:gd name="T33" fmla="*/ 3 h 3"/>
                <a:gd name="T34" fmla="*/ 5 w 7"/>
                <a:gd name="T35" fmla="*/ 3 h 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"/>
                <a:gd name="T55" fmla="*/ 0 h 3"/>
                <a:gd name="T56" fmla="*/ 7 w 7"/>
                <a:gd name="T57" fmla="*/ 3 h 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" h="3">
                  <a:moveTo>
                    <a:pt x="5" y="3"/>
                  </a:moveTo>
                  <a:cubicBezTo>
                    <a:pt x="4" y="3"/>
                    <a:pt x="4" y="3"/>
                    <a:pt x="3" y="3"/>
                  </a:cubicBezTo>
                  <a:lnTo>
                    <a:pt x="2" y="3"/>
                  </a:lnTo>
                  <a:lnTo>
                    <a:pt x="1" y="3"/>
                  </a:ln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5" y="0"/>
                    <a:pt x="6" y="1"/>
                    <a:pt x="7" y="1"/>
                  </a:cubicBezTo>
                  <a:lnTo>
                    <a:pt x="7" y="2"/>
                  </a:lnTo>
                  <a:cubicBezTo>
                    <a:pt x="6" y="3"/>
                    <a:pt x="5" y="3"/>
                    <a:pt x="4" y="3"/>
                  </a:cubicBezTo>
                  <a:lnTo>
                    <a:pt x="5" y="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4" name="Freeform 117">
              <a:extLst>
                <a:ext uri="{FF2B5EF4-FFF2-40B4-BE49-F238E27FC236}">
                  <a16:creationId xmlns:a16="http://schemas.microsoft.com/office/drawing/2014/main" id="{3E275B8B-903B-474B-AB4D-3C542DED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504" y="1806823"/>
              <a:ext cx="2167" cy="788"/>
            </a:xfrm>
            <a:custGeom>
              <a:avLst/>
              <a:gdLst>
                <a:gd name="T0" fmla="*/ 1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0 h 2"/>
                <a:gd name="T8" fmla="*/ 0 w 6"/>
                <a:gd name="T9" fmla="*/ 2 h 2"/>
                <a:gd name="T10" fmla="*/ 0 w 6"/>
                <a:gd name="T11" fmla="*/ 2 h 2"/>
                <a:gd name="T12" fmla="*/ 1 w 6"/>
                <a:gd name="T13" fmla="*/ 2 h 2"/>
                <a:gd name="T14" fmla="*/ 1 w 6"/>
                <a:gd name="T15" fmla="*/ 2 h 2"/>
                <a:gd name="T16" fmla="*/ 1 w 6"/>
                <a:gd name="T17" fmla="*/ 2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2"/>
                <a:gd name="T29" fmla="*/ 6 w 6"/>
                <a:gd name="T30" fmla="*/ 2 h 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2">
                  <a:moveTo>
                    <a:pt x="1" y="2"/>
                  </a:moveTo>
                  <a:cubicBezTo>
                    <a:pt x="4" y="2"/>
                    <a:pt x="5" y="2"/>
                    <a:pt x="6" y="1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2"/>
                  </a:ln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5" name="Freeform 118">
              <a:extLst>
                <a:ext uri="{FF2B5EF4-FFF2-40B4-BE49-F238E27FC236}">
                  <a16:creationId xmlns:a16="http://schemas.microsoft.com/office/drawing/2014/main" id="{6B6215D8-4CD0-44E0-9E79-929D65637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307" y="1808005"/>
              <a:ext cx="1379" cy="1182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2 h 3"/>
                <a:gd name="T4" fmla="*/ 2 w 4"/>
                <a:gd name="T5" fmla="*/ 3 h 3"/>
                <a:gd name="T6" fmla="*/ 4 w 4"/>
                <a:gd name="T7" fmla="*/ 1 h 3"/>
                <a:gd name="T8" fmla="*/ 4 w 4"/>
                <a:gd name="T9" fmla="*/ 1 h 3"/>
                <a:gd name="T10" fmla="*/ 2 w 4"/>
                <a:gd name="T11" fmla="*/ 0 h 3"/>
                <a:gd name="T12" fmla="*/ 2 w 4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"/>
                <a:gd name="T22" fmla="*/ 0 h 3"/>
                <a:gd name="T23" fmla="*/ 4 w 4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" h="3">
                  <a:moveTo>
                    <a:pt x="2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lnTo>
                    <a:pt x="2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6" name="Freeform 119">
              <a:extLst>
                <a:ext uri="{FF2B5EF4-FFF2-40B4-BE49-F238E27FC236}">
                  <a16:creationId xmlns:a16="http://schemas.microsoft.com/office/drawing/2014/main" id="{D778C7DE-8A1E-4105-9944-CA91775F2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47" y="1807612"/>
              <a:ext cx="1182" cy="394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1 w 4"/>
                <a:gd name="T5" fmla="*/ 1 h 1"/>
                <a:gd name="T6" fmla="*/ 4 w 4"/>
                <a:gd name="T7" fmla="*/ 1 h 1"/>
                <a:gd name="T8" fmla="*/ 4 w 4"/>
                <a:gd name="T9" fmla="*/ 1 h 1"/>
                <a:gd name="T10" fmla="*/ 0 w 4"/>
                <a:gd name="T11" fmla="*/ 1 h 1"/>
                <a:gd name="T12" fmla="*/ 0 w 4"/>
                <a:gd name="T13" fmla="*/ 1 h 1"/>
                <a:gd name="T14" fmla="*/ 0 w 4"/>
                <a:gd name="T15" fmla="*/ 1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1"/>
                <a:gd name="T26" fmla="*/ 4 w 4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lnTo>
                    <a:pt x="4" y="1"/>
                  </a:ln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7" name="Freeform 120">
              <a:extLst>
                <a:ext uri="{FF2B5EF4-FFF2-40B4-BE49-F238E27FC236}">
                  <a16:creationId xmlns:a16="http://schemas.microsoft.com/office/drawing/2014/main" id="{2E5A0FE8-1F6D-42DE-B779-BFFB56AEB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641" y="1806035"/>
              <a:ext cx="2561" cy="1576"/>
            </a:xfrm>
            <a:custGeom>
              <a:avLst/>
              <a:gdLst>
                <a:gd name="T0" fmla="*/ 0 w 7"/>
                <a:gd name="T1" fmla="*/ 3 h 4"/>
                <a:gd name="T2" fmla="*/ 4 w 7"/>
                <a:gd name="T3" fmla="*/ 4 h 4"/>
                <a:gd name="T4" fmla="*/ 4 w 7"/>
                <a:gd name="T5" fmla="*/ 4 h 4"/>
                <a:gd name="T6" fmla="*/ 7 w 7"/>
                <a:gd name="T7" fmla="*/ 3 h 4"/>
                <a:gd name="T8" fmla="*/ 7 w 7"/>
                <a:gd name="T9" fmla="*/ 3 h 4"/>
                <a:gd name="T10" fmla="*/ 0 w 7"/>
                <a:gd name="T11" fmla="*/ 3 h 4"/>
                <a:gd name="T12" fmla="*/ 0 w 7"/>
                <a:gd name="T13" fmla="*/ 3 h 4"/>
                <a:gd name="T14" fmla="*/ 0 w 7"/>
                <a:gd name="T15" fmla="*/ 3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4"/>
                <a:gd name="T26" fmla="*/ 7 w 7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4">
                  <a:moveTo>
                    <a:pt x="0" y="3"/>
                  </a:moveTo>
                  <a:cubicBezTo>
                    <a:pt x="0" y="4"/>
                    <a:pt x="4" y="4"/>
                    <a:pt x="4" y="4"/>
                  </a:cubicBezTo>
                  <a:lnTo>
                    <a:pt x="7" y="3"/>
                  </a:lnTo>
                  <a:cubicBezTo>
                    <a:pt x="7" y="3"/>
                    <a:pt x="0" y="0"/>
                    <a:pt x="0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8" name="Freeform 121">
              <a:extLst>
                <a:ext uri="{FF2B5EF4-FFF2-40B4-BE49-F238E27FC236}">
                  <a16:creationId xmlns:a16="http://schemas.microsoft.com/office/drawing/2014/main" id="{F3475D37-B613-43DE-9FD6-F1E08BBE8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594" y="1827506"/>
              <a:ext cx="591" cy="59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09" name="Freeform 122">
              <a:extLst>
                <a:ext uri="{FF2B5EF4-FFF2-40B4-BE49-F238E27FC236}">
                  <a16:creationId xmlns:a16="http://schemas.microsoft.com/office/drawing/2014/main" id="{1FC86E3E-72EE-4907-99AA-2C3BEB093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200" y="1826127"/>
              <a:ext cx="1182" cy="985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1 w 3"/>
                <a:gd name="T7" fmla="*/ 3 h 3"/>
                <a:gd name="T8" fmla="*/ 1 w 3"/>
                <a:gd name="T9" fmla="*/ 3 h 3"/>
                <a:gd name="T10" fmla="*/ 3 w 3"/>
                <a:gd name="T11" fmla="*/ 1 h 3"/>
                <a:gd name="T12" fmla="*/ 3 w 3"/>
                <a:gd name="T13" fmla="*/ 1 h 3"/>
                <a:gd name="T14" fmla="*/ 2 w 3"/>
                <a:gd name="T15" fmla="*/ 0 h 3"/>
                <a:gd name="T16" fmla="*/ 2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lnTo>
                    <a:pt x="1" y="3"/>
                  </a:lnTo>
                  <a:cubicBezTo>
                    <a:pt x="2" y="2"/>
                    <a:pt x="2" y="1"/>
                    <a:pt x="3" y="1"/>
                  </a:cubicBezTo>
                  <a:lnTo>
                    <a:pt x="2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0" name="Freeform 123">
              <a:extLst>
                <a:ext uri="{FF2B5EF4-FFF2-40B4-BE49-F238E27FC236}">
                  <a16:creationId xmlns:a16="http://schemas.microsoft.com/office/drawing/2014/main" id="{679B24D2-70FA-4DD3-9524-E0A1E1CF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04" y="1827112"/>
              <a:ext cx="591" cy="394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1"/>
                <a:gd name="T20" fmla="*/ 2 w 2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1">
                  <a:moveTo>
                    <a:pt x="1" y="0"/>
                  </a:moveTo>
                  <a:cubicBezTo>
                    <a:pt x="0" y="1"/>
                    <a:pt x="1" y="1"/>
                    <a:pt x="2" y="1"/>
                  </a:cubicBezTo>
                  <a:lnTo>
                    <a:pt x="2" y="0"/>
                  </a:lnTo>
                  <a:lnTo>
                    <a:pt x="1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1" name="Freeform 124">
              <a:extLst>
                <a:ext uri="{FF2B5EF4-FFF2-40B4-BE49-F238E27FC236}">
                  <a16:creationId xmlns:a16="http://schemas.microsoft.com/office/drawing/2014/main" id="{BDFC7DDC-6558-4A89-BA69-B7A88806A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85" y="1828097"/>
              <a:ext cx="591" cy="985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0 w 2"/>
                <a:gd name="T13" fmla="*/ 1 h 3"/>
                <a:gd name="T14" fmla="*/ 0 w 2"/>
                <a:gd name="T15" fmla="*/ 1 h 3"/>
                <a:gd name="T16" fmla="*/ 0 w 2"/>
                <a:gd name="T17" fmla="*/ 1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"/>
                <a:gd name="T28" fmla="*/ 0 h 3"/>
                <a:gd name="T29" fmla="*/ 2 w 2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" h="3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lnTo>
                    <a:pt x="2" y="3"/>
                  </a:lnTo>
                  <a:lnTo>
                    <a:pt x="2" y="0"/>
                  </a:ln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2" name="Freeform 125">
              <a:extLst>
                <a:ext uri="{FF2B5EF4-FFF2-40B4-BE49-F238E27FC236}">
                  <a16:creationId xmlns:a16="http://schemas.microsoft.com/office/drawing/2014/main" id="{EA8C6BCA-B915-45CB-B683-BD415C30D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85" y="1826915"/>
              <a:ext cx="197" cy="1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"/>
                <a:gd name="T25" fmla="*/ 0 h 1"/>
                <a:gd name="T26" fmla="*/ 1 w 1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3" name="Freeform 126">
              <a:extLst>
                <a:ext uri="{FF2B5EF4-FFF2-40B4-BE49-F238E27FC236}">
                  <a16:creationId xmlns:a16="http://schemas.microsoft.com/office/drawing/2014/main" id="{64171F19-CADE-4805-9D6D-EC0F3743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139" y="1829673"/>
              <a:ext cx="788" cy="19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1 h 1"/>
                <a:gd name="T8" fmla="*/ 2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1"/>
                <a:gd name="T26" fmla="*/ 2 w 2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4" name="Freeform 127">
              <a:extLst>
                <a:ext uri="{FF2B5EF4-FFF2-40B4-BE49-F238E27FC236}">
                  <a16:creationId xmlns:a16="http://schemas.microsoft.com/office/drawing/2014/main" id="{08789AC8-68E4-46D2-95FE-0E0461D3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73" y="1828688"/>
              <a:ext cx="2954" cy="1182"/>
            </a:xfrm>
            <a:custGeom>
              <a:avLst/>
              <a:gdLst>
                <a:gd name="T0" fmla="*/ 2 w 7"/>
                <a:gd name="T1" fmla="*/ 3 h 3"/>
                <a:gd name="T2" fmla="*/ 7 w 7"/>
                <a:gd name="T3" fmla="*/ 0 h 3"/>
                <a:gd name="T4" fmla="*/ 6 w 7"/>
                <a:gd name="T5" fmla="*/ 0 h 3"/>
                <a:gd name="T6" fmla="*/ 0 w 7"/>
                <a:gd name="T7" fmla="*/ 3 h 3"/>
                <a:gd name="T8" fmla="*/ 2 w 7"/>
                <a:gd name="T9" fmla="*/ 3 h 3"/>
                <a:gd name="T10" fmla="*/ 2 w 7"/>
                <a:gd name="T11" fmla="*/ 3 h 3"/>
                <a:gd name="T12" fmla="*/ 2 w 7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3"/>
                <a:gd name="T23" fmla="*/ 7 w 7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3">
                  <a:moveTo>
                    <a:pt x="2" y="3"/>
                  </a:moveTo>
                  <a:cubicBezTo>
                    <a:pt x="4" y="2"/>
                    <a:pt x="6" y="1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1" y="1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5" name="Freeform 128">
              <a:extLst>
                <a:ext uri="{FF2B5EF4-FFF2-40B4-BE49-F238E27FC236}">
                  <a16:creationId xmlns:a16="http://schemas.microsoft.com/office/drawing/2014/main" id="{3DFB4A78-F689-41C0-A662-755B3ADBC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199" y="1829673"/>
              <a:ext cx="1379" cy="591"/>
            </a:xfrm>
            <a:custGeom>
              <a:avLst/>
              <a:gdLst>
                <a:gd name="T0" fmla="*/ 4 w 4"/>
                <a:gd name="T1" fmla="*/ 0 h 2"/>
                <a:gd name="T2" fmla="*/ 3 w 4"/>
                <a:gd name="T3" fmla="*/ 2 h 2"/>
                <a:gd name="T4" fmla="*/ 3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2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0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"/>
                <a:gd name="T29" fmla="*/ 4 w 4"/>
                <a:gd name="T30" fmla="*/ 2 h 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">
                  <a:moveTo>
                    <a:pt x="4" y="0"/>
                  </a:moveTo>
                  <a:cubicBezTo>
                    <a:pt x="4" y="1"/>
                    <a:pt x="3" y="1"/>
                    <a:pt x="3" y="2"/>
                  </a:cubicBezTo>
                  <a:lnTo>
                    <a:pt x="0" y="2"/>
                  </a:ln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6" name="Freeform 129">
              <a:extLst>
                <a:ext uri="{FF2B5EF4-FFF2-40B4-BE49-F238E27FC236}">
                  <a16:creationId xmlns:a16="http://schemas.microsoft.com/office/drawing/2014/main" id="{BE8E2711-6371-46BE-9984-9AEF0EDF8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231" y="1827506"/>
              <a:ext cx="591" cy="59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1"/>
                <a:gd name="T23" fmla="*/ 2 w 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7" name="Freeform 130">
              <a:extLst>
                <a:ext uri="{FF2B5EF4-FFF2-40B4-BE49-F238E27FC236}">
                  <a16:creationId xmlns:a16="http://schemas.microsoft.com/office/drawing/2014/main" id="{B056DAF0-14ED-494A-85DE-0A249CA31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821" y="1826127"/>
              <a:ext cx="2364" cy="1970"/>
            </a:xfrm>
            <a:custGeom>
              <a:avLst/>
              <a:gdLst>
                <a:gd name="T0" fmla="*/ 4 w 7"/>
                <a:gd name="T1" fmla="*/ 0 h 5"/>
                <a:gd name="T2" fmla="*/ 3 w 7"/>
                <a:gd name="T3" fmla="*/ 2 h 5"/>
                <a:gd name="T4" fmla="*/ 1 w 7"/>
                <a:gd name="T5" fmla="*/ 2 h 5"/>
                <a:gd name="T6" fmla="*/ 0 w 7"/>
                <a:gd name="T7" fmla="*/ 3 h 5"/>
                <a:gd name="T8" fmla="*/ 2 w 7"/>
                <a:gd name="T9" fmla="*/ 5 h 5"/>
                <a:gd name="T10" fmla="*/ 7 w 7"/>
                <a:gd name="T11" fmla="*/ 1 h 5"/>
                <a:gd name="T12" fmla="*/ 7 w 7"/>
                <a:gd name="T13" fmla="*/ 0 h 5"/>
                <a:gd name="T14" fmla="*/ 4 w 7"/>
                <a:gd name="T15" fmla="*/ 0 h 5"/>
                <a:gd name="T16" fmla="*/ 4 w 7"/>
                <a:gd name="T17" fmla="*/ 0 h 5"/>
                <a:gd name="T18" fmla="*/ 4 w 7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5"/>
                <a:gd name="T32" fmla="*/ 7 w 7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5">
                  <a:moveTo>
                    <a:pt x="4" y="0"/>
                  </a:moveTo>
                  <a:cubicBezTo>
                    <a:pt x="4" y="1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2" y="3"/>
                    <a:pt x="6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6" y="0"/>
                    <a:pt x="4" y="1"/>
                    <a:pt x="4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8" name="Freeform 131">
              <a:extLst>
                <a:ext uri="{FF2B5EF4-FFF2-40B4-BE49-F238E27FC236}">
                  <a16:creationId xmlns:a16="http://schemas.microsoft.com/office/drawing/2014/main" id="{50DD7C50-9A9B-4788-9725-945E2EB1B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838" y="1949237"/>
              <a:ext cx="591" cy="59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"/>
                <a:gd name="T17" fmla="*/ 2 w 2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">
                  <a:moveTo>
                    <a:pt x="0" y="1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19" name="Freeform 132">
              <a:extLst>
                <a:ext uri="{FF2B5EF4-FFF2-40B4-BE49-F238E27FC236}">
                  <a16:creationId xmlns:a16="http://schemas.microsoft.com/office/drawing/2014/main" id="{74C09547-CEDA-47B9-AFFE-78672FC97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656" y="1948843"/>
              <a:ext cx="1182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0 w 3"/>
                <a:gd name="T5" fmla="*/ 0 w 3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3 w 3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T12" t="0" r="T13" b="0"/>
              <a:pathLst>
                <a:path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0" name="Freeform 133">
              <a:extLst>
                <a:ext uri="{FF2B5EF4-FFF2-40B4-BE49-F238E27FC236}">
                  <a16:creationId xmlns:a16="http://schemas.microsoft.com/office/drawing/2014/main" id="{09FAF813-8407-4AD0-9D09-28B97E4E7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656" y="1947858"/>
              <a:ext cx="788" cy="788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2 w 2"/>
                <a:gd name="T7" fmla="*/ 1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2"/>
                <a:gd name="T23" fmla="*/ 2 w 2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1" y="2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1" name="Freeform 134">
              <a:extLst>
                <a:ext uri="{FF2B5EF4-FFF2-40B4-BE49-F238E27FC236}">
                  <a16:creationId xmlns:a16="http://schemas.microsoft.com/office/drawing/2014/main" id="{101B55E7-0C39-4E3E-A5BD-B46471CFD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474" y="1947858"/>
              <a:ext cx="788" cy="788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3 w 3"/>
                <a:gd name="T5" fmla="*/ 1 h 2"/>
                <a:gd name="T6" fmla="*/ 2 w 3"/>
                <a:gd name="T7" fmla="*/ 0 h 2"/>
                <a:gd name="T8" fmla="*/ 2 w 3"/>
                <a:gd name="T9" fmla="*/ 0 h 2"/>
                <a:gd name="T10" fmla="*/ 2 w 3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2"/>
                <a:gd name="T20" fmla="*/ 3 w 3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2"/>
                    <a:pt x="3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2" name="Freeform 135">
              <a:extLst>
                <a:ext uri="{FF2B5EF4-FFF2-40B4-BE49-F238E27FC236}">
                  <a16:creationId xmlns:a16="http://schemas.microsoft.com/office/drawing/2014/main" id="{1B4C97F1-1E22-46D3-8370-20F334C7A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292" y="1947267"/>
              <a:ext cx="1182" cy="591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1"/>
                <a:gd name="T17" fmla="*/ 3 w 3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1">
                  <a:moveTo>
                    <a:pt x="0" y="1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3" name="Freeform 136">
              <a:extLst>
                <a:ext uri="{FF2B5EF4-FFF2-40B4-BE49-F238E27FC236}">
                  <a16:creationId xmlns:a16="http://schemas.microsoft.com/office/drawing/2014/main" id="{2D2BEA38-BFD9-4C2F-A8F0-12DD3DEFF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307" y="1947070"/>
              <a:ext cx="1379" cy="197"/>
            </a:xfrm>
            <a:custGeom>
              <a:avLst/>
              <a:gdLst>
                <a:gd name="T0" fmla="*/ 2 w 4"/>
                <a:gd name="T1" fmla="*/ 0 h 1"/>
                <a:gd name="T2" fmla="*/ 0 w 4"/>
                <a:gd name="T3" fmla="*/ 0 h 1"/>
                <a:gd name="T4" fmla="*/ 1 w 4"/>
                <a:gd name="T5" fmla="*/ 1 h 1"/>
                <a:gd name="T6" fmla="*/ 4 w 4"/>
                <a:gd name="T7" fmla="*/ 0 h 1"/>
                <a:gd name="T8" fmla="*/ 2 w 4"/>
                <a:gd name="T9" fmla="*/ 0 h 1"/>
                <a:gd name="T10" fmla="*/ 2 w 4"/>
                <a:gd name="T11" fmla="*/ 0 h 1"/>
                <a:gd name="T12" fmla="*/ 2 w 4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"/>
                <a:gd name="T22" fmla="*/ 0 h 1"/>
                <a:gd name="T23" fmla="*/ 4 w 4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4" name="Freeform 137">
              <a:extLst>
                <a:ext uri="{FF2B5EF4-FFF2-40B4-BE49-F238E27FC236}">
                  <a16:creationId xmlns:a16="http://schemas.microsoft.com/office/drawing/2014/main" id="{F8824ABB-1D99-4390-89CA-F7C86D72B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307" y="1946282"/>
              <a:ext cx="985" cy="197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1 h 1"/>
                <a:gd name="T4" fmla="*/ 3 w 3"/>
                <a:gd name="T5" fmla="*/ 1 h 1"/>
                <a:gd name="T6" fmla="*/ 1 w 3"/>
                <a:gd name="T7" fmla="*/ 0 h 1"/>
                <a:gd name="T8" fmla="*/ 1 w 3"/>
                <a:gd name="T9" fmla="*/ 0 h 1"/>
                <a:gd name="T10" fmla="*/ 1 w 3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1"/>
                <a:gd name="T20" fmla="*/ 3 w 3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5" name="Freeform 138">
              <a:extLst>
                <a:ext uri="{FF2B5EF4-FFF2-40B4-BE49-F238E27FC236}">
                  <a16:creationId xmlns:a16="http://schemas.microsoft.com/office/drawing/2014/main" id="{036678B7-9144-4501-9256-5BDD18D02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565" y="1935645"/>
              <a:ext cx="788" cy="1379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1 h 4"/>
                <a:gd name="T4" fmla="*/ 1 w 2"/>
                <a:gd name="T5" fmla="*/ 4 h 4"/>
                <a:gd name="T6" fmla="*/ 2 w 2"/>
                <a:gd name="T7" fmla="*/ 3 h 4"/>
                <a:gd name="T8" fmla="*/ 1 w 2"/>
                <a:gd name="T9" fmla="*/ 1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4"/>
                <a:gd name="T26" fmla="*/ 2 w 2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6" name="Freeform 139">
              <a:extLst>
                <a:ext uri="{FF2B5EF4-FFF2-40B4-BE49-F238E27FC236}">
                  <a16:creationId xmlns:a16="http://schemas.microsoft.com/office/drawing/2014/main" id="{E4FAF43B-F4C0-493B-ADE3-ACF4FC337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353" y="1938600"/>
              <a:ext cx="788" cy="1182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3 h 3"/>
                <a:gd name="T4" fmla="*/ 2 w 2"/>
                <a:gd name="T5" fmla="*/ 2 h 3"/>
                <a:gd name="T6" fmla="*/ 2 w 2"/>
                <a:gd name="T7" fmla="*/ 2 h 3"/>
                <a:gd name="T8" fmla="*/ 2 w 2"/>
                <a:gd name="T9" fmla="*/ 0 h 3"/>
                <a:gd name="T10" fmla="*/ 0 w 2"/>
                <a:gd name="T11" fmla="*/ 3 h 3"/>
                <a:gd name="T12" fmla="*/ 0 w 2"/>
                <a:gd name="T13" fmla="*/ 3 h 3"/>
                <a:gd name="T14" fmla="*/ 0 w 2"/>
                <a:gd name="T15" fmla="*/ 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3"/>
                <a:gd name="T26" fmla="*/ 2 w 2"/>
                <a:gd name="T27" fmla="*/ 3 h 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3">
                  <a:moveTo>
                    <a:pt x="0" y="3"/>
                  </a:moveTo>
                  <a:lnTo>
                    <a:pt x="2" y="3"/>
                  </a:lnTo>
                  <a:lnTo>
                    <a:pt x="2" y="2"/>
                  </a:lnTo>
                  <a:cubicBezTo>
                    <a:pt x="2" y="1"/>
                    <a:pt x="2" y="1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7" name="Freeform 140">
              <a:extLst>
                <a:ext uri="{FF2B5EF4-FFF2-40B4-BE49-F238E27FC236}">
                  <a16:creationId xmlns:a16="http://schemas.microsoft.com/office/drawing/2014/main" id="{BB5CEA14-B794-4A8A-A487-46413646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747" y="1939782"/>
              <a:ext cx="394" cy="19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cubicBezTo>
                    <a:pt x="0" y="0"/>
                    <a:pt x="1" y="1"/>
                    <a:pt x="1" y="1"/>
                  </a:cubicBezTo>
                  <a:lnTo>
                    <a:pt x="1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8" name="Freeform 141">
              <a:extLst>
                <a:ext uri="{FF2B5EF4-FFF2-40B4-BE49-F238E27FC236}">
                  <a16:creationId xmlns:a16="http://schemas.microsoft.com/office/drawing/2014/main" id="{45AE088D-EFA3-429E-BBA1-6EA03092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141" y="1941555"/>
              <a:ext cx="591" cy="788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2 h 2"/>
                <a:gd name="T4" fmla="*/ 2 w 2"/>
                <a:gd name="T5" fmla="*/ 0 h 2"/>
                <a:gd name="T6" fmla="*/ 1 w 2"/>
                <a:gd name="T7" fmla="*/ 1 h 2"/>
                <a:gd name="T8" fmla="*/ 1 w 2"/>
                <a:gd name="T9" fmla="*/ 1 h 2"/>
                <a:gd name="T10" fmla="*/ 0 w 2"/>
                <a:gd name="T11" fmla="*/ 1 h 2"/>
                <a:gd name="T12" fmla="*/ 0 w 2"/>
                <a:gd name="T13" fmla="*/ 1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2"/>
                <a:gd name="T23" fmla="*/ 2 w 2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2">
                  <a:moveTo>
                    <a:pt x="0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lnTo>
                    <a:pt x="0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29" name="Freeform 142">
              <a:extLst>
                <a:ext uri="{FF2B5EF4-FFF2-40B4-BE49-F238E27FC236}">
                  <a16:creationId xmlns:a16="http://schemas.microsoft.com/office/drawing/2014/main" id="{52F7E5D2-1D39-41AF-987F-227663AE3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353" y="1942343"/>
              <a:ext cx="1379" cy="985"/>
            </a:xfrm>
            <a:custGeom>
              <a:avLst/>
              <a:gdLst>
                <a:gd name="T0" fmla="*/ 2 w 4"/>
                <a:gd name="T1" fmla="*/ 1 h 2"/>
                <a:gd name="T2" fmla="*/ 2 w 4"/>
                <a:gd name="T3" fmla="*/ 0 h 2"/>
                <a:gd name="T4" fmla="*/ 2 w 4"/>
                <a:gd name="T5" fmla="*/ 0 h 2"/>
                <a:gd name="T6" fmla="*/ 4 w 4"/>
                <a:gd name="T7" fmla="*/ 2 h 2"/>
                <a:gd name="T8" fmla="*/ 2 w 4"/>
                <a:gd name="T9" fmla="*/ 1 h 2"/>
                <a:gd name="T10" fmla="*/ 2 w 4"/>
                <a:gd name="T11" fmla="*/ 1 h 2"/>
                <a:gd name="T12" fmla="*/ 2 w 4"/>
                <a:gd name="T13" fmla="*/ 1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"/>
                <a:gd name="T22" fmla="*/ 0 h 2"/>
                <a:gd name="T23" fmla="*/ 4 w 4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" h="2">
                  <a:moveTo>
                    <a:pt x="2" y="1"/>
                  </a:moveTo>
                  <a:lnTo>
                    <a:pt x="2" y="0"/>
                  </a:lnTo>
                  <a:cubicBezTo>
                    <a:pt x="0" y="1"/>
                    <a:pt x="2" y="2"/>
                    <a:pt x="4" y="2"/>
                  </a:cubicBezTo>
                  <a:cubicBezTo>
                    <a:pt x="4" y="1"/>
                    <a:pt x="3" y="1"/>
                    <a:pt x="2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0" name="Freeform 143">
              <a:extLst>
                <a:ext uri="{FF2B5EF4-FFF2-40B4-BE49-F238E27FC236}">
                  <a16:creationId xmlns:a16="http://schemas.microsoft.com/office/drawing/2014/main" id="{E734C01C-B676-4AB2-AF2F-CF3F8E975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732" y="1943327"/>
              <a:ext cx="788" cy="985"/>
            </a:xfrm>
            <a:custGeom>
              <a:avLst/>
              <a:gdLst>
                <a:gd name="T0" fmla="*/ 1 w 2"/>
                <a:gd name="T1" fmla="*/ 1 h 3"/>
                <a:gd name="T2" fmla="*/ 0 w 2"/>
                <a:gd name="T3" fmla="*/ 0 h 3"/>
                <a:gd name="T4" fmla="*/ 0 w 2"/>
                <a:gd name="T5" fmla="*/ 0 h 3"/>
                <a:gd name="T6" fmla="*/ 0 w 2"/>
                <a:gd name="T7" fmla="*/ 1 h 3"/>
                <a:gd name="T8" fmla="*/ 1 w 2"/>
                <a:gd name="T9" fmla="*/ 3 h 3"/>
                <a:gd name="T10" fmla="*/ 1 w 2"/>
                <a:gd name="T11" fmla="*/ 1 h 3"/>
                <a:gd name="T12" fmla="*/ 1 w 2"/>
                <a:gd name="T13" fmla="*/ 1 h 3"/>
                <a:gd name="T14" fmla="*/ 1 w 2"/>
                <a:gd name="T15" fmla="*/ 1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3"/>
                <a:gd name="T26" fmla="*/ 2 w 2"/>
                <a:gd name="T27" fmla="*/ 3 h 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3">
                  <a:moveTo>
                    <a:pt x="1" y="1"/>
                  </a:moveTo>
                  <a:lnTo>
                    <a:pt x="0" y="0"/>
                  </a:ln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1" y="1"/>
                    <a:pt x="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1" name="Freeform 144">
              <a:extLst>
                <a:ext uri="{FF2B5EF4-FFF2-40B4-BE49-F238E27FC236}">
                  <a16:creationId xmlns:a16="http://schemas.microsoft.com/office/drawing/2014/main" id="{C349D7C9-2B9B-4A92-96F1-353499E7A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732" y="1944312"/>
              <a:ext cx="788" cy="78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2"/>
                <a:gd name="T20" fmla="*/ 2 w 2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2">
                  <a:moveTo>
                    <a:pt x="2" y="0"/>
                  </a:moveTo>
                  <a:cubicBezTo>
                    <a:pt x="0" y="0"/>
                    <a:pt x="1" y="1"/>
                    <a:pt x="0" y="1"/>
                  </a:cubicBezTo>
                  <a:cubicBezTo>
                    <a:pt x="0" y="2"/>
                    <a:pt x="1" y="1"/>
                    <a:pt x="2" y="1"/>
                  </a:cubicBezTo>
                  <a:lnTo>
                    <a:pt x="2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2" name="Freeform 145">
              <a:extLst>
                <a:ext uri="{FF2B5EF4-FFF2-40B4-BE49-F238E27FC236}">
                  <a16:creationId xmlns:a16="http://schemas.microsoft.com/office/drawing/2014/main" id="{E598D2FA-8770-4C6E-8DD7-9B1247048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520" y="1945100"/>
              <a:ext cx="788" cy="788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2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2"/>
                <a:gd name="T23" fmla="*/ 2 w 2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3" name="Freeform 146">
              <a:extLst>
                <a:ext uri="{FF2B5EF4-FFF2-40B4-BE49-F238E27FC236}">
                  <a16:creationId xmlns:a16="http://schemas.microsoft.com/office/drawing/2014/main" id="{1413BF52-8E89-4149-87B9-6E091E2B0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111" y="1946282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4" name="Freeform 147">
              <a:extLst>
                <a:ext uri="{FF2B5EF4-FFF2-40B4-BE49-F238E27FC236}">
                  <a16:creationId xmlns:a16="http://schemas.microsoft.com/office/drawing/2014/main" id="{54079067-FCF1-41BA-956A-64DC71BF3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050" y="1949237"/>
              <a:ext cx="1379" cy="591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1 h 1"/>
                <a:gd name="T4" fmla="*/ 4 w 4"/>
                <a:gd name="T5" fmla="*/ 0 h 1"/>
                <a:gd name="T6" fmla="*/ 4 w 4"/>
                <a:gd name="T7" fmla="*/ 0 h 1"/>
                <a:gd name="T8" fmla="*/ 0 w 4"/>
                <a:gd name="T9" fmla="*/ 0 h 1"/>
                <a:gd name="T10" fmla="*/ 0 w 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1"/>
                <a:gd name="T20" fmla="*/ 4 w 4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5" name="Freeform 148">
              <a:extLst>
                <a:ext uri="{FF2B5EF4-FFF2-40B4-BE49-F238E27FC236}">
                  <a16:creationId xmlns:a16="http://schemas.microsoft.com/office/drawing/2014/main" id="{89FDB79D-662E-49C3-82FB-02A4417C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474" y="1948646"/>
              <a:ext cx="1182" cy="197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1 h 1"/>
                <a:gd name="T4" fmla="*/ 3 w 3"/>
                <a:gd name="T5" fmla="*/ 1 h 1"/>
                <a:gd name="T6" fmla="*/ 2 w 3"/>
                <a:gd name="T7" fmla="*/ 0 h 1"/>
                <a:gd name="T8" fmla="*/ 2 w 3"/>
                <a:gd name="T9" fmla="*/ 0 h 1"/>
                <a:gd name="T10" fmla="*/ 2 w 3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1"/>
                <a:gd name="T20" fmla="*/ 3 w 3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6" name="Freeform 149">
              <a:extLst>
                <a:ext uri="{FF2B5EF4-FFF2-40B4-BE49-F238E27FC236}">
                  <a16:creationId xmlns:a16="http://schemas.microsoft.com/office/drawing/2014/main" id="{43CF4A26-D6CC-435B-AEFA-B53FB6C0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671" y="1820612"/>
              <a:ext cx="591" cy="98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1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"/>
                <a:gd name="T25" fmla="*/ 0 h 2"/>
                <a:gd name="T26" fmla="*/ 1 w 1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1" y="2"/>
                  </a:cubicBez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7" name="Freeform 150">
              <a:extLst>
                <a:ext uri="{FF2B5EF4-FFF2-40B4-BE49-F238E27FC236}">
                  <a16:creationId xmlns:a16="http://schemas.microsoft.com/office/drawing/2014/main" id="{5CBFCC22-CD00-4133-A732-1F7FEFE2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974" y="1837749"/>
              <a:ext cx="591" cy="1379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2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3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3"/>
                <a:gd name="T20" fmla="*/ 2 w 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3">
                  <a:moveTo>
                    <a:pt x="0" y="3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8" name="Freeform 151">
              <a:extLst>
                <a:ext uri="{FF2B5EF4-FFF2-40B4-BE49-F238E27FC236}">
                  <a16:creationId xmlns:a16="http://schemas.microsoft.com/office/drawing/2014/main" id="{9BB319BE-3EC2-4235-AE97-0B21771B8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0217" y="1837749"/>
              <a:ext cx="1773" cy="1379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2 h 3"/>
                <a:gd name="T4" fmla="*/ 3 w 5"/>
                <a:gd name="T5" fmla="*/ 3 h 3"/>
                <a:gd name="T6" fmla="*/ 5 w 5"/>
                <a:gd name="T7" fmla="*/ 2 h 3"/>
                <a:gd name="T8" fmla="*/ 2 w 5"/>
                <a:gd name="T9" fmla="*/ 0 h 3"/>
                <a:gd name="T10" fmla="*/ 2 w 5"/>
                <a:gd name="T11" fmla="*/ 0 h 3"/>
                <a:gd name="T12" fmla="*/ 2 w 5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3"/>
                <a:gd name="T23" fmla="*/ 5 w 5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3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3" y="2"/>
                    <a:pt x="2" y="1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39" name="Freeform 152">
              <a:extLst>
                <a:ext uri="{FF2B5EF4-FFF2-40B4-BE49-F238E27FC236}">
                  <a16:creationId xmlns:a16="http://schemas.microsoft.com/office/drawing/2014/main" id="{C6A281D1-183F-4991-8885-9FF6C5EA9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974" y="1844052"/>
              <a:ext cx="1773" cy="788"/>
            </a:xfrm>
            <a:custGeom>
              <a:avLst/>
              <a:gdLst>
                <a:gd name="T0" fmla="*/ 0 w 5"/>
                <a:gd name="T1" fmla="*/ 2 h 2"/>
                <a:gd name="T2" fmla="*/ 3 w 5"/>
                <a:gd name="T3" fmla="*/ 2 h 2"/>
                <a:gd name="T4" fmla="*/ 3 w 5"/>
                <a:gd name="T5" fmla="*/ 2 h 2"/>
                <a:gd name="T6" fmla="*/ 5 w 5"/>
                <a:gd name="T7" fmla="*/ 0 h 2"/>
                <a:gd name="T8" fmla="*/ 0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2"/>
                <a:gd name="T23" fmla="*/ 5 w 5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2">
                  <a:moveTo>
                    <a:pt x="0" y="2"/>
                  </a:moveTo>
                  <a:lnTo>
                    <a:pt x="3" y="2"/>
                  </a:ln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1" y="1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0" name="Freeform 153">
              <a:extLst>
                <a:ext uri="{FF2B5EF4-FFF2-40B4-BE49-F238E27FC236}">
                  <a16:creationId xmlns:a16="http://schemas.microsoft.com/office/drawing/2014/main" id="{5518F8FE-85D5-40A7-902D-12B36041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1" y="1865325"/>
              <a:ext cx="788" cy="59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1"/>
                <a:gd name="T26" fmla="*/ 2 w 2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1" name="Freeform 154">
              <a:extLst>
                <a:ext uri="{FF2B5EF4-FFF2-40B4-BE49-F238E27FC236}">
                  <a16:creationId xmlns:a16="http://schemas.microsoft.com/office/drawing/2014/main" id="{2BE1135E-CFAC-4C3D-82EF-8F5A70C5F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370" y="1809581"/>
              <a:ext cx="591" cy="19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1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1 h 1"/>
                <a:gd name="T12" fmla="*/ 0 w 2"/>
                <a:gd name="T13" fmla="*/ 1 h 1"/>
                <a:gd name="T14" fmla="*/ 0 w 2"/>
                <a:gd name="T15" fmla="*/ 1 h 1"/>
                <a:gd name="T16" fmla="*/ 0 w 2"/>
                <a:gd name="T17" fmla="*/ 1 h 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"/>
                <a:gd name="T28" fmla="*/ 0 h 1"/>
                <a:gd name="T29" fmla="*/ 2 w 2"/>
                <a:gd name="T30" fmla="*/ 1 h 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" h="1">
                  <a:moveTo>
                    <a:pt x="0" y="1"/>
                  </a:moveTo>
                  <a:lnTo>
                    <a:pt x="1" y="0"/>
                  </a:lnTo>
                  <a:cubicBezTo>
                    <a:pt x="1" y="0"/>
                    <a:pt x="2" y="0"/>
                    <a:pt x="2" y="0"/>
                  </a:cubicBezTo>
                  <a:lnTo>
                    <a:pt x="2" y="1"/>
                  </a:lnTo>
                  <a:lnTo>
                    <a:pt x="0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2" name="Freeform 155">
              <a:extLst>
                <a:ext uri="{FF2B5EF4-FFF2-40B4-BE49-F238E27FC236}">
                  <a16:creationId xmlns:a16="http://schemas.microsoft.com/office/drawing/2014/main" id="{E8E850FD-B3D3-427B-960B-2426EE37A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157" y="1814112"/>
              <a:ext cx="1379" cy="1182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2 h 3"/>
                <a:gd name="T4" fmla="*/ 0 w 4"/>
                <a:gd name="T5" fmla="*/ 2 h 3"/>
                <a:gd name="T6" fmla="*/ 0 w 4"/>
                <a:gd name="T7" fmla="*/ 0 h 3"/>
                <a:gd name="T8" fmla="*/ 0 w 4"/>
                <a:gd name="T9" fmla="*/ 0 h 3"/>
                <a:gd name="T10" fmla="*/ 0 w 4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3"/>
                <a:gd name="T20" fmla="*/ 4 w 4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3">
                  <a:moveTo>
                    <a:pt x="0" y="0"/>
                  </a:moveTo>
                  <a:cubicBezTo>
                    <a:pt x="2" y="0"/>
                    <a:pt x="3" y="1"/>
                    <a:pt x="4" y="2"/>
                  </a:cubicBezTo>
                  <a:cubicBezTo>
                    <a:pt x="3" y="3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3" name="Freeform 156">
              <a:extLst>
                <a:ext uri="{FF2B5EF4-FFF2-40B4-BE49-F238E27FC236}">
                  <a16:creationId xmlns:a16="http://schemas.microsoft.com/office/drawing/2014/main" id="{858F6907-B69F-4113-81C3-56911A1F6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50" y="1811945"/>
              <a:ext cx="591" cy="1182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2 w 2"/>
                <a:gd name="T5" fmla="*/ 3 h 3"/>
                <a:gd name="T6" fmla="*/ 0 w 2"/>
                <a:gd name="T7" fmla="*/ 2 h 3"/>
                <a:gd name="T8" fmla="*/ 1 w 2"/>
                <a:gd name="T9" fmla="*/ 1 h 3"/>
                <a:gd name="T10" fmla="*/ 1 w 2"/>
                <a:gd name="T11" fmla="*/ 0 h 3"/>
                <a:gd name="T12" fmla="*/ 1 w 2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3"/>
                <a:gd name="T23" fmla="*/ 2 w 2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3">
                  <a:moveTo>
                    <a:pt x="1" y="0"/>
                  </a:moveTo>
                  <a:cubicBezTo>
                    <a:pt x="2" y="1"/>
                    <a:pt x="2" y="1"/>
                    <a:pt x="2" y="3"/>
                  </a:cubicBez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4" name="Freeform 157">
              <a:extLst>
                <a:ext uri="{FF2B5EF4-FFF2-40B4-BE49-F238E27FC236}">
                  <a16:creationId xmlns:a16="http://schemas.microsoft.com/office/drawing/2014/main" id="{91E4FAB5-D059-46D8-AC84-DB4E5ADA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65" y="1807612"/>
              <a:ext cx="1379" cy="1182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2 h 3"/>
                <a:gd name="T4" fmla="*/ 1 w 4"/>
                <a:gd name="T5" fmla="*/ 3 h 3"/>
                <a:gd name="T6" fmla="*/ 1 w 4"/>
                <a:gd name="T7" fmla="*/ 1 h 3"/>
                <a:gd name="T8" fmla="*/ 1 w 4"/>
                <a:gd name="T9" fmla="*/ 1 h 3"/>
                <a:gd name="T10" fmla="*/ 0 w 4"/>
                <a:gd name="T11" fmla="*/ 1 h 3"/>
                <a:gd name="T12" fmla="*/ 0 w 4"/>
                <a:gd name="T13" fmla="*/ 0 h 3"/>
                <a:gd name="T14" fmla="*/ 0 w 4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3"/>
                <a:gd name="T26" fmla="*/ 4 w 4"/>
                <a:gd name="T27" fmla="*/ 3 h 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3">
                  <a:moveTo>
                    <a:pt x="0" y="0"/>
                  </a:moveTo>
                  <a:cubicBezTo>
                    <a:pt x="2" y="0"/>
                    <a:pt x="4" y="0"/>
                    <a:pt x="4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5" name="Freeform 158">
              <a:extLst>
                <a:ext uri="{FF2B5EF4-FFF2-40B4-BE49-F238E27FC236}">
                  <a16:creationId xmlns:a16="http://schemas.microsoft.com/office/drawing/2014/main" id="{56A17C4A-D7FE-4E41-9A57-01A34D940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50" y="1813127"/>
              <a:ext cx="591" cy="197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0 h 1"/>
                <a:gd name="T12" fmla="*/ 0 w 2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1"/>
                <a:gd name="T23" fmla="*/ 2 w 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1">
                  <a:moveTo>
                    <a:pt x="0" y="0"/>
                  </a:moveTo>
                  <a:lnTo>
                    <a:pt x="2" y="0"/>
                  </a:lnTo>
                  <a:cubicBezTo>
                    <a:pt x="1" y="1"/>
                    <a:pt x="1" y="0"/>
                    <a:pt x="0" y="1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6" name="Freeform 159">
              <a:extLst>
                <a:ext uri="{FF2B5EF4-FFF2-40B4-BE49-F238E27FC236}">
                  <a16:creationId xmlns:a16="http://schemas.microsoft.com/office/drawing/2014/main" id="{C691E317-C94E-4CC3-B276-102F6808F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60" y="1803081"/>
              <a:ext cx="36834" cy="21470"/>
            </a:xfrm>
            <a:custGeom>
              <a:avLst/>
              <a:gdLst>
                <a:gd name="T0" fmla="*/ 7 w 99"/>
                <a:gd name="T1" fmla="*/ 9 h 56"/>
                <a:gd name="T2" fmla="*/ 17 w 99"/>
                <a:gd name="T3" fmla="*/ 7 h 56"/>
                <a:gd name="T4" fmla="*/ 24 w 99"/>
                <a:gd name="T5" fmla="*/ 4 h 56"/>
                <a:gd name="T6" fmla="*/ 28 w 99"/>
                <a:gd name="T7" fmla="*/ 2 h 56"/>
                <a:gd name="T8" fmla="*/ 38 w 99"/>
                <a:gd name="T9" fmla="*/ 3 h 56"/>
                <a:gd name="T10" fmla="*/ 45 w 99"/>
                <a:gd name="T11" fmla="*/ 2 h 56"/>
                <a:gd name="T12" fmla="*/ 49 w 99"/>
                <a:gd name="T13" fmla="*/ 5 h 56"/>
                <a:gd name="T14" fmla="*/ 52 w 99"/>
                <a:gd name="T15" fmla="*/ 2 h 56"/>
                <a:gd name="T16" fmla="*/ 55 w 99"/>
                <a:gd name="T17" fmla="*/ 1 h 56"/>
                <a:gd name="T18" fmla="*/ 61 w 99"/>
                <a:gd name="T19" fmla="*/ 0 h 56"/>
                <a:gd name="T20" fmla="*/ 77 w 99"/>
                <a:gd name="T21" fmla="*/ 1 h 56"/>
                <a:gd name="T22" fmla="*/ 64 w 99"/>
                <a:gd name="T23" fmla="*/ 2 h 56"/>
                <a:gd name="T24" fmla="*/ 83 w 99"/>
                <a:gd name="T25" fmla="*/ 2 h 56"/>
                <a:gd name="T26" fmla="*/ 84 w 99"/>
                <a:gd name="T27" fmla="*/ 3 h 56"/>
                <a:gd name="T28" fmla="*/ 71 w 99"/>
                <a:gd name="T29" fmla="*/ 3 h 56"/>
                <a:gd name="T30" fmla="*/ 78 w 99"/>
                <a:gd name="T31" fmla="*/ 6 h 56"/>
                <a:gd name="T32" fmla="*/ 96 w 99"/>
                <a:gd name="T33" fmla="*/ 4 h 56"/>
                <a:gd name="T34" fmla="*/ 85 w 99"/>
                <a:gd name="T35" fmla="*/ 7 h 56"/>
                <a:gd name="T36" fmla="*/ 82 w 99"/>
                <a:gd name="T37" fmla="*/ 11 h 56"/>
                <a:gd name="T38" fmla="*/ 84 w 99"/>
                <a:gd name="T39" fmla="*/ 11 h 56"/>
                <a:gd name="T40" fmla="*/ 89 w 99"/>
                <a:gd name="T41" fmla="*/ 11 h 56"/>
                <a:gd name="T42" fmla="*/ 81 w 99"/>
                <a:gd name="T43" fmla="*/ 13 h 56"/>
                <a:gd name="T44" fmla="*/ 82 w 99"/>
                <a:gd name="T45" fmla="*/ 14 h 56"/>
                <a:gd name="T46" fmla="*/ 81 w 99"/>
                <a:gd name="T47" fmla="*/ 17 h 56"/>
                <a:gd name="T48" fmla="*/ 80 w 99"/>
                <a:gd name="T49" fmla="*/ 19 h 56"/>
                <a:gd name="T50" fmla="*/ 78 w 99"/>
                <a:gd name="T51" fmla="*/ 21 h 56"/>
                <a:gd name="T52" fmla="*/ 73 w 99"/>
                <a:gd name="T53" fmla="*/ 22 h 56"/>
                <a:gd name="T54" fmla="*/ 79 w 99"/>
                <a:gd name="T55" fmla="*/ 27 h 56"/>
                <a:gd name="T56" fmla="*/ 77 w 99"/>
                <a:gd name="T57" fmla="*/ 27 h 56"/>
                <a:gd name="T58" fmla="*/ 70 w 99"/>
                <a:gd name="T59" fmla="*/ 25 h 56"/>
                <a:gd name="T60" fmla="*/ 72 w 99"/>
                <a:gd name="T61" fmla="*/ 28 h 56"/>
                <a:gd name="T62" fmla="*/ 71 w 99"/>
                <a:gd name="T63" fmla="*/ 28 h 56"/>
                <a:gd name="T64" fmla="*/ 75 w 99"/>
                <a:gd name="T65" fmla="*/ 28 h 56"/>
                <a:gd name="T66" fmla="*/ 68 w 99"/>
                <a:gd name="T67" fmla="*/ 33 h 56"/>
                <a:gd name="T68" fmla="*/ 56 w 99"/>
                <a:gd name="T69" fmla="*/ 35 h 56"/>
                <a:gd name="T70" fmla="*/ 39 w 99"/>
                <a:gd name="T71" fmla="*/ 41 h 56"/>
                <a:gd name="T72" fmla="*/ 34 w 99"/>
                <a:gd name="T73" fmla="*/ 48 h 56"/>
                <a:gd name="T74" fmla="*/ 29 w 99"/>
                <a:gd name="T75" fmla="*/ 56 h 56"/>
                <a:gd name="T76" fmla="*/ 19 w 99"/>
                <a:gd name="T77" fmla="*/ 46 h 56"/>
                <a:gd name="T78" fmla="*/ 18 w 99"/>
                <a:gd name="T79" fmla="*/ 45 h 56"/>
                <a:gd name="T80" fmla="*/ 17 w 99"/>
                <a:gd name="T81" fmla="*/ 43 h 56"/>
                <a:gd name="T82" fmla="*/ 16 w 99"/>
                <a:gd name="T83" fmla="*/ 40 h 56"/>
                <a:gd name="T84" fmla="*/ 16 w 99"/>
                <a:gd name="T85" fmla="*/ 39 h 56"/>
                <a:gd name="T86" fmla="*/ 16 w 99"/>
                <a:gd name="T87" fmla="*/ 37 h 56"/>
                <a:gd name="T88" fmla="*/ 25 w 99"/>
                <a:gd name="T89" fmla="*/ 32 h 56"/>
                <a:gd name="T90" fmla="*/ 19 w 99"/>
                <a:gd name="T91" fmla="*/ 27 h 56"/>
                <a:gd name="T92" fmla="*/ 25 w 99"/>
                <a:gd name="T93" fmla="*/ 27 h 56"/>
                <a:gd name="T94" fmla="*/ 21 w 99"/>
                <a:gd name="T95" fmla="*/ 22 h 56"/>
                <a:gd name="T96" fmla="*/ 21 w 99"/>
                <a:gd name="T97" fmla="*/ 21 h 56"/>
                <a:gd name="T98" fmla="*/ 15 w 99"/>
                <a:gd name="T99" fmla="*/ 15 h 56"/>
                <a:gd name="T100" fmla="*/ 8 w 99"/>
                <a:gd name="T101" fmla="*/ 15 h 56"/>
                <a:gd name="T102" fmla="*/ 4 w 99"/>
                <a:gd name="T103" fmla="*/ 14 h 56"/>
                <a:gd name="T104" fmla="*/ 0 w 99"/>
                <a:gd name="T105" fmla="*/ 10 h 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9"/>
                <a:gd name="T160" fmla="*/ 0 h 56"/>
                <a:gd name="T161" fmla="*/ 99 w 99"/>
                <a:gd name="T162" fmla="*/ 56 h 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9" h="56">
                  <a:moveTo>
                    <a:pt x="0" y="10"/>
                  </a:moveTo>
                  <a:lnTo>
                    <a:pt x="2" y="10"/>
                  </a:lnTo>
                  <a:cubicBezTo>
                    <a:pt x="4" y="9"/>
                    <a:pt x="6" y="10"/>
                    <a:pt x="7" y="9"/>
                  </a:cubicBezTo>
                  <a:lnTo>
                    <a:pt x="12" y="9"/>
                  </a:lnTo>
                  <a:cubicBezTo>
                    <a:pt x="12" y="9"/>
                    <a:pt x="15" y="7"/>
                    <a:pt x="17" y="7"/>
                  </a:cubicBezTo>
                  <a:cubicBezTo>
                    <a:pt x="16" y="7"/>
                    <a:pt x="14" y="7"/>
                    <a:pt x="13" y="7"/>
                  </a:cubicBezTo>
                  <a:cubicBezTo>
                    <a:pt x="14" y="6"/>
                    <a:pt x="15" y="6"/>
                    <a:pt x="15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3" y="4"/>
                    <a:pt x="24" y="4"/>
                  </a:cubicBezTo>
                  <a:lnTo>
                    <a:pt x="29" y="4"/>
                  </a:lnTo>
                  <a:lnTo>
                    <a:pt x="28" y="2"/>
                  </a:lnTo>
                  <a:cubicBezTo>
                    <a:pt x="28" y="3"/>
                    <a:pt x="29" y="4"/>
                    <a:pt x="30" y="4"/>
                  </a:cubicBezTo>
                  <a:cubicBezTo>
                    <a:pt x="31" y="4"/>
                    <a:pt x="36" y="2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4"/>
                    <a:pt x="37" y="4"/>
                    <a:pt x="38" y="3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40" y="4"/>
                    <a:pt x="40" y="4"/>
                    <a:pt x="41" y="4"/>
                  </a:cubicBezTo>
                  <a:cubicBezTo>
                    <a:pt x="41" y="2"/>
                    <a:pt x="42" y="2"/>
                    <a:pt x="43" y="2"/>
                  </a:cubicBezTo>
                  <a:cubicBezTo>
                    <a:pt x="44" y="2"/>
                    <a:pt x="44" y="3"/>
                    <a:pt x="45" y="2"/>
                  </a:cubicBezTo>
                  <a:cubicBezTo>
                    <a:pt x="45" y="3"/>
                    <a:pt x="45" y="3"/>
                    <a:pt x="45" y="4"/>
                  </a:cubicBezTo>
                  <a:cubicBezTo>
                    <a:pt x="46" y="4"/>
                    <a:pt x="47" y="4"/>
                    <a:pt x="48" y="4"/>
                  </a:cubicBezTo>
                  <a:lnTo>
                    <a:pt x="49" y="5"/>
                  </a:lnTo>
                  <a:cubicBezTo>
                    <a:pt x="50" y="4"/>
                    <a:pt x="51" y="4"/>
                    <a:pt x="52" y="3"/>
                  </a:cubicBezTo>
                  <a:cubicBezTo>
                    <a:pt x="51" y="3"/>
                    <a:pt x="51" y="2"/>
                    <a:pt x="50" y="2"/>
                  </a:cubicBezTo>
                  <a:cubicBezTo>
                    <a:pt x="51" y="2"/>
                    <a:pt x="51" y="2"/>
                    <a:pt x="52" y="2"/>
                  </a:cubicBezTo>
                  <a:cubicBezTo>
                    <a:pt x="51" y="2"/>
                    <a:pt x="50" y="1"/>
                    <a:pt x="50" y="1"/>
                  </a:cubicBezTo>
                  <a:lnTo>
                    <a:pt x="55" y="1"/>
                  </a:lnTo>
                  <a:cubicBezTo>
                    <a:pt x="55" y="2"/>
                    <a:pt x="54" y="2"/>
                    <a:pt x="54" y="2"/>
                  </a:cubicBezTo>
                  <a:cubicBezTo>
                    <a:pt x="57" y="2"/>
                    <a:pt x="59" y="1"/>
                    <a:pt x="61" y="1"/>
                  </a:cubicBezTo>
                  <a:cubicBezTo>
                    <a:pt x="61" y="1"/>
                    <a:pt x="61" y="1"/>
                    <a:pt x="61" y="0"/>
                  </a:cubicBezTo>
                  <a:cubicBezTo>
                    <a:pt x="65" y="0"/>
                    <a:pt x="71" y="1"/>
                    <a:pt x="73" y="1"/>
                  </a:cubicBezTo>
                  <a:cubicBezTo>
                    <a:pt x="76" y="1"/>
                    <a:pt x="76" y="0"/>
                    <a:pt x="77" y="1"/>
                  </a:cubicBezTo>
                  <a:cubicBezTo>
                    <a:pt x="75" y="2"/>
                    <a:pt x="72" y="1"/>
                    <a:pt x="69" y="1"/>
                  </a:cubicBezTo>
                  <a:lnTo>
                    <a:pt x="64" y="2"/>
                  </a:lnTo>
                  <a:cubicBezTo>
                    <a:pt x="66" y="2"/>
                    <a:pt x="72" y="1"/>
                    <a:pt x="74" y="1"/>
                  </a:cubicBezTo>
                  <a:cubicBezTo>
                    <a:pt x="76" y="1"/>
                    <a:pt x="78" y="1"/>
                    <a:pt x="78" y="2"/>
                  </a:cubicBezTo>
                  <a:cubicBezTo>
                    <a:pt x="80" y="2"/>
                    <a:pt x="83" y="2"/>
                    <a:pt x="83" y="2"/>
                  </a:cubicBezTo>
                  <a:lnTo>
                    <a:pt x="83" y="3"/>
                  </a:lnTo>
                  <a:cubicBezTo>
                    <a:pt x="83" y="3"/>
                    <a:pt x="84" y="3"/>
                    <a:pt x="84" y="3"/>
                  </a:cubicBezTo>
                  <a:lnTo>
                    <a:pt x="73" y="3"/>
                  </a:lnTo>
                  <a:cubicBezTo>
                    <a:pt x="73" y="3"/>
                    <a:pt x="72" y="3"/>
                    <a:pt x="71" y="3"/>
                  </a:cubicBezTo>
                  <a:lnTo>
                    <a:pt x="68" y="4"/>
                  </a:lnTo>
                  <a:cubicBezTo>
                    <a:pt x="70" y="3"/>
                    <a:pt x="76" y="3"/>
                    <a:pt x="80" y="3"/>
                  </a:cubicBezTo>
                  <a:cubicBezTo>
                    <a:pt x="81" y="3"/>
                    <a:pt x="80" y="4"/>
                    <a:pt x="78" y="6"/>
                  </a:cubicBezTo>
                  <a:cubicBezTo>
                    <a:pt x="78" y="5"/>
                    <a:pt x="81" y="3"/>
                    <a:pt x="83" y="3"/>
                  </a:cubicBezTo>
                  <a:cubicBezTo>
                    <a:pt x="83" y="5"/>
                    <a:pt x="82" y="6"/>
                    <a:pt x="81" y="6"/>
                  </a:cubicBezTo>
                  <a:cubicBezTo>
                    <a:pt x="83" y="5"/>
                    <a:pt x="88" y="5"/>
                    <a:pt x="90" y="4"/>
                  </a:cubicBezTo>
                  <a:cubicBezTo>
                    <a:pt x="93" y="4"/>
                    <a:pt x="96" y="4"/>
                    <a:pt x="96" y="4"/>
                  </a:cubicBezTo>
                  <a:cubicBezTo>
                    <a:pt x="98" y="4"/>
                    <a:pt x="98" y="4"/>
                    <a:pt x="99" y="5"/>
                  </a:cubicBezTo>
                  <a:cubicBezTo>
                    <a:pt x="95" y="6"/>
                    <a:pt x="90" y="6"/>
                    <a:pt x="85" y="6"/>
                  </a:cubicBezTo>
                  <a:cubicBezTo>
                    <a:pt x="88" y="6"/>
                    <a:pt x="89" y="7"/>
                    <a:pt x="91" y="7"/>
                  </a:cubicBezTo>
                  <a:cubicBezTo>
                    <a:pt x="88" y="7"/>
                    <a:pt x="87" y="7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10"/>
                    <a:pt x="83" y="10"/>
                    <a:pt x="82" y="11"/>
                  </a:cubicBezTo>
                  <a:lnTo>
                    <a:pt x="83" y="12"/>
                  </a:lnTo>
                  <a:cubicBezTo>
                    <a:pt x="83" y="11"/>
                    <a:pt x="84" y="11"/>
                    <a:pt x="84" y="11"/>
                  </a:cubicBezTo>
                  <a:lnTo>
                    <a:pt x="86" y="11"/>
                  </a:ln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8" y="11"/>
                    <a:pt x="89" y="11"/>
                  </a:cubicBezTo>
                  <a:cubicBezTo>
                    <a:pt x="88" y="13"/>
                    <a:pt x="87" y="14"/>
                    <a:pt x="86" y="16"/>
                  </a:cubicBezTo>
                  <a:cubicBezTo>
                    <a:pt x="86" y="15"/>
                    <a:pt x="85" y="15"/>
                    <a:pt x="85" y="13"/>
                  </a:cubicBezTo>
                  <a:lnTo>
                    <a:pt x="81" y="13"/>
                  </a:lnTo>
                  <a:cubicBezTo>
                    <a:pt x="81" y="14"/>
                    <a:pt x="82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2" y="14"/>
                    <a:pt x="82" y="14"/>
                  </a:cubicBezTo>
                  <a:cubicBezTo>
                    <a:pt x="83" y="15"/>
                    <a:pt x="84" y="15"/>
                    <a:pt x="84" y="16"/>
                  </a:cubicBezTo>
                  <a:cubicBezTo>
                    <a:pt x="84" y="16"/>
                    <a:pt x="84" y="17"/>
                    <a:pt x="84" y="17"/>
                  </a:cubicBezTo>
                  <a:lnTo>
                    <a:pt x="81" y="17"/>
                  </a:lnTo>
                  <a:cubicBezTo>
                    <a:pt x="82" y="17"/>
                    <a:pt x="82" y="17"/>
                    <a:pt x="83" y="17"/>
                  </a:cubicBezTo>
                  <a:cubicBezTo>
                    <a:pt x="83" y="19"/>
                    <a:pt x="84" y="19"/>
                    <a:pt x="84" y="19"/>
                  </a:cubicBezTo>
                  <a:cubicBezTo>
                    <a:pt x="83" y="20"/>
                    <a:pt x="81" y="19"/>
                    <a:pt x="80" y="19"/>
                  </a:cubicBezTo>
                  <a:cubicBezTo>
                    <a:pt x="81" y="19"/>
                    <a:pt x="81" y="19"/>
                    <a:pt x="82" y="19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1"/>
                    <a:pt x="81" y="22"/>
                    <a:pt x="80" y="22"/>
                  </a:cubicBezTo>
                  <a:cubicBezTo>
                    <a:pt x="79" y="22"/>
                    <a:pt x="79" y="21"/>
                    <a:pt x="78" y="21"/>
                  </a:cubicBezTo>
                  <a:cubicBezTo>
                    <a:pt x="78" y="21"/>
                    <a:pt x="79" y="22"/>
                    <a:pt x="79" y="22"/>
                  </a:cubicBezTo>
                  <a:cubicBezTo>
                    <a:pt x="79" y="23"/>
                    <a:pt x="78" y="24"/>
                    <a:pt x="78" y="24"/>
                  </a:cubicBezTo>
                  <a:cubicBezTo>
                    <a:pt x="77" y="24"/>
                    <a:pt x="76" y="23"/>
                    <a:pt x="76" y="23"/>
                  </a:cubicBezTo>
                  <a:cubicBezTo>
                    <a:pt x="75" y="23"/>
                    <a:pt x="74" y="22"/>
                    <a:pt x="73" y="22"/>
                  </a:cubicBezTo>
                  <a:cubicBezTo>
                    <a:pt x="76" y="23"/>
                    <a:pt x="76" y="26"/>
                    <a:pt x="79" y="26"/>
                  </a:cubicBezTo>
                  <a:lnTo>
                    <a:pt x="79" y="27"/>
                  </a:lnTo>
                  <a:cubicBezTo>
                    <a:pt x="78" y="27"/>
                    <a:pt x="78" y="28"/>
                    <a:pt x="78" y="29"/>
                  </a:cubicBezTo>
                  <a:cubicBezTo>
                    <a:pt x="78" y="29"/>
                    <a:pt x="78" y="28"/>
                    <a:pt x="78" y="27"/>
                  </a:cubicBezTo>
                  <a:lnTo>
                    <a:pt x="77" y="27"/>
                  </a:lnTo>
                  <a:cubicBezTo>
                    <a:pt x="76" y="28"/>
                    <a:pt x="75" y="28"/>
                    <a:pt x="75" y="29"/>
                  </a:cubicBezTo>
                  <a:cubicBezTo>
                    <a:pt x="74" y="28"/>
                    <a:pt x="74" y="27"/>
                    <a:pt x="74" y="26"/>
                  </a:cubicBezTo>
                  <a:cubicBezTo>
                    <a:pt x="72" y="26"/>
                    <a:pt x="71" y="25"/>
                    <a:pt x="70" y="25"/>
                  </a:cubicBezTo>
                  <a:cubicBezTo>
                    <a:pt x="68" y="25"/>
                    <a:pt x="68" y="25"/>
                    <a:pt x="67" y="25"/>
                  </a:cubicBezTo>
                  <a:cubicBezTo>
                    <a:pt x="68" y="26"/>
                    <a:pt x="69" y="26"/>
                    <a:pt x="71" y="26"/>
                  </a:cubicBezTo>
                  <a:cubicBezTo>
                    <a:pt x="71" y="26"/>
                    <a:pt x="72" y="27"/>
                    <a:pt x="72" y="28"/>
                  </a:cubicBezTo>
                  <a:lnTo>
                    <a:pt x="71" y="28"/>
                  </a:lnTo>
                  <a:lnTo>
                    <a:pt x="71" y="27"/>
                  </a:lnTo>
                  <a:cubicBezTo>
                    <a:pt x="71" y="27"/>
                    <a:pt x="71" y="28"/>
                    <a:pt x="71" y="28"/>
                  </a:cubicBezTo>
                  <a:cubicBezTo>
                    <a:pt x="71" y="30"/>
                    <a:pt x="67" y="27"/>
                    <a:pt x="66" y="27"/>
                  </a:cubicBezTo>
                  <a:cubicBezTo>
                    <a:pt x="66" y="27"/>
                    <a:pt x="67" y="29"/>
                    <a:pt x="67" y="29"/>
                  </a:cubicBezTo>
                  <a:cubicBezTo>
                    <a:pt x="69" y="29"/>
                    <a:pt x="70" y="29"/>
                    <a:pt x="72" y="29"/>
                  </a:cubicBezTo>
                  <a:cubicBezTo>
                    <a:pt x="73" y="29"/>
                    <a:pt x="73" y="29"/>
                    <a:pt x="75" y="28"/>
                  </a:cubicBezTo>
                  <a:cubicBezTo>
                    <a:pt x="75" y="29"/>
                    <a:pt x="76" y="29"/>
                    <a:pt x="77" y="29"/>
                  </a:cubicBezTo>
                  <a:cubicBezTo>
                    <a:pt x="76" y="30"/>
                    <a:pt x="74" y="31"/>
                    <a:pt x="73" y="32"/>
                  </a:cubicBezTo>
                  <a:cubicBezTo>
                    <a:pt x="71" y="32"/>
                    <a:pt x="70" y="32"/>
                    <a:pt x="68" y="33"/>
                  </a:cubicBezTo>
                  <a:lnTo>
                    <a:pt x="64" y="34"/>
                  </a:lnTo>
                  <a:cubicBezTo>
                    <a:pt x="63" y="34"/>
                    <a:pt x="61" y="34"/>
                    <a:pt x="60" y="34"/>
                  </a:cubicBezTo>
                  <a:cubicBezTo>
                    <a:pt x="59" y="34"/>
                    <a:pt x="57" y="35"/>
                    <a:pt x="56" y="35"/>
                  </a:cubicBezTo>
                  <a:cubicBezTo>
                    <a:pt x="56" y="36"/>
                    <a:pt x="54" y="38"/>
                    <a:pt x="53" y="38"/>
                  </a:cubicBezTo>
                  <a:cubicBezTo>
                    <a:pt x="51" y="39"/>
                    <a:pt x="48" y="40"/>
                    <a:pt x="46" y="41"/>
                  </a:cubicBezTo>
                  <a:cubicBezTo>
                    <a:pt x="44" y="41"/>
                    <a:pt x="41" y="41"/>
                    <a:pt x="41" y="41"/>
                  </a:cubicBezTo>
                  <a:cubicBezTo>
                    <a:pt x="40" y="41"/>
                    <a:pt x="40" y="41"/>
                    <a:pt x="39" y="41"/>
                  </a:cubicBezTo>
                  <a:cubicBezTo>
                    <a:pt x="39" y="42"/>
                    <a:pt x="40" y="42"/>
                    <a:pt x="40" y="42"/>
                  </a:cubicBezTo>
                  <a:cubicBezTo>
                    <a:pt x="40" y="44"/>
                    <a:pt x="39" y="43"/>
                    <a:pt x="39" y="45"/>
                  </a:cubicBezTo>
                  <a:cubicBezTo>
                    <a:pt x="39" y="45"/>
                    <a:pt x="37" y="45"/>
                    <a:pt x="37" y="46"/>
                  </a:cubicBezTo>
                  <a:cubicBezTo>
                    <a:pt x="36" y="46"/>
                    <a:pt x="34" y="48"/>
                    <a:pt x="34" y="48"/>
                  </a:cubicBezTo>
                  <a:lnTo>
                    <a:pt x="34" y="50"/>
                  </a:lnTo>
                  <a:cubicBezTo>
                    <a:pt x="31" y="50"/>
                    <a:pt x="31" y="56"/>
                    <a:pt x="29" y="56"/>
                  </a:cubicBezTo>
                  <a:cubicBezTo>
                    <a:pt x="27" y="56"/>
                    <a:pt x="28" y="53"/>
                    <a:pt x="27" y="53"/>
                  </a:cubicBezTo>
                  <a:cubicBezTo>
                    <a:pt x="26" y="52"/>
                    <a:pt x="25" y="53"/>
                    <a:pt x="23" y="53"/>
                  </a:cubicBezTo>
                  <a:cubicBezTo>
                    <a:pt x="21" y="53"/>
                    <a:pt x="20" y="50"/>
                    <a:pt x="20" y="49"/>
                  </a:cubicBezTo>
                  <a:cubicBezTo>
                    <a:pt x="19" y="48"/>
                    <a:pt x="19" y="47"/>
                    <a:pt x="19" y="46"/>
                  </a:cubicBezTo>
                  <a:cubicBezTo>
                    <a:pt x="18" y="46"/>
                    <a:pt x="18" y="45"/>
                    <a:pt x="17" y="45"/>
                  </a:cubicBezTo>
                  <a:lnTo>
                    <a:pt x="18" y="45"/>
                  </a:lnTo>
                  <a:cubicBezTo>
                    <a:pt x="18" y="44"/>
                    <a:pt x="17" y="44"/>
                    <a:pt x="18" y="43"/>
                  </a:cubicBezTo>
                  <a:lnTo>
                    <a:pt x="17" y="43"/>
                  </a:lnTo>
                  <a:lnTo>
                    <a:pt x="18" y="43"/>
                  </a:lnTo>
                  <a:lnTo>
                    <a:pt x="18" y="41"/>
                  </a:lnTo>
                  <a:cubicBezTo>
                    <a:pt x="16" y="41"/>
                    <a:pt x="16" y="40"/>
                    <a:pt x="16" y="40"/>
                  </a:cubicBezTo>
                  <a:lnTo>
                    <a:pt x="17" y="40"/>
                  </a:lnTo>
                  <a:cubicBezTo>
                    <a:pt x="17" y="39"/>
                    <a:pt x="16" y="39"/>
                    <a:pt x="16" y="39"/>
                  </a:cubicBezTo>
                  <a:cubicBezTo>
                    <a:pt x="16" y="38"/>
                    <a:pt x="17" y="38"/>
                    <a:pt x="17" y="38"/>
                  </a:cubicBezTo>
                  <a:lnTo>
                    <a:pt x="16" y="37"/>
                  </a:lnTo>
                  <a:cubicBezTo>
                    <a:pt x="17" y="37"/>
                    <a:pt x="17" y="36"/>
                    <a:pt x="17" y="36"/>
                  </a:cubicBezTo>
                  <a:cubicBezTo>
                    <a:pt x="19" y="36"/>
                    <a:pt x="20" y="34"/>
                    <a:pt x="20" y="33"/>
                  </a:cubicBezTo>
                  <a:cubicBezTo>
                    <a:pt x="22" y="33"/>
                    <a:pt x="23" y="32"/>
                    <a:pt x="25" y="32"/>
                  </a:cubicBezTo>
                  <a:lnTo>
                    <a:pt x="25" y="31"/>
                  </a:lnTo>
                  <a:cubicBezTo>
                    <a:pt x="25" y="31"/>
                    <a:pt x="19" y="27"/>
                    <a:pt x="19" y="27"/>
                  </a:cubicBezTo>
                  <a:lnTo>
                    <a:pt x="21" y="27"/>
                  </a:lnTo>
                  <a:lnTo>
                    <a:pt x="25" y="29"/>
                  </a:lnTo>
                  <a:cubicBezTo>
                    <a:pt x="26" y="28"/>
                    <a:pt x="25" y="28"/>
                    <a:pt x="25" y="27"/>
                  </a:cubicBezTo>
                  <a:cubicBezTo>
                    <a:pt x="22" y="27"/>
                    <a:pt x="22" y="24"/>
                    <a:pt x="21" y="23"/>
                  </a:cubicBezTo>
                  <a:lnTo>
                    <a:pt x="21" y="22"/>
                  </a:lnTo>
                  <a:cubicBezTo>
                    <a:pt x="21" y="21"/>
                    <a:pt x="21" y="21"/>
                    <a:pt x="20" y="21"/>
                  </a:cubicBezTo>
                  <a:lnTo>
                    <a:pt x="21" y="21"/>
                  </a:lnTo>
                  <a:cubicBezTo>
                    <a:pt x="21" y="21"/>
                    <a:pt x="21" y="20"/>
                    <a:pt x="21" y="20"/>
                  </a:cubicBezTo>
                  <a:cubicBezTo>
                    <a:pt x="21" y="20"/>
                    <a:pt x="20" y="20"/>
                    <a:pt x="20" y="19"/>
                  </a:cubicBezTo>
                  <a:cubicBezTo>
                    <a:pt x="20" y="19"/>
                    <a:pt x="21" y="19"/>
                    <a:pt x="21" y="19"/>
                  </a:cubicBezTo>
                  <a:cubicBezTo>
                    <a:pt x="19" y="17"/>
                    <a:pt x="15" y="17"/>
                    <a:pt x="15" y="15"/>
                  </a:cubicBezTo>
                  <a:lnTo>
                    <a:pt x="11" y="15"/>
                  </a:lnTo>
                  <a:cubicBezTo>
                    <a:pt x="9" y="15"/>
                    <a:pt x="8" y="16"/>
                    <a:pt x="8" y="15"/>
                  </a:cubicBezTo>
                  <a:cubicBezTo>
                    <a:pt x="7" y="16"/>
                    <a:pt x="5" y="17"/>
                    <a:pt x="4" y="17"/>
                  </a:cubicBezTo>
                  <a:cubicBezTo>
                    <a:pt x="3" y="17"/>
                    <a:pt x="2" y="16"/>
                    <a:pt x="2" y="15"/>
                  </a:cubicBezTo>
                  <a:cubicBezTo>
                    <a:pt x="3" y="15"/>
                    <a:pt x="4" y="15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6" y="13"/>
                    <a:pt x="7" y="14"/>
                    <a:pt x="9" y="13"/>
                  </a:cubicBezTo>
                  <a:cubicBezTo>
                    <a:pt x="7" y="12"/>
                    <a:pt x="4" y="13"/>
                    <a:pt x="3" y="12"/>
                  </a:cubicBezTo>
                  <a:cubicBezTo>
                    <a:pt x="2" y="12"/>
                    <a:pt x="0" y="12"/>
                    <a:pt x="0" y="1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7" name="Freeform 160">
              <a:extLst>
                <a:ext uri="{FF2B5EF4-FFF2-40B4-BE49-F238E27FC236}">
                  <a16:creationId xmlns:a16="http://schemas.microsoft.com/office/drawing/2014/main" id="{7E8F88E9-8231-4C89-B4A5-0DF9069DF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400" y="1803278"/>
              <a:ext cx="1576" cy="985"/>
            </a:xfrm>
            <a:custGeom>
              <a:avLst/>
              <a:gdLst>
                <a:gd name="T0" fmla="*/ 1 w 4"/>
                <a:gd name="T1" fmla="*/ 1 h 2"/>
                <a:gd name="T2" fmla="*/ 2 w 4"/>
                <a:gd name="T3" fmla="*/ 0 h 2"/>
                <a:gd name="T4" fmla="*/ 3 w 4"/>
                <a:gd name="T5" fmla="*/ 1 h 2"/>
                <a:gd name="T6" fmla="*/ 4 w 4"/>
                <a:gd name="T7" fmla="*/ 2 h 2"/>
                <a:gd name="T8" fmla="*/ 0 w 4"/>
                <a:gd name="T9" fmla="*/ 1 h 2"/>
                <a:gd name="T10" fmla="*/ 0 w 4"/>
                <a:gd name="T11" fmla="*/ 1 h 2"/>
                <a:gd name="T12" fmla="*/ 1 w 4"/>
                <a:gd name="T13" fmla="*/ 1 h 2"/>
                <a:gd name="T14" fmla="*/ 1 w 4"/>
                <a:gd name="T15" fmla="*/ 1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2"/>
                <a:gd name="T26" fmla="*/ 4 w 4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2">
                  <a:moveTo>
                    <a:pt x="1" y="1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3" y="2"/>
                    <a:pt x="1" y="2"/>
                    <a:pt x="0" y="1"/>
                  </a:cubicBezTo>
                  <a:lnTo>
                    <a:pt x="1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8" name="Freeform 161">
              <a:extLst>
                <a:ext uri="{FF2B5EF4-FFF2-40B4-BE49-F238E27FC236}">
                  <a16:creationId xmlns:a16="http://schemas.microsoft.com/office/drawing/2014/main" id="{57698ED0-A93B-4F6A-A6B1-CC73389F3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267" y="1933479"/>
              <a:ext cx="3939" cy="3152"/>
            </a:xfrm>
            <a:custGeom>
              <a:avLst/>
              <a:gdLst>
                <a:gd name="T0" fmla="*/ 1 w 10"/>
                <a:gd name="T1" fmla="*/ 8 h 8"/>
                <a:gd name="T2" fmla="*/ 0 w 10"/>
                <a:gd name="T3" fmla="*/ 6 h 8"/>
                <a:gd name="T4" fmla="*/ 3 w 10"/>
                <a:gd name="T5" fmla="*/ 0 h 8"/>
                <a:gd name="T6" fmla="*/ 5 w 10"/>
                <a:gd name="T7" fmla="*/ 1 h 8"/>
                <a:gd name="T8" fmla="*/ 8 w 10"/>
                <a:gd name="T9" fmla="*/ 0 h 8"/>
                <a:gd name="T10" fmla="*/ 8 w 10"/>
                <a:gd name="T11" fmla="*/ 0 h 8"/>
                <a:gd name="T12" fmla="*/ 10 w 10"/>
                <a:gd name="T13" fmla="*/ 0 h 8"/>
                <a:gd name="T14" fmla="*/ 10 w 10"/>
                <a:gd name="T15" fmla="*/ 0 h 8"/>
                <a:gd name="T16" fmla="*/ 6 w 10"/>
                <a:gd name="T17" fmla="*/ 6 h 8"/>
                <a:gd name="T18" fmla="*/ 5 w 10"/>
                <a:gd name="T19" fmla="*/ 6 h 8"/>
                <a:gd name="T20" fmla="*/ 1 w 10"/>
                <a:gd name="T21" fmla="*/ 8 h 8"/>
                <a:gd name="T22" fmla="*/ 1 w 10"/>
                <a:gd name="T23" fmla="*/ 8 h 8"/>
                <a:gd name="T24" fmla="*/ 1 w 10"/>
                <a:gd name="T25" fmla="*/ 8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"/>
                <a:gd name="T40" fmla="*/ 0 h 8"/>
                <a:gd name="T41" fmla="*/ 10 w 10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" h="8">
                  <a:moveTo>
                    <a:pt x="1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0"/>
                    <a:pt x="3" y="0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7" y="1"/>
                    <a:pt x="7" y="1"/>
                    <a:pt x="8" y="0"/>
                  </a:cubicBezTo>
                  <a:lnTo>
                    <a:pt x="10" y="0"/>
                  </a:lnTo>
                  <a:cubicBezTo>
                    <a:pt x="9" y="3"/>
                    <a:pt x="6" y="4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4" y="6"/>
                    <a:pt x="4" y="8"/>
                    <a:pt x="1" y="8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49" name="Freeform 162">
              <a:extLst>
                <a:ext uri="{FF2B5EF4-FFF2-40B4-BE49-F238E27FC236}">
                  <a16:creationId xmlns:a16="http://schemas.microsoft.com/office/drawing/2014/main" id="{01B5C4D0-B2B2-4918-A530-348DCCCD9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434" y="1939782"/>
              <a:ext cx="985" cy="591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2 w 2"/>
                <a:gd name="T9" fmla="*/ 1 h 2"/>
                <a:gd name="T10" fmla="*/ 0 w 2"/>
                <a:gd name="T11" fmla="*/ 2 h 2"/>
                <a:gd name="T12" fmla="*/ 0 w 2"/>
                <a:gd name="T13" fmla="*/ 2 h 2"/>
                <a:gd name="T14" fmla="*/ 0 w 2"/>
                <a:gd name="T15" fmla="*/ 2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2"/>
                <a:gd name="T26" fmla="*/ 2 w 2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lnTo>
                    <a:pt x="2" y="1"/>
                  </a:lnTo>
                  <a:cubicBezTo>
                    <a:pt x="1" y="2"/>
                    <a:pt x="1" y="2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0" name="Freeform 163">
              <a:extLst>
                <a:ext uri="{FF2B5EF4-FFF2-40B4-BE49-F238E27FC236}">
                  <a16:creationId xmlns:a16="http://schemas.microsoft.com/office/drawing/2014/main" id="{4FF426E8-65EB-4AC5-9706-689E06C87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025" y="1933282"/>
              <a:ext cx="10440" cy="6500"/>
            </a:xfrm>
            <a:custGeom>
              <a:avLst/>
              <a:gdLst>
                <a:gd name="T0" fmla="*/ 0 w 28"/>
                <a:gd name="T1" fmla="*/ 16 h 17"/>
                <a:gd name="T2" fmla="*/ 0 w 28"/>
                <a:gd name="T3" fmla="*/ 14 h 17"/>
                <a:gd name="T4" fmla="*/ 0 w 28"/>
                <a:gd name="T5" fmla="*/ 14 h 17"/>
                <a:gd name="T6" fmla="*/ 3 w 28"/>
                <a:gd name="T7" fmla="*/ 12 h 17"/>
                <a:gd name="T8" fmla="*/ 5 w 28"/>
                <a:gd name="T9" fmla="*/ 12 h 17"/>
                <a:gd name="T10" fmla="*/ 8 w 28"/>
                <a:gd name="T11" fmla="*/ 10 h 17"/>
                <a:gd name="T12" fmla="*/ 16 w 28"/>
                <a:gd name="T13" fmla="*/ 6 h 17"/>
                <a:gd name="T14" fmla="*/ 17 w 28"/>
                <a:gd name="T15" fmla="*/ 6 h 17"/>
                <a:gd name="T16" fmla="*/ 21 w 28"/>
                <a:gd name="T17" fmla="*/ 3 h 17"/>
                <a:gd name="T18" fmla="*/ 26 w 28"/>
                <a:gd name="T19" fmla="*/ 0 h 17"/>
                <a:gd name="T20" fmla="*/ 28 w 28"/>
                <a:gd name="T21" fmla="*/ 2 h 17"/>
                <a:gd name="T22" fmla="*/ 19 w 28"/>
                <a:gd name="T23" fmla="*/ 9 h 17"/>
                <a:gd name="T24" fmla="*/ 18 w 28"/>
                <a:gd name="T25" fmla="*/ 9 h 17"/>
                <a:gd name="T26" fmla="*/ 15 w 28"/>
                <a:gd name="T27" fmla="*/ 10 h 17"/>
                <a:gd name="T28" fmla="*/ 4 w 28"/>
                <a:gd name="T29" fmla="*/ 17 h 17"/>
                <a:gd name="T30" fmla="*/ 1 w 28"/>
                <a:gd name="T31" fmla="*/ 16 h 17"/>
                <a:gd name="T32" fmla="*/ 1 w 28"/>
                <a:gd name="T33" fmla="*/ 16 h 17"/>
                <a:gd name="T34" fmla="*/ 0 w 28"/>
                <a:gd name="T35" fmla="*/ 16 h 17"/>
                <a:gd name="T36" fmla="*/ 0 w 28"/>
                <a:gd name="T37" fmla="*/ 16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17"/>
                <a:gd name="T59" fmla="*/ 28 w 28"/>
                <a:gd name="T60" fmla="*/ 17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17">
                  <a:moveTo>
                    <a:pt x="0" y="16"/>
                  </a:moveTo>
                  <a:lnTo>
                    <a:pt x="0" y="14"/>
                  </a:lnTo>
                  <a:cubicBezTo>
                    <a:pt x="2" y="14"/>
                    <a:pt x="3" y="13"/>
                    <a:pt x="3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7" y="12"/>
                    <a:pt x="7" y="10"/>
                    <a:pt x="8" y="10"/>
                  </a:cubicBezTo>
                  <a:cubicBezTo>
                    <a:pt x="11" y="8"/>
                    <a:pt x="14" y="8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21" y="4"/>
                    <a:pt x="21" y="3"/>
                  </a:cubicBezTo>
                  <a:cubicBezTo>
                    <a:pt x="23" y="3"/>
                    <a:pt x="24" y="1"/>
                    <a:pt x="26" y="0"/>
                  </a:cubicBezTo>
                  <a:cubicBezTo>
                    <a:pt x="26" y="1"/>
                    <a:pt x="27" y="2"/>
                    <a:pt x="28" y="2"/>
                  </a:cubicBezTo>
                  <a:cubicBezTo>
                    <a:pt x="26" y="5"/>
                    <a:pt x="23" y="9"/>
                    <a:pt x="19" y="9"/>
                  </a:cubicBezTo>
                  <a:cubicBezTo>
                    <a:pt x="19" y="10"/>
                    <a:pt x="19" y="9"/>
                    <a:pt x="18" y="9"/>
                  </a:cubicBezTo>
                  <a:cubicBezTo>
                    <a:pt x="17" y="9"/>
                    <a:pt x="15" y="11"/>
                    <a:pt x="15" y="10"/>
                  </a:cubicBezTo>
                  <a:cubicBezTo>
                    <a:pt x="14" y="13"/>
                    <a:pt x="8" y="17"/>
                    <a:pt x="4" y="17"/>
                  </a:cubicBezTo>
                  <a:cubicBezTo>
                    <a:pt x="2" y="17"/>
                    <a:pt x="3" y="17"/>
                    <a:pt x="1" y="16"/>
                  </a:cubicBezTo>
                  <a:lnTo>
                    <a:pt x="0" y="16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1" name="Freeform 164">
              <a:extLst>
                <a:ext uri="{FF2B5EF4-FFF2-40B4-BE49-F238E27FC236}">
                  <a16:creationId xmlns:a16="http://schemas.microsoft.com/office/drawing/2014/main" id="{9FCA866E-0438-4B85-8C02-DDFE1562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6055" y="1926191"/>
              <a:ext cx="5909" cy="8273"/>
            </a:xfrm>
            <a:custGeom>
              <a:avLst/>
              <a:gdLst>
                <a:gd name="T0" fmla="*/ 1 w 16"/>
                <a:gd name="T1" fmla="*/ 14 h 21"/>
                <a:gd name="T2" fmla="*/ 7 w 16"/>
                <a:gd name="T3" fmla="*/ 10 h 21"/>
                <a:gd name="T4" fmla="*/ 9 w 16"/>
                <a:gd name="T5" fmla="*/ 7 h 21"/>
                <a:gd name="T6" fmla="*/ 7 w 16"/>
                <a:gd name="T7" fmla="*/ 0 h 21"/>
                <a:gd name="T8" fmla="*/ 8 w 16"/>
                <a:gd name="T9" fmla="*/ 0 h 21"/>
                <a:gd name="T10" fmla="*/ 10 w 16"/>
                <a:gd name="T11" fmla="*/ 4 h 21"/>
                <a:gd name="T12" fmla="*/ 9 w 16"/>
                <a:gd name="T13" fmla="*/ 7 h 21"/>
                <a:gd name="T14" fmla="*/ 10 w 16"/>
                <a:gd name="T15" fmla="*/ 8 h 21"/>
                <a:gd name="T16" fmla="*/ 10 w 16"/>
                <a:gd name="T17" fmla="*/ 7 h 21"/>
                <a:gd name="T18" fmla="*/ 13 w 16"/>
                <a:gd name="T19" fmla="*/ 11 h 21"/>
                <a:gd name="T20" fmla="*/ 16 w 16"/>
                <a:gd name="T21" fmla="*/ 9 h 21"/>
                <a:gd name="T22" fmla="*/ 9 w 16"/>
                <a:gd name="T23" fmla="*/ 14 h 21"/>
                <a:gd name="T24" fmla="*/ 8 w 16"/>
                <a:gd name="T25" fmla="*/ 16 h 21"/>
                <a:gd name="T26" fmla="*/ 1 w 16"/>
                <a:gd name="T27" fmla="*/ 21 h 21"/>
                <a:gd name="T28" fmla="*/ 0 w 16"/>
                <a:gd name="T29" fmla="*/ 20 h 21"/>
                <a:gd name="T30" fmla="*/ 3 w 16"/>
                <a:gd name="T31" fmla="*/ 18 h 21"/>
                <a:gd name="T32" fmla="*/ 3 w 16"/>
                <a:gd name="T33" fmla="*/ 17 h 21"/>
                <a:gd name="T34" fmla="*/ 1 w 16"/>
                <a:gd name="T35" fmla="*/ 15 h 21"/>
                <a:gd name="T36" fmla="*/ 1 w 16"/>
                <a:gd name="T37" fmla="*/ 15 h 21"/>
                <a:gd name="T38" fmla="*/ 1 w 16"/>
                <a:gd name="T39" fmla="*/ 14 h 21"/>
                <a:gd name="T40" fmla="*/ 1 w 16"/>
                <a:gd name="T41" fmla="*/ 14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"/>
                <a:gd name="T64" fmla="*/ 0 h 21"/>
                <a:gd name="T65" fmla="*/ 16 w 16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" h="21">
                  <a:moveTo>
                    <a:pt x="1" y="14"/>
                  </a:moveTo>
                  <a:cubicBezTo>
                    <a:pt x="4" y="13"/>
                    <a:pt x="5" y="12"/>
                    <a:pt x="7" y="10"/>
                  </a:cubicBezTo>
                  <a:cubicBezTo>
                    <a:pt x="7" y="10"/>
                    <a:pt x="7" y="7"/>
                    <a:pt x="9" y="7"/>
                  </a:cubicBezTo>
                  <a:cubicBezTo>
                    <a:pt x="7" y="6"/>
                    <a:pt x="7" y="2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10" y="2"/>
                    <a:pt x="10" y="4"/>
                  </a:cubicBezTo>
                  <a:cubicBezTo>
                    <a:pt x="10" y="5"/>
                    <a:pt x="9" y="5"/>
                    <a:pt x="9" y="7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1" y="8"/>
                    <a:pt x="11" y="10"/>
                    <a:pt x="13" y="11"/>
                  </a:cubicBezTo>
                  <a:cubicBezTo>
                    <a:pt x="13" y="10"/>
                    <a:pt x="15" y="9"/>
                    <a:pt x="16" y="9"/>
                  </a:cubicBezTo>
                  <a:cubicBezTo>
                    <a:pt x="15" y="13"/>
                    <a:pt x="13" y="13"/>
                    <a:pt x="9" y="14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7" y="18"/>
                    <a:pt x="2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8"/>
                    <a:pt x="2" y="18"/>
                    <a:pt x="3" y="18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5"/>
                    <a:pt x="2" y="15"/>
                    <a:pt x="1" y="15"/>
                  </a:cubicBezTo>
                  <a:lnTo>
                    <a:pt x="1" y="14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2" name="Freeform 165">
              <a:extLst>
                <a:ext uri="{FF2B5EF4-FFF2-40B4-BE49-F238E27FC236}">
                  <a16:creationId xmlns:a16="http://schemas.microsoft.com/office/drawing/2014/main" id="{5F14C010-EBD8-4162-B9D1-A81BC44F3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282" y="1896448"/>
              <a:ext cx="197" cy="78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1 w 1"/>
                <a:gd name="T7" fmla="*/ 1 h 2"/>
                <a:gd name="T8" fmla="*/ 1 w 1"/>
                <a:gd name="T9" fmla="*/ 1 h 2"/>
                <a:gd name="T10" fmla="*/ 0 w 1"/>
                <a:gd name="T11" fmla="*/ 2 h 2"/>
                <a:gd name="T12" fmla="*/ 0 w 1"/>
                <a:gd name="T13" fmla="*/ 2 h 2"/>
                <a:gd name="T14" fmla="*/ 0 w 1"/>
                <a:gd name="T15" fmla="*/ 2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"/>
                <a:gd name="T25" fmla="*/ 0 h 2"/>
                <a:gd name="T26" fmla="*/ 1 w 1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1" y="0"/>
                  </a:cubicBezTo>
                  <a:lnTo>
                    <a:pt x="1" y="1"/>
                  </a:lnTo>
                  <a:cubicBezTo>
                    <a:pt x="0" y="2"/>
                    <a:pt x="1" y="2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3" name="Freeform 166">
              <a:extLst>
                <a:ext uri="{FF2B5EF4-FFF2-40B4-BE49-F238E27FC236}">
                  <a16:creationId xmlns:a16="http://schemas.microsoft.com/office/drawing/2014/main" id="{699453EF-0396-4EF6-85C9-BDF207065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646" y="1894478"/>
              <a:ext cx="1379" cy="1379"/>
            </a:xfrm>
            <a:custGeom>
              <a:avLst/>
              <a:gdLst>
                <a:gd name="T0" fmla="*/ 0 w 3"/>
                <a:gd name="T1" fmla="*/ 3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1 h 4"/>
                <a:gd name="T8" fmla="*/ 3 w 3"/>
                <a:gd name="T9" fmla="*/ 1 h 4"/>
                <a:gd name="T10" fmla="*/ 1 w 3"/>
                <a:gd name="T11" fmla="*/ 3 h 4"/>
                <a:gd name="T12" fmla="*/ 1 w 3"/>
                <a:gd name="T13" fmla="*/ 4 h 4"/>
                <a:gd name="T14" fmla="*/ 0 w 3"/>
                <a:gd name="T15" fmla="*/ 3 h 4"/>
                <a:gd name="T16" fmla="*/ 0 w 3"/>
                <a:gd name="T17" fmla="*/ 3 h 4"/>
                <a:gd name="T18" fmla="*/ 0 w 3"/>
                <a:gd name="T19" fmla="*/ 3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4"/>
                <a:gd name="T32" fmla="*/ 3 w 3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4">
                  <a:moveTo>
                    <a:pt x="0" y="3"/>
                  </a:moveTo>
                  <a:cubicBezTo>
                    <a:pt x="0" y="1"/>
                    <a:pt x="2" y="0"/>
                    <a:pt x="2" y="0"/>
                  </a:cubicBezTo>
                  <a:lnTo>
                    <a:pt x="3" y="1"/>
                  </a:lnTo>
                  <a:cubicBezTo>
                    <a:pt x="2" y="2"/>
                    <a:pt x="2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4" name="Freeform 167">
              <a:extLst>
                <a:ext uri="{FF2B5EF4-FFF2-40B4-BE49-F238E27FC236}">
                  <a16:creationId xmlns:a16="http://schemas.microsoft.com/office/drawing/2014/main" id="{58DF05FB-B1F3-415C-B6C1-4A00C98CD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616" y="1898023"/>
              <a:ext cx="1379" cy="985"/>
            </a:xfrm>
            <a:custGeom>
              <a:avLst/>
              <a:gdLst>
                <a:gd name="T0" fmla="*/ 0 w 3"/>
                <a:gd name="T1" fmla="*/ 0 h 3"/>
                <a:gd name="T2" fmla="*/ 2 w 3"/>
                <a:gd name="T3" fmla="*/ 3 h 3"/>
                <a:gd name="T4" fmla="*/ 3 w 3"/>
                <a:gd name="T5" fmla="*/ 1 h 3"/>
                <a:gd name="T6" fmla="*/ 3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3"/>
                <a:gd name="T23" fmla="*/ 3 w 3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3">
                  <a:moveTo>
                    <a:pt x="0" y="0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5" name="Freeform 168">
              <a:extLst>
                <a:ext uri="{FF2B5EF4-FFF2-40B4-BE49-F238E27FC236}">
                  <a16:creationId xmlns:a16="http://schemas.microsoft.com/office/drawing/2014/main" id="{B5001E7E-6779-436E-84A6-F4DA4A4A7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4" y="1899402"/>
              <a:ext cx="591" cy="78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0 w 1"/>
                <a:gd name="T5" fmla="*/ 1 h 2"/>
                <a:gd name="T6" fmla="*/ 1 w 1"/>
                <a:gd name="T7" fmla="*/ 2 h 2"/>
                <a:gd name="T8" fmla="*/ 1 w 1"/>
                <a:gd name="T9" fmla="*/ 2 h 2"/>
                <a:gd name="T10" fmla="*/ 1 w 1"/>
                <a:gd name="T11" fmla="*/ 0 h 2"/>
                <a:gd name="T12" fmla="*/ 1 w 1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2"/>
                <a:gd name="T23" fmla="*/ 1 w 1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cubicBezTo>
                    <a:pt x="0" y="1"/>
                    <a:pt x="1" y="2"/>
                    <a:pt x="1" y="2"/>
                  </a:cubicBezTo>
                  <a:lnTo>
                    <a:pt x="1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6" name="Freeform 169">
              <a:extLst>
                <a:ext uri="{FF2B5EF4-FFF2-40B4-BE49-F238E27FC236}">
                  <a16:creationId xmlns:a16="http://schemas.microsoft.com/office/drawing/2014/main" id="{EC9088C4-814A-4200-95A0-486758594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616" y="1890341"/>
              <a:ext cx="985" cy="394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0 w 3"/>
                <a:gd name="T9" fmla="*/ 0 h 1"/>
                <a:gd name="T10" fmla="*/ 0 w 3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1"/>
                <a:gd name="T20" fmla="*/ 3 w 3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7" name="Freeform 170">
              <a:extLst>
                <a:ext uri="{FF2B5EF4-FFF2-40B4-BE49-F238E27FC236}">
                  <a16:creationId xmlns:a16="http://schemas.microsoft.com/office/drawing/2014/main" id="{8911BFBD-A57B-45E1-B3A4-96F8A06FF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024" y="1889159"/>
              <a:ext cx="1182" cy="394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1 w 3"/>
                <a:gd name="T7" fmla="*/ 0 h 1"/>
                <a:gd name="T8" fmla="*/ 1 w 3"/>
                <a:gd name="T9" fmla="*/ 0 h 1"/>
                <a:gd name="T10" fmla="*/ 0 w 3"/>
                <a:gd name="T11" fmla="*/ 1 h 1"/>
                <a:gd name="T12" fmla="*/ 0 w 3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1"/>
                <a:gd name="T23" fmla="*/ 3 w 3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1">
                  <a:moveTo>
                    <a:pt x="0" y="1"/>
                  </a:moveTo>
                  <a:lnTo>
                    <a:pt x="3" y="1"/>
                  </a:lnTo>
                  <a:cubicBezTo>
                    <a:pt x="3" y="1"/>
                    <a:pt x="2" y="0"/>
                    <a:pt x="1" y="0"/>
                  </a:cubicBezTo>
                  <a:lnTo>
                    <a:pt x="0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8" name="Freeform 171">
              <a:extLst>
                <a:ext uri="{FF2B5EF4-FFF2-40B4-BE49-F238E27FC236}">
                  <a16:creationId xmlns:a16="http://schemas.microsoft.com/office/drawing/2014/main" id="{F9B185E2-1AC5-495A-BA0D-69E97F404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21" y="1885614"/>
              <a:ext cx="394" cy="78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2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2 h 2"/>
                <a:gd name="T12" fmla="*/ 0 w 1"/>
                <a:gd name="T13" fmla="*/ 2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2"/>
                <a:gd name="T23" fmla="*/ 1 w 1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2">
                  <a:moveTo>
                    <a:pt x="0" y="2"/>
                  </a:moveTo>
                  <a:lnTo>
                    <a:pt x="0" y="2"/>
                  </a:lnTo>
                  <a:cubicBezTo>
                    <a:pt x="0" y="1"/>
                    <a:pt x="1" y="1"/>
                    <a:pt x="0" y="0"/>
                  </a:cubicBezTo>
                  <a:lnTo>
                    <a:pt x="0" y="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59" name="Freeform 172">
              <a:extLst>
                <a:ext uri="{FF2B5EF4-FFF2-40B4-BE49-F238E27FC236}">
                  <a16:creationId xmlns:a16="http://schemas.microsoft.com/office/drawing/2014/main" id="{0DDD8454-F661-4BB8-811C-174AF233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373" y="1890341"/>
              <a:ext cx="1182" cy="394"/>
            </a:xfrm>
            <a:custGeom>
              <a:avLst/>
              <a:gdLst>
                <a:gd name="T0" fmla="*/ 1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3 w 3"/>
                <a:gd name="T7" fmla="*/ 0 h 1"/>
                <a:gd name="T8" fmla="*/ 3 w 3"/>
                <a:gd name="T9" fmla="*/ 0 h 1"/>
                <a:gd name="T10" fmla="*/ 0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1 w 3"/>
                <a:gd name="T17" fmla="*/ 1 h 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1"/>
                <a:gd name="T29" fmla="*/ 3 w 3"/>
                <a:gd name="T30" fmla="*/ 1 h 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1">
                  <a:moveTo>
                    <a:pt x="1" y="1"/>
                  </a:moveTo>
                  <a:cubicBezTo>
                    <a:pt x="2" y="1"/>
                    <a:pt x="2" y="1"/>
                    <a:pt x="3" y="1"/>
                  </a:cubicBezTo>
                  <a:lnTo>
                    <a:pt x="3" y="0"/>
                  </a:lnTo>
                  <a:cubicBezTo>
                    <a:pt x="1" y="0"/>
                    <a:pt x="2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0" name="Freeform 173">
              <a:extLst>
                <a:ext uri="{FF2B5EF4-FFF2-40B4-BE49-F238E27FC236}">
                  <a16:creationId xmlns:a16="http://schemas.microsoft.com/office/drawing/2014/main" id="{BE922F4C-A77A-4A77-8DAF-B105A1E43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61" y="1896841"/>
              <a:ext cx="394" cy="788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2"/>
                <a:gd name="T20" fmla="*/ 2 w 2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1" name="Freeform 174">
              <a:extLst>
                <a:ext uri="{FF2B5EF4-FFF2-40B4-BE49-F238E27FC236}">
                  <a16:creationId xmlns:a16="http://schemas.microsoft.com/office/drawing/2014/main" id="{732D9E59-15E7-418B-B24E-6F2D9B22C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494" y="1890341"/>
              <a:ext cx="197" cy="394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2" name="Freeform 175">
              <a:extLst>
                <a:ext uri="{FF2B5EF4-FFF2-40B4-BE49-F238E27FC236}">
                  <a16:creationId xmlns:a16="http://schemas.microsoft.com/office/drawing/2014/main" id="{D9BC2C57-5D1F-404C-BC1A-90E81E9B6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615" y="1876553"/>
              <a:ext cx="788" cy="2167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4 h 5"/>
                <a:gd name="T4" fmla="*/ 2 w 2"/>
                <a:gd name="T5" fmla="*/ 0 h 5"/>
                <a:gd name="T6" fmla="*/ 0 w 2"/>
                <a:gd name="T7" fmla="*/ 4 h 5"/>
                <a:gd name="T8" fmla="*/ 2 w 2"/>
                <a:gd name="T9" fmla="*/ 5 h 5"/>
                <a:gd name="T10" fmla="*/ 2 w 2"/>
                <a:gd name="T11" fmla="*/ 5 h 5"/>
                <a:gd name="T12" fmla="*/ 2 w 2"/>
                <a:gd name="T13" fmla="*/ 5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5"/>
                <a:gd name="T23" fmla="*/ 2 w 2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5">
                  <a:moveTo>
                    <a:pt x="2" y="5"/>
                  </a:move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3" name="Freeform 176">
              <a:extLst>
                <a:ext uri="{FF2B5EF4-FFF2-40B4-BE49-F238E27FC236}">
                  <a16:creationId xmlns:a16="http://schemas.microsoft.com/office/drawing/2014/main" id="{319D5B56-A4D6-4741-8F6C-21C519CE9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191" y="1874977"/>
              <a:ext cx="1182" cy="1576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4 h 4"/>
                <a:gd name="T8" fmla="*/ 4 w 4"/>
                <a:gd name="T9" fmla="*/ 4 h 4"/>
                <a:gd name="T10" fmla="*/ 4 w 4"/>
                <a:gd name="T11" fmla="*/ 0 h 4"/>
                <a:gd name="T12" fmla="*/ 0 w 4"/>
                <a:gd name="T13" fmla="*/ 1 h 4"/>
                <a:gd name="T14" fmla="*/ 0 w 4"/>
                <a:gd name="T15" fmla="*/ 1 h 4"/>
                <a:gd name="T16" fmla="*/ 0 w 4"/>
                <a:gd name="T17" fmla="*/ 1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4"/>
                <a:gd name="T29" fmla="*/ 4 w 4"/>
                <a:gd name="T30" fmla="*/ 4 h 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4">
                  <a:moveTo>
                    <a:pt x="0" y="1"/>
                  </a:moveTo>
                  <a:cubicBezTo>
                    <a:pt x="1" y="1"/>
                    <a:pt x="3" y="3"/>
                    <a:pt x="3" y="4"/>
                  </a:cubicBezTo>
                  <a:lnTo>
                    <a:pt x="4" y="4"/>
                  </a:lnTo>
                  <a:cubicBezTo>
                    <a:pt x="3" y="2"/>
                    <a:pt x="3" y="2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4" name="Freeform 177">
              <a:extLst>
                <a:ext uri="{FF2B5EF4-FFF2-40B4-BE49-F238E27FC236}">
                  <a16:creationId xmlns:a16="http://schemas.microsoft.com/office/drawing/2014/main" id="{CF17288C-7504-4B15-BE19-70AE304FB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615" y="1873598"/>
              <a:ext cx="197" cy="78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1 w 1"/>
                <a:gd name="T5" fmla="*/ 2 h 2"/>
                <a:gd name="T6" fmla="*/ 1 w 1"/>
                <a:gd name="T7" fmla="*/ 2 h 2"/>
                <a:gd name="T8" fmla="*/ 1 w 1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"/>
                <a:gd name="T17" fmla="*/ 1 w 1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5" name="Freeform 178">
              <a:extLst>
                <a:ext uri="{FF2B5EF4-FFF2-40B4-BE49-F238E27FC236}">
                  <a16:creationId xmlns:a16="http://schemas.microsoft.com/office/drawing/2014/main" id="{C022B1CD-37DD-4B68-8E35-D9937E11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827" y="1873204"/>
              <a:ext cx="788" cy="788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1 h 2"/>
                <a:gd name="T8" fmla="*/ 2 w 2"/>
                <a:gd name="T9" fmla="*/ 1 h 2"/>
                <a:gd name="T10" fmla="*/ 2 w 2"/>
                <a:gd name="T11" fmla="*/ 0 h 2"/>
                <a:gd name="T12" fmla="*/ 2 w 2"/>
                <a:gd name="T13" fmla="*/ 0 h 2"/>
                <a:gd name="T14" fmla="*/ 1 w 2"/>
                <a:gd name="T15" fmla="*/ 1 h 2"/>
                <a:gd name="T16" fmla="*/ 1 w 2"/>
                <a:gd name="T17" fmla="*/ 1 h 2"/>
                <a:gd name="T18" fmla="*/ 1 w 2"/>
                <a:gd name="T19" fmla="*/ 1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"/>
                <a:gd name="T31" fmla="*/ 0 h 2"/>
                <a:gd name="T32" fmla="*/ 2 w 2"/>
                <a:gd name="T33" fmla="*/ 2 h 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" h="2">
                  <a:moveTo>
                    <a:pt x="1" y="1"/>
                  </a:moveTo>
                  <a:lnTo>
                    <a:pt x="0" y="2"/>
                  </a:lnTo>
                  <a:cubicBezTo>
                    <a:pt x="0" y="2"/>
                    <a:pt x="1" y="2"/>
                    <a:pt x="2" y="1"/>
                  </a:cubicBezTo>
                  <a:lnTo>
                    <a:pt x="2" y="0"/>
                  </a:lnTo>
                  <a:cubicBezTo>
                    <a:pt x="1" y="0"/>
                    <a:pt x="1" y="0"/>
                    <a:pt x="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6" name="Freeform 179">
              <a:extLst>
                <a:ext uri="{FF2B5EF4-FFF2-40B4-BE49-F238E27FC236}">
                  <a16:creationId xmlns:a16="http://schemas.microsoft.com/office/drawing/2014/main" id="{4A643E0A-0212-4EAF-B1AC-5F83A77CC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403" y="1874386"/>
              <a:ext cx="788" cy="197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1"/>
                <a:gd name="T26" fmla="*/ 2 w 2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1">
                  <a:moveTo>
                    <a:pt x="0" y="0"/>
                  </a:moveTo>
                  <a:lnTo>
                    <a:pt x="2" y="0"/>
                  </a:ln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7" name="Freeform 180">
              <a:extLst>
                <a:ext uri="{FF2B5EF4-FFF2-40B4-BE49-F238E27FC236}">
                  <a16:creationId xmlns:a16="http://schemas.microsoft.com/office/drawing/2014/main" id="{3F1FF2A1-AD8A-43B2-9A3B-9F82630E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827" y="1881083"/>
              <a:ext cx="985" cy="591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0 h 2"/>
                <a:gd name="T4" fmla="*/ 0 w 3"/>
                <a:gd name="T5" fmla="*/ 1 h 2"/>
                <a:gd name="T6" fmla="*/ 2 w 3"/>
                <a:gd name="T7" fmla="*/ 2 h 2"/>
                <a:gd name="T8" fmla="*/ 2 w 3"/>
                <a:gd name="T9" fmla="*/ 2 h 2"/>
                <a:gd name="T10" fmla="*/ 2 w 3"/>
                <a:gd name="T11" fmla="*/ 2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2"/>
                <a:gd name="T20" fmla="*/ 3 w 3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2">
                  <a:moveTo>
                    <a:pt x="2" y="2"/>
                  </a:moveTo>
                  <a:cubicBezTo>
                    <a:pt x="2" y="1"/>
                    <a:pt x="3" y="1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8" name="Freeform 181">
              <a:extLst>
                <a:ext uri="{FF2B5EF4-FFF2-40B4-BE49-F238E27FC236}">
                  <a16:creationId xmlns:a16="http://schemas.microsoft.com/office/drawing/2014/main" id="{B6745DD7-F02E-4BCD-BC02-7ABCC22AF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236" y="1881674"/>
              <a:ext cx="591" cy="59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1"/>
                <a:gd name="T23" fmla="*/ 2 w 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1">
                  <a:moveTo>
                    <a:pt x="2" y="1"/>
                  </a:moveTo>
                  <a:lnTo>
                    <a:pt x="2" y="0"/>
                  </a:lnTo>
                  <a:cubicBezTo>
                    <a:pt x="1" y="0"/>
                    <a:pt x="1" y="0"/>
                    <a:pt x="0" y="0"/>
                  </a:cubicBezTo>
                  <a:lnTo>
                    <a:pt x="2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69" name="Freeform 182">
              <a:extLst>
                <a:ext uri="{FF2B5EF4-FFF2-40B4-BE49-F238E27FC236}">
                  <a16:creationId xmlns:a16="http://schemas.microsoft.com/office/drawing/2014/main" id="{B97EA52D-9DB8-4B78-B428-746A4789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782" y="1890341"/>
              <a:ext cx="591" cy="591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1 w 2"/>
                <a:gd name="T9" fmla="*/ 0 h 2"/>
                <a:gd name="T10" fmla="*/ 1 w 2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2"/>
                <a:gd name="T20" fmla="*/ 2 w 2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2">
                  <a:moveTo>
                    <a:pt x="1" y="0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lnTo>
                    <a:pt x="1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0" name="Freeform 183">
              <a:extLst>
                <a:ext uri="{FF2B5EF4-FFF2-40B4-BE49-F238E27FC236}">
                  <a16:creationId xmlns:a16="http://schemas.microsoft.com/office/drawing/2014/main" id="{C1270BBA-0641-4D06-9A54-6C4FB705F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55" y="1891720"/>
              <a:ext cx="1182" cy="1182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3 h 3"/>
                <a:gd name="T4" fmla="*/ 3 w 3"/>
                <a:gd name="T5" fmla="*/ 1 h 3"/>
                <a:gd name="T6" fmla="*/ 0 w 3"/>
                <a:gd name="T7" fmla="*/ 0 h 3"/>
                <a:gd name="T8" fmla="*/ 0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3"/>
                <a:gd name="T23" fmla="*/ 3 w 3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2" y="0"/>
                    <a:pt x="1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1" name="Freeform 184">
              <a:extLst>
                <a:ext uri="{FF2B5EF4-FFF2-40B4-BE49-F238E27FC236}">
                  <a16:creationId xmlns:a16="http://schemas.microsoft.com/office/drawing/2014/main" id="{A4FCE4F5-B08E-4525-8646-42ED7DDC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782" y="1897629"/>
              <a:ext cx="394" cy="394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"/>
                <a:gd name="T20" fmla="*/ 1 w 1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1"/>
                    <a:pt x="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2" name="Freeform 185">
              <a:extLst>
                <a:ext uri="{FF2B5EF4-FFF2-40B4-BE49-F238E27FC236}">
                  <a16:creationId xmlns:a16="http://schemas.microsoft.com/office/drawing/2014/main" id="{77E85E54-0F59-4BCE-BCC6-A726D8F39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249" y="1845234"/>
              <a:ext cx="0" cy="197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0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h 1"/>
                <a:gd name="T11" fmla="*/ 1 h 1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T10" r="0" b="T11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3" name="Freeform 186">
              <a:extLst>
                <a:ext uri="{FF2B5EF4-FFF2-40B4-BE49-F238E27FC236}">
                  <a16:creationId xmlns:a16="http://schemas.microsoft.com/office/drawing/2014/main" id="{8111338B-CFB8-4AFC-8590-D0BF7CEFF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688" y="1805445"/>
              <a:ext cx="8864" cy="2954"/>
            </a:xfrm>
            <a:custGeom>
              <a:avLst/>
              <a:gdLst>
                <a:gd name="T0" fmla="*/ 2 w 24"/>
                <a:gd name="T1" fmla="*/ 1 h 8"/>
                <a:gd name="T2" fmla="*/ 4 w 24"/>
                <a:gd name="T3" fmla="*/ 1 h 8"/>
                <a:gd name="T4" fmla="*/ 4 w 24"/>
                <a:gd name="T5" fmla="*/ 1 h 8"/>
                <a:gd name="T6" fmla="*/ 3 w 24"/>
                <a:gd name="T7" fmla="*/ 2 h 8"/>
                <a:gd name="T8" fmla="*/ 4 w 24"/>
                <a:gd name="T9" fmla="*/ 2 h 8"/>
                <a:gd name="T10" fmla="*/ 4 w 24"/>
                <a:gd name="T11" fmla="*/ 2 h 8"/>
                <a:gd name="T12" fmla="*/ 5 w 24"/>
                <a:gd name="T13" fmla="*/ 1 h 8"/>
                <a:gd name="T14" fmla="*/ 7 w 24"/>
                <a:gd name="T15" fmla="*/ 2 h 8"/>
                <a:gd name="T16" fmla="*/ 7 w 24"/>
                <a:gd name="T17" fmla="*/ 2 h 8"/>
                <a:gd name="T18" fmla="*/ 7 w 24"/>
                <a:gd name="T19" fmla="*/ 1 h 8"/>
                <a:gd name="T20" fmla="*/ 7 w 24"/>
                <a:gd name="T21" fmla="*/ 1 h 8"/>
                <a:gd name="T22" fmla="*/ 11 w 24"/>
                <a:gd name="T23" fmla="*/ 1 h 8"/>
                <a:gd name="T24" fmla="*/ 12 w 24"/>
                <a:gd name="T25" fmla="*/ 1 h 8"/>
                <a:gd name="T26" fmla="*/ 13 w 24"/>
                <a:gd name="T27" fmla="*/ 0 h 8"/>
                <a:gd name="T28" fmla="*/ 13 w 24"/>
                <a:gd name="T29" fmla="*/ 0 h 8"/>
                <a:gd name="T30" fmla="*/ 14 w 24"/>
                <a:gd name="T31" fmla="*/ 0 h 8"/>
                <a:gd name="T32" fmla="*/ 14 w 24"/>
                <a:gd name="T33" fmla="*/ 0 h 8"/>
                <a:gd name="T34" fmla="*/ 15 w 24"/>
                <a:gd name="T35" fmla="*/ 1 h 8"/>
                <a:gd name="T36" fmla="*/ 16 w 24"/>
                <a:gd name="T37" fmla="*/ 0 h 8"/>
                <a:gd name="T38" fmla="*/ 19 w 24"/>
                <a:gd name="T39" fmla="*/ 0 h 8"/>
                <a:gd name="T40" fmla="*/ 24 w 24"/>
                <a:gd name="T41" fmla="*/ 1 h 8"/>
                <a:gd name="T42" fmla="*/ 24 w 24"/>
                <a:gd name="T43" fmla="*/ 1 h 8"/>
                <a:gd name="T44" fmla="*/ 24 w 24"/>
                <a:gd name="T45" fmla="*/ 2 h 8"/>
                <a:gd name="T46" fmla="*/ 24 w 24"/>
                <a:gd name="T47" fmla="*/ 2 h 8"/>
                <a:gd name="T48" fmla="*/ 24 w 24"/>
                <a:gd name="T49" fmla="*/ 3 h 8"/>
                <a:gd name="T50" fmla="*/ 21 w 24"/>
                <a:gd name="T51" fmla="*/ 2 h 8"/>
                <a:gd name="T52" fmla="*/ 21 w 24"/>
                <a:gd name="T53" fmla="*/ 2 h 8"/>
                <a:gd name="T54" fmla="*/ 19 w 24"/>
                <a:gd name="T55" fmla="*/ 2 h 8"/>
                <a:gd name="T56" fmla="*/ 19 w 24"/>
                <a:gd name="T57" fmla="*/ 2 h 8"/>
                <a:gd name="T58" fmla="*/ 22 w 24"/>
                <a:gd name="T59" fmla="*/ 5 h 8"/>
                <a:gd name="T60" fmla="*/ 20 w 24"/>
                <a:gd name="T61" fmla="*/ 7 h 8"/>
                <a:gd name="T62" fmla="*/ 18 w 24"/>
                <a:gd name="T63" fmla="*/ 6 h 8"/>
                <a:gd name="T64" fmla="*/ 17 w 24"/>
                <a:gd name="T65" fmla="*/ 4 h 8"/>
                <a:gd name="T66" fmla="*/ 14 w 24"/>
                <a:gd name="T67" fmla="*/ 4 h 8"/>
                <a:gd name="T68" fmla="*/ 11 w 24"/>
                <a:gd name="T69" fmla="*/ 8 h 8"/>
                <a:gd name="T70" fmla="*/ 5 w 24"/>
                <a:gd name="T71" fmla="*/ 5 h 8"/>
                <a:gd name="T72" fmla="*/ 0 w 24"/>
                <a:gd name="T73" fmla="*/ 2 h 8"/>
                <a:gd name="T74" fmla="*/ 2 w 24"/>
                <a:gd name="T75" fmla="*/ 1 h 8"/>
                <a:gd name="T76" fmla="*/ 2 w 24"/>
                <a:gd name="T77" fmla="*/ 1 h 8"/>
                <a:gd name="T78" fmla="*/ 2 w 24"/>
                <a:gd name="T79" fmla="*/ 1 h 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4"/>
                <a:gd name="T121" fmla="*/ 0 h 8"/>
                <a:gd name="T122" fmla="*/ 24 w 24"/>
                <a:gd name="T123" fmla="*/ 8 h 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4" h="8">
                  <a:moveTo>
                    <a:pt x="2" y="1"/>
                  </a:moveTo>
                  <a:cubicBezTo>
                    <a:pt x="3" y="1"/>
                    <a:pt x="3" y="1"/>
                    <a:pt x="4" y="1"/>
                  </a:cubicBezTo>
                  <a:lnTo>
                    <a:pt x="3" y="2"/>
                  </a:lnTo>
                  <a:lnTo>
                    <a:pt x="4" y="2"/>
                  </a:lnTo>
                  <a:cubicBezTo>
                    <a:pt x="4" y="1"/>
                    <a:pt x="5" y="1"/>
                    <a:pt x="5" y="1"/>
                  </a:cubicBezTo>
                  <a:cubicBezTo>
                    <a:pt x="7" y="1"/>
                    <a:pt x="7" y="1"/>
                    <a:pt x="7" y="2"/>
                  </a:cubicBezTo>
                  <a:lnTo>
                    <a:pt x="7" y="1"/>
                  </a:lnTo>
                  <a:cubicBezTo>
                    <a:pt x="9" y="1"/>
                    <a:pt x="10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3" y="0"/>
                  </a:cubicBez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cubicBezTo>
                    <a:pt x="15" y="1"/>
                    <a:pt x="16" y="0"/>
                    <a:pt x="16" y="0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1" y="0"/>
                    <a:pt x="22" y="1"/>
                    <a:pt x="24" y="1"/>
                  </a:cubicBezTo>
                  <a:lnTo>
                    <a:pt x="24" y="2"/>
                  </a:lnTo>
                  <a:cubicBezTo>
                    <a:pt x="24" y="2"/>
                    <a:pt x="24" y="3"/>
                    <a:pt x="24" y="3"/>
                  </a:cubicBezTo>
                  <a:cubicBezTo>
                    <a:pt x="23" y="3"/>
                    <a:pt x="22" y="3"/>
                    <a:pt x="21" y="2"/>
                  </a:cubicBezTo>
                  <a:lnTo>
                    <a:pt x="19" y="2"/>
                  </a:lnTo>
                  <a:cubicBezTo>
                    <a:pt x="19" y="4"/>
                    <a:pt x="21" y="5"/>
                    <a:pt x="22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6" y="4"/>
                    <a:pt x="15" y="4"/>
                    <a:pt x="14" y="4"/>
                  </a:cubicBezTo>
                  <a:cubicBezTo>
                    <a:pt x="14" y="4"/>
                    <a:pt x="11" y="7"/>
                    <a:pt x="11" y="8"/>
                  </a:cubicBezTo>
                  <a:cubicBezTo>
                    <a:pt x="7" y="8"/>
                    <a:pt x="7" y="6"/>
                    <a:pt x="5" y="5"/>
                  </a:cubicBezTo>
                  <a:cubicBezTo>
                    <a:pt x="4" y="4"/>
                    <a:pt x="2" y="4"/>
                    <a:pt x="0" y="2"/>
                  </a:cubicBezTo>
                  <a:cubicBezTo>
                    <a:pt x="1" y="1"/>
                    <a:pt x="2" y="1"/>
                    <a:pt x="2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4" name="Freeform 187">
              <a:extLst>
                <a:ext uri="{FF2B5EF4-FFF2-40B4-BE49-F238E27FC236}">
                  <a16:creationId xmlns:a16="http://schemas.microsoft.com/office/drawing/2014/main" id="{D85C99C0-0328-4C10-AFB8-ECD801578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855" y="1828097"/>
              <a:ext cx="985" cy="1576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1 h 4"/>
                <a:gd name="T4" fmla="*/ 1 w 3"/>
                <a:gd name="T5" fmla="*/ 4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0 h 4"/>
                <a:gd name="T12" fmla="*/ 0 w 3"/>
                <a:gd name="T13" fmla="*/ 0 h 4"/>
                <a:gd name="T14" fmla="*/ 0 w 3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4"/>
                <a:gd name="T26" fmla="*/ 3 w 3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5" name="Freeform 188">
              <a:extLst>
                <a:ext uri="{FF2B5EF4-FFF2-40B4-BE49-F238E27FC236}">
                  <a16:creationId xmlns:a16="http://schemas.microsoft.com/office/drawing/2014/main" id="{3BBF374D-94AB-46A3-8EC8-DA5B53E86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385" y="1805051"/>
              <a:ext cx="3742" cy="788"/>
            </a:xfrm>
            <a:custGeom>
              <a:avLst/>
              <a:gdLst>
                <a:gd name="T0" fmla="*/ 1 w 10"/>
                <a:gd name="T1" fmla="*/ 1 h 2"/>
                <a:gd name="T2" fmla="*/ 3 w 10"/>
                <a:gd name="T3" fmla="*/ 1 h 2"/>
                <a:gd name="T4" fmla="*/ 3 w 10"/>
                <a:gd name="T5" fmla="*/ 1 h 2"/>
                <a:gd name="T6" fmla="*/ 3 w 10"/>
                <a:gd name="T7" fmla="*/ 2 h 2"/>
                <a:gd name="T8" fmla="*/ 6 w 10"/>
                <a:gd name="T9" fmla="*/ 2 h 2"/>
                <a:gd name="T10" fmla="*/ 6 w 10"/>
                <a:gd name="T11" fmla="*/ 2 h 2"/>
                <a:gd name="T12" fmla="*/ 10 w 10"/>
                <a:gd name="T13" fmla="*/ 0 h 2"/>
                <a:gd name="T14" fmla="*/ 7 w 10"/>
                <a:gd name="T15" fmla="*/ 0 h 2"/>
                <a:gd name="T16" fmla="*/ 5 w 10"/>
                <a:gd name="T17" fmla="*/ 0 h 2"/>
                <a:gd name="T18" fmla="*/ 2 w 10"/>
                <a:gd name="T19" fmla="*/ 0 h 2"/>
                <a:gd name="T20" fmla="*/ 0 w 10"/>
                <a:gd name="T21" fmla="*/ 1 h 2"/>
                <a:gd name="T22" fmla="*/ 1 w 10"/>
                <a:gd name="T23" fmla="*/ 1 h 2"/>
                <a:gd name="T24" fmla="*/ 1 w 10"/>
                <a:gd name="T25" fmla="*/ 1 h 2"/>
                <a:gd name="T26" fmla="*/ 1 w 10"/>
                <a:gd name="T27" fmla="*/ 1 h 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2"/>
                <a:gd name="T44" fmla="*/ 10 w 10"/>
                <a:gd name="T45" fmla="*/ 2 h 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2">
                  <a:moveTo>
                    <a:pt x="1" y="1"/>
                  </a:moveTo>
                  <a:cubicBezTo>
                    <a:pt x="2" y="1"/>
                    <a:pt x="3" y="1"/>
                    <a:pt x="3" y="1"/>
                  </a:cubicBezTo>
                  <a:lnTo>
                    <a:pt x="3" y="2"/>
                  </a:lnTo>
                  <a:lnTo>
                    <a:pt x="6" y="2"/>
                  </a:lnTo>
                  <a:cubicBezTo>
                    <a:pt x="6" y="1"/>
                    <a:pt x="9" y="0"/>
                    <a:pt x="10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6" name="Freeform 189">
              <a:extLst>
                <a:ext uri="{FF2B5EF4-FFF2-40B4-BE49-F238E27FC236}">
                  <a16:creationId xmlns:a16="http://schemas.microsoft.com/office/drawing/2014/main" id="{C68105E0-9C79-4735-97FB-F0B184183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113" y="1804263"/>
              <a:ext cx="2561" cy="1182"/>
            </a:xfrm>
            <a:custGeom>
              <a:avLst/>
              <a:gdLst>
                <a:gd name="T0" fmla="*/ 5 w 7"/>
                <a:gd name="T1" fmla="*/ 0 h 3"/>
                <a:gd name="T2" fmla="*/ 7 w 7"/>
                <a:gd name="T3" fmla="*/ 0 h 3"/>
                <a:gd name="T4" fmla="*/ 6 w 7"/>
                <a:gd name="T5" fmla="*/ 0 h 3"/>
                <a:gd name="T6" fmla="*/ 6 w 7"/>
                <a:gd name="T7" fmla="*/ 2 h 3"/>
                <a:gd name="T8" fmla="*/ 4 w 7"/>
                <a:gd name="T9" fmla="*/ 3 h 3"/>
                <a:gd name="T10" fmla="*/ 1 w 7"/>
                <a:gd name="T11" fmla="*/ 2 h 3"/>
                <a:gd name="T12" fmla="*/ 5 w 7"/>
                <a:gd name="T13" fmla="*/ 0 h 3"/>
                <a:gd name="T14" fmla="*/ 5 w 7"/>
                <a:gd name="T15" fmla="*/ 0 h 3"/>
                <a:gd name="T16" fmla="*/ 5 w 7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3"/>
                <a:gd name="T29" fmla="*/ 7 w 7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3">
                  <a:moveTo>
                    <a:pt x="5" y="0"/>
                  </a:move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7" y="1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3" y="3"/>
                    <a:pt x="0" y="2"/>
                    <a:pt x="1" y="2"/>
                  </a:cubicBezTo>
                  <a:cubicBezTo>
                    <a:pt x="3" y="2"/>
                    <a:pt x="4" y="1"/>
                    <a:pt x="5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7" name="Freeform 190">
              <a:extLst>
                <a:ext uri="{FF2B5EF4-FFF2-40B4-BE49-F238E27FC236}">
                  <a16:creationId xmlns:a16="http://schemas.microsoft.com/office/drawing/2014/main" id="{D5058424-2068-4892-9C08-CD54D4C73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492" y="1804263"/>
              <a:ext cx="5318" cy="1576"/>
            </a:xfrm>
            <a:custGeom>
              <a:avLst/>
              <a:gdLst>
                <a:gd name="T0" fmla="*/ 6 w 14"/>
                <a:gd name="T1" fmla="*/ 4 h 4"/>
                <a:gd name="T2" fmla="*/ 10 w 14"/>
                <a:gd name="T3" fmla="*/ 2 h 4"/>
                <a:gd name="T4" fmla="*/ 12 w 14"/>
                <a:gd name="T5" fmla="*/ 3 h 4"/>
                <a:gd name="T6" fmla="*/ 13 w 14"/>
                <a:gd name="T7" fmla="*/ 3 h 4"/>
                <a:gd name="T8" fmla="*/ 14 w 14"/>
                <a:gd name="T9" fmla="*/ 2 h 4"/>
                <a:gd name="T10" fmla="*/ 11 w 14"/>
                <a:gd name="T11" fmla="*/ 2 h 4"/>
                <a:gd name="T12" fmla="*/ 9 w 14"/>
                <a:gd name="T13" fmla="*/ 2 h 4"/>
                <a:gd name="T14" fmla="*/ 9 w 14"/>
                <a:gd name="T15" fmla="*/ 2 h 4"/>
                <a:gd name="T16" fmla="*/ 8 w 14"/>
                <a:gd name="T17" fmla="*/ 2 h 4"/>
                <a:gd name="T18" fmla="*/ 8 w 14"/>
                <a:gd name="T19" fmla="*/ 2 h 4"/>
                <a:gd name="T20" fmla="*/ 10 w 14"/>
                <a:gd name="T21" fmla="*/ 0 h 4"/>
                <a:gd name="T22" fmla="*/ 10 w 14"/>
                <a:gd name="T23" fmla="*/ 0 h 4"/>
                <a:gd name="T24" fmla="*/ 9 w 14"/>
                <a:gd name="T25" fmla="*/ 0 h 4"/>
                <a:gd name="T26" fmla="*/ 9 w 14"/>
                <a:gd name="T27" fmla="*/ 0 h 4"/>
                <a:gd name="T28" fmla="*/ 5 w 14"/>
                <a:gd name="T29" fmla="*/ 3 h 4"/>
                <a:gd name="T30" fmla="*/ 0 w 14"/>
                <a:gd name="T31" fmla="*/ 4 h 4"/>
                <a:gd name="T32" fmla="*/ 6 w 14"/>
                <a:gd name="T33" fmla="*/ 4 h 4"/>
                <a:gd name="T34" fmla="*/ 6 w 14"/>
                <a:gd name="T35" fmla="*/ 4 h 4"/>
                <a:gd name="T36" fmla="*/ 6 w 14"/>
                <a:gd name="T37" fmla="*/ 4 h 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"/>
                <a:gd name="T59" fmla="*/ 14 w 14"/>
                <a:gd name="T60" fmla="*/ 4 h 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">
                  <a:moveTo>
                    <a:pt x="6" y="4"/>
                  </a:moveTo>
                  <a:cubicBezTo>
                    <a:pt x="7" y="4"/>
                    <a:pt x="9" y="3"/>
                    <a:pt x="10" y="2"/>
                  </a:cubicBezTo>
                  <a:cubicBezTo>
                    <a:pt x="10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lnTo>
                    <a:pt x="8" y="2"/>
                  </a:lnTo>
                  <a:cubicBezTo>
                    <a:pt x="8" y="1"/>
                    <a:pt x="10" y="1"/>
                    <a:pt x="10" y="0"/>
                  </a:cubicBezTo>
                  <a:lnTo>
                    <a:pt x="9" y="0"/>
                  </a:lnTo>
                  <a:cubicBezTo>
                    <a:pt x="8" y="1"/>
                    <a:pt x="6" y="2"/>
                    <a:pt x="5" y="3"/>
                  </a:cubicBezTo>
                  <a:cubicBezTo>
                    <a:pt x="4" y="4"/>
                    <a:pt x="1" y="3"/>
                    <a:pt x="0" y="4"/>
                  </a:cubicBezTo>
                  <a:cubicBezTo>
                    <a:pt x="3" y="4"/>
                    <a:pt x="5" y="4"/>
                    <a:pt x="6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8" name="Freeform 191">
              <a:extLst>
                <a:ext uri="{FF2B5EF4-FFF2-40B4-BE49-F238E27FC236}">
                  <a16:creationId xmlns:a16="http://schemas.microsoft.com/office/drawing/2014/main" id="{C38D2514-F385-41E0-8E67-EF2A8857C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644" y="1810763"/>
              <a:ext cx="1576" cy="788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4 w 4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"/>
                <a:gd name="T22" fmla="*/ 0 h 2"/>
                <a:gd name="T23" fmla="*/ 4 w 4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" h="2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1" y="2"/>
                    <a:pt x="2" y="0"/>
                    <a:pt x="4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79" name="Freeform 192">
              <a:extLst>
                <a:ext uri="{FF2B5EF4-FFF2-40B4-BE49-F238E27FC236}">
                  <a16:creationId xmlns:a16="http://schemas.microsoft.com/office/drawing/2014/main" id="{90F09F73-1FB2-4FBF-8BD4-255DF1DA1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371" y="1804460"/>
              <a:ext cx="3939" cy="1379"/>
            </a:xfrm>
            <a:custGeom>
              <a:avLst/>
              <a:gdLst>
                <a:gd name="T0" fmla="*/ 3 w 10"/>
                <a:gd name="T1" fmla="*/ 0 h 3"/>
                <a:gd name="T2" fmla="*/ 10 w 10"/>
                <a:gd name="T3" fmla="*/ 1 h 3"/>
                <a:gd name="T4" fmla="*/ 4 w 10"/>
                <a:gd name="T5" fmla="*/ 3 h 3"/>
                <a:gd name="T6" fmla="*/ 0 w 10"/>
                <a:gd name="T7" fmla="*/ 3 h 3"/>
                <a:gd name="T8" fmla="*/ 3 w 10"/>
                <a:gd name="T9" fmla="*/ 0 h 3"/>
                <a:gd name="T10" fmla="*/ 3 w 10"/>
                <a:gd name="T11" fmla="*/ 0 h 3"/>
                <a:gd name="T12" fmla="*/ 3 w 1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"/>
                <a:gd name="T23" fmla="*/ 10 w 10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">
                  <a:moveTo>
                    <a:pt x="3" y="0"/>
                  </a:moveTo>
                  <a:cubicBezTo>
                    <a:pt x="6" y="0"/>
                    <a:pt x="8" y="0"/>
                    <a:pt x="10" y="1"/>
                  </a:cubicBezTo>
                  <a:cubicBezTo>
                    <a:pt x="10" y="2"/>
                    <a:pt x="5" y="3"/>
                    <a:pt x="4" y="3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1" y="1"/>
                    <a:pt x="2" y="0"/>
                    <a:pt x="3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0" name="Freeform 193">
              <a:extLst>
                <a:ext uri="{FF2B5EF4-FFF2-40B4-BE49-F238E27FC236}">
                  <a16:creationId xmlns:a16="http://schemas.microsoft.com/office/drawing/2014/main" id="{1F8AC3D0-AEEB-44F2-828C-3B5BA66D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932" y="1805445"/>
              <a:ext cx="3939" cy="1182"/>
            </a:xfrm>
            <a:custGeom>
              <a:avLst/>
              <a:gdLst>
                <a:gd name="T0" fmla="*/ 2 w 11"/>
                <a:gd name="T1" fmla="*/ 0 h 3"/>
                <a:gd name="T2" fmla="*/ 0 w 11"/>
                <a:gd name="T3" fmla="*/ 1 h 3"/>
                <a:gd name="T4" fmla="*/ 3 w 11"/>
                <a:gd name="T5" fmla="*/ 2 h 3"/>
                <a:gd name="T6" fmla="*/ 3 w 11"/>
                <a:gd name="T7" fmla="*/ 2 h 3"/>
                <a:gd name="T8" fmla="*/ 7 w 11"/>
                <a:gd name="T9" fmla="*/ 2 h 3"/>
                <a:gd name="T10" fmla="*/ 7 w 11"/>
                <a:gd name="T11" fmla="*/ 2 h 3"/>
                <a:gd name="T12" fmla="*/ 9 w 11"/>
                <a:gd name="T13" fmla="*/ 3 h 3"/>
                <a:gd name="T14" fmla="*/ 11 w 11"/>
                <a:gd name="T15" fmla="*/ 2 h 3"/>
                <a:gd name="T16" fmla="*/ 7 w 11"/>
                <a:gd name="T17" fmla="*/ 0 h 3"/>
                <a:gd name="T18" fmla="*/ 6 w 11"/>
                <a:gd name="T19" fmla="*/ 1 h 3"/>
                <a:gd name="T20" fmla="*/ 2 w 11"/>
                <a:gd name="T21" fmla="*/ 0 h 3"/>
                <a:gd name="T22" fmla="*/ 2 w 11"/>
                <a:gd name="T23" fmla="*/ 0 h 3"/>
                <a:gd name="T24" fmla="*/ 2 w 11"/>
                <a:gd name="T25" fmla="*/ 0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"/>
                <a:gd name="T40" fmla="*/ 0 h 3"/>
                <a:gd name="T41" fmla="*/ 11 w 11"/>
                <a:gd name="T42" fmla="*/ 3 h 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" h="3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7" y="2"/>
                  </a:lnTo>
                  <a:cubicBezTo>
                    <a:pt x="7" y="3"/>
                    <a:pt x="9" y="3"/>
                    <a:pt x="9" y="3"/>
                  </a:cubicBezTo>
                  <a:cubicBezTo>
                    <a:pt x="10" y="3"/>
                    <a:pt x="10" y="2"/>
                    <a:pt x="11" y="2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1" name="Freeform 194">
              <a:extLst>
                <a:ext uri="{FF2B5EF4-FFF2-40B4-BE49-F238E27FC236}">
                  <a16:creationId xmlns:a16="http://schemas.microsoft.com/office/drawing/2014/main" id="{353BEE59-E5C7-4289-95F9-6A38906F6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068" y="1805839"/>
              <a:ext cx="3546" cy="1379"/>
            </a:xfrm>
            <a:custGeom>
              <a:avLst/>
              <a:gdLst>
                <a:gd name="T0" fmla="*/ 1 w 9"/>
                <a:gd name="T1" fmla="*/ 1 h 4"/>
                <a:gd name="T2" fmla="*/ 2 w 9"/>
                <a:gd name="T3" fmla="*/ 0 h 4"/>
                <a:gd name="T4" fmla="*/ 2 w 9"/>
                <a:gd name="T5" fmla="*/ 0 h 4"/>
                <a:gd name="T6" fmla="*/ 9 w 9"/>
                <a:gd name="T7" fmla="*/ 2 h 4"/>
                <a:gd name="T8" fmla="*/ 9 w 9"/>
                <a:gd name="T9" fmla="*/ 3 h 4"/>
                <a:gd name="T10" fmla="*/ 3 w 9"/>
                <a:gd name="T11" fmla="*/ 3 h 4"/>
                <a:gd name="T12" fmla="*/ 2 w 9"/>
                <a:gd name="T13" fmla="*/ 4 h 4"/>
                <a:gd name="T14" fmla="*/ 0 w 9"/>
                <a:gd name="T15" fmla="*/ 3 h 4"/>
                <a:gd name="T16" fmla="*/ 1 w 9"/>
                <a:gd name="T17" fmla="*/ 1 h 4"/>
                <a:gd name="T18" fmla="*/ 1 w 9"/>
                <a:gd name="T19" fmla="*/ 1 h 4"/>
                <a:gd name="T20" fmla="*/ 1 w 9"/>
                <a:gd name="T21" fmla="*/ 1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4"/>
                <a:gd name="T35" fmla="*/ 9 w 9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4">
                  <a:moveTo>
                    <a:pt x="1" y="1"/>
                  </a:moveTo>
                  <a:lnTo>
                    <a:pt x="2" y="0"/>
                  </a:lnTo>
                  <a:cubicBezTo>
                    <a:pt x="3" y="1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4" y="3"/>
                    <a:pt x="3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2" name="Freeform 195">
              <a:extLst>
                <a:ext uri="{FF2B5EF4-FFF2-40B4-BE49-F238E27FC236}">
                  <a16:creationId xmlns:a16="http://schemas.microsoft.com/office/drawing/2014/main" id="{2F158872-1031-4296-8BE8-8A9D16FF1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781" y="1810369"/>
              <a:ext cx="4334" cy="1182"/>
            </a:xfrm>
            <a:custGeom>
              <a:avLst/>
              <a:gdLst>
                <a:gd name="T0" fmla="*/ 6 w 12"/>
                <a:gd name="T1" fmla="*/ 0 h 3"/>
                <a:gd name="T2" fmla="*/ 12 w 12"/>
                <a:gd name="T3" fmla="*/ 3 h 3"/>
                <a:gd name="T4" fmla="*/ 12 w 12"/>
                <a:gd name="T5" fmla="*/ 3 h 3"/>
                <a:gd name="T6" fmla="*/ 10 w 12"/>
                <a:gd name="T7" fmla="*/ 3 h 3"/>
                <a:gd name="T8" fmla="*/ 10 w 12"/>
                <a:gd name="T9" fmla="*/ 3 h 3"/>
                <a:gd name="T10" fmla="*/ 6 w 12"/>
                <a:gd name="T11" fmla="*/ 0 h 3"/>
                <a:gd name="T12" fmla="*/ 6 w 12"/>
                <a:gd name="T13" fmla="*/ 0 h 3"/>
                <a:gd name="T14" fmla="*/ 6 w 12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3"/>
                <a:gd name="T26" fmla="*/ 12 w 12"/>
                <a:gd name="T27" fmla="*/ 3 h 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3">
                  <a:moveTo>
                    <a:pt x="6" y="0"/>
                  </a:moveTo>
                  <a:cubicBezTo>
                    <a:pt x="9" y="0"/>
                    <a:pt x="10" y="2"/>
                    <a:pt x="12" y="3"/>
                  </a:cubicBezTo>
                  <a:lnTo>
                    <a:pt x="10" y="3"/>
                  </a:lnTo>
                  <a:cubicBezTo>
                    <a:pt x="8" y="3"/>
                    <a:pt x="0" y="0"/>
                    <a:pt x="6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3" name="Freeform 196">
              <a:extLst>
                <a:ext uri="{FF2B5EF4-FFF2-40B4-BE49-F238E27FC236}">
                  <a16:creationId xmlns:a16="http://schemas.microsoft.com/office/drawing/2014/main" id="{47E9520C-7E7F-4D5A-A8C7-0ADDAAB48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917" y="1810763"/>
              <a:ext cx="1182" cy="78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0 h 2"/>
                <a:gd name="T4" fmla="*/ 3 w 3"/>
                <a:gd name="T5" fmla="*/ 1 h 2"/>
                <a:gd name="T6" fmla="*/ 2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1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2"/>
                <a:gd name="T23" fmla="*/ 3 w 3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2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0" y="2"/>
                    <a:pt x="0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4" name="Freeform 197">
              <a:extLst>
                <a:ext uri="{FF2B5EF4-FFF2-40B4-BE49-F238E27FC236}">
                  <a16:creationId xmlns:a16="http://schemas.microsoft.com/office/drawing/2014/main" id="{11B5B644-F599-48E6-96A8-F3D1B1FEE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099" y="1810763"/>
              <a:ext cx="1773" cy="1576"/>
            </a:xfrm>
            <a:custGeom>
              <a:avLst/>
              <a:gdLst>
                <a:gd name="T0" fmla="*/ 5 w 5"/>
                <a:gd name="T1" fmla="*/ 3 h 4"/>
                <a:gd name="T2" fmla="*/ 2 w 5"/>
                <a:gd name="T3" fmla="*/ 4 h 4"/>
                <a:gd name="T4" fmla="*/ 0 w 5"/>
                <a:gd name="T5" fmla="*/ 2 h 4"/>
                <a:gd name="T6" fmla="*/ 5 w 5"/>
                <a:gd name="T7" fmla="*/ 3 h 4"/>
                <a:gd name="T8" fmla="*/ 5 w 5"/>
                <a:gd name="T9" fmla="*/ 3 h 4"/>
                <a:gd name="T10" fmla="*/ 5 w 5"/>
                <a:gd name="T11" fmla="*/ 3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4"/>
                <a:gd name="T20" fmla="*/ 5 w 5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4">
                  <a:moveTo>
                    <a:pt x="5" y="3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5" y="3"/>
                    <a:pt x="5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5" name="Freeform 198">
              <a:extLst>
                <a:ext uri="{FF2B5EF4-FFF2-40B4-BE49-F238E27FC236}">
                  <a16:creationId xmlns:a16="http://schemas.microsoft.com/office/drawing/2014/main" id="{8F0C83A6-FD69-4932-9A14-80506A90A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432" y="1810369"/>
              <a:ext cx="2364" cy="591"/>
            </a:xfrm>
            <a:custGeom>
              <a:avLst/>
              <a:gdLst>
                <a:gd name="T0" fmla="*/ 0 w 6"/>
                <a:gd name="T1" fmla="*/ 0 h 2"/>
                <a:gd name="T2" fmla="*/ 3 w 6"/>
                <a:gd name="T3" fmla="*/ 0 h 2"/>
                <a:gd name="T4" fmla="*/ 3 w 6"/>
                <a:gd name="T5" fmla="*/ 0 h 2"/>
                <a:gd name="T6" fmla="*/ 6 w 6"/>
                <a:gd name="T7" fmla="*/ 2 h 2"/>
                <a:gd name="T8" fmla="*/ 6 w 6"/>
                <a:gd name="T9" fmla="*/ 2 h 2"/>
                <a:gd name="T10" fmla="*/ 0 w 6"/>
                <a:gd name="T11" fmla="*/ 0 h 2"/>
                <a:gd name="T12" fmla="*/ 0 w 6"/>
                <a:gd name="T13" fmla="*/ 0 h 2"/>
                <a:gd name="T14" fmla="*/ 0 w 6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2"/>
                <a:gd name="T26" fmla="*/ 6 w 6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2">
                  <a:moveTo>
                    <a:pt x="0" y="0"/>
                  </a:moveTo>
                  <a:cubicBezTo>
                    <a:pt x="0" y="1"/>
                    <a:pt x="2" y="0"/>
                    <a:pt x="3" y="0"/>
                  </a:cubicBezTo>
                  <a:lnTo>
                    <a:pt x="6" y="2"/>
                  </a:lnTo>
                  <a:cubicBezTo>
                    <a:pt x="4" y="2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6" name="Freeform 199">
              <a:extLst>
                <a:ext uri="{FF2B5EF4-FFF2-40B4-BE49-F238E27FC236}">
                  <a16:creationId xmlns:a16="http://schemas.microsoft.com/office/drawing/2014/main" id="{322C8D4A-357C-4921-B750-C30DF0299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660" y="1808005"/>
              <a:ext cx="5318" cy="1576"/>
            </a:xfrm>
            <a:custGeom>
              <a:avLst/>
              <a:gdLst>
                <a:gd name="T0" fmla="*/ 0 w 14"/>
                <a:gd name="T1" fmla="*/ 1 h 4"/>
                <a:gd name="T2" fmla="*/ 6 w 14"/>
                <a:gd name="T3" fmla="*/ 3 h 4"/>
                <a:gd name="T4" fmla="*/ 6 w 14"/>
                <a:gd name="T5" fmla="*/ 1 h 4"/>
                <a:gd name="T6" fmla="*/ 14 w 14"/>
                <a:gd name="T7" fmla="*/ 4 h 4"/>
                <a:gd name="T8" fmla="*/ 7 w 14"/>
                <a:gd name="T9" fmla="*/ 4 h 4"/>
                <a:gd name="T10" fmla="*/ 3 w 14"/>
                <a:gd name="T11" fmla="*/ 4 h 4"/>
                <a:gd name="T12" fmla="*/ 0 w 14"/>
                <a:gd name="T13" fmla="*/ 2 h 4"/>
                <a:gd name="T14" fmla="*/ 0 w 14"/>
                <a:gd name="T15" fmla="*/ 1 h 4"/>
                <a:gd name="T16" fmla="*/ 0 w 14"/>
                <a:gd name="T17" fmla="*/ 1 h 4"/>
                <a:gd name="T18" fmla="*/ 0 w 14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"/>
                <a:gd name="T32" fmla="*/ 14 w 1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">
                  <a:moveTo>
                    <a:pt x="0" y="1"/>
                  </a:moveTo>
                  <a:cubicBezTo>
                    <a:pt x="2" y="0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8" y="1"/>
                    <a:pt x="13" y="2"/>
                    <a:pt x="14" y="4"/>
                  </a:cubicBezTo>
                  <a:cubicBezTo>
                    <a:pt x="12" y="4"/>
                    <a:pt x="8" y="4"/>
                    <a:pt x="7" y="4"/>
                  </a:cubicBezTo>
                  <a:cubicBezTo>
                    <a:pt x="6" y="4"/>
                    <a:pt x="3" y="4"/>
                    <a:pt x="3" y="4"/>
                  </a:cubicBezTo>
                  <a:cubicBezTo>
                    <a:pt x="1" y="4"/>
                    <a:pt x="2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7" name="Freeform 200">
              <a:extLst>
                <a:ext uri="{FF2B5EF4-FFF2-40B4-BE49-F238E27FC236}">
                  <a16:creationId xmlns:a16="http://schemas.microsoft.com/office/drawing/2014/main" id="{A9278F0E-A44D-433B-A566-1BFB10746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569" y="1808399"/>
              <a:ext cx="3546" cy="1970"/>
            </a:xfrm>
            <a:custGeom>
              <a:avLst/>
              <a:gdLst>
                <a:gd name="T0" fmla="*/ 4 w 10"/>
                <a:gd name="T1" fmla="*/ 1 h 5"/>
                <a:gd name="T2" fmla="*/ 5 w 10"/>
                <a:gd name="T3" fmla="*/ 1 h 5"/>
                <a:gd name="T4" fmla="*/ 5 w 10"/>
                <a:gd name="T5" fmla="*/ 0 h 5"/>
                <a:gd name="T6" fmla="*/ 10 w 10"/>
                <a:gd name="T7" fmla="*/ 3 h 5"/>
                <a:gd name="T8" fmla="*/ 3 w 10"/>
                <a:gd name="T9" fmla="*/ 3 h 5"/>
                <a:gd name="T10" fmla="*/ 0 w 10"/>
                <a:gd name="T11" fmla="*/ 1 h 5"/>
                <a:gd name="T12" fmla="*/ 4 w 10"/>
                <a:gd name="T13" fmla="*/ 1 h 5"/>
                <a:gd name="T14" fmla="*/ 4 w 10"/>
                <a:gd name="T15" fmla="*/ 1 h 5"/>
                <a:gd name="T16" fmla="*/ 4 w 10"/>
                <a:gd name="T17" fmla="*/ 1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5"/>
                <a:gd name="T29" fmla="*/ 10 w 10"/>
                <a:gd name="T30" fmla="*/ 5 h 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5">
                  <a:moveTo>
                    <a:pt x="4" y="1"/>
                  </a:moveTo>
                  <a:cubicBezTo>
                    <a:pt x="4" y="1"/>
                    <a:pt x="5" y="2"/>
                    <a:pt x="5" y="1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7" y="2"/>
                    <a:pt x="9" y="2"/>
                    <a:pt x="10" y="3"/>
                  </a:cubicBezTo>
                  <a:cubicBezTo>
                    <a:pt x="7" y="3"/>
                    <a:pt x="5" y="5"/>
                    <a:pt x="3" y="3"/>
                  </a:cubicBezTo>
                  <a:cubicBezTo>
                    <a:pt x="2" y="3"/>
                    <a:pt x="0" y="2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8" name="Freeform 201">
              <a:extLst>
                <a:ext uri="{FF2B5EF4-FFF2-40B4-BE49-F238E27FC236}">
                  <a16:creationId xmlns:a16="http://schemas.microsoft.com/office/drawing/2014/main" id="{9186277F-F073-45C9-B1BC-0F21D35F4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190" y="1809778"/>
              <a:ext cx="2561" cy="985"/>
            </a:xfrm>
            <a:custGeom>
              <a:avLst/>
              <a:gdLst>
                <a:gd name="T0" fmla="*/ 7 w 7"/>
                <a:gd name="T1" fmla="*/ 2 h 2"/>
                <a:gd name="T2" fmla="*/ 5 w 7"/>
                <a:gd name="T3" fmla="*/ 1 h 2"/>
                <a:gd name="T4" fmla="*/ 5 w 7"/>
                <a:gd name="T5" fmla="*/ 1 h 2"/>
                <a:gd name="T6" fmla="*/ 3 w 7"/>
                <a:gd name="T7" fmla="*/ 1 h 2"/>
                <a:gd name="T8" fmla="*/ 3 w 7"/>
                <a:gd name="T9" fmla="*/ 1 h 2"/>
                <a:gd name="T10" fmla="*/ 1 w 7"/>
                <a:gd name="T11" fmla="*/ 1 h 2"/>
                <a:gd name="T12" fmla="*/ 0 w 7"/>
                <a:gd name="T13" fmla="*/ 2 h 2"/>
                <a:gd name="T14" fmla="*/ 4 w 7"/>
                <a:gd name="T15" fmla="*/ 2 h 2"/>
                <a:gd name="T16" fmla="*/ 7 w 7"/>
                <a:gd name="T17" fmla="*/ 2 h 2"/>
                <a:gd name="T18" fmla="*/ 7 w 7"/>
                <a:gd name="T19" fmla="*/ 2 h 2"/>
                <a:gd name="T20" fmla="*/ 7 w 7"/>
                <a:gd name="T21" fmla="*/ 2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2"/>
                <a:gd name="T35" fmla="*/ 7 w 7"/>
                <a:gd name="T36" fmla="*/ 2 h 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2">
                  <a:moveTo>
                    <a:pt x="7" y="2"/>
                  </a:moveTo>
                  <a:cubicBezTo>
                    <a:pt x="6" y="1"/>
                    <a:pt x="6" y="0"/>
                    <a:pt x="5" y="1"/>
                  </a:cubicBezTo>
                  <a:lnTo>
                    <a:pt x="3" y="1"/>
                  </a:ln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5" y="2"/>
                    <a:pt x="6" y="2"/>
                    <a:pt x="7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9" name="Freeform 202">
              <a:extLst>
                <a:ext uri="{FF2B5EF4-FFF2-40B4-BE49-F238E27FC236}">
                  <a16:creationId xmlns:a16="http://schemas.microsoft.com/office/drawing/2014/main" id="{60C4E40C-A0F8-4AAE-BF66-977B3DC0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083" y="1807612"/>
              <a:ext cx="394" cy="39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"/>
                <a:gd name="T28" fmla="*/ 0 h 1"/>
                <a:gd name="T29" fmla="*/ 1 w 1"/>
                <a:gd name="T30" fmla="*/ 1 h 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0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0" name="Freeform 203">
              <a:extLst>
                <a:ext uri="{FF2B5EF4-FFF2-40B4-BE49-F238E27FC236}">
                  <a16:creationId xmlns:a16="http://schemas.microsoft.com/office/drawing/2014/main" id="{F657EDCD-43CB-4D4B-84F2-492E38052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251" y="1809778"/>
              <a:ext cx="394" cy="59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"/>
                <a:gd name="T25" fmla="*/ 0 h 1"/>
                <a:gd name="T26" fmla="*/ 1 w 1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lnTo>
                    <a:pt x="0" y="0"/>
                  </a:lnTo>
                  <a:cubicBezTo>
                    <a:pt x="0" y="1"/>
                    <a:pt x="1" y="1"/>
                    <a:pt x="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1" name="Freeform 204">
              <a:extLst>
                <a:ext uri="{FF2B5EF4-FFF2-40B4-BE49-F238E27FC236}">
                  <a16:creationId xmlns:a16="http://schemas.microsoft.com/office/drawing/2014/main" id="{5CBCB66D-CEB0-453A-937A-B0F61AFB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675" y="1808793"/>
              <a:ext cx="197" cy="394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cubicBezTo>
                    <a:pt x="1" y="1"/>
                    <a:pt x="1" y="0"/>
                    <a:pt x="1" y="0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2" name="Freeform 205">
              <a:extLst>
                <a:ext uri="{FF2B5EF4-FFF2-40B4-BE49-F238E27FC236}">
                  <a16:creationId xmlns:a16="http://schemas.microsoft.com/office/drawing/2014/main" id="{504B9682-193A-494A-90EB-CB90E2BE3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18" y="1828294"/>
              <a:ext cx="394" cy="78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  <a:gd name="T10" fmla="*/ 1 w 1"/>
                <a:gd name="T11" fmla="*/ 2 h 2"/>
                <a:gd name="T12" fmla="*/ 0 w 1"/>
                <a:gd name="T13" fmla="*/ 2 h 2"/>
                <a:gd name="T14" fmla="*/ 0 w 1"/>
                <a:gd name="T15" fmla="*/ 2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"/>
                <a:gd name="T25" fmla="*/ 0 h 2"/>
                <a:gd name="T26" fmla="*/ 1 w 1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" h="2">
                  <a:moveTo>
                    <a:pt x="0" y="2"/>
                  </a:moveTo>
                  <a:lnTo>
                    <a:pt x="0" y="0"/>
                  </a:ln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0" y="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3" name="Freeform 206">
              <a:extLst>
                <a:ext uri="{FF2B5EF4-FFF2-40B4-BE49-F238E27FC236}">
                  <a16:creationId xmlns:a16="http://schemas.microsoft.com/office/drawing/2014/main" id="{42477762-1575-4CFF-AECF-BEB8A24B7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55" y="1811945"/>
              <a:ext cx="2561" cy="1182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3 w 6"/>
                <a:gd name="T5" fmla="*/ 0 h 3"/>
                <a:gd name="T6" fmla="*/ 6 w 6"/>
                <a:gd name="T7" fmla="*/ 2 h 3"/>
                <a:gd name="T8" fmla="*/ 3 w 6"/>
                <a:gd name="T9" fmla="*/ 3 h 3"/>
                <a:gd name="T10" fmla="*/ 1 w 6"/>
                <a:gd name="T11" fmla="*/ 2 h 3"/>
                <a:gd name="T12" fmla="*/ 1 w 6"/>
                <a:gd name="T13" fmla="*/ 2 h 3"/>
                <a:gd name="T14" fmla="*/ 1 w 6"/>
                <a:gd name="T15" fmla="*/ 2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3"/>
                <a:gd name="T26" fmla="*/ 6 w 6"/>
                <a:gd name="T27" fmla="*/ 3 h 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3">
                  <a:moveTo>
                    <a:pt x="1" y="2"/>
                  </a:move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2" y="1"/>
                    <a:pt x="3" y="0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2" y="3"/>
                    <a:pt x="1" y="2"/>
                    <a:pt x="1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4" name="Freeform 207">
              <a:extLst>
                <a:ext uri="{FF2B5EF4-FFF2-40B4-BE49-F238E27FC236}">
                  <a16:creationId xmlns:a16="http://schemas.microsoft.com/office/drawing/2014/main" id="{AF49E6AF-3836-4789-9B7E-A7057B935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676" y="1824157"/>
              <a:ext cx="985" cy="591"/>
            </a:xfrm>
            <a:custGeom>
              <a:avLst/>
              <a:gdLst>
                <a:gd name="T0" fmla="*/ 1 w 2"/>
                <a:gd name="T1" fmla="*/ 2 h 2"/>
                <a:gd name="T2" fmla="*/ 0 w 2"/>
                <a:gd name="T3" fmla="*/ 1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1 w 2"/>
                <a:gd name="T17" fmla="*/ 2 h 2"/>
                <a:gd name="T18" fmla="*/ 1 w 2"/>
                <a:gd name="T19" fmla="*/ 2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"/>
                <a:gd name="T31" fmla="*/ 0 h 2"/>
                <a:gd name="T32" fmla="*/ 2 w 2"/>
                <a:gd name="T33" fmla="*/ 2 h 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" h="2">
                  <a:moveTo>
                    <a:pt x="1" y="2"/>
                  </a:move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lnTo>
                    <a:pt x="2" y="1"/>
                  </a:lnTo>
                  <a:lnTo>
                    <a:pt x="1" y="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5" name="Freeform 208">
              <a:extLst>
                <a:ext uri="{FF2B5EF4-FFF2-40B4-BE49-F238E27FC236}">
                  <a16:creationId xmlns:a16="http://schemas.microsoft.com/office/drawing/2014/main" id="{0BE6F8F9-A1B1-4E8E-97B5-1F042747B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79" y="1839916"/>
              <a:ext cx="0" cy="197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h 1"/>
                <a:gd name="T11" fmla="*/ 1 h 1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T10" r="0" b="T11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6" name="Freeform 209">
              <a:extLst>
                <a:ext uri="{FF2B5EF4-FFF2-40B4-BE49-F238E27FC236}">
                  <a16:creationId xmlns:a16="http://schemas.microsoft.com/office/drawing/2014/main" id="{06DC2E73-03C9-43A8-B721-C59C2C6A6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191" y="1823763"/>
              <a:ext cx="985" cy="394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1"/>
                <a:gd name="T17" fmla="*/ 3 w 3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1">
                  <a:moveTo>
                    <a:pt x="0" y="0"/>
                  </a:moveTo>
                  <a:cubicBezTo>
                    <a:pt x="2" y="1"/>
                    <a:pt x="1" y="1"/>
                    <a:pt x="3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7" name="Freeform 210">
              <a:extLst>
                <a:ext uri="{FF2B5EF4-FFF2-40B4-BE49-F238E27FC236}">
                  <a16:creationId xmlns:a16="http://schemas.microsoft.com/office/drawing/2014/main" id="{8C09AB5D-D371-4554-A889-85761D0D5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236" y="1851537"/>
              <a:ext cx="0" cy="591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  <a:gd name="T4" fmla="*/ 1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h 1"/>
                <a:gd name="T11" fmla="*/ 1 h 1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T10" r="0" b="T11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8" name="Freeform 211">
              <a:extLst>
                <a:ext uri="{FF2B5EF4-FFF2-40B4-BE49-F238E27FC236}">
                  <a16:creationId xmlns:a16="http://schemas.microsoft.com/office/drawing/2014/main" id="{D97BE269-875E-4293-B8A7-410607076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73" y="1828294"/>
              <a:ext cx="1182" cy="1379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1 h 3"/>
                <a:gd name="T4" fmla="*/ 0 w 3"/>
                <a:gd name="T5" fmla="*/ 1 h 3"/>
                <a:gd name="T6" fmla="*/ 2 w 3"/>
                <a:gd name="T7" fmla="*/ 3 h 3"/>
                <a:gd name="T8" fmla="*/ 3 w 3"/>
                <a:gd name="T9" fmla="*/ 2 h 3"/>
                <a:gd name="T10" fmla="*/ 2 w 3"/>
                <a:gd name="T11" fmla="*/ 0 h 3"/>
                <a:gd name="T12" fmla="*/ 0 w 3"/>
                <a:gd name="T13" fmla="*/ 0 h 3"/>
                <a:gd name="T14" fmla="*/ 0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9" name="Freeform 212">
              <a:extLst>
                <a:ext uri="{FF2B5EF4-FFF2-40B4-BE49-F238E27FC236}">
                  <a16:creationId xmlns:a16="http://schemas.microsoft.com/office/drawing/2014/main" id="{DA629AC0-164F-4860-BCA7-63EE5DAD6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794" y="1826324"/>
              <a:ext cx="591" cy="1773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0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0 w 1"/>
                <a:gd name="T11" fmla="*/ 3 h 4"/>
                <a:gd name="T12" fmla="*/ 0 w 1"/>
                <a:gd name="T13" fmla="*/ 3 h 4"/>
                <a:gd name="T14" fmla="*/ 0 w 1"/>
                <a:gd name="T15" fmla="*/ 4 h 4"/>
                <a:gd name="T16" fmla="*/ 0 w 1"/>
                <a:gd name="T17" fmla="*/ 4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"/>
                <a:gd name="T28" fmla="*/ 0 h 4"/>
                <a:gd name="T29" fmla="*/ 1 w 1"/>
                <a:gd name="T30" fmla="*/ 4 h 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" h="4">
                  <a:moveTo>
                    <a:pt x="0" y="4"/>
                  </a:moveTo>
                  <a:cubicBezTo>
                    <a:pt x="0" y="2"/>
                    <a:pt x="1" y="1"/>
                    <a:pt x="0" y="0"/>
                  </a:cubicBezTo>
                  <a:lnTo>
                    <a:pt x="1" y="0"/>
                  </a:lnTo>
                  <a:cubicBezTo>
                    <a:pt x="1" y="2"/>
                    <a:pt x="1" y="2"/>
                    <a:pt x="0" y="3"/>
                  </a:cubicBezTo>
                  <a:lnTo>
                    <a:pt x="0" y="4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0" name="Freeform 213">
              <a:extLst>
                <a:ext uri="{FF2B5EF4-FFF2-40B4-BE49-F238E27FC236}">
                  <a16:creationId xmlns:a16="http://schemas.microsoft.com/office/drawing/2014/main" id="{11E55900-44B3-40E2-9E09-C1B6BE651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628" y="1848582"/>
              <a:ext cx="788" cy="39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"/>
                <a:gd name="T17" fmla="*/ 2 w 2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1" y="1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1" name="Freeform 214">
              <a:extLst>
                <a:ext uri="{FF2B5EF4-FFF2-40B4-BE49-F238E27FC236}">
                  <a16:creationId xmlns:a16="http://schemas.microsoft.com/office/drawing/2014/main" id="{5F80BA87-5753-468B-A860-37DA2E516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810" y="1849370"/>
              <a:ext cx="394" cy="59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2" name="Freeform 215">
              <a:extLst>
                <a:ext uri="{FF2B5EF4-FFF2-40B4-BE49-F238E27FC236}">
                  <a16:creationId xmlns:a16="http://schemas.microsoft.com/office/drawing/2014/main" id="{79609963-4BCA-4E2E-9583-052D99CE1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992" y="1870250"/>
              <a:ext cx="985" cy="1379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1 h 3"/>
                <a:gd name="T4" fmla="*/ 3 w 3"/>
                <a:gd name="T5" fmla="*/ 3 h 3"/>
                <a:gd name="T6" fmla="*/ 2 w 3"/>
                <a:gd name="T7" fmla="*/ 1 h 3"/>
                <a:gd name="T8" fmla="*/ 1 w 3"/>
                <a:gd name="T9" fmla="*/ 0 h 3"/>
                <a:gd name="T10" fmla="*/ 1 w 3"/>
                <a:gd name="T11" fmla="*/ 0 h 3"/>
                <a:gd name="T12" fmla="*/ 1 w 3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3"/>
                <a:gd name="T23" fmla="*/ 3 w 3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3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3" name="Freeform 216">
              <a:extLst>
                <a:ext uri="{FF2B5EF4-FFF2-40B4-BE49-F238E27FC236}">
                  <a16:creationId xmlns:a16="http://schemas.microsoft.com/office/drawing/2014/main" id="{E93CC0DD-EC15-4451-BAD8-D5F2E7461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4191" y="1896841"/>
              <a:ext cx="985" cy="1182"/>
            </a:xfrm>
            <a:custGeom>
              <a:avLst/>
              <a:gdLst>
                <a:gd name="T0" fmla="*/ 1 w 3"/>
                <a:gd name="T1" fmla="*/ 3 h 3"/>
                <a:gd name="T2" fmla="*/ 0 w 3"/>
                <a:gd name="T3" fmla="*/ 2 h 3"/>
                <a:gd name="T4" fmla="*/ 2 w 3"/>
                <a:gd name="T5" fmla="*/ 0 h 3"/>
                <a:gd name="T6" fmla="*/ 3 w 3"/>
                <a:gd name="T7" fmla="*/ 0 h 3"/>
                <a:gd name="T8" fmla="*/ 3 w 3"/>
                <a:gd name="T9" fmla="*/ 0 h 3"/>
                <a:gd name="T10" fmla="*/ 3 w 3"/>
                <a:gd name="T11" fmla="*/ 2 h 3"/>
                <a:gd name="T12" fmla="*/ 3 w 3"/>
                <a:gd name="T13" fmla="*/ 2 h 3"/>
                <a:gd name="T14" fmla="*/ 1 w 3"/>
                <a:gd name="T15" fmla="*/ 3 h 3"/>
                <a:gd name="T16" fmla="*/ 1 w 3"/>
                <a:gd name="T17" fmla="*/ 3 h 3"/>
                <a:gd name="T18" fmla="*/ 1 w 3"/>
                <a:gd name="T19" fmla="*/ 3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3"/>
                <a:gd name="T32" fmla="*/ 3 w 3"/>
                <a:gd name="T33" fmla="*/ 3 h 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lnTo>
                    <a:pt x="3" y="2"/>
                  </a:lnTo>
                  <a:cubicBezTo>
                    <a:pt x="3" y="2"/>
                    <a:pt x="2" y="3"/>
                    <a:pt x="1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4" name="Freeform 217">
              <a:extLst>
                <a:ext uri="{FF2B5EF4-FFF2-40B4-BE49-F238E27FC236}">
                  <a16:creationId xmlns:a16="http://schemas.microsoft.com/office/drawing/2014/main" id="{2D83C3C9-34DD-4890-B731-6BDD86899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461" y="1885220"/>
              <a:ext cx="394" cy="19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"/>
                <a:gd name="T20" fmla="*/ 1 w 1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5" name="Freeform 218">
              <a:extLst>
                <a:ext uri="{FF2B5EF4-FFF2-40B4-BE49-F238E27FC236}">
                  <a16:creationId xmlns:a16="http://schemas.microsoft.com/office/drawing/2014/main" id="{5359F7C8-16CE-4B72-A571-131535549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688" y="1826324"/>
              <a:ext cx="1773" cy="2757"/>
            </a:xfrm>
            <a:custGeom>
              <a:avLst/>
              <a:gdLst>
                <a:gd name="T0" fmla="*/ 3 w 5"/>
                <a:gd name="T1" fmla="*/ 6 h 7"/>
                <a:gd name="T2" fmla="*/ 2 w 5"/>
                <a:gd name="T3" fmla="*/ 6 h 7"/>
                <a:gd name="T4" fmla="*/ 0 w 5"/>
                <a:gd name="T5" fmla="*/ 4 h 7"/>
                <a:gd name="T6" fmla="*/ 1 w 5"/>
                <a:gd name="T7" fmla="*/ 1 h 7"/>
                <a:gd name="T8" fmla="*/ 3 w 5"/>
                <a:gd name="T9" fmla="*/ 0 h 7"/>
                <a:gd name="T10" fmla="*/ 4 w 5"/>
                <a:gd name="T11" fmla="*/ 1 h 7"/>
                <a:gd name="T12" fmla="*/ 4 w 5"/>
                <a:gd name="T13" fmla="*/ 2 h 7"/>
                <a:gd name="T14" fmla="*/ 5 w 5"/>
                <a:gd name="T15" fmla="*/ 4 h 7"/>
                <a:gd name="T16" fmla="*/ 3 w 5"/>
                <a:gd name="T17" fmla="*/ 7 h 7"/>
                <a:gd name="T18" fmla="*/ 3 w 5"/>
                <a:gd name="T19" fmla="*/ 7 h 7"/>
                <a:gd name="T20" fmla="*/ 3 w 5"/>
                <a:gd name="T21" fmla="*/ 6 h 7"/>
                <a:gd name="T22" fmla="*/ 3 w 5"/>
                <a:gd name="T23" fmla="*/ 6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"/>
                <a:gd name="T37" fmla="*/ 0 h 7"/>
                <a:gd name="T38" fmla="*/ 5 w 5"/>
                <a:gd name="T39" fmla="*/ 7 h 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" h="7">
                  <a:moveTo>
                    <a:pt x="3" y="6"/>
                  </a:moveTo>
                  <a:cubicBezTo>
                    <a:pt x="3" y="7"/>
                    <a:pt x="2" y="7"/>
                    <a:pt x="2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5" y="4"/>
                    <a:pt x="5" y="4"/>
                  </a:cubicBezTo>
                  <a:cubicBezTo>
                    <a:pt x="3" y="4"/>
                    <a:pt x="3" y="6"/>
                    <a:pt x="3" y="7"/>
                  </a:cubicBezTo>
                  <a:lnTo>
                    <a:pt x="3" y="6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6" name="Freeform 219">
              <a:extLst>
                <a:ext uri="{FF2B5EF4-FFF2-40B4-BE49-F238E27FC236}">
                  <a16:creationId xmlns:a16="http://schemas.microsoft.com/office/drawing/2014/main" id="{36B4E98B-1BDC-4968-B698-4BF471A1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266" y="1831839"/>
              <a:ext cx="27577" cy="11622"/>
            </a:xfrm>
            <a:custGeom>
              <a:avLst/>
              <a:gdLst>
                <a:gd name="T0" fmla="*/ 0 w 74"/>
                <a:gd name="T1" fmla="*/ 9 h 30"/>
                <a:gd name="T2" fmla="*/ 8 w 74"/>
                <a:gd name="T3" fmla="*/ 13 h 30"/>
                <a:gd name="T4" fmla="*/ 11 w 74"/>
                <a:gd name="T5" fmla="*/ 17 h 30"/>
                <a:gd name="T6" fmla="*/ 11 w 74"/>
                <a:gd name="T7" fmla="*/ 18 h 30"/>
                <a:gd name="T8" fmla="*/ 11 w 74"/>
                <a:gd name="T9" fmla="*/ 20 h 30"/>
                <a:gd name="T10" fmla="*/ 13 w 74"/>
                <a:gd name="T11" fmla="*/ 20 h 30"/>
                <a:gd name="T12" fmla="*/ 24 w 74"/>
                <a:gd name="T13" fmla="*/ 23 h 30"/>
                <a:gd name="T14" fmla="*/ 30 w 74"/>
                <a:gd name="T15" fmla="*/ 27 h 30"/>
                <a:gd name="T16" fmla="*/ 30 w 74"/>
                <a:gd name="T17" fmla="*/ 27 h 30"/>
                <a:gd name="T18" fmla="*/ 33 w 74"/>
                <a:gd name="T19" fmla="*/ 27 h 30"/>
                <a:gd name="T20" fmla="*/ 40 w 74"/>
                <a:gd name="T21" fmla="*/ 27 h 30"/>
                <a:gd name="T22" fmla="*/ 40 w 74"/>
                <a:gd name="T23" fmla="*/ 27 h 30"/>
                <a:gd name="T24" fmla="*/ 49 w 74"/>
                <a:gd name="T25" fmla="*/ 30 h 30"/>
                <a:gd name="T26" fmla="*/ 55 w 74"/>
                <a:gd name="T27" fmla="*/ 27 h 30"/>
                <a:gd name="T28" fmla="*/ 55 w 74"/>
                <a:gd name="T29" fmla="*/ 27 h 30"/>
                <a:gd name="T30" fmla="*/ 59 w 74"/>
                <a:gd name="T31" fmla="*/ 27 h 30"/>
                <a:gd name="T32" fmla="*/ 59 w 74"/>
                <a:gd name="T33" fmla="*/ 27 h 30"/>
                <a:gd name="T34" fmla="*/ 62 w 74"/>
                <a:gd name="T35" fmla="*/ 24 h 30"/>
                <a:gd name="T36" fmla="*/ 60 w 74"/>
                <a:gd name="T37" fmla="*/ 20 h 30"/>
                <a:gd name="T38" fmla="*/ 60 w 74"/>
                <a:gd name="T39" fmla="*/ 20 h 30"/>
                <a:gd name="T40" fmla="*/ 65 w 74"/>
                <a:gd name="T41" fmla="*/ 20 h 30"/>
                <a:gd name="T42" fmla="*/ 65 w 74"/>
                <a:gd name="T43" fmla="*/ 20 h 30"/>
                <a:gd name="T44" fmla="*/ 71 w 74"/>
                <a:gd name="T45" fmla="*/ 16 h 30"/>
                <a:gd name="T46" fmla="*/ 74 w 74"/>
                <a:gd name="T47" fmla="*/ 15 h 30"/>
                <a:gd name="T48" fmla="*/ 73 w 74"/>
                <a:gd name="T49" fmla="*/ 13 h 30"/>
                <a:gd name="T50" fmla="*/ 70 w 74"/>
                <a:gd name="T51" fmla="*/ 12 h 30"/>
                <a:gd name="T52" fmla="*/ 68 w 74"/>
                <a:gd name="T53" fmla="*/ 13 h 30"/>
                <a:gd name="T54" fmla="*/ 63 w 74"/>
                <a:gd name="T55" fmla="*/ 8 h 30"/>
                <a:gd name="T56" fmla="*/ 63 w 74"/>
                <a:gd name="T57" fmla="*/ 8 h 30"/>
                <a:gd name="T58" fmla="*/ 63 w 74"/>
                <a:gd name="T59" fmla="*/ 7 h 30"/>
                <a:gd name="T60" fmla="*/ 63 w 74"/>
                <a:gd name="T61" fmla="*/ 7 h 30"/>
                <a:gd name="T62" fmla="*/ 57 w 74"/>
                <a:gd name="T63" fmla="*/ 6 h 30"/>
                <a:gd name="T64" fmla="*/ 54 w 74"/>
                <a:gd name="T65" fmla="*/ 8 h 30"/>
                <a:gd name="T66" fmla="*/ 46 w 74"/>
                <a:gd name="T67" fmla="*/ 8 h 30"/>
                <a:gd name="T68" fmla="*/ 38 w 74"/>
                <a:gd name="T69" fmla="*/ 5 h 30"/>
                <a:gd name="T70" fmla="*/ 34 w 74"/>
                <a:gd name="T71" fmla="*/ 6 h 30"/>
                <a:gd name="T72" fmla="*/ 29 w 74"/>
                <a:gd name="T73" fmla="*/ 2 h 30"/>
                <a:gd name="T74" fmla="*/ 29 w 74"/>
                <a:gd name="T75" fmla="*/ 2 h 30"/>
                <a:gd name="T76" fmla="*/ 20 w 74"/>
                <a:gd name="T77" fmla="*/ 0 h 30"/>
                <a:gd name="T78" fmla="*/ 20 w 74"/>
                <a:gd name="T79" fmla="*/ 1 h 30"/>
                <a:gd name="T80" fmla="*/ 20 w 74"/>
                <a:gd name="T81" fmla="*/ 1 h 30"/>
                <a:gd name="T82" fmla="*/ 20 w 74"/>
                <a:gd name="T83" fmla="*/ 2 h 30"/>
                <a:gd name="T84" fmla="*/ 22 w 74"/>
                <a:gd name="T85" fmla="*/ 7 h 30"/>
                <a:gd name="T86" fmla="*/ 22 w 74"/>
                <a:gd name="T87" fmla="*/ 7 h 30"/>
                <a:gd name="T88" fmla="*/ 14 w 74"/>
                <a:gd name="T89" fmla="*/ 7 h 30"/>
                <a:gd name="T90" fmla="*/ 14 w 74"/>
                <a:gd name="T91" fmla="*/ 7 h 30"/>
                <a:gd name="T92" fmla="*/ 13 w 74"/>
                <a:gd name="T93" fmla="*/ 5 h 30"/>
                <a:gd name="T94" fmla="*/ 12 w 74"/>
                <a:gd name="T95" fmla="*/ 5 h 30"/>
                <a:gd name="T96" fmla="*/ 12 w 74"/>
                <a:gd name="T97" fmla="*/ 5 h 30"/>
                <a:gd name="T98" fmla="*/ 11 w 74"/>
                <a:gd name="T99" fmla="*/ 5 h 30"/>
                <a:gd name="T100" fmla="*/ 11 w 74"/>
                <a:gd name="T101" fmla="*/ 5 h 30"/>
                <a:gd name="T102" fmla="*/ 8 w 74"/>
                <a:gd name="T103" fmla="*/ 5 h 30"/>
                <a:gd name="T104" fmla="*/ 2 w 74"/>
                <a:gd name="T105" fmla="*/ 7 h 30"/>
                <a:gd name="T106" fmla="*/ 0 w 74"/>
                <a:gd name="T107" fmla="*/ 9 h 30"/>
                <a:gd name="T108" fmla="*/ 0 w 74"/>
                <a:gd name="T109" fmla="*/ 9 h 30"/>
                <a:gd name="T110" fmla="*/ 0 w 74"/>
                <a:gd name="T111" fmla="*/ 9 h 3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4"/>
                <a:gd name="T169" fmla="*/ 0 h 30"/>
                <a:gd name="T170" fmla="*/ 74 w 74"/>
                <a:gd name="T171" fmla="*/ 30 h 3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4" h="30">
                  <a:moveTo>
                    <a:pt x="0" y="9"/>
                  </a:moveTo>
                  <a:cubicBezTo>
                    <a:pt x="1" y="12"/>
                    <a:pt x="4" y="13"/>
                    <a:pt x="8" y="13"/>
                  </a:cubicBezTo>
                  <a:cubicBezTo>
                    <a:pt x="8" y="14"/>
                    <a:pt x="11" y="17"/>
                    <a:pt x="11" y="17"/>
                  </a:cubicBezTo>
                  <a:cubicBezTo>
                    <a:pt x="11" y="17"/>
                    <a:pt x="11" y="18"/>
                    <a:pt x="11" y="18"/>
                  </a:cubicBezTo>
                  <a:cubicBezTo>
                    <a:pt x="11" y="19"/>
                    <a:pt x="11" y="19"/>
                    <a:pt x="11" y="20"/>
                  </a:cubicBezTo>
                  <a:cubicBezTo>
                    <a:pt x="11" y="20"/>
                    <a:pt x="13" y="20"/>
                    <a:pt x="13" y="20"/>
                  </a:cubicBezTo>
                  <a:cubicBezTo>
                    <a:pt x="18" y="20"/>
                    <a:pt x="21" y="23"/>
                    <a:pt x="24" y="23"/>
                  </a:cubicBezTo>
                  <a:cubicBezTo>
                    <a:pt x="25" y="25"/>
                    <a:pt x="28" y="27"/>
                    <a:pt x="30" y="27"/>
                  </a:cubicBezTo>
                  <a:lnTo>
                    <a:pt x="33" y="27"/>
                  </a:lnTo>
                  <a:lnTo>
                    <a:pt x="40" y="27"/>
                  </a:lnTo>
                  <a:cubicBezTo>
                    <a:pt x="41" y="28"/>
                    <a:pt x="47" y="30"/>
                    <a:pt x="49" y="30"/>
                  </a:cubicBezTo>
                  <a:cubicBezTo>
                    <a:pt x="50" y="30"/>
                    <a:pt x="53" y="28"/>
                    <a:pt x="55" y="27"/>
                  </a:cubicBezTo>
                  <a:lnTo>
                    <a:pt x="59" y="27"/>
                  </a:lnTo>
                  <a:cubicBezTo>
                    <a:pt x="60" y="27"/>
                    <a:pt x="62" y="25"/>
                    <a:pt x="62" y="24"/>
                  </a:cubicBezTo>
                  <a:cubicBezTo>
                    <a:pt x="62" y="22"/>
                    <a:pt x="60" y="22"/>
                    <a:pt x="60" y="20"/>
                  </a:cubicBezTo>
                  <a:lnTo>
                    <a:pt x="65" y="20"/>
                  </a:lnTo>
                  <a:cubicBezTo>
                    <a:pt x="66" y="19"/>
                    <a:pt x="71" y="16"/>
                    <a:pt x="71" y="16"/>
                  </a:cubicBezTo>
                  <a:cubicBezTo>
                    <a:pt x="73" y="16"/>
                    <a:pt x="74" y="15"/>
                    <a:pt x="74" y="15"/>
                  </a:cubicBezTo>
                  <a:cubicBezTo>
                    <a:pt x="74" y="14"/>
                    <a:pt x="73" y="14"/>
                    <a:pt x="73" y="13"/>
                  </a:cubicBezTo>
                  <a:cubicBezTo>
                    <a:pt x="72" y="12"/>
                    <a:pt x="71" y="12"/>
                    <a:pt x="70" y="12"/>
                  </a:cubicBezTo>
                  <a:cubicBezTo>
                    <a:pt x="69" y="12"/>
                    <a:pt x="69" y="13"/>
                    <a:pt x="68" y="13"/>
                  </a:cubicBezTo>
                  <a:cubicBezTo>
                    <a:pt x="64" y="13"/>
                    <a:pt x="64" y="11"/>
                    <a:pt x="63" y="8"/>
                  </a:cubicBezTo>
                  <a:lnTo>
                    <a:pt x="63" y="7"/>
                  </a:lnTo>
                  <a:cubicBezTo>
                    <a:pt x="63" y="7"/>
                    <a:pt x="60" y="6"/>
                    <a:pt x="57" y="6"/>
                  </a:cubicBezTo>
                  <a:cubicBezTo>
                    <a:pt x="55" y="6"/>
                    <a:pt x="56" y="8"/>
                    <a:pt x="54" y="8"/>
                  </a:cubicBezTo>
                  <a:cubicBezTo>
                    <a:pt x="52" y="8"/>
                    <a:pt x="50" y="8"/>
                    <a:pt x="46" y="8"/>
                  </a:cubicBezTo>
                  <a:cubicBezTo>
                    <a:pt x="44" y="8"/>
                    <a:pt x="42" y="5"/>
                    <a:pt x="38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1" y="6"/>
                    <a:pt x="29" y="5"/>
                    <a:pt x="29" y="2"/>
                  </a:cubicBezTo>
                  <a:lnTo>
                    <a:pt x="20" y="0"/>
                  </a:lnTo>
                  <a:lnTo>
                    <a:pt x="20" y="1"/>
                  </a:lnTo>
                  <a:cubicBezTo>
                    <a:pt x="20" y="1"/>
                    <a:pt x="20" y="2"/>
                    <a:pt x="20" y="2"/>
                  </a:cubicBezTo>
                  <a:cubicBezTo>
                    <a:pt x="20" y="4"/>
                    <a:pt x="22" y="4"/>
                    <a:pt x="22" y="7"/>
                  </a:cubicBezTo>
                  <a:lnTo>
                    <a:pt x="14" y="7"/>
                  </a:ln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lnTo>
                    <a:pt x="11" y="5"/>
                  </a:lnTo>
                  <a:cubicBezTo>
                    <a:pt x="10" y="5"/>
                    <a:pt x="9" y="5"/>
                    <a:pt x="8" y="5"/>
                  </a:cubicBezTo>
                  <a:cubicBezTo>
                    <a:pt x="5" y="5"/>
                    <a:pt x="4" y="7"/>
                    <a:pt x="2" y="7"/>
                  </a:cubicBezTo>
                  <a:cubicBezTo>
                    <a:pt x="1" y="7"/>
                    <a:pt x="0" y="8"/>
                    <a:pt x="0" y="9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7" name="Freeform 220">
              <a:extLst>
                <a:ext uri="{FF2B5EF4-FFF2-40B4-BE49-F238E27FC236}">
                  <a16:creationId xmlns:a16="http://schemas.microsoft.com/office/drawing/2014/main" id="{E1EA0E17-94BE-4AD8-B668-0B9D1C312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993" y="1830264"/>
              <a:ext cx="48456" cy="36047"/>
            </a:xfrm>
            <a:custGeom>
              <a:avLst/>
              <a:gdLst>
                <a:gd name="T0" fmla="*/ 13 w 130"/>
                <a:gd name="T1" fmla="*/ 52 h 94"/>
                <a:gd name="T2" fmla="*/ 19 w 130"/>
                <a:gd name="T3" fmla="*/ 55 h 94"/>
                <a:gd name="T4" fmla="*/ 19 w 130"/>
                <a:gd name="T5" fmla="*/ 60 h 94"/>
                <a:gd name="T6" fmla="*/ 17 w 130"/>
                <a:gd name="T7" fmla="*/ 61 h 94"/>
                <a:gd name="T8" fmla="*/ 28 w 130"/>
                <a:gd name="T9" fmla="*/ 67 h 94"/>
                <a:gd name="T10" fmla="*/ 44 w 130"/>
                <a:gd name="T11" fmla="*/ 74 h 94"/>
                <a:gd name="T12" fmla="*/ 45 w 130"/>
                <a:gd name="T13" fmla="*/ 72 h 94"/>
                <a:gd name="T14" fmla="*/ 48 w 130"/>
                <a:gd name="T15" fmla="*/ 72 h 94"/>
                <a:gd name="T16" fmla="*/ 67 w 130"/>
                <a:gd name="T17" fmla="*/ 72 h 94"/>
                <a:gd name="T18" fmla="*/ 69 w 130"/>
                <a:gd name="T19" fmla="*/ 83 h 94"/>
                <a:gd name="T20" fmla="*/ 77 w 130"/>
                <a:gd name="T21" fmla="*/ 92 h 94"/>
                <a:gd name="T22" fmla="*/ 88 w 130"/>
                <a:gd name="T23" fmla="*/ 86 h 94"/>
                <a:gd name="T24" fmla="*/ 95 w 130"/>
                <a:gd name="T25" fmla="*/ 91 h 94"/>
                <a:gd name="T26" fmla="*/ 99 w 130"/>
                <a:gd name="T27" fmla="*/ 93 h 94"/>
                <a:gd name="T28" fmla="*/ 103 w 130"/>
                <a:gd name="T29" fmla="*/ 91 h 94"/>
                <a:gd name="T30" fmla="*/ 111 w 130"/>
                <a:gd name="T31" fmla="*/ 89 h 94"/>
                <a:gd name="T32" fmla="*/ 121 w 130"/>
                <a:gd name="T33" fmla="*/ 79 h 94"/>
                <a:gd name="T34" fmla="*/ 124 w 130"/>
                <a:gd name="T35" fmla="*/ 69 h 94"/>
                <a:gd name="T36" fmla="*/ 123 w 130"/>
                <a:gd name="T37" fmla="*/ 68 h 94"/>
                <a:gd name="T38" fmla="*/ 124 w 130"/>
                <a:gd name="T39" fmla="*/ 66 h 94"/>
                <a:gd name="T40" fmla="*/ 122 w 130"/>
                <a:gd name="T41" fmla="*/ 63 h 94"/>
                <a:gd name="T42" fmla="*/ 118 w 130"/>
                <a:gd name="T43" fmla="*/ 59 h 94"/>
                <a:gd name="T44" fmla="*/ 112 w 130"/>
                <a:gd name="T45" fmla="*/ 50 h 94"/>
                <a:gd name="T46" fmla="*/ 113 w 130"/>
                <a:gd name="T47" fmla="*/ 49 h 94"/>
                <a:gd name="T48" fmla="*/ 112 w 130"/>
                <a:gd name="T49" fmla="*/ 44 h 94"/>
                <a:gd name="T50" fmla="*/ 111 w 130"/>
                <a:gd name="T51" fmla="*/ 44 h 94"/>
                <a:gd name="T52" fmla="*/ 109 w 130"/>
                <a:gd name="T53" fmla="*/ 46 h 94"/>
                <a:gd name="T54" fmla="*/ 103 w 130"/>
                <a:gd name="T55" fmla="*/ 41 h 94"/>
                <a:gd name="T56" fmla="*/ 108 w 130"/>
                <a:gd name="T57" fmla="*/ 36 h 94"/>
                <a:gd name="T58" fmla="*/ 110 w 130"/>
                <a:gd name="T59" fmla="*/ 37 h 94"/>
                <a:gd name="T60" fmla="*/ 112 w 130"/>
                <a:gd name="T61" fmla="*/ 40 h 94"/>
                <a:gd name="T62" fmla="*/ 118 w 130"/>
                <a:gd name="T63" fmla="*/ 38 h 94"/>
                <a:gd name="T64" fmla="*/ 126 w 130"/>
                <a:gd name="T65" fmla="*/ 24 h 94"/>
                <a:gd name="T66" fmla="*/ 130 w 130"/>
                <a:gd name="T67" fmla="*/ 24 h 94"/>
                <a:gd name="T68" fmla="*/ 129 w 130"/>
                <a:gd name="T69" fmla="*/ 17 h 94"/>
                <a:gd name="T70" fmla="*/ 122 w 130"/>
                <a:gd name="T71" fmla="*/ 16 h 94"/>
                <a:gd name="T72" fmla="*/ 99 w 130"/>
                <a:gd name="T73" fmla="*/ 2 h 94"/>
                <a:gd name="T74" fmla="*/ 87 w 130"/>
                <a:gd name="T75" fmla="*/ 1 h 94"/>
                <a:gd name="T76" fmla="*/ 90 w 130"/>
                <a:gd name="T77" fmla="*/ 4 h 94"/>
                <a:gd name="T78" fmla="*/ 87 w 130"/>
                <a:gd name="T79" fmla="*/ 11 h 94"/>
                <a:gd name="T80" fmla="*/ 85 w 130"/>
                <a:gd name="T81" fmla="*/ 12 h 94"/>
                <a:gd name="T82" fmla="*/ 92 w 130"/>
                <a:gd name="T83" fmla="*/ 16 h 94"/>
                <a:gd name="T84" fmla="*/ 93 w 130"/>
                <a:gd name="T85" fmla="*/ 20 h 94"/>
                <a:gd name="T86" fmla="*/ 82 w 130"/>
                <a:gd name="T87" fmla="*/ 24 h 94"/>
                <a:gd name="T88" fmla="*/ 81 w 130"/>
                <a:gd name="T89" fmla="*/ 31 h 94"/>
                <a:gd name="T90" fmla="*/ 77 w 130"/>
                <a:gd name="T91" fmla="*/ 31 h 94"/>
                <a:gd name="T92" fmla="*/ 62 w 130"/>
                <a:gd name="T93" fmla="*/ 31 h 94"/>
                <a:gd name="T94" fmla="*/ 52 w 130"/>
                <a:gd name="T95" fmla="*/ 31 h 94"/>
                <a:gd name="T96" fmla="*/ 33 w 130"/>
                <a:gd name="T97" fmla="*/ 24 h 94"/>
                <a:gd name="T98" fmla="*/ 30 w 130"/>
                <a:gd name="T99" fmla="*/ 17 h 94"/>
                <a:gd name="T100" fmla="*/ 18 w 130"/>
                <a:gd name="T101" fmla="*/ 19 h 94"/>
                <a:gd name="T102" fmla="*/ 14 w 130"/>
                <a:gd name="T103" fmla="*/ 24 h 94"/>
                <a:gd name="T104" fmla="*/ 13 w 130"/>
                <a:gd name="T105" fmla="*/ 31 h 94"/>
                <a:gd name="T106" fmla="*/ 5 w 130"/>
                <a:gd name="T107" fmla="*/ 38 h 94"/>
                <a:gd name="T108" fmla="*/ 5 w 130"/>
                <a:gd name="T109" fmla="*/ 45 h 9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30"/>
                <a:gd name="T166" fmla="*/ 0 h 94"/>
                <a:gd name="T167" fmla="*/ 130 w 130"/>
                <a:gd name="T168" fmla="*/ 94 h 9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30" h="94">
                  <a:moveTo>
                    <a:pt x="5" y="45"/>
                  </a:moveTo>
                  <a:cubicBezTo>
                    <a:pt x="8" y="50"/>
                    <a:pt x="11" y="52"/>
                    <a:pt x="13" y="52"/>
                  </a:cubicBezTo>
                  <a:lnTo>
                    <a:pt x="16" y="51"/>
                  </a:lnTo>
                  <a:cubicBezTo>
                    <a:pt x="17" y="51"/>
                    <a:pt x="19" y="53"/>
                    <a:pt x="19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8" y="58"/>
                    <a:pt x="19" y="58"/>
                    <a:pt x="19" y="60"/>
                  </a:cubicBezTo>
                  <a:lnTo>
                    <a:pt x="17" y="60"/>
                  </a:lnTo>
                  <a:lnTo>
                    <a:pt x="17" y="61"/>
                  </a:lnTo>
                  <a:cubicBezTo>
                    <a:pt x="18" y="65"/>
                    <a:pt x="22" y="64"/>
                    <a:pt x="24" y="67"/>
                  </a:cubicBezTo>
                  <a:lnTo>
                    <a:pt x="28" y="67"/>
                  </a:lnTo>
                  <a:cubicBezTo>
                    <a:pt x="28" y="68"/>
                    <a:pt x="30" y="68"/>
                    <a:pt x="31" y="69"/>
                  </a:cubicBezTo>
                  <a:cubicBezTo>
                    <a:pt x="35" y="71"/>
                    <a:pt x="37" y="74"/>
                    <a:pt x="44" y="74"/>
                  </a:cubicBezTo>
                  <a:lnTo>
                    <a:pt x="44" y="72"/>
                  </a:lnTo>
                  <a:lnTo>
                    <a:pt x="45" y="72"/>
                  </a:lnTo>
                  <a:cubicBezTo>
                    <a:pt x="45" y="73"/>
                    <a:pt x="46" y="73"/>
                    <a:pt x="46" y="74"/>
                  </a:cubicBezTo>
                  <a:cubicBezTo>
                    <a:pt x="47" y="74"/>
                    <a:pt x="47" y="72"/>
                    <a:pt x="48" y="72"/>
                  </a:cubicBezTo>
                  <a:cubicBezTo>
                    <a:pt x="49" y="73"/>
                    <a:pt x="52" y="74"/>
                    <a:pt x="54" y="74"/>
                  </a:cubicBezTo>
                  <a:cubicBezTo>
                    <a:pt x="56" y="71"/>
                    <a:pt x="59" y="70"/>
                    <a:pt x="62" y="69"/>
                  </a:cubicBezTo>
                  <a:cubicBezTo>
                    <a:pt x="63" y="70"/>
                    <a:pt x="65" y="72"/>
                    <a:pt x="67" y="72"/>
                  </a:cubicBezTo>
                  <a:cubicBezTo>
                    <a:pt x="68" y="72"/>
                    <a:pt x="68" y="74"/>
                    <a:pt x="70" y="74"/>
                  </a:cubicBezTo>
                  <a:cubicBezTo>
                    <a:pt x="70" y="76"/>
                    <a:pt x="71" y="77"/>
                    <a:pt x="71" y="79"/>
                  </a:cubicBezTo>
                  <a:cubicBezTo>
                    <a:pt x="71" y="80"/>
                    <a:pt x="69" y="81"/>
                    <a:pt x="69" y="83"/>
                  </a:cubicBezTo>
                  <a:cubicBezTo>
                    <a:pt x="69" y="84"/>
                    <a:pt x="71" y="84"/>
                    <a:pt x="72" y="85"/>
                  </a:cubicBezTo>
                  <a:cubicBezTo>
                    <a:pt x="73" y="86"/>
                    <a:pt x="73" y="87"/>
                    <a:pt x="73" y="87"/>
                  </a:cubicBezTo>
                  <a:cubicBezTo>
                    <a:pt x="74" y="89"/>
                    <a:pt x="75" y="92"/>
                    <a:pt x="77" y="92"/>
                  </a:cubicBezTo>
                  <a:cubicBezTo>
                    <a:pt x="77" y="92"/>
                    <a:pt x="78" y="91"/>
                    <a:pt x="78" y="91"/>
                  </a:cubicBezTo>
                  <a:cubicBezTo>
                    <a:pt x="80" y="91"/>
                    <a:pt x="80" y="89"/>
                    <a:pt x="81" y="89"/>
                  </a:cubicBezTo>
                  <a:cubicBezTo>
                    <a:pt x="83" y="87"/>
                    <a:pt x="87" y="88"/>
                    <a:pt x="88" y="86"/>
                  </a:cubicBezTo>
                  <a:cubicBezTo>
                    <a:pt x="89" y="87"/>
                    <a:pt x="91" y="88"/>
                    <a:pt x="92" y="88"/>
                  </a:cubicBezTo>
                  <a:cubicBezTo>
                    <a:pt x="93" y="89"/>
                    <a:pt x="94" y="91"/>
                    <a:pt x="95" y="91"/>
                  </a:cubicBezTo>
                  <a:lnTo>
                    <a:pt x="99" y="92"/>
                  </a:lnTo>
                  <a:cubicBezTo>
                    <a:pt x="99" y="92"/>
                    <a:pt x="99" y="92"/>
                    <a:pt x="99" y="93"/>
                  </a:cubicBezTo>
                  <a:cubicBezTo>
                    <a:pt x="99" y="94"/>
                    <a:pt x="100" y="94"/>
                    <a:pt x="100" y="94"/>
                  </a:cubicBezTo>
                  <a:cubicBezTo>
                    <a:pt x="100" y="94"/>
                    <a:pt x="101" y="94"/>
                    <a:pt x="100" y="93"/>
                  </a:cubicBezTo>
                  <a:cubicBezTo>
                    <a:pt x="101" y="93"/>
                    <a:pt x="102" y="91"/>
                    <a:pt x="103" y="91"/>
                  </a:cubicBezTo>
                  <a:cubicBezTo>
                    <a:pt x="106" y="91"/>
                    <a:pt x="106" y="88"/>
                    <a:pt x="108" y="87"/>
                  </a:cubicBezTo>
                  <a:cubicBezTo>
                    <a:pt x="108" y="88"/>
                    <a:pt x="109" y="88"/>
                    <a:pt x="109" y="89"/>
                  </a:cubicBezTo>
                  <a:cubicBezTo>
                    <a:pt x="109" y="88"/>
                    <a:pt x="110" y="88"/>
                    <a:pt x="111" y="89"/>
                  </a:cubicBezTo>
                  <a:cubicBezTo>
                    <a:pt x="111" y="86"/>
                    <a:pt x="113" y="87"/>
                    <a:pt x="115" y="87"/>
                  </a:cubicBezTo>
                  <a:cubicBezTo>
                    <a:pt x="117" y="86"/>
                    <a:pt x="117" y="83"/>
                    <a:pt x="120" y="82"/>
                  </a:cubicBezTo>
                  <a:cubicBezTo>
                    <a:pt x="120" y="81"/>
                    <a:pt x="121" y="80"/>
                    <a:pt x="121" y="79"/>
                  </a:cubicBezTo>
                  <a:cubicBezTo>
                    <a:pt x="121" y="79"/>
                    <a:pt x="121" y="77"/>
                    <a:pt x="120" y="77"/>
                  </a:cubicBezTo>
                  <a:cubicBezTo>
                    <a:pt x="122" y="75"/>
                    <a:pt x="123" y="73"/>
                    <a:pt x="124" y="70"/>
                  </a:cubicBezTo>
                  <a:cubicBezTo>
                    <a:pt x="123" y="70"/>
                    <a:pt x="124" y="69"/>
                    <a:pt x="124" y="69"/>
                  </a:cubicBezTo>
                  <a:lnTo>
                    <a:pt x="123" y="68"/>
                  </a:lnTo>
                  <a:cubicBezTo>
                    <a:pt x="123" y="68"/>
                    <a:pt x="124" y="67"/>
                    <a:pt x="124" y="67"/>
                  </a:cubicBezTo>
                  <a:lnTo>
                    <a:pt x="124" y="66"/>
                  </a:lnTo>
                  <a:cubicBezTo>
                    <a:pt x="122" y="67"/>
                    <a:pt x="121" y="66"/>
                    <a:pt x="119" y="66"/>
                  </a:cubicBezTo>
                  <a:cubicBezTo>
                    <a:pt x="121" y="65"/>
                    <a:pt x="121" y="64"/>
                    <a:pt x="122" y="63"/>
                  </a:cubicBezTo>
                  <a:cubicBezTo>
                    <a:pt x="119" y="62"/>
                    <a:pt x="118" y="62"/>
                    <a:pt x="116" y="60"/>
                  </a:cubicBezTo>
                  <a:cubicBezTo>
                    <a:pt x="117" y="61"/>
                    <a:pt x="120" y="62"/>
                    <a:pt x="122" y="62"/>
                  </a:cubicBezTo>
                  <a:cubicBezTo>
                    <a:pt x="122" y="60"/>
                    <a:pt x="118" y="60"/>
                    <a:pt x="118" y="59"/>
                  </a:cubicBezTo>
                  <a:cubicBezTo>
                    <a:pt x="118" y="58"/>
                    <a:pt x="118" y="58"/>
                    <a:pt x="117" y="58"/>
                  </a:cubicBezTo>
                  <a:cubicBezTo>
                    <a:pt x="117" y="57"/>
                    <a:pt x="111" y="52"/>
                    <a:pt x="111" y="52"/>
                  </a:cubicBezTo>
                  <a:cubicBezTo>
                    <a:pt x="111" y="51"/>
                    <a:pt x="112" y="51"/>
                    <a:pt x="112" y="50"/>
                  </a:cubicBezTo>
                  <a:cubicBezTo>
                    <a:pt x="112" y="50"/>
                    <a:pt x="112" y="50"/>
                    <a:pt x="112" y="49"/>
                  </a:cubicBezTo>
                  <a:lnTo>
                    <a:pt x="113" y="49"/>
                  </a:lnTo>
                  <a:cubicBezTo>
                    <a:pt x="113" y="48"/>
                    <a:pt x="115" y="47"/>
                    <a:pt x="116" y="46"/>
                  </a:cubicBezTo>
                  <a:cubicBezTo>
                    <a:pt x="115" y="45"/>
                    <a:pt x="113" y="45"/>
                    <a:pt x="112" y="44"/>
                  </a:cubicBezTo>
                  <a:lnTo>
                    <a:pt x="111" y="44"/>
                  </a:lnTo>
                  <a:cubicBezTo>
                    <a:pt x="111" y="44"/>
                    <a:pt x="111" y="45"/>
                    <a:pt x="111" y="46"/>
                  </a:cubicBezTo>
                  <a:lnTo>
                    <a:pt x="109" y="46"/>
                  </a:lnTo>
                  <a:cubicBezTo>
                    <a:pt x="108" y="45"/>
                    <a:pt x="108" y="44"/>
                    <a:pt x="108" y="44"/>
                  </a:cubicBezTo>
                  <a:cubicBezTo>
                    <a:pt x="107" y="43"/>
                    <a:pt x="103" y="43"/>
                    <a:pt x="103" y="41"/>
                  </a:cubicBezTo>
                  <a:cubicBezTo>
                    <a:pt x="103" y="40"/>
                    <a:pt x="104" y="40"/>
                    <a:pt x="105" y="40"/>
                  </a:cubicBezTo>
                  <a:cubicBezTo>
                    <a:pt x="105" y="40"/>
                    <a:pt x="106" y="38"/>
                    <a:pt x="106" y="38"/>
                  </a:cubicBezTo>
                  <a:cubicBezTo>
                    <a:pt x="107" y="38"/>
                    <a:pt x="108" y="38"/>
                    <a:pt x="108" y="36"/>
                  </a:cubicBezTo>
                  <a:cubicBezTo>
                    <a:pt x="108" y="36"/>
                    <a:pt x="108" y="35"/>
                    <a:pt x="109" y="35"/>
                  </a:cubicBezTo>
                  <a:cubicBezTo>
                    <a:pt x="110" y="35"/>
                    <a:pt x="111" y="36"/>
                    <a:pt x="111" y="36"/>
                  </a:cubicBezTo>
                  <a:cubicBezTo>
                    <a:pt x="111" y="37"/>
                    <a:pt x="111" y="37"/>
                    <a:pt x="110" y="37"/>
                  </a:cubicBezTo>
                  <a:cubicBezTo>
                    <a:pt x="111" y="38"/>
                    <a:pt x="111" y="39"/>
                    <a:pt x="112" y="39"/>
                  </a:cubicBezTo>
                  <a:lnTo>
                    <a:pt x="112" y="40"/>
                  </a:lnTo>
                  <a:cubicBezTo>
                    <a:pt x="111" y="40"/>
                    <a:pt x="112" y="41"/>
                    <a:pt x="112" y="41"/>
                  </a:cubicBezTo>
                  <a:cubicBezTo>
                    <a:pt x="116" y="37"/>
                    <a:pt x="116" y="37"/>
                    <a:pt x="118" y="38"/>
                  </a:cubicBezTo>
                  <a:cubicBezTo>
                    <a:pt x="119" y="36"/>
                    <a:pt x="121" y="36"/>
                    <a:pt x="122" y="34"/>
                  </a:cubicBezTo>
                  <a:cubicBezTo>
                    <a:pt x="126" y="34"/>
                    <a:pt x="125" y="30"/>
                    <a:pt x="129" y="30"/>
                  </a:cubicBezTo>
                  <a:cubicBezTo>
                    <a:pt x="129" y="27"/>
                    <a:pt x="126" y="27"/>
                    <a:pt x="126" y="24"/>
                  </a:cubicBezTo>
                  <a:cubicBezTo>
                    <a:pt x="126" y="24"/>
                    <a:pt x="127" y="24"/>
                    <a:pt x="127" y="24"/>
                  </a:cubicBezTo>
                  <a:cubicBezTo>
                    <a:pt x="128" y="24"/>
                    <a:pt x="129" y="24"/>
                    <a:pt x="130" y="24"/>
                  </a:cubicBezTo>
                  <a:lnTo>
                    <a:pt x="130" y="20"/>
                  </a:lnTo>
                  <a:cubicBezTo>
                    <a:pt x="129" y="19"/>
                    <a:pt x="129" y="18"/>
                    <a:pt x="129" y="17"/>
                  </a:cubicBezTo>
                  <a:cubicBezTo>
                    <a:pt x="129" y="16"/>
                    <a:pt x="129" y="16"/>
                    <a:pt x="129" y="15"/>
                  </a:cubicBezTo>
                  <a:cubicBezTo>
                    <a:pt x="128" y="15"/>
                    <a:pt x="128" y="14"/>
                    <a:pt x="127" y="14"/>
                  </a:cubicBezTo>
                  <a:cubicBezTo>
                    <a:pt x="125" y="14"/>
                    <a:pt x="124" y="16"/>
                    <a:pt x="122" y="16"/>
                  </a:cubicBezTo>
                  <a:cubicBezTo>
                    <a:pt x="118" y="16"/>
                    <a:pt x="116" y="12"/>
                    <a:pt x="113" y="11"/>
                  </a:cubicBezTo>
                  <a:cubicBezTo>
                    <a:pt x="110" y="10"/>
                    <a:pt x="106" y="9"/>
                    <a:pt x="106" y="6"/>
                  </a:cubicBezTo>
                  <a:cubicBezTo>
                    <a:pt x="102" y="6"/>
                    <a:pt x="101" y="3"/>
                    <a:pt x="99" y="2"/>
                  </a:cubicBezTo>
                  <a:cubicBezTo>
                    <a:pt x="96" y="1"/>
                    <a:pt x="95" y="1"/>
                    <a:pt x="93" y="0"/>
                  </a:cubicBezTo>
                  <a:lnTo>
                    <a:pt x="87" y="1"/>
                  </a:lnTo>
                  <a:cubicBezTo>
                    <a:pt x="87" y="1"/>
                    <a:pt x="87" y="2"/>
                    <a:pt x="87" y="2"/>
                  </a:cubicBezTo>
                  <a:cubicBezTo>
                    <a:pt x="87" y="3"/>
                    <a:pt x="90" y="3"/>
                    <a:pt x="90" y="4"/>
                  </a:cubicBezTo>
                  <a:cubicBezTo>
                    <a:pt x="90" y="6"/>
                    <a:pt x="89" y="6"/>
                    <a:pt x="89" y="7"/>
                  </a:cubicBezTo>
                  <a:cubicBezTo>
                    <a:pt x="89" y="8"/>
                    <a:pt x="90" y="9"/>
                    <a:pt x="90" y="9"/>
                  </a:cubicBezTo>
                  <a:cubicBezTo>
                    <a:pt x="90" y="10"/>
                    <a:pt x="88" y="11"/>
                    <a:pt x="87" y="11"/>
                  </a:cubicBezTo>
                  <a:cubicBezTo>
                    <a:pt x="87" y="11"/>
                    <a:pt x="86" y="11"/>
                    <a:pt x="85" y="11"/>
                  </a:cubicBezTo>
                  <a:lnTo>
                    <a:pt x="85" y="12"/>
                  </a:lnTo>
                  <a:cubicBezTo>
                    <a:pt x="86" y="15"/>
                    <a:pt x="86" y="17"/>
                    <a:pt x="90" y="17"/>
                  </a:cubicBezTo>
                  <a:cubicBezTo>
                    <a:pt x="91" y="17"/>
                    <a:pt x="91" y="16"/>
                    <a:pt x="92" y="16"/>
                  </a:cubicBezTo>
                  <a:cubicBezTo>
                    <a:pt x="93" y="16"/>
                    <a:pt x="94" y="16"/>
                    <a:pt x="95" y="17"/>
                  </a:cubicBezTo>
                  <a:cubicBezTo>
                    <a:pt x="95" y="18"/>
                    <a:pt x="96" y="18"/>
                    <a:pt x="96" y="19"/>
                  </a:cubicBezTo>
                  <a:cubicBezTo>
                    <a:pt x="96" y="19"/>
                    <a:pt x="95" y="20"/>
                    <a:pt x="93" y="20"/>
                  </a:cubicBezTo>
                  <a:cubicBezTo>
                    <a:pt x="93" y="20"/>
                    <a:pt x="88" y="23"/>
                    <a:pt x="87" y="24"/>
                  </a:cubicBezTo>
                  <a:lnTo>
                    <a:pt x="82" y="24"/>
                  </a:lnTo>
                  <a:cubicBezTo>
                    <a:pt x="82" y="26"/>
                    <a:pt x="84" y="26"/>
                    <a:pt x="84" y="28"/>
                  </a:cubicBezTo>
                  <a:cubicBezTo>
                    <a:pt x="84" y="29"/>
                    <a:pt x="82" y="31"/>
                    <a:pt x="81" y="31"/>
                  </a:cubicBezTo>
                  <a:lnTo>
                    <a:pt x="77" y="31"/>
                  </a:lnTo>
                  <a:cubicBezTo>
                    <a:pt x="75" y="32"/>
                    <a:pt x="72" y="34"/>
                    <a:pt x="71" y="34"/>
                  </a:cubicBezTo>
                  <a:cubicBezTo>
                    <a:pt x="69" y="34"/>
                    <a:pt x="63" y="32"/>
                    <a:pt x="62" y="31"/>
                  </a:cubicBezTo>
                  <a:lnTo>
                    <a:pt x="55" y="31"/>
                  </a:lnTo>
                  <a:lnTo>
                    <a:pt x="52" y="31"/>
                  </a:lnTo>
                  <a:cubicBezTo>
                    <a:pt x="50" y="31"/>
                    <a:pt x="47" y="29"/>
                    <a:pt x="46" y="27"/>
                  </a:cubicBezTo>
                  <a:cubicBezTo>
                    <a:pt x="43" y="27"/>
                    <a:pt x="40" y="24"/>
                    <a:pt x="35" y="24"/>
                  </a:cubicBezTo>
                  <a:cubicBezTo>
                    <a:pt x="35" y="24"/>
                    <a:pt x="33" y="24"/>
                    <a:pt x="33" y="24"/>
                  </a:cubicBezTo>
                  <a:cubicBezTo>
                    <a:pt x="33" y="23"/>
                    <a:pt x="33" y="23"/>
                    <a:pt x="33" y="22"/>
                  </a:cubicBezTo>
                  <a:cubicBezTo>
                    <a:pt x="33" y="22"/>
                    <a:pt x="33" y="21"/>
                    <a:pt x="33" y="21"/>
                  </a:cubicBezTo>
                  <a:cubicBezTo>
                    <a:pt x="33" y="21"/>
                    <a:pt x="30" y="18"/>
                    <a:pt x="30" y="17"/>
                  </a:cubicBezTo>
                  <a:cubicBezTo>
                    <a:pt x="26" y="17"/>
                    <a:pt x="23" y="16"/>
                    <a:pt x="22" y="13"/>
                  </a:cubicBezTo>
                  <a:cubicBezTo>
                    <a:pt x="18" y="12"/>
                    <a:pt x="21" y="14"/>
                    <a:pt x="18" y="15"/>
                  </a:cubicBezTo>
                  <a:cubicBezTo>
                    <a:pt x="16" y="15"/>
                    <a:pt x="21" y="19"/>
                    <a:pt x="18" y="19"/>
                  </a:cubicBezTo>
                  <a:cubicBezTo>
                    <a:pt x="18" y="19"/>
                    <a:pt x="17" y="19"/>
                    <a:pt x="17" y="19"/>
                  </a:cubicBezTo>
                  <a:cubicBezTo>
                    <a:pt x="16" y="19"/>
                    <a:pt x="15" y="19"/>
                    <a:pt x="14" y="18"/>
                  </a:cubicBezTo>
                  <a:cubicBezTo>
                    <a:pt x="13" y="19"/>
                    <a:pt x="15" y="24"/>
                    <a:pt x="14" y="24"/>
                  </a:cubicBezTo>
                  <a:cubicBezTo>
                    <a:pt x="13" y="24"/>
                    <a:pt x="9" y="24"/>
                    <a:pt x="9" y="25"/>
                  </a:cubicBezTo>
                  <a:cubicBezTo>
                    <a:pt x="12" y="26"/>
                    <a:pt x="11" y="29"/>
                    <a:pt x="13" y="29"/>
                  </a:cubicBezTo>
                  <a:cubicBezTo>
                    <a:pt x="12" y="30"/>
                    <a:pt x="13" y="30"/>
                    <a:pt x="13" y="31"/>
                  </a:cubicBezTo>
                  <a:cubicBezTo>
                    <a:pt x="13" y="33"/>
                    <a:pt x="12" y="34"/>
                    <a:pt x="10" y="35"/>
                  </a:cubicBezTo>
                  <a:cubicBezTo>
                    <a:pt x="9" y="35"/>
                    <a:pt x="7" y="35"/>
                    <a:pt x="6" y="36"/>
                  </a:cubicBezTo>
                  <a:cubicBezTo>
                    <a:pt x="6" y="36"/>
                    <a:pt x="6" y="37"/>
                    <a:pt x="5" y="38"/>
                  </a:cubicBezTo>
                  <a:cubicBezTo>
                    <a:pt x="4" y="38"/>
                    <a:pt x="0" y="38"/>
                    <a:pt x="0" y="39"/>
                  </a:cubicBezTo>
                  <a:cubicBezTo>
                    <a:pt x="0" y="40"/>
                    <a:pt x="1" y="41"/>
                    <a:pt x="1" y="43"/>
                  </a:cubicBezTo>
                  <a:cubicBezTo>
                    <a:pt x="3" y="43"/>
                    <a:pt x="4" y="43"/>
                    <a:pt x="5" y="4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8" name="Freeform 221">
              <a:extLst>
                <a:ext uri="{FF2B5EF4-FFF2-40B4-BE49-F238E27FC236}">
                  <a16:creationId xmlns:a16="http://schemas.microsoft.com/office/drawing/2014/main" id="{205912D3-F90E-4733-B635-329A1AFB5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978" y="1866704"/>
              <a:ext cx="7682" cy="16152"/>
            </a:xfrm>
            <a:custGeom>
              <a:avLst/>
              <a:gdLst>
                <a:gd name="T0" fmla="*/ 19 w 21"/>
                <a:gd name="T1" fmla="*/ 17 h 42"/>
                <a:gd name="T2" fmla="*/ 17 w 21"/>
                <a:gd name="T3" fmla="*/ 17 h 42"/>
                <a:gd name="T4" fmla="*/ 14 w 21"/>
                <a:gd name="T5" fmla="*/ 19 h 42"/>
                <a:gd name="T6" fmla="*/ 16 w 21"/>
                <a:gd name="T7" fmla="*/ 25 h 42"/>
                <a:gd name="T8" fmla="*/ 16 w 21"/>
                <a:gd name="T9" fmla="*/ 27 h 42"/>
                <a:gd name="T10" fmla="*/ 14 w 21"/>
                <a:gd name="T11" fmla="*/ 24 h 42"/>
                <a:gd name="T12" fmla="*/ 8 w 21"/>
                <a:gd name="T13" fmla="*/ 19 h 42"/>
                <a:gd name="T14" fmla="*/ 8 w 21"/>
                <a:gd name="T15" fmla="*/ 19 h 42"/>
                <a:gd name="T16" fmla="*/ 7 w 21"/>
                <a:gd name="T17" fmla="*/ 19 h 42"/>
                <a:gd name="T18" fmla="*/ 7 w 21"/>
                <a:gd name="T19" fmla="*/ 22 h 42"/>
                <a:gd name="T20" fmla="*/ 7 w 21"/>
                <a:gd name="T21" fmla="*/ 22 h 42"/>
                <a:gd name="T22" fmla="*/ 7 w 21"/>
                <a:gd name="T23" fmla="*/ 24 h 42"/>
                <a:gd name="T24" fmla="*/ 5 w 21"/>
                <a:gd name="T25" fmla="*/ 29 h 42"/>
                <a:gd name="T26" fmla="*/ 7 w 21"/>
                <a:gd name="T27" fmla="*/ 31 h 42"/>
                <a:gd name="T28" fmla="*/ 8 w 21"/>
                <a:gd name="T29" fmla="*/ 33 h 42"/>
                <a:gd name="T30" fmla="*/ 8 w 21"/>
                <a:gd name="T31" fmla="*/ 33 h 42"/>
                <a:gd name="T32" fmla="*/ 8 w 21"/>
                <a:gd name="T33" fmla="*/ 35 h 42"/>
                <a:gd name="T34" fmla="*/ 8 w 21"/>
                <a:gd name="T35" fmla="*/ 35 h 42"/>
                <a:gd name="T36" fmla="*/ 15 w 21"/>
                <a:gd name="T37" fmla="*/ 41 h 42"/>
                <a:gd name="T38" fmla="*/ 12 w 21"/>
                <a:gd name="T39" fmla="*/ 42 h 42"/>
                <a:gd name="T40" fmla="*/ 9 w 21"/>
                <a:gd name="T41" fmla="*/ 40 h 42"/>
                <a:gd name="T42" fmla="*/ 4 w 21"/>
                <a:gd name="T43" fmla="*/ 35 h 42"/>
                <a:gd name="T44" fmla="*/ 3 w 21"/>
                <a:gd name="T45" fmla="*/ 35 h 42"/>
                <a:gd name="T46" fmla="*/ 3 w 21"/>
                <a:gd name="T47" fmla="*/ 33 h 42"/>
                <a:gd name="T48" fmla="*/ 4 w 21"/>
                <a:gd name="T49" fmla="*/ 30 h 42"/>
                <a:gd name="T50" fmla="*/ 5 w 21"/>
                <a:gd name="T51" fmla="*/ 21 h 42"/>
                <a:gd name="T52" fmla="*/ 2 w 21"/>
                <a:gd name="T53" fmla="*/ 15 h 42"/>
                <a:gd name="T54" fmla="*/ 3 w 21"/>
                <a:gd name="T55" fmla="*/ 13 h 42"/>
                <a:gd name="T56" fmla="*/ 0 w 21"/>
                <a:gd name="T57" fmla="*/ 4 h 42"/>
                <a:gd name="T58" fmla="*/ 5 w 21"/>
                <a:gd name="T59" fmla="*/ 0 h 42"/>
                <a:gd name="T60" fmla="*/ 8 w 21"/>
                <a:gd name="T61" fmla="*/ 2 h 42"/>
                <a:gd name="T62" fmla="*/ 9 w 21"/>
                <a:gd name="T63" fmla="*/ 8 h 42"/>
                <a:gd name="T64" fmla="*/ 11 w 21"/>
                <a:gd name="T65" fmla="*/ 6 h 42"/>
                <a:gd name="T66" fmla="*/ 12 w 21"/>
                <a:gd name="T67" fmla="*/ 7 h 42"/>
                <a:gd name="T68" fmla="*/ 14 w 21"/>
                <a:gd name="T69" fmla="*/ 5 h 42"/>
                <a:gd name="T70" fmla="*/ 16 w 21"/>
                <a:gd name="T71" fmla="*/ 7 h 42"/>
                <a:gd name="T72" fmla="*/ 21 w 21"/>
                <a:gd name="T73" fmla="*/ 16 h 42"/>
                <a:gd name="T74" fmla="*/ 20 w 21"/>
                <a:gd name="T75" fmla="*/ 17 h 42"/>
                <a:gd name="T76" fmla="*/ 20 w 21"/>
                <a:gd name="T77" fmla="*/ 17 h 42"/>
                <a:gd name="T78" fmla="*/ 19 w 21"/>
                <a:gd name="T79" fmla="*/ 17 h 42"/>
                <a:gd name="T80" fmla="*/ 19 w 21"/>
                <a:gd name="T81" fmla="*/ 17 h 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"/>
                <a:gd name="T124" fmla="*/ 0 h 42"/>
                <a:gd name="T125" fmla="*/ 21 w 21"/>
                <a:gd name="T126" fmla="*/ 42 h 4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" h="42">
                  <a:moveTo>
                    <a:pt x="19" y="17"/>
                  </a:moveTo>
                  <a:cubicBezTo>
                    <a:pt x="18" y="17"/>
                    <a:pt x="17" y="17"/>
                    <a:pt x="17" y="17"/>
                  </a:cubicBezTo>
                  <a:cubicBezTo>
                    <a:pt x="16" y="17"/>
                    <a:pt x="14" y="18"/>
                    <a:pt x="14" y="19"/>
                  </a:cubicBezTo>
                  <a:cubicBezTo>
                    <a:pt x="14" y="22"/>
                    <a:pt x="16" y="23"/>
                    <a:pt x="16" y="25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3" y="22"/>
                    <a:pt x="8" y="23"/>
                    <a:pt x="8" y="19"/>
                  </a:cubicBezTo>
                  <a:lnTo>
                    <a:pt x="7" y="19"/>
                  </a:lnTo>
                  <a:lnTo>
                    <a:pt x="7" y="22"/>
                  </a:lnTo>
                  <a:cubicBezTo>
                    <a:pt x="7" y="23"/>
                    <a:pt x="7" y="23"/>
                    <a:pt x="7" y="24"/>
                  </a:cubicBezTo>
                  <a:cubicBezTo>
                    <a:pt x="7" y="26"/>
                    <a:pt x="5" y="27"/>
                    <a:pt x="5" y="29"/>
                  </a:cubicBezTo>
                  <a:cubicBezTo>
                    <a:pt x="5" y="31"/>
                    <a:pt x="6" y="31"/>
                    <a:pt x="7" y="31"/>
                  </a:cubicBezTo>
                  <a:cubicBezTo>
                    <a:pt x="7" y="32"/>
                    <a:pt x="7" y="33"/>
                    <a:pt x="8" y="33"/>
                  </a:cubicBezTo>
                  <a:lnTo>
                    <a:pt x="8" y="35"/>
                  </a:lnTo>
                  <a:cubicBezTo>
                    <a:pt x="9" y="37"/>
                    <a:pt x="12" y="40"/>
                    <a:pt x="15" y="41"/>
                  </a:cubicBezTo>
                  <a:cubicBezTo>
                    <a:pt x="14" y="41"/>
                    <a:pt x="13" y="42"/>
                    <a:pt x="12" y="42"/>
                  </a:cubicBezTo>
                  <a:cubicBezTo>
                    <a:pt x="11" y="42"/>
                    <a:pt x="11" y="40"/>
                    <a:pt x="9" y="40"/>
                  </a:cubicBezTo>
                  <a:cubicBezTo>
                    <a:pt x="8" y="38"/>
                    <a:pt x="7" y="37"/>
                    <a:pt x="4" y="35"/>
                  </a:cubicBezTo>
                  <a:cubicBezTo>
                    <a:pt x="4" y="35"/>
                    <a:pt x="4" y="35"/>
                    <a:pt x="3" y="35"/>
                  </a:cubicBezTo>
                  <a:cubicBezTo>
                    <a:pt x="3" y="34"/>
                    <a:pt x="3" y="33"/>
                    <a:pt x="3" y="33"/>
                  </a:cubicBezTo>
                  <a:cubicBezTo>
                    <a:pt x="3" y="32"/>
                    <a:pt x="4" y="31"/>
                    <a:pt x="4" y="30"/>
                  </a:cubicBezTo>
                  <a:cubicBezTo>
                    <a:pt x="4" y="30"/>
                    <a:pt x="5" y="25"/>
                    <a:pt x="5" y="21"/>
                  </a:cubicBezTo>
                  <a:cubicBezTo>
                    <a:pt x="5" y="19"/>
                    <a:pt x="2" y="17"/>
                    <a:pt x="2" y="15"/>
                  </a:cubicBezTo>
                  <a:cubicBezTo>
                    <a:pt x="2" y="14"/>
                    <a:pt x="3" y="13"/>
                    <a:pt x="3" y="13"/>
                  </a:cubicBezTo>
                  <a:cubicBezTo>
                    <a:pt x="3" y="9"/>
                    <a:pt x="0" y="9"/>
                    <a:pt x="0" y="4"/>
                  </a:cubicBezTo>
                  <a:cubicBezTo>
                    <a:pt x="0" y="1"/>
                    <a:pt x="3" y="1"/>
                    <a:pt x="5" y="0"/>
                  </a:cubicBezTo>
                  <a:cubicBezTo>
                    <a:pt x="6" y="1"/>
                    <a:pt x="7" y="2"/>
                    <a:pt x="8" y="2"/>
                  </a:cubicBezTo>
                  <a:cubicBezTo>
                    <a:pt x="8" y="4"/>
                    <a:pt x="8" y="8"/>
                    <a:pt x="9" y="8"/>
                  </a:cubicBezTo>
                  <a:cubicBezTo>
                    <a:pt x="10" y="8"/>
                    <a:pt x="10" y="6"/>
                    <a:pt x="11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3" y="7"/>
                    <a:pt x="13" y="5"/>
                    <a:pt x="14" y="5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8" y="9"/>
                    <a:pt x="21" y="12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lnTo>
                    <a:pt x="19" y="17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9" name="Freeform 222">
              <a:extLst>
                <a:ext uri="{FF2B5EF4-FFF2-40B4-BE49-F238E27FC236}">
                  <a16:creationId xmlns:a16="http://schemas.microsoft.com/office/drawing/2014/main" id="{65F5CB15-C7A5-44FB-9D47-B07F123F4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959" y="1913584"/>
              <a:ext cx="14576" cy="32895"/>
            </a:xfrm>
            <a:custGeom>
              <a:avLst/>
              <a:gdLst>
                <a:gd name="T0" fmla="*/ 39 w 39"/>
                <a:gd name="T1" fmla="*/ 16 h 86"/>
                <a:gd name="T2" fmla="*/ 39 w 39"/>
                <a:gd name="T3" fmla="*/ 10 h 86"/>
                <a:gd name="T4" fmla="*/ 37 w 39"/>
                <a:gd name="T5" fmla="*/ 9 h 86"/>
                <a:gd name="T6" fmla="*/ 37 w 39"/>
                <a:gd name="T7" fmla="*/ 10 h 86"/>
                <a:gd name="T8" fmla="*/ 28 w 39"/>
                <a:gd name="T9" fmla="*/ 14 h 86"/>
                <a:gd name="T10" fmla="*/ 19 w 39"/>
                <a:gd name="T11" fmla="*/ 4 h 86"/>
                <a:gd name="T12" fmla="*/ 12 w 39"/>
                <a:gd name="T13" fmla="*/ 2 h 86"/>
                <a:gd name="T14" fmla="*/ 4 w 39"/>
                <a:gd name="T15" fmla="*/ 2 h 86"/>
                <a:gd name="T16" fmla="*/ 3 w 39"/>
                <a:gd name="T17" fmla="*/ 13 h 86"/>
                <a:gd name="T18" fmla="*/ 0 w 39"/>
                <a:gd name="T19" fmla="*/ 26 h 86"/>
                <a:gd name="T20" fmla="*/ 3 w 39"/>
                <a:gd name="T21" fmla="*/ 36 h 86"/>
                <a:gd name="T22" fmla="*/ 3 w 39"/>
                <a:gd name="T23" fmla="*/ 38 h 86"/>
                <a:gd name="T24" fmla="*/ 2 w 39"/>
                <a:gd name="T25" fmla="*/ 43 h 86"/>
                <a:gd name="T26" fmla="*/ 3 w 39"/>
                <a:gd name="T27" fmla="*/ 52 h 86"/>
                <a:gd name="T28" fmla="*/ 10 w 39"/>
                <a:gd name="T29" fmla="*/ 72 h 86"/>
                <a:gd name="T30" fmla="*/ 9 w 39"/>
                <a:gd name="T31" fmla="*/ 76 h 86"/>
                <a:gd name="T32" fmla="*/ 15 w 39"/>
                <a:gd name="T33" fmla="*/ 84 h 86"/>
                <a:gd name="T34" fmla="*/ 19 w 39"/>
                <a:gd name="T35" fmla="*/ 82 h 86"/>
                <a:gd name="T36" fmla="*/ 21 w 39"/>
                <a:gd name="T37" fmla="*/ 80 h 86"/>
                <a:gd name="T38" fmla="*/ 20 w 39"/>
                <a:gd name="T39" fmla="*/ 77 h 86"/>
                <a:gd name="T40" fmla="*/ 20 w 39"/>
                <a:gd name="T41" fmla="*/ 77 h 86"/>
                <a:gd name="T42" fmla="*/ 23 w 39"/>
                <a:gd name="T43" fmla="*/ 75 h 86"/>
                <a:gd name="T44" fmla="*/ 23 w 39"/>
                <a:gd name="T45" fmla="*/ 72 h 86"/>
                <a:gd name="T46" fmla="*/ 21 w 39"/>
                <a:gd name="T47" fmla="*/ 66 h 86"/>
                <a:gd name="T48" fmla="*/ 19 w 39"/>
                <a:gd name="T49" fmla="*/ 55 h 86"/>
                <a:gd name="T50" fmla="*/ 24 w 39"/>
                <a:gd name="T51" fmla="*/ 55 h 86"/>
                <a:gd name="T52" fmla="*/ 25 w 39"/>
                <a:gd name="T53" fmla="*/ 51 h 86"/>
                <a:gd name="T54" fmla="*/ 28 w 39"/>
                <a:gd name="T55" fmla="*/ 48 h 86"/>
                <a:gd name="T56" fmla="*/ 35 w 39"/>
                <a:gd name="T57" fmla="*/ 41 h 86"/>
                <a:gd name="T58" fmla="*/ 30 w 39"/>
                <a:gd name="T59" fmla="*/ 35 h 86"/>
                <a:gd name="T60" fmla="*/ 31 w 39"/>
                <a:gd name="T61" fmla="*/ 29 h 86"/>
                <a:gd name="T62" fmla="*/ 32 w 39"/>
                <a:gd name="T63" fmla="*/ 24 h 86"/>
                <a:gd name="T64" fmla="*/ 32 w 39"/>
                <a:gd name="T65" fmla="*/ 23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"/>
                <a:gd name="T100" fmla="*/ 0 h 86"/>
                <a:gd name="T101" fmla="*/ 39 w 39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" h="86">
                  <a:moveTo>
                    <a:pt x="32" y="23"/>
                  </a:moveTo>
                  <a:cubicBezTo>
                    <a:pt x="32" y="21"/>
                    <a:pt x="37" y="17"/>
                    <a:pt x="39" y="16"/>
                  </a:cubicBezTo>
                  <a:cubicBezTo>
                    <a:pt x="39" y="16"/>
                    <a:pt x="39" y="14"/>
                    <a:pt x="39" y="13"/>
                  </a:cubicBezTo>
                  <a:cubicBezTo>
                    <a:pt x="39" y="12"/>
                    <a:pt x="39" y="11"/>
                    <a:pt x="39" y="10"/>
                  </a:cubicBezTo>
                  <a:cubicBezTo>
                    <a:pt x="38" y="10"/>
                    <a:pt x="37" y="9"/>
                    <a:pt x="37" y="9"/>
                  </a:cubicBezTo>
                  <a:lnTo>
                    <a:pt x="37" y="10"/>
                  </a:lnTo>
                  <a:cubicBezTo>
                    <a:pt x="38" y="13"/>
                    <a:pt x="34" y="16"/>
                    <a:pt x="33" y="16"/>
                  </a:cubicBezTo>
                  <a:cubicBezTo>
                    <a:pt x="31" y="16"/>
                    <a:pt x="28" y="16"/>
                    <a:pt x="28" y="14"/>
                  </a:cubicBezTo>
                  <a:cubicBezTo>
                    <a:pt x="28" y="12"/>
                    <a:pt x="29" y="11"/>
                    <a:pt x="30" y="9"/>
                  </a:cubicBezTo>
                  <a:cubicBezTo>
                    <a:pt x="25" y="7"/>
                    <a:pt x="22" y="7"/>
                    <a:pt x="19" y="4"/>
                  </a:cubicBezTo>
                  <a:cubicBezTo>
                    <a:pt x="18" y="3"/>
                    <a:pt x="18" y="1"/>
                    <a:pt x="16" y="0"/>
                  </a:cubicBezTo>
                  <a:cubicBezTo>
                    <a:pt x="14" y="0"/>
                    <a:pt x="13" y="0"/>
                    <a:pt x="12" y="2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4" y="6"/>
                    <a:pt x="1" y="6"/>
                    <a:pt x="1" y="8"/>
                  </a:cubicBezTo>
                  <a:cubicBezTo>
                    <a:pt x="1" y="10"/>
                    <a:pt x="3" y="11"/>
                    <a:pt x="3" y="13"/>
                  </a:cubicBezTo>
                  <a:cubicBezTo>
                    <a:pt x="3" y="16"/>
                    <a:pt x="0" y="17"/>
                    <a:pt x="0" y="20"/>
                  </a:cubicBezTo>
                  <a:cubicBezTo>
                    <a:pt x="0" y="23"/>
                    <a:pt x="0" y="24"/>
                    <a:pt x="0" y="26"/>
                  </a:cubicBezTo>
                  <a:cubicBezTo>
                    <a:pt x="0" y="30"/>
                    <a:pt x="3" y="31"/>
                    <a:pt x="3" y="34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8"/>
                    <a:pt x="3" y="38"/>
                  </a:cubicBezTo>
                  <a:cubicBezTo>
                    <a:pt x="3" y="39"/>
                    <a:pt x="3" y="39"/>
                    <a:pt x="3" y="40"/>
                  </a:cubicBezTo>
                  <a:cubicBezTo>
                    <a:pt x="3" y="41"/>
                    <a:pt x="2" y="42"/>
                    <a:pt x="2" y="43"/>
                  </a:cubicBezTo>
                  <a:cubicBezTo>
                    <a:pt x="2" y="45"/>
                    <a:pt x="4" y="46"/>
                    <a:pt x="4" y="48"/>
                  </a:cubicBezTo>
                  <a:cubicBezTo>
                    <a:pt x="4" y="49"/>
                    <a:pt x="3" y="51"/>
                    <a:pt x="3" y="52"/>
                  </a:cubicBezTo>
                  <a:cubicBezTo>
                    <a:pt x="3" y="59"/>
                    <a:pt x="9" y="61"/>
                    <a:pt x="9" y="67"/>
                  </a:cubicBezTo>
                  <a:cubicBezTo>
                    <a:pt x="9" y="69"/>
                    <a:pt x="10" y="70"/>
                    <a:pt x="10" y="72"/>
                  </a:cubicBezTo>
                  <a:cubicBezTo>
                    <a:pt x="10" y="73"/>
                    <a:pt x="9" y="73"/>
                    <a:pt x="9" y="74"/>
                  </a:cubicBezTo>
                  <a:cubicBezTo>
                    <a:pt x="9" y="75"/>
                    <a:pt x="9" y="76"/>
                    <a:pt x="9" y="76"/>
                  </a:cubicBezTo>
                  <a:cubicBezTo>
                    <a:pt x="9" y="77"/>
                    <a:pt x="9" y="77"/>
                    <a:pt x="9" y="79"/>
                  </a:cubicBezTo>
                  <a:cubicBezTo>
                    <a:pt x="9" y="81"/>
                    <a:pt x="12" y="84"/>
                    <a:pt x="15" y="84"/>
                  </a:cubicBezTo>
                  <a:cubicBezTo>
                    <a:pt x="17" y="85"/>
                    <a:pt x="18" y="86"/>
                    <a:pt x="20" y="86"/>
                  </a:cubicBezTo>
                  <a:cubicBezTo>
                    <a:pt x="20" y="84"/>
                    <a:pt x="19" y="82"/>
                    <a:pt x="19" y="82"/>
                  </a:cubicBezTo>
                  <a:cubicBezTo>
                    <a:pt x="19" y="81"/>
                    <a:pt x="21" y="80"/>
                    <a:pt x="21" y="80"/>
                  </a:cubicBezTo>
                  <a:lnTo>
                    <a:pt x="21" y="77"/>
                  </a:lnTo>
                  <a:lnTo>
                    <a:pt x="20" y="77"/>
                  </a:lnTo>
                  <a:cubicBezTo>
                    <a:pt x="22" y="76"/>
                    <a:pt x="22" y="76"/>
                    <a:pt x="23" y="75"/>
                  </a:cubicBezTo>
                  <a:lnTo>
                    <a:pt x="23" y="72"/>
                  </a:lnTo>
                  <a:cubicBezTo>
                    <a:pt x="20" y="72"/>
                    <a:pt x="18" y="71"/>
                    <a:pt x="18" y="68"/>
                  </a:cubicBezTo>
                  <a:cubicBezTo>
                    <a:pt x="18" y="67"/>
                    <a:pt x="20" y="66"/>
                    <a:pt x="21" y="66"/>
                  </a:cubicBezTo>
                  <a:cubicBezTo>
                    <a:pt x="21" y="65"/>
                    <a:pt x="21" y="63"/>
                    <a:pt x="21" y="62"/>
                  </a:cubicBezTo>
                  <a:cubicBezTo>
                    <a:pt x="21" y="59"/>
                    <a:pt x="19" y="56"/>
                    <a:pt x="19" y="55"/>
                  </a:cubicBezTo>
                  <a:cubicBezTo>
                    <a:pt x="19" y="55"/>
                    <a:pt x="19" y="54"/>
                    <a:pt x="19" y="54"/>
                  </a:cubicBezTo>
                  <a:cubicBezTo>
                    <a:pt x="21" y="54"/>
                    <a:pt x="23" y="55"/>
                    <a:pt x="24" y="55"/>
                  </a:cubicBezTo>
                  <a:cubicBezTo>
                    <a:pt x="25" y="55"/>
                    <a:pt x="25" y="54"/>
                    <a:pt x="25" y="53"/>
                  </a:cubicBezTo>
                  <a:cubicBezTo>
                    <a:pt x="25" y="53"/>
                    <a:pt x="25" y="52"/>
                    <a:pt x="25" y="51"/>
                  </a:cubicBezTo>
                  <a:cubicBezTo>
                    <a:pt x="25" y="51"/>
                    <a:pt x="24" y="51"/>
                    <a:pt x="24" y="50"/>
                  </a:cubicBezTo>
                  <a:cubicBezTo>
                    <a:pt x="24" y="48"/>
                    <a:pt x="27" y="48"/>
                    <a:pt x="28" y="48"/>
                  </a:cubicBezTo>
                  <a:cubicBezTo>
                    <a:pt x="34" y="49"/>
                    <a:pt x="36" y="46"/>
                    <a:pt x="36" y="42"/>
                  </a:cubicBezTo>
                  <a:cubicBezTo>
                    <a:pt x="36" y="41"/>
                    <a:pt x="35" y="41"/>
                    <a:pt x="35" y="41"/>
                  </a:cubicBezTo>
                  <a:cubicBezTo>
                    <a:pt x="34" y="40"/>
                    <a:pt x="34" y="39"/>
                    <a:pt x="35" y="39"/>
                  </a:cubicBezTo>
                  <a:cubicBezTo>
                    <a:pt x="33" y="38"/>
                    <a:pt x="30" y="36"/>
                    <a:pt x="30" y="35"/>
                  </a:cubicBezTo>
                  <a:lnTo>
                    <a:pt x="31" y="29"/>
                  </a:lnTo>
                  <a:cubicBezTo>
                    <a:pt x="31" y="27"/>
                    <a:pt x="30" y="25"/>
                    <a:pt x="32" y="24"/>
                  </a:cubicBezTo>
                  <a:lnTo>
                    <a:pt x="32" y="2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0" name="Freeform 223">
              <a:extLst>
                <a:ext uri="{FF2B5EF4-FFF2-40B4-BE49-F238E27FC236}">
                  <a16:creationId xmlns:a16="http://schemas.microsoft.com/office/drawing/2014/main" id="{950944E6-B8F4-47AD-A2FE-23EC8E57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595" y="1908660"/>
              <a:ext cx="10242" cy="39986"/>
            </a:xfrm>
            <a:custGeom>
              <a:avLst/>
              <a:gdLst>
                <a:gd name="T0" fmla="*/ 22 w 27"/>
                <a:gd name="T1" fmla="*/ 98 h 104"/>
                <a:gd name="T2" fmla="*/ 15 w 27"/>
                <a:gd name="T3" fmla="*/ 92 h 104"/>
                <a:gd name="T4" fmla="*/ 15 w 27"/>
                <a:gd name="T5" fmla="*/ 89 h 104"/>
                <a:gd name="T6" fmla="*/ 15 w 27"/>
                <a:gd name="T7" fmla="*/ 87 h 104"/>
                <a:gd name="T8" fmla="*/ 16 w 27"/>
                <a:gd name="T9" fmla="*/ 85 h 104"/>
                <a:gd name="T10" fmla="*/ 15 w 27"/>
                <a:gd name="T11" fmla="*/ 80 h 104"/>
                <a:gd name="T12" fmla="*/ 9 w 27"/>
                <a:gd name="T13" fmla="*/ 65 h 104"/>
                <a:gd name="T14" fmla="*/ 10 w 27"/>
                <a:gd name="T15" fmla="*/ 61 h 104"/>
                <a:gd name="T16" fmla="*/ 8 w 27"/>
                <a:gd name="T17" fmla="*/ 56 h 104"/>
                <a:gd name="T18" fmla="*/ 9 w 27"/>
                <a:gd name="T19" fmla="*/ 53 h 104"/>
                <a:gd name="T20" fmla="*/ 9 w 27"/>
                <a:gd name="T21" fmla="*/ 51 h 104"/>
                <a:gd name="T22" fmla="*/ 9 w 27"/>
                <a:gd name="T23" fmla="*/ 49 h 104"/>
                <a:gd name="T24" fmla="*/ 9 w 27"/>
                <a:gd name="T25" fmla="*/ 49 h 104"/>
                <a:gd name="T26" fmla="*/ 9 w 27"/>
                <a:gd name="T27" fmla="*/ 47 h 104"/>
                <a:gd name="T28" fmla="*/ 6 w 27"/>
                <a:gd name="T29" fmla="*/ 39 h 104"/>
                <a:gd name="T30" fmla="*/ 6 w 27"/>
                <a:gd name="T31" fmla="*/ 33 h 104"/>
                <a:gd name="T32" fmla="*/ 9 w 27"/>
                <a:gd name="T33" fmla="*/ 26 h 104"/>
                <a:gd name="T34" fmla="*/ 7 w 27"/>
                <a:gd name="T35" fmla="*/ 21 h 104"/>
                <a:gd name="T36" fmla="*/ 10 w 27"/>
                <a:gd name="T37" fmla="*/ 15 h 104"/>
                <a:gd name="T38" fmla="*/ 6 w 27"/>
                <a:gd name="T39" fmla="*/ 8 h 104"/>
                <a:gd name="T40" fmla="*/ 3 w 27"/>
                <a:gd name="T41" fmla="*/ 0 h 104"/>
                <a:gd name="T42" fmla="*/ 2 w 27"/>
                <a:gd name="T43" fmla="*/ 3 h 104"/>
                <a:gd name="T44" fmla="*/ 2 w 27"/>
                <a:gd name="T45" fmla="*/ 3 h 104"/>
                <a:gd name="T46" fmla="*/ 0 w 27"/>
                <a:gd name="T47" fmla="*/ 2 h 104"/>
                <a:gd name="T48" fmla="*/ 0 w 27"/>
                <a:gd name="T49" fmla="*/ 2 h 104"/>
                <a:gd name="T50" fmla="*/ 2 w 27"/>
                <a:gd name="T51" fmla="*/ 14 h 104"/>
                <a:gd name="T52" fmla="*/ 1 w 27"/>
                <a:gd name="T53" fmla="*/ 17 h 104"/>
                <a:gd name="T54" fmla="*/ 2 w 27"/>
                <a:gd name="T55" fmla="*/ 25 h 104"/>
                <a:gd name="T56" fmla="*/ 2 w 27"/>
                <a:gd name="T57" fmla="*/ 29 h 104"/>
                <a:gd name="T58" fmla="*/ 2 w 27"/>
                <a:gd name="T59" fmla="*/ 32 h 104"/>
                <a:gd name="T60" fmla="*/ 2 w 27"/>
                <a:gd name="T61" fmla="*/ 33 h 104"/>
                <a:gd name="T62" fmla="*/ 2 w 27"/>
                <a:gd name="T63" fmla="*/ 36 h 104"/>
                <a:gd name="T64" fmla="*/ 2 w 27"/>
                <a:gd name="T65" fmla="*/ 39 h 104"/>
                <a:gd name="T66" fmla="*/ 3 w 27"/>
                <a:gd name="T67" fmla="*/ 42 h 104"/>
                <a:gd name="T68" fmla="*/ 4 w 27"/>
                <a:gd name="T69" fmla="*/ 46 h 104"/>
                <a:gd name="T70" fmla="*/ 3 w 27"/>
                <a:gd name="T71" fmla="*/ 54 h 104"/>
                <a:gd name="T72" fmla="*/ 2 w 27"/>
                <a:gd name="T73" fmla="*/ 57 h 104"/>
                <a:gd name="T74" fmla="*/ 5 w 27"/>
                <a:gd name="T75" fmla="*/ 64 h 104"/>
                <a:gd name="T76" fmla="*/ 4 w 27"/>
                <a:gd name="T77" fmla="*/ 67 h 104"/>
                <a:gd name="T78" fmla="*/ 8 w 27"/>
                <a:gd name="T79" fmla="*/ 70 h 104"/>
                <a:gd name="T80" fmla="*/ 9 w 27"/>
                <a:gd name="T81" fmla="*/ 76 h 104"/>
                <a:gd name="T82" fmla="*/ 10 w 27"/>
                <a:gd name="T83" fmla="*/ 79 h 104"/>
                <a:gd name="T84" fmla="*/ 10 w 27"/>
                <a:gd name="T85" fmla="*/ 82 h 104"/>
                <a:gd name="T86" fmla="*/ 6 w 27"/>
                <a:gd name="T87" fmla="*/ 84 h 104"/>
                <a:gd name="T88" fmla="*/ 10 w 27"/>
                <a:gd name="T89" fmla="*/ 85 h 104"/>
                <a:gd name="T90" fmla="*/ 12 w 27"/>
                <a:gd name="T91" fmla="*/ 87 h 104"/>
                <a:gd name="T92" fmla="*/ 16 w 27"/>
                <a:gd name="T93" fmla="*/ 95 h 104"/>
                <a:gd name="T94" fmla="*/ 19 w 27"/>
                <a:gd name="T95" fmla="*/ 99 h 104"/>
                <a:gd name="T96" fmla="*/ 18 w 27"/>
                <a:gd name="T97" fmla="*/ 99 h 104"/>
                <a:gd name="T98" fmla="*/ 22 w 27"/>
                <a:gd name="T99" fmla="*/ 101 h 104"/>
                <a:gd name="T100" fmla="*/ 24 w 27"/>
                <a:gd name="T101" fmla="*/ 102 h 104"/>
                <a:gd name="T102" fmla="*/ 27 w 27"/>
                <a:gd name="T103" fmla="*/ 100 h 104"/>
                <a:gd name="T104" fmla="*/ 26 w 27"/>
                <a:gd name="T105" fmla="*/ 99 h 104"/>
                <a:gd name="T106" fmla="*/ 26 w 27"/>
                <a:gd name="T107" fmla="*/ 99 h 104"/>
                <a:gd name="T108" fmla="*/ 22 w 27"/>
                <a:gd name="T109" fmla="*/ 98 h 104"/>
                <a:gd name="T110" fmla="*/ 22 w 27"/>
                <a:gd name="T111" fmla="*/ 98 h 10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"/>
                <a:gd name="T169" fmla="*/ 0 h 104"/>
                <a:gd name="T170" fmla="*/ 27 w 27"/>
                <a:gd name="T171" fmla="*/ 104 h 10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" h="104">
                  <a:moveTo>
                    <a:pt x="22" y="98"/>
                  </a:moveTo>
                  <a:cubicBezTo>
                    <a:pt x="19" y="98"/>
                    <a:pt x="15" y="94"/>
                    <a:pt x="15" y="92"/>
                  </a:cubicBezTo>
                  <a:cubicBezTo>
                    <a:pt x="15" y="90"/>
                    <a:pt x="15" y="90"/>
                    <a:pt x="15" y="89"/>
                  </a:cubicBezTo>
                  <a:cubicBezTo>
                    <a:pt x="15" y="89"/>
                    <a:pt x="15" y="88"/>
                    <a:pt x="15" y="87"/>
                  </a:cubicBezTo>
                  <a:cubicBezTo>
                    <a:pt x="15" y="86"/>
                    <a:pt x="16" y="86"/>
                    <a:pt x="16" y="85"/>
                  </a:cubicBezTo>
                  <a:cubicBezTo>
                    <a:pt x="16" y="83"/>
                    <a:pt x="15" y="82"/>
                    <a:pt x="15" y="80"/>
                  </a:cubicBezTo>
                  <a:cubicBezTo>
                    <a:pt x="15" y="74"/>
                    <a:pt x="9" y="72"/>
                    <a:pt x="9" y="65"/>
                  </a:cubicBezTo>
                  <a:cubicBezTo>
                    <a:pt x="9" y="64"/>
                    <a:pt x="10" y="62"/>
                    <a:pt x="10" y="61"/>
                  </a:cubicBezTo>
                  <a:cubicBezTo>
                    <a:pt x="10" y="59"/>
                    <a:pt x="8" y="58"/>
                    <a:pt x="8" y="56"/>
                  </a:cubicBezTo>
                  <a:cubicBezTo>
                    <a:pt x="8" y="55"/>
                    <a:pt x="9" y="54"/>
                    <a:pt x="9" y="53"/>
                  </a:cubicBezTo>
                  <a:cubicBezTo>
                    <a:pt x="9" y="52"/>
                    <a:pt x="9" y="52"/>
                    <a:pt x="9" y="51"/>
                  </a:cubicBezTo>
                  <a:cubicBezTo>
                    <a:pt x="9" y="51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9" y="44"/>
                    <a:pt x="6" y="43"/>
                    <a:pt x="6" y="39"/>
                  </a:cubicBezTo>
                  <a:cubicBezTo>
                    <a:pt x="6" y="37"/>
                    <a:pt x="6" y="36"/>
                    <a:pt x="6" y="33"/>
                  </a:cubicBezTo>
                  <a:cubicBezTo>
                    <a:pt x="6" y="30"/>
                    <a:pt x="9" y="29"/>
                    <a:pt x="9" y="26"/>
                  </a:cubicBezTo>
                  <a:cubicBezTo>
                    <a:pt x="9" y="24"/>
                    <a:pt x="7" y="23"/>
                    <a:pt x="7" y="21"/>
                  </a:cubicBezTo>
                  <a:cubicBezTo>
                    <a:pt x="7" y="19"/>
                    <a:pt x="10" y="19"/>
                    <a:pt x="10" y="15"/>
                  </a:cubicBezTo>
                  <a:cubicBezTo>
                    <a:pt x="8" y="15"/>
                    <a:pt x="6" y="9"/>
                    <a:pt x="6" y="8"/>
                  </a:cubicBezTo>
                  <a:cubicBezTo>
                    <a:pt x="6" y="5"/>
                    <a:pt x="5" y="3"/>
                    <a:pt x="3" y="0"/>
                  </a:cubicBezTo>
                  <a:cubicBezTo>
                    <a:pt x="2" y="1"/>
                    <a:pt x="2" y="2"/>
                    <a:pt x="2" y="3"/>
                  </a:cubicBezTo>
                  <a:lnTo>
                    <a:pt x="0" y="2"/>
                  </a:lnTo>
                  <a:cubicBezTo>
                    <a:pt x="0" y="7"/>
                    <a:pt x="2" y="10"/>
                    <a:pt x="2" y="14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1" y="20"/>
                    <a:pt x="2" y="22"/>
                    <a:pt x="2" y="25"/>
                  </a:cubicBezTo>
                  <a:cubicBezTo>
                    <a:pt x="2" y="27"/>
                    <a:pt x="2" y="27"/>
                    <a:pt x="2" y="29"/>
                  </a:cubicBezTo>
                  <a:cubicBezTo>
                    <a:pt x="2" y="30"/>
                    <a:pt x="2" y="31"/>
                    <a:pt x="2" y="32"/>
                  </a:cubicBezTo>
                  <a:cubicBezTo>
                    <a:pt x="2" y="32"/>
                    <a:pt x="2" y="33"/>
                    <a:pt x="2" y="33"/>
                  </a:cubicBezTo>
                  <a:cubicBezTo>
                    <a:pt x="2" y="35"/>
                    <a:pt x="2" y="35"/>
                    <a:pt x="2" y="36"/>
                  </a:cubicBezTo>
                  <a:cubicBezTo>
                    <a:pt x="2" y="37"/>
                    <a:pt x="2" y="38"/>
                    <a:pt x="2" y="39"/>
                  </a:cubicBezTo>
                  <a:cubicBezTo>
                    <a:pt x="2" y="39"/>
                    <a:pt x="3" y="42"/>
                    <a:pt x="3" y="42"/>
                  </a:cubicBezTo>
                  <a:cubicBezTo>
                    <a:pt x="4" y="44"/>
                    <a:pt x="4" y="44"/>
                    <a:pt x="4" y="46"/>
                  </a:cubicBezTo>
                  <a:cubicBezTo>
                    <a:pt x="4" y="49"/>
                    <a:pt x="3" y="51"/>
                    <a:pt x="3" y="54"/>
                  </a:cubicBezTo>
                  <a:cubicBezTo>
                    <a:pt x="3" y="56"/>
                    <a:pt x="2" y="56"/>
                    <a:pt x="2" y="57"/>
                  </a:cubicBezTo>
                  <a:cubicBezTo>
                    <a:pt x="2" y="59"/>
                    <a:pt x="5" y="63"/>
                    <a:pt x="5" y="64"/>
                  </a:cubicBezTo>
                  <a:cubicBezTo>
                    <a:pt x="5" y="65"/>
                    <a:pt x="4" y="66"/>
                    <a:pt x="4" y="67"/>
                  </a:cubicBezTo>
                  <a:cubicBezTo>
                    <a:pt x="4" y="70"/>
                    <a:pt x="6" y="70"/>
                    <a:pt x="8" y="70"/>
                  </a:cubicBezTo>
                  <a:cubicBezTo>
                    <a:pt x="9" y="72"/>
                    <a:pt x="9" y="74"/>
                    <a:pt x="9" y="76"/>
                  </a:cubicBezTo>
                  <a:cubicBezTo>
                    <a:pt x="9" y="76"/>
                    <a:pt x="10" y="78"/>
                    <a:pt x="10" y="79"/>
                  </a:cubicBezTo>
                  <a:cubicBezTo>
                    <a:pt x="10" y="81"/>
                    <a:pt x="10" y="81"/>
                    <a:pt x="10" y="82"/>
                  </a:cubicBezTo>
                  <a:cubicBezTo>
                    <a:pt x="9" y="83"/>
                    <a:pt x="7" y="83"/>
                    <a:pt x="6" y="84"/>
                  </a:cubicBezTo>
                  <a:cubicBezTo>
                    <a:pt x="7" y="84"/>
                    <a:pt x="10" y="85"/>
                    <a:pt x="10" y="85"/>
                  </a:cubicBezTo>
                  <a:cubicBezTo>
                    <a:pt x="11" y="87"/>
                    <a:pt x="11" y="87"/>
                    <a:pt x="12" y="87"/>
                  </a:cubicBezTo>
                  <a:cubicBezTo>
                    <a:pt x="12" y="90"/>
                    <a:pt x="14" y="95"/>
                    <a:pt x="16" y="95"/>
                  </a:cubicBezTo>
                  <a:cubicBezTo>
                    <a:pt x="16" y="98"/>
                    <a:pt x="19" y="98"/>
                    <a:pt x="19" y="99"/>
                  </a:cubicBezTo>
                  <a:cubicBezTo>
                    <a:pt x="19" y="99"/>
                    <a:pt x="19" y="99"/>
                    <a:pt x="18" y="99"/>
                  </a:cubicBezTo>
                  <a:cubicBezTo>
                    <a:pt x="19" y="100"/>
                    <a:pt x="20" y="101"/>
                    <a:pt x="22" y="101"/>
                  </a:cubicBezTo>
                  <a:cubicBezTo>
                    <a:pt x="23" y="102"/>
                    <a:pt x="23" y="104"/>
                    <a:pt x="24" y="102"/>
                  </a:cubicBezTo>
                  <a:cubicBezTo>
                    <a:pt x="24" y="100"/>
                    <a:pt x="25" y="100"/>
                    <a:pt x="27" y="100"/>
                  </a:cubicBezTo>
                  <a:cubicBezTo>
                    <a:pt x="26" y="99"/>
                    <a:pt x="26" y="99"/>
                    <a:pt x="26" y="99"/>
                  </a:cubicBezTo>
                  <a:lnTo>
                    <a:pt x="22" y="98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1" name="Freeform 224">
              <a:extLst>
                <a:ext uri="{FF2B5EF4-FFF2-40B4-BE49-F238E27FC236}">
                  <a16:creationId xmlns:a16="http://schemas.microsoft.com/office/drawing/2014/main" id="{A59BF271-763F-490D-8B1C-C3DB51E7B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595" y="1900190"/>
              <a:ext cx="12409" cy="14379"/>
            </a:xfrm>
            <a:custGeom>
              <a:avLst/>
              <a:gdLst>
                <a:gd name="T0" fmla="*/ 0 w 33"/>
                <a:gd name="T1" fmla="*/ 3 h 37"/>
                <a:gd name="T2" fmla="*/ 0 w 33"/>
                <a:gd name="T3" fmla="*/ 3 h 37"/>
                <a:gd name="T4" fmla="*/ 0 w 33"/>
                <a:gd name="T5" fmla="*/ 3 h 37"/>
                <a:gd name="T6" fmla="*/ 0 w 33"/>
                <a:gd name="T7" fmla="*/ 3 h 37"/>
                <a:gd name="T8" fmla="*/ 4 w 33"/>
                <a:gd name="T9" fmla="*/ 7 h 37"/>
                <a:gd name="T10" fmla="*/ 3 w 33"/>
                <a:gd name="T11" fmla="*/ 9 h 37"/>
                <a:gd name="T12" fmla="*/ 4 w 33"/>
                <a:gd name="T13" fmla="*/ 12 h 37"/>
                <a:gd name="T14" fmla="*/ 4 w 33"/>
                <a:gd name="T15" fmla="*/ 13 h 37"/>
                <a:gd name="T16" fmla="*/ 3 w 33"/>
                <a:gd name="T17" fmla="*/ 16 h 37"/>
                <a:gd name="T18" fmla="*/ 4 w 33"/>
                <a:gd name="T19" fmla="*/ 19 h 37"/>
                <a:gd name="T20" fmla="*/ 3 w 33"/>
                <a:gd name="T21" fmla="*/ 22 h 37"/>
                <a:gd name="T22" fmla="*/ 6 w 33"/>
                <a:gd name="T23" fmla="*/ 30 h 37"/>
                <a:gd name="T24" fmla="*/ 10 w 33"/>
                <a:gd name="T25" fmla="*/ 37 h 37"/>
                <a:gd name="T26" fmla="*/ 14 w 33"/>
                <a:gd name="T27" fmla="*/ 35 h 37"/>
                <a:gd name="T28" fmla="*/ 18 w 33"/>
                <a:gd name="T29" fmla="*/ 37 h 37"/>
                <a:gd name="T30" fmla="*/ 22 w 33"/>
                <a:gd name="T31" fmla="*/ 35 h 37"/>
                <a:gd name="T32" fmla="*/ 22 w 33"/>
                <a:gd name="T33" fmla="*/ 35 h 37"/>
                <a:gd name="T34" fmla="*/ 23 w 33"/>
                <a:gd name="T35" fmla="*/ 30 h 37"/>
                <a:gd name="T36" fmla="*/ 23 w 33"/>
                <a:gd name="T37" fmla="*/ 30 h 37"/>
                <a:gd name="T38" fmla="*/ 23 w 33"/>
                <a:gd name="T39" fmla="*/ 29 h 37"/>
                <a:gd name="T40" fmla="*/ 29 w 33"/>
                <a:gd name="T41" fmla="*/ 27 h 37"/>
                <a:gd name="T42" fmla="*/ 31 w 33"/>
                <a:gd name="T43" fmla="*/ 27 h 37"/>
                <a:gd name="T44" fmla="*/ 31 w 33"/>
                <a:gd name="T45" fmla="*/ 27 h 37"/>
                <a:gd name="T46" fmla="*/ 32 w 33"/>
                <a:gd name="T47" fmla="*/ 28 h 37"/>
                <a:gd name="T48" fmla="*/ 32 w 33"/>
                <a:gd name="T49" fmla="*/ 28 h 37"/>
                <a:gd name="T50" fmla="*/ 33 w 33"/>
                <a:gd name="T51" fmla="*/ 25 h 37"/>
                <a:gd name="T52" fmla="*/ 31 w 33"/>
                <a:gd name="T53" fmla="*/ 19 h 37"/>
                <a:gd name="T54" fmla="*/ 31 w 33"/>
                <a:gd name="T55" fmla="*/ 19 h 37"/>
                <a:gd name="T56" fmla="*/ 29 w 33"/>
                <a:gd name="T57" fmla="*/ 19 h 37"/>
                <a:gd name="T58" fmla="*/ 29 w 33"/>
                <a:gd name="T59" fmla="*/ 19 h 37"/>
                <a:gd name="T60" fmla="*/ 25 w 33"/>
                <a:gd name="T61" fmla="*/ 15 h 37"/>
                <a:gd name="T62" fmla="*/ 25 w 33"/>
                <a:gd name="T63" fmla="*/ 13 h 37"/>
                <a:gd name="T64" fmla="*/ 17 w 33"/>
                <a:gd name="T65" fmla="*/ 8 h 37"/>
                <a:gd name="T66" fmla="*/ 12 w 33"/>
                <a:gd name="T67" fmla="*/ 4 h 37"/>
                <a:gd name="T68" fmla="*/ 10 w 33"/>
                <a:gd name="T69" fmla="*/ 0 h 37"/>
                <a:gd name="T70" fmla="*/ 4 w 33"/>
                <a:gd name="T71" fmla="*/ 3 h 37"/>
                <a:gd name="T72" fmla="*/ 4 w 33"/>
                <a:gd name="T73" fmla="*/ 3 h 37"/>
                <a:gd name="T74" fmla="*/ 0 w 33"/>
                <a:gd name="T75" fmla="*/ 3 h 37"/>
                <a:gd name="T76" fmla="*/ 0 w 33"/>
                <a:gd name="T77" fmla="*/ 3 h 37"/>
                <a:gd name="T78" fmla="*/ 0 w 33"/>
                <a:gd name="T79" fmla="*/ 3 h 37"/>
                <a:gd name="T80" fmla="*/ 0 w 33"/>
                <a:gd name="T81" fmla="*/ 3 h 3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3"/>
                <a:gd name="T124" fmla="*/ 0 h 37"/>
                <a:gd name="T125" fmla="*/ 33 w 33"/>
                <a:gd name="T126" fmla="*/ 37 h 3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3" h="37">
                  <a:moveTo>
                    <a:pt x="0" y="3"/>
                  </a:moveTo>
                  <a:lnTo>
                    <a:pt x="0" y="3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5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cubicBezTo>
                    <a:pt x="3" y="10"/>
                    <a:pt x="3" y="11"/>
                    <a:pt x="4" y="12"/>
                  </a:cubicBezTo>
                  <a:cubicBezTo>
                    <a:pt x="4" y="12"/>
                    <a:pt x="4" y="12"/>
                    <a:pt x="4" y="13"/>
                  </a:cubicBezTo>
                  <a:cubicBezTo>
                    <a:pt x="3" y="13"/>
                    <a:pt x="3" y="14"/>
                    <a:pt x="3" y="16"/>
                  </a:cubicBezTo>
                  <a:cubicBezTo>
                    <a:pt x="3" y="18"/>
                    <a:pt x="4" y="18"/>
                    <a:pt x="4" y="19"/>
                  </a:cubicBezTo>
                  <a:cubicBezTo>
                    <a:pt x="3" y="20"/>
                    <a:pt x="3" y="21"/>
                    <a:pt x="3" y="22"/>
                  </a:cubicBezTo>
                  <a:cubicBezTo>
                    <a:pt x="5" y="25"/>
                    <a:pt x="6" y="27"/>
                    <a:pt x="6" y="30"/>
                  </a:cubicBezTo>
                  <a:cubicBezTo>
                    <a:pt x="6" y="31"/>
                    <a:pt x="9" y="37"/>
                    <a:pt x="10" y="37"/>
                  </a:cubicBezTo>
                  <a:cubicBezTo>
                    <a:pt x="11" y="37"/>
                    <a:pt x="12" y="35"/>
                    <a:pt x="14" y="35"/>
                  </a:cubicBezTo>
                  <a:cubicBezTo>
                    <a:pt x="16" y="35"/>
                    <a:pt x="17" y="37"/>
                    <a:pt x="18" y="37"/>
                  </a:cubicBezTo>
                  <a:cubicBezTo>
                    <a:pt x="19" y="35"/>
                    <a:pt x="20" y="35"/>
                    <a:pt x="22" y="35"/>
                  </a:cubicBezTo>
                  <a:lnTo>
                    <a:pt x="23" y="30"/>
                  </a:lnTo>
                  <a:cubicBezTo>
                    <a:pt x="23" y="30"/>
                    <a:pt x="23" y="30"/>
                    <a:pt x="23" y="29"/>
                  </a:cubicBezTo>
                  <a:cubicBezTo>
                    <a:pt x="23" y="27"/>
                    <a:pt x="27" y="27"/>
                    <a:pt x="29" y="27"/>
                  </a:cubicBezTo>
                  <a:cubicBezTo>
                    <a:pt x="30" y="27"/>
                    <a:pt x="30" y="27"/>
                    <a:pt x="31" y="27"/>
                  </a:cubicBezTo>
                  <a:lnTo>
                    <a:pt x="32" y="28"/>
                  </a:lnTo>
                  <a:cubicBezTo>
                    <a:pt x="32" y="27"/>
                    <a:pt x="33" y="26"/>
                    <a:pt x="33" y="25"/>
                  </a:cubicBezTo>
                  <a:cubicBezTo>
                    <a:pt x="33" y="22"/>
                    <a:pt x="31" y="22"/>
                    <a:pt x="31" y="19"/>
                  </a:cubicBezTo>
                  <a:lnTo>
                    <a:pt x="29" y="19"/>
                  </a:lnTo>
                  <a:cubicBezTo>
                    <a:pt x="27" y="20"/>
                    <a:pt x="25" y="16"/>
                    <a:pt x="25" y="15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25" y="11"/>
                    <a:pt x="19" y="8"/>
                    <a:pt x="17" y="8"/>
                  </a:cubicBezTo>
                  <a:cubicBezTo>
                    <a:pt x="15" y="8"/>
                    <a:pt x="13" y="6"/>
                    <a:pt x="12" y="4"/>
                  </a:cubicBezTo>
                  <a:cubicBezTo>
                    <a:pt x="12" y="2"/>
                    <a:pt x="12" y="0"/>
                    <a:pt x="10" y="0"/>
                  </a:cubicBezTo>
                  <a:cubicBezTo>
                    <a:pt x="8" y="0"/>
                    <a:pt x="6" y="2"/>
                    <a:pt x="4" y="3"/>
                  </a:cubicBezTo>
                  <a:lnTo>
                    <a:pt x="0" y="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2" name="Freeform 225">
              <a:extLst>
                <a:ext uri="{FF2B5EF4-FFF2-40B4-BE49-F238E27FC236}">
                  <a16:creationId xmlns:a16="http://schemas.microsoft.com/office/drawing/2014/main" id="{9BB2694B-5C8C-47AA-A544-48CE69B68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47" y="1883841"/>
              <a:ext cx="36243" cy="41759"/>
            </a:xfrm>
            <a:custGeom>
              <a:avLst/>
              <a:gdLst>
                <a:gd name="T0" fmla="*/ 14 w 98"/>
                <a:gd name="T1" fmla="*/ 46 h 109"/>
                <a:gd name="T2" fmla="*/ 20 w 98"/>
                <a:gd name="T3" fmla="*/ 43 h 109"/>
                <a:gd name="T4" fmla="*/ 27 w 98"/>
                <a:gd name="T5" fmla="*/ 51 h 109"/>
                <a:gd name="T6" fmla="*/ 35 w 98"/>
                <a:gd name="T7" fmla="*/ 58 h 109"/>
                <a:gd name="T8" fmla="*/ 39 w 98"/>
                <a:gd name="T9" fmla="*/ 62 h 109"/>
                <a:gd name="T10" fmla="*/ 41 w 98"/>
                <a:gd name="T11" fmla="*/ 62 h 109"/>
                <a:gd name="T12" fmla="*/ 42 w 98"/>
                <a:gd name="T13" fmla="*/ 71 h 109"/>
                <a:gd name="T14" fmla="*/ 43 w 98"/>
                <a:gd name="T15" fmla="*/ 77 h 109"/>
                <a:gd name="T16" fmla="*/ 52 w 98"/>
                <a:gd name="T17" fmla="*/ 82 h 109"/>
                <a:gd name="T18" fmla="*/ 55 w 98"/>
                <a:gd name="T19" fmla="*/ 91 h 109"/>
                <a:gd name="T20" fmla="*/ 48 w 98"/>
                <a:gd name="T21" fmla="*/ 101 h 109"/>
                <a:gd name="T22" fmla="*/ 55 w 98"/>
                <a:gd name="T23" fmla="*/ 105 h 109"/>
                <a:gd name="T24" fmla="*/ 63 w 98"/>
                <a:gd name="T25" fmla="*/ 104 h 109"/>
                <a:gd name="T26" fmla="*/ 68 w 98"/>
                <a:gd name="T27" fmla="*/ 95 h 109"/>
                <a:gd name="T28" fmla="*/ 75 w 98"/>
                <a:gd name="T29" fmla="*/ 82 h 109"/>
                <a:gd name="T30" fmla="*/ 81 w 98"/>
                <a:gd name="T31" fmla="*/ 80 h 109"/>
                <a:gd name="T32" fmla="*/ 84 w 98"/>
                <a:gd name="T33" fmla="*/ 78 h 109"/>
                <a:gd name="T34" fmla="*/ 85 w 98"/>
                <a:gd name="T35" fmla="*/ 75 h 109"/>
                <a:gd name="T36" fmla="*/ 89 w 98"/>
                <a:gd name="T37" fmla="*/ 63 h 109"/>
                <a:gd name="T38" fmla="*/ 88 w 98"/>
                <a:gd name="T39" fmla="*/ 53 h 109"/>
                <a:gd name="T40" fmla="*/ 98 w 98"/>
                <a:gd name="T41" fmla="*/ 37 h 109"/>
                <a:gd name="T42" fmla="*/ 93 w 98"/>
                <a:gd name="T43" fmla="*/ 29 h 109"/>
                <a:gd name="T44" fmla="*/ 81 w 98"/>
                <a:gd name="T45" fmla="*/ 22 h 109"/>
                <a:gd name="T46" fmla="*/ 74 w 98"/>
                <a:gd name="T47" fmla="*/ 23 h 109"/>
                <a:gd name="T48" fmla="*/ 73 w 98"/>
                <a:gd name="T49" fmla="*/ 19 h 109"/>
                <a:gd name="T50" fmla="*/ 66 w 98"/>
                <a:gd name="T51" fmla="*/ 16 h 109"/>
                <a:gd name="T52" fmla="*/ 65 w 98"/>
                <a:gd name="T53" fmla="*/ 16 h 109"/>
                <a:gd name="T54" fmla="*/ 61 w 98"/>
                <a:gd name="T55" fmla="*/ 19 h 109"/>
                <a:gd name="T56" fmla="*/ 57 w 98"/>
                <a:gd name="T57" fmla="*/ 18 h 109"/>
                <a:gd name="T58" fmla="*/ 56 w 98"/>
                <a:gd name="T59" fmla="*/ 18 h 109"/>
                <a:gd name="T60" fmla="*/ 54 w 98"/>
                <a:gd name="T61" fmla="*/ 18 h 109"/>
                <a:gd name="T62" fmla="*/ 57 w 98"/>
                <a:gd name="T63" fmla="*/ 16 h 109"/>
                <a:gd name="T64" fmla="*/ 59 w 98"/>
                <a:gd name="T65" fmla="*/ 9 h 109"/>
                <a:gd name="T66" fmla="*/ 53 w 98"/>
                <a:gd name="T67" fmla="*/ 8 h 109"/>
                <a:gd name="T68" fmla="*/ 50 w 98"/>
                <a:gd name="T69" fmla="*/ 7 h 109"/>
                <a:gd name="T70" fmla="*/ 45 w 98"/>
                <a:gd name="T71" fmla="*/ 7 h 109"/>
                <a:gd name="T72" fmla="*/ 43 w 98"/>
                <a:gd name="T73" fmla="*/ 8 h 109"/>
                <a:gd name="T74" fmla="*/ 35 w 98"/>
                <a:gd name="T75" fmla="*/ 6 h 109"/>
                <a:gd name="T76" fmla="*/ 33 w 98"/>
                <a:gd name="T77" fmla="*/ 0 h 109"/>
                <a:gd name="T78" fmla="*/ 28 w 98"/>
                <a:gd name="T79" fmla="*/ 4 h 109"/>
                <a:gd name="T80" fmla="*/ 24 w 98"/>
                <a:gd name="T81" fmla="*/ 3 h 109"/>
                <a:gd name="T82" fmla="*/ 23 w 98"/>
                <a:gd name="T83" fmla="*/ 5 h 109"/>
                <a:gd name="T84" fmla="*/ 25 w 98"/>
                <a:gd name="T85" fmla="*/ 8 h 109"/>
                <a:gd name="T86" fmla="*/ 16 w 98"/>
                <a:gd name="T87" fmla="*/ 9 h 109"/>
                <a:gd name="T88" fmla="*/ 11 w 98"/>
                <a:gd name="T89" fmla="*/ 12 h 109"/>
                <a:gd name="T90" fmla="*/ 11 w 98"/>
                <a:gd name="T91" fmla="*/ 12 h 109"/>
                <a:gd name="T92" fmla="*/ 9 w 98"/>
                <a:gd name="T93" fmla="*/ 14 h 109"/>
                <a:gd name="T94" fmla="*/ 10 w 98"/>
                <a:gd name="T95" fmla="*/ 27 h 109"/>
                <a:gd name="T96" fmla="*/ 9 w 98"/>
                <a:gd name="T97" fmla="*/ 27 h 109"/>
                <a:gd name="T98" fmla="*/ 8 w 98"/>
                <a:gd name="T99" fmla="*/ 26 h 109"/>
                <a:gd name="T100" fmla="*/ 4 w 98"/>
                <a:gd name="T101" fmla="*/ 28 h 109"/>
                <a:gd name="T102" fmla="*/ 5 w 98"/>
                <a:gd name="T103" fmla="*/ 43 h 109"/>
                <a:gd name="T104" fmla="*/ 10 w 98"/>
                <a:gd name="T105" fmla="*/ 46 h 109"/>
                <a:gd name="T106" fmla="*/ 10 w 98"/>
                <a:gd name="T107" fmla="*/ 46 h 1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"/>
                <a:gd name="T163" fmla="*/ 0 h 109"/>
                <a:gd name="T164" fmla="*/ 98 w 98"/>
                <a:gd name="T165" fmla="*/ 109 h 1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" h="109">
                  <a:moveTo>
                    <a:pt x="10" y="46"/>
                  </a:moveTo>
                  <a:lnTo>
                    <a:pt x="14" y="46"/>
                  </a:lnTo>
                  <a:cubicBezTo>
                    <a:pt x="16" y="45"/>
                    <a:pt x="18" y="43"/>
                    <a:pt x="20" y="43"/>
                  </a:cubicBezTo>
                  <a:cubicBezTo>
                    <a:pt x="22" y="43"/>
                    <a:pt x="22" y="45"/>
                    <a:pt x="22" y="47"/>
                  </a:cubicBezTo>
                  <a:cubicBezTo>
                    <a:pt x="23" y="49"/>
                    <a:pt x="25" y="51"/>
                    <a:pt x="27" y="51"/>
                  </a:cubicBezTo>
                  <a:cubicBezTo>
                    <a:pt x="29" y="51"/>
                    <a:pt x="35" y="54"/>
                    <a:pt x="35" y="56"/>
                  </a:cubicBezTo>
                  <a:cubicBezTo>
                    <a:pt x="35" y="57"/>
                    <a:pt x="35" y="58"/>
                    <a:pt x="35" y="58"/>
                  </a:cubicBezTo>
                  <a:cubicBezTo>
                    <a:pt x="35" y="59"/>
                    <a:pt x="37" y="63"/>
                    <a:pt x="39" y="62"/>
                  </a:cubicBezTo>
                  <a:lnTo>
                    <a:pt x="41" y="62"/>
                  </a:lnTo>
                  <a:cubicBezTo>
                    <a:pt x="41" y="65"/>
                    <a:pt x="43" y="65"/>
                    <a:pt x="43" y="68"/>
                  </a:cubicBezTo>
                  <a:cubicBezTo>
                    <a:pt x="43" y="69"/>
                    <a:pt x="42" y="70"/>
                    <a:pt x="42" y="71"/>
                  </a:cubicBezTo>
                  <a:cubicBezTo>
                    <a:pt x="42" y="73"/>
                    <a:pt x="43" y="73"/>
                    <a:pt x="43" y="74"/>
                  </a:cubicBezTo>
                  <a:cubicBezTo>
                    <a:pt x="44" y="75"/>
                    <a:pt x="43" y="76"/>
                    <a:pt x="43" y="77"/>
                  </a:cubicBezTo>
                  <a:cubicBezTo>
                    <a:pt x="44" y="79"/>
                    <a:pt x="48" y="79"/>
                    <a:pt x="49" y="80"/>
                  </a:cubicBezTo>
                  <a:cubicBezTo>
                    <a:pt x="50" y="81"/>
                    <a:pt x="51" y="81"/>
                    <a:pt x="52" y="82"/>
                  </a:cubicBezTo>
                  <a:cubicBezTo>
                    <a:pt x="54" y="83"/>
                    <a:pt x="51" y="88"/>
                    <a:pt x="55" y="88"/>
                  </a:cubicBezTo>
                  <a:cubicBezTo>
                    <a:pt x="55" y="89"/>
                    <a:pt x="55" y="90"/>
                    <a:pt x="55" y="91"/>
                  </a:cubicBezTo>
                  <a:cubicBezTo>
                    <a:pt x="55" y="92"/>
                    <a:pt x="55" y="94"/>
                    <a:pt x="55" y="94"/>
                  </a:cubicBezTo>
                  <a:cubicBezTo>
                    <a:pt x="53" y="95"/>
                    <a:pt x="48" y="99"/>
                    <a:pt x="48" y="101"/>
                  </a:cubicBezTo>
                  <a:cubicBezTo>
                    <a:pt x="48" y="102"/>
                    <a:pt x="50" y="102"/>
                    <a:pt x="51" y="102"/>
                  </a:cubicBezTo>
                  <a:cubicBezTo>
                    <a:pt x="52" y="102"/>
                    <a:pt x="53" y="104"/>
                    <a:pt x="55" y="105"/>
                  </a:cubicBezTo>
                  <a:cubicBezTo>
                    <a:pt x="57" y="106"/>
                    <a:pt x="59" y="109"/>
                    <a:pt x="60" y="109"/>
                  </a:cubicBezTo>
                  <a:cubicBezTo>
                    <a:pt x="61" y="107"/>
                    <a:pt x="62" y="106"/>
                    <a:pt x="63" y="104"/>
                  </a:cubicBezTo>
                  <a:cubicBezTo>
                    <a:pt x="64" y="102"/>
                    <a:pt x="64" y="102"/>
                    <a:pt x="65" y="99"/>
                  </a:cubicBezTo>
                  <a:cubicBezTo>
                    <a:pt x="66" y="98"/>
                    <a:pt x="68" y="97"/>
                    <a:pt x="68" y="95"/>
                  </a:cubicBezTo>
                  <a:cubicBezTo>
                    <a:pt x="68" y="93"/>
                    <a:pt x="66" y="91"/>
                    <a:pt x="66" y="90"/>
                  </a:cubicBezTo>
                  <a:cubicBezTo>
                    <a:pt x="66" y="87"/>
                    <a:pt x="72" y="82"/>
                    <a:pt x="75" y="82"/>
                  </a:cubicBezTo>
                  <a:cubicBezTo>
                    <a:pt x="76" y="82"/>
                    <a:pt x="76" y="80"/>
                    <a:pt x="78" y="80"/>
                  </a:cubicBezTo>
                  <a:cubicBezTo>
                    <a:pt x="80" y="80"/>
                    <a:pt x="80" y="80"/>
                    <a:pt x="81" y="80"/>
                  </a:cubicBezTo>
                  <a:cubicBezTo>
                    <a:pt x="84" y="80"/>
                    <a:pt x="83" y="80"/>
                    <a:pt x="84" y="78"/>
                  </a:cubicBezTo>
                  <a:lnTo>
                    <a:pt x="85" y="75"/>
                  </a:lnTo>
                  <a:cubicBezTo>
                    <a:pt x="87" y="73"/>
                    <a:pt x="88" y="71"/>
                    <a:pt x="88" y="67"/>
                  </a:cubicBezTo>
                  <a:cubicBezTo>
                    <a:pt x="88" y="66"/>
                    <a:pt x="89" y="65"/>
                    <a:pt x="89" y="63"/>
                  </a:cubicBezTo>
                  <a:cubicBezTo>
                    <a:pt x="89" y="62"/>
                    <a:pt x="89" y="61"/>
                    <a:pt x="89" y="60"/>
                  </a:cubicBezTo>
                  <a:cubicBezTo>
                    <a:pt x="89" y="58"/>
                    <a:pt x="88" y="55"/>
                    <a:pt x="88" y="53"/>
                  </a:cubicBezTo>
                  <a:cubicBezTo>
                    <a:pt x="88" y="51"/>
                    <a:pt x="90" y="51"/>
                    <a:pt x="91" y="51"/>
                  </a:cubicBezTo>
                  <a:cubicBezTo>
                    <a:pt x="91" y="43"/>
                    <a:pt x="98" y="44"/>
                    <a:pt x="98" y="37"/>
                  </a:cubicBezTo>
                  <a:cubicBezTo>
                    <a:pt x="98" y="35"/>
                    <a:pt x="97" y="31"/>
                    <a:pt x="97" y="30"/>
                  </a:cubicBezTo>
                  <a:cubicBezTo>
                    <a:pt x="96" y="27"/>
                    <a:pt x="94" y="30"/>
                    <a:pt x="93" y="29"/>
                  </a:cubicBezTo>
                  <a:cubicBezTo>
                    <a:pt x="90" y="27"/>
                    <a:pt x="89" y="22"/>
                    <a:pt x="85" y="22"/>
                  </a:cubicBezTo>
                  <a:cubicBezTo>
                    <a:pt x="83" y="22"/>
                    <a:pt x="83" y="22"/>
                    <a:pt x="81" y="22"/>
                  </a:cubicBezTo>
                  <a:cubicBezTo>
                    <a:pt x="80" y="22"/>
                    <a:pt x="79" y="22"/>
                    <a:pt x="77" y="22"/>
                  </a:cubicBezTo>
                  <a:cubicBezTo>
                    <a:pt x="75" y="22"/>
                    <a:pt x="75" y="22"/>
                    <a:pt x="74" y="23"/>
                  </a:cubicBezTo>
                  <a:cubicBezTo>
                    <a:pt x="73" y="22"/>
                    <a:pt x="74" y="21"/>
                    <a:pt x="74" y="21"/>
                  </a:cubicBezTo>
                  <a:cubicBezTo>
                    <a:pt x="74" y="20"/>
                    <a:pt x="73" y="19"/>
                    <a:pt x="73" y="19"/>
                  </a:cubicBezTo>
                  <a:cubicBezTo>
                    <a:pt x="72" y="19"/>
                    <a:pt x="70" y="17"/>
                    <a:pt x="70" y="17"/>
                  </a:cubicBezTo>
                  <a:cubicBezTo>
                    <a:pt x="68" y="18"/>
                    <a:pt x="67" y="17"/>
                    <a:pt x="66" y="16"/>
                  </a:cubicBezTo>
                  <a:lnTo>
                    <a:pt x="65" y="16"/>
                  </a:lnTo>
                  <a:cubicBezTo>
                    <a:pt x="65" y="17"/>
                    <a:pt x="62" y="21"/>
                    <a:pt x="61" y="19"/>
                  </a:cubicBezTo>
                  <a:cubicBezTo>
                    <a:pt x="59" y="19"/>
                    <a:pt x="57" y="19"/>
                    <a:pt x="57" y="18"/>
                  </a:cubicBezTo>
                  <a:lnTo>
                    <a:pt x="56" y="18"/>
                  </a:lnTo>
                  <a:cubicBezTo>
                    <a:pt x="56" y="18"/>
                    <a:pt x="55" y="19"/>
                    <a:pt x="54" y="18"/>
                  </a:cubicBezTo>
                  <a:lnTo>
                    <a:pt x="57" y="16"/>
                  </a:lnTo>
                  <a:cubicBezTo>
                    <a:pt x="57" y="13"/>
                    <a:pt x="60" y="12"/>
                    <a:pt x="61" y="11"/>
                  </a:cubicBezTo>
                  <a:cubicBezTo>
                    <a:pt x="60" y="10"/>
                    <a:pt x="59" y="10"/>
                    <a:pt x="59" y="9"/>
                  </a:cubicBezTo>
                  <a:cubicBezTo>
                    <a:pt x="57" y="9"/>
                    <a:pt x="58" y="3"/>
                    <a:pt x="56" y="2"/>
                  </a:cubicBezTo>
                  <a:cubicBezTo>
                    <a:pt x="56" y="3"/>
                    <a:pt x="54" y="8"/>
                    <a:pt x="53" y="8"/>
                  </a:cubicBezTo>
                  <a:lnTo>
                    <a:pt x="50" y="7"/>
                  </a:lnTo>
                  <a:cubicBezTo>
                    <a:pt x="49" y="7"/>
                    <a:pt x="47" y="7"/>
                    <a:pt x="45" y="7"/>
                  </a:cubicBezTo>
                  <a:cubicBezTo>
                    <a:pt x="45" y="8"/>
                    <a:pt x="44" y="8"/>
                    <a:pt x="44" y="8"/>
                  </a:cubicBezTo>
                  <a:cubicBezTo>
                    <a:pt x="44" y="8"/>
                    <a:pt x="44" y="9"/>
                    <a:pt x="43" y="8"/>
                  </a:cubicBezTo>
                  <a:cubicBezTo>
                    <a:pt x="43" y="9"/>
                    <a:pt x="38" y="10"/>
                    <a:pt x="38" y="10"/>
                  </a:cubicBezTo>
                  <a:cubicBezTo>
                    <a:pt x="37" y="10"/>
                    <a:pt x="35" y="7"/>
                    <a:pt x="35" y="6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33" y="1"/>
                    <a:pt x="32" y="2"/>
                    <a:pt x="31" y="1"/>
                  </a:cubicBezTo>
                  <a:cubicBezTo>
                    <a:pt x="31" y="2"/>
                    <a:pt x="28" y="3"/>
                    <a:pt x="28" y="4"/>
                  </a:cubicBezTo>
                  <a:cubicBezTo>
                    <a:pt x="27" y="4"/>
                    <a:pt x="25" y="3"/>
                    <a:pt x="24" y="3"/>
                  </a:cubicBezTo>
                  <a:lnTo>
                    <a:pt x="23" y="3"/>
                  </a:lnTo>
                  <a:lnTo>
                    <a:pt x="23" y="5"/>
                  </a:lnTo>
                  <a:cubicBezTo>
                    <a:pt x="24" y="5"/>
                    <a:pt x="25" y="8"/>
                    <a:pt x="25" y="8"/>
                  </a:cubicBezTo>
                  <a:cubicBezTo>
                    <a:pt x="25" y="10"/>
                    <a:pt x="22" y="12"/>
                    <a:pt x="20" y="12"/>
                  </a:cubicBezTo>
                  <a:cubicBezTo>
                    <a:pt x="19" y="12"/>
                    <a:pt x="17" y="11"/>
                    <a:pt x="16" y="9"/>
                  </a:cubicBezTo>
                  <a:cubicBezTo>
                    <a:pt x="15" y="9"/>
                    <a:pt x="10" y="10"/>
                    <a:pt x="10" y="10"/>
                  </a:cubicBezTo>
                  <a:cubicBezTo>
                    <a:pt x="10" y="11"/>
                    <a:pt x="11" y="11"/>
                    <a:pt x="11" y="12"/>
                  </a:cubicBezTo>
                  <a:cubicBezTo>
                    <a:pt x="11" y="13"/>
                    <a:pt x="9" y="13"/>
                    <a:pt x="9" y="14"/>
                  </a:cubicBezTo>
                  <a:cubicBezTo>
                    <a:pt x="9" y="16"/>
                    <a:pt x="11" y="15"/>
                    <a:pt x="11" y="18"/>
                  </a:cubicBezTo>
                  <a:cubicBezTo>
                    <a:pt x="11" y="21"/>
                    <a:pt x="10" y="24"/>
                    <a:pt x="10" y="27"/>
                  </a:cubicBezTo>
                  <a:lnTo>
                    <a:pt x="9" y="27"/>
                  </a:lnTo>
                  <a:cubicBezTo>
                    <a:pt x="8" y="27"/>
                    <a:pt x="8" y="27"/>
                    <a:pt x="8" y="26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2" y="30"/>
                    <a:pt x="0" y="33"/>
                    <a:pt x="0" y="36"/>
                  </a:cubicBezTo>
                  <a:cubicBezTo>
                    <a:pt x="0" y="38"/>
                    <a:pt x="3" y="43"/>
                    <a:pt x="5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9" y="43"/>
                    <a:pt x="8" y="46"/>
                    <a:pt x="10" y="46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3" name="Freeform 226">
              <a:extLst>
                <a:ext uri="{FF2B5EF4-FFF2-40B4-BE49-F238E27FC236}">
                  <a16:creationId xmlns:a16="http://schemas.microsoft.com/office/drawing/2014/main" id="{7D8939C6-C65F-4B75-A321-148A1E29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0217" y="1882856"/>
              <a:ext cx="3939" cy="4334"/>
            </a:xfrm>
            <a:custGeom>
              <a:avLst/>
              <a:gdLst>
                <a:gd name="T0" fmla="*/ 2 w 10"/>
                <a:gd name="T1" fmla="*/ 11 h 12"/>
                <a:gd name="T2" fmla="*/ 3 w 10"/>
                <a:gd name="T3" fmla="*/ 11 h 12"/>
                <a:gd name="T4" fmla="*/ 4 w 10"/>
                <a:gd name="T5" fmla="*/ 10 h 12"/>
                <a:gd name="T6" fmla="*/ 10 w 10"/>
                <a:gd name="T7" fmla="*/ 8 h 12"/>
                <a:gd name="T8" fmla="*/ 8 w 10"/>
                <a:gd name="T9" fmla="*/ 3 h 12"/>
                <a:gd name="T10" fmla="*/ 9 w 10"/>
                <a:gd name="T11" fmla="*/ 1 h 12"/>
                <a:gd name="T12" fmla="*/ 5 w 10"/>
                <a:gd name="T13" fmla="*/ 0 h 12"/>
                <a:gd name="T14" fmla="*/ 5 w 10"/>
                <a:gd name="T15" fmla="*/ 0 h 12"/>
                <a:gd name="T16" fmla="*/ 0 w 10"/>
                <a:gd name="T17" fmla="*/ 1 h 12"/>
                <a:gd name="T18" fmla="*/ 0 w 10"/>
                <a:gd name="T19" fmla="*/ 1 h 12"/>
                <a:gd name="T20" fmla="*/ 0 w 10"/>
                <a:gd name="T21" fmla="*/ 5 h 12"/>
                <a:gd name="T22" fmla="*/ 2 w 10"/>
                <a:gd name="T23" fmla="*/ 11 h 12"/>
                <a:gd name="T24" fmla="*/ 2 w 10"/>
                <a:gd name="T25" fmla="*/ 11 h 12"/>
                <a:gd name="T26" fmla="*/ 2 w 10"/>
                <a:gd name="T27" fmla="*/ 11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2"/>
                <a:gd name="T44" fmla="*/ 10 w 10"/>
                <a:gd name="T45" fmla="*/ 12 h 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2">
                  <a:moveTo>
                    <a:pt x="2" y="11"/>
                  </a:moveTo>
                  <a:cubicBezTo>
                    <a:pt x="3" y="12"/>
                    <a:pt x="3" y="11"/>
                    <a:pt x="3" y="11"/>
                  </a:cubicBezTo>
                  <a:cubicBezTo>
                    <a:pt x="3" y="11"/>
                    <a:pt x="4" y="11"/>
                    <a:pt x="4" y="10"/>
                  </a:cubicBezTo>
                  <a:cubicBezTo>
                    <a:pt x="7" y="10"/>
                    <a:pt x="10" y="10"/>
                    <a:pt x="10" y="8"/>
                  </a:cubicBezTo>
                  <a:cubicBezTo>
                    <a:pt x="10" y="6"/>
                    <a:pt x="8" y="5"/>
                    <a:pt x="8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1"/>
                    <a:pt x="6" y="0"/>
                    <a:pt x="5" y="0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5"/>
                  </a:cubicBezTo>
                  <a:cubicBezTo>
                    <a:pt x="0" y="8"/>
                    <a:pt x="2" y="9"/>
                    <a:pt x="2" y="1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4" name="Freeform 227">
              <a:extLst>
                <a:ext uri="{FF2B5EF4-FFF2-40B4-BE49-F238E27FC236}">
                  <a16:creationId xmlns:a16="http://schemas.microsoft.com/office/drawing/2014/main" id="{98523CF8-43BB-4B7E-ABBD-A1A5A22A8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474" y="1880492"/>
              <a:ext cx="4531" cy="7288"/>
            </a:xfrm>
            <a:custGeom>
              <a:avLst/>
              <a:gdLst>
                <a:gd name="T0" fmla="*/ 10 w 12"/>
                <a:gd name="T1" fmla="*/ 7 h 19"/>
                <a:gd name="T2" fmla="*/ 8 w 12"/>
                <a:gd name="T3" fmla="*/ 4 h 19"/>
                <a:gd name="T4" fmla="*/ 7 w 12"/>
                <a:gd name="T5" fmla="*/ 5 h 19"/>
                <a:gd name="T6" fmla="*/ 4 w 12"/>
                <a:gd name="T7" fmla="*/ 0 h 19"/>
                <a:gd name="T8" fmla="*/ 3 w 12"/>
                <a:gd name="T9" fmla="*/ 1 h 19"/>
                <a:gd name="T10" fmla="*/ 3 w 12"/>
                <a:gd name="T11" fmla="*/ 3 h 19"/>
                <a:gd name="T12" fmla="*/ 0 w 12"/>
                <a:gd name="T13" fmla="*/ 6 h 19"/>
                <a:gd name="T14" fmla="*/ 0 w 12"/>
                <a:gd name="T15" fmla="*/ 6 h 19"/>
                <a:gd name="T16" fmla="*/ 2 w 12"/>
                <a:gd name="T17" fmla="*/ 9 h 19"/>
                <a:gd name="T18" fmla="*/ 2 w 12"/>
                <a:gd name="T19" fmla="*/ 9 h 19"/>
                <a:gd name="T20" fmla="*/ 5 w 12"/>
                <a:gd name="T21" fmla="*/ 12 h 19"/>
                <a:gd name="T22" fmla="*/ 4 w 12"/>
                <a:gd name="T23" fmla="*/ 15 h 19"/>
                <a:gd name="T24" fmla="*/ 7 w 12"/>
                <a:gd name="T25" fmla="*/ 19 h 19"/>
                <a:gd name="T26" fmla="*/ 12 w 12"/>
                <a:gd name="T27" fmla="*/ 17 h 19"/>
                <a:gd name="T28" fmla="*/ 10 w 12"/>
                <a:gd name="T29" fmla="*/ 11 h 19"/>
                <a:gd name="T30" fmla="*/ 10 w 12"/>
                <a:gd name="T31" fmla="*/ 7 h 19"/>
                <a:gd name="T32" fmla="*/ 10 w 12"/>
                <a:gd name="T33" fmla="*/ 7 h 19"/>
                <a:gd name="T34" fmla="*/ 10 w 12"/>
                <a:gd name="T35" fmla="*/ 7 h 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"/>
                <a:gd name="T55" fmla="*/ 0 h 19"/>
                <a:gd name="T56" fmla="*/ 12 w 12"/>
                <a:gd name="T57" fmla="*/ 19 h 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" h="19">
                  <a:moveTo>
                    <a:pt x="10" y="7"/>
                  </a:moveTo>
                  <a:cubicBezTo>
                    <a:pt x="9" y="6"/>
                    <a:pt x="9" y="4"/>
                    <a:pt x="8" y="4"/>
                  </a:cubicBezTo>
                  <a:cubicBezTo>
                    <a:pt x="8" y="4"/>
                    <a:pt x="7" y="4"/>
                    <a:pt x="7" y="5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2" y="4"/>
                    <a:pt x="1" y="5"/>
                    <a:pt x="0" y="6"/>
                  </a:cubicBezTo>
                  <a:lnTo>
                    <a:pt x="2" y="9"/>
                  </a:lnTo>
                  <a:cubicBezTo>
                    <a:pt x="4" y="9"/>
                    <a:pt x="5" y="10"/>
                    <a:pt x="5" y="12"/>
                  </a:cubicBezTo>
                  <a:cubicBezTo>
                    <a:pt x="5" y="13"/>
                    <a:pt x="4" y="14"/>
                    <a:pt x="4" y="15"/>
                  </a:cubicBezTo>
                  <a:cubicBezTo>
                    <a:pt x="4" y="16"/>
                    <a:pt x="6" y="19"/>
                    <a:pt x="7" y="19"/>
                  </a:cubicBezTo>
                  <a:cubicBezTo>
                    <a:pt x="7" y="19"/>
                    <a:pt x="12" y="18"/>
                    <a:pt x="12" y="17"/>
                  </a:cubicBezTo>
                  <a:cubicBezTo>
                    <a:pt x="12" y="15"/>
                    <a:pt x="10" y="14"/>
                    <a:pt x="10" y="11"/>
                  </a:cubicBezTo>
                  <a:cubicBezTo>
                    <a:pt x="10" y="9"/>
                    <a:pt x="10" y="8"/>
                    <a:pt x="10" y="7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5" name="Freeform 228">
              <a:extLst>
                <a:ext uri="{FF2B5EF4-FFF2-40B4-BE49-F238E27FC236}">
                  <a16:creationId xmlns:a16="http://schemas.microsoft.com/office/drawing/2014/main" id="{A9FCD5A8-2FA1-4CAC-8FD1-5B9B61A13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762" y="1889159"/>
              <a:ext cx="12606" cy="20682"/>
            </a:xfrm>
            <a:custGeom>
              <a:avLst/>
              <a:gdLst>
                <a:gd name="T0" fmla="*/ 28 w 34"/>
                <a:gd name="T1" fmla="*/ 12 h 54"/>
                <a:gd name="T2" fmla="*/ 25 w 34"/>
                <a:gd name="T3" fmla="*/ 13 h 54"/>
                <a:gd name="T4" fmla="*/ 24 w 34"/>
                <a:gd name="T5" fmla="*/ 14 h 54"/>
                <a:gd name="T6" fmla="*/ 20 w 34"/>
                <a:gd name="T7" fmla="*/ 22 h 54"/>
                <a:gd name="T8" fmla="*/ 25 w 34"/>
                <a:gd name="T9" fmla="*/ 29 h 54"/>
                <a:gd name="T10" fmla="*/ 28 w 34"/>
                <a:gd name="T11" fmla="*/ 28 h 54"/>
                <a:gd name="T12" fmla="*/ 30 w 34"/>
                <a:gd name="T13" fmla="*/ 32 h 54"/>
                <a:gd name="T14" fmla="*/ 30 w 34"/>
                <a:gd name="T15" fmla="*/ 32 h 54"/>
                <a:gd name="T16" fmla="*/ 34 w 34"/>
                <a:gd name="T17" fmla="*/ 36 h 54"/>
                <a:gd name="T18" fmla="*/ 33 w 34"/>
                <a:gd name="T19" fmla="*/ 38 h 54"/>
                <a:gd name="T20" fmla="*/ 34 w 34"/>
                <a:gd name="T21" fmla="*/ 41 h 54"/>
                <a:gd name="T22" fmla="*/ 34 w 34"/>
                <a:gd name="T23" fmla="*/ 42 h 54"/>
                <a:gd name="T24" fmla="*/ 33 w 34"/>
                <a:gd name="T25" fmla="*/ 45 h 54"/>
                <a:gd name="T26" fmla="*/ 34 w 34"/>
                <a:gd name="T27" fmla="*/ 48 h 54"/>
                <a:gd name="T28" fmla="*/ 32 w 34"/>
                <a:gd name="T29" fmla="*/ 54 h 54"/>
                <a:gd name="T30" fmla="*/ 32 w 34"/>
                <a:gd name="T31" fmla="*/ 54 h 54"/>
                <a:gd name="T32" fmla="*/ 30 w 34"/>
                <a:gd name="T33" fmla="*/ 53 h 54"/>
                <a:gd name="T34" fmla="*/ 30 w 34"/>
                <a:gd name="T35" fmla="*/ 53 h 54"/>
                <a:gd name="T36" fmla="*/ 25 w 34"/>
                <a:gd name="T37" fmla="*/ 50 h 54"/>
                <a:gd name="T38" fmla="*/ 19 w 34"/>
                <a:gd name="T39" fmla="*/ 47 h 54"/>
                <a:gd name="T40" fmla="*/ 14 w 34"/>
                <a:gd name="T41" fmla="*/ 42 h 54"/>
                <a:gd name="T42" fmla="*/ 14 w 34"/>
                <a:gd name="T43" fmla="*/ 38 h 54"/>
                <a:gd name="T44" fmla="*/ 11 w 34"/>
                <a:gd name="T45" fmla="*/ 35 h 54"/>
                <a:gd name="T46" fmla="*/ 10 w 34"/>
                <a:gd name="T47" fmla="*/ 32 h 54"/>
                <a:gd name="T48" fmla="*/ 6 w 34"/>
                <a:gd name="T49" fmla="*/ 25 h 54"/>
                <a:gd name="T50" fmla="*/ 5 w 34"/>
                <a:gd name="T51" fmla="*/ 23 h 54"/>
                <a:gd name="T52" fmla="*/ 3 w 34"/>
                <a:gd name="T53" fmla="*/ 20 h 54"/>
                <a:gd name="T54" fmla="*/ 0 w 34"/>
                <a:gd name="T55" fmla="*/ 17 h 54"/>
                <a:gd name="T56" fmla="*/ 0 w 34"/>
                <a:gd name="T57" fmla="*/ 17 h 54"/>
                <a:gd name="T58" fmla="*/ 0 w 34"/>
                <a:gd name="T59" fmla="*/ 16 h 54"/>
                <a:gd name="T60" fmla="*/ 0 w 34"/>
                <a:gd name="T61" fmla="*/ 16 h 54"/>
                <a:gd name="T62" fmla="*/ 0 w 34"/>
                <a:gd name="T63" fmla="*/ 13 h 54"/>
                <a:gd name="T64" fmla="*/ 3 w 34"/>
                <a:gd name="T65" fmla="*/ 10 h 54"/>
                <a:gd name="T66" fmla="*/ 3 w 34"/>
                <a:gd name="T67" fmla="*/ 11 h 54"/>
                <a:gd name="T68" fmla="*/ 3 w 34"/>
                <a:gd name="T69" fmla="*/ 13 h 54"/>
                <a:gd name="T70" fmla="*/ 6 w 34"/>
                <a:gd name="T71" fmla="*/ 15 h 54"/>
                <a:gd name="T72" fmla="*/ 8 w 34"/>
                <a:gd name="T73" fmla="*/ 13 h 54"/>
                <a:gd name="T74" fmla="*/ 11 w 34"/>
                <a:gd name="T75" fmla="*/ 8 h 54"/>
                <a:gd name="T76" fmla="*/ 15 w 34"/>
                <a:gd name="T77" fmla="*/ 4 h 54"/>
                <a:gd name="T78" fmla="*/ 14 w 34"/>
                <a:gd name="T79" fmla="*/ 0 h 54"/>
                <a:gd name="T80" fmla="*/ 19 w 34"/>
                <a:gd name="T81" fmla="*/ 3 h 54"/>
                <a:gd name="T82" fmla="*/ 23 w 34"/>
                <a:gd name="T83" fmla="*/ 8 h 54"/>
                <a:gd name="T84" fmla="*/ 27 w 34"/>
                <a:gd name="T85" fmla="*/ 7 h 54"/>
                <a:gd name="T86" fmla="*/ 28 w 34"/>
                <a:gd name="T87" fmla="*/ 7 h 54"/>
                <a:gd name="T88" fmla="*/ 29 w 34"/>
                <a:gd name="T89" fmla="*/ 9 h 54"/>
                <a:gd name="T90" fmla="*/ 27 w 34"/>
                <a:gd name="T91" fmla="*/ 10 h 54"/>
                <a:gd name="T92" fmla="*/ 28 w 34"/>
                <a:gd name="T93" fmla="*/ 12 h 54"/>
                <a:gd name="T94" fmla="*/ 28 w 34"/>
                <a:gd name="T95" fmla="*/ 12 h 54"/>
                <a:gd name="T96" fmla="*/ 28 w 34"/>
                <a:gd name="T97" fmla="*/ 12 h 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4"/>
                <a:gd name="T148" fmla="*/ 0 h 54"/>
                <a:gd name="T149" fmla="*/ 34 w 34"/>
                <a:gd name="T150" fmla="*/ 54 h 5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4" h="54">
                  <a:moveTo>
                    <a:pt x="28" y="12"/>
                  </a:moveTo>
                  <a:cubicBezTo>
                    <a:pt x="27" y="13"/>
                    <a:pt x="26" y="13"/>
                    <a:pt x="25" y="13"/>
                  </a:cubicBezTo>
                  <a:cubicBezTo>
                    <a:pt x="24" y="13"/>
                    <a:pt x="24" y="14"/>
                    <a:pt x="24" y="14"/>
                  </a:cubicBezTo>
                  <a:cubicBezTo>
                    <a:pt x="22" y="16"/>
                    <a:pt x="20" y="19"/>
                    <a:pt x="20" y="22"/>
                  </a:cubicBezTo>
                  <a:cubicBezTo>
                    <a:pt x="20" y="24"/>
                    <a:pt x="23" y="29"/>
                    <a:pt x="25" y="29"/>
                  </a:cubicBezTo>
                  <a:cubicBezTo>
                    <a:pt x="27" y="29"/>
                    <a:pt x="27" y="28"/>
                    <a:pt x="28" y="28"/>
                  </a:cubicBezTo>
                  <a:cubicBezTo>
                    <a:pt x="29" y="29"/>
                    <a:pt x="28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4" y="34"/>
                    <a:pt x="34" y="36"/>
                  </a:cubicBezTo>
                  <a:cubicBezTo>
                    <a:pt x="34" y="37"/>
                    <a:pt x="33" y="37"/>
                    <a:pt x="33" y="38"/>
                  </a:cubicBezTo>
                  <a:cubicBezTo>
                    <a:pt x="33" y="39"/>
                    <a:pt x="33" y="40"/>
                    <a:pt x="34" y="41"/>
                  </a:cubicBezTo>
                  <a:cubicBezTo>
                    <a:pt x="34" y="41"/>
                    <a:pt x="34" y="41"/>
                    <a:pt x="34" y="42"/>
                  </a:cubicBezTo>
                  <a:cubicBezTo>
                    <a:pt x="33" y="42"/>
                    <a:pt x="33" y="43"/>
                    <a:pt x="33" y="45"/>
                  </a:cubicBezTo>
                  <a:cubicBezTo>
                    <a:pt x="33" y="47"/>
                    <a:pt x="34" y="47"/>
                    <a:pt x="34" y="48"/>
                  </a:cubicBezTo>
                  <a:cubicBezTo>
                    <a:pt x="33" y="50"/>
                    <a:pt x="33" y="51"/>
                    <a:pt x="32" y="54"/>
                  </a:cubicBezTo>
                  <a:lnTo>
                    <a:pt x="30" y="53"/>
                  </a:lnTo>
                  <a:cubicBezTo>
                    <a:pt x="28" y="53"/>
                    <a:pt x="28" y="51"/>
                    <a:pt x="25" y="50"/>
                  </a:cubicBezTo>
                  <a:cubicBezTo>
                    <a:pt x="25" y="49"/>
                    <a:pt x="19" y="47"/>
                    <a:pt x="19" y="47"/>
                  </a:cubicBezTo>
                  <a:cubicBezTo>
                    <a:pt x="18" y="46"/>
                    <a:pt x="16" y="44"/>
                    <a:pt x="14" y="42"/>
                  </a:cubicBezTo>
                  <a:cubicBezTo>
                    <a:pt x="13" y="42"/>
                    <a:pt x="15" y="40"/>
                    <a:pt x="14" y="38"/>
                  </a:cubicBezTo>
                  <a:cubicBezTo>
                    <a:pt x="13" y="37"/>
                    <a:pt x="11" y="37"/>
                    <a:pt x="11" y="35"/>
                  </a:cubicBezTo>
                  <a:cubicBezTo>
                    <a:pt x="10" y="34"/>
                    <a:pt x="11" y="33"/>
                    <a:pt x="10" y="32"/>
                  </a:cubicBezTo>
                  <a:cubicBezTo>
                    <a:pt x="8" y="29"/>
                    <a:pt x="8" y="28"/>
                    <a:pt x="6" y="25"/>
                  </a:cubicBezTo>
                  <a:cubicBezTo>
                    <a:pt x="6" y="25"/>
                    <a:pt x="5" y="24"/>
                    <a:pt x="5" y="23"/>
                  </a:cubicBezTo>
                  <a:cubicBezTo>
                    <a:pt x="5" y="22"/>
                    <a:pt x="4" y="20"/>
                    <a:pt x="3" y="20"/>
                  </a:cubicBezTo>
                  <a:cubicBezTo>
                    <a:pt x="2" y="19"/>
                    <a:pt x="0" y="19"/>
                    <a:pt x="0" y="17"/>
                  </a:cubicBezTo>
                  <a:lnTo>
                    <a:pt x="0" y="16"/>
                  </a:lnTo>
                  <a:cubicBezTo>
                    <a:pt x="0" y="15"/>
                    <a:pt x="0" y="15"/>
                    <a:pt x="0" y="13"/>
                  </a:cubicBezTo>
                  <a:cubicBezTo>
                    <a:pt x="0" y="11"/>
                    <a:pt x="2" y="11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3" y="13"/>
                    <a:pt x="6" y="15"/>
                    <a:pt x="6" y="15"/>
                  </a:cubicBezTo>
                  <a:cubicBezTo>
                    <a:pt x="7" y="15"/>
                    <a:pt x="8" y="13"/>
                    <a:pt x="8" y="13"/>
                  </a:cubicBezTo>
                  <a:cubicBezTo>
                    <a:pt x="8" y="11"/>
                    <a:pt x="10" y="9"/>
                    <a:pt x="11" y="8"/>
                  </a:cubicBezTo>
                  <a:cubicBezTo>
                    <a:pt x="13" y="7"/>
                    <a:pt x="15" y="6"/>
                    <a:pt x="15" y="4"/>
                  </a:cubicBezTo>
                  <a:cubicBezTo>
                    <a:pt x="15" y="3"/>
                    <a:pt x="14" y="0"/>
                    <a:pt x="14" y="0"/>
                  </a:cubicBezTo>
                  <a:cubicBezTo>
                    <a:pt x="16" y="1"/>
                    <a:pt x="18" y="2"/>
                    <a:pt x="19" y="3"/>
                  </a:cubicBezTo>
                  <a:cubicBezTo>
                    <a:pt x="20" y="4"/>
                    <a:pt x="21" y="8"/>
                    <a:pt x="23" y="8"/>
                  </a:cubicBezTo>
                  <a:cubicBezTo>
                    <a:pt x="24" y="8"/>
                    <a:pt x="25" y="7"/>
                    <a:pt x="27" y="7"/>
                  </a:cubicBezTo>
                  <a:cubicBezTo>
                    <a:pt x="27" y="7"/>
                    <a:pt x="27" y="7"/>
                    <a:pt x="28" y="7"/>
                  </a:cubicBezTo>
                  <a:cubicBezTo>
                    <a:pt x="28" y="7"/>
                    <a:pt x="29" y="8"/>
                    <a:pt x="29" y="9"/>
                  </a:cubicBezTo>
                  <a:cubicBezTo>
                    <a:pt x="29" y="10"/>
                    <a:pt x="27" y="10"/>
                    <a:pt x="27" y="10"/>
                  </a:cubicBezTo>
                  <a:cubicBezTo>
                    <a:pt x="27" y="12"/>
                    <a:pt x="27" y="12"/>
                    <a:pt x="28" y="1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6" name="Freeform 229">
              <a:extLst>
                <a:ext uri="{FF2B5EF4-FFF2-40B4-BE49-F238E27FC236}">
                  <a16:creationId xmlns:a16="http://schemas.microsoft.com/office/drawing/2014/main" id="{8294D8EA-16D1-4904-9395-E0AEE861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762" y="1887780"/>
              <a:ext cx="5516" cy="7288"/>
            </a:xfrm>
            <a:custGeom>
              <a:avLst/>
              <a:gdLst>
                <a:gd name="T0" fmla="*/ 14 w 15"/>
                <a:gd name="T1" fmla="*/ 4 h 19"/>
                <a:gd name="T2" fmla="*/ 13 w 15"/>
                <a:gd name="T3" fmla="*/ 4 h 19"/>
                <a:gd name="T4" fmla="*/ 12 w 15"/>
                <a:gd name="T5" fmla="*/ 4 h 19"/>
                <a:gd name="T6" fmla="*/ 6 w 15"/>
                <a:gd name="T7" fmla="*/ 0 h 19"/>
                <a:gd name="T8" fmla="*/ 4 w 15"/>
                <a:gd name="T9" fmla="*/ 2 h 19"/>
                <a:gd name="T10" fmla="*/ 4 w 15"/>
                <a:gd name="T11" fmla="*/ 2 h 19"/>
                <a:gd name="T12" fmla="*/ 4 w 15"/>
                <a:gd name="T13" fmla="*/ 2 h 19"/>
                <a:gd name="T14" fmla="*/ 4 w 15"/>
                <a:gd name="T15" fmla="*/ 2 h 19"/>
                <a:gd name="T16" fmla="*/ 0 w 15"/>
                <a:gd name="T17" fmla="*/ 10 h 19"/>
                <a:gd name="T18" fmla="*/ 2 w 15"/>
                <a:gd name="T19" fmla="*/ 12 h 19"/>
                <a:gd name="T20" fmla="*/ 3 w 15"/>
                <a:gd name="T21" fmla="*/ 12 h 19"/>
                <a:gd name="T22" fmla="*/ 3 w 15"/>
                <a:gd name="T23" fmla="*/ 14 h 19"/>
                <a:gd name="T24" fmla="*/ 3 w 15"/>
                <a:gd name="T25" fmla="*/ 15 h 19"/>
                <a:gd name="T26" fmla="*/ 3 w 15"/>
                <a:gd name="T27" fmla="*/ 17 h 19"/>
                <a:gd name="T28" fmla="*/ 6 w 15"/>
                <a:gd name="T29" fmla="*/ 19 h 19"/>
                <a:gd name="T30" fmla="*/ 8 w 15"/>
                <a:gd name="T31" fmla="*/ 17 h 19"/>
                <a:gd name="T32" fmla="*/ 11 w 15"/>
                <a:gd name="T33" fmla="*/ 12 h 19"/>
                <a:gd name="T34" fmla="*/ 15 w 15"/>
                <a:gd name="T35" fmla="*/ 8 h 19"/>
                <a:gd name="T36" fmla="*/ 14 w 15"/>
                <a:gd name="T37" fmla="*/ 4 h 19"/>
                <a:gd name="T38" fmla="*/ 14 w 15"/>
                <a:gd name="T39" fmla="*/ 4 h 19"/>
                <a:gd name="T40" fmla="*/ 14 w 15"/>
                <a:gd name="T41" fmla="*/ 4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"/>
                <a:gd name="T64" fmla="*/ 0 h 19"/>
                <a:gd name="T65" fmla="*/ 15 w 15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" h="19">
                  <a:moveTo>
                    <a:pt x="14" y="4"/>
                  </a:move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0" y="4"/>
                    <a:pt x="8" y="1"/>
                    <a:pt x="6" y="0"/>
                  </a:cubicBezTo>
                  <a:cubicBezTo>
                    <a:pt x="6" y="1"/>
                    <a:pt x="5" y="2"/>
                    <a:pt x="4" y="2"/>
                  </a:cubicBezTo>
                  <a:cubicBezTo>
                    <a:pt x="3" y="4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3" y="12"/>
                    <a:pt x="3" y="11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4"/>
                    <a:pt x="3" y="15"/>
                    <a:pt x="3" y="15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3" y="17"/>
                    <a:pt x="6" y="19"/>
                    <a:pt x="6" y="19"/>
                  </a:cubicBezTo>
                  <a:cubicBezTo>
                    <a:pt x="7" y="19"/>
                    <a:pt x="8" y="17"/>
                    <a:pt x="8" y="17"/>
                  </a:cubicBezTo>
                  <a:cubicBezTo>
                    <a:pt x="8" y="15"/>
                    <a:pt x="10" y="13"/>
                    <a:pt x="11" y="12"/>
                  </a:cubicBezTo>
                  <a:cubicBezTo>
                    <a:pt x="13" y="11"/>
                    <a:pt x="15" y="10"/>
                    <a:pt x="15" y="8"/>
                  </a:cubicBezTo>
                  <a:cubicBezTo>
                    <a:pt x="15" y="7"/>
                    <a:pt x="14" y="4"/>
                    <a:pt x="14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7" name="Freeform 230">
              <a:extLst>
                <a:ext uri="{FF2B5EF4-FFF2-40B4-BE49-F238E27FC236}">
                  <a16:creationId xmlns:a16="http://schemas.microsoft.com/office/drawing/2014/main" id="{E352AF5D-4306-4C71-BB5A-FA624B273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641" y="1876553"/>
              <a:ext cx="12409" cy="11622"/>
            </a:xfrm>
            <a:custGeom>
              <a:avLst/>
              <a:gdLst>
                <a:gd name="T0" fmla="*/ 0 w 33"/>
                <a:gd name="T1" fmla="*/ 6 h 31"/>
                <a:gd name="T2" fmla="*/ 7 w 33"/>
                <a:gd name="T3" fmla="*/ 14 h 31"/>
                <a:gd name="T4" fmla="*/ 9 w 33"/>
                <a:gd name="T5" fmla="*/ 16 h 31"/>
                <a:gd name="T6" fmla="*/ 9 w 33"/>
                <a:gd name="T7" fmla="*/ 16 h 31"/>
                <a:gd name="T8" fmla="*/ 14 w 33"/>
                <a:gd name="T9" fmla="*/ 16 h 31"/>
                <a:gd name="T10" fmla="*/ 14 w 33"/>
                <a:gd name="T11" fmla="*/ 16 h 31"/>
                <a:gd name="T12" fmla="*/ 13 w 33"/>
                <a:gd name="T13" fmla="*/ 19 h 31"/>
                <a:gd name="T14" fmla="*/ 14 w 33"/>
                <a:gd name="T15" fmla="*/ 24 h 31"/>
                <a:gd name="T16" fmla="*/ 13 w 33"/>
                <a:gd name="T17" fmla="*/ 26 h 31"/>
                <a:gd name="T18" fmla="*/ 18 w 33"/>
                <a:gd name="T19" fmla="*/ 31 h 31"/>
                <a:gd name="T20" fmla="*/ 23 w 33"/>
                <a:gd name="T21" fmla="*/ 27 h 31"/>
                <a:gd name="T22" fmla="*/ 21 w 33"/>
                <a:gd name="T23" fmla="*/ 24 h 31"/>
                <a:gd name="T24" fmla="*/ 21 w 33"/>
                <a:gd name="T25" fmla="*/ 24 h 31"/>
                <a:gd name="T26" fmla="*/ 21 w 33"/>
                <a:gd name="T27" fmla="*/ 22 h 31"/>
                <a:gd name="T28" fmla="*/ 22 w 33"/>
                <a:gd name="T29" fmla="*/ 22 h 31"/>
                <a:gd name="T30" fmla="*/ 22 w 33"/>
                <a:gd name="T31" fmla="*/ 22 h 31"/>
                <a:gd name="T32" fmla="*/ 26 w 33"/>
                <a:gd name="T33" fmla="*/ 23 h 31"/>
                <a:gd name="T34" fmla="*/ 29 w 33"/>
                <a:gd name="T35" fmla="*/ 20 h 31"/>
                <a:gd name="T36" fmla="*/ 31 w 33"/>
                <a:gd name="T37" fmla="*/ 19 h 31"/>
                <a:gd name="T38" fmla="*/ 31 w 33"/>
                <a:gd name="T39" fmla="*/ 19 h 31"/>
                <a:gd name="T40" fmla="*/ 29 w 33"/>
                <a:gd name="T41" fmla="*/ 16 h 31"/>
                <a:gd name="T42" fmla="*/ 29 w 33"/>
                <a:gd name="T43" fmla="*/ 16 h 31"/>
                <a:gd name="T44" fmla="*/ 32 w 33"/>
                <a:gd name="T45" fmla="*/ 13 h 31"/>
                <a:gd name="T46" fmla="*/ 32 w 33"/>
                <a:gd name="T47" fmla="*/ 11 h 31"/>
                <a:gd name="T48" fmla="*/ 33 w 33"/>
                <a:gd name="T49" fmla="*/ 10 h 31"/>
                <a:gd name="T50" fmla="*/ 30 w 33"/>
                <a:gd name="T51" fmla="*/ 6 h 31"/>
                <a:gd name="T52" fmla="*/ 29 w 33"/>
                <a:gd name="T53" fmla="*/ 7 h 31"/>
                <a:gd name="T54" fmla="*/ 28 w 33"/>
                <a:gd name="T55" fmla="*/ 5 h 31"/>
                <a:gd name="T56" fmla="*/ 26 w 33"/>
                <a:gd name="T57" fmla="*/ 4 h 31"/>
                <a:gd name="T58" fmla="*/ 26 w 33"/>
                <a:gd name="T59" fmla="*/ 3 h 31"/>
                <a:gd name="T60" fmla="*/ 26 w 33"/>
                <a:gd name="T61" fmla="*/ 3 h 31"/>
                <a:gd name="T62" fmla="*/ 24 w 33"/>
                <a:gd name="T63" fmla="*/ 3 h 31"/>
                <a:gd name="T64" fmla="*/ 24 w 33"/>
                <a:gd name="T65" fmla="*/ 3 h 31"/>
                <a:gd name="T66" fmla="*/ 22 w 33"/>
                <a:gd name="T67" fmla="*/ 4 h 31"/>
                <a:gd name="T68" fmla="*/ 21 w 33"/>
                <a:gd name="T69" fmla="*/ 4 h 31"/>
                <a:gd name="T70" fmla="*/ 20 w 33"/>
                <a:gd name="T71" fmla="*/ 5 h 31"/>
                <a:gd name="T72" fmla="*/ 19 w 33"/>
                <a:gd name="T73" fmla="*/ 4 h 31"/>
                <a:gd name="T74" fmla="*/ 17 w 33"/>
                <a:gd name="T75" fmla="*/ 3 h 31"/>
                <a:gd name="T76" fmla="*/ 14 w 33"/>
                <a:gd name="T77" fmla="*/ 3 h 31"/>
                <a:gd name="T78" fmla="*/ 13 w 33"/>
                <a:gd name="T79" fmla="*/ 4 h 31"/>
                <a:gd name="T80" fmla="*/ 11 w 33"/>
                <a:gd name="T81" fmla="*/ 4 h 31"/>
                <a:gd name="T82" fmla="*/ 7 w 33"/>
                <a:gd name="T83" fmla="*/ 0 h 31"/>
                <a:gd name="T84" fmla="*/ 7 w 33"/>
                <a:gd name="T85" fmla="*/ 2 h 31"/>
                <a:gd name="T86" fmla="*/ 5 w 33"/>
                <a:gd name="T87" fmla="*/ 3 h 31"/>
                <a:gd name="T88" fmla="*/ 5 w 33"/>
                <a:gd name="T89" fmla="*/ 6 h 31"/>
                <a:gd name="T90" fmla="*/ 5 w 33"/>
                <a:gd name="T91" fmla="*/ 9 h 31"/>
                <a:gd name="T92" fmla="*/ 4 w 33"/>
                <a:gd name="T93" fmla="*/ 8 h 31"/>
                <a:gd name="T94" fmla="*/ 3 w 33"/>
                <a:gd name="T95" fmla="*/ 6 h 31"/>
                <a:gd name="T96" fmla="*/ 5 w 33"/>
                <a:gd name="T97" fmla="*/ 0 h 31"/>
                <a:gd name="T98" fmla="*/ 0 w 33"/>
                <a:gd name="T99" fmla="*/ 6 h 31"/>
                <a:gd name="T100" fmla="*/ 0 w 33"/>
                <a:gd name="T101" fmla="*/ 6 h 31"/>
                <a:gd name="T102" fmla="*/ 0 w 33"/>
                <a:gd name="T103" fmla="*/ 6 h 3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"/>
                <a:gd name="T157" fmla="*/ 0 h 31"/>
                <a:gd name="T158" fmla="*/ 33 w 33"/>
                <a:gd name="T159" fmla="*/ 31 h 3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" h="31">
                  <a:moveTo>
                    <a:pt x="0" y="6"/>
                  </a:moveTo>
                  <a:cubicBezTo>
                    <a:pt x="0" y="11"/>
                    <a:pt x="3" y="14"/>
                    <a:pt x="7" y="14"/>
                  </a:cubicBezTo>
                  <a:cubicBezTo>
                    <a:pt x="7" y="14"/>
                    <a:pt x="8" y="16"/>
                    <a:pt x="9" y="16"/>
                  </a:cubicBezTo>
                  <a:lnTo>
                    <a:pt x="14" y="16"/>
                  </a:lnTo>
                  <a:cubicBezTo>
                    <a:pt x="14" y="17"/>
                    <a:pt x="13" y="18"/>
                    <a:pt x="13" y="19"/>
                  </a:cubicBezTo>
                  <a:cubicBezTo>
                    <a:pt x="13" y="20"/>
                    <a:pt x="14" y="23"/>
                    <a:pt x="14" y="24"/>
                  </a:cubicBezTo>
                  <a:cubicBezTo>
                    <a:pt x="14" y="24"/>
                    <a:pt x="13" y="25"/>
                    <a:pt x="13" y="26"/>
                  </a:cubicBezTo>
                  <a:cubicBezTo>
                    <a:pt x="13" y="28"/>
                    <a:pt x="16" y="31"/>
                    <a:pt x="18" y="31"/>
                  </a:cubicBezTo>
                  <a:cubicBezTo>
                    <a:pt x="20" y="31"/>
                    <a:pt x="23" y="29"/>
                    <a:pt x="23" y="27"/>
                  </a:cubicBezTo>
                  <a:cubicBezTo>
                    <a:pt x="23" y="27"/>
                    <a:pt x="22" y="24"/>
                    <a:pt x="21" y="24"/>
                  </a:cubicBezTo>
                  <a:lnTo>
                    <a:pt x="21" y="22"/>
                  </a:lnTo>
                  <a:lnTo>
                    <a:pt x="22" y="22"/>
                  </a:lnTo>
                  <a:cubicBezTo>
                    <a:pt x="23" y="22"/>
                    <a:pt x="25" y="23"/>
                    <a:pt x="26" y="23"/>
                  </a:cubicBezTo>
                  <a:cubicBezTo>
                    <a:pt x="26" y="22"/>
                    <a:pt x="29" y="21"/>
                    <a:pt x="29" y="20"/>
                  </a:cubicBezTo>
                  <a:cubicBezTo>
                    <a:pt x="30" y="21"/>
                    <a:pt x="31" y="20"/>
                    <a:pt x="31" y="19"/>
                  </a:cubicBezTo>
                  <a:lnTo>
                    <a:pt x="29" y="16"/>
                  </a:lnTo>
                  <a:cubicBezTo>
                    <a:pt x="30" y="15"/>
                    <a:pt x="31" y="14"/>
                    <a:pt x="32" y="13"/>
                  </a:cubicBezTo>
                  <a:cubicBezTo>
                    <a:pt x="32" y="12"/>
                    <a:pt x="32" y="12"/>
                    <a:pt x="32" y="11"/>
                  </a:cubicBezTo>
                  <a:cubicBezTo>
                    <a:pt x="32" y="11"/>
                    <a:pt x="33" y="10"/>
                    <a:pt x="33" y="10"/>
                  </a:cubicBezTo>
                  <a:cubicBezTo>
                    <a:pt x="31" y="9"/>
                    <a:pt x="30" y="8"/>
                    <a:pt x="30" y="6"/>
                  </a:cubicBezTo>
                  <a:cubicBezTo>
                    <a:pt x="30" y="6"/>
                    <a:pt x="30" y="7"/>
                    <a:pt x="29" y="7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7" y="5"/>
                    <a:pt x="26" y="5"/>
                    <a:pt x="26" y="4"/>
                  </a:cubicBezTo>
                  <a:cubicBezTo>
                    <a:pt x="26" y="4"/>
                    <a:pt x="26" y="3"/>
                    <a:pt x="26" y="3"/>
                  </a:cubicBezTo>
                  <a:lnTo>
                    <a:pt x="24" y="3"/>
                  </a:lnTo>
                  <a:cubicBezTo>
                    <a:pt x="23" y="4"/>
                    <a:pt x="23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0" y="5"/>
                    <a:pt x="20" y="5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18" y="5"/>
                    <a:pt x="17" y="4"/>
                    <a:pt x="17" y="3"/>
                  </a:cubicBezTo>
                  <a:cubicBezTo>
                    <a:pt x="16" y="3"/>
                    <a:pt x="15" y="4"/>
                    <a:pt x="14" y="3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1"/>
                    <a:pt x="8" y="1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5" y="5"/>
                    <a:pt x="5" y="4"/>
                    <a:pt x="5" y="6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4" y="9"/>
                    <a:pt x="4" y="8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3"/>
                    <a:pt x="4" y="2"/>
                    <a:pt x="5" y="0"/>
                  </a:cubicBezTo>
                  <a:cubicBezTo>
                    <a:pt x="1" y="1"/>
                    <a:pt x="0" y="3"/>
                    <a:pt x="0" y="6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8" name="Freeform 231">
              <a:extLst>
                <a:ext uri="{FF2B5EF4-FFF2-40B4-BE49-F238E27FC236}">
                  <a16:creationId xmlns:a16="http://schemas.microsoft.com/office/drawing/2014/main" id="{ED36EE02-F7FA-4660-89D6-B3EA5AB2E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731" y="1875765"/>
              <a:ext cx="11227" cy="18319"/>
            </a:xfrm>
            <a:custGeom>
              <a:avLst/>
              <a:gdLst>
                <a:gd name="T0" fmla="*/ 30 w 30"/>
                <a:gd name="T1" fmla="*/ 30 h 48"/>
                <a:gd name="T2" fmla="*/ 29 w 30"/>
                <a:gd name="T3" fmla="*/ 28 h 48"/>
                <a:gd name="T4" fmla="*/ 30 w 30"/>
                <a:gd name="T5" fmla="*/ 26 h 48"/>
                <a:gd name="T6" fmla="*/ 29 w 30"/>
                <a:gd name="T7" fmla="*/ 21 h 48"/>
                <a:gd name="T8" fmla="*/ 30 w 30"/>
                <a:gd name="T9" fmla="*/ 18 h 48"/>
                <a:gd name="T10" fmla="*/ 30 w 30"/>
                <a:gd name="T11" fmla="*/ 18 h 48"/>
                <a:gd name="T12" fmla="*/ 25 w 30"/>
                <a:gd name="T13" fmla="*/ 18 h 48"/>
                <a:gd name="T14" fmla="*/ 25 w 30"/>
                <a:gd name="T15" fmla="*/ 18 h 48"/>
                <a:gd name="T16" fmla="*/ 23 w 30"/>
                <a:gd name="T17" fmla="*/ 16 h 48"/>
                <a:gd name="T18" fmla="*/ 16 w 30"/>
                <a:gd name="T19" fmla="*/ 8 h 48"/>
                <a:gd name="T20" fmla="*/ 21 w 30"/>
                <a:gd name="T21" fmla="*/ 2 h 48"/>
                <a:gd name="T22" fmla="*/ 21 w 30"/>
                <a:gd name="T23" fmla="*/ 2 h 48"/>
                <a:gd name="T24" fmla="*/ 21 w 30"/>
                <a:gd name="T25" fmla="*/ 1 h 48"/>
                <a:gd name="T26" fmla="*/ 21 w 30"/>
                <a:gd name="T27" fmla="*/ 1 h 48"/>
                <a:gd name="T28" fmla="*/ 19 w 30"/>
                <a:gd name="T29" fmla="*/ 0 h 48"/>
                <a:gd name="T30" fmla="*/ 15 w 30"/>
                <a:gd name="T31" fmla="*/ 4 h 48"/>
                <a:gd name="T32" fmla="*/ 15 w 30"/>
                <a:gd name="T33" fmla="*/ 4 h 48"/>
                <a:gd name="T34" fmla="*/ 15 w 30"/>
                <a:gd name="T35" fmla="*/ 4 h 48"/>
                <a:gd name="T36" fmla="*/ 15 w 30"/>
                <a:gd name="T37" fmla="*/ 4 h 48"/>
                <a:gd name="T38" fmla="*/ 14 w 30"/>
                <a:gd name="T39" fmla="*/ 4 h 48"/>
                <a:gd name="T40" fmla="*/ 10 w 30"/>
                <a:gd name="T41" fmla="*/ 4 h 48"/>
                <a:gd name="T42" fmla="*/ 7 w 30"/>
                <a:gd name="T43" fmla="*/ 10 h 48"/>
                <a:gd name="T44" fmla="*/ 4 w 30"/>
                <a:gd name="T45" fmla="*/ 14 h 48"/>
                <a:gd name="T46" fmla="*/ 4 w 30"/>
                <a:gd name="T47" fmla="*/ 16 h 48"/>
                <a:gd name="T48" fmla="*/ 4 w 30"/>
                <a:gd name="T49" fmla="*/ 19 h 48"/>
                <a:gd name="T50" fmla="*/ 4 w 30"/>
                <a:gd name="T51" fmla="*/ 24 h 48"/>
                <a:gd name="T52" fmla="*/ 0 w 30"/>
                <a:gd name="T53" fmla="*/ 29 h 48"/>
                <a:gd name="T54" fmla="*/ 0 w 30"/>
                <a:gd name="T55" fmla="*/ 31 h 48"/>
                <a:gd name="T56" fmla="*/ 6 w 30"/>
                <a:gd name="T57" fmla="*/ 35 h 48"/>
                <a:gd name="T58" fmla="*/ 7 w 30"/>
                <a:gd name="T59" fmla="*/ 35 h 48"/>
                <a:gd name="T60" fmla="*/ 13 w 30"/>
                <a:gd name="T61" fmla="*/ 38 h 48"/>
                <a:gd name="T62" fmla="*/ 17 w 30"/>
                <a:gd name="T63" fmla="*/ 43 h 48"/>
                <a:gd name="T64" fmla="*/ 21 w 30"/>
                <a:gd name="T65" fmla="*/ 42 h 48"/>
                <a:gd name="T66" fmla="*/ 22 w 30"/>
                <a:gd name="T67" fmla="*/ 42 h 48"/>
                <a:gd name="T68" fmla="*/ 23 w 30"/>
                <a:gd name="T69" fmla="*/ 44 h 48"/>
                <a:gd name="T70" fmla="*/ 21 w 30"/>
                <a:gd name="T71" fmla="*/ 45 h 48"/>
                <a:gd name="T72" fmla="*/ 23 w 30"/>
                <a:gd name="T73" fmla="*/ 48 h 48"/>
                <a:gd name="T74" fmla="*/ 23 w 30"/>
                <a:gd name="T75" fmla="*/ 48 h 48"/>
                <a:gd name="T76" fmla="*/ 24 w 30"/>
                <a:gd name="T77" fmla="*/ 48 h 48"/>
                <a:gd name="T78" fmla="*/ 24 w 30"/>
                <a:gd name="T79" fmla="*/ 48 h 48"/>
                <a:gd name="T80" fmla="*/ 25 w 30"/>
                <a:gd name="T81" fmla="*/ 39 h 48"/>
                <a:gd name="T82" fmla="*/ 23 w 30"/>
                <a:gd name="T83" fmla="*/ 35 h 48"/>
                <a:gd name="T84" fmla="*/ 25 w 30"/>
                <a:gd name="T85" fmla="*/ 33 h 48"/>
                <a:gd name="T86" fmla="*/ 25 w 30"/>
                <a:gd name="T87" fmla="*/ 33 h 48"/>
                <a:gd name="T88" fmla="*/ 25 w 30"/>
                <a:gd name="T89" fmla="*/ 33 h 48"/>
                <a:gd name="T90" fmla="*/ 25 w 30"/>
                <a:gd name="T91" fmla="*/ 33 h 48"/>
                <a:gd name="T92" fmla="*/ 24 w 30"/>
                <a:gd name="T93" fmla="*/ 31 h 48"/>
                <a:gd name="T94" fmla="*/ 30 w 30"/>
                <a:gd name="T95" fmla="*/ 30 h 48"/>
                <a:gd name="T96" fmla="*/ 30 w 30"/>
                <a:gd name="T97" fmla="*/ 30 h 48"/>
                <a:gd name="T98" fmla="*/ 30 w 30"/>
                <a:gd name="T99" fmla="*/ 30 h 4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0"/>
                <a:gd name="T151" fmla="*/ 0 h 48"/>
                <a:gd name="T152" fmla="*/ 30 w 30"/>
                <a:gd name="T153" fmla="*/ 48 h 4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0" h="48">
                  <a:moveTo>
                    <a:pt x="30" y="30"/>
                  </a:moveTo>
                  <a:cubicBezTo>
                    <a:pt x="30" y="29"/>
                    <a:pt x="29" y="28"/>
                    <a:pt x="29" y="28"/>
                  </a:cubicBezTo>
                  <a:cubicBezTo>
                    <a:pt x="29" y="27"/>
                    <a:pt x="30" y="26"/>
                    <a:pt x="30" y="26"/>
                  </a:cubicBezTo>
                  <a:cubicBezTo>
                    <a:pt x="30" y="25"/>
                    <a:pt x="29" y="22"/>
                    <a:pt x="29" y="21"/>
                  </a:cubicBezTo>
                  <a:cubicBezTo>
                    <a:pt x="29" y="20"/>
                    <a:pt x="30" y="19"/>
                    <a:pt x="30" y="18"/>
                  </a:cubicBezTo>
                  <a:lnTo>
                    <a:pt x="25" y="18"/>
                  </a:lnTo>
                  <a:cubicBezTo>
                    <a:pt x="24" y="18"/>
                    <a:pt x="23" y="16"/>
                    <a:pt x="23" y="16"/>
                  </a:cubicBezTo>
                  <a:cubicBezTo>
                    <a:pt x="19" y="16"/>
                    <a:pt x="16" y="13"/>
                    <a:pt x="16" y="8"/>
                  </a:cubicBezTo>
                  <a:cubicBezTo>
                    <a:pt x="16" y="5"/>
                    <a:pt x="17" y="3"/>
                    <a:pt x="21" y="2"/>
                  </a:cubicBezTo>
                  <a:lnTo>
                    <a:pt x="21" y="1"/>
                  </a:lnTo>
                  <a:cubicBezTo>
                    <a:pt x="20" y="1"/>
                    <a:pt x="20" y="1"/>
                    <a:pt x="19" y="0"/>
                  </a:cubicBezTo>
                  <a:cubicBezTo>
                    <a:pt x="18" y="2"/>
                    <a:pt x="16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6"/>
                    <a:pt x="9" y="8"/>
                    <a:pt x="7" y="10"/>
                  </a:cubicBezTo>
                  <a:cubicBezTo>
                    <a:pt x="7" y="11"/>
                    <a:pt x="5" y="12"/>
                    <a:pt x="4" y="14"/>
                  </a:cubicBezTo>
                  <a:cubicBezTo>
                    <a:pt x="4" y="14"/>
                    <a:pt x="4" y="15"/>
                    <a:pt x="4" y="16"/>
                  </a:cubicBezTo>
                  <a:cubicBezTo>
                    <a:pt x="3" y="16"/>
                    <a:pt x="4" y="19"/>
                    <a:pt x="4" y="19"/>
                  </a:cubicBezTo>
                  <a:cubicBezTo>
                    <a:pt x="4" y="20"/>
                    <a:pt x="4" y="23"/>
                    <a:pt x="4" y="24"/>
                  </a:cubicBezTo>
                  <a:cubicBezTo>
                    <a:pt x="4" y="26"/>
                    <a:pt x="2" y="29"/>
                    <a:pt x="0" y="29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" y="32"/>
                    <a:pt x="4" y="35"/>
                    <a:pt x="6" y="35"/>
                  </a:cubicBezTo>
                  <a:cubicBezTo>
                    <a:pt x="6" y="35"/>
                    <a:pt x="7" y="35"/>
                    <a:pt x="7" y="35"/>
                  </a:cubicBezTo>
                  <a:cubicBezTo>
                    <a:pt x="9" y="35"/>
                    <a:pt x="11" y="36"/>
                    <a:pt x="13" y="38"/>
                  </a:cubicBezTo>
                  <a:cubicBezTo>
                    <a:pt x="14" y="39"/>
                    <a:pt x="15" y="43"/>
                    <a:pt x="17" y="43"/>
                  </a:cubicBezTo>
                  <a:cubicBezTo>
                    <a:pt x="18" y="43"/>
                    <a:pt x="19" y="42"/>
                    <a:pt x="21" y="42"/>
                  </a:cubicBezTo>
                  <a:cubicBezTo>
                    <a:pt x="21" y="42"/>
                    <a:pt x="21" y="42"/>
                    <a:pt x="22" y="42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5"/>
                    <a:pt x="21" y="45"/>
                  </a:cubicBezTo>
                  <a:cubicBezTo>
                    <a:pt x="21" y="47"/>
                    <a:pt x="22" y="47"/>
                    <a:pt x="23" y="48"/>
                  </a:cubicBezTo>
                  <a:lnTo>
                    <a:pt x="24" y="48"/>
                  </a:lnTo>
                  <a:cubicBezTo>
                    <a:pt x="24" y="45"/>
                    <a:pt x="25" y="42"/>
                    <a:pt x="25" y="39"/>
                  </a:cubicBezTo>
                  <a:cubicBezTo>
                    <a:pt x="25" y="36"/>
                    <a:pt x="23" y="37"/>
                    <a:pt x="23" y="35"/>
                  </a:cubicBezTo>
                  <a:cubicBezTo>
                    <a:pt x="23" y="34"/>
                    <a:pt x="25" y="34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24" y="31"/>
                    <a:pt x="29" y="30"/>
                    <a:pt x="30" y="3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9" name="Freeform 232">
              <a:extLst>
                <a:ext uri="{FF2B5EF4-FFF2-40B4-BE49-F238E27FC236}">
                  <a16:creationId xmlns:a16="http://schemas.microsoft.com/office/drawing/2014/main" id="{63EF9C07-1D17-4C2D-92D3-1DE9F76A9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215" y="1813127"/>
              <a:ext cx="61259" cy="29743"/>
            </a:xfrm>
            <a:custGeom>
              <a:avLst/>
              <a:gdLst>
                <a:gd name="T0" fmla="*/ 134 w 165"/>
                <a:gd name="T1" fmla="*/ 64 h 78"/>
                <a:gd name="T2" fmla="*/ 118 w 165"/>
                <a:gd name="T3" fmla="*/ 70 h 78"/>
                <a:gd name="T4" fmla="*/ 106 w 165"/>
                <a:gd name="T5" fmla="*/ 76 h 78"/>
                <a:gd name="T6" fmla="*/ 95 w 165"/>
                <a:gd name="T7" fmla="*/ 78 h 78"/>
                <a:gd name="T8" fmla="*/ 99 w 165"/>
                <a:gd name="T9" fmla="*/ 70 h 78"/>
                <a:gd name="T10" fmla="*/ 104 w 165"/>
                <a:gd name="T11" fmla="*/ 71 h 78"/>
                <a:gd name="T12" fmla="*/ 101 w 165"/>
                <a:gd name="T13" fmla="*/ 68 h 78"/>
                <a:gd name="T14" fmla="*/ 92 w 165"/>
                <a:gd name="T15" fmla="*/ 60 h 78"/>
                <a:gd name="T16" fmla="*/ 86 w 165"/>
                <a:gd name="T17" fmla="*/ 63 h 78"/>
                <a:gd name="T18" fmla="*/ 78 w 165"/>
                <a:gd name="T19" fmla="*/ 61 h 78"/>
                <a:gd name="T20" fmla="*/ 74 w 165"/>
                <a:gd name="T21" fmla="*/ 58 h 78"/>
                <a:gd name="T22" fmla="*/ 11 w 165"/>
                <a:gd name="T23" fmla="*/ 60 h 78"/>
                <a:gd name="T24" fmla="*/ 6 w 165"/>
                <a:gd name="T25" fmla="*/ 53 h 78"/>
                <a:gd name="T26" fmla="*/ 7 w 165"/>
                <a:gd name="T27" fmla="*/ 48 h 78"/>
                <a:gd name="T28" fmla="*/ 5 w 165"/>
                <a:gd name="T29" fmla="*/ 47 h 78"/>
                <a:gd name="T30" fmla="*/ 10 w 165"/>
                <a:gd name="T31" fmla="*/ 38 h 78"/>
                <a:gd name="T32" fmla="*/ 4 w 165"/>
                <a:gd name="T33" fmla="*/ 31 h 78"/>
                <a:gd name="T34" fmla="*/ 26 w 165"/>
                <a:gd name="T35" fmla="*/ 6 h 78"/>
                <a:gd name="T36" fmla="*/ 33 w 165"/>
                <a:gd name="T37" fmla="*/ 8 h 78"/>
                <a:gd name="T38" fmla="*/ 53 w 165"/>
                <a:gd name="T39" fmla="*/ 4 h 78"/>
                <a:gd name="T40" fmla="*/ 62 w 165"/>
                <a:gd name="T41" fmla="*/ 5 h 78"/>
                <a:gd name="T42" fmla="*/ 79 w 165"/>
                <a:gd name="T43" fmla="*/ 10 h 78"/>
                <a:gd name="T44" fmla="*/ 89 w 165"/>
                <a:gd name="T45" fmla="*/ 8 h 78"/>
                <a:gd name="T46" fmla="*/ 101 w 165"/>
                <a:gd name="T47" fmla="*/ 10 h 78"/>
                <a:gd name="T48" fmla="*/ 105 w 165"/>
                <a:gd name="T49" fmla="*/ 8 h 78"/>
                <a:gd name="T50" fmla="*/ 104 w 165"/>
                <a:gd name="T51" fmla="*/ 11 h 78"/>
                <a:gd name="T52" fmla="*/ 112 w 165"/>
                <a:gd name="T53" fmla="*/ 6 h 78"/>
                <a:gd name="T54" fmla="*/ 116 w 165"/>
                <a:gd name="T55" fmla="*/ 0 h 78"/>
                <a:gd name="T56" fmla="*/ 117 w 165"/>
                <a:gd name="T57" fmla="*/ 8 h 78"/>
                <a:gd name="T58" fmla="*/ 122 w 165"/>
                <a:gd name="T59" fmla="*/ 7 h 78"/>
                <a:gd name="T60" fmla="*/ 131 w 165"/>
                <a:gd name="T61" fmla="*/ 4 h 78"/>
                <a:gd name="T62" fmla="*/ 127 w 165"/>
                <a:gd name="T63" fmla="*/ 13 h 78"/>
                <a:gd name="T64" fmla="*/ 121 w 165"/>
                <a:gd name="T65" fmla="*/ 13 h 78"/>
                <a:gd name="T66" fmla="*/ 111 w 165"/>
                <a:gd name="T67" fmla="*/ 14 h 78"/>
                <a:gd name="T68" fmla="*/ 107 w 165"/>
                <a:gd name="T69" fmla="*/ 20 h 78"/>
                <a:gd name="T70" fmla="*/ 102 w 165"/>
                <a:gd name="T71" fmla="*/ 19 h 78"/>
                <a:gd name="T72" fmla="*/ 99 w 165"/>
                <a:gd name="T73" fmla="*/ 25 h 78"/>
                <a:gd name="T74" fmla="*/ 93 w 165"/>
                <a:gd name="T75" fmla="*/ 33 h 78"/>
                <a:gd name="T76" fmla="*/ 92 w 165"/>
                <a:gd name="T77" fmla="*/ 37 h 78"/>
                <a:gd name="T78" fmla="*/ 97 w 165"/>
                <a:gd name="T79" fmla="*/ 37 h 78"/>
                <a:gd name="T80" fmla="*/ 110 w 165"/>
                <a:gd name="T81" fmla="*/ 43 h 78"/>
                <a:gd name="T82" fmla="*/ 109 w 165"/>
                <a:gd name="T83" fmla="*/ 45 h 78"/>
                <a:gd name="T84" fmla="*/ 111 w 165"/>
                <a:gd name="T85" fmla="*/ 54 h 78"/>
                <a:gd name="T86" fmla="*/ 128 w 165"/>
                <a:gd name="T87" fmla="*/ 28 h 78"/>
                <a:gd name="T88" fmla="*/ 139 w 165"/>
                <a:gd name="T89" fmla="*/ 23 h 78"/>
                <a:gd name="T90" fmla="*/ 145 w 165"/>
                <a:gd name="T91" fmla="*/ 27 h 78"/>
                <a:gd name="T92" fmla="*/ 145 w 165"/>
                <a:gd name="T93" fmla="*/ 34 h 78"/>
                <a:gd name="T94" fmla="*/ 155 w 165"/>
                <a:gd name="T95" fmla="*/ 32 h 78"/>
                <a:gd name="T96" fmla="*/ 156 w 165"/>
                <a:gd name="T97" fmla="*/ 36 h 78"/>
                <a:gd name="T98" fmla="*/ 156 w 165"/>
                <a:gd name="T99" fmla="*/ 46 h 78"/>
                <a:gd name="T100" fmla="*/ 165 w 165"/>
                <a:gd name="T101" fmla="*/ 47 h 78"/>
                <a:gd name="T102" fmla="*/ 155 w 165"/>
                <a:gd name="T103" fmla="*/ 54 h 78"/>
                <a:gd name="T104" fmla="*/ 152 w 165"/>
                <a:gd name="T105" fmla="*/ 56 h 78"/>
                <a:gd name="T106" fmla="*/ 141 w 165"/>
                <a:gd name="T107" fmla="*/ 55 h 78"/>
                <a:gd name="T108" fmla="*/ 140 w 165"/>
                <a:gd name="T109" fmla="*/ 58 h 78"/>
                <a:gd name="T110" fmla="*/ 135 w 165"/>
                <a:gd name="T111" fmla="*/ 62 h 78"/>
                <a:gd name="T112" fmla="*/ 140 w 165"/>
                <a:gd name="T113" fmla="*/ 63 h 78"/>
                <a:gd name="T114" fmla="*/ 146 w 165"/>
                <a:gd name="T115" fmla="*/ 70 h 78"/>
                <a:gd name="T116" fmla="*/ 134 w 165"/>
                <a:gd name="T117" fmla="*/ 75 h 78"/>
                <a:gd name="T118" fmla="*/ 135 w 165"/>
                <a:gd name="T119" fmla="*/ 70 h 78"/>
                <a:gd name="T120" fmla="*/ 133 w 165"/>
                <a:gd name="T121" fmla="*/ 70 h 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5"/>
                <a:gd name="T184" fmla="*/ 0 h 78"/>
                <a:gd name="T185" fmla="*/ 165 w 165"/>
                <a:gd name="T186" fmla="*/ 78 h 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5" h="78">
                  <a:moveTo>
                    <a:pt x="133" y="70"/>
                  </a:moveTo>
                  <a:lnTo>
                    <a:pt x="133" y="67"/>
                  </a:lnTo>
                  <a:cubicBezTo>
                    <a:pt x="133" y="67"/>
                    <a:pt x="134" y="65"/>
                    <a:pt x="134" y="64"/>
                  </a:cubicBezTo>
                  <a:cubicBezTo>
                    <a:pt x="133" y="64"/>
                    <a:pt x="133" y="64"/>
                    <a:pt x="131" y="64"/>
                  </a:cubicBezTo>
                  <a:cubicBezTo>
                    <a:pt x="129" y="64"/>
                    <a:pt x="128" y="66"/>
                    <a:pt x="127" y="68"/>
                  </a:cubicBezTo>
                  <a:cubicBezTo>
                    <a:pt x="125" y="70"/>
                    <a:pt x="122" y="70"/>
                    <a:pt x="118" y="70"/>
                  </a:cubicBezTo>
                  <a:lnTo>
                    <a:pt x="114" y="70"/>
                  </a:lnTo>
                  <a:cubicBezTo>
                    <a:pt x="112" y="74"/>
                    <a:pt x="109" y="76"/>
                    <a:pt x="106" y="76"/>
                  </a:cubicBezTo>
                  <a:lnTo>
                    <a:pt x="102" y="77"/>
                  </a:lnTo>
                  <a:cubicBezTo>
                    <a:pt x="102" y="78"/>
                    <a:pt x="101" y="78"/>
                    <a:pt x="100" y="78"/>
                  </a:cubicBezTo>
                  <a:cubicBezTo>
                    <a:pt x="99" y="78"/>
                    <a:pt x="97" y="78"/>
                    <a:pt x="95" y="78"/>
                  </a:cubicBezTo>
                  <a:cubicBezTo>
                    <a:pt x="95" y="78"/>
                    <a:pt x="94" y="78"/>
                    <a:pt x="94" y="78"/>
                  </a:cubicBezTo>
                  <a:cubicBezTo>
                    <a:pt x="95" y="76"/>
                    <a:pt x="97" y="76"/>
                    <a:pt x="98" y="75"/>
                  </a:cubicBezTo>
                  <a:cubicBezTo>
                    <a:pt x="99" y="73"/>
                    <a:pt x="98" y="72"/>
                    <a:pt x="99" y="70"/>
                  </a:cubicBezTo>
                  <a:lnTo>
                    <a:pt x="100" y="70"/>
                  </a:lnTo>
                  <a:cubicBezTo>
                    <a:pt x="100" y="71"/>
                    <a:pt x="101" y="72"/>
                    <a:pt x="101" y="72"/>
                  </a:cubicBezTo>
                  <a:cubicBezTo>
                    <a:pt x="102" y="72"/>
                    <a:pt x="102" y="72"/>
                    <a:pt x="104" y="71"/>
                  </a:cubicBezTo>
                  <a:lnTo>
                    <a:pt x="104" y="70"/>
                  </a:lnTo>
                  <a:cubicBezTo>
                    <a:pt x="103" y="69"/>
                    <a:pt x="102" y="68"/>
                    <a:pt x="101" y="68"/>
                  </a:cubicBezTo>
                  <a:cubicBezTo>
                    <a:pt x="99" y="68"/>
                    <a:pt x="96" y="68"/>
                    <a:pt x="96" y="67"/>
                  </a:cubicBezTo>
                  <a:cubicBezTo>
                    <a:pt x="95" y="66"/>
                    <a:pt x="96" y="65"/>
                    <a:pt x="95" y="64"/>
                  </a:cubicBezTo>
                  <a:cubicBezTo>
                    <a:pt x="94" y="63"/>
                    <a:pt x="92" y="63"/>
                    <a:pt x="92" y="60"/>
                  </a:cubicBezTo>
                  <a:lnTo>
                    <a:pt x="91" y="60"/>
                  </a:lnTo>
                  <a:cubicBezTo>
                    <a:pt x="90" y="60"/>
                    <a:pt x="89" y="60"/>
                    <a:pt x="88" y="61"/>
                  </a:cubicBezTo>
                  <a:cubicBezTo>
                    <a:pt x="87" y="61"/>
                    <a:pt x="87" y="63"/>
                    <a:pt x="86" y="63"/>
                  </a:cubicBezTo>
                  <a:cubicBezTo>
                    <a:pt x="84" y="63"/>
                    <a:pt x="83" y="62"/>
                    <a:pt x="82" y="61"/>
                  </a:cubicBezTo>
                  <a:cubicBezTo>
                    <a:pt x="82" y="61"/>
                    <a:pt x="82" y="62"/>
                    <a:pt x="82" y="62"/>
                  </a:cubicBezTo>
                  <a:cubicBezTo>
                    <a:pt x="81" y="62"/>
                    <a:pt x="80" y="61"/>
                    <a:pt x="79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7" y="61"/>
                    <a:pt x="76" y="60"/>
                    <a:pt x="76" y="58"/>
                  </a:cubicBezTo>
                  <a:lnTo>
                    <a:pt x="74" y="58"/>
                  </a:lnTo>
                  <a:cubicBezTo>
                    <a:pt x="74" y="59"/>
                    <a:pt x="75" y="59"/>
                    <a:pt x="75" y="60"/>
                  </a:cubicBezTo>
                  <a:lnTo>
                    <a:pt x="11" y="60"/>
                  </a:lnTo>
                  <a:cubicBezTo>
                    <a:pt x="12" y="58"/>
                    <a:pt x="11" y="59"/>
                    <a:pt x="11" y="58"/>
                  </a:cubicBezTo>
                  <a:cubicBezTo>
                    <a:pt x="11" y="58"/>
                    <a:pt x="10" y="57"/>
                    <a:pt x="10" y="57"/>
                  </a:cubicBezTo>
                  <a:cubicBezTo>
                    <a:pt x="10" y="57"/>
                    <a:pt x="9" y="56"/>
                    <a:pt x="9" y="56"/>
                  </a:cubicBezTo>
                  <a:cubicBezTo>
                    <a:pt x="8" y="56"/>
                    <a:pt x="6" y="54"/>
                    <a:pt x="6" y="53"/>
                  </a:cubicBezTo>
                  <a:cubicBezTo>
                    <a:pt x="6" y="52"/>
                    <a:pt x="8" y="52"/>
                    <a:pt x="9" y="51"/>
                  </a:cubicBezTo>
                  <a:cubicBezTo>
                    <a:pt x="8" y="51"/>
                    <a:pt x="7" y="51"/>
                    <a:pt x="7" y="50"/>
                  </a:cubicBezTo>
                  <a:cubicBezTo>
                    <a:pt x="7" y="49"/>
                    <a:pt x="6" y="49"/>
                    <a:pt x="7" y="48"/>
                  </a:cubicBezTo>
                  <a:lnTo>
                    <a:pt x="6" y="48"/>
                  </a:lnTo>
                  <a:lnTo>
                    <a:pt x="6" y="47"/>
                  </a:lnTo>
                  <a:cubicBezTo>
                    <a:pt x="6" y="47"/>
                    <a:pt x="5" y="47"/>
                    <a:pt x="5" y="47"/>
                  </a:cubicBezTo>
                  <a:cubicBezTo>
                    <a:pt x="5" y="45"/>
                    <a:pt x="6" y="45"/>
                    <a:pt x="7" y="44"/>
                  </a:cubicBezTo>
                  <a:cubicBezTo>
                    <a:pt x="6" y="44"/>
                    <a:pt x="7" y="44"/>
                    <a:pt x="8" y="43"/>
                  </a:cubicBezTo>
                  <a:cubicBezTo>
                    <a:pt x="9" y="43"/>
                    <a:pt x="11" y="42"/>
                    <a:pt x="11" y="41"/>
                  </a:cubicBezTo>
                  <a:cubicBezTo>
                    <a:pt x="11" y="39"/>
                    <a:pt x="10" y="39"/>
                    <a:pt x="10" y="38"/>
                  </a:cubicBezTo>
                  <a:cubicBezTo>
                    <a:pt x="10" y="36"/>
                    <a:pt x="11" y="36"/>
                    <a:pt x="11" y="35"/>
                  </a:cubicBezTo>
                  <a:cubicBezTo>
                    <a:pt x="11" y="32"/>
                    <a:pt x="10" y="31"/>
                    <a:pt x="9" y="30"/>
                  </a:cubicBezTo>
                  <a:cubicBezTo>
                    <a:pt x="8" y="30"/>
                    <a:pt x="7" y="32"/>
                    <a:pt x="5" y="32"/>
                  </a:cubicBezTo>
                  <a:cubicBezTo>
                    <a:pt x="5" y="32"/>
                    <a:pt x="4" y="31"/>
                    <a:pt x="4" y="31"/>
                  </a:cubicBezTo>
                  <a:cubicBezTo>
                    <a:pt x="4" y="30"/>
                    <a:pt x="5" y="29"/>
                    <a:pt x="5" y="28"/>
                  </a:cubicBezTo>
                  <a:cubicBezTo>
                    <a:pt x="4" y="28"/>
                    <a:pt x="2" y="28"/>
                    <a:pt x="0" y="28"/>
                  </a:cubicBezTo>
                  <a:lnTo>
                    <a:pt x="26" y="6"/>
                  </a:lnTo>
                  <a:cubicBezTo>
                    <a:pt x="26" y="6"/>
                    <a:pt x="27" y="5"/>
                    <a:pt x="28" y="5"/>
                  </a:cubicBezTo>
                  <a:cubicBezTo>
                    <a:pt x="30" y="5"/>
                    <a:pt x="31" y="8"/>
                    <a:pt x="33" y="8"/>
                  </a:cubicBezTo>
                  <a:lnTo>
                    <a:pt x="42" y="5"/>
                  </a:lnTo>
                  <a:lnTo>
                    <a:pt x="48" y="5"/>
                  </a:lnTo>
                  <a:cubicBezTo>
                    <a:pt x="50" y="6"/>
                    <a:pt x="51" y="4"/>
                    <a:pt x="53" y="4"/>
                  </a:cubicBezTo>
                  <a:cubicBezTo>
                    <a:pt x="53" y="5"/>
                    <a:pt x="53" y="6"/>
                    <a:pt x="54" y="6"/>
                  </a:cubicBezTo>
                  <a:cubicBezTo>
                    <a:pt x="55" y="6"/>
                    <a:pt x="56" y="6"/>
                    <a:pt x="57" y="6"/>
                  </a:cubicBezTo>
                  <a:cubicBezTo>
                    <a:pt x="57" y="6"/>
                    <a:pt x="60" y="6"/>
                    <a:pt x="61" y="6"/>
                  </a:cubicBezTo>
                  <a:cubicBezTo>
                    <a:pt x="61" y="6"/>
                    <a:pt x="62" y="5"/>
                    <a:pt x="62" y="5"/>
                  </a:cubicBezTo>
                  <a:cubicBezTo>
                    <a:pt x="63" y="5"/>
                    <a:pt x="71" y="7"/>
                    <a:pt x="72" y="8"/>
                  </a:cubicBezTo>
                  <a:cubicBezTo>
                    <a:pt x="71" y="9"/>
                    <a:pt x="71" y="9"/>
                    <a:pt x="70" y="10"/>
                  </a:cubicBezTo>
                  <a:cubicBezTo>
                    <a:pt x="72" y="10"/>
                    <a:pt x="73" y="11"/>
                    <a:pt x="75" y="11"/>
                  </a:cubicBezTo>
                  <a:cubicBezTo>
                    <a:pt x="77" y="11"/>
                    <a:pt x="78" y="10"/>
                    <a:pt x="79" y="10"/>
                  </a:cubicBezTo>
                  <a:cubicBezTo>
                    <a:pt x="81" y="10"/>
                    <a:pt x="81" y="12"/>
                    <a:pt x="82" y="12"/>
                  </a:cubicBezTo>
                  <a:lnTo>
                    <a:pt x="83" y="10"/>
                  </a:lnTo>
                  <a:lnTo>
                    <a:pt x="89" y="8"/>
                  </a:lnTo>
                  <a:cubicBezTo>
                    <a:pt x="91" y="8"/>
                    <a:pt x="92" y="10"/>
                    <a:pt x="95" y="10"/>
                  </a:cubicBezTo>
                  <a:cubicBezTo>
                    <a:pt x="97" y="10"/>
                    <a:pt x="97" y="9"/>
                    <a:pt x="98" y="9"/>
                  </a:cubicBezTo>
                  <a:cubicBezTo>
                    <a:pt x="99" y="9"/>
                    <a:pt x="100" y="10"/>
                    <a:pt x="101" y="10"/>
                  </a:cubicBezTo>
                  <a:cubicBezTo>
                    <a:pt x="101" y="10"/>
                    <a:pt x="102" y="10"/>
                    <a:pt x="102" y="9"/>
                  </a:cubicBezTo>
                  <a:cubicBezTo>
                    <a:pt x="103" y="9"/>
                    <a:pt x="104" y="8"/>
                    <a:pt x="104" y="8"/>
                  </a:cubicBezTo>
                  <a:lnTo>
                    <a:pt x="105" y="8"/>
                  </a:lnTo>
                  <a:cubicBezTo>
                    <a:pt x="105" y="8"/>
                    <a:pt x="104" y="9"/>
                    <a:pt x="104" y="10"/>
                  </a:cubicBezTo>
                  <a:cubicBezTo>
                    <a:pt x="104" y="10"/>
                    <a:pt x="104" y="10"/>
                    <a:pt x="104" y="11"/>
                  </a:cubicBezTo>
                  <a:lnTo>
                    <a:pt x="106" y="11"/>
                  </a:lnTo>
                  <a:cubicBezTo>
                    <a:pt x="106" y="10"/>
                    <a:pt x="106" y="10"/>
                    <a:pt x="106" y="9"/>
                  </a:cubicBezTo>
                  <a:cubicBezTo>
                    <a:pt x="109" y="9"/>
                    <a:pt x="112" y="8"/>
                    <a:pt x="112" y="6"/>
                  </a:cubicBezTo>
                  <a:cubicBezTo>
                    <a:pt x="112" y="6"/>
                    <a:pt x="110" y="6"/>
                    <a:pt x="110" y="6"/>
                  </a:cubicBezTo>
                  <a:cubicBezTo>
                    <a:pt x="109" y="6"/>
                    <a:pt x="109" y="4"/>
                    <a:pt x="109" y="4"/>
                  </a:cubicBezTo>
                  <a:cubicBezTo>
                    <a:pt x="109" y="3"/>
                    <a:pt x="113" y="0"/>
                    <a:pt x="115" y="0"/>
                  </a:cubicBezTo>
                  <a:cubicBezTo>
                    <a:pt x="115" y="0"/>
                    <a:pt x="116" y="0"/>
                    <a:pt x="116" y="0"/>
                  </a:cubicBezTo>
                  <a:cubicBezTo>
                    <a:pt x="116" y="2"/>
                    <a:pt x="118" y="3"/>
                    <a:pt x="118" y="4"/>
                  </a:cubicBezTo>
                  <a:cubicBezTo>
                    <a:pt x="118" y="5"/>
                    <a:pt x="116" y="5"/>
                    <a:pt x="116" y="6"/>
                  </a:cubicBezTo>
                  <a:cubicBezTo>
                    <a:pt x="116" y="6"/>
                    <a:pt x="117" y="6"/>
                    <a:pt x="117" y="6"/>
                  </a:cubicBezTo>
                  <a:cubicBezTo>
                    <a:pt x="117" y="6"/>
                    <a:pt x="117" y="7"/>
                    <a:pt x="117" y="8"/>
                  </a:cubicBezTo>
                  <a:cubicBezTo>
                    <a:pt x="117" y="8"/>
                    <a:pt x="117" y="8"/>
                    <a:pt x="118" y="8"/>
                  </a:cubicBezTo>
                  <a:cubicBezTo>
                    <a:pt x="118" y="8"/>
                    <a:pt x="118" y="7"/>
                    <a:pt x="118" y="7"/>
                  </a:cubicBezTo>
                  <a:cubicBezTo>
                    <a:pt x="119" y="7"/>
                    <a:pt x="119" y="6"/>
                    <a:pt x="119" y="6"/>
                  </a:cubicBezTo>
                  <a:cubicBezTo>
                    <a:pt x="120" y="7"/>
                    <a:pt x="122" y="7"/>
                    <a:pt x="122" y="7"/>
                  </a:cubicBezTo>
                  <a:cubicBezTo>
                    <a:pt x="121" y="8"/>
                    <a:pt x="120" y="9"/>
                    <a:pt x="119" y="10"/>
                  </a:cubicBezTo>
                  <a:cubicBezTo>
                    <a:pt x="120" y="10"/>
                    <a:pt x="121" y="10"/>
                    <a:pt x="121" y="10"/>
                  </a:cubicBezTo>
                  <a:cubicBezTo>
                    <a:pt x="123" y="9"/>
                    <a:pt x="125" y="7"/>
                    <a:pt x="127" y="7"/>
                  </a:cubicBezTo>
                  <a:cubicBezTo>
                    <a:pt x="127" y="5"/>
                    <a:pt x="129" y="4"/>
                    <a:pt x="131" y="4"/>
                  </a:cubicBezTo>
                  <a:cubicBezTo>
                    <a:pt x="132" y="4"/>
                    <a:pt x="133" y="5"/>
                    <a:pt x="134" y="5"/>
                  </a:cubicBezTo>
                  <a:cubicBezTo>
                    <a:pt x="134" y="5"/>
                    <a:pt x="134" y="6"/>
                    <a:pt x="134" y="6"/>
                  </a:cubicBezTo>
                  <a:cubicBezTo>
                    <a:pt x="134" y="8"/>
                    <a:pt x="133" y="8"/>
                    <a:pt x="132" y="8"/>
                  </a:cubicBezTo>
                  <a:cubicBezTo>
                    <a:pt x="131" y="11"/>
                    <a:pt x="130" y="13"/>
                    <a:pt x="127" y="13"/>
                  </a:cubicBezTo>
                  <a:cubicBezTo>
                    <a:pt x="127" y="13"/>
                    <a:pt x="126" y="13"/>
                    <a:pt x="126" y="12"/>
                  </a:cubicBezTo>
                  <a:cubicBezTo>
                    <a:pt x="125" y="12"/>
                    <a:pt x="125" y="13"/>
                    <a:pt x="125" y="13"/>
                  </a:cubicBezTo>
                  <a:cubicBezTo>
                    <a:pt x="124" y="13"/>
                    <a:pt x="124" y="14"/>
                    <a:pt x="123" y="14"/>
                  </a:cubicBezTo>
                  <a:cubicBezTo>
                    <a:pt x="122" y="14"/>
                    <a:pt x="122" y="13"/>
                    <a:pt x="121" y="13"/>
                  </a:cubicBezTo>
                  <a:cubicBezTo>
                    <a:pt x="119" y="13"/>
                    <a:pt x="119" y="15"/>
                    <a:pt x="116" y="15"/>
                  </a:cubicBezTo>
                  <a:cubicBezTo>
                    <a:pt x="115" y="15"/>
                    <a:pt x="113" y="15"/>
                    <a:pt x="113" y="14"/>
                  </a:cubicBezTo>
                  <a:lnTo>
                    <a:pt x="111" y="14"/>
                  </a:lnTo>
                  <a:cubicBezTo>
                    <a:pt x="112" y="16"/>
                    <a:pt x="114" y="15"/>
                    <a:pt x="116" y="15"/>
                  </a:cubicBezTo>
                  <a:cubicBezTo>
                    <a:pt x="116" y="16"/>
                    <a:pt x="116" y="16"/>
                    <a:pt x="117" y="17"/>
                  </a:cubicBezTo>
                  <a:cubicBezTo>
                    <a:pt x="114" y="18"/>
                    <a:pt x="110" y="20"/>
                    <a:pt x="107" y="20"/>
                  </a:cubicBezTo>
                  <a:lnTo>
                    <a:pt x="103" y="19"/>
                  </a:lnTo>
                  <a:lnTo>
                    <a:pt x="102" y="19"/>
                  </a:lnTo>
                  <a:cubicBezTo>
                    <a:pt x="104" y="20"/>
                    <a:pt x="105" y="20"/>
                    <a:pt x="106" y="21"/>
                  </a:cubicBezTo>
                  <a:cubicBezTo>
                    <a:pt x="105" y="23"/>
                    <a:pt x="104" y="22"/>
                    <a:pt x="102" y="23"/>
                  </a:cubicBezTo>
                  <a:cubicBezTo>
                    <a:pt x="101" y="23"/>
                    <a:pt x="100" y="24"/>
                    <a:pt x="99" y="24"/>
                  </a:cubicBezTo>
                  <a:cubicBezTo>
                    <a:pt x="99" y="24"/>
                    <a:pt x="99" y="25"/>
                    <a:pt x="99" y="25"/>
                  </a:cubicBezTo>
                  <a:cubicBezTo>
                    <a:pt x="96" y="26"/>
                    <a:pt x="91" y="30"/>
                    <a:pt x="91" y="33"/>
                  </a:cubicBezTo>
                  <a:lnTo>
                    <a:pt x="93" y="33"/>
                  </a:lnTo>
                  <a:cubicBezTo>
                    <a:pt x="93" y="34"/>
                    <a:pt x="92" y="36"/>
                    <a:pt x="93" y="36"/>
                  </a:cubicBezTo>
                  <a:lnTo>
                    <a:pt x="92" y="37"/>
                  </a:lnTo>
                  <a:cubicBezTo>
                    <a:pt x="92" y="37"/>
                    <a:pt x="93" y="38"/>
                    <a:pt x="93" y="38"/>
                  </a:cubicBezTo>
                  <a:lnTo>
                    <a:pt x="97" y="37"/>
                  </a:lnTo>
                  <a:cubicBezTo>
                    <a:pt x="99" y="38"/>
                    <a:pt x="101" y="41"/>
                    <a:pt x="104" y="42"/>
                  </a:cubicBezTo>
                  <a:cubicBezTo>
                    <a:pt x="104" y="44"/>
                    <a:pt x="108" y="42"/>
                    <a:pt x="108" y="42"/>
                  </a:cubicBezTo>
                  <a:lnTo>
                    <a:pt x="110" y="43"/>
                  </a:lnTo>
                  <a:cubicBezTo>
                    <a:pt x="109" y="44"/>
                    <a:pt x="109" y="44"/>
                    <a:pt x="109" y="44"/>
                  </a:cubicBezTo>
                  <a:lnTo>
                    <a:pt x="109" y="45"/>
                  </a:lnTo>
                  <a:cubicBezTo>
                    <a:pt x="109" y="47"/>
                    <a:pt x="108" y="48"/>
                    <a:pt x="108" y="49"/>
                  </a:cubicBezTo>
                  <a:cubicBezTo>
                    <a:pt x="108" y="50"/>
                    <a:pt x="109" y="53"/>
                    <a:pt x="110" y="53"/>
                  </a:cubicBezTo>
                  <a:cubicBezTo>
                    <a:pt x="110" y="53"/>
                    <a:pt x="110" y="54"/>
                    <a:pt x="111" y="54"/>
                  </a:cubicBezTo>
                  <a:cubicBezTo>
                    <a:pt x="113" y="51"/>
                    <a:pt x="116" y="49"/>
                    <a:pt x="116" y="44"/>
                  </a:cubicBezTo>
                  <a:cubicBezTo>
                    <a:pt x="119" y="44"/>
                    <a:pt x="126" y="40"/>
                    <a:pt x="126" y="37"/>
                  </a:cubicBezTo>
                  <a:cubicBezTo>
                    <a:pt x="126" y="35"/>
                    <a:pt x="124" y="35"/>
                    <a:pt x="124" y="33"/>
                  </a:cubicBezTo>
                  <a:cubicBezTo>
                    <a:pt x="124" y="33"/>
                    <a:pt x="128" y="28"/>
                    <a:pt x="128" y="28"/>
                  </a:cubicBezTo>
                  <a:cubicBezTo>
                    <a:pt x="126" y="26"/>
                    <a:pt x="131" y="25"/>
                    <a:pt x="131" y="23"/>
                  </a:cubicBezTo>
                  <a:lnTo>
                    <a:pt x="139" y="23"/>
                  </a:lnTo>
                  <a:cubicBezTo>
                    <a:pt x="139" y="24"/>
                    <a:pt x="140" y="24"/>
                    <a:pt x="141" y="24"/>
                  </a:cubicBezTo>
                  <a:cubicBezTo>
                    <a:pt x="142" y="24"/>
                    <a:pt x="142" y="26"/>
                    <a:pt x="142" y="26"/>
                  </a:cubicBezTo>
                  <a:cubicBezTo>
                    <a:pt x="143" y="27"/>
                    <a:pt x="144" y="26"/>
                    <a:pt x="145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4" y="29"/>
                    <a:pt x="144" y="32"/>
                    <a:pt x="143" y="32"/>
                  </a:cubicBezTo>
                  <a:cubicBezTo>
                    <a:pt x="143" y="32"/>
                    <a:pt x="143" y="32"/>
                    <a:pt x="144" y="32"/>
                  </a:cubicBezTo>
                  <a:cubicBezTo>
                    <a:pt x="144" y="34"/>
                    <a:pt x="143" y="34"/>
                    <a:pt x="142" y="35"/>
                  </a:cubicBezTo>
                  <a:cubicBezTo>
                    <a:pt x="143" y="35"/>
                    <a:pt x="144" y="34"/>
                    <a:pt x="145" y="34"/>
                  </a:cubicBezTo>
                  <a:cubicBezTo>
                    <a:pt x="146" y="35"/>
                    <a:pt x="153" y="30"/>
                    <a:pt x="154" y="29"/>
                  </a:cubicBezTo>
                  <a:cubicBezTo>
                    <a:pt x="155" y="30"/>
                    <a:pt x="154" y="31"/>
                    <a:pt x="154" y="32"/>
                  </a:cubicBezTo>
                  <a:lnTo>
                    <a:pt x="155" y="32"/>
                  </a:lnTo>
                  <a:cubicBezTo>
                    <a:pt x="156" y="33"/>
                    <a:pt x="155" y="33"/>
                    <a:pt x="155" y="34"/>
                  </a:cubicBezTo>
                  <a:cubicBezTo>
                    <a:pt x="155" y="34"/>
                    <a:pt x="156" y="34"/>
                    <a:pt x="156" y="34"/>
                  </a:cubicBezTo>
                  <a:cubicBezTo>
                    <a:pt x="156" y="35"/>
                    <a:pt x="156" y="35"/>
                    <a:pt x="156" y="36"/>
                  </a:cubicBezTo>
                  <a:cubicBezTo>
                    <a:pt x="156" y="36"/>
                    <a:pt x="156" y="37"/>
                    <a:pt x="157" y="37"/>
                  </a:cubicBezTo>
                  <a:cubicBezTo>
                    <a:pt x="157" y="38"/>
                    <a:pt x="156" y="38"/>
                    <a:pt x="155" y="39"/>
                  </a:cubicBezTo>
                  <a:cubicBezTo>
                    <a:pt x="157" y="41"/>
                    <a:pt x="159" y="42"/>
                    <a:pt x="162" y="43"/>
                  </a:cubicBezTo>
                  <a:cubicBezTo>
                    <a:pt x="161" y="45"/>
                    <a:pt x="155" y="46"/>
                    <a:pt x="156" y="46"/>
                  </a:cubicBezTo>
                  <a:cubicBezTo>
                    <a:pt x="157" y="47"/>
                    <a:pt x="158" y="46"/>
                    <a:pt x="158" y="46"/>
                  </a:cubicBezTo>
                  <a:cubicBezTo>
                    <a:pt x="159" y="46"/>
                    <a:pt x="160" y="45"/>
                    <a:pt x="161" y="45"/>
                  </a:cubicBezTo>
                  <a:cubicBezTo>
                    <a:pt x="164" y="45"/>
                    <a:pt x="163" y="46"/>
                    <a:pt x="165" y="45"/>
                  </a:cubicBezTo>
                  <a:cubicBezTo>
                    <a:pt x="165" y="46"/>
                    <a:pt x="165" y="47"/>
                    <a:pt x="165" y="47"/>
                  </a:cubicBezTo>
                  <a:cubicBezTo>
                    <a:pt x="165" y="49"/>
                    <a:pt x="165" y="49"/>
                    <a:pt x="163" y="49"/>
                  </a:cubicBezTo>
                  <a:cubicBezTo>
                    <a:pt x="163" y="49"/>
                    <a:pt x="164" y="50"/>
                    <a:pt x="164" y="50"/>
                  </a:cubicBezTo>
                  <a:cubicBezTo>
                    <a:pt x="163" y="52"/>
                    <a:pt x="162" y="52"/>
                    <a:pt x="160" y="52"/>
                  </a:cubicBezTo>
                  <a:cubicBezTo>
                    <a:pt x="159" y="53"/>
                    <a:pt x="155" y="52"/>
                    <a:pt x="155" y="54"/>
                  </a:cubicBezTo>
                  <a:cubicBezTo>
                    <a:pt x="154" y="55"/>
                    <a:pt x="154" y="56"/>
                    <a:pt x="152" y="56"/>
                  </a:cubicBezTo>
                  <a:lnTo>
                    <a:pt x="147" y="55"/>
                  </a:lnTo>
                  <a:cubicBezTo>
                    <a:pt x="145" y="55"/>
                    <a:pt x="143" y="55"/>
                    <a:pt x="141" y="55"/>
                  </a:cubicBezTo>
                  <a:cubicBezTo>
                    <a:pt x="136" y="55"/>
                    <a:pt x="135" y="59"/>
                    <a:pt x="131" y="60"/>
                  </a:cubicBezTo>
                  <a:cubicBezTo>
                    <a:pt x="129" y="61"/>
                    <a:pt x="125" y="64"/>
                    <a:pt x="124" y="66"/>
                  </a:cubicBezTo>
                  <a:cubicBezTo>
                    <a:pt x="126" y="66"/>
                    <a:pt x="126" y="65"/>
                    <a:pt x="127" y="64"/>
                  </a:cubicBezTo>
                  <a:cubicBezTo>
                    <a:pt x="131" y="62"/>
                    <a:pt x="135" y="58"/>
                    <a:pt x="140" y="58"/>
                  </a:cubicBezTo>
                  <a:cubicBezTo>
                    <a:pt x="140" y="58"/>
                    <a:pt x="142" y="59"/>
                    <a:pt x="142" y="60"/>
                  </a:cubicBezTo>
                  <a:cubicBezTo>
                    <a:pt x="142" y="61"/>
                    <a:pt x="141" y="62"/>
                    <a:pt x="140" y="62"/>
                  </a:cubicBezTo>
                  <a:cubicBezTo>
                    <a:pt x="139" y="62"/>
                    <a:pt x="138" y="61"/>
                    <a:pt x="137" y="61"/>
                  </a:cubicBezTo>
                  <a:cubicBezTo>
                    <a:pt x="136" y="61"/>
                    <a:pt x="135" y="61"/>
                    <a:pt x="135" y="62"/>
                  </a:cubicBezTo>
                  <a:lnTo>
                    <a:pt x="138" y="63"/>
                  </a:lnTo>
                  <a:cubicBezTo>
                    <a:pt x="139" y="63"/>
                    <a:pt x="140" y="63"/>
                    <a:pt x="140" y="63"/>
                  </a:cubicBezTo>
                  <a:cubicBezTo>
                    <a:pt x="140" y="64"/>
                    <a:pt x="138" y="64"/>
                    <a:pt x="138" y="65"/>
                  </a:cubicBezTo>
                  <a:cubicBezTo>
                    <a:pt x="138" y="69"/>
                    <a:pt x="143" y="69"/>
                    <a:pt x="146" y="69"/>
                  </a:cubicBezTo>
                  <a:lnTo>
                    <a:pt x="146" y="70"/>
                  </a:lnTo>
                  <a:cubicBezTo>
                    <a:pt x="145" y="70"/>
                    <a:pt x="144" y="70"/>
                    <a:pt x="143" y="70"/>
                  </a:cubicBezTo>
                  <a:cubicBezTo>
                    <a:pt x="140" y="71"/>
                    <a:pt x="140" y="72"/>
                    <a:pt x="137" y="73"/>
                  </a:cubicBezTo>
                  <a:cubicBezTo>
                    <a:pt x="136" y="74"/>
                    <a:pt x="134" y="74"/>
                    <a:pt x="134" y="75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70"/>
                    <a:pt x="139" y="71"/>
                    <a:pt x="141" y="70"/>
                  </a:cubicBezTo>
                  <a:cubicBezTo>
                    <a:pt x="139" y="69"/>
                    <a:pt x="139" y="69"/>
                    <a:pt x="138" y="69"/>
                  </a:cubicBezTo>
                  <a:cubicBezTo>
                    <a:pt x="137" y="69"/>
                    <a:pt x="136" y="70"/>
                    <a:pt x="135" y="70"/>
                  </a:cubicBezTo>
                  <a:cubicBezTo>
                    <a:pt x="134" y="70"/>
                    <a:pt x="134" y="71"/>
                    <a:pt x="133" y="71"/>
                  </a:cubicBezTo>
                  <a:lnTo>
                    <a:pt x="133" y="7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0" name="Freeform 233">
              <a:extLst>
                <a:ext uri="{FF2B5EF4-FFF2-40B4-BE49-F238E27FC236}">
                  <a16:creationId xmlns:a16="http://schemas.microsoft.com/office/drawing/2014/main" id="{9730771B-040E-4A9C-BC4C-E7E7188B7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111" y="1810960"/>
              <a:ext cx="17137" cy="11227"/>
            </a:xfrm>
            <a:custGeom>
              <a:avLst/>
              <a:gdLst>
                <a:gd name="T0" fmla="*/ 2 w 46"/>
                <a:gd name="T1" fmla="*/ 6 h 29"/>
                <a:gd name="T2" fmla="*/ 1 w 46"/>
                <a:gd name="T3" fmla="*/ 6 h 29"/>
                <a:gd name="T4" fmla="*/ 10 w 46"/>
                <a:gd name="T5" fmla="*/ 0 h 29"/>
                <a:gd name="T6" fmla="*/ 12 w 46"/>
                <a:gd name="T7" fmla="*/ 0 h 29"/>
                <a:gd name="T8" fmla="*/ 8 w 46"/>
                <a:gd name="T9" fmla="*/ 5 h 29"/>
                <a:gd name="T10" fmla="*/ 12 w 46"/>
                <a:gd name="T11" fmla="*/ 3 h 29"/>
                <a:gd name="T12" fmla="*/ 20 w 46"/>
                <a:gd name="T13" fmla="*/ 2 h 29"/>
                <a:gd name="T14" fmla="*/ 25 w 46"/>
                <a:gd name="T15" fmla="*/ 4 h 29"/>
                <a:gd name="T16" fmla="*/ 34 w 46"/>
                <a:gd name="T17" fmla="*/ 5 h 29"/>
                <a:gd name="T18" fmla="*/ 34 w 46"/>
                <a:gd name="T19" fmla="*/ 7 h 29"/>
                <a:gd name="T20" fmla="*/ 32 w 46"/>
                <a:gd name="T21" fmla="*/ 9 h 29"/>
                <a:gd name="T22" fmla="*/ 35 w 46"/>
                <a:gd name="T23" fmla="*/ 8 h 29"/>
                <a:gd name="T24" fmla="*/ 36 w 46"/>
                <a:gd name="T25" fmla="*/ 8 h 29"/>
                <a:gd name="T26" fmla="*/ 39 w 46"/>
                <a:gd name="T27" fmla="*/ 9 h 29"/>
                <a:gd name="T28" fmla="*/ 39 w 46"/>
                <a:gd name="T29" fmla="*/ 11 h 29"/>
                <a:gd name="T30" fmla="*/ 41 w 46"/>
                <a:gd name="T31" fmla="*/ 14 h 29"/>
                <a:gd name="T32" fmla="*/ 44 w 46"/>
                <a:gd name="T33" fmla="*/ 15 h 29"/>
                <a:gd name="T34" fmla="*/ 41 w 46"/>
                <a:gd name="T35" fmla="*/ 20 h 29"/>
                <a:gd name="T36" fmla="*/ 37 w 46"/>
                <a:gd name="T37" fmla="*/ 19 h 29"/>
                <a:gd name="T38" fmla="*/ 38 w 46"/>
                <a:gd name="T39" fmla="*/ 18 h 29"/>
                <a:gd name="T40" fmla="*/ 34 w 46"/>
                <a:gd name="T41" fmla="*/ 17 h 29"/>
                <a:gd name="T42" fmla="*/ 33 w 46"/>
                <a:gd name="T43" fmla="*/ 19 h 29"/>
                <a:gd name="T44" fmla="*/ 32 w 46"/>
                <a:gd name="T45" fmla="*/ 20 h 29"/>
                <a:gd name="T46" fmla="*/ 36 w 46"/>
                <a:gd name="T47" fmla="*/ 24 h 29"/>
                <a:gd name="T48" fmla="*/ 33 w 46"/>
                <a:gd name="T49" fmla="*/ 27 h 29"/>
                <a:gd name="T50" fmla="*/ 29 w 46"/>
                <a:gd name="T51" fmla="*/ 25 h 29"/>
                <a:gd name="T52" fmla="*/ 28 w 46"/>
                <a:gd name="T53" fmla="*/ 25 h 29"/>
                <a:gd name="T54" fmla="*/ 30 w 46"/>
                <a:gd name="T55" fmla="*/ 29 h 29"/>
                <a:gd name="T56" fmla="*/ 20 w 46"/>
                <a:gd name="T57" fmla="*/ 23 h 29"/>
                <a:gd name="T58" fmla="*/ 20 w 46"/>
                <a:gd name="T59" fmla="*/ 20 h 29"/>
                <a:gd name="T60" fmla="*/ 24 w 46"/>
                <a:gd name="T61" fmla="*/ 17 h 29"/>
                <a:gd name="T62" fmla="*/ 26 w 46"/>
                <a:gd name="T63" fmla="*/ 17 h 29"/>
                <a:gd name="T64" fmla="*/ 29 w 46"/>
                <a:gd name="T65" fmla="*/ 19 h 29"/>
                <a:gd name="T66" fmla="*/ 31 w 46"/>
                <a:gd name="T67" fmla="*/ 17 h 29"/>
                <a:gd name="T68" fmla="*/ 27 w 46"/>
                <a:gd name="T69" fmla="*/ 17 h 29"/>
                <a:gd name="T70" fmla="*/ 25 w 46"/>
                <a:gd name="T71" fmla="*/ 17 h 29"/>
                <a:gd name="T72" fmla="*/ 26 w 46"/>
                <a:gd name="T73" fmla="*/ 14 h 29"/>
                <a:gd name="T74" fmla="*/ 22 w 46"/>
                <a:gd name="T75" fmla="*/ 9 h 29"/>
                <a:gd name="T76" fmla="*/ 17 w 46"/>
                <a:gd name="T77" fmla="*/ 10 h 29"/>
                <a:gd name="T78" fmla="*/ 15 w 46"/>
                <a:gd name="T79" fmla="*/ 10 h 29"/>
                <a:gd name="T80" fmla="*/ 8 w 46"/>
                <a:gd name="T81" fmla="*/ 8 h 29"/>
                <a:gd name="T82" fmla="*/ 4 w 46"/>
                <a:gd name="T83" fmla="*/ 8 h 29"/>
                <a:gd name="T84" fmla="*/ 4 w 46"/>
                <a:gd name="T85" fmla="*/ 7 h 29"/>
                <a:gd name="T86" fmla="*/ 4 w 46"/>
                <a:gd name="T87" fmla="*/ 6 h 29"/>
                <a:gd name="T88" fmla="*/ 4 w 46"/>
                <a:gd name="T89" fmla="*/ 6 h 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6"/>
                <a:gd name="T136" fmla="*/ 0 h 29"/>
                <a:gd name="T137" fmla="*/ 46 w 46"/>
                <a:gd name="T138" fmla="*/ 29 h 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6" h="29">
                  <a:moveTo>
                    <a:pt x="4" y="6"/>
                  </a:moveTo>
                  <a:lnTo>
                    <a:pt x="2" y="6"/>
                  </a:lnTo>
                  <a:cubicBezTo>
                    <a:pt x="2" y="6"/>
                    <a:pt x="1" y="6"/>
                    <a:pt x="1" y="6"/>
                  </a:cubicBezTo>
                  <a:cubicBezTo>
                    <a:pt x="1" y="3"/>
                    <a:pt x="8" y="1"/>
                    <a:pt x="10" y="0"/>
                  </a:cubicBezTo>
                  <a:lnTo>
                    <a:pt x="12" y="0"/>
                  </a:lnTo>
                  <a:cubicBezTo>
                    <a:pt x="12" y="2"/>
                    <a:pt x="8" y="2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5"/>
                    <a:pt x="10" y="5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4" y="2"/>
                    <a:pt x="16" y="1"/>
                    <a:pt x="19" y="1"/>
                  </a:cubicBezTo>
                  <a:cubicBezTo>
                    <a:pt x="20" y="1"/>
                    <a:pt x="20" y="2"/>
                    <a:pt x="20" y="2"/>
                  </a:cubicBezTo>
                  <a:cubicBezTo>
                    <a:pt x="20" y="3"/>
                    <a:pt x="20" y="3"/>
                    <a:pt x="20" y="4"/>
                  </a:cubicBezTo>
                  <a:cubicBezTo>
                    <a:pt x="22" y="4"/>
                    <a:pt x="24" y="4"/>
                    <a:pt x="25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31" y="4"/>
                    <a:pt x="32" y="5"/>
                    <a:pt x="34" y="5"/>
                  </a:cubicBezTo>
                  <a:cubicBezTo>
                    <a:pt x="33" y="6"/>
                    <a:pt x="34" y="6"/>
                    <a:pt x="34" y="7"/>
                  </a:cubicBezTo>
                  <a:lnTo>
                    <a:pt x="32" y="9"/>
                  </a:lnTo>
                  <a:cubicBezTo>
                    <a:pt x="33" y="8"/>
                    <a:pt x="34" y="8"/>
                    <a:pt x="35" y="8"/>
                  </a:cubicBezTo>
                  <a:lnTo>
                    <a:pt x="36" y="8"/>
                  </a:lnTo>
                  <a:cubicBezTo>
                    <a:pt x="35" y="9"/>
                    <a:pt x="39" y="9"/>
                    <a:pt x="39" y="9"/>
                  </a:cubicBezTo>
                  <a:lnTo>
                    <a:pt x="39" y="11"/>
                  </a:lnTo>
                  <a:cubicBezTo>
                    <a:pt x="39" y="12"/>
                    <a:pt x="35" y="11"/>
                    <a:pt x="35" y="12"/>
                  </a:cubicBezTo>
                  <a:cubicBezTo>
                    <a:pt x="37" y="13"/>
                    <a:pt x="38" y="14"/>
                    <a:pt x="41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42" y="16"/>
                    <a:pt x="43" y="16"/>
                    <a:pt x="44" y="15"/>
                  </a:cubicBezTo>
                  <a:cubicBezTo>
                    <a:pt x="44" y="16"/>
                    <a:pt x="45" y="16"/>
                    <a:pt x="46" y="17"/>
                  </a:cubicBezTo>
                  <a:cubicBezTo>
                    <a:pt x="44" y="18"/>
                    <a:pt x="43" y="20"/>
                    <a:pt x="41" y="20"/>
                  </a:cubicBezTo>
                  <a:cubicBezTo>
                    <a:pt x="39" y="20"/>
                    <a:pt x="40" y="21"/>
                    <a:pt x="39" y="21"/>
                  </a:cubicBezTo>
                  <a:cubicBezTo>
                    <a:pt x="38" y="21"/>
                    <a:pt x="37" y="20"/>
                    <a:pt x="37" y="19"/>
                  </a:cubicBezTo>
                  <a:cubicBezTo>
                    <a:pt x="37" y="19"/>
                    <a:pt x="38" y="19"/>
                    <a:pt x="38" y="19"/>
                  </a:cubicBezTo>
                  <a:cubicBezTo>
                    <a:pt x="38" y="19"/>
                    <a:pt x="38" y="18"/>
                    <a:pt x="38" y="18"/>
                  </a:cubicBezTo>
                  <a:cubicBezTo>
                    <a:pt x="37" y="18"/>
                    <a:pt x="37" y="18"/>
                    <a:pt x="36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8"/>
                    <a:pt x="33" y="19"/>
                  </a:cubicBezTo>
                  <a:lnTo>
                    <a:pt x="32" y="19"/>
                  </a:lnTo>
                  <a:lnTo>
                    <a:pt x="32" y="20"/>
                  </a:lnTo>
                  <a:cubicBezTo>
                    <a:pt x="33" y="20"/>
                    <a:pt x="36" y="24"/>
                    <a:pt x="36" y="24"/>
                  </a:cubicBezTo>
                  <a:cubicBezTo>
                    <a:pt x="36" y="25"/>
                    <a:pt x="35" y="25"/>
                    <a:pt x="36" y="25"/>
                  </a:cubicBezTo>
                  <a:cubicBezTo>
                    <a:pt x="35" y="26"/>
                    <a:pt x="34" y="27"/>
                    <a:pt x="33" y="27"/>
                  </a:cubicBezTo>
                  <a:cubicBezTo>
                    <a:pt x="31" y="27"/>
                    <a:pt x="30" y="25"/>
                    <a:pt x="29" y="25"/>
                  </a:cubicBezTo>
                  <a:lnTo>
                    <a:pt x="28" y="25"/>
                  </a:lnTo>
                  <a:cubicBezTo>
                    <a:pt x="28" y="27"/>
                    <a:pt x="31" y="27"/>
                    <a:pt x="31" y="28"/>
                  </a:cubicBezTo>
                  <a:cubicBezTo>
                    <a:pt x="31" y="28"/>
                    <a:pt x="30" y="29"/>
                    <a:pt x="30" y="29"/>
                  </a:cubicBezTo>
                  <a:cubicBezTo>
                    <a:pt x="28" y="29"/>
                    <a:pt x="22" y="27"/>
                    <a:pt x="22" y="26"/>
                  </a:cubicBezTo>
                  <a:cubicBezTo>
                    <a:pt x="21" y="25"/>
                    <a:pt x="20" y="23"/>
                    <a:pt x="20" y="23"/>
                  </a:cubicBezTo>
                  <a:cubicBezTo>
                    <a:pt x="18" y="22"/>
                    <a:pt x="17" y="23"/>
                    <a:pt x="17" y="21"/>
                  </a:cubicBezTo>
                  <a:cubicBezTo>
                    <a:pt x="17" y="20"/>
                    <a:pt x="20" y="20"/>
                    <a:pt x="20" y="20"/>
                  </a:cubicBezTo>
                  <a:cubicBezTo>
                    <a:pt x="20" y="19"/>
                    <a:pt x="21" y="19"/>
                    <a:pt x="21" y="18"/>
                  </a:cubicBezTo>
                  <a:cubicBezTo>
                    <a:pt x="23" y="18"/>
                    <a:pt x="23" y="18"/>
                    <a:pt x="24" y="17"/>
                  </a:cubicBezTo>
                  <a:lnTo>
                    <a:pt x="26" y="17"/>
                  </a:lnTo>
                  <a:cubicBezTo>
                    <a:pt x="26" y="19"/>
                    <a:pt x="27" y="19"/>
                    <a:pt x="29" y="19"/>
                  </a:cubicBezTo>
                  <a:cubicBezTo>
                    <a:pt x="30" y="19"/>
                    <a:pt x="31" y="18"/>
                    <a:pt x="31" y="18"/>
                  </a:cubicBezTo>
                  <a:cubicBezTo>
                    <a:pt x="31" y="18"/>
                    <a:pt x="31" y="18"/>
                    <a:pt x="31" y="17"/>
                  </a:cubicBezTo>
                  <a:lnTo>
                    <a:pt x="27" y="17"/>
                  </a:lnTo>
                  <a:cubicBezTo>
                    <a:pt x="26" y="17"/>
                    <a:pt x="26" y="17"/>
                    <a:pt x="25" y="17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4" y="16"/>
                    <a:pt x="26" y="15"/>
                    <a:pt x="26" y="14"/>
                  </a:cubicBezTo>
                  <a:cubicBezTo>
                    <a:pt x="26" y="14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0" y="10"/>
                    <a:pt x="20" y="8"/>
                    <a:pt x="19" y="8"/>
                  </a:cubicBezTo>
                  <a:cubicBezTo>
                    <a:pt x="18" y="8"/>
                    <a:pt x="17" y="9"/>
                    <a:pt x="17" y="10"/>
                  </a:cubicBezTo>
                  <a:lnTo>
                    <a:pt x="15" y="10"/>
                  </a:lnTo>
                  <a:cubicBezTo>
                    <a:pt x="13" y="8"/>
                    <a:pt x="10" y="8"/>
                    <a:pt x="8" y="8"/>
                  </a:cubicBezTo>
                  <a:cubicBezTo>
                    <a:pt x="6" y="8"/>
                    <a:pt x="5" y="9"/>
                    <a:pt x="5" y="9"/>
                  </a:cubicBezTo>
                  <a:cubicBezTo>
                    <a:pt x="4" y="9"/>
                    <a:pt x="4" y="8"/>
                    <a:pt x="4" y="8"/>
                  </a:cubicBezTo>
                  <a:cubicBezTo>
                    <a:pt x="2" y="8"/>
                    <a:pt x="1" y="9"/>
                    <a:pt x="0" y="8"/>
                  </a:cubicBezTo>
                  <a:cubicBezTo>
                    <a:pt x="1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1" name="Freeform 234">
              <a:extLst>
                <a:ext uri="{FF2B5EF4-FFF2-40B4-BE49-F238E27FC236}">
                  <a16:creationId xmlns:a16="http://schemas.microsoft.com/office/drawing/2014/main" id="{86C547BD-B639-40A9-81EA-5EFF07FE0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838" y="1803278"/>
              <a:ext cx="20682" cy="6303"/>
            </a:xfrm>
            <a:custGeom>
              <a:avLst/>
              <a:gdLst>
                <a:gd name="T0" fmla="*/ 35 w 56"/>
                <a:gd name="T1" fmla="*/ 2 h 16"/>
                <a:gd name="T2" fmla="*/ 39 w 56"/>
                <a:gd name="T3" fmla="*/ 1 h 16"/>
                <a:gd name="T4" fmla="*/ 49 w 56"/>
                <a:gd name="T5" fmla="*/ 1 h 16"/>
                <a:gd name="T6" fmla="*/ 56 w 56"/>
                <a:gd name="T7" fmla="*/ 2 h 16"/>
                <a:gd name="T8" fmla="*/ 45 w 56"/>
                <a:gd name="T9" fmla="*/ 5 h 16"/>
                <a:gd name="T10" fmla="*/ 43 w 56"/>
                <a:gd name="T11" fmla="*/ 5 h 16"/>
                <a:gd name="T12" fmla="*/ 42 w 56"/>
                <a:gd name="T13" fmla="*/ 5 h 16"/>
                <a:gd name="T14" fmla="*/ 28 w 56"/>
                <a:gd name="T15" fmla="*/ 9 h 16"/>
                <a:gd name="T16" fmla="*/ 27 w 56"/>
                <a:gd name="T17" fmla="*/ 9 h 16"/>
                <a:gd name="T18" fmla="*/ 27 w 56"/>
                <a:gd name="T19" fmla="*/ 8 h 16"/>
                <a:gd name="T20" fmla="*/ 26 w 56"/>
                <a:gd name="T21" fmla="*/ 10 h 16"/>
                <a:gd name="T22" fmla="*/ 20 w 56"/>
                <a:gd name="T23" fmla="*/ 11 h 16"/>
                <a:gd name="T24" fmla="*/ 19 w 56"/>
                <a:gd name="T25" fmla="*/ 12 h 16"/>
                <a:gd name="T26" fmla="*/ 19 w 56"/>
                <a:gd name="T27" fmla="*/ 13 h 16"/>
                <a:gd name="T28" fmla="*/ 15 w 56"/>
                <a:gd name="T29" fmla="*/ 16 h 16"/>
                <a:gd name="T30" fmla="*/ 0 w 56"/>
                <a:gd name="T31" fmla="*/ 14 h 16"/>
                <a:gd name="T32" fmla="*/ 7 w 56"/>
                <a:gd name="T33" fmla="*/ 11 h 16"/>
                <a:gd name="T34" fmla="*/ 11 w 56"/>
                <a:gd name="T35" fmla="*/ 12 h 16"/>
                <a:gd name="T36" fmla="*/ 11 w 56"/>
                <a:gd name="T37" fmla="*/ 10 h 16"/>
                <a:gd name="T38" fmla="*/ 9 w 56"/>
                <a:gd name="T39" fmla="*/ 9 h 16"/>
                <a:gd name="T40" fmla="*/ 15 w 56"/>
                <a:gd name="T41" fmla="*/ 9 h 16"/>
                <a:gd name="T42" fmla="*/ 13 w 56"/>
                <a:gd name="T43" fmla="*/ 7 h 16"/>
                <a:gd name="T44" fmla="*/ 19 w 56"/>
                <a:gd name="T45" fmla="*/ 8 h 16"/>
                <a:gd name="T46" fmla="*/ 22 w 56"/>
                <a:gd name="T47" fmla="*/ 8 h 16"/>
                <a:gd name="T48" fmla="*/ 21 w 56"/>
                <a:gd name="T49" fmla="*/ 6 h 16"/>
                <a:gd name="T50" fmla="*/ 29 w 56"/>
                <a:gd name="T51" fmla="*/ 6 h 16"/>
                <a:gd name="T52" fmla="*/ 29 w 56"/>
                <a:gd name="T53" fmla="*/ 4 h 16"/>
                <a:gd name="T54" fmla="*/ 22 w 56"/>
                <a:gd name="T55" fmla="*/ 5 h 16"/>
                <a:gd name="T56" fmla="*/ 20 w 56"/>
                <a:gd name="T57" fmla="*/ 2 h 16"/>
                <a:gd name="T58" fmla="*/ 24 w 56"/>
                <a:gd name="T59" fmla="*/ 2 h 16"/>
                <a:gd name="T60" fmla="*/ 26 w 56"/>
                <a:gd name="T61" fmla="*/ 2 h 16"/>
                <a:gd name="T62" fmla="*/ 34 w 56"/>
                <a:gd name="T63" fmla="*/ 1 h 16"/>
                <a:gd name="T64" fmla="*/ 34 w 56"/>
                <a:gd name="T65" fmla="*/ 1 h 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"/>
                <a:gd name="T100" fmla="*/ 0 h 16"/>
                <a:gd name="T101" fmla="*/ 56 w 56"/>
                <a:gd name="T102" fmla="*/ 16 h 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" h="16">
                  <a:moveTo>
                    <a:pt x="34" y="1"/>
                  </a:moveTo>
                  <a:cubicBezTo>
                    <a:pt x="34" y="2"/>
                    <a:pt x="35" y="2"/>
                    <a:pt x="35" y="2"/>
                  </a:cubicBezTo>
                  <a:cubicBezTo>
                    <a:pt x="35" y="2"/>
                    <a:pt x="36" y="1"/>
                    <a:pt x="37" y="1"/>
                  </a:cubicBezTo>
                  <a:cubicBezTo>
                    <a:pt x="38" y="1"/>
                    <a:pt x="38" y="1"/>
                    <a:pt x="39" y="1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46" y="0"/>
                    <a:pt x="48" y="1"/>
                    <a:pt x="49" y="1"/>
                  </a:cubicBezTo>
                  <a:cubicBezTo>
                    <a:pt x="50" y="1"/>
                    <a:pt x="50" y="1"/>
                    <a:pt x="51" y="1"/>
                  </a:cubicBezTo>
                  <a:cubicBezTo>
                    <a:pt x="53" y="1"/>
                    <a:pt x="54" y="1"/>
                    <a:pt x="56" y="2"/>
                  </a:cubicBezTo>
                  <a:cubicBezTo>
                    <a:pt x="55" y="4"/>
                    <a:pt x="48" y="3"/>
                    <a:pt x="46" y="4"/>
                  </a:cubicBezTo>
                  <a:cubicBezTo>
                    <a:pt x="46" y="4"/>
                    <a:pt x="46" y="5"/>
                    <a:pt x="45" y="5"/>
                  </a:cubicBezTo>
                  <a:cubicBezTo>
                    <a:pt x="44" y="5"/>
                    <a:pt x="43" y="5"/>
                    <a:pt x="43" y="5"/>
                  </a:cubicBezTo>
                  <a:lnTo>
                    <a:pt x="42" y="5"/>
                  </a:lnTo>
                  <a:cubicBezTo>
                    <a:pt x="42" y="5"/>
                    <a:pt x="41" y="6"/>
                    <a:pt x="41" y="6"/>
                  </a:cubicBezTo>
                  <a:cubicBezTo>
                    <a:pt x="39" y="6"/>
                    <a:pt x="29" y="6"/>
                    <a:pt x="28" y="9"/>
                  </a:cubicBezTo>
                  <a:lnTo>
                    <a:pt x="27" y="9"/>
                  </a:lnTo>
                  <a:cubicBezTo>
                    <a:pt x="27" y="9"/>
                    <a:pt x="27" y="9"/>
                    <a:pt x="27" y="8"/>
                  </a:cubicBezTo>
                  <a:cubicBezTo>
                    <a:pt x="26" y="8"/>
                    <a:pt x="26" y="8"/>
                    <a:pt x="24" y="8"/>
                  </a:cubicBezTo>
                  <a:cubicBezTo>
                    <a:pt x="25" y="9"/>
                    <a:pt x="26" y="9"/>
                    <a:pt x="26" y="10"/>
                  </a:cubicBezTo>
                  <a:cubicBezTo>
                    <a:pt x="26" y="10"/>
                    <a:pt x="24" y="12"/>
                    <a:pt x="24" y="12"/>
                  </a:cubicBezTo>
                  <a:cubicBezTo>
                    <a:pt x="23" y="12"/>
                    <a:pt x="22" y="11"/>
                    <a:pt x="20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7" y="13"/>
                    <a:pt x="18" y="13"/>
                    <a:pt x="19" y="12"/>
                  </a:cubicBezTo>
                  <a:lnTo>
                    <a:pt x="19" y="13"/>
                  </a:lnTo>
                  <a:cubicBezTo>
                    <a:pt x="18" y="14"/>
                    <a:pt x="15" y="16"/>
                    <a:pt x="15" y="16"/>
                  </a:cubicBezTo>
                  <a:cubicBezTo>
                    <a:pt x="14" y="16"/>
                    <a:pt x="13" y="14"/>
                    <a:pt x="11" y="14"/>
                  </a:cubicBezTo>
                  <a:cubicBezTo>
                    <a:pt x="7" y="14"/>
                    <a:pt x="4" y="13"/>
                    <a:pt x="0" y="14"/>
                  </a:cubicBezTo>
                  <a:cubicBezTo>
                    <a:pt x="0" y="12"/>
                    <a:pt x="5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9" y="11"/>
                    <a:pt x="10" y="12"/>
                    <a:pt x="11" y="12"/>
                  </a:cubicBezTo>
                  <a:lnTo>
                    <a:pt x="11" y="10"/>
                  </a:lnTo>
                  <a:cubicBezTo>
                    <a:pt x="10" y="10"/>
                    <a:pt x="9" y="11"/>
                    <a:pt x="9" y="9"/>
                  </a:cubicBezTo>
                  <a:cubicBezTo>
                    <a:pt x="9" y="8"/>
                    <a:pt x="10" y="9"/>
                    <a:pt x="11" y="9"/>
                  </a:cubicBezTo>
                  <a:cubicBezTo>
                    <a:pt x="12" y="9"/>
                    <a:pt x="14" y="9"/>
                    <a:pt x="15" y="9"/>
                  </a:cubicBezTo>
                  <a:cubicBezTo>
                    <a:pt x="17" y="9"/>
                    <a:pt x="18" y="9"/>
                    <a:pt x="19" y="9"/>
                  </a:cubicBezTo>
                  <a:cubicBezTo>
                    <a:pt x="16" y="8"/>
                    <a:pt x="14" y="9"/>
                    <a:pt x="13" y="7"/>
                  </a:cubicBezTo>
                  <a:cubicBezTo>
                    <a:pt x="14" y="7"/>
                    <a:pt x="16" y="7"/>
                    <a:pt x="19" y="7"/>
                  </a:cubicBezTo>
                  <a:cubicBezTo>
                    <a:pt x="19" y="7"/>
                    <a:pt x="19" y="7"/>
                    <a:pt x="19" y="8"/>
                  </a:cubicBezTo>
                  <a:lnTo>
                    <a:pt x="22" y="8"/>
                  </a:lnTo>
                  <a:cubicBezTo>
                    <a:pt x="22" y="7"/>
                    <a:pt x="21" y="6"/>
                    <a:pt x="21" y="6"/>
                  </a:cubicBezTo>
                  <a:lnTo>
                    <a:pt x="29" y="6"/>
                  </a:lnTo>
                  <a:cubicBezTo>
                    <a:pt x="29" y="5"/>
                    <a:pt x="29" y="5"/>
                    <a:pt x="29" y="4"/>
                  </a:cubicBezTo>
                  <a:cubicBezTo>
                    <a:pt x="29" y="4"/>
                    <a:pt x="27" y="6"/>
                    <a:pt x="27" y="6"/>
                  </a:cubicBezTo>
                  <a:cubicBezTo>
                    <a:pt x="26" y="6"/>
                    <a:pt x="23" y="5"/>
                    <a:pt x="22" y="5"/>
                  </a:cubicBezTo>
                  <a:cubicBezTo>
                    <a:pt x="21" y="5"/>
                    <a:pt x="13" y="7"/>
                    <a:pt x="10" y="4"/>
                  </a:cubicBezTo>
                  <a:cubicBezTo>
                    <a:pt x="9" y="4"/>
                    <a:pt x="20" y="3"/>
                    <a:pt x="20" y="2"/>
                  </a:cubicBezTo>
                  <a:lnTo>
                    <a:pt x="24" y="2"/>
                  </a:lnTo>
                  <a:lnTo>
                    <a:pt x="26" y="2"/>
                  </a:lnTo>
                  <a:cubicBezTo>
                    <a:pt x="28" y="2"/>
                    <a:pt x="29" y="1"/>
                    <a:pt x="30" y="1"/>
                  </a:cubicBezTo>
                  <a:cubicBezTo>
                    <a:pt x="32" y="1"/>
                    <a:pt x="32" y="1"/>
                    <a:pt x="34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2" name="Freeform 235">
              <a:extLst>
                <a:ext uri="{FF2B5EF4-FFF2-40B4-BE49-F238E27FC236}">
                  <a16:creationId xmlns:a16="http://schemas.microsoft.com/office/drawing/2014/main" id="{480BC9DC-C98C-4020-8F42-D2AF0DE9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927" y="1813718"/>
              <a:ext cx="29940" cy="16152"/>
            </a:xfrm>
            <a:custGeom>
              <a:avLst/>
              <a:gdLst>
                <a:gd name="T0" fmla="*/ 63 w 81"/>
                <a:gd name="T1" fmla="*/ 37 h 42"/>
                <a:gd name="T2" fmla="*/ 59 w 81"/>
                <a:gd name="T3" fmla="*/ 31 h 42"/>
                <a:gd name="T4" fmla="*/ 58 w 81"/>
                <a:gd name="T5" fmla="*/ 33 h 42"/>
                <a:gd name="T6" fmla="*/ 56 w 81"/>
                <a:gd name="T7" fmla="*/ 30 h 42"/>
                <a:gd name="T8" fmla="*/ 46 w 81"/>
                <a:gd name="T9" fmla="*/ 27 h 42"/>
                <a:gd name="T10" fmla="*/ 44 w 81"/>
                <a:gd name="T11" fmla="*/ 27 h 42"/>
                <a:gd name="T12" fmla="*/ 40 w 81"/>
                <a:gd name="T13" fmla="*/ 27 h 42"/>
                <a:gd name="T14" fmla="*/ 31 w 81"/>
                <a:gd name="T15" fmla="*/ 28 h 42"/>
                <a:gd name="T16" fmla="*/ 37 w 81"/>
                <a:gd name="T17" fmla="*/ 25 h 42"/>
                <a:gd name="T18" fmla="*/ 34 w 81"/>
                <a:gd name="T19" fmla="*/ 25 h 42"/>
                <a:gd name="T20" fmla="*/ 25 w 81"/>
                <a:gd name="T21" fmla="*/ 31 h 42"/>
                <a:gd name="T22" fmla="*/ 17 w 81"/>
                <a:gd name="T23" fmla="*/ 35 h 42"/>
                <a:gd name="T24" fmla="*/ 2 w 81"/>
                <a:gd name="T25" fmla="*/ 40 h 42"/>
                <a:gd name="T26" fmla="*/ 1 w 81"/>
                <a:gd name="T27" fmla="*/ 40 h 42"/>
                <a:gd name="T28" fmla="*/ 1 w 81"/>
                <a:gd name="T29" fmla="*/ 38 h 42"/>
                <a:gd name="T30" fmla="*/ 16 w 81"/>
                <a:gd name="T31" fmla="*/ 32 h 42"/>
                <a:gd name="T32" fmla="*/ 12 w 81"/>
                <a:gd name="T33" fmla="*/ 32 h 42"/>
                <a:gd name="T34" fmla="*/ 12 w 81"/>
                <a:gd name="T35" fmla="*/ 27 h 42"/>
                <a:gd name="T36" fmla="*/ 6 w 81"/>
                <a:gd name="T37" fmla="*/ 28 h 42"/>
                <a:gd name="T38" fmla="*/ 6 w 81"/>
                <a:gd name="T39" fmla="*/ 28 h 42"/>
                <a:gd name="T40" fmla="*/ 16 w 81"/>
                <a:gd name="T41" fmla="*/ 19 h 42"/>
                <a:gd name="T42" fmla="*/ 18 w 81"/>
                <a:gd name="T43" fmla="*/ 20 h 42"/>
                <a:gd name="T44" fmla="*/ 27 w 81"/>
                <a:gd name="T45" fmla="*/ 15 h 42"/>
                <a:gd name="T46" fmla="*/ 26 w 81"/>
                <a:gd name="T47" fmla="*/ 15 h 42"/>
                <a:gd name="T48" fmla="*/ 23 w 81"/>
                <a:gd name="T49" fmla="*/ 16 h 42"/>
                <a:gd name="T50" fmla="*/ 25 w 81"/>
                <a:gd name="T51" fmla="*/ 12 h 42"/>
                <a:gd name="T52" fmla="*/ 32 w 81"/>
                <a:gd name="T53" fmla="*/ 13 h 42"/>
                <a:gd name="T54" fmla="*/ 34 w 81"/>
                <a:gd name="T55" fmla="*/ 12 h 42"/>
                <a:gd name="T56" fmla="*/ 35 w 81"/>
                <a:gd name="T57" fmla="*/ 5 h 42"/>
                <a:gd name="T58" fmla="*/ 55 w 81"/>
                <a:gd name="T59" fmla="*/ 1 h 42"/>
                <a:gd name="T60" fmla="*/ 61 w 81"/>
                <a:gd name="T61" fmla="*/ 1 h 42"/>
                <a:gd name="T62" fmla="*/ 75 w 81"/>
                <a:gd name="T63" fmla="*/ 4 h 42"/>
                <a:gd name="T64" fmla="*/ 79 w 81"/>
                <a:gd name="T65" fmla="*/ 3 h 42"/>
                <a:gd name="T66" fmla="*/ 81 w 81"/>
                <a:gd name="T67" fmla="*/ 4 h 42"/>
                <a:gd name="T68" fmla="*/ 55 w 81"/>
                <a:gd name="T69" fmla="*/ 26 h 42"/>
                <a:gd name="T70" fmla="*/ 59 w 81"/>
                <a:gd name="T71" fmla="*/ 29 h 42"/>
                <a:gd name="T72" fmla="*/ 64 w 81"/>
                <a:gd name="T73" fmla="*/ 28 h 42"/>
                <a:gd name="T74" fmla="*/ 65 w 81"/>
                <a:gd name="T75" fmla="*/ 36 h 42"/>
                <a:gd name="T76" fmla="*/ 63 w 81"/>
                <a:gd name="T77" fmla="*/ 41 h 42"/>
                <a:gd name="T78" fmla="*/ 63 w 81"/>
                <a:gd name="T79" fmla="*/ 41 h 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1"/>
                <a:gd name="T121" fmla="*/ 0 h 42"/>
                <a:gd name="T122" fmla="*/ 81 w 81"/>
                <a:gd name="T123" fmla="*/ 42 h 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1" h="42">
                  <a:moveTo>
                    <a:pt x="63" y="41"/>
                  </a:moveTo>
                  <a:cubicBezTo>
                    <a:pt x="62" y="40"/>
                    <a:pt x="63" y="38"/>
                    <a:pt x="63" y="37"/>
                  </a:cubicBezTo>
                  <a:cubicBezTo>
                    <a:pt x="62" y="37"/>
                    <a:pt x="62" y="32"/>
                    <a:pt x="62" y="31"/>
                  </a:cubicBezTo>
                  <a:cubicBezTo>
                    <a:pt x="62" y="32"/>
                    <a:pt x="59" y="32"/>
                    <a:pt x="59" y="31"/>
                  </a:cubicBezTo>
                  <a:lnTo>
                    <a:pt x="58" y="33"/>
                  </a:lnTo>
                  <a:cubicBezTo>
                    <a:pt x="57" y="31"/>
                    <a:pt x="56" y="32"/>
                    <a:pt x="56" y="30"/>
                  </a:cubicBezTo>
                  <a:cubicBezTo>
                    <a:pt x="53" y="29"/>
                    <a:pt x="49" y="28"/>
                    <a:pt x="46" y="27"/>
                  </a:cubicBezTo>
                  <a:lnTo>
                    <a:pt x="44" y="27"/>
                  </a:lnTo>
                  <a:cubicBezTo>
                    <a:pt x="44" y="26"/>
                    <a:pt x="44" y="25"/>
                    <a:pt x="42" y="25"/>
                  </a:cubicBezTo>
                  <a:cubicBezTo>
                    <a:pt x="40" y="25"/>
                    <a:pt x="40" y="26"/>
                    <a:pt x="40" y="27"/>
                  </a:cubicBezTo>
                  <a:cubicBezTo>
                    <a:pt x="38" y="28"/>
                    <a:pt x="32" y="30"/>
                    <a:pt x="30" y="30"/>
                  </a:cubicBezTo>
                  <a:cubicBezTo>
                    <a:pt x="30" y="30"/>
                    <a:pt x="31" y="28"/>
                    <a:pt x="31" y="28"/>
                  </a:cubicBezTo>
                  <a:cubicBezTo>
                    <a:pt x="34" y="25"/>
                    <a:pt x="36" y="28"/>
                    <a:pt x="37" y="25"/>
                  </a:cubicBezTo>
                  <a:lnTo>
                    <a:pt x="34" y="25"/>
                  </a:lnTo>
                  <a:cubicBezTo>
                    <a:pt x="32" y="27"/>
                    <a:pt x="29" y="28"/>
                    <a:pt x="27" y="29"/>
                  </a:cubicBezTo>
                  <a:cubicBezTo>
                    <a:pt x="25" y="29"/>
                    <a:pt x="25" y="31"/>
                    <a:pt x="25" y="31"/>
                  </a:cubicBezTo>
                  <a:cubicBezTo>
                    <a:pt x="24" y="32"/>
                    <a:pt x="22" y="32"/>
                    <a:pt x="21" y="32"/>
                  </a:cubicBezTo>
                  <a:cubicBezTo>
                    <a:pt x="20" y="32"/>
                    <a:pt x="18" y="34"/>
                    <a:pt x="17" y="35"/>
                  </a:cubicBezTo>
                  <a:cubicBezTo>
                    <a:pt x="13" y="36"/>
                    <a:pt x="12" y="36"/>
                    <a:pt x="10" y="37"/>
                  </a:cubicBezTo>
                  <a:cubicBezTo>
                    <a:pt x="6" y="39"/>
                    <a:pt x="5" y="39"/>
                    <a:pt x="2" y="40"/>
                  </a:cubicBezTo>
                  <a:lnTo>
                    <a:pt x="1" y="40"/>
                  </a:lnTo>
                  <a:cubicBezTo>
                    <a:pt x="2" y="39"/>
                    <a:pt x="0" y="39"/>
                    <a:pt x="1" y="38"/>
                  </a:cubicBezTo>
                  <a:cubicBezTo>
                    <a:pt x="3" y="37"/>
                    <a:pt x="5" y="37"/>
                    <a:pt x="7" y="37"/>
                  </a:cubicBezTo>
                  <a:cubicBezTo>
                    <a:pt x="10" y="36"/>
                    <a:pt x="13" y="33"/>
                    <a:pt x="16" y="32"/>
                  </a:cubicBezTo>
                  <a:cubicBezTo>
                    <a:pt x="15" y="31"/>
                    <a:pt x="15" y="31"/>
                    <a:pt x="14" y="30"/>
                  </a:cubicBezTo>
                  <a:cubicBezTo>
                    <a:pt x="13" y="31"/>
                    <a:pt x="13" y="32"/>
                    <a:pt x="12" y="32"/>
                  </a:cubicBezTo>
                  <a:cubicBezTo>
                    <a:pt x="11" y="32"/>
                    <a:pt x="8" y="32"/>
                    <a:pt x="8" y="31"/>
                  </a:cubicBezTo>
                  <a:cubicBezTo>
                    <a:pt x="8" y="30"/>
                    <a:pt x="11" y="28"/>
                    <a:pt x="12" y="27"/>
                  </a:cubicBezTo>
                  <a:cubicBezTo>
                    <a:pt x="10" y="27"/>
                    <a:pt x="8" y="29"/>
                    <a:pt x="6" y="28"/>
                  </a:cubicBezTo>
                  <a:cubicBezTo>
                    <a:pt x="8" y="26"/>
                    <a:pt x="10" y="24"/>
                    <a:pt x="13" y="22"/>
                  </a:cubicBezTo>
                  <a:cubicBezTo>
                    <a:pt x="14" y="21"/>
                    <a:pt x="15" y="20"/>
                    <a:pt x="16" y="19"/>
                  </a:cubicBezTo>
                  <a:lnTo>
                    <a:pt x="18" y="20"/>
                  </a:lnTo>
                  <a:cubicBezTo>
                    <a:pt x="21" y="17"/>
                    <a:pt x="27" y="20"/>
                    <a:pt x="27" y="15"/>
                  </a:cubicBezTo>
                  <a:lnTo>
                    <a:pt x="26" y="15"/>
                  </a:lnTo>
                  <a:cubicBezTo>
                    <a:pt x="25" y="16"/>
                    <a:pt x="24" y="16"/>
                    <a:pt x="23" y="16"/>
                  </a:cubicBezTo>
                  <a:cubicBezTo>
                    <a:pt x="22" y="16"/>
                    <a:pt x="21" y="15"/>
                    <a:pt x="20" y="16"/>
                  </a:cubicBezTo>
                  <a:cubicBezTo>
                    <a:pt x="20" y="15"/>
                    <a:pt x="23" y="13"/>
                    <a:pt x="25" y="12"/>
                  </a:cubicBezTo>
                  <a:lnTo>
                    <a:pt x="32" y="13"/>
                  </a:lnTo>
                  <a:cubicBezTo>
                    <a:pt x="32" y="11"/>
                    <a:pt x="34" y="12"/>
                    <a:pt x="34" y="12"/>
                  </a:cubicBezTo>
                  <a:cubicBezTo>
                    <a:pt x="34" y="9"/>
                    <a:pt x="31" y="10"/>
                    <a:pt x="30" y="8"/>
                  </a:cubicBezTo>
                  <a:cubicBezTo>
                    <a:pt x="32" y="7"/>
                    <a:pt x="33" y="6"/>
                    <a:pt x="35" y="5"/>
                  </a:cubicBezTo>
                  <a:cubicBezTo>
                    <a:pt x="41" y="4"/>
                    <a:pt x="45" y="1"/>
                    <a:pt x="51" y="1"/>
                  </a:cubicBezTo>
                  <a:cubicBezTo>
                    <a:pt x="53" y="1"/>
                    <a:pt x="53" y="1"/>
                    <a:pt x="55" y="1"/>
                  </a:cubicBezTo>
                  <a:cubicBezTo>
                    <a:pt x="56" y="1"/>
                    <a:pt x="58" y="0"/>
                    <a:pt x="58" y="1"/>
                  </a:cubicBezTo>
                  <a:cubicBezTo>
                    <a:pt x="59" y="1"/>
                    <a:pt x="61" y="1"/>
                    <a:pt x="61" y="1"/>
                  </a:cubicBezTo>
                  <a:cubicBezTo>
                    <a:pt x="65" y="1"/>
                    <a:pt x="71" y="4"/>
                    <a:pt x="75" y="4"/>
                  </a:cubicBezTo>
                  <a:lnTo>
                    <a:pt x="79" y="3"/>
                  </a:lnTo>
                  <a:cubicBezTo>
                    <a:pt x="79" y="3"/>
                    <a:pt x="80" y="3"/>
                    <a:pt x="81" y="4"/>
                  </a:cubicBezTo>
                  <a:lnTo>
                    <a:pt x="55" y="26"/>
                  </a:lnTo>
                  <a:cubicBezTo>
                    <a:pt x="57" y="26"/>
                    <a:pt x="59" y="26"/>
                    <a:pt x="60" y="26"/>
                  </a:cubicBezTo>
                  <a:cubicBezTo>
                    <a:pt x="60" y="27"/>
                    <a:pt x="59" y="28"/>
                    <a:pt x="59" y="29"/>
                  </a:cubicBezTo>
                  <a:cubicBezTo>
                    <a:pt x="59" y="29"/>
                    <a:pt x="60" y="30"/>
                    <a:pt x="60" y="30"/>
                  </a:cubicBezTo>
                  <a:cubicBezTo>
                    <a:pt x="62" y="30"/>
                    <a:pt x="63" y="28"/>
                    <a:pt x="64" y="28"/>
                  </a:cubicBezTo>
                  <a:cubicBezTo>
                    <a:pt x="65" y="29"/>
                    <a:pt x="66" y="30"/>
                    <a:pt x="66" y="33"/>
                  </a:cubicBezTo>
                  <a:cubicBezTo>
                    <a:pt x="66" y="34"/>
                    <a:pt x="65" y="34"/>
                    <a:pt x="65" y="36"/>
                  </a:cubicBezTo>
                  <a:cubicBezTo>
                    <a:pt x="65" y="37"/>
                    <a:pt x="66" y="37"/>
                    <a:pt x="66" y="39"/>
                  </a:cubicBezTo>
                  <a:cubicBezTo>
                    <a:pt x="66" y="40"/>
                    <a:pt x="64" y="42"/>
                    <a:pt x="63" y="4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3" name="Freeform 236">
              <a:extLst>
                <a:ext uri="{FF2B5EF4-FFF2-40B4-BE49-F238E27FC236}">
                  <a16:creationId xmlns:a16="http://schemas.microsoft.com/office/drawing/2014/main" id="{D6F74794-01F1-4660-B0D2-D03D28B2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852" y="1835188"/>
              <a:ext cx="52198" cy="26985"/>
            </a:xfrm>
            <a:custGeom>
              <a:avLst/>
              <a:gdLst>
                <a:gd name="T0" fmla="*/ 127 w 140"/>
                <a:gd name="T1" fmla="*/ 21 h 70"/>
                <a:gd name="T2" fmla="*/ 125 w 140"/>
                <a:gd name="T3" fmla="*/ 22 h 70"/>
                <a:gd name="T4" fmla="*/ 118 w 140"/>
                <a:gd name="T5" fmla="*/ 26 h 70"/>
                <a:gd name="T6" fmla="*/ 115 w 140"/>
                <a:gd name="T7" fmla="*/ 29 h 70"/>
                <a:gd name="T8" fmla="*/ 114 w 140"/>
                <a:gd name="T9" fmla="*/ 28 h 70"/>
                <a:gd name="T10" fmla="*/ 112 w 140"/>
                <a:gd name="T11" fmla="*/ 34 h 70"/>
                <a:gd name="T12" fmla="*/ 109 w 140"/>
                <a:gd name="T13" fmla="*/ 31 h 70"/>
                <a:gd name="T14" fmla="*/ 111 w 140"/>
                <a:gd name="T15" fmla="*/ 35 h 70"/>
                <a:gd name="T16" fmla="*/ 110 w 140"/>
                <a:gd name="T17" fmla="*/ 36 h 70"/>
                <a:gd name="T18" fmla="*/ 98 w 140"/>
                <a:gd name="T19" fmla="*/ 49 h 70"/>
                <a:gd name="T20" fmla="*/ 93 w 140"/>
                <a:gd name="T21" fmla="*/ 61 h 70"/>
                <a:gd name="T22" fmla="*/ 94 w 140"/>
                <a:gd name="T23" fmla="*/ 64 h 70"/>
                <a:gd name="T24" fmla="*/ 91 w 140"/>
                <a:gd name="T25" fmla="*/ 70 h 70"/>
                <a:gd name="T26" fmla="*/ 89 w 140"/>
                <a:gd name="T27" fmla="*/ 67 h 70"/>
                <a:gd name="T28" fmla="*/ 88 w 140"/>
                <a:gd name="T29" fmla="*/ 63 h 70"/>
                <a:gd name="T30" fmla="*/ 83 w 140"/>
                <a:gd name="T31" fmla="*/ 56 h 70"/>
                <a:gd name="T32" fmla="*/ 71 w 140"/>
                <a:gd name="T33" fmla="*/ 56 h 70"/>
                <a:gd name="T34" fmla="*/ 66 w 140"/>
                <a:gd name="T35" fmla="*/ 57 h 70"/>
                <a:gd name="T36" fmla="*/ 65 w 140"/>
                <a:gd name="T37" fmla="*/ 58 h 70"/>
                <a:gd name="T38" fmla="*/ 51 w 140"/>
                <a:gd name="T39" fmla="*/ 68 h 70"/>
                <a:gd name="T40" fmla="*/ 51 w 140"/>
                <a:gd name="T41" fmla="*/ 68 h 70"/>
                <a:gd name="T42" fmla="*/ 40 w 140"/>
                <a:gd name="T43" fmla="*/ 59 h 70"/>
                <a:gd name="T44" fmla="*/ 39 w 140"/>
                <a:gd name="T45" fmla="*/ 59 h 70"/>
                <a:gd name="T46" fmla="*/ 25 w 140"/>
                <a:gd name="T47" fmla="*/ 52 h 70"/>
                <a:gd name="T48" fmla="*/ 7 w 140"/>
                <a:gd name="T49" fmla="*/ 47 h 70"/>
                <a:gd name="T50" fmla="*/ 0 w 140"/>
                <a:gd name="T51" fmla="*/ 33 h 70"/>
                <a:gd name="T52" fmla="*/ 0 w 140"/>
                <a:gd name="T53" fmla="*/ 30 h 70"/>
                <a:gd name="T54" fmla="*/ 12 w 140"/>
                <a:gd name="T55" fmla="*/ 8 h 70"/>
                <a:gd name="T56" fmla="*/ 15 w 140"/>
                <a:gd name="T57" fmla="*/ 8 h 70"/>
                <a:gd name="T58" fmla="*/ 81 w 140"/>
                <a:gd name="T59" fmla="*/ 2 h 70"/>
                <a:gd name="T60" fmla="*/ 80 w 140"/>
                <a:gd name="T61" fmla="*/ 0 h 70"/>
                <a:gd name="T62" fmla="*/ 82 w 140"/>
                <a:gd name="T63" fmla="*/ 0 h 70"/>
                <a:gd name="T64" fmla="*/ 88 w 140"/>
                <a:gd name="T65" fmla="*/ 4 h 70"/>
                <a:gd name="T66" fmla="*/ 94 w 140"/>
                <a:gd name="T67" fmla="*/ 3 h 70"/>
                <a:gd name="T68" fmla="*/ 98 w 140"/>
                <a:gd name="T69" fmla="*/ 2 h 70"/>
                <a:gd name="T70" fmla="*/ 102 w 140"/>
                <a:gd name="T71" fmla="*/ 9 h 70"/>
                <a:gd name="T72" fmla="*/ 110 w 140"/>
                <a:gd name="T73" fmla="*/ 12 h 70"/>
                <a:gd name="T74" fmla="*/ 107 w 140"/>
                <a:gd name="T75" fmla="*/ 14 h 70"/>
                <a:gd name="T76" fmla="*/ 105 w 140"/>
                <a:gd name="T77" fmla="*/ 12 h 70"/>
                <a:gd name="T78" fmla="*/ 100 w 140"/>
                <a:gd name="T79" fmla="*/ 20 h 70"/>
                <a:gd name="T80" fmla="*/ 108 w 140"/>
                <a:gd name="T81" fmla="*/ 19 h 70"/>
                <a:gd name="T82" fmla="*/ 112 w 140"/>
                <a:gd name="T83" fmla="*/ 18 h 70"/>
                <a:gd name="T84" fmla="*/ 124 w 140"/>
                <a:gd name="T85" fmla="*/ 12 h 70"/>
                <a:gd name="T86" fmla="*/ 137 w 140"/>
                <a:gd name="T87" fmla="*/ 6 h 70"/>
                <a:gd name="T88" fmla="*/ 139 w 140"/>
                <a:gd name="T89" fmla="*/ 9 h 70"/>
                <a:gd name="T90" fmla="*/ 139 w 140"/>
                <a:gd name="T91" fmla="*/ 13 h 7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0"/>
                <a:gd name="T139" fmla="*/ 0 h 70"/>
                <a:gd name="T140" fmla="*/ 140 w 140"/>
                <a:gd name="T141" fmla="*/ 70 h 7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0" h="70">
                  <a:moveTo>
                    <a:pt x="139" y="13"/>
                  </a:moveTo>
                  <a:cubicBezTo>
                    <a:pt x="136" y="14"/>
                    <a:pt x="134" y="15"/>
                    <a:pt x="130" y="16"/>
                  </a:cubicBezTo>
                  <a:cubicBezTo>
                    <a:pt x="128" y="17"/>
                    <a:pt x="128" y="20"/>
                    <a:pt x="127" y="21"/>
                  </a:cubicBezTo>
                  <a:cubicBezTo>
                    <a:pt x="127" y="21"/>
                    <a:pt x="127" y="21"/>
                    <a:pt x="127" y="22"/>
                  </a:cubicBezTo>
                  <a:cubicBezTo>
                    <a:pt x="127" y="21"/>
                    <a:pt x="128" y="21"/>
                    <a:pt x="128" y="21"/>
                  </a:cubicBezTo>
                  <a:cubicBezTo>
                    <a:pt x="129" y="23"/>
                    <a:pt x="127" y="22"/>
                    <a:pt x="125" y="22"/>
                  </a:cubicBezTo>
                  <a:cubicBezTo>
                    <a:pt x="123" y="22"/>
                    <a:pt x="120" y="23"/>
                    <a:pt x="118" y="24"/>
                  </a:cubicBezTo>
                  <a:lnTo>
                    <a:pt x="118" y="26"/>
                  </a:lnTo>
                  <a:cubicBezTo>
                    <a:pt x="118" y="28"/>
                    <a:pt x="116" y="28"/>
                    <a:pt x="115" y="30"/>
                  </a:cubicBezTo>
                  <a:cubicBezTo>
                    <a:pt x="115" y="30"/>
                    <a:pt x="115" y="29"/>
                    <a:pt x="115" y="29"/>
                  </a:cubicBezTo>
                  <a:cubicBezTo>
                    <a:pt x="115" y="29"/>
                    <a:pt x="114" y="28"/>
                    <a:pt x="115" y="28"/>
                  </a:cubicBezTo>
                  <a:lnTo>
                    <a:pt x="114" y="28"/>
                  </a:lnTo>
                  <a:cubicBezTo>
                    <a:pt x="113" y="30"/>
                    <a:pt x="114" y="30"/>
                    <a:pt x="114" y="31"/>
                  </a:cubicBezTo>
                  <a:cubicBezTo>
                    <a:pt x="114" y="32"/>
                    <a:pt x="113" y="33"/>
                    <a:pt x="112" y="34"/>
                  </a:cubicBezTo>
                  <a:cubicBezTo>
                    <a:pt x="112" y="32"/>
                    <a:pt x="112" y="31"/>
                    <a:pt x="112" y="29"/>
                  </a:cubicBezTo>
                  <a:cubicBezTo>
                    <a:pt x="111" y="29"/>
                    <a:pt x="110" y="30"/>
                    <a:pt x="110" y="31"/>
                  </a:cubicBezTo>
                  <a:cubicBezTo>
                    <a:pt x="110" y="31"/>
                    <a:pt x="110" y="31"/>
                    <a:pt x="109" y="31"/>
                  </a:cubicBezTo>
                  <a:cubicBezTo>
                    <a:pt x="109" y="32"/>
                    <a:pt x="110" y="33"/>
                    <a:pt x="111" y="34"/>
                  </a:cubicBezTo>
                  <a:lnTo>
                    <a:pt x="111" y="35"/>
                  </a:lnTo>
                  <a:cubicBezTo>
                    <a:pt x="110" y="35"/>
                    <a:pt x="109" y="35"/>
                    <a:pt x="108" y="35"/>
                  </a:cubicBezTo>
                  <a:cubicBezTo>
                    <a:pt x="108" y="36"/>
                    <a:pt x="110" y="36"/>
                    <a:pt x="110" y="36"/>
                  </a:cubicBezTo>
                  <a:cubicBezTo>
                    <a:pt x="110" y="37"/>
                    <a:pt x="110" y="37"/>
                    <a:pt x="111" y="37"/>
                  </a:cubicBezTo>
                  <a:cubicBezTo>
                    <a:pt x="108" y="40"/>
                    <a:pt x="108" y="42"/>
                    <a:pt x="104" y="44"/>
                  </a:cubicBezTo>
                  <a:cubicBezTo>
                    <a:pt x="103" y="44"/>
                    <a:pt x="99" y="48"/>
                    <a:pt x="98" y="49"/>
                  </a:cubicBezTo>
                  <a:cubicBezTo>
                    <a:pt x="95" y="50"/>
                    <a:pt x="93" y="51"/>
                    <a:pt x="93" y="54"/>
                  </a:cubicBezTo>
                  <a:cubicBezTo>
                    <a:pt x="93" y="55"/>
                    <a:pt x="93" y="57"/>
                    <a:pt x="93" y="58"/>
                  </a:cubicBezTo>
                  <a:cubicBezTo>
                    <a:pt x="93" y="59"/>
                    <a:pt x="94" y="60"/>
                    <a:pt x="93" y="61"/>
                  </a:cubicBezTo>
                  <a:lnTo>
                    <a:pt x="94" y="64"/>
                  </a:lnTo>
                  <a:cubicBezTo>
                    <a:pt x="94" y="66"/>
                    <a:pt x="93" y="69"/>
                    <a:pt x="92" y="70"/>
                  </a:cubicBezTo>
                  <a:lnTo>
                    <a:pt x="91" y="70"/>
                  </a:lnTo>
                  <a:cubicBezTo>
                    <a:pt x="91" y="68"/>
                    <a:pt x="89" y="69"/>
                    <a:pt x="89" y="67"/>
                  </a:cubicBezTo>
                  <a:lnTo>
                    <a:pt x="89" y="66"/>
                  </a:lnTo>
                  <a:cubicBezTo>
                    <a:pt x="88" y="66"/>
                    <a:pt x="88" y="64"/>
                    <a:pt x="88" y="63"/>
                  </a:cubicBezTo>
                  <a:cubicBezTo>
                    <a:pt x="88" y="62"/>
                    <a:pt x="88" y="61"/>
                    <a:pt x="88" y="59"/>
                  </a:cubicBezTo>
                  <a:cubicBezTo>
                    <a:pt x="88" y="58"/>
                    <a:pt x="87" y="56"/>
                    <a:pt x="85" y="56"/>
                  </a:cubicBezTo>
                  <a:cubicBezTo>
                    <a:pt x="84" y="56"/>
                    <a:pt x="83" y="56"/>
                    <a:pt x="83" y="56"/>
                  </a:cubicBezTo>
                  <a:cubicBezTo>
                    <a:pt x="82" y="56"/>
                    <a:pt x="81" y="56"/>
                    <a:pt x="79" y="56"/>
                  </a:cubicBezTo>
                  <a:cubicBezTo>
                    <a:pt x="77" y="56"/>
                    <a:pt x="77" y="55"/>
                    <a:pt x="76" y="55"/>
                  </a:cubicBezTo>
                  <a:cubicBezTo>
                    <a:pt x="75" y="55"/>
                    <a:pt x="71" y="54"/>
                    <a:pt x="71" y="56"/>
                  </a:cubicBezTo>
                  <a:cubicBezTo>
                    <a:pt x="71" y="57"/>
                    <a:pt x="72" y="57"/>
                    <a:pt x="72" y="58"/>
                  </a:cubicBezTo>
                  <a:cubicBezTo>
                    <a:pt x="71" y="58"/>
                    <a:pt x="69" y="59"/>
                    <a:pt x="68" y="59"/>
                  </a:cubicBezTo>
                  <a:cubicBezTo>
                    <a:pt x="68" y="59"/>
                    <a:pt x="67" y="58"/>
                    <a:pt x="66" y="57"/>
                  </a:cubicBezTo>
                  <a:lnTo>
                    <a:pt x="65" y="58"/>
                  </a:lnTo>
                  <a:cubicBezTo>
                    <a:pt x="64" y="58"/>
                    <a:pt x="63" y="57"/>
                    <a:pt x="63" y="57"/>
                  </a:cubicBezTo>
                  <a:cubicBezTo>
                    <a:pt x="59" y="57"/>
                    <a:pt x="54" y="61"/>
                    <a:pt x="51" y="63"/>
                  </a:cubicBezTo>
                  <a:cubicBezTo>
                    <a:pt x="51" y="64"/>
                    <a:pt x="52" y="66"/>
                    <a:pt x="51" y="68"/>
                  </a:cubicBezTo>
                  <a:cubicBezTo>
                    <a:pt x="49" y="68"/>
                    <a:pt x="47" y="66"/>
                    <a:pt x="47" y="65"/>
                  </a:cubicBezTo>
                  <a:cubicBezTo>
                    <a:pt x="47" y="63"/>
                    <a:pt x="46" y="57"/>
                    <a:pt x="43" y="57"/>
                  </a:cubicBezTo>
                  <a:cubicBezTo>
                    <a:pt x="42" y="57"/>
                    <a:pt x="40" y="57"/>
                    <a:pt x="40" y="59"/>
                  </a:cubicBezTo>
                  <a:lnTo>
                    <a:pt x="39" y="59"/>
                  </a:lnTo>
                  <a:cubicBezTo>
                    <a:pt x="38" y="58"/>
                    <a:pt x="36" y="54"/>
                    <a:pt x="36" y="54"/>
                  </a:cubicBezTo>
                  <a:cubicBezTo>
                    <a:pt x="34" y="54"/>
                    <a:pt x="35" y="50"/>
                    <a:pt x="32" y="50"/>
                  </a:cubicBezTo>
                  <a:cubicBezTo>
                    <a:pt x="29" y="50"/>
                    <a:pt x="29" y="52"/>
                    <a:pt x="25" y="52"/>
                  </a:cubicBezTo>
                  <a:cubicBezTo>
                    <a:pt x="20" y="52"/>
                    <a:pt x="18" y="48"/>
                    <a:pt x="13" y="48"/>
                  </a:cubicBezTo>
                  <a:cubicBezTo>
                    <a:pt x="11" y="48"/>
                    <a:pt x="10" y="49"/>
                    <a:pt x="7" y="48"/>
                  </a:cubicBezTo>
                  <a:cubicBezTo>
                    <a:pt x="7" y="47"/>
                    <a:pt x="8" y="47"/>
                    <a:pt x="7" y="47"/>
                  </a:cubicBezTo>
                  <a:cubicBezTo>
                    <a:pt x="6" y="45"/>
                    <a:pt x="4" y="43"/>
                    <a:pt x="1" y="43"/>
                  </a:cubicBezTo>
                  <a:cubicBezTo>
                    <a:pt x="1" y="42"/>
                    <a:pt x="2" y="42"/>
                    <a:pt x="2" y="42"/>
                  </a:cubicBezTo>
                  <a:cubicBezTo>
                    <a:pt x="2" y="39"/>
                    <a:pt x="1" y="35"/>
                    <a:pt x="0" y="33"/>
                  </a:cubicBezTo>
                  <a:cubicBezTo>
                    <a:pt x="0" y="33"/>
                    <a:pt x="2" y="32"/>
                    <a:pt x="1" y="31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28"/>
                    <a:pt x="0" y="28"/>
                    <a:pt x="0" y="25"/>
                  </a:cubicBezTo>
                  <a:cubicBezTo>
                    <a:pt x="4" y="22"/>
                    <a:pt x="5" y="17"/>
                    <a:pt x="8" y="13"/>
                  </a:cubicBezTo>
                  <a:cubicBezTo>
                    <a:pt x="10" y="12"/>
                    <a:pt x="10" y="9"/>
                    <a:pt x="12" y="8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3" y="4"/>
                    <a:pt x="16" y="4"/>
                    <a:pt x="16" y="4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7" y="7"/>
                    <a:pt x="17" y="2"/>
                    <a:pt x="17" y="2"/>
                  </a:cubicBezTo>
                  <a:lnTo>
                    <a:pt x="81" y="2"/>
                  </a:lnTo>
                  <a:cubicBezTo>
                    <a:pt x="81" y="1"/>
                    <a:pt x="80" y="1"/>
                    <a:pt x="80" y="0"/>
                  </a:cubicBezTo>
                  <a:lnTo>
                    <a:pt x="81" y="0"/>
                  </a:lnTo>
                  <a:lnTo>
                    <a:pt x="82" y="0"/>
                  </a:lnTo>
                  <a:cubicBezTo>
                    <a:pt x="82" y="2"/>
                    <a:pt x="83" y="3"/>
                    <a:pt x="84" y="3"/>
                  </a:cubicBezTo>
                  <a:cubicBezTo>
                    <a:pt x="84" y="3"/>
                    <a:pt x="84" y="3"/>
                    <a:pt x="85" y="3"/>
                  </a:cubicBezTo>
                  <a:cubicBezTo>
                    <a:pt x="86" y="3"/>
                    <a:pt x="87" y="4"/>
                    <a:pt x="88" y="4"/>
                  </a:cubicBezTo>
                  <a:cubicBezTo>
                    <a:pt x="88" y="4"/>
                    <a:pt x="88" y="3"/>
                    <a:pt x="88" y="3"/>
                  </a:cubicBezTo>
                  <a:cubicBezTo>
                    <a:pt x="89" y="4"/>
                    <a:pt x="90" y="5"/>
                    <a:pt x="92" y="5"/>
                  </a:cubicBezTo>
                  <a:cubicBezTo>
                    <a:pt x="93" y="5"/>
                    <a:pt x="93" y="3"/>
                    <a:pt x="94" y="3"/>
                  </a:cubicBezTo>
                  <a:cubicBezTo>
                    <a:pt x="95" y="2"/>
                    <a:pt x="96" y="2"/>
                    <a:pt x="97" y="2"/>
                  </a:cubicBezTo>
                  <a:lnTo>
                    <a:pt x="98" y="2"/>
                  </a:lnTo>
                  <a:cubicBezTo>
                    <a:pt x="98" y="5"/>
                    <a:pt x="100" y="5"/>
                    <a:pt x="101" y="6"/>
                  </a:cubicBezTo>
                  <a:cubicBezTo>
                    <a:pt x="102" y="7"/>
                    <a:pt x="101" y="8"/>
                    <a:pt x="102" y="9"/>
                  </a:cubicBezTo>
                  <a:cubicBezTo>
                    <a:pt x="102" y="10"/>
                    <a:pt x="105" y="10"/>
                    <a:pt x="107" y="10"/>
                  </a:cubicBezTo>
                  <a:cubicBezTo>
                    <a:pt x="108" y="10"/>
                    <a:pt x="109" y="11"/>
                    <a:pt x="110" y="12"/>
                  </a:cubicBezTo>
                  <a:lnTo>
                    <a:pt x="110" y="13"/>
                  </a:lnTo>
                  <a:cubicBezTo>
                    <a:pt x="108" y="14"/>
                    <a:pt x="108" y="14"/>
                    <a:pt x="107" y="14"/>
                  </a:cubicBezTo>
                  <a:cubicBezTo>
                    <a:pt x="107" y="14"/>
                    <a:pt x="106" y="13"/>
                    <a:pt x="106" y="12"/>
                  </a:cubicBezTo>
                  <a:lnTo>
                    <a:pt x="105" y="12"/>
                  </a:lnTo>
                  <a:cubicBezTo>
                    <a:pt x="104" y="14"/>
                    <a:pt x="105" y="15"/>
                    <a:pt x="104" y="17"/>
                  </a:cubicBezTo>
                  <a:cubicBezTo>
                    <a:pt x="103" y="18"/>
                    <a:pt x="101" y="18"/>
                    <a:pt x="100" y="20"/>
                  </a:cubicBezTo>
                  <a:cubicBezTo>
                    <a:pt x="100" y="20"/>
                    <a:pt x="101" y="20"/>
                    <a:pt x="101" y="20"/>
                  </a:cubicBezTo>
                  <a:cubicBezTo>
                    <a:pt x="103" y="20"/>
                    <a:pt x="105" y="20"/>
                    <a:pt x="106" y="20"/>
                  </a:cubicBezTo>
                  <a:cubicBezTo>
                    <a:pt x="107" y="20"/>
                    <a:pt x="108" y="20"/>
                    <a:pt x="108" y="19"/>
                  </a:cubicBezTo>
                  <a:lnTo>
                    <a:pt x="112" y="18"/>
                  </a:lnTo>
                  <a:cubicBezTo>
                    <a:pt x="115" y="18"/>
                    <a:pt x="118" y="16"/>
                    <a:pt x="120" y="12"/>
                  </a:cubicBezTo>
                  <a:lnTo>
                    <a:pt x="124" y="12"/>
                  </a:lnTo>
                  <a:cubicBezTo>
                    <a:pt x="128" y="12"/>
                    <a:pt x="131" y="12"/>
                    <a:pt x="133" y="10"/>
                  </a:cubicBezTo>
                  <a:cubicBezTo>
                    <a:pt x="134" y="8"/>
                    <a:pt x="135" y="6"/>
                    <a:pt x="137" y="6"/>
                  </a:cubicBezTo>
                  <a:cubicBezTo>
                    <a:pt x="139" y="6"/>
                    <a:pt x="139" y="6"/>
                    <a:pt x="140" y="6"/>
                  </a:cubicBezTo>
                  <a:cubicBezTo>
                    <a:pt x="140" y="7"/>
                    <a:pt x="139" y="9"/>
                    <a:pt x="139" y="9"/>
                  </a:cubicBezTo>
                  <a:lnTo>
                    <a:pt x="139" y="12"/>
                  </a:lnTo>
                  <a:lnTo>
                    <a:pt x="139" y="1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4" name="Freeform 237">
              <a:extLst>
                <a:ext uri="{FF2B5EF4-FFF2-40B4-BE49-F238E27FC236}">
                  <a16:creationId xmlns:a16="http://schemas.microsoft.com/office/drawing/2014/main" id="{0E6167A4-2CAC-4B2A-8D43-837651E2A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009" y="1899796"/>
              <a:ext cx="38410" cy="31516"/>
            </a:xfrm>
            <a:custGeom>
              <a:avLst/>
              <a:gdLst>
                <a:gd name="T0" fmla="*/ 10 w 103"/>
                <a:gd name="T1" fmla="*/ 33 h 82"/>
                <a:gd name="T2" fmla="*/ 22 w 103"/>
                <a:gd name="T3" fmla="*/ 28 h 82"/>
                <a:gd name="T4" fmla="*/ 30 w 103"/>
                <a:gd name="T5" fmla="*/ 21 h 82"/>
                <a:gd name="T6" fmla="*/ 34 w 103"/>
                <a:gd name="T7" fmla="*/ 19 h 82"/>
                <a:gd name="T8" fmla="*/ 35 w 103"/>
                <a:gd name="T9" fmla="*/ 18 h 82"/>
                <a:gd name="T10" fmla="*/ 37 w 103"/>
                <a:gd name="T11" fmla="*/ 15 h 82"/>
                <a:gd name="T12" fmla="*/ 42 w 103"/>
                <a:gd name="T13" fmla="*/ 10 h 82"/>
                <a:gd name="T14" fmla="*/ 48 w 103"/>
                <a:gd name="T15" fmla="*/ 13 h 82"/>
                <a:gd name="T16" fmla="*/ 52 w 103"/>
                <a:gd name="T17" fmla="*/ 8 h 82"/>
                <a:gd name="T18" fmla="*/ 60 w 103"/>
                <a:gd name="T19" fmla="*/ 2 h 82"/>
                <a:gd name="T20" fmla="*/ 68 w 103"/>
                <a:gd name="T21" fmla="*/ 6 h 82"/>
                <a:gd name="T22" fmla="*/ 69 w 103"/>
                <a:gd name="T23" fmla="*/ 7 h 82"/>
                <a:gd name="T24" fmla="*/ 67 w 103"/>
                <a:gd name="T25" fmla="*/ 16 h 82"/>
                <a:gd name="T26" fmla="*/ 76 w 103"/>
                <a:gd name="T27" fmla="*/ 21 h 82"/>
                <a:gd name="T28" fmla="*/ 87 w 103"/>
                <a:gd name="T29" fmla="*/ 4 h 82"/>
                <a:gd name="T30" fmla="*/ 86 w 103"/>
                <a:gd name="T31" fmla="*/ 9 h 82"/>
                <a:gd name="T32" fmla="*/ 91 w 103"/>
                <a:gd name="T33" fmla="*/ 25 h 82"/>
                <a:gd name="T34" fmla="*/ 97 w 103"/>
                <a:gd name="T35" fmla="*/ 35 h 82"/>
                <a:gd name="T36" fmla="*/ 102 w 103"/>
                <a:gd name="T37" fmla="*/ 43 h 82"/>
                <a:gd name="T38" fmla="*/ 103 w 103"/>
                <a:gd name="T39" fmla="*/ 44 h 82"/>
                <a:gd name="T40" fmla="*/ 98 w 103"/>
                <a:gd name="T41" fmla="*/ 57 h 82"/>
                <a:gd name="T42" fmla="*/ 80 w 103"/>
                <a:gd name="T43" fmla="*/ 77 h 82"/>
                <a:gd name="T44" fmla="*/ 69 w 103"/>
                <a:gd name="T45" fmla="*/ 82 h 82"/>
                <a:gd name="T46" fmla="*/ 63 w 103"/>
                <a:gd name="T47" fmla="*/ 82 h 82"/>
                <a:gd name="T48" fmla="*/ 58 w 103"/>
                <a:gd name="T49" fmla="*/ 75 h 82"/>
                <a:gd name="T50" fmla="*/ 58 w 103"/>
                <a:gd name="T51" fmla="*/ 73 h 82"/>
                <a:gd name="T52" fmla="*/ 55 w 103"/>
                <a:gd name="T53" fmla="*/ 73 h 82"/>
                <a:gd name="T54" fmla="*/ 57 w 103"/>
                <a:gd name="T55" fmla="*/ 72 h 82"/>
                <a:gd name="T56" fmla="*/ 54 w 103"/>
                <a:gd name="T57" fmla="*/ 72 h 82"/>
                <a:gd name="T58" fmla="*/ 53 w 103"/>
                <a:gd name="T59" fmla="*/ 72 h 82"/>
                <a:gd name="T60" fmla="*/ 50 w 103"/>
                <a:gd name="T61" fmla="*/ 71 h 82"/>
                <a:gd name="T62" fmla="*/ 50 w 103"/>
                <a:gd name="T63" fmla="*/ 66 h 82"/>
                <a:gd name="T64" fmla="*/ 41 w 103"/>
                <a:gd name="T65" fmla="*/ 62 h 82"/>
                <a:gd name="T66" fmla="*/ 37 w 103"/>
                <a:gd name="T67" fmla="*/ 62 h 82"/>
                <a:gd name="T68" fmla="*/ 21 w 103"/>
                <a:gd name="T69" fmla="*/ 68 h 82"/>
                <a:gd name="T70" fmla="*/ 14 w 103"/>
                <a:gd name="T71" fmla="*/ 68 h 82"/>
                <a:gd name="T72" fmla="*/ 3 w 103"/>
                <a:gd name="T73" fmla="*/ 67 h 82"/>
                <a:gd name="T74" fmla="*/ 5 w 103"/>
                <a:gd name="T75" fmla="*/ 55 h 82"/>
                <a:gd name="T76" fmla="*/ 3 w 103"/>
                <a:gd name="T77" fmla="*/ 44 h 82"/>
                <a:gd name="T78" fmla="*/ 4 w 103"/>
                <a:gd name="T79" fmla="*/ 46 h 82"/>
                <a:gd name="T80" fmla="*/ 5 w 103"/>
                <a:gd name="T81" fmla="*/ 46 h 82"/>
                <a:gd name="T82" fmla="*/ 6 w 103"/>
                <a:gd name="T83" fmla="*/ 39 h 82"/>
                <a:gd name="T84" fmla="*/ 7 w 103"/>
                <a:gd name="T85" fmla="*/ 34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3"/>
                <a:gd name="T130" fmla="*/ 0 h 82"/>
                <a:gd name="T131" fmla="*/ 103 w 103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3" h="82">
                  <a:moveTo>
                    <a:pt x="7" y="34"/>
                  </a:moveTo>
                  <a:cubicBezTo>
                    <a:pt x="7" y="35"/>
                    <a:pt x="8" y="35"/>
                    <a:pt x="8" y="36"/>
                  </a:cubicBezTo>
                  <a:cubicBezTo>
                    <a:pt x="9" y="35"/>
                    <a:pt x="9" y="34"/>
                    <a:pt x="10" y="33"/>
                  </a:cubicBezTo>
                  <a:cubicBezTo>
                    <a:pt x="12" y="31"/>
                    <a:pt x="14" y="32"/>
                    <a:pt x="15" y="30"/>
                  </a:cubicBezTo>
                  <a:cubicBezTo>
                    <a:pt x="17" y="30"/>
                    <a:pt x="16" y="30"/>
                    <a:pt x="17" y="30"/>
                  </a:cubicBezTo>
                  <a:cubicBezTo>
                    <a:pt x="19" y="30"/>
                    <a:pt x="20" y="28"/>
                    <a:pt x="22" y="28"/>
                  </a:cubicBezTo>
                  <a:cubicBezTo>
                    <a:pt x="24" y="28"/>
                    <a:pt x="25" y="28"/>
                    <a:pt x="26" y="28"/>
                  </a:cubicBezTo>
                  <a:cubicBezTo>
                    <a:pt x="28" y="27"/>
                    <a:pt x="30" y="24"/>
                    <a:pt x="31" y="22"/>
                  </a:cubicBezTo>
                  <a:cubicBezTo>
                    <a:pt x="31" y="22"/>
                    <a:pt x="31" y="21"/>
                    <a:pt x="30" y="21"/>
                  </a:cubicBezTo>
                  <a:cubicBezTo>
                    <a:pt x="32" y="20"/>
                    <a:pt x="32" y="19"/>
                    <a:pt x="33" y="19"/>
                  </a:cubicBezTo>
                  <a:cubicBezTo>
                    <a:pt x="33" y="20"/>
                    <a:pt x="34" y="21"/>
                    <a:pt x="34" y="21"/>
                  </a:cubicBezTo>
                  <a:cubicBezTo>
                    <a:pt x="34" y="21"/>
                    <a:pt x="34" y="20"/>
                    <a:pt x="34" y="19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35" y="17"/>
                    <a:pt x="35" y="18"/>
                    <a:pt x="35" y="18"/>
                  </a:cubicBezTo>
                  <a:lnTo>
                    <a:pt x="37" y="18"/>
                  </a:lnTo>
                  <a:cubicBezTo>
                    <a:pt x="37" y="16"/>
                    <a:pt x="37" y="16"/>
                    <a:pt x="37" y="15"/>
                  </a:cubicBezTo>
                  <a:cubicBezTo>
                    <a:pt x="38" y="15"/>
                    <a:pt x="38" y="15"/>
                    <a:pt x="39" y="15"/>
                  </a:cubicBezTo>
                  <a:cubicBezTo>
                    <a:pt x="40" y="14"/>
                    <a:pt x="40" y="13"/>
                    <a:pt x="41" y="12"/>
                  </a:cubicBezTo>
                  <a:cubicBezTo>
                    <a:pt x="42" y="13"/>
                    <a:pt x="42" y="11"/>
                    <a:pt x="42" y="10"/>
                  </a:cubicBezTo>
                  <a:cubicBezTo>
                    <a:pt x="43" y="11"/>
                    <a:pt x="44" y="10"/>
                    <a:pt x="45" y="10"/>
                  </a:cubicBezTo>
                  <a:cubicBezTo>
                    <a:pt x="47" y="11"/>
                    <a:pt x="46" y="14"/>
                    <a:pt x="47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9" y="14"/>
                    <a:pt x="49" y="13"/>
                    <a:pt x="49" y="13"/>
                  </a:cubicBezTo>
                  <a:cubicBezTo>
                    <a:pt x="51" y="13"/>
                    <a:pt x="50" y="13"/>
                    <a:pt x="50" y="12"/>
                  </a:cubicBezTo>
                  <a:cubicBezTo>
                    <a:pt x="50" y="10"/>
                    <a:pt x="52" y="9"/>
                    <a:pt x="52" y="8"/>
                  </a:cubicBezTo>
                  <a:cubicBezTo>
                    <a:pt x="55" y="5"/>
                    <a:pt x="58" y="7"/>
                    <a:pt x="59" y="5"/>
                  </a:cubicBezTo>
                  <a:cubicBezTo>
                    <a:pt x="58" y="4"/>
                    <a:pt x="57" y="4"/>
                    <a:pt x="57" y="2"/>
                  </a:cubicBezTo>
                  <a:cubicBezTo>
                    <a:pt x="58" y="2"/>
                    <a:pt x="59" y="2"/>
                    <a:pt x="60" y="2"/>
                  </a:cubicBezTo>
                  <a:cubicBezTo>
                    <a:pt x="60" y="4"/>
                    <a:pt x="63" y="5"/>
                    <a:pt x="65" y="5"/>
                  </a:cubicBezTo>
                  <a:cubicBezTo>
                    <a:pt x="66" y="5"/>
                    <a:pt x="66" y="5"/>
                    <a:pt x="67" y="5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69" y="6"/>
                    <a:pt x="69" y="5"/>
                    <a:pt x="69" y="5"/>
                  </a:cubicBezTo>
                  <a:lnTo>
                    <a:pt x="69" y="7"/>
                  </a:lnTo>
                  <a:cubicBezTo>
                    <a:pt x="69" y="7"/>
                    <a:pt x="65" y="12"/>
                    <a:pt x="65" y="13"/>
                  </a:cubicBezTo>
                  <a:cubicBezTo>
                    <a:pt x="67" y="14"/>
                    <a:pt x="66" y="15"/>
                    <a:pt x="67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6"/>
                    <a:pt x="70" y="18"/>
                    <a:pt x="72" y="19"/>
                  </a:cubicBezTo>
                  <a:cubicBezTo>
                    <a:pt x="74" y="19"/>
                    <a:pt x="74" y="21"/>
                    <a:pt x="76" y="21"/>
                  </a:cubicBezTo>
                  <a:cubicBezTo>
                    <a:pt x="78" y="21"/>
                    <a:pt x="81" y="14"/>
                    <a:pt x="81" y="11"/>
                  </a:cubicBezTo>
                  <a:cubicBezTo>
                    <a:pt x="81" y="7"/>
                    <a:pt x="84" y="4"/>
                    <a:pt x="84" y="0"/>
                  </a:cubicBezTo>
                  <a:cubicBezTo>
                    <a:pt x="85" y="1"/>
                    <a:pt x="86" y="3"/>
                    <a:pt x="87" y="4"/>
                  </a:cubicBezTo>
                  <a:cubicBezTo>
                    <a:pt x="87" y="4"/>
                    <a:pt x="86" y="4"/>
                    <a:pt x="86" y="4"/>
                  </a:cubicBezTo>
                  <a:cubicBezTo>
                    <a:pt x="86" y="5"/>
                    <a:pt x="87" y="5"/>
                    <a:pt x="87" y="7"/>
                  </a:cubicBezTo>
                  <a:cubicBezTo>
                    <a:pt x="87" y="8"/>
                    <a:pt x="86" y="9"/>
                    <a:pt x="86" y="9"/>
                  </a:cubicBezTo>
                  <a:cubicBezTo>
                    <a:pt x="86" y="11"/>
                    <a:pt x="87" y="11"/>
                    <a:pt x="88" y="11"/>
                  </a:cubicBezTo>
                  <a:cubicBezTo>
                    <a:pt x="88" y="12"/>
                    <a:pt x="89" y="12"/>
                    <a:pt x="89" y="12"/>
                  </a:cubicBezTo>
                  <a:cubicBezTo>
                    <a:pt x="89" y="17"/>
                    <a:pt x="91" y="21"/>
                    <a:pt x="91" y="25"/>
                  </a:cubicBezTo>
                  <a:cubicBezTo>
                    <a:pt x="91" y="26"/>
                    <a:pt x="93" y="26"/>
                    <a:pt x="93" y="26"/>
                  </a:cubicBezTo>
                  <a:cubicBezTo>
                    <a:pt x="94" y="27"/>
                    <a:pt x="94" y="28"/>
                    <a:pt x="94" y="28"/>
                  </a:cubicBezTo>
                  <a:cubicBezTo>
                    <a:pt x="94" y="29"/>
                    <a:pt x="96" y="34"/>
                    <a:pt x="97" y="35"/>
                  </a:cubicBezTo>
                  <a:cubicBezTo>
                    <a:pt x="97" y="35"/>
                    <a:pt x="99" y="35"/>
                    <a:pt x="99" y="36"/>
                  </a:cubicBezTo>
                  <a:cubicBezTo>
                    <a:pt x="99" y="36"/>
                    <a:pt x="99" y="36"/>
                    <a:pt x="98" y="37"/>
                  </a:cubicBezTo>
                  <a:cubicBezTo>
                    <a:pt x="99" y="39"/>
                    <a:pt x="101" y="41"/>
                    <a:pt x="102" y="43"/>
                  </a:cubicBezTo>
                  <a:cubicBezTo>
                    <a:pt x="103" y="43"/>
                    <a:pt x="103" y="43"/>
                    <a:pt x="103" y="42"/>
                  </a:cubicBezTo>
                  <a:cubicBezTo>
                    <a:pt x="103" y="43"/>
                    <a:pt x="103" y="43"/>
                    <a:pt x="103" y="44"/>
                  </a:cubicBezTo>
                  <a:lnTo>
                    <a:pt x="102" y="48"/>
                  </a:lnTo>
                  <a:cubicBezTo>
                    <a:pt x="102" y="52"/>
                    <a:pt x="99" y="55"/>
                    <a:pt x="98" y="57"/>
                  </a:cubicBezTo>
                  <a:cubicBezTo>
                    <a:pt x="96" y="60"/>
                    <a:pt x="94" y="66"/>
                    <a:pt x="90" y="66"/>
                  </a:cubicBezTo>
                  <a:cubicBezTo>
                    <a:pt x="90" y="69"/>
                    <a:pt x="86" y="70"/>
                    <a:pt x="84" y="72"/>
                  </a:cubicBezTo>
                  <a:cubicBezTo>
                    <a:pt x="82" y="74"/>
                    <a:pt x="82" y="75"/>
                    <a:pt x="80" y="77"/>
                  </a:cubicBezTo>
                  <a:cubicBezTo>
                    <a:pt x="79" y="78"/>
                    <a:pt x="80" y="80"/>
                    <a:pt x="78" y="80"/>
                  </a:cubicBezTo>
                  <a:cubicBezTo>
                    <a:pt x="77" y="80"/>
                    <a:pt x="76" y="80"/>
                    <a:pt x="76" y="80"/>
                  </a:cubicBezTo>
                  <a:cubicBezTo>
                    <a:pt x="74" y="80"/>
                    <a:pt x="73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7" y="82"/>
                    <a:pt x="67" y="80"/>
                    <a:pt x="67" y="79"/>
                  </a:cubicBezTo>
                  <a:cubicBezTo>
                    <a:pt x="66" y="81"/>
                    <a:pt x="64" y="82"/>
                    <a:pt x="63" y="82"/>
                  </a:cubicBezTo>
                  <a:cubicBezTo>
                    <a:pt x="63" y="82"/>
                    <a:pt x="62" y="82"/>
                    <a:pt x="62" y="82"/>
                  </a:cubicBezTo>
                  <a:cubicBezTo>
                    <a:pt x="59" y="82"/>
                    <a:pt x="56" y="81"/>
                    <a:pt x="56" y="78"/>
                  </a:cubicBezTo>
                  <a:cubicBezTo>
                    <a:pt x="56" y="77"/>
                    <a:pt x="58" y="77"/>
                    <a:pt x="58" y="75"/>
                  </a:cubicBezTo>
                  <a:lnTo>
                    <a:pt x="58" y="74"/>
                  </a:lnTo>
                  <a:lnTo>
                    <a:pt x="58" y="73"/>
                  </a:lnTo>
                  <a:lnTo>
                    <a:pt x="58" y="72"/>
                  </a:lnTo>
                  <a:lnTo>
                    <a:pt x="56" y="72"/>
                  </a:lnTo>
                  <a:lnTo>
                    <a:pt x="55" y="73"/>
                  </a:lnTo>
                  <a:cubicBezTo>
                    <a:pt x="56" y="72"/>
                    <a:pt x="56" y="72"/>
                    <a:pt x="57" y="72"/>
                  </a:cubicBezTo>
                  <a:lnTo>
                    <a:pt x="57" y="70"/>
                  </a:lnTo>
                  <a:cubicBezTo>
                    <a:pt x="55" y="70"/>
                    <a:pt x="55" y="71"/>
                    <a:pt x="54" y="72"/>
                  </a:cubicBezTo>
                  <a:lnTo>
                    <a:pt x="53" y="72"/>
                  </a:lnTo>
                  <a:cubicBezTo>
                    <a:pt x="55" y="70"/>
                    <a:pt x="56" y="68"/>
                    <a:pt x="58" y="66"/>
                  </a:cubicBezTo>
                  <a:cubicBezTo>
                    <a:pt x="57" y="65"/>
                    <a:pt x="56" y="66"/>
                    <a:pt x="56" y="67"/>
                  </a:cubicBezTo>
                  <a:cubicBezTo>
                    <a:pt x="55" y="67"/>
                    <a:pt x="50" y="71"/>
                    <a:pt x="50" y="71"/>
                  </a:cubicBezTo>
                  <a:lnTo>
                    <a:pt x="50" y="66"/>
                  </a:lnTo>
                  <a:cubicBezTo>
                    <a:pt x="49" y="66"/>
                    <a:pt x="48" y="65"/>
                    <a:pt x="48" y="64"/>
                  </a:cubicBezTo>
                  <a:cubicBezTo>
                    <a:pt x="47" y="63"/>
                    <a:pt x="45" y="61"/>
                    <a:pt x="42" y="61"/>
                  </a:cubicBezTo>
                  <a:cubicBezTo>
                    <a:pt x="42" y="61"/>
                    <a:pt x="41" y="61"/>
                    <a:pt x="41" y="62"/>
                  </a:cubicBezTo>
                  <a:lnTo>
                    <a:pt x="37" y="62"/>
                  </a:lnTo>
                  <a:cubicBezTo>
                    <a:pt x="34" y="64"/>
                    <a:pt x="32" y="63"/>
                    <a:pt x="30" y="64"/>
                  </a:cubicBezTo>
                  <a:cubicBezTo>
                    <a:pt x="28" y="64"/>
                    <a:pt x="25" y="65"/>
                    <a:pt x="24" y="66"/>
                  </a:cubicBezTo>
                  <a:cubicBezTo>
                    <a:pt x="23" y="67"/>
                    <a:pt x="23" y="68"/>
                    <a:pt x="21" y="68"/>
                  </a:cubicBezTo>
                  <a:lnTo>
                    <a:pt x="14" y="68"/>
                  </a:lnTo>
                  <a:cubicBezTo>
                    <a:pt x="10" y="69"/>
                    <a:pt x="10" y="71"/>
                    <a:pt x="5" y="71"/>
                  </a:cubicBezTo>
                  <a:cubicBezTo>
                    <a:pt x="2" y="71"/>
                    <a:pt x="0" y="70"/>
                    <a:pt x="0" y="68"/>
                  </a:cubicBezTo>
                  <a:cubicBezTo>
                    <a:pt x="0" y="67"/>
                    <a:pt x="2" y="67"/>
                    <a:pt x="3" y="67"/>
                  </a:cubicBezTo>
                  <a:cubicBezTo>
                    <a:pt x="4" y="67"/>
                    <a:pt x="5" y="63"/>
                    <a:pt x="5" y="62"/>
                  </a:cubicBezTo>
                  <a:cubicBezTo>
                    <a:pt x="5" y="60"/>
                    <a:pt x="4" y="60"/>
                    <a:pt x="4" y="59"/>
                  </a:cubicBezTo>
                  <a:cubicBezTo>
                    <a:pt x="4" y="57"/>
                    <a:pt x="5" y="57"/>
                    <a:pt x="5" y="55"/>
                  </a:cubicBezTo>
                  <a:cubicBezTo>
                    <a:pt x="5" y="52"/>
                    <a:pt x="3" y="48"/>
                    <a:pt x="3" y="46"/>
                  </a:cubicBezTo>
                  <a:lnTo>
                    <a:pt x="3" y="44"/>
                  </a:lnTo>
                  <a:cubicBezTo>
                    <a:pt x="3" y="45"/>
                    <a:pt x="3" y="46"/>
                    <a:pt x="4" y="46"/>
                  </a:cubicBezTo>
                  <a:lnTo>
                    <a:pt x="4" y="45"/>
                  </a:lnTo>
                  <a:cubicBezTo>
                    <a:pt x="4" y="46"/>
                    <a:pt x="4" y="46"/>
                    <a:pt x="5" y="46"/>
                  </a:cubicBezTo>
                  <a:cubicBezTo>
                    <a:pt x="5" y="46"/>
                    <a:pt x="6" y="45"/>
                    <a:pt x="6" y="45"/>
                  </a:cubicBezTo>
                  <a:cubicBezTo>
                    <a:pt x="6" y="43"/>
                    <a:pt x="5" y="42"/>
                    <a:pt x="5" y="41"/>
                  </a:cubicBezTo>
                  <a:cubicBezTo>
                    <a:pt x="5" y="40"/>
                    <a:pt x="6" y="39"/>
                    <a:pt x="6" y="39"/>
                  </a:cubicBezTo>
                  <a:cubicBezTo>
                    <a:pt x="6" y="38"/>
                    <a:pt x="6" y="38"/>
                    <a:pt x="7" y="37"/>
                  </a:cubicBezTo>
                  <a:cubicBezTo>
                    <a:pt x="7" y="36"/>
                    <a:pt x="7" y="36"/>
                    <a:pt x="7" y="3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5" name="Freeform 238">
              <a:extLst>
                <a:ext uri="{FF2B5EF4-FFF2-40B4-BE49-F238E27FC236}">
                  <a16:creationId xmlns:a16="http://schemas.microsoft.com/office/drawing/2014/main" id="{FBBED77A-625E-49A7-9D1A-51EBF8C4D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402" y="1882265"/>
              <a:ext cx="10046" cy="12804"/>
            </a:xfrm>
            <a:custGeom>
              <a:avLst/>
              <a:gdLst>
                <a:gd name="T0" fmla="*/ 19 w 27"/>
                <a:gd name="T1" fmla="*/ 13 h 33"/>
                <a:gd name="T2" fmla="*/ 22 w 27"/>
                <a:gd name="T3" fmla="*/ 16 h 33"/>
                <a:gd name="T4" fmla="*/ 22 w 27"/>
                <a:gd name="T5" fmla="*/ 16 h 33"/>
                <a:gd name="T6" fmla="*/ 21 w 27"/>
                <a:gd name="T7" fmla="*/ 16 h 33"/>
                <a:gd name="T8" fmla="*/ 21 w 27"/>
                <a:gd name="T9" fmla="*/ 16 h 33"/>
                <a:gd name="T10" fmla="*/ 21 w 27"/>
                <a:gd name="T11" fmla="*/ 19 h 33"/>
                <a:gd name="T12" fmla="*/ 21 w 27"/>
                <a:gd name="T13" fmla="*/ 19 h 33"/>
                <a:gd name="T14" fmla="*/ 24 w 27"/>
                <a:gd name="T15" fmla="*/ 19 h 33"/>
                <a:gd name="T16" fmla="*/ 27 w 27"/>
                <a:gd name="T17" fmla="*/ 23 h 33"/>
                <a:gd name="T18" fmla="*/ 27 w 27"/>
                <a:gd name="T19" fmla="*/ 25 h 33"/>
                <a:gd name="T20" fmla="*/ 27 w 27"/>
                <a:gd name="T21" fmla="*/ 33 h 33"/>
                <a:gd name="T22" fmla="*/ 23 w 27"/>
                <a:gd name="T23" fmla="*/ 33 h 33"/>
                <a:gd name="T24" fmla="*/ 23 w 27"/>
                <a:gd name="T25" fmla="*/ 33 h 33"/>
                <a:gd name="T26" fmla="*/ 17 w 27"/>
                <a:gd name="T27" fmla="*/ 27 h 33"/>
                <a:gd name="T28" fmla="*/ 17 w 27"/>
                <a:gd name="T29" fmla="*/ 27 h 33"/>
                <a:gd name="T30" fmla="*/ 17 w 27"/>
                <a:gd name="T31" fmla="*/ 26 h 33"/>
                <a:gd name="T32" fmla="*/ 13 w 27"/>
                <a:gd name="T33" fmla="*/ 21 h 33"/>
                <a:gd name="T34" fmla="*/ 12 w 27"/>
                <a:gd name="T35" fmla="*/ 17 h 33"/>
                <a:gd name="T36" fmla="*/ 9 w 27"/>
                <a:gd name="T37" fmla="*/ 12 h 33"/>
                <a:gd name="T38" fmla="*/ 6 w 27"/>
                <a:gd name="T39" fmla="*/ 7 h 33"/>
                <a:gd name="T40" fmla="*/ 0 w 27"/>
                <a:gd name="T41" fmla="*/ 0 h 33"/>
                <a:gd name="T42" fmla="*/ 6 w 27"/>
                <a:gd name="T43" fmla="*/ 2 h 33"/>
                <a:gd name="T44" fmla="*/ 9 w 27"/>
                <a:gd name="T45" fmla="*/ 6 h 33"/>
                <a:gd name="T46" fmla="*/ 16 w 27"/>
                <a:gd name="T47" fmla="*/ 11 h 33"/>
                <a:gd name="T48" fmla="*/ 19 w 27"/>
                <a:gd name="T49" fmla="*/ 13 h 33"/>
                <a:gd name="T50" fmla="*/ 19 w 27"/>
                <a:gd name="T51" fmla="*/ 13 h 33"/>
                <a:gd name="T52" fmla="*/ 19 w 27"/>
                <a:gd name="T53" fmla="*/ 13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7"/>
                <a:gd name="T82" fmla="*/ 0 h 33"/>
                <a:gd name="T83" fmla="*/ 27 w 27"/>
                <a:gd name="T84" fmla="*/ 33 h 3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7" h="33">
                  <a:moveTo>
                    <a:pt x="19" y="13"/>
                  </a:moveTo>
                  <a:lnTo>
                    <a:pt x="22" y="16"/>
                  </a:lnTo>
                  <a:cubicBezTo>
                    <a:pt x="22" y="16"/>
                    <a:pt x="21" y="17"/>
                    <a:pt x="21" y="16"/>
                  </a:cubicBezTo>
                  <a:lnTo>
                    <a:pt x="21" y="19"/>
                  </a:lnTo>
                  <a:cubicBezTo>
                    <a:pt x="22" y="19"/>
                    <a:pt x="22" y="20"/>
                    <a:pt x="24" y="19"/>
                  </a:cubicBezTo>
                  <a:cubicBezTo>
                    <a:pt x="24" y="23"/>
                    <a:pt x="25" y="23"/>
                    <a:pt x="27" y="23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27" y="27"/>
                    <a:pt x="27" y="31"/>
                    <a:pt x="27" y="33"/>
                  </a:cubicBezTo>
                  <a:cubicBezTo>
                    <a:pt x="25" y="33"/>
                    <a:pt x="24" y="33"/>
                    <a:pt x="23" y="33"/>
                  </a:cubicBezTo>
                  <a:lnTo>
                    <a:pt x="17" y="27"/>
                  </a:lnTo>
                  <a:cubicBezTo>
                    <a:pt x="17" y="27"/>
                    <a:pt x="17" y="26"/>
                    <a:pt x="17" y="26"/>
                  </a:cubicBezTo>
                  <a:cubicBezTo>
                    <a:pt x="16" y="24"/>
                    <a:pt x="14" y="23"/>
                    <a:pt x="13" y="21"/>
                  </a:cubicBezTo>
                  <a:cubicBezTo>
                    <a:pt x="12" y="20"/>
                    <a:pt x="13" y="18"/>
                    <a:pt x="12" y="17"/>
                  </a:cubicBezTo>
                  <a:cubicBezTo>
                    <a:pt x="11" y="16"/>
                    <a:pt x="10" y="14"/>
                    <a:pt x="9" y="12"/>
                  </a:cubicBezTo>
                  <a:cubicBezTo>
                    <a:pt x="9" y="10"/>
                    <a:pt x="6" y="9"/>
                    <a:pt x="6" y="7"/>
                  </a:cubicBezTo>
                  <a:cubicBezTo>
                    <a:pt x="3" y="7"/>
                    <a:pt x="0" y="2"/>
                    <a:pt x="0" y="0"/>
                  </a:cubicBezTo>
                  <a:cubicBezTo>
                    <a:pt x="2" y="2"/>
                    <a:pt x="4" y="1"/>
                    <a:pt x="6" y="2"/>
                  </a:cubicBezTo>
                  <a:cubicBezTo>
                    <a:pt x="7" y="2"/>
                    <a:pt x="9" y="6"/>
                    <a:pt x="9" y="6"/>
                  </a:cubicBezTo>
                  <a:cubicBezTo>
                    <a:pt x="11" y="9"/>
                    <a:pt x="13" y="11"/>
                    <a:pt x="16" y="11"/>
                  </a:cubicBezTo>
                  <a:cubicBezTo>
                    <a:pt x="18" y="11"/>
                    <a:pt x="18" y="13"/>
                    <a:pt x="19" y="1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6" name="Freeform 239">
              <a:extLst>
                <a:ext uri="{FF2B5EF4-FFF2-40B4-BE49-F238E27FC236}">
                  <a16:creationId xmlns:a16="http://schemas.microsoft.com/office/drawing/2014/main" id="{15673231-646D-41C9-9A5E-41DDD0891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609" y="1853704"/>
              <a:ext cx="25213" cy="20289"/>
            </a:xfrm>
            <a:custGeom>
              <a:avLst/>
              <a:gdLst>
                <a:gd name="T0" fmla="*/ 55 w 68"/>
                <a:gd name="T1" fmla="*/ 44 h 53"/>
                <a:gd name="T2" fmla="*/ 54 w 68"/>
                <a:gd name="T3" fmla="*/ 48 h 53"/>
                <a:gd name="T4" fmla="*/ 50 w 68"/>
                <a:gd name="T5" fmla="*/ 51 h 53"/>
                <a:gd name="T6" fmla="*/ 42 w 68"/>
                <a:gd name="T7" fmla="*/ 50 h 53"/>
                <a:gd name="T8" fmla="*/ 35 w 68"/>
                <a:gd name="T9" fmla="*/ 46 h 53"/>
                <a:gd name="T10" fmla="*/ 33 w 68"/>
                <a:gd name="T11" fmla="*/ 47 h 53"/>
                <a:gd name="T12" fmla="*/ 28 w 68"/>
                <a:gd name="T13" fmla="*/ 43 h 53"/>
                <a:gd name="T14" fmla="*/ 22 w 68"/>
                <a:gd name="T15" fmla="*/ 40 h 53"/>
                <a:gd name="T16" fmla="*/ 21 w 68"/>
                <a:gd name="T17" fmla="*/ 33 h 53"/>
                <a:gd name="T18" fmla="*/ 14 w 68"/>
                <a:gd name="T19" fmla="*/ 20 h 53"/>
                <a:gd name="T20" fmla="*/ 14 w 68"/>
                <a:gd name="T21" fmla="*/ 19 h 53"/>
                <a:gd name="T22" fmla="*/ 9 w 68"/>
                <a:gd name="T23" fmla="*/ 11 h 53"/>
                <a:gd name="T24" fmla="*/ 5 w 68"/>
                <a:gd name="T25" fmla="*/ 3 h 53"/>
                <a:gd name="T26" fmla="*/ 7 w 68"/>
                <a:gd name="T27" fmla="*/ 15 h 53"/>
                <a:gd name="T28" fmla="*/ 10 w 68"/>
                <a:gd name="T29" fmla="*/ 23 h 53"/>
                <a:gd name="T30" fmla="*/ 12 w 68"/>
                <a:gd name="T31" fmla="*/ 27 h 53"/>
                <a:gd name="T32" fmla="*/ 10 w 68"/>
                <a:gd name="T33" fmla="*/ 27 h 53"/>
                <a:gd name="T34" fmla="*/ 7 w 68"/>
                <a:gd name="T35" fmla="*/ 21 h 53"/>
                <a:gd name="T36" fmla="*/ 4 w 68"/>
                <a:gd name="T37" fmla="*/ 12 h 53"/>
                <a:gd name="T38" fmla="*/ 0 w 68"/>
                <a:gd name="T39" fmla="*/ 5 h 53"/>
                <a:gd name="T40" fmla="*/ 0 w 68"/>
                <a:gd name="T41" fmla="*/ 3 h 53"/>
                <a:gd name="T42" fmla="*/ 1 w 68"/>
                <a:gd name="T43" fmla="*/ 0 h 53"/>
                <a:gd name="T44" fmla="*/ 18 w 68"/>
                <a:gd name="T45" fmla="*/ 4 h 53"/>
                <a:gd name="T46" fmla="*/ 29 w 68"/>
                <a:gd name="T47" fmla="*/ 6 h 53"/>
                <a:gd name="T48" fmla="*/ 32 w 68"/>
                <a:gd name="T49" fmla="*/ 11 h 53"/>
                <a:gd name="T50" fmla="*/ 33 w 68"/>
                <a:gd name="T51" fmla="*/ 11 h 53"/>
                <a:gd name="T52" fmla="*/ 40 w 68"/>
                <a:gd name="T53" fmla="*/ 17 h 53"/>
                <a:gd name="T54" fmla="*/ 44 w 68"/>
                <a:gd name="T55" fmla="*/ 20 h 53"/>
                <a:gd name="T56" fmla="*/ 44 w 68"/>
                <a:gd name="T57" fmla="*/ 19 h 53"/>
                <a:gd name="T58" fmla="*/ 41 w 68"/>
                <a:gd name="T59" fmla="*/ 31 h 53"/>
                <a:gd name="T60" fmla="*/ 48 w 68"/>
                <a:gd name="T61" fmla="*/ 42 h 53"/>
                <a:gd name="T62" fmla="*/ 56 w 68"/>
                <a:gd name="T63" fmla="*/ 41 h 53"/>
                <a:gd name="T64" fmla="*/ 66 w 68"/>
                <a:gd name="T65" fmla="*/ 33 h 53"/>
                <a:gd name="T66" fmla="*/ 68 w 68"/>
                <a:gd name="T67" fmla="*/ 34 h 53"/>
                <a:gd name="T68" fmla="*/ 64 w 68"/>
                <a:gd name="T69" fmla="*/ 43 h 53"/>
                <a:gd name="T70" fmla="*/ 59 w 68"/>
                <a:gd name="T71" fmla="*/ 43 h 53"/>
                <a:gd name="T72" fmla="*/ 59 w 68"/>
                <a:gd name="T73" fmla="*/ 43 h 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53"/>
                <a:gd name="T113" fmla="*/ 68 w 68"/>
                <a:gd name="T114" fmla="*/ 53 h 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53">
                  <a:moveTo>
                    <a:pt x="59" y="43"/>
                  </a:moveTo>
                  <a:cubicBezTo>
                    <a:pt x="59" y="43"/>
                    <a:pt x="55" y="44"/>
                    <a:pt x="55" y="44"/>
                  </a:cubicBezTo>
                  <a:cubicBezTo>
                    <a:pt x="55" y="45"/>
                    <a:pt x="57" y="46"/>
                    <a:pt x="58" y="47"/>
                  </a:cubicBezTo>
                  <a:cubicBezTo>
                    <a:pt x="57" y="49"/>
                    <a:pt x="54" y="47"/>
                    <a:pt x="54" y="48"/>
                  </a:cubicBezTo>
                  <a:cubicBezTo>
                    <a:pt x="53" y="50"/>
                    <a:pt x="52" y="51"/>
                    <a:pt x="52" y="53"/>
                  </a:cubicBezTo>
                  <a:cubicBezTo>
                    <a:pt x="52" y="52"/>
                    <a:pt x="51" y="52"/>
                    <a:pt x="50" y="51"/>
                  </a:cubicBezTo>
                  <a:cubicBezTo>
                    <a:pt x="49" y="50"/>
                    <a:pt x="48" y="48"/>
                    <a:pt x="46" y="48"/>
                  </a:cubicBezTo>
                  <a:cubicBezTo>
                    <a:pt x="44" y="48"/>
                    <a:pt x="44" y="50"/>
                    <a:pt x="42" y="50"/>
                  </a:cubicBezTo>
                  <a:cubicBezTo>
                    <a:pt x="40" y="50"/>
                    <a:pt x="35" y="47"/>
                    <a:pt x="35" y="46"/>
                  </a:cubicBezTo>
                  <a:lnTo>
                    <a:pt x="33" y="47"/>
                  </a:lnTo>
                  <a:cubicBezTo>
                    <a:pt x="32" y="46"/>
                    <a:pt x="31" y="45"/>
                    <a:pt x="30" y="45"/>
                  </a:cubicBezTo>
                  <a:cubicBezTo>
                    <a:pt x="29" y="44"/>
                    <a:pt x="29" y="43"/>
                    <a:pt x="28" y="43"/>
                  </a:cubicBezTo>
                  <a:cubicBezTo>
                    <a:pt x="25" y="42"/>
                    <a:pt x="25" y="43"/>
                    <a:pt x="24" y="40"/>
                  </a:cubicBezTo>
                  <a:cubicBezTo>
                    <a:pt x="24" y="39"/>
                    <a:pt x="23" y="40"/>
                    <a:pt x="22" y="40"/>
                  </a:cubicBezTo>
                  <a:cubicBezTo>
                    <a:pt x="21" y="39"/>
                    <a:pt x="20" y="37"/>
                    <a:pt x="20" y="36"/>
                  </a:cubicBezTo>
                  <a:cubicBezTo>
                    <a:pt x="20" y="35"/>
                    <a:pt x="21" y="34"/>
                    <a:pt x="21" y="33"/>
                  </a:cubicBezTo>
                  <a:cubicBezTo>
                    <a:pt x="21" y="28"/>
                    <a:pt x="17" y="26"/>
                    <a:pt x="16" y="23"/>
                  </a:cubicBezTo>
                  <a:cubicBezTo>
                    <a:pt x="16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2" y="15"/>
                    <a:pt x="12" y="15"/>
                  </a:cubicBezTo>
                  <a:cubicBezTo>
                    <a:pt x="11" y="13"/>
                    <a:pt x="10" y="12"/>
                    <a:pt x="9" y="11"/>
                  </a:cubicBezTo>
                  <a:cubicBezTo>
                    <a:pt x="8" y="8"/>
                    <a:pt x="8" y="6"/>
                    <a:pt x="8" y="4"/>
                  </a:cubicBezTo>
                  <a:cubicBezTo>
                    <a:pt x="6" y="4"/>
                    <a:pt x="6" y="4"/>
                    <a:pt x="5" y="3"/>
                  </a:cubicBezTo>
                  <a:cubicBezTo>
                    <a:pt x="5" y="4"/>
                    <a:pt x="4" y="5"/>
                    <a:pt x="4" y="7"/>
                  </a:cubicBezTo>
                  <a:cubicBezTo>
                    <a:pt x="4" y="10"/>
                    <a:pt x="7" y="12"/>
                    <a:pt x="7" y="15"/>
                  </a:cubicBezTo>
                  <a:cubicBezTo>
                    <a:pt x="7" y="16"/>
                    <a:pt x="9" y="18"/>
                    <a:pt x="9" y="19"/>
                  </a:cubicBezTo>
                  <a:cubicBezTo>
                    <a:pt x="10" y="21"/>
                    <a:pt x="8" y="22"/>
                    <a:pt x="10" y="23"/>
                  </a:cubicBezTo>
                  <a:cubicBezTo>
                    <a:pt x="10" y="24"/>
                    <a:pt x="10" y="24"/>
                    <a:pt x="10" y="25"/>
                  </a:cubicBezTo>
                  <a:cubicBezTo>
                    <a:pt x="11" y="25"/>
                    <a:pt x="12" y="26"/>
                    <a:pt x="12" y="27"/>
                  </a:cubicBezTo>
                  <a:cubicBezTo>
                    <a:pt x="12" y="28"/>
                    <a:pt x="11" y="29"/>
                    <a:pt x="10" y="29"/>
                  </a:cubicBezTo>
                  <a:cubicBezTo>
                    <a:pt x="10" y="28"/>
                    <a:pt x="10" y="27"/>
                    <a:pt x="10" y="27"/>
                  </a:cubicBezTo>
                  <a:cubicBezTo>
                    <a:pt x="9" y="26"/>
                    <a:pt x="6" y="25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7" y="18"/>
                    <a:pt x="2" y="18"/>
                    <a:pt x="2" y="15"/>
                  </a:cubicBezTo>
                  <a:cubicBezTo>
                    <a:pt x="3" y="15"/>
                    <a:pt x="4" y="14"/>
                    <a:pt x="4" y="12"/>
                  </a:cubicBezTo>
                  <a:cubicBezTo>
                    <a:pt x="4" y="11"/>
                    <a:pt x="3" y="10"/>
                    <a:pt x="2" y="9"/>
                  </a:cubicBezTo>
                  <a:cubicBezTo>
                    <a:pt x="0" y="7"/>
                    <a:pt x="1" y="6"/>
                    <a:pt x="0" y="5"/>
                  </a:cubicBezTo>
                  <a:lnTo>
                    <a:pt x="0" y="3"/>
                  </a:lnTo>
                  <a:cubicBezTo>
                    <a:pt x="0" y="2"/>
                    <a:pt x="1" y="1"/>
                    <a:pt x="1" y="0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11" y="0"/>
                    <a:pt x="13" y="4"/>
                    <a:pt x="18" y="4"/>
                  </a:cubicBezTo>
                  <a:cubicBezTo>
                    <a:pt x="22" y="4"/>
                    <a:pt x="22" y="2"/>
                    <a:pt x="25" y="2"/>
                  </a:cubicBezTo>
                  <a:cubicBezTo>
                    <a:pt x="28" y="2"/>
                    <a:pt x="27" y="6"/>
                    <a:pt x="29" y="6"/>
                  </a:cubicBezTo>
                  <a:cubicBezTo>
                    <a:pt x="29" y="6"/>
                    <a:pt x="31" y="10"/>
                    <a:pt x="32" y="11"/>
                  </a:cubicBezTo>
                  <a:lnTo>
                    <a:pt x="33" y="11"/>
                  </a:lnTo>
                  <a:cubicBezTo>
                    <a:pt x="33" y="9"/>
                    <a:pt x="35" y="9"/>
                    <a:pt x="36" y="9"/>
                  </a:cubicBezTo>
                  <a:cubicBezTo>
                    <a:pt x="39" y="9"/>
                    <a:pt x="40" y="15"/>
                    <a:pt x="40" y="17"/>
                  </a:cubicBezTo>
                  <a:cubicBezTo>
                    <a:pt x="40" y="18"/>
                    <a:pt x="42" y="20"/>
                    <a:pt x="44" y="20"/>
                  </a:cubicBezTo>
                  <a:lnTo>
                    <a:pt x="44" y="19"/>
                  </a:lnTo>
                  <a:cubicBezTo>
                    <a:pt x="44" y="21"/>
                    <a:pt x="43" y="21"/>
                    <a:pt x="44" y="22"/>
                  </a:cubicBezTo>
                  <a:cubicBezTo>
                    <a:pt x="40" y="22"/>
                    <a:pt x="41" y="28"/>
                    <a:pt x="41" y="31"/>
                  </a:cubicBezTo>
                  <a:cubicBezTo>
                    <a:pt x="41" y="31"/>
                    <a:pt x="41" y="35"/>
                    <a:pt x="41" y="35"/>
                  </a:cubicBezTo>
                  <a:cubicBezTo>
                    <a:pt x="42" y="38"/>
                    <a:pt x="45" y="42"/>
                    <a:pt x="48" y="42"/>
                  </a:cubicBezTo>
                  <a:cubicBezTo>
                    <a:pt x="48" y="42"/>
                    <a:pt x="51" y="41"/>
                    <a:pt x="52" y="41"/>
                  </a:cubicBezTo>
                  <a:cubicBezTo>
                    <a:pt x="52" y="40"/>
                    <a:pt x="55" y="41"/>
                    <a:pt x="56" y="41"/>
                  </a:cubicBezTo>
                  <a:cubicBezTo>
                    <a:pt x="58" y="39"/>
                    <a:pt x="57" y="37"/>
                    <a:pt x="58" y="34"/>
                  </a:cubicBezTo>
                  <a:cubicBezTo>
                    <a:pt x="59" y="33"/>
                    <a:pt x="64" y="33"/>
                    <a:pt x="66" y="33"/>
                  </a:cubicBezTo>
                  <a:cubicBezTo>
                    <a:pt x="67" y="33"/>
                    <a:pt x="67" y="33"/>
                    <a:pt x="68" y="33"/>
                  </a:cubicBezTo>
                  <a:cubicBezTo>
                    <a:pt x="68" y="33"/>
                    <a:pt x="68" y="34"/>
                    <a:pt x="68" y="34"/>
                  </a:cubicBezTo>
                  <a:cubicBezTo>
                    <a:pt x="67" y="35"/>
                    <a:pt x="65" y="35"/>
                    <a:pt x="65" y="40"/>
                  </a:cubicBezTo>
                  <a:cubicBezTo>
                    <a:pt x="64" y="41"/>
                    <a:pt x="64" y="42"/>
                    <a:pt x="64" y="43"/>
                  </a:cubicBezTo>
                  <a:cubicBezTo>
                    <a:pt x="63" y="43"/>
                    <a:pt x="62" y="43"/>
                    <a:pt x="61" y="43"/>
                  </a:cubicBezTo>
                  <a:cubicBezTo>
                    <a:pt x="61" y="43"/>
                    <a:pt x="60" y="43"/>
                    <a:pt x="59" y="4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7" name="Freeform 240">
              <a:extLst>
                <a:ext uri="{FF2B5EF4-FFF2-40B4-BE49-F238E27FC236}">
                  <a16:creationId xmlns:a16="http://schemas.microsoft.com/office/drawing/2014/main" id="{9E9AB5DA-779C-4FFC-ABE9-6EF3ABDC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009" y="1883841"/>
              <a:ext cx="9849" cy="9061"/>
            </a:xfrm>
            <a:custGeom>
              <a:avLst/>
              <a:gdLst>
                <a:gd name="T0" fmla="*/ 24 w 26"/>
                <a:gd name="T1" fmla="*/ 1 h 24"/>
                <a:gd name="T2" fmla="*/ 22 w 26"/>
                <a:gd name="T3" fmla="*/ 3 h 24"/>
                <a:gd name="T4" fmla="*/ 23 w 26"/>
                <a:gd name="T5" fmla="*/ 3 h 24"/>
                <a:gd name="T6" fmla="*/ 26 w 26"/>
                <a:gd name="T7" fmla="*/ 10 h 24"/>
                <a:gd name="T8" fmla="*/ 24 w 26"/>
                <a:gd name="T9" fmla="*/ 10 h 24"/>
                <a:gd name="T10" fmla="*/ 23 w 26"/>
                <a:gd name="T11" fmla="*/ 12 h 24"/>
                <a:gd name="T12" fmla="*/ 24 w 26"/>
                <a:gd name="T13" fmla="*/ 14 h 24"/>
                <a:gd name="T14" fmla="*/ 20 w 26"/>
                <a:gd name="T15" fmla="*/ 16 h 24"/>
                <a:gd name="T16" fmla="*/ 20 w 26"/>
                <a:gd name="T17" fmla="*/ 19 h 24"/>
                <a:gd name="T18" fmla="*/ 16 w 26"/>
                <a:gd name="T19" fmla="*/ 24 h 24"/>
                <a:gd name="T20" fmla="*/ 16 w 26"/>
                <a:gd name="T21" fmla="*/ 24 h 24"/>
                <a:gd name="T22" fmla="*/ 15 w 26"/>
                <a:gd name="T23" fmla="*/ 22 h 24"/>
                <a:gd name="T24" fmla="*/ 11 w 26"/>
                <a:gd name="T25" fmla="*/ 22 h 24"/>
                <a:gd name="T26" fmla="*/ 11 w 26"/>
                <a:gd name="T27" fmla="*/ 22 h 24"/>
                <a:gd name="T28" fmla="*/ 10 w 26"/>
                <a:gd name="T29" fmla="*/ 22 h 24"/>
                <a:gd name="T30" fmla="*/ 10 w 26"/>
                <a:gd name="T31" fmla="*/ 22 h 24"/>
                <a:gd name="T32" fmla="*/ 7 w 26"/>
                <a:gd name="T33" fmla="*/ 21 h 24"/>
                <a:gd name="T34" fmla="*/ 4 w 26"/>
                <a:gd name="T35" fmla="*/ 21 h 24"/>
                <a:gd name="T36" fmla="*/ 0 w 26"/>
                <a:gd name="T37" fmla="*/ 11 h 24"/>
                <a:gd name="T38" fmla="*/ 2 w 26"/>
                <a:gd name="T39" fmla="*/ 7 h 24"/>
                <a:gd name="T40" fmla="*/ 4 w 26"/>
                <a:gd name="T41" fmla="*/ 7 h 24"/>
                <a:gd name="T42" fmla="*/ 6 w 26"/>
                <a:gd name="T43" fmla="*/ 11 h 24"/>
                <a:gd name="T44" fmla="*/ 11 w 26"/>
                <a:gd name="T45" fmla="*/ 9 h 24"/>
                <a:gd name="T46" fmla="*/ 14 w 26"/>
                <a:gd name="T47" fmla="*/ 9 h 24"/>
                <a:gd name="T48" fmla="*/ 14 w 26"/>
                <a:gd name="T49" fmla="*/ 9 h 24"/>
                <a:gd name="T50" fmla="*/ 15 w 26"/>
                <a:gd name="T51" fmla="*/ 9 h 24"/>
                <a:gd name="T52" fmla="*/ 15 w 26"/>
                <a:gd name="T53" fmla="*/ 9 h 24"/>
                <a:gd name="T54" fmla="*/ 16 w 26"/>
                <a:gd name="T55" fmla="*/ 8 h 24"/>
                <a:gd name="T56" fmla="*/ 19 w 26"/>
                <a:gd name="T57" fmla="*/ 2 h 24"/>
                <a:gd name="T58" fmla="*/ 21 w 26"/>
                <a:gd name="T59" fmla="*/ 0 h 24"/>
                <a:gd name="T60" fmla="*/ 24 w 26"/>
                <a:gd name="T61" fmla="*/ 1 h 24"/>
                <a:gd name="T62" fmla="*/ 24 w 26"/>
                <a:gd name="T63" fmla="*/ 1 h 24"/>
                <a:gd name="T64" fmla="*/ 24 w 26"/>
                <a:gd name="T65" fmla="*/ 1 h 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"/>
                <a:gd name="T100" fmla="*/ 0 h 24"/>
                <a:gd name="T101" fmla="*/ 26 w 26"/>
                <a:gd name="T102" fmla="*/ 24 h 2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" h="24">
                  <a:moveTo>
                    <a:pt x="24" y="1"/>
                  </a:moveTo>
                  <a:cubicBezTo>
                    <a:pt x="24" y="2"/>
                    <a:pt x="22" y="2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7"/>
                    <a:pt x="26" y="8"/>
                    <a:pt x="26" y="10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3"/>
                    <a:pt x="24" y="13"/>
                    <a:pt x="24" y="14"/>
                  </a:cubicBezTo>
                  <a:cubicBezTo>
                    <a:pt x="24" y="15"/>
                    <a:pt x="21" y="15"/>
                    <a:pt x="20" y="16"/>
                  </a:cubicBezTo>
                  <a:cubicBezTo>
                    <a:pt x="20" y="17"/>
                    <a:pt x="20" y="19"/>
                    <a:pt x="20" y="19"/>
                  </a:cubicBezTo>
                  <a:cubicBezTo>
                    <a:pt x="20" y="24"/>
                    <a:pt x="17" y="22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3" y="22"/>
                    <a:pt x="12" y="22"/>
                    <a:pt x="11" y="22"/>
                  </a:cubicBezTo>
                  <a:lnTo>
                    <a:pt x="10" y="22"/>
                  </a:lnTo>
                  <a:cubicBezTo>
                    <a:pt x="9" y="22"/>
                    <a:pt x="8" y="21"/>
                    <a:pt x="7" y="21"/>
                  </a:cubicBezTo>
                  <a:cubicBezTo>
                    <a:pt x="7" y="21"/>
                    <a:pt x="4" y="21"/>
                    <a:pt x="4" y="21"/>
                  </a:cubicBezTo>
                  <a:cubicBezTo>
                    <a:pt x="3" y="12"/>
                    <a:pt x="2" y="17"/>
                    <a:pt x="0" y="11"/>
                  </a:cubicBezTo>
                  <a:cubicBezTo>
                    <a:pt x="0" y="10"/>
                    <a:pt x="2" y="7"/>
                    <a:pt x="2" y="7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4" y="8"/>
                    <a:pt x="5" y="11"/>
                    <a:pt x="6" y="11"/>
                  </a:cubicBezTo>
                  <a:cubicBezTo>
                    <a:pt x="8" y="11"/>
                    <a:pt x="10" y="10"/>
                    <a:pt x="11" y="9"/>
                  </a:cubicBezTo>
                  <a:cubicBezTo>
                    <a:pt x="12" y="9"/>
                    <a:pt x="13" y="9"/>
                    <a:pt x="14" y="9"/>
                  </a:cubicBezTo>
                  <a:lnTo>
                    <a:pt x="15" y="9"/>
                  </a:lnTo>
                  <a:cubicBezTo>
                    <a:pt x="15" y="8"/>
                    <a:pt x="16" y="8"/>
                    <a:pt x="16" y="8"/>
                  </a:cubicBezTo>
                  <a:cubicBezTo>
                    <a:pt x="18" y="7"/>
                    <a:pt x="19" y="4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1" y="0"/>
                    <a:pt x="23" y="1"/>
                    <a:pt x="24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8" name="Freeform 241">
              <a:extLst>
                <a:ext uri="{FF2B5EF4-FFF2-40B4-BE49-F238E27FC236}">
                  <a16:creationId xmlns:a16="http://schemas.microsoft.com/office/drawing/2014/main" id="{B5C4EB6D-5FE6-4CEB-A1AA-9BE83DD6E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429" y="1946479"/>
              <a:ext cx="2954" cy="3349"/>
            </a:xfrm>
            <a:custGeom>
              <a:avLst/>
              <a:gdLst>
                <a:gd name="T0" fmla="*/ 0 w 8"/>
                <a:gd name="T1" fmla="*/ 0 h 8"/>
                <a:gd name="T2" fmla="*/ 3 w 8"/>
                <a:gd name="T3" fmla="*/ 7 h 8"/>
                <a:gd name="T4" fmla="*/ 8 w 8"/>
                <a:gd name="T5" fmla="*/ 7 h 8"/>
                <a:gd name="T6" fmla="*/ 0 w 8"/>
                <a:gd name="T7" fmla="*/ 0 h 8"/>
                <a:gd name="T8" fmla="*/ 0 w 8"/>
                <a:gd name="T9" fmla="*/ 0 h 8"/>
                <a:gd name="T10" fmla="*/ 0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cubicBezTo>
                    <a:pt x="0" y="3"/>
                    <a:pt x="2" y="6"/>
                    <a:pt x="3" y="7"/>
                  </a:cubicBezTo>
                  <a:cubicBezTo>
                    <a:pt x="4" y="8"/>
                    <a:pt x="6" y="7"/>
                    <a:pt x="8" y="7"/>
                  </a:cubicBezTo>
                  <a:cubicBezTo>
                    <a:pt x="5" y="7"/>
                    <a:pt x="1" y="3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9" name="Freeform 242">
              <a:extLst>
                <a:ext uri="{FF2B5EF4-FFF2-40B4-BE49-F238E27FC236}">
                  <a16:creationId xmlns:a16="http://schemas.microsoft.com/office/drawing/2014/main" id="{6808F2D8-EE9F-470D-B59D-F74C444E7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732" y="1888765"/>
              <a:ext cx="3349" cy="2167"/>
            </a:xfrm>
            <a:custGeom>
              <a:avLst/>
              <a:gdLst>
                <a:gd name="T0" fmla="*/ 7 w 9"/>
                <a:gd name="T1" fmla="*/ 2 h 6"/>
                <a:gd name="T2" fmla="*/ 5 w 9"/>
                <a:gd name="T3" fmla="*/ 1 h 6"/>
                <a:gd name="T4" fmla="*/ 2 w 9"/>
                <a:gd name="T5" fmla="*/ 2 h 6"/>
                <a:gd name="T6" fmla="*/ 0 w 9"/>
                <a:gd name="T7" fmla="*/ 4 h 6"/>
                <a:gd name="T8" fmla="*/ 4 w 9"/>
                <a:gd name="T9" fmla="*/ 6 h 6"/>
                <a:gd name="T10" fmla="*/ 7 w 9"/>
                <a:gd name="T11" fmla="*/ 4 h 6"/>
                <a:gd name="T12" fmla="*/ 7 w 9"/>
                <a:gd name="T13" fmla="*/ 4 h 6"/>
                <a:gd name="T14" fmla="*/ 9 w 9"/>
                <a:gd name="T15" fmla="*/ 2 h 6"/>
                <a:gd name="T16" fmla="*/ 7 w 9"/>
                <a:gd name="T17" fmla="*/ 2 h 6"/>
                <a:gd name="T18" fmla="*/ 7 w 9"/>
                <a:gd name="T19" fmla="*/ 2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6"/>
                <a:gd name="T32" fmla="*/ 9 w 9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6">
                  <a:moveTo>
                    <a:pt x="7" y="2"/>
                  </a:moveTo>
                  <a:cubicBezTo>
                    <a:pt x="6" y="2"/>
                    <a:pt x="6" y="1"/>
                    <a:pt x="5" y="1"/>
                  </a:cubicBezTo>
                  <a:cubicBezTo>
                    <a:pt x="4" y="1"/>
                    <a:pt x="2" y="0"/>
                    <a:pt x="2" y="2"/>
                  </a:cubicBezTo>
                  <a:cubicBezTo>
                    <a:pt x="2" y="2"/>
                    <a:pt x="0" y="4"/>
                    <a:pt x="0" y="4"/>
                  </a:cubicBezTo>
                  <a:cubicBezTo>
                    <a:pt x="3" y="4"/>
                    <a:pt x="2" y="6"/>
                    <a:pt x="4" y="6"/>
                  </a:cubicBezTo>
                  <a:cubicBezTo>
                    <a:pt x="6" y="6"/>
                    <a:pt x="7" y="6"/>
                    <a:pt x="7" y="4"/>
                  </a:cubicBezTo>
                  <a:lnTo>
                    <a:pt x="9" y="2"/>
                  </a:lnTo>
                  <a:lnTo>
                    <a:pt x="7" y="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0" name="Freeform 243">
              <a:extLst>
                <a:ext uri="{FF2B5EF4-FFF2-40B4-BE49-F238E27FC236}">
                  <a16:creationId xmlns:a16="http://schemas.microsoft.com/office/drawing/2014/main" id="{C12FF663-5FF5-4AE5-8A29-66797343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3369" y="1883250"/>
              <a:ext cx="2364" cy="3546"/>
            </a:xfrm>
            <a:custGeom>
              <a:avLst/>
              <a:gdLst>
                <a:gd name="T0" fmla="*/ 0 w 7"/>
                <a:gd name="T1" fmla="*/ 9 h 10"/>
                <a:gd name="T2" fmla="*/ 4 w 7"/>
                <a:gd name="T3" fmla="*/ 10 h 10"/>
                <a:gd name="T4" fmla="*/ 4 w 7"/>
                <a:gd name="T5" fmla="*/ 10 h 10"/>
                <a:gd name="T6" fmla="*/ 7 w 7"/>
                <a:gd name="T7" fmla="*/ 5 h 10"/>
                <a:gd name="T8" fmla="*/ 3 w 7"/>
                <a:gd name="T9" fmla="*/ 0 h 10"/>
                <a:gd name="T10" fmla="*/ 1 w 7"/>
                <a:gd name="T11" fmla="*/ 0 h 10"/>
                <a:gd name="T12" fmla="*/ 0 w 7"/>
                <a:gd name="T13" fmla="*/ 2 h 10"/>
                <a:gd name="T14" fmla="*/ 2 w 7"/>
                <a:gd name="T15" fmla="*/ 7 h 10"/>
                <a:gd name="T16" fmla="*/ 0 w 7"/>
                <a:gd name="T17" fmla="*/ 9 h 10"/>
                <a:gd name="T18" fmla="*/ 0 w 7"/>
                <a:gd name="T19" fmla="*/ 9 h 10"/>
                <a:gd name="T20" fmla="*/ 0 w 7"/>
                <a:gd name="T21" fmla="*/ 9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10"/>
                <a:gd name="T35" fmla="*/ 7 w 7"/>
                <a:gd name="T36" fmla="*/ 10 h 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10">
                  <a:moveTo>
                    <a:pt x="0" y="9"/>
                  </a:moveTo>
                  <a:lnTo>
                    <a:pt x="4" y="10"/>
                  </a:lnTo>
                  <a:cubicBezTo>
                    <a:pt x="5" y="10"/>
                    <a:pt x="7" y="5"/>
                    <a:pt x="7" y="5"/>
                  </a:cubicBezTo>
                  <a:cubicBezTo>
                    <a:pt x="5" y="4"/>
                    <a:pt x="3" y="2"/>
                    <a:pt x="3" y="0"/>
                  </a:cubicBezTo>
                  <a:cubicBezTo>
                    <a:pt x="1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2" y="5"/>
                    <a:pt x="2" y="7"/>
                  </a:cubicBezTo>
                  <a:cubicBezTo>
                    <a:pt x="2" y="8"/>
                    <a:pt x="1" y="8"/>
                    <a:pt x="0" y="9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1" name="Freeform 244">
              <a:extLst>
                <a:ext uri="{FF2B5EF4-FFF2-40B4-BE49-F238E27FC236}">
                  <a16:creationId xmlns:a16="http://schemas.microsoft.com/office/drawing/2014/main" id="{60936543-360C-42E6-90D2-6ABCF1B1A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47" y="1867689"/>
              <a:ext cx="2364" cy="2167"/>
            </a:xfrm>
            <a:custGeom>
              <a:avLst/>
              <a:gdLst>
                <a:gd name="T0" fmla="*/ 6 w 7"/>
                <a:gd name="T1" fmla="*/ 5 h 5"/>
                <a:gd name="T2" fmla="*/ 2 w 7"/>
                <a:gd name="T3" fmla="*/ 5 h 5"/>
                <a:gd name="T4" fmla="*/ 0 w 7"/>
                <a:gd name="T5" fmla="*/ 4 h 5"/>
                <a:gd name="T6" fmla="*/ 2 w 7"/>
                <a:gd name="T7" fmla="*/ 3 h 5"/>
                <a:gd name="T8" fmla="*/ 4 w 7"/>
                <a:gd name="T9" fmla="*/ 3 h 5"/>
                <a:gd name="T10" fmla="*/ 4 w 7"/>
                <a:gd name="T11" fmla="*/ 1 h 5"/>
                <a:gd name="T12" fmla="*/ 2 w 7"/>
                <a:gd name="T13" fmla="*/ 0 h 5"/>
                <a:gd name="T14" fmla="*/ 2 w 7"/>
                <a:gd name="T15" fmla="*/ 0 h 5"/>
                <a:gd name="T16" fmla="*/ 6 w 7"/>
                <a:gd name="T17" fmla="*/ 0 h 5"/>
                <a:gd name="T18" fmla="*/ 6 w 7"/>
                <a:gd name="T19" fmla="*/ 0 h 5"/>
                <a:gd name="T20" fmla="*/ 6 w 7"/>
                <a:gd name="T21" fmla="*/ 3 h 5"/>
                <a:gd name="T22" fmla="*/ 6 w 7"/>
                <a:gd name="T23" fmla="*/ 3 h 5"/>
                <a:gd name="T24" fmla="*/ 6 w 7"/>
                <a:gd name="T25" fmla="*/ 5 h 5"/>
                <a:gd name="T26" fmla="*/ 6 w 7"/>
                <a:gd name="T27" fmla="*/ 5 h 5"/>
                <a:gd name="T28" fmla="*/ 6 w 7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"/>
                <a:gd name="T46" fmla="*/ 0 h 5"/>
                <a:gd name="T47" fmla="*/ 7 w 7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" h="5">
                  <a:moveTo>
                    <a:pt x="6" y="5"/>
                  </a:moveTo>
                  <a:cubicBezTo>
                    <a:pt x="5" y="5"/>
                    <a:pt x="4" y="4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1"/>
                    <a:pt x="4" y="1"/>
                  </a:cubicBezTo>
                  <a:cubicBezTo>
                    <a:pt x="3" y="1"/>
                    <a:pt x="2" y="1"/>
                    <a:pt x="2" y="0"/>
                  </a:cubicBezTo>
                  <a:lnTo>
                    <a:pt x="6" y="0"/>
                  </a:lnTo>
                  <a:cubicBezTo>
                    <a:pt x="6" y="2"/>
                    <a:pt x="7" y="3"/>
                    <a:pt x="6" y="3"/>
                  </a:cubicBezTo>
                  <a:lnTo>
                    <a:pt x="6" y="5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2" name="Freeform 245">
              <a:extLst>
                <a:ext uri="{FF2B5EF4-FFF2-40B4-BE49-F238E27FC236}">
                  <a16:creationId xmlns:a16="http://schemas.microsoft.com/office/drawing/2014/main" id="{93BE6C04-8433-4AA9-9560-E4B947B4A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050" y="1946282"/>
              <a:ext cx="4924" cy="3742"/>
            </a:xfrm>
            <a:custGeom>
              <a:avLst/>
              <a:gdLst>
                <a:gd name="T0" fmla="*/ 12 w 13"/>
                <a:gd name="T1" fmla="*/ 8 h 10"/>
                <a:gd name="T2" fmla="*/ 7 w 13"/>
                <a:gd name="T3" fmla="*/ 8 h 10"/>
                <a:gd name="T4" fmla="*/ 4 w 13"/>
                <a:gd name="T5" fmla="*/ 1 h 10"/>
                <a:gd name="T6" fmla="*/ 4 w 13"/>
                <a:gd name="T7" fmla="*/ 1 h 10"/>
                <a:gd name="T8" fmla="*/ 4 w 13"/>
                <a:gd name="T9" fmla="*/ 1 h 10"/>
                <a:gd name="T10" fmla="*/ 2 w 13"/>
                <a:gd name="T11" fmla="*/ 0 h 10"/>
                <a:gd name="T12" fmla="*/ 2 w 13"/>
                <a:gd name="T13" fmla="*/ 3 h 10"/>
                <a:gd name="T14" fmla="*/ 2 w 13"/>
                <a:gd name="T15" fmla="*/ 3 h 10"/>
                <a:gd name="T16" fmla="*/ 0 w 13"/>
                <a:gd name="T17" fmla="*/ 4 h 10"/>
                <a:gd name="T18" fmla="*/ 2 w 13"/>
                <a:gd name="T19" fmla="*/ 6 h 10"/>
                <a:gd name="T20" fmla="*/ 4 w 13"/>
                <a:gd name="T21" fmla="*/ 7 h 10"/>
                <a:gd name="T22" fmla="*/ 5 w 13"/>
                <a:gd name="T23" fmla="*/ 8 h 10"/>
                <a:gd name="T24" fmla="*/ 7 w 13"/>
                <a:gd name="T25" fmla="*/ 9 h 10"/>
                <a:gd name="T26" fmla="*/ 10 w 13"/>
                <a:gd name="T27" fmla="*/ 9 h 10"/>
                <a:gd name="T28" fmla="*/ 10 w 13"/>
                <a:gd name="T29" fmla="*/ 9 h 10"/>
                <a:gd name="T30" fmla="*/ 13 w 13"/>
                <a:gd name="T31" fmla="*/ 8 h 10"/>
                <a:gd name="T32" fmla="*/ 12 w 13"/>
                <a:gd name="T33" fmla="*/ 8 h 10"/>
                <a:gd name="T34" fmla="*/ 12 w 13"/>
                <a:gd name="T35" fmla="*/ 8 h 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"/>
                <a:gd name="T55" fmla="*/ 0 h 10"/>
                <a:gd name="T56" fmla="*/ 13 w 13"/>
                <a:gd name="T57" fmla="*/ 10 h 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" h="10">
                  <a:moveTo>
                    <a:pt x="12" y="8"/>
                  </a:moveTo>
                  <a:cubicBezTo>
                    <a:pt x="10" y="8"/>
                    <a:pt x="8" y="9"/>
                    <a:pt x="7" y="8"/>
                  </a:cubicBezTo>
                  <a:cubicBezTo>
                    <a:pt x="6" y="7"/>
                    <a:pt x="4" y="4"/>
                    <a:pt x="4" y="1"/>
                  </a:cubicBezTo>
                  <a:lnTo>
                    <a:pt x="2" y="0"/>
                  </a:lnTo>
                  <a:lnTo>
                    <a:pt x="2" y="3"/>
                  </a:lnTo>
                  <a:cubicBezTo>
                    <a:pt x="2" y="3"/>
                    <a:pt x="0" y="4"/>
                    <a:pt x="0" y="4"/>
                  </a:cubicBezTo>
                  <a:cubicBezTo>
                    <a:pt x="0" y="4"/>
                    <a:pt x="2" y="6"/>
                    <a:pt x="2" y="6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4" y="8"/>
                    <a:pt x="5" y="7"/>
                    <a:pt x="5" y="8"/>
                  </a:cubicBezTo>
                  <a:cubicBezTo>
                    <a:pt x="5" y="10"/>
                    <a:pt x="5" y="9"/>
                    <a:pt x="7" y="9"/>
                  </a:cubicBezTo>
                  <a:cubicBezTo>
                    <a:pt x="9" y="9"/>
                    <a:pt x="8" y="9"/>
                    <a:pt x="10" y="9"/>
                  </a:cubicBezTo>
                  <a:lnTo>
                    <a:pt x="13" y="8"/>
                  </a:lnTo>
                  <a:lnTo>
                    <a:pt x="12" y="8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3" name="Freeform 246">
              <a:extLst>
                <a:ext uri="{FF2B5EF4-FFF2-40B4-BE49-F238E27FC236}">
                  <a16:creationId xmlns:a16="http://schemas.microsoft.com/office/drawing/2014/main" id="{C178F4FC-7970-48E2-A0F7-BA0E6E89A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307" y="1868871"/>
              <a:ext cx="1970" cy="1182"/>
            </a:xfrm>
            <a:custGeom>
              <a:avLst/>
              <a:gdLst>
                <a:gd name="T0" fmla="*/ 0 w 5"/>
                <a:gd name="T1" fmla="*/ 1 h 3"/>
                <a:gd name="T2" fmla="*/ 5 w 5"/>
                <a:gd name="T3" fmla="*/ 3 h 3"/>
                <a:gd name="T4" fmla="*/ 5 w 5"/>
                <a:gd name="T5" fmla="*/ 3 h 3"/>
                <a:gd name="T6" fmla="*/ 5 w 5"/>
                <a:gd name="T7" fmla="*/ 2 h 3"/>
                <a:gd name="T8" fmla="*/ 5 w 5"/>
                <a:gd name="T9" fmla="*/ 2 h 3"/>
                <a:gd name="T10" fmla="*/ 2 w 5"/>
                <a:gd name="T11" fmla="*/ 0 h 3"/>
                <a:gd name="T12" fmla="*/ 0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3"/>
                <a:gd name="T29" fmla="*/ 5 w 5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3">
                  <a:moveTo>
                    <a:pt x="0" y="1"/>
                  </a:moveTo>
                  <a:cubicBezTo>
                    <a:pt x="0" y="3"/>
                    <a:pt x="3" y="2"/>
                    <a:pt x="5" y="3"/>
                  </a:cubicBezTo>
                  <a:lnTo>
                    <a:pt x="5" y="2"/>
                  </a:lnTo>
                  <a:cubicBezTo>
                    <a:pt x="4" y="2"/>
                    <a:pt x="3" y="0"/>
                    <a:pt x="2" y="0"/>
                  </a:cubicBezTo>
                  <a:cubicBezTo>
                    <a:pt x="2" y="0"/>
                    <a:pt x="0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4" name="Freeform 247">
              <a:extLst>
                <a:ext uri="{FF2B5EF4-FFF2-40B4-BE49-F238E27FC236}">
                  <a16:creationId xmlns:a16="http://schemas.microsoft.com/office/drawing/2014/main" id="{DD6A84B5-4DD5-45B6-833F-B21D875B3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595" y="1864340"/>
              <a:ext cx="9652" cy="3546"/>
            </a:xfrm>
            <a:custGeom>
              <a:avLst/>
              <a:gdLst>
                <a:gd name="T0" fmla="*/ 6 w 25"/>
                <a:gd name="T1" fmla="*/ 0 h 10"/>
                <a:gd name="T2" fmla="*/ 2 w 25"/>
                <a:gd name="T3" fmla="*/ 1 h 10"/>
                <a:gd name="T4" fmla="*/ 0 w 25"/>
                <a:gd name="T5" fmla="*/ 4 h 10"/>
                <a:gd name="T6" fmla="*/ 6 w 25"/>
                <a:gd name="T7" fmla="*/ 1 h 10"/>
                <a:gd name="T8" fmla="*/ 6 w 25"/>
                <a:gd name="T9" fmla="*/ 1 h 10"/>
                <a:gd name="T10" fmla="*/ 8 w 25"/>
                <a:gd name="T11" fmla="*/ 1 h 10"/>
                <a:gd name="T12" fmla="*/ 8 w 25"/>
                <a:gd name="T13" fmla="*/ 1 h 10"/>
                <a:gd name="T14" fmla="*/ 10 w 25"/>
                <a:gd name="T15" fmla="*/ 3 h 10"/>
                <a:gd name="T16" fmla="*/ 17 w 25"/>
                <a:gd name="T17" fmla="*/ 5 h 10"/>
                <a:gd name="T18" fmla="*/ 19 w 25"/>
                <a:gd name="T19" fmla="*/ 7 h 10"/>
                <a:gd name="T20" fmla="*/ 18 w 25"/>
                <a:gd name="T21" fmla="*/ 9 h 10"/>
                <a:gd name="T22" fmla="*/ 20 w 25"/>
                <a:gd name="T23" fmla="*/ 9 h 10"/>
                <a:gd name="T24" fmla="*/ 20 w 25"/>
                <a:gd name="T25" fmla="*/ 9 h 10"/>
                <a:gd name="T26" fmla="*/ 25 w 25"/>
                <a:gd name="T27" fmla="*/ 9 h 10"/>
                <a:gd name="T28" fmla="*/ 25 w 25"/>
                <a:gd name="T29" fmla="*/ 9 h 10"/>
                <a:gd name="T30" fmla="*/ 25 w 25"/>
                <a:gd name="T31" fmla="*/ 8 h 10"/>
                <a:gd name="T32" fmla="*/ 25 w 25"/>
                <a:gd name="T33" fmla="*/ 7 h 10"/>
                <a:gd name="T34" fmla="*/ 16 w 25"/>
                <a:gd name="T35" fmla="*/ 2 h 10"/>
                <a:gd name="T36" fmla="*/ 13 w 25"/>
                <a:gd name="T37" fmla="*/ 1 h 10"/>
                <a:gd name="T38" fmla="*/ 13 w 25"/>
                <a:gd name="T39" fmla="*/ 1 h 10"/>
                <a:gd name="T40" fmla="*/ 6 w 25"/>
                <a:gd name="T41" fmla="*/ 0 h 10"/>
                <a:gd name="T42" fmla="*/ 6 w 25"/>
                <a:gd name="T43" fmla="*/ 0 h 1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5"/>
                <a:gd name="T67" fmla="*/ 0 h 10"/>
                <a:gd name="T68" fmla="*/ 25 w 25"/>
                <a:gd name="T69" fmla="*/ 10 h 1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5" h="10">
                  <a:moveTo>
                    <a:pt x="6" y="0"/>
                  </a:moveTo>
                  <a:cubicBezTo>
                    <a:pt x="5" y="0"/>
                    <a:pt x="2" y="0"/>
                    <a:pt x="2" y="1"/>
                  </a:cubicBezTo>
                  <a:cubicBezTo>
                    <a:pt x="1" y="1"/>
                    <a:pt x="0" y="4"/>
                    <a:pt x="0" y="4"/>
                  </a:cubicBezTo>
                  <a:cubicBezTo>
                    <a:pt x="3" y="4"/>
                    <a:pt x="3" y="2"/>
                    <a:pt x="6" y="1"/>
                  </a:cubicBezTo>
                  <a:lnTo>
                    <a:pt x="8" y="1"/>
                  </a:lnTo>
                  <a:cubicBezTo>
                    <a:pt x="8" y="3"/>
                    <a:pt x="9" y="2"/>
                    <a:pt x="10" y="3"/>
                  </a:cubicBezTo>
                  <a:cubicBezTo>
                    <a:pt x="13" y="3"/>
                    <a:pt x="14" y="5"/>
                    <a:pt x="17" y="5"/>
                  </a:cubicBezTo>
                  <a:cubicBezTo>
                    <a:pt x="17" y="7"/>
                    <a:pt x="18" y="7"/>
                    <a:pt x="19" y="7"/>
                  </a:cubicBezTo>
                  <a:cubicBezTo>
                    <a:pt x="19" y="8"/>
                    <a:pt x="18" y="8"/>
                    <a:pt x="18" y="9"/>
                  </a:cubicBezTo>
                  <a:cubicBezTo>
                    <a:pt x="18" y="10"/>
                    <a:pt x="20" y="9"/>
                    <a:pt x="20" y="9"/>
                  </a:cubicBezTo>
                  <a:lnTo>
                    <a:pt x="25" y="9"/>
                  </a:ln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18" y="4"/>
                    <a:pt x="16" y="2"/>
                  </a:cubicBezTo>
                  <a:cubicBezTo>
                    <a:pt x="15" y="2"/>
                    <a:pt x="13" y="3"/>
                    <a:pt x="13" y="1"/>
                  </a:cubicBezTo>
                  <a:lnTo>
                    <a:pt x="6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5" name="Freeform 248">
              <a:extLst>
                <a:ext uri="{FF2B5EF4-FFF2-40B4-BE49-F238E27FC236}">
                  <a16:creationId xmlns:a16="http://schemas.microsoft.com/office/drawing/2014/main" id="{381BF16B-5DA6-4088-BFC4-B327FBB7B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7216" y="1867689"/>
              <a:ext cx="3349" cy="2364"/>
            </a:xfrm>
            <a:custGeom>
              <a:avLst/>
              <a:gdLst>
                <a:gd name="T0" fmla="*/ 2 w 9"/>
                <a:gd name="T1" fmla="*/ 6 h 6"/>
                <a:gd name="T2" fmla="*/ 9 w 9"/>
                <a:gd name="T3" fmla="*/ 3 h 6"/>
                <a:gd name="T4" fmla="*/ 2 w 9"/>
                <a:gd name="T5" fmla="*/ 0 h 6"/>
                <a:gd name="T6" fmla="*/ 2 w 9"/>
                <a:gd name="T7" fmla="*/ 0 h 6"/>
                <a:gd name="T8" fmla="*/ 0 w 9"/>
                <a:gd name="T9" fmla="*/ 0 h 6"/>
                <a:gd name="T10" fmla="*/ 0 w 9"/>
                <a:gd name="T11" fmla="*/ 0 h 6"/>
                <a:gd name="T12" fmla="*/ 0 w 9"/>
                <a:gd name="T13" fmla="*/ 3 h 6"/>
                <a:gd name="T14" fmla="*/ 0 w 9"/>
                <a:gd name="T15" fmla="*/ 3 h 6"/>
                <a:gd name="T16" fmla="*/ 0 w 9"/>
                <a:gd name="T17" fmla="*/ 5 h 6"/>
                <a:gd name="T18" fmla="*/ 0 w 9"/>
                <a:gd name="T19" fmla="*/ 5 h 6"/>
                <a:gd name="T20" fmla="*/ 2 w 9"/>
                <a:gd name="T21" fmla="*/ 6 h 6"/>
                <a:gd name="T22" fmla="*/ 2 w 9"/>
                <a:gd name="T23" fmla="*/ 6 h 6"/>
                <a:gd name="T24" fmla="*/ 2 w 9"/>
                <a:gd name="T25" fmla="*/ 6 h 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6"/>
                <a:gd name="T41" fmla="*/ 9 w 9"/>
                <a:gd name="T42" fmla="*/ 6 h 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6">
                  <a:moveTo>
                    <a:pt x="2" y="6"/>
                  </a:moveTo>
                  <a:cubicBezTo>
                    <a:pt x="4" y="4"/>
                    <a:pt x="8" y="5"/>
                    <a:pt x="9" y="3"/>
                  </a:cubicBezTo>
                  <a:cubicBezTo>
                    <a:pt x="7" y="1"/>
                    <a:pt x="4" y="1"/>
                    <a:pt x="2" y="0"/>
                  </a:cubicBezTo>
                  <a:lnTo>
                    <a:pt x="0" y="0"/>
                  </a:lnTo>
                  <a:cubicBezTo>
                    <a:pt x="0" y="2"/>
                    <a:pt x="1" y="3"/>
                    <a:pt x="0" y="3"/>
                  </a:cubicBezTo>
                  <a:lnTo>
                    <a:pt x="0" y="5"/>
                  </a:lnTo>
                  <a:cubicBezTo>
                    <a:pt x="0" y="5"/>
                    <a:pt x="1" y="5"/>
                    <a:pt x="2" y="6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6" name="Freeform 249">
              <a:extLst>
                <a:ext uri="{FF2B5EF4-FFF2-40B4-BE49-F238E27FC236}">
                  <a16:creationId xmlns:a16="http://schemas.microsoft.com/office/drawing/2014/main" id="{D80D805B-DC1E-4508-9148-203FCC942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868" y="1870053"/>
              <a:ext cx="1379" cy="2561"/>
            </a:xfrm>
            <a:custGeom>
              <a:avLst/>
              <a:gdLst>
                <a:gd name="T0" fmla="*/ 4 w 4"/>
                <a:gd name="T1" fmla="*/ 0 h 7"/>
                <a:gd name="T2" fmla="*/ 3 w 4"/>
                <a:gd name="T3" fmla="*/ 0 h 7"/>
                <a:gd name="T4" fmla="*/ 3 w 4"/>
                <a:gd name="T5" fmla="*/ 1 h 7"/>
                <a:gd name="T6" fmla="*/ 1 w 4"/>
                <a:gd name="T7" fmla="*/ 7 h 7"/>
                <a:gd name="T8" fmla="*/ 1 w 4"/>
                <a:gd name="T9" fmla="*/ 7 h 7"/>
                <a:gd name="T10" fmla="*/ 1 w 4"/>
                <a:gd name="T11" fmla="*/ 6 h 7"/>
                <a:gd name="T12" fmla="*/ 1 w 4"/>
                <a:gd name="T13" fmla="*/ 6 h 7"/>
                <a:gd name="T14" fmla="*/ 0 w 4"/>
                <a:gd name="T15" fmla="*/ 7 h 7"/>
                <a:gd name="T16" fmla="*/ 1 w 4"/>
                <a:gd name="T17" fmla="*/ 2 h 7"/>
                <a:gd name="T18" fmla="*/ 1 w 4"/>
                <a:gd name="T19" fmla="*/ 2 h 7"/>
                <a:gd name="T20" fmla="*/ 1 w 4"/>
                <a:gd name="T21" fmla="*/ 0 h 7"/>
                <a:gd name="T22" fmla="*/ 1 w 4"/>
                <a:gd name="T23" fmla="*/ 0 h 7"/>
                <a:gd name="T24" fmla="*/ 4 w 4"/>
                <a:gd name="T25" fmla="*/ 0 h 7"/>
                <a:gd name="T26" fmla="*/ 4 w 4"/>
                <a:gd name="T27" fmla="*/ 0 h 7"/>
                <a:gd name="T28" fmla="*/ 4 w 4"/>
                <a:gd name="T29" fmla="*/ 0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7"/>
                <a:gd name="T47" fmla="*/ 4 w 4"/>
                <a:gd name="T48" fmla="*/ 7 h 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7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3"/>
                    <a:pt x="2" y="6"/>
                    <a:pt x="1" y="7"/>
                  </a:cubicBezTo>
                  <a:lnTo>
                    <a:pt x="1" y="6"/>
                  </a:lnTo>
                  <a:cubicBezTo>
                    <a:pt x="1" y="6"/>
                    <a:pt x="1" y="7"/>
                    <a:pt x="0" y="7"/>
                  </a:cubicBezTo>
                  <a:cubicBezTo>
                    <a:pt x="1" y="6"/>
                    <a:pt x="1" y="4"/>
                    <a:pt x="1" y="2"/>
                  </a:cubicBezTo>
                  <a:lnTo>
                    <a:pt x="1" y="0"/>
                  </a:lnTo>
                  <a:cubicBezTo>
                    <a:pt x="1" y="0"/>
                    <a:pt x="3" y="0"/>
                    <a:pt x="4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7" name="Freeform 250">
              <a:extLst>
                <a:ext uri="{FF2B5EF4-FFF2-40B4-BE49-F238E27FC236}">
                  <a16:creationId xmlns:a16="http://schemas.microsoft.com/office/drawing/2014/main" id="{046B2A1A-18D5-45DC-97EB-59541B1EB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913" y="1870053"/>
              <a:ext cx="3742" cy="4334"/>
            </a:xfrm>
            <a:custGeom>
              <a:avLst/>
              <a:gdLst>
                <a:gd name="T0" fmla="*/ 0 w 10"/>
                <a:gd name="T1" fmla="*/ 10 h 12"/>
                <a:gd name="T2" fmla="*/ 2 w 10"/>
                <a:gd name="T3" fmla="*/ 5 h 12"/>
                <a:gd name="T4" fmla="*/ 6 w 10"/>
                <a:gd name="T5" fmla="*/ 4 h 12"/>
                <a:gd name="T6" fmla="*/ 3 w 10"/>
                <a:gd name="T7" fmla="*/ 1 h 12"/>
                <a:gd name="T8" fmla="*/ 7 w 10"/>
                <a:gd name="T9" fmla="*/ 0 h 12"/>
                <a:gd name="T10" fmla="*/ 9 w 10"/>
                <a:gd name="T11" fmla="*/ 0 h 12"/>
                <a:gd name="T12" fmla="*/ 9 w 10"/>
                <a:gd name="T13" fmla="*/ 0 h 12"/>
                <a:gd name="T14" fmla="*/ 9 w 10"/>
                <a:gd name="T15" fmla="*/ 2 h 12"/>
                <a:gd name="T16" fmla="*/ 9 w 10"/>
                <a:gd name="T17" fmla="*/ 2 h 12"/>
                <a:gd name="T18" fmla="*/ 8 w 10"/>
                <a:gd name="T19" fmla="*/ 7 h 12"/>
                <a:gd name="T20" fmla="*/ 9 w 10"/>
                <a:gd name="T21" fmla="*/ 7 h 12"/>
                <a:gd name="T22" fmla="*/ 9 w 10"/>
                <a:gd name="T23" fmla="*/ 8 h 12"/>
                <a:gd name="T24" fmla="*/ 5 w 10"/>
                <a:gd name="T25" fmla="*/ 12 h 12"/>
                <a:gd name="T26" fmla="*/ 0 w 10"/>
                <a:gd name="T27" fmla="*/ 10 h 12"/>
                <a:gd name="T28" fmla="*/ 0 w 10"/>
                <a:gd name="T29" fmla="*/ 10 h 12"/>
                <a:gd name="T30" fmla="*/ 0 w 10"/>
                <a:gd name="T31" fmla="*/ 10 h 12"/>
                <a:gd name="T32" fmla="*/ 0 w 10"/>
                <a:gd name="T33" fmla="*/ 10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"/>
                <a:gd name="T52" fmla="*/ 0 h 12"/>
                <a:gd name="T53" fmla="*/ 10 w 1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" h="12">
                  <a:moveTo>
                    <a:pt x="0" y="10"/>
                  </a:moveTo>
                  <a:cubicBezTo>
                    <a:pt x="0" y="8"/>
                    <a:pt x="1" y="7"/>
                    <a:pt x="2" y="5"/>
                  </a:cubicBezTo>
                  <a:cubicBezTo>
                    <a:pt x="2" y="4"/>
                    <a:pt x="5" y="6"/>
                    <a:pt x="6" y="4"/>
                  </a:cubicBezTo>
                  <a:cubicBezTo>
                    <a:pt x="5" y="3"/>
                    <a:pt x="3" y="2"/>
                    <a:pt x="3" y="1"/>
                  </a:cubicBezTo>
                  <a:cubicBezTo>
                    <a:pt x="3" y="1"/>
                    <a:pt x="7" y="0"/>
                    <a:pt x="7" y="0"/>
                  </a:cubicBezTo>
                  <a:cubicBezTo>
                    <a:pt x="8" y="0"/>
                    <a:pt x="9" y="0"/>
                    <a:pt x="9" y="0"/>
                  </a:cubicBezTo>
                  <a:lnTo>
                    <a:pt x="9" y="2"/>
                  </a:lnTo>
                  <a:cubicBezTo>
                    <a:pt x="9" y="4"/>
                    <a:pt x="9" y="6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10" y="8"/>
                    <a:pt x="9" y="8"/>
                  </a:cubicBezTo>
                  <a:cubicBezTo>
                    <a:pt x="8" y="10"/>
                    <a:pt x="5" y="12"/>
                    <a:pt x="5" y="12"/>
                  </a:cubicBezTo>
                  <a:cubicBezTo>
                    <a:pt x="3" y="12"/>
                    <a:pt x="2" y="11"/>
                    <a:pt x="0" y="1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8" name="Freeform 251">
              <a:extLst>
                <a:ext uri="{FF2B5EF4-FFF2-40B4-BE49-F238E27FC236}">
                  <a16:creationId xmlns:a16="http://schemas.microsoft.com/office/drawing/2014/main" id="{7636BD86-4EC7-42C2-98F3-18ED3097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686" y="1873598"/>
              <a:ext cx="2561" cy="1379"/>
            </a:xfrm>
            <a:custGeom>
              <a:avLst/>
              <a:gdLst>
                <a:gd name="T0" fmla="*/ 3 w 7"/>
                <a:gd name="T1" fmla="*/ 0 h 4"/>
                <a:gd name="T2" fmla="*/ 7 w 7"/>
                <a:gd name="T3" fmla="*/ 2 h 4"/>
                <a:gd name="T4" fmla="*/ 7 w 7"/>
                <a:gd name="T5" fmla="*/ 2 h 4"/>
                <a:gd name="T6" fmla="*/ 7 w 7"/>
                <a:gd name="T7" fmla="*/ 3 h 4"/>
                <a:gd name="T8" fmla="*/ 7 w 7"/>
                <a:gd name="T9" fmla="*/ 3 h 4"/>
                <a:gd name="T10" fmla="*/ 5 w 7"/>
                <a:gd name="T11" fmla="*/ 4 h 4"/>
                <a:gd name="T12" fmla="*/ 0 w 7"/>
                <a:gd name="T13" fmla="*/ 3 h 4"/>
                <a:gd name="T14" fmla="*/ 3 w 7"/>
                <a:gd name="T15" fmla="*/ 1 h 4"/>
                <a:gd name="T16" fmla="*/ 3 w 7"/>
                <a:gd name="T17" fmla="*/ 1 h 4"/>
                <a:gd name="T18" fmla="*/ 3 w 7"/>
                <a:gd name="T19" fmla="*/ 0 h 4"/>
                <a:gd name="T20" fmla="*/ 3 w 7"/>
                <a:gd name="T21" fmla="*/ 0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4"/>
                <a:gd name="T35" fmla="*/ 7 w 7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4">
                  <a:moveTo>
                    <a:pt x="3" y="0"/>
                  </a:moveTo>
                  <a:cubicBezTo>
                    <a:pt x="4" y="1"/>
                    <a:pt x="5" y="2"/>
                    <a:pt x="7" y="2"/>
                  </a:cubicBezTo>
                  <a:lnTo>
                    <a:pt x="7" y="3"/>
                  </a:lnTo>
                  <a:cubicBezTo>
                    <a:pt x="7" y="4"/>
                    <a:pt x="6" y="4"/>
                    <a:pt x="5" y="4"/>
                  </a:cubicBezTo>
                  <a:cubicBezTo>
                    <a:pt x="3" y="3"/>
                    <a:pt x="2" y="4"/>
                    <a:pt x="0" y="3"/>
                  </a:cubicBezTo>
                  <a:cubicBezTo>
                    <a:pt x="0" y="3"/>
                    <a:pt x="2" y="2"/>
                    <a:pt x="3" y="1"/>
                  </a:cubicBezTo>
                  <a:lnTo>
                    <a:pt x="3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9" name="Freeform 252">
              <a:extLst>
                <a:ext uri="{FF2B5EF4-FFF2-40B4-BE49-F238E27FC236}">
                  <a16:creationId xmlns:a16="http://schemas.microsoft.com/office/drawing/2014/main" id="{3AA1FF4B-C8FE-4076-9C7D-7137126F0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868" y="1872219"/>
              <a:ext cx="5712" cy="2954"/>
            </a:xfrm>
            <a:custGeom>
              <a:avLst/>
              <a:gdLst>
                <a:gd name="T0" fmla="*/ 0 w 15"/>
                <a:gd name="T1" fmla="*/ 4 h 8"/>
                <a:gd name="T2" fmla="*/ 0 w 15"/>
                <a:gd name="T3" fmla="*/ 3 h 8"/>
                <a:gd name="T4" fmla="*/ 0 w 15"/>
                <a:gd name="T5" fmla="*/ 3 h 8"/>
                <a:gd name="T6" fmla="*/ 4 w 15"/>
                <a:gd name="T7" fmla="*/ 5 h 8"/>
                <a:gd name="T8" fmla="*/ 4 w 15"/>
                <a:gd name="T9" fmla="*/ 5 h 8"/>
                <a:gd name="T10" fmla="*/ 4 w 15"/>
                <a:gd name="T11" fmla="*/ 6 h 8"/>
                <a:gd name="T12" fmla="*/ 4 w 15"/>
                <a:gd name="T13" fmla="*/ 6 h 8"/>
                <a:gd name="T14" fmla="*/ 5 w 15"/>
                <a:gd name="T15" fmla="*/ 8 h 8"/>
                <a:gd name="T16" fmla="*/ 7 w 15"/>
                <a:gd name="T17" fmla="*/ 6 h 8"/>
                <a:gd name="T18" fmla="*/ 15 w 15"/>
                <a:gd name="T19" fmla="*/ 3 h 8"/>
                <a:gd name="T20" fmla="*/ 15 w 15"/>
                <a:gd name="T21" fmla="*/ 0 h 8"/>
                <a:gd name="T22" fmla="*/ 7 w 15"/>
                <a:gd name="T23" fmla="*/ 0 h 8"/>
                <a:gd name="T24" fmla="*/ 1 w 15"/>
                <a:gd name="T25" fmla="*/ 1 h 8"/>
                <a:gd name="T26" fmla="*/ 1 w 15"/>
                <a:gd name="T27" fmla="*/ 2 h 8"/>
                <a:gd name="T28" fmla="*/ 0 w 15"/>
                <a:gd name="T29" fmla="*/ 3 h 8"/>
                <a:gd name="T30" fmla="*/ 0 w 15"/>
                <a:gd name="T31" fmla="*/ 3 h 8"/>
                <a:gd name="T32" fmla="*/ 0 w 15"/>
                <a:gd name="T33" fmla="*/ 4 h 8"/>
                <a:gd name="T34" fmla="*/ 0 w 15"/>
                <a:gd name="T35" fmla="*/ 4 h 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8"/>
                <a:gd name="T56" fmla="*/ 15 w 15"/>
                <a:gd name="T57" fmla="*/ 8 h 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8">
                  <a:moveTo>
                    <a:pt x="0" y="4"/>
                  </a:moveTo>
                  <a:lnTo>
                    <a:pt x="0" y="3"/>
                  </a:lnTo>
                  <a:cubicBezTo>
                    <a:pt x="1" y="4"/>
                    <a:pt x="2" y="5"/>
                    <a:pt x="4" y="5"/>
                  </a:cubicBezTo>
                  <a:lnTo>
                    <a:pt x="4" y="6"/>
                  </a:lnTo>
                  <a:cubicBezTo>
                    <a:pt x="4" y="7"/>
                    <a:pt x="4" y="8"/>
                    <a:pt x="5" y="8"/>
                  </a:cubicBezTo>
                  <a:cubicBezTo>
                    <a:pt x="6" y="8"/>
                    <a:pt x="6" y="6"/>
                    <a:pt x="7" y="6"/>
                  </a:cubicBezTo>
                  <a:cubicBezTo>
                    <a:pt x="9" y="4"/>
                    <a:pt x="11" y="3"/>
                    <a:pt x="15" y="3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4" y="0"/>
                    <a:pt x="10" y="0"/>
                    <a:pt x="7" y="0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2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lnTo>
                    <a:pt x="0" y="4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0" name="Freeform 253">
              <a:extLst>
                <a:ext uri="{FF2B5EF4-FFF2-40B4-BE49-F238E27FC236}">
                  <a16:creationId xmlns:a16="http://schemas.microsoft.com/office/drawing/2014/main" id="{FAEE8B41-A9C4-4DEC-ACB9-2B274CA0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1655" y="1873598"/>
              <a:ext cx="4924" cy="4334"/>
            </a:xfrm>
            <a:custGeom>
              <a:avLst/>
              <a:gdLst>
                <a:gd name="T0" fmla="*/ 2 w 13"/>
                <a:gd name="T1" fmla="*/ 3 h 11"/>
                <a:gd name="T2" fmla="*/ 3 w 13"/>
                <a:gd name="T3" fmla="*/ 5 h 11"/>
                <a:gd name="T4" fmla="*/ 5 w 13"/>
                <a:gd name="T5" fmla="*/ 3 h 11"/>
                <a:gd name="T6" fmla="*/ 13 w 13"/>
                <a:gd name="T7" fmla="*/ 0 h 11"/>
                <a:gd name="T8" fmla="*/ 11 w 13"/>
                <a:gd name="T9" fmla="*/ 10 h 11"/>
                <a:gd name="T10" fmla="*/ 11 w 13"/>
                <a:gd name="T11" fmla="*/ 10 h 11"/>
                <a:gd name="T12" fmla="*/ 7 w 13"/>
                <a:gd name="T13" fmla="*/ 10 h 11"/>
                <a:gd name="T14" fmla="*/ 7 w 13"/>
                <a:gd name="T15" fmla="*/ 10 h 11"/>
                <a:gd name="T16" fmla="*/ 6 w 13"/>
                <a:gd name="T17" fmla="*/ 11 h 11"/>
                <a:gd name="T18" fmla="*/ 0 w 13"/>
                <a:gd name="T19" fmla="*/ 4 h 11"/>
                <a:gd name="T20" fmla="*/ 2 w 13"/>
                <a:gd name="T21" fmla="*/ 3 h 11"/>
                <a:gd name="T22" fmla="*/ 2 w 13"/>
                <a:gd name="T23" fmla="*/ 3 h 11"/>
                <a:gd name="T24" fmla="*/ 2 w 13"/>
                <a:gd name="T25" fmla="*/ 3 h 11"/>
                <a:gd name="T26" fmla="*/ 2 w 13"/>
                <a:gd name="T27" fmla="*/ 3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1"/>
                <a:gd name="T44" fmla="*/ 13 w 13"/>
                <a:gd name="T45" fmla="*/ 11 h 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1">
                  <a:moveTo>
                    <a:pt x="2" y="3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4" y="5"/>
                    <a:pt x="4" y="3"/>
                    <a:pt x="5" y="3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13" y="2"/>
                    <a:pt x="11" y="6"/>
                    <a:pt x="11" y="10"/>
                  </a:cubicBezTo>
                  <a:lnTo>
                    <a:pt x="7" y="10"/>
                  </a:lnTo>
                  <a:cubicBezTo>
                    <a:pt x="6" y="10"/>
                    <a:pt x="6" y="10"/>
                    <a:pt x="6" y="11"/>
                  </a:cubicBezTo>
                  <a:cubicBezTo>
                    <a:pt x="3" y="9"/>
                    <a:pt x="3" y="5"/>
                    <a:pt x="0" y="4"/>
                  </a:cubicBezTo>
                  <a:cubicBezTo>
                    <a:pt x="1" y="4"/>
                    <a:pt x="2" y="4"/>
                    <a:pt x="2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1" name="Freeform 254">
              <a:extLst>
                <a:ext uri="{FF2B5EF4-FFF2-40B4-BE49-F238E27FC236}">
                  <a16:creationId xmlns:a16="http://schemas.microsoft.com/office/drawing/2014/main" id="{D30C356C-2D9F-44D2-B023-964DB758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428" y="1877341"/>
              <a:ext cx="3349" cy="3546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9 h 9"/>
                <a:gd name="T4" fmla="*/ 9 w 9"/>
                <a:gd name="T5" fmla="*/ 9 h 9"/>
                <a:gd name="T6" fmla="*/ 7 w 9"/>
                <a:gd name="T7" fmla="*/ 9 h 9"/>
                <a:gd name="T8" fmla="*/ 4 w 9"/>
                <a:gd name="T9" fmla="*/ 5 h 9"/>
                <a:gd name="T10" fmla="*/ 4 w 9"/>
                <a:gd name="T11" fmla="*/ 6 h 9"/>
                <a:gd name="T12" fmla="*/ 1 w 9"/>
                <a:gd name="T13" fmla="*/ 2 h 9"/>
                <a:gd name="T14" fmla="*/ 2 w 9"/>
                <a:gd name="T15" fmla="*/ 4 h 9"/>
                <a:gd name="T16" fmla="*/ 2 w 9"/>
                <a:gd name="T17" fmla="*/ 4 h 9"/>
                <a:gd name="T18" fmla="*/ 2 w 9"/>
                <a:gd name="T19" fmla="*/ 5 h 9"/>
                <a:gd name="T20" fmla="*/ 1 w 9"/>
                <a:gd name="T21" fmla="*/ 5 h 9"/>
                <a:gd name="T22" fmla="*/ 1 w 9"/>
                <a:gd name="T23" fmla="*/ 5 h 9"/>
                <a:gd name="T24" fmla="*/ 0 w 9"/>
                <a:gd name="T25" fmla="*/ 2 h 9"/>
                <a:gd name="T26" fmla="*/ 1 w 9"/>
                <a:gd name="T27" fmla="*/ 1 h 9"/>
                <a:gd name="T28" fmla="*/ 2 w 9"/>
                <a:gd name="T29" fmla="*/ 0 h 9"/>
                <a:gd name="T30" fmla="*/ 2 w 9"/>
                <a:gd name="T31" fmla="*/ 0 h 9"/>
                <a:gd name="T32" fmla="*/ 6 w 9"/>
                <a:gd name="T33" fmla="*/ 0 h 9"/>
                <a:gd name="T34" fmla="*/ 6 w 9"/>
                <a:gd name="T35" fmla="*/ 0 h 9"/>
                <a:gd name="T36" fmla="*/ 9 w 9"/>
                <a:gd name="T37" fmla="*/ 6 h 9"/>
                <a:gd name="T38" fmla="*/ 9 w 9"/>
                <a:gd name="T39" fmla="*/ 9 h 9"/>
                <a:gd name="T40" fmla="*/ 9 w 9"/>
                <a:gd name="T41" fmla="*/ 9 h 9"/>
                <a:gd name="T42" fmla="*/ 9 w 9"/>
                <a:gd name="T43" fmla="*/ 9 h 9"/>
                <a:gd name="T44" fmla="*/ 9 w 9"/>
                <a:gd name="T45" fmla="*/ 9 h 9"/>
                <a:gd name="T46" fmla="*/ 9 w 9"/>
                <a:gd name="T47" fmla="*/ 9 h 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9"/>
                <a:gd name="T74" fmla="*/ 9 w 9"/>
                <a:gd name="T75" fmla="*/ 9 h 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9">
                  <a:moveTo>
                    <a:pt x="9" y="9"/>
                  </a:moveTo>
                  <a:lnTo>
                    <a:pt x="9" y="9"/>
                  </a:lnTo>
                  <a:cubicBezTo>
                    <a:pt x="8" y="9"/>
                    <a:pt x="8" y="9"/>
                    <a:pt x="7" y="9"/>
                  </a:cubicBezTo>
                  <a:cubicBezTo>
                    <a:pt x="5" y="9"/>
                    <a:pt x="6" y="6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2" y="3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lnTo>
                    <a:pt x="2" y="5"/>
                  </a:lnTo>
                  <a:lnTo>
                    <a:pt x="1" y="5"/>
                  </a:ln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lnTo>
                    <a:pt x="6" y="0"/>
                  </a:lnTo>
                  <a:cubicBezTo>
                    <a:pt x="6" y="2"/>
                    <a:pt x="7" y="5"/>
                    <a:pt x="9" y="6"/>
                  </a:cubicBezTo>
                  <a:cubicBezTo>
                    <a:pt x="8" y="7"/>
                    <a:pt x="9" y="7"/>
                    <a:pt x="9" y="9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2" name="Freeform 255">
              <a:extLst>
                <a:ext uri="{FF2B5EF4-FFF2-40B4-BE49-F238E27FC236}">
                  <a16:creationId xmlns:a16="http://schemas.microsoft.com/office/drawing/2014/main" id="{F3A46D75-36DF-4713-9B77-2CCB9AEF8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580" y="1879113"/>
              <a:ext cx="5516" cy="2561"/>
            </a:xfrm>
            <a:custGeom>
              <a:avLst/>
              <a:gdLst>
                <a:gd name="T0" fmla="*/ 1 w 15"/>
                <a:gd name="T1" fmla="*/ 3 h 7"/>
                <a:gd name="T2" fmla="*/ 1 w 15"/>
                <a:gd name="T3" fmla="*/ 1 h 7"/>
                <a:gd name="T4" fmla="*/ 3 w 15"/>
                <a:gd name="T5" fmla="*/ 2 h 7"/>
                <a:gd name="T6" fmla="*/ 9 w 15"/>
                <a:gd name="T7" fmla="*/ 0 h 7"/>
                <a:gd name="T8" fmla="*/ 15 w 15"/>
                <a:gd name="T9" fmla="*/ 3 h 7"/>
                <a:gd name="T10" fmla="*/ 12 w 15"/>
                <a:gd name="T11" fmla="*/ 7 h 7"/>
                <a:gd name="T12" fmla="*/ 11 w 15"/>
                <a:gd name="T13" fmla="*/ 6 h 7"/>
                <a:gd name="T14" fmla="*/ 12 w 15"/>
                <a:gd name="T15" fmla="*/ 4 h 7"/>
                <a:gd name="T16" fmla="*/ 9 w 15"/>
                <a:gd name="T17" fmla="*/ 1 h 7"/>
                <a:gd name="T18" fmla="*/ 6 w 15"/>
                <a:gd name="T19" fmla="*/ 6 h 7"/>
                <a:gd name="T20" fmla="*/ 5 w 15"/>
                <a:gd name="T21" fmla="*/ 6 h 7"/>
                <a:gd name="T22" fmla="*/ 1 w 15"/>
                <a:gd name="T23" fmla="*/ 3 h 7"/>
                <a:gd name="T24" fmla="*/ 1 w 15"/>
                <a:gd name="T25" fmla="*/ 3 h 7"/>
                <a:gd name="T26" fmla="*/ 1 w 15"/>
                <a:gd name="T27" fmla="*/ 3 h 7"/>
                <a:gd name="T28" fmla="*/ 1 w 15"/>
                <a:gd name="T29" fmla="*/ 3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"/>
                <a:gd name="T46" fmla="*/ 0 h 7"/>
                <a:gd name="T47" fmla="*/ 15 w 15"/>
                <a:gd name="T48" fmla="*/ 7 h 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" h="7">
                  <a:moveTo>
                    <a:pt x="1" y="3"/>
                  </a:moveTo>
                  <a:cubicBezTo>
                    <a:pt x="1" y="2"/>
                    <a:pt x="0" y="2"/>
                    <a:pt x="1" y="1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2" y="0"/>
                    <a:pt x="13" y="3"/>
                    <a:pt x="15" y="3"/>
                  </a:cubicBezTo>
                  <a:cubicBezTo>
                    <a:pt x="13" y="5"/>
                    <a:pt x="13" y="6"/>
                    <a:pt x="12" y="7"/>
                  </a:cubicBezTo>
                  <a:cubicBezTo>
                    <a:pt x="12" y="7"/>
                    <a:pt x="11" y="6"/>
                    <a:pt x="11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0" y="3"/>
                    <a:pt x="9" y="3"/>
                    <a:pt x="9" y="1"/>
                  </a:cubicBezTo>
                  <a:cubicBezTo>
                    <a:pt x="6" y="2"/>
                    <a:pt x="6" y="4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3" y="6"/>
                    <a:pt x="3" y="3"/>
                    <a:pt x="1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3" name="Freeform 256">
              <a:extLst>
                <a:ext uri="{FF2B5EF4-FFF2-40B4-BE49-F238E27FC236}">
                  <a16:creationId xmlns:a16="http://schemas.microsoft.com/office/drawing/2014/main" id="{0FE9F011-A7E5-434E-863E-3DD1D31C9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990" y="1922448"/>
              <a:ext cx="5712" cy="5909"/>
            </a:xfrm>
            <a:custGeom>
              <a:avLst/>
              <a:gdLst>
                <a:gd name="T0" fmla="*/ 14 w 15"/>
                <a:gd name="T1" fmla="*/ 8 h 15"/>
                <a:gd name="T2" fmla="*/ 14 w 15"/>
                <a:gd name="T3" fmla="*/ 9 h 15"/>
                <a:gd name="T4" fmla="*/ 12 w 15"/>
                <a:gd name="T5" fmla="*/ 11 h 15"/>
                <a:gd name="T6" fmla="*/ 9 w 15"/>
                <a:gd name="T7" fmla="*/ 14 h 15"/>
                <a:gd name="T8" fmla="*/ 4 w 15"/>
                <a:gd name="T9" fmla="*/ 13 h 15"/>
                <a:gd name="T10" fmla="*/ 4 w 15"/>
                <a:gd name="T11" fmla="*/ 13 h 15"/>
                <a:gd name="T12" fmla="*/ 1 w 15"/>
                <a:gd name="T13" fmla="*/ 12 h 15"/>
                <a:gd name="T14" fmla="*/ 1 w 15"/>
                <a:gd name="T15" fmla="*/ 6 h 15"/>
                <a:gd name="T16" fmla="*/ 1 w 15"/>
                <a:gd name="T17" fmla="*/ 6 h 15"/>
                <a:gd name="T18" fmla="*/ 2 w 15"/>
                <a:gd name="T19" fmla="*/ 1 h 15"/>
                <a:gd name="T20" fmla="*/ 4 w 15"/>
                <a:gd name="T21" fmla="*/ 1 h 15"/>
                <a:gd name="T22" fmla="*/ 5 w 15"/>
                <a:gd name="T23" fmla="*/ 1 h 15"/>
                <a:gd name="T24" fmla="*/ 6 w 15"/>
                <a:gd name="T25" fmla="*/ 2 h 15"/>
                <a:gd name="T26" fmla="*/ 12 w 15"/>
                <a:gd name="T27" fmla="*/ 6 h 15"/>
                <a:gd name="T28" fmla="*/ 14 w 15"/>
                <a:gd name="T29" fmla="*/ 8 h 15"/>
                <a:gd name="T30" fmla="*/ 14 w 15"/>
                <a:gd name="T31" fmla="*/ 8 h 15"/>
                <a:gd name="T32" fmla="*/ 14 w 15"/>
                <a:gd name="T33" fmla="*/ 8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5"/>
                <a:gd name="T53" fmla="*/ 15 w 15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5">
                  <a:moveTo>
                    <a:pt x="14" y="8"/>
                  </a:moveTo>
                  <a:cubicBezTo>
                    <a:pt x="14" y="10"/>
                    <a:pt x="14" y="9"/>
                    <a:pt x="14" y="9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11" y="13"/>
                    <a:pt x="11" y="13"/>
                    <a:pt x="9" y="14"/>
                  </a:cubicBezTo>
                  <a:cubicBezTo>
                    <a:pt x="7" y="15"/>
                    <a:pt x="4" y="15"/>
                    <a:pt x="4" y="13"/>
                  </a:cubicBezTo>
                  <a:lnTo>
                    <a:pt x="1" y="12"/>
                  </a:lnTo>
                  <a:lnTo>
                    <a:pt x="1" y="6"/>
                  </a:lnTo>
                  <a:cubicBezTo>
                    <a:pt x="1" y="4"/>
                    <a:pt x="0" y="2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9" y="3"/>
                    <a:pt x="10" y="4"/>
                    <a:pt x="12" y="6"/>
                  </a:cubicBezTo>
                  <a:cubicBezTo>
                    <a:pt x="12" y="7"/>
                    <a:pt x="15" y="8"/>
                    <a:pt x="14" y="8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4" name="Freeform 257">
              <a:extLst>
                <a:ext uri="{FF2B5EF4-FFF2-40B4-BE49-F238E27FC236}">
                  <a16:creationId xmlns:a16="http://schemas.microsoft.com/office/drawing/2014/main" id="{E21BC7D0-5EF8-4C8A-A766-674A92C26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200" y="1834006"/>
              <a:ext cx="2561" cy="2364"/>
            </a:xfrm>
            <a:custGeom>
              <a:avLst/>
              <a:gdLst>
                <a:gd name="T0" fmla="*/ 0 w 7"/>
                <a:gd name="T1" fmla="*/ 0 h 6"/>
                <a:gd name="T2" fmla="*/ 6 w 7"/>
                <a:gd name="T3" fmla="*/ 6 h 6"/>
                <a:gd name="T4" fmla="*/ 7 w 7"/>
                <a:gd name="T5" fmla="*/ 5 h 6"/>
                <a:gd name="T6" fmla="*/ 6 w 7"/>
                <a:gd name="T7" fmla="*/ 2 h 6"/>
                <a:gd name="T8" fmla="*/ 3 w 7"/>
                <a:gd name="T9" fmla="*/ 0 h 6"/>
                <a:gd name="T10" fmla="*/ 1 w 7"/>
                <a:gd name="T11" fmla="*/ 0 h 6"/>
                <a:gd name="T12" fmla="*/ 1 w 7"/>
                <a:gd name="T13" fmla="*/ 0 h 6"/>
                <a:gd name="T14" fmla="*/ 0 w 7"/>
                <a:gd name="T15" fmla="*/ 0 h 6"/>
                <a:gd name="T16" fmla="*/ 0 w 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6"/>
                <a:gd name="T29" fmla="*/ 7 w 7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6">
                  <a:moveTo>
                    <a:pt x="0" y="0"/>
                  </a:moveTo>
                  <a:cubicBezTo>
                    <a:pt x="0" y="2"/>
                    <a:pt x="4" y="6"/>
                    <a:pt x="6" y="6"/>
                  </a:cubicBezTo>
                  <a:cubicBezTo>
                    <a:pt x="6" y="6"/>
                    <a:pt x="6" y="5"/>
                    <a:pt x="7" y="5"/>
                  </a:cubicBezTo>
                  <a:cubicBezTo>
                    <a:pt x="6" y="4"/>
                    <a:pt x="6" y="4"/>
                    <a:pt x="6" y="2"/>
                  </a:cubicBezTo>
                  <a:cubicBezTo>
                    <a:pt x="5" y="2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5" name="Freeform 258">
              <a:extLst>
                <a:ext uri="{FF2B5EF4-FFF2-40B4-BE49-F238E27FC236}">
                  <a16:creationId xmlns:a16="http://schemas.microsoft.com/office/drawing/2014/main" id="{59381C50-5A9B-418E-B93A-0BEE0CEC1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019" y="1830264"/>
              <a:ext cx="1182" cy="2757"/>
            </a:xfrm>
            <a:custGeom>
              <a:avLst/>
              <a:gdLst>
                <a:gd name="T0" fmla="*/ 2 w 4"/>
                <a:gd name="T1" fmla="*/ 6 h 7"/>
                <a:gd name="T2" fmla="*/ 4 w 4"/>
                <a:gd name="T3" fmla="*/ 2 h 7"/>
                <a:gd name="T4" fmla="*/ 4 w 4"/>
                <a:gd name="T5" fmla="*/ 1 h 7"/>
                <a:gd name="T6" fmla="*/ 4 w 4"/>
                <a:gd name="T7" fmla="*/ 1 h 7"/>
                <a:gd name="T8" fmla="*/ 2 w 4"/>
                <a:gd name="T9" fmla="*/ 0 h 7"/>
                <a:gd name="T10" fmla="*/ 2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0 w 4"/>
                <a:gd name="T17" fmla="*/ 3 h 7"/>
                <a:gd name="T18" fmla="*/ 1 w 4"/>
                <a:gd name="T19" fmla="*/ 7 h 7"/>
                <a:gd name="T20" fmla="*/ 2 w 4"/>
                <a:gd name="T21" fmla="*/ 6 h 7"/>
                <a:gd name="T22" fmla="*/ 2 w 4"/>
                <a:gd name="T23" fmla="*/ 6 h 7"/>
                <a:gd name="T24" fmla="*/ 2 w 4"/>
                <a:gd name="T25" fmla="*/ 6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"/>
                <a:gd name="T40" fmla="*/ 0 h 7"/>
                <a:gd name="T41" fmla="*/ 4 w 4"/>
                <a:gd name="T42" fmla="*/ 7 h 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" h="7">
                  <a:moveTo>
                    <a:pt x="2" y="6"/>
                  </a:moveTo>
                  <a:lnTo>
                    <a:pt x="4" y="2"/>
                  </a:lnTo>
                  <a:lnTo>
                    <a:pt x="4" y="1"/>
                  </a:lnTo>
                  <a:cubicBezTo>
                    <a:pt x="2" y="1"/>
                    <a:pt x="2" y="0"/>
                    <a:pt x="2" y="0"/>
                  </a:cubicBezTo>
                  <a:lnTo>
                    <a:pt x="0" y="0"/>
                  </a:ln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7"/>
                    <a:pt x="2" y="6"/>
                    <a:pt x="2" y="6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6" name="Freeform 259">
              <a:extLst>
                <a:ext uri="{FF2B5EF4-FFF2-40B4-BE49-F238E27FC236}">
                  <a16:creationId xmlns:a16="http://schemas.microsoft.com/office/drawing/2014/main" id="{DB250C3E-ADA4-4CBA-910E-B90CEA17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353" y="1818839"/>
              <a:ext cx="3939" cy="2167"/>
            </a:xfrm>
            <a:custGeom>
              <a:avLst/>
              <a:gdLst>
                <a:gd name="T0" fmla="*/ 0 w 11"/>
                <a:gd name="T1" fmla="*/ 4 h 6"/>
                <a:gd name="T2" fmla="*/ 2 w 11"/>
                <a:gd name="T3" fmla="*/ 6 h 6"/>
                <a:gd name="T4" fmla="*/ 6 w 11"/>
                <a:gd name="T5" fmla="*/ 4 h 6"/>
                <a:gd name="T6" fmla="*/ 9 w 11"/>
                <a:gd name="T7" fmla="*/ 5 h 6"/>
                <a:gd name="T8" fmla="*/ 9 w 11"/>
                <a:gd name="T9" fmla="*/ 5 h 6"/>
                <a:gd name="T10" fmla="*/ 11 w 11"/>
                <a:gd name="T11" fmla="*/ 5 h 6"/>
                <a:gd name="T12" fmla="*/ 11 w 11"/>
                <a:gd name="T13" fmla="*/ 5 h 6"/>
                <a:gd name="T14" fmla="*/ 11 w 11"/>
                <a:gd name="T15" fmla="*/ 5 h 6"/>
                <a:gd name="T16" fmla="*/ 10 w 11"/>
                <a:gd name="T17" fmla="*/ 4 h 6"/>
                <a:gd name="T18" fmla="*/ 10 w 11"/>
                <a:gd name="T19" fmla="*/ 3 h 6"/>
                <a:gd name="T20" fmla="*/ 5 w 11"/>
                <a:gd name="T21" fmla="*/ 0 h 6"/>
                <a:gd name="T22" fmla="*/ 0 w 11"/>
                <a:gd name="T23" fmla="*/ 4 h 6"/>
                <a:gd name="T24" fmla="*/ 0 w 11"/>
                <a:gd name="T25" fmla="*/ 4 h 6"/>
                <a:gd name="T26" fmla="*/ 0 w 11"/>
                <a:gd name="T27" fmla="*/ 4 h 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"/>
                <a:gd name="T43" fmla="*/ 0 h 6"/>
                <a:gd name="T44" fmla="*/ 11 w 11"/>
                <a:gd name="T45" fmla="*/ 6 h 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" h="6">
                  <a:moveTo>
                    <a:pt x="0" y="4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4" y="4"/>
                    <a:pt x="6" y="4"/>
                  </a:cubicBezTo>
                  <a:cubicBezTo>
                    <a:pt x="7" y="4"/>
                    <a:pt x="8" y="5"/>
                    <a:pt x="9" y="5"/>
                  </a:cubicBezTo>
                  <a:lnTo>
                    <a:pt x="11" y="5"/>
                  </a:lnTo>
                  <a:cubicBezTo>
                    <a:pt x="11" y="5"/>
                    <a:pt x="10" y="4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9" y="1"/>
                    <a:pt x="6" y="1"/>
                    <a:pt x="5" y="0"/>
                  </a:cubicBezTo>
                  <a:cubicBezTo>
                    <a:pt x="3" y="0"/>
                    <a:pt x="0" y="3"/>
                    <a:pt x="0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7" name="Freeform 260">
              <a:extLst>
                <a:ext uri="{FF2B5EF4-FFF2-40B4-BE49-F238E27FC236}">
                  <a16:creationId xmlns:a16="http://schemas.microsoft.com/office/drawing/2014/main" id="{ADFAD824-D063-4007-AFBE-EAD5CF6B8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656" y="1818839"/>
              <a:ext cx="2364" cy="985"/>
            </a:xfrm>
            <a:custGeom>
              <a:avLst/>
              <a:gdLst>
                <a:gd name="T0" fmla="*/ 0 w 6"/>
                <a:gd name="T1" fmla="*/ 2 h 3"/>
                <a:gd name="T2" fmla="*/ 3 w 6"/>
                <a:gd name="T3" fmla="*/ 3 h 3"/>
                <a:gd name="T4" fmla="*/ 6 w 6"/>
                <a:gd name="T5" fmla="*/ 1 h 3"/>
                <a:gd name="T6" fmla="*/ 0 w 6"/>
                <a:gd name="T7" fmla="*/ 2 h 3"/>
                <a:gd name="T8" fmla="*/ 0 w 6"/>
                <a:gd name="T9" fmla="*/ 2 h 3"/>
                <a:gd name="T10" fmla="*/ 0 w 6"/>
                <a:gd name="T11" fmla="*/ 2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3"/>
                <a:gd name="T20" fmla="*/ 6 w 6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3">
                  <a:moveTo>
                    <a:pt x="0" y="2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5" y="3"/>
                    <a:pt x="5" y="2"/>
                    <a:pt x="6" y="1"/>
                  </a:cubicBezTo>
                  <a:cubicBezTo>
                    <a:pt x="4" y="0"/>
                    <a:pt x="1" y="1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8" name="Freeform 261">
              <a:extLst>
                <a:ext uri="{FF2B5EF4-FFF2-40B4-BE49-F238E27FC236}">
                  <a16:creationId xmlns:a16="http://schemas.microsoft.com/office/drawing/2014/main" id="{0902D190-88EA-4A84-BB7F-AD37708D0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0217" y="1816082"/>
              <a:ext cx="1379" cy="788"/>
            </a:xfrm>
            <a:custGeom>
              <a:avLst/>
              <a:gdLst>
                <a:gd name="T0" fmla="*/ 0 w 4"/>
                <a:gd name="T1" fmla="*/ 2 h 2"/>
                <a:gd name="T2" fmla="*/ 1 w 4"/>
                <a:gd name="T3" fmla="*/ 2 h 2"/>
                <a:gd name="T4" fmla="*/ 4 w 4"/>
                <a:gd name="T5" fmla="*/ 1 h 2"/>
                <a:gd name="T6" fmla="*/ 4 w 4"/>
                <a:gd name="T7" fmla="*/ 1 h 2"/>
                <a:gd name="T8" fmla="*/ 4 w 4"/>
                <a:gd name="T9" fmla="*/ 0 h 2"/>
                <a:gd name="T10" fmla="*/ 4 w 4"/>
                <a:gd name="T11" fmla="*/ 0 h 2"/>
                <a:gd name="T12" fmla="*/ 0 w 4"/>
                <a:gd name="T13" fmla="*/ 2 h 2"/>
                <a:gd name="T14" fmla="*/ 0 w 4"/>
                <a:gd name="T15" fmla="*/ 2 h 2"/>
                <a:gd name="T16" fmla="*/ 0 w 4"/>
                <a:gd name="T17" fmla="*/ 2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"/>
                <a:gd name="T29" fmla="*/ 4 w 4"/>
                <a:gd name="T30" fmla="*/ 2 h 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">
                  <a:moveTo>
                    <a:pt x="0" y="2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2"/>
                    <a:pt x="4" y="1"/>
                  </a:cubicBezTo>
                  <a:lnTo>
                    <a:pt x="4" y="0"/>
                  </a:lnTo>
                  <a:cubicBezTo>
                    <a:pt x="3" y="0"/>
                    <a:pt x="1" y="1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9" name="Freeform 262">
              <a:extLst>
                <a:ext uri="{FF2B5EF4-FFF2-40B4-BE49-F238E27FC236}">
                  <a16:creationId xmlns:a16="http://schemas.microsoft.com/office/drawing/2014/main" id="{400F7787-D6F3-4C91-A07A-E88D77808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353" y="1810960"/>
              <a:ext cx="3939" cy="1773"/>
            </a:xfrm>
            <a:custGeom>
              <a:avLst/>
              <a:gdLst>
                <a:gd name="T0" fmla="*/ 1 w 11"/>
                <a:gd name="T1" fmla="*/ 4 h 4"/>
                <a:gd name="T2" fmla="*/ 0 w 11"/>
                <a:gd name="T3" fmla="*/ 3 h 4"/>
                <a:gd name="T4" fmla="*/ 6 w 11"/>
                <a:gd name="T5" fmla="*/ 0 h 4"/>
                <a:gd name="T6" fmla="*/ 11 w 11"/>
                <a:gd name="T7" fmla="*/ 0 h 4"/>
                <a:gd name="T8" fmla="*/ 5 w 11"/>
                <a:gd name="T9" fmla="*/ 3 h 4"/>
                <a:gd name="T10" fmla="*/ 4 w 11"/>
                <a:gd name="T11" fmla="*/ 3 h 4"/>
                <a:gd name="T12" fmla="*/ 1 w 11"/>
                <a:gd name="T13" fmla="*/ 4 h 4"/>
                <a:gd name="T14" fmla="*/ 1 w 11"/>
                <a:gd name="T15" fmla="*/ 4 h 4"/>
                <a:gd name="T16" fmla="*/ 1 w 11"/>
                <a:gd name="T17" fmla="*/ 4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4"/>
                <a:gd name="T29" fmla="*/ 11 w 11"/>
                <a:gd name="T30" fmla="*/ 4 h 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5" y="0"/>
                    <a:pt x="6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0" y="1"/>
                    <a:pt x="7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2" y="4"/>
                    <a:pt x="1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0" name="Freeform 263">
              <a:extLst>
                <a:ext uri="{FF2B5EF4-FFF2-40B4-BE49-F238E27FC236}">
                  <a16:creationId xmlns:a16="http://schemas.microsoft.com/office/drawing/2014/main" id="{732C2A5C-9926-4177-86E9-F90A82650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23" y="1810960"/>
              <a:ext cx="3742" cy="2364"/>
            </a:xfrm>
            <a:custGeom>
              <a:avLst/>
              <a:gdLst>
                <a:gd name="T0" fmla="*/ 2 w 10"/>
                <a:gd name="T1" fmla="*/ 5 h 6"/>
                <a:gd name="T2" fmla="*/ 0 w 10"/>
                <a:gd name="T3" fmla="*/ 4 h 6"/>
                <a:gd name="T4" fmla="*/ 0 w 10"/>
                <a:gd name="T5" fmla="*/ 4 h 6"/>
                <a:gd name="T6" fmla="*/ 0 w 10"/>
                <a:gd name="T7" fmla="*/ 3 h 6"/>
                <a:gd name="T8" fmla="*/ 0 w 10"/>
                <a:gd name="T9" fmla="*/ 3 h 6"/>
                <a:gd name="T10" fmla="*/ 1 w 10"/>
                <a:gd name="T11" fmla="*/ 2 h 6"/>
                <a:gd name="T12" fmla="*/ 3 w 10"/>
                <a:gd name="T13" fmla="*/ 2 h 6"/>
                <a:gd name="T14" fmla="*/ 7 w 10"/>
                <a:gd name="T15" fmla="*/ 0 h 6"/>
                <a:gd name="T16" fmla="*/ 8 w 10"/>
                <a:gd name="T17" fmla="*/ 1 h 6"/>
                <a:gd name="T18" fmla="*/ 10 w 10"/>
                <a:gd name="T19" fmla="*/ 0 h 6"/>
                <a:gd name="T20" fmla="*/ 10 w 10"/>
                <a:gd name="T21" fmla="*/ 0 h 6"/>
                <a:gd name="T22" fmla="*/ 10 w 10"/>
                <a:gd name="T23" fmla="*/ 0 h 6"/>
                <a:gd name="T24" fmla="*/ 10 w 10"/>
                <a:gd name="T25" fmla="*/ 0 h 6"/>
                <a:gd name="T26" fmla="*/ 9 w 10"/>
                <a:gd name="T27" fmla="*/ 2 h 6"/>
                <a:gd name="T28" fmla="*/ 9 w 10"/>
                <a:gd name="T29" fmla="*/ 4 h 6"/>
                <a:gd name="T30" fmla="*/ 6 w 10"/>
                <a:gd name="T31" fmla="*/ 5 h 6"/>
                <a:gd name="T32" fmla="*/ 3 w 10"/>
                <a:gd name="T33" fmla="*/ 6 h 6"/>
                <a:gd name="T34" fmla="*/ 2 w 10"/>
                <a:gd name="T35" fmla="*/ 5 h 6"/>
                <a:gd name="T36" fmla="*/ 2 w 10"/>
                <a:gd name="T37" fmla="*/ 5 h 6"/>
                <a:gd name="T38" fmla="*/ 2 w 10"/>
                <a:gd name="T39" fmla="*/ 5 h 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"/>
                <a:gd name="T61" fmla="*/ 0 h 6"/>
                <a:gd name="T62" fmla="*/ 10 w 10"/>
                <a:gd name="T63" fmla="*/ 6 h 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" h="6">
                  <a:moveTo>
                    <a:pt x="2" y="5"/>
                  </a:moveTo>
                  <a:cubicBezTo>
                    <a:pt x="1" y="4"/>
                    <a:pt x="1" y="4"/>
                    <a:pt x="0" y="4"/>
                  </a:cubicBezTo>
                  <a:lnTo>
                    <a:pt x="0" y="3"/>
                  </a:lnTo>
                  <a:cubicBezTo>
                    <a:pt x="0" y="3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4" y="2"/>
                    <a:pt x="5" y="1"/>
                    <a:pt x="7" y="0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10" y="1"/>
                    <a:pt x="10" y="2"/>
                    <a:pt x="9" y="2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6"/>
                    <a:pt x="2" y="5"/>
                    <a:pt x="2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1" name="Freeform 264">
              <a:extLst>
                <a:ext uri="{FF2B5EF4-FFF2-40B4-BE49-F238E27FC236}">
                  <a16:creationId xmlns:a16="http://schemas.microsoft.com/office/drawing/2014/main" id="{4349FE76-AFD5-4E1B-9663-9D18A912E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1458" y="1810369"/>
              <a:ext cx="7485" cy="3349"/>
            </a:xfrm>
            <a:custGeom>
              <a:avLst/>
              <a:gdLst>
                <a:gd name="T0" fmla="*/ 0 w 21"/>
                <a:gd name="T1" fmla="*/ 7 h 9"/>
                <a:gd name="T2" fmla="*/ 2 w 21"/>
                <a:gd name="T3" fmla="*/ 9 h 9"/>
                <a:gd name="T4" fmla="*/ 11 w 21"/>
                <a:gd name="T5" fmla="*/ 5 h 9"/>
                <a:gd name="T6" fmla="*/ 21 w 21"/>
                <a:gd name="T7" fmla="*/ 2 h 9"/>
                <a:gd name="T8" fmla="*/ 10 w 21"/>
                <a:gd name="T9" fmla="*/ 0 h 9"/>
                <a:gd name="T10" fmla="*/ 7 w 21"/>
                <a:gd name="T11" fmla="*/ 0 h 9"/>
                <a:gd name="T12" fmla="*/ 0 w 21"/>
                <a:gd name="T13" fmla="*/ 7 h 9"/>
                <a:gd name="T14" fmla="*/ 0 w 21"/>
                <a:gd name="T15" fmla="*/ 7 h 9"/>
                <a:gd name="T16" fmla="*/ 0 w 21"/>
                <a:gd name="T17" fmla="*/ 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9"/>
                <a:gd name="T29" fmla="*/ 21 w 21"/>
                <a:gd name="T30" fmla="*/ 9 h 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9">
                  <a:moveTo>
                    <a:pt x="0" y="7"/>
                  </a:moveTo>
                  <a:cubicBezTo>
                    <a:pt x="0" y="9"/>
                    <a:pt x="1" y="9"/>
                    <a:pt x="2" y="9"/>
                  </a:cubicBezTo>
                  <a:cubicBezTo>
                    <a:pt x="5" y="9"/>
                    <a:pt x="8" y="6"/>
                    <a:pt x="11" y="5"/>
                  </a:cubicBezTo>
                  <a:cubicBezTo>
                    <a:pt x="13" y="5"/>
                    <a:pt x="20" y="4"/>
                    <a:pt x="21" y="2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8" y="1"/>
                    <a:pt x="7" y="0"/>
                  </a:cubicBezTo>
                  <a:cubicBezTo>
                    <a:pt x="7" y="5"/>
                    <a:pt x="0" y="3"/>
                    <a:pt x="0" y="7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2" name="Freeform 265">
              <a:extLst>
                <a:ext uri="{FF2B5EF4-FFF2-40B4-BE49-F238E27FC236}">
                  <a16:creationId xmlns:a16="http://schemas.microsoft.com/office/drawing/2014/main" id="{71734983-7E21-465D-995F-61014E8B8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216" y="1811551"/>
              <a:ext cx="11227" cy="4531"/>
            </a:xfrm>
            <a:custGeom>
              <a:avLst/>
              <a:gdLst>
                <a:gd name="T0" fmla="*/ 2 w 30"/>
                <a:gd name="T1" fmla="*/ 4 h 12"/>
                <a:gd name="T2" fmla="*/ 14 w 30"/>
                <a:gd name="T3" fmla="*/ 0 h 12"/>
                <a:gd name="T4" fmla="*/ 14 w 30"/>
                <a:gd name="T5" fmla="*/ 0 h 12"/>
                <a:gd name="T6" fmla="*/ 13 w 30"/>
                <a:gd name="T7" fmla="*/ 2 h 12"/>
                <a:gd name="T8" fmla="*/ 16 w 30"/>
                <a:gd name="T9" fmla="*/ 1 h 12"/>
                <a:gd name="T10" fmla="*/ 17 w 30"/>
                <a:gd name="T11" fmla="*/ 4 h 12"/>
                <a:gd name="T12" fmla="*/ 17 w 30"/>
                <a:gd name="T13" fmla="*/ 4 h 12"/>
                <a:gd name="T14" fmla="*/ 18 w 30"/>
                <a:gd name="T15" fmla="*/ 4 h 12"/>
                <a:gd name="T16" fmla="*/ 22 w 30"/>
                <a:gd name="T17" fmla="*/ 1 h 12"/>
                <a:gd name="T18" fmla="*/ 22 w 30"/>
                <a:gd name="T19" fmla="*/ 1 h 12"/>
                <a:gd name="T20" fmla="*/ 23 w 30"/>
                <a:gd name="T21" fmla="*/ 4 h 12"/>
                <a:gd name="T22" fmla="*/ 24 w 30"/>
                <a:gd name="T23" fmla="*/ 1 h 12"/>
                <a:gd name="T24" fmla="*/ 25 w 30"/>
                <a:gd name="T25" fmla="*/ 0 h 12"/>
                <a:gd name="T26" fmla="*/ 28 w 30"/>
                <a:gd name="T27" fmla="*/ 0 h 12"/>
                <a:gd name="T28" fmla="*/ 29 w 30"/>
                <a:gd name="T29" fmla="*/ 3 h 12"/>
                <a:gd name="T30" fmla="*/ 27 w 30"/>
                <a:gd name="T31" fmla="*/ 6 h 12"/>
                <a:gd name="T32" fmla="*/ 30 w 30"/>
                <a:gd name="T33" fmla="*/ 8 h 12"/>
                <a:gd name="T34" fmla="*/ 30 w 30"/>
                <a:gd name="T35" fmla="*/ 8 h 12"/>
                <a:gd name="T36" fmla="*/ 30 w 30"/>
                <a:gd name="T37" fmla="*/ 9 h 12"/>
                <a:gd name="T38" fmla="*/ 30 w 30"/>
                <a:gd name="T39" fmla="*/ 9 h 12"/>
                <a:gd name="T40" fmla="*/ 25 w 30"/>
                <a:gd name="T41" fmla="*/ 9 h 12"/>
                <a:gd name="T42" fmla="*/ 22 w 30"/>
                <a:gd name="T43" fmla="*/ 10 h 12"/>
                <a:gd name="T44" fmla="*/ 18 w 30"/>
                <a:gd name="T45" fmla="*/ 10 h 12"/>
                <a:gd name="T46" fmla="*/ 11 w 30"/>
                <a:gd name="T47" fmla="*/ 11 h 12"/>
                <a:gd name="T48" fmla="*/ 4 w 30"/>
                <a:gd name="T49" fmla="*/ 11 h 12"/>
                <a:gd name="T50" fmla="*/ 4 w 30"/>
                <a:gd name="T51" fmla="*/ 11 h 12"/>
                <a:gd name="T52" fmla="*/ 4 w 30"/>
                <a:gd name="T53" fmla="*/ 10 h 12"/>
                <a:gd name="T54" fmla="*/ 4 w 30"/>
                <a:gd name="T55" fmla="*/ 10 h 12"/>
                <a:gd name="T56" fmla="*/ 0 w 30"/>
                <a:gd name="T57" fmla="*/ 9 h 12"/>
                <a:gd name="T58" fmla="*/ 4 w 30"/>
                <a:gd name="T59" fmla="*/ 8 h 12"/>
                <a:gd name="T60" fmla="*/ 10 w 30"/>
                <a:gd name="T61" fmla="*/ 8 h 12"/>
                <a:gd name="T62" fmla="*/ 10 w 30"/>
                <a:gd name="T63" fmla="*/ 8 h 12"/>
                <a:gd name="T64" fmla="*/ 5 w 30"/>
                <a:gd name="T65" fmla="*/ 7 h 12"/>
                <a:gd name="T66" fmla="*/ 1 w 30"/>
                <a:gd name="T67" fmla="*/ 7 h 12"/>
                <a:gd name="T68" fmla="*/ 1 w 30"/>
                <a:gd name="T69" fmla="*/ 7 h 12"/>
                <a:gd name="T70" fmla="*/ 8 w 30"/>
                <a:gd name="T71" fmla="*/ 5 h 12"/>
                <a:gd name="T72" fmla="*/ 2 w 30"/>
                <a:gd name="T73" fmla="*/ 6 h 12"/>
                <a:gd name="T74" fmla="*/ 2 w 30"/>
                <a:gd name="T75" fmla="*/ 4 h 12"/>
                <a:gd name="T76" fmla="*/ 2 w 30"/>
                <a:gd name="T77" fmla="*/ 4 h 12"/>
                <a:gd name="T78" fmla="*/ 2 w 30"/>
                <a:gd name="T79" fmla="*/ 4 h 12"/>
                <a:gd name="T80" fmla="*/ 2 w 30"/>
                <a:gd name="T81" fmla="*/ 4 h 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"/>
                <a:gd name="T124" fmla="*/ 0 h 12"/>
                <a:gd name="T125" fmla="*/ 30 w 30"/>
                <a:gd name="T126" fmla="*/ 12 h 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" h="12">
                  <a:moveTo>
                    <a:pt x="2" y="4"/>
                  </a:moveTo>
                  <a:lnTo>
                    <a:pt x="14" y="0"/>
                  </a:lnTo>
                  <a:cubicBezTo>
                    <a:pt x="14" y="1"/>
                    <a:pt x="12" y="2"/>
                    <a:pt x="13" y="2"/>
                  </a:cubicBezTo>
                  <a:cubicBezTo>
                    <a:pt x="15" y="2"/>
                    <a:pt x="15" y="2"/>
                    <a:pt x="16" y="1"/>
                  </a:cubicBezTo>
                  <a:cubicBezTo>
                    <a:pt x="17" y="2"/>
                    <a:pt x="16" y="3"/>
                    <a:pt x="17" y="4"/>
                  </a:cubicBezTo>
                  <a:lnTo>
                    <a:pt x="18" y="4"/>
                  </a:lnTo>
                  <a:lnTo>
                    <a:pt x="22" y="1"/>
                  </a:lnTo>
                  <a:cubicBezTo>
                    <a:pt x="22" y="2"/>
                    <a:pt x="22" y="3"/>
                    <a:pt x="23" y="4"/>
                  </a:cubicBezTo>
                  <a:cubicBezTo>
                    <a:pt x="24" y="3"/>
                    <a:pt x="24" y="3"/>
                    <a:pt x="24" y="1"/>
                  </a:cubicBezTo>
                  <a:cubicBezTo>
                    <a:pt x="24" y="1"/>
                    <a:pt x="25" y="0"/>
                    <a:pt x="25" y="0"/>
                  </a:cubicBezTo>
                  <a:cubicBezTo>
                    <a:pt x="27" y="0"/>
                    <a:pt x="27" y="1"/>
                    <a:pt x="28" y="0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29" y="4"/>
                    <a:pt x="28" y="6"/>
                    <a:pt x="27" y="6"/>
                  </a:cubicBezTo>
                  <a:cubicBezTo>
                    <a:pt x="28" y="7"/>
                    <a:pt x="29" y="7"/>
                    <a:pt x="30" y="8"/>
                  </a:cubicBezTo>
                  <a:lnTo>
                    <a:pt x="30" y="9"/>
                  </a:lnTo>
                  <a:cubicBezTo>
                    <a:pt x="27" y="10"/>
                    <a:pt x="28" y="9"/>
                    <a:pt x="25" y="9"/>
                  </a:cubicBezTo>
                  <a:cubicBezTo>
                    <a:pt x="24" y="9"/>
                    <a:pt x="24" y="10"/>
                    <a:pt x="22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8" y="10"/>
                    <a:pt x="12" y="11"/>
                    <a:pt x="11" y="11"/>
                  </a:cubicBezTo>
                  <a:cubicBezTo>
                    <a:pt x="8" y="11"/>
                    <a:pt x="6" y="12"/>
                    <a:pt x="4" y="11"/>
                  </a:cubicBezTo>
                  <a:lnTo>
                    <a:pt x="4" y="10"/>
                  </a:lnTo>
                  <a:cubicBezTo>
                    <a:pt x="2" y="10"/>
                    <a:pt x="1" y="10"/>
                    <a:pt x="0" y="9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7" y="8"/>
                    <a:pt x="8" y="9"/>
                    <a:pt x="10" y="8"/>
                  </a:cubicBezTo>
                  <a:lnTo>
                    <a:pt x="5" y="7"/>
                  </a:lnTo>
                  <a:lnTo>
                    <a:pt x="1" y="7"/>
                  </a:lnTo>
                  <a:cubicBezTo>
                    <a:pt x="2" y="6"/>
                    <a:pt x="7" y="6"/>
                    <a:pt x="8" y="5"/>
                  </a:cubicBezTo>
                  <a:cubicBezTo>
                    <a:pt x="7" y="4"/>
                    <a:pt x="4" y="6"/>
                    <a:pt x="2" y="6"/>
                  </a:cubicBezTo>
                  <a:cubicBezTo>
                    <a:pt x="2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3" name="Freeform 266">
              <a:extLst>
                <a:ext uri="{FF2B5EF4-FFF2-40B4-BE49-F238E27FC236}">
                  <a16:creationId xmlns:a16="http://schemas.microsoft.com/office/drawing/2014/main" id="{5BC4058B-5AC1-4701-A0D3-9EDFFCB9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747" y="1833021"/>
              <a:ext cx="5712" cy="5318"/>
            </a:xfrm>
            <a:custGeom>
              <a:avLst/>
              <a:gdLst>
                <a:gd name="T0" fmla="*/ 8 w 15"/>
                <a:gd name="T1" fmla="*/ 2 h 14"/>
                <a:gd name="T2" fmla="*/ 11 w 15"/>
                <a:gd name="T3" fmla="*/ 1 h 14"/>
                <a:gd name="T4" fmla="*/ 8 w 15"/>
                <a:gd name="T5" fmla="*/ 4 h 14"/>
                <a:gd name="T6" fmla="*/ 10 w 15"/>
                <a:gd name="T7" fmla="*/ 4 h 14"/>
                <a:gd name="T8" fmla="*/ 10 w 15"/>
                <a:gd name="T9" fmla="*/ 5 h 14"/>
                <a:gd name="T10" fmla="*/ 15 w 15"/>
                <a:gd name="T11" fmla="*/ 7 h 14"/>
                <a:gd name="T12" fmla="*/ 13 w 15"/>
                <a:gd name="T13" fmla="*/ 8 h 14"/>
                <a:gd name="T14" fmla="*/ 15 w 15"/>
                <a:gd name="T15" fmla="*/ 9 h 14"/>
                <a:gd name="T16" fmla="*/ 8 w 15"/>
                <a:gd name="T17" fmla="*/ 14 h 14"/>
                <a:gd name="T18" fmla="*/ 8 w 15"/>
                <a:gd name="T19" fmla="*/ 14 h 14"/>
                <a:gd name="T20" fmla="*/ 8 w 15"/>
                <a:gd name="T21" fmla="*/ 12 h 14"/>
                <a:gd name="T22" fmla="*/ 8 w 15"/>
                <a:gd name="T23" fmla="*/ 12 h 14"/>
                <a:gd name="T24" fmla="*/ 9 w 15"/>
                <a:gd name="T25" fmla="*/ 12 h 14"/>
                <a:gd name="T26" fmla="*/ 1 w 15"/>
                <a:gd name="T27" fmla="*/ 12 h 14"/>
                <a:gd name="T28" fmla="*/ 0 w 15"/>
                <a:gd name="T29" fmla="*/ 11 h 14"/>
                <a:gd name="T30" fmla="*/ 4 w 15"/>
                <a:gd name="T31" fmla="*/ 7 h 14"/>
                <a:gd name="T32" fmla="*/ 8 w 15"/>
                <a:gd name="T33" fmla="*/ 2 h 14"/>
                <a:gd name="T34" fmla="*/ 8 w 15"/>
                <a:gd name="T35" fmla="*/ 2 h 14"/>
                <a:gd name="T36" fmla="*/ 8 w 15"/>
                <a:gd name="T37" fmla="*/ 2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14"/>
                <a:gd name="T59" fmla="*/ 15 w 15"/>
                <a:gd name="T60" fmla="*/ 14 h 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14">
                  <a:moveTo>
                    <a:pt x="8" y="2"/>
                  </a:moveTo>
                  <a:cubicBezTo>
                    <a:pt x="8" y="2"/>
                    <a:pt x="11" y="0"/>
                    <a:pt x="11" y="1"/>
                  </a:cubicBezTo>
                  <a:cubicBezTo>
                    <a:pt x="11" y="2"/>
                    <a:pt x="10" y="4"/>
                    <a:pt x="8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6"/>
                    <a:pt x="15" y="7"/>
                    <a:pt x="15" y="7"/>
                  </a:cubicBezTo>
                  <a:cubicBezTo>
                    <a:pt x="14" y="7"/>
                    <a:pt x="13" y="8"/>
                    <a:pt x="13" y="8"/>
                  </a:cubicBezTo>
                  <a:cubicBezTo>
                    <a:pt x="13" y="9"/>
                    <a:pt x="15" y="9"/>
                    <a:pt x="15" y="9"/>
                  </a:cubicBezTo>
                  <a:cubicBezTo>
                    <a:pt x="12" y="11"/>
                    <a:pt x="11" y="12"/>
                    <a:pt x="8" y="14"/>
                  </a:cubicBezTo>
                  <a:lnTo>
                    <a:pt x="8" y="12"/>
                  </a:lnTo>
                  <a:cubicBezTo>
                    <a:pt x="8" y="12"/>
                    <a:pt x="9" y="12"/>
                    <a:pt x="9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1"/>
                    <a:pt x="0" y="11"/>
                  </a:cubicBezTo>
                  <a:cubicBezTo>
                    <a:pt x="0" y="10"/>
                    <a:pt x="4" y="8"/>
                    <a:pt x="4" y="7"/>
                  </a:cubicBezTo>
                  <a:cubicBezTo>
                    <a:pt x="6" y="6"/>
                    <a:pt x="6" y="2"/>
                    <a:pt x="8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4" name="Freeform 267">
              <a:extLst>
                <a:ext uri="{FF2B5EF4-FFF2-40B4-BE49-F238E27FC236}">
                  <a16:creationId xmlns:a16="http://schemas.microsoft.com/office/drawing/2014/main" id="{79517FBE-5A81-4167-9CA0-1E912156D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1" y="1808005"/>
              <a:ext cx="5712" cy="1576"/>
            </a:xfrm>
            <a:custGeom>
              <a:avLst/>
              <a:gdLst>
                <a:gd name="T0" fmla="*/ 4 w 15"/>
                <a:gd name="T1" fmla="*/ 4 h 4"/>
                <a:gd name="T2" fmla="*/ 15 w 15"/>
                <a:gd name="T3" fmla="*/ 0 h 4"/>
                <a:gd name="T4" fmla="*/ 12 w 15"/>
                <a:gd name="T5" fmla="*/ 0 h 4"/>
                <a:gd name="T6" fmla="*/ 0 w 15"/>
                <a:gd name="T7" fmla="*/ 4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4"/>
                <a:gd name="T23" fmla="*/ 15 w 15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4">
                  <a:moveTo>
                    <a:pt x="4" y="4"/>
                  </a:moveTo>
                  <a:cubicBezTo>
                    <a:pt x="7" y="2"/>
                    <a:pt x="13" y="3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9" y="0"/>
                    <a:pt x="1" y="2"/>
                    <a:pt x="0" y="4"/>
                  </a:cubicBezTo>
                  <a:lnTo>
                    <a:pt x="4" y="4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5" name="Freeform 268">
              <a:extLst>
                <a:ext uri="{FF2B5EF4-FFF2-40B4-BE49-F238E27FC236}">
                  <a16:creationId xmlns:a16="http://schemas.microsoft.com/office/drawing/2014/main" id="{3CA3EF0D-C167-4B84-9AF0-FE3BABE3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731" y="1808399"/>
              <a:ext cx="7879" cy="2364"/>
            </a:xfrm>
            <a:custGeom>
              <a:avLst/>
              <a:gdLst>
                <a:gd name="T0" fmla="*/ 0 w 21"/>
                <a:gd name="T1" fmla="*/ 4 h 6"/>
                <a:gd name="T2" fmla="*/ 5 w 21"/>
                <a:gd name="T3" fmla="*/ 4 h 6"/>
                <a:gd name="T4" fmla="*/ 4 w 21"/>
                <a:gd name="T5" fmla="*/ 6 h 6"/>
                <a:gd name="T6" fmla="*/ 5 w 21"/>
                <a:gd name="T7" fmla="*/ 6 h 6"/>
                <a:gd name="T8" fmla="*/ 12 w 21"/>
                <a:gd name="T9" fmla="*/ 5 h 6"/>
                <a:gd name="T10" fmla="*/ 14 w 21"/>
                <a:gd name="T11" fmla="*/ 5 h 6"/>
                <a:gd name="T12" fmla="*/ 21 w 21"/>
                <a:gd name="T13" fmla="*/ 3 h 6"/>
                <a:gd name="T14" fmla="*/ 18 w 21"/>
                <a:gd name="T15" fmla="*/ 3 h 6"/>
                <a:gd name="T16" fmla="*/ 19 w 21"/>
                <a:gd name="T17" fmla="*/ 0 h 6"/>
                <a:gd name="T18" fmla="*/ 19 w 21"/>
                <a:gd name="T19" fmla="*/ 0 h 6"/>
                <a:gd name="T20" fmla="*/ 17 w 21"/>
                <a:gd name="T21" fmla="*/ 0 h 6"/>
                <a:gd name="T22" fmla="*/ 17 w 21"/>
                <a:gd name="T23" fmla="*/ 0 h 6"/>
                <a:gd name="T24" fmla="*/ 14 w 21"/>
                <a:gd name="T25" fmla="*/ 3 h 6"/>
                <a:gd name="T26" fmla="*/ 9 w 21"/>
                <a:gd name="T27" fmla="*/ 2 h 6"/>
                <a:gd name="T28" fmla="*/ 0 w 21"/>
                <a:gd name="T29" fmla="*/ 4 h 6"/>
                <a:gd name="T30" fmla="*/ 0 w 21"/>
                <a:gd name="T31" fmla="*/ 4 h 6"/>
                <a:gd name="T32" fmla="*/ 0 w 21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6"/>
                <a:gd name="T53" fmla="*/ 21 w 21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6">
                  <a:moveTo>
                    <a:pt x="0" y="4"/>
                  </a:moveTo>
                  <a:cubicBezTo>
                    <a:pt x="1" y="4"/>
                    <a:pt x="4" y="4"/>
                    <a:pt x="5" y="4"/>
                  </a:cubicBezTo>
                  <a:cubicBezTo>
                    <a:pt x="5" y="4"/>
                    <a:pt x="4" y="5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7" y="6"/>
                    <a:pt x="9" y="5"/>
                    <a:pt x="12" y="5"/>
                  </a:cubicBezTo>
                  <a:cubicBezTo>
                    <a:pt x="12" y="5"/>
                    <a:pt x="14" y="5"/>
                    <a:pt x="14" y="5"/>
                  </a:cubicBezTo>
                  <a:cubicBezTo>
                    <a:pt x="17" y="5"/>
                    <a:pt x="19" y="4"/>
                    <a:pt x="21" y="3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8" y="2"/>
                    <a:pt x="19" y="1"/>
                    <a:pt x="19" y="0"/>
                  </a:cubicBezTo>
                  <a:lnTo>
                    <a:pt x="17" y="0"/>
                  </a:lnTo>
                  <a:cubicBezTo>
                    <a:pt x="16" y="1"/>
                    <a:pt x="15" y="3"/>
                    <a:pt x="14" y="3"/>
                  </a:cubicBezTo>
                  <a:cubicBezTo>
                    <a:pt x="11" y="3"/>
                    <a:pt x="11" y="2"/>
                    <a:pt x="9" y="2"/>
                  </a:cubicBezTo>
                  <a:cubicBezTo>
                    <a:pt x="7" y="1"/>
                    <a:pt x="1" y="3"/>
                    <a:pt x="0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6" name="Freeform 269">
              <a:extLst>
                <a:ext uri="{FF2B5EF4-FFF2-40B4-BE49-F238E27FC236}">
                  <a16:creationId xmlns:a16="http://schemas.microsoft.com/office/drawing/2014/main" id="{196B11C0-DE82-4CA5-82D3-257F91A16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686" y="1808793"/>
              <a:ext cx="7879" cy="1576"/>
            </a:xfrm>
            <a:custGeom>
              <a:avLst/>
              <a:gdLst>
                <a:gd name="T0" fmla="*/ 4 w 21"/>
                <a:gd name="T1" fmla="*/ 0 h 4"/>
                <a:gd name="T2" fmla="*/ 2 w 21"/>
                <a:gd name="T3" fmla="*/ 0 h 4"/>
                <a:gd name="T4" fmla="*/ 1 w 21"/>
                <a:gd name="T5" fmla="*/ 1 h 4"/>
                <a:gd name="T6" fmla="*/ 1 w 21"/>
                <a:gd name="T7" fmla="*/ 2 h 4"/>
                <a:gd name="T8" fmla="*/ 0 w 21"/>
                <a:gd name="T9" fmla="*/ 3 h 4"/>
                <a:gd name="T10" fmla="*/ 9 w 21"/>
                <a:gd name="T11" fmla="*/ 4 h 4"/>
                <a:gd name="T12" fmla="*/ 9 w 21"/>
                <a:gd name="T13" fmla="*/ 4 h 4"/>
                <a:gd name="T14" fmla="*/ 17 w 21"/>
                <a:gd name="T15" fmla="*/ 4 h 4"/>
                <a:gd name="T16" fmla="*/ 17 w 21"/>
                <a:gd name="T17" fmla="*/ 4 h 4"/>
                <a:gd name="T18" fmla="*/ 21 w 21"/>
                <a:gd name="T19" fmla="*/ 4 h 4"/>
                <a:gd name="T20" fmla="*/ 21 w 21"/>
                <a:gd name="T21" fmla="*/ 4 h 4"/>
                <a:gd name="T22" fmla="*/ 21 w 21"/>
                <a:gd name="T23" fmla="*/ 2 h 4"/>
                <a:gd name="T24" fmla="*/ 21 w 21"/>
                <a:gd name="T25" fmla="*/ 2 h 4"/>
                <a:gd name="T26" fmla="*/ 19 w 21"/>
                <a:gd name="T27" fmla="*/ 1 h 4"/>
                <a:gd name="T28" fmla="*/ 12 w 21"/>
                <a:gd name="T29" fmla="*/ 2 h 4"/>
                <a:gd name="T30" fmla="*/ 5 w 21"/>
                <a:gd name="T31" fmla="*/ 2 h 4"/>
                <a:gd name="T32" fmla="*/ 3 w 21"/>
                <a:gd name="T33" fmla="*/ 1 h 4"/>
                <a:gd name="T34" fmla="*/ 4 w 21"/>
                <a:gd name="T35" fmla="*/ 0 h 4"/>
                <a:gd name="T36" fmla="*/ 4 w 21"/>
                <a:gd name="T37" fmla="*/ 0 h 4"/>
                <a:gd name="T38" fmla="*/ 4 w 21"/>
                <a:gd name="T39" fmla="*/ 0 h 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"/>
                <a:gd name="T61" fmla="*/ 0 h 4"/>
                <a:gd name="T62" fmla="*/ 21 w 21"/>
                <a:gd name="T63" fmla="*/ 4 h 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" h="4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4"/>
                    <a:pt x="7" y="4"/>
                    <a:pt x="9" y="4"/>
                  </a:cubicBezTo>
                  <a:lnTo>
                    <a:pt x="17" y="4"/>
                  </a:lnTo>
                  <a:cubicBezTo>
                    <a:pt x="17" y="3"/>
                    <a:pt x="20" y="4"/>
                    <a:pt x="21" y="4"/>
                  </a:cubicBezTo>
                  <a:lnTo>
                    <a:pt x="21" y="2"/>
                  </a:lnTo>
                  <a:cubicBezTo>
                    <a:pt x="20" y="2"/>
                    <a:pt x="20" y="1"/>
                    <a:pt x="19" y="1"/>
                  </a:cubicBezTo>
                  <a:cubicBezTo>
                    <a:pt x="17" y="1"/>
                    <a:pt x="15" y="2"/>
                    <a:pt x="12" y="2"/>
                  </a:cubicBezTo>
                  <a:cubicBezTo>
                    <a:pt x="8" y="2"/>
                    <a:pt x="8" y="2"/>
                    <a:pt x="5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7" name="Freeform 270">
              <a:extLst>
                <a:ext uri="{FF2B5EF4-FFF2-40B4-BE49-F238E27FC236}">
                  <a16:creationId xmlns:a16="http://schemas.microsoft.com/office/drawing/2014/main" id="{279FD0A4-EA79-4E9E-B258-8B161826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050" y="1805051"/>
              <a:ext cx="5318" cy="2561"/>
            </a:xfrm>
            <a:custGeom>
              <a:avLst/>
              <a:gdLst>
                <a:gd name="T0" fmla="*/ 5 w 14"/>
                <a:gd name="T1" fmla="*/ 5 h 7"/>
                <a:gd name="T2" fmla="*/ 14 w 14"/>
                <a:gd name="T3" fmla="*/ 3 h 7"/>
                <a:gd name="T4" fmla="*/ 9 w 14"/>
                <a:gd name="T5" fmla="*/ 2 h 7"/>
                <a:gd name="T6" fmla="*/ 8 w 14"/>
                <a:gd name="T7" fmla="*/ 0 h 7"/>
                <a:gd name="T8" fmla="*/ 7 w 14"/>
                <a:gd name="T9" fmla="*/ 0 h 7"/>
                <a:gd name="T10" fmla="*/ 0 w 14"/>
                <a:gd name="T11" fmla="*/ 3 h 7"/>
                <a:gd name="T12" fmla="*/ 0 w 14"/>
                <a:gd name="T13" fmla="*/ 3 h 7"/>
                <a:gd name="T14" fmla="*/ 2 w 14"/>
                <a:gd name="T15" fmla="*/ 4 h 7"/>
                <a:gd name="T16" fmla="*/ 3 w 14"/>
                <a:gd name="T17" fmla="*/ 4 h 7"/>
                <a:gd name="T18" fmla="*/ 3 w 14"/>
                <a:gd name="T19" fmla="*/ 4 h 7"/>
                <a:gd name="T20" fmla="*/ 2 w 14"/>
                <a:gd name="T21" fmla="*/ 5 h 7"/>
                <a:gd name="T22" fmla="*/ 2 w 14"/>
                <a:gd name="T23" fmla="*/ 6 h 7"/>
                <a:gd name="T24" fmla="*/ 3 w 14"/>
                <a:gd name="T25" fmla="*/ 7 h 7"/>
                <a:gd name="T26" fmla="*/ 6 w 14"/>
                <a:gd name="T27" fmla="*/ 6 h 7"/>
                <a:gd name="T28" fmla="*/ 6 w 14"/>
                <a:gd name="T29" fmla="*/ 6 h 7"/>
                <a:gd name="T30" fmla="*/ 6 w 14"/>
                <a:gd name="T31" fmla="*/ 6 h 7"/>
                <a:gd name="T32" fmla="*/ 5 w 14"/>
                <a:gd name="T33" fmla="*/ 5 h 7"/>
                <a:gd name="T34" fmla="*/ 5 w 14"/>
                <a:gd name="T35" fmla="*/ 5 h 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"/>
                <a:gd name="T55" fmla="*/ 0 h 7"/>
                <a:gd name="T56" fmla="*/ 14 w 14"/>
                <a:gd name="T57" fmla="*/ 7 h 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" h="7">
                  <a:moveTo>
                    <a:pt x="5" y="5"/>
                  </a:moveTo>
                  <a:cubicBezTo>
                    <a:pt x="8" y="5"/>
                    <a:pt x="13" y="4"/>
                    <a:pt x="14" y="3"/>
                  </a:cubicBezTo>
                  <a:cubicBezTo>
                    <a:pt x="14" y="2"/>
                    <a:pt x="11" y="2"/>
                    <a:pt x="9" y="2"/>
                  </a:cubicBezTo>
                  <a:cubicBezTo>
                    <a:pt x="9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0"/>
                    <a:pt x="0" y="1"/>
                    <a:pt x="0" y="3"/>
                  </a:cubicBezTo>
                  <a:lnTo>
                    <a:pt x="2" y="4"/>
                  </a:lnTo>
                  <a:lnTo>
                    <a:pt x="3" y="4"/>
                  </a:ln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lnTo>
                    <a:pt x="5" y="5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8" name="Freeform 271">
              <a:extLst>
                <a:ext uri="{FF2B5EF4-FFF2-40B4-BE49-F238E27FC236}">
                  <a16:creationId xmlns:a16="http://schemas.microsoft.com/office/drawing/2014/main" id="{A820CD2B-B6D1-4929-8EA9-E6D7A1518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596" y="1810763"/>
              <a:ext cx="2757" cy="1576"/>
            </a:xfrm>
            <a:custGeom>
              <a:avLst/>
              <a:gdLst>
                <a:gd name="T0" fmla="*/ 2 w 7"/>
                <a:gd name="T1" fmla="*/ 3 h 4"/>
                <a:gd name="T2" fmla="*/ 0 w 7"/>
                <a:gd name="T3" fmla="*/ 1 h 4"/>
                <a:gd name="T4" fmla="*/ 2 w 7"/>
                <a:gd name="T5" fmla="*/ 1 h 4"/>
                <a:gd name="T6" fmla="*/ 7 w 7"/>
                <a:gd name="T7" fmla="*/ 2 h 4"/>
                <a:gd name="T8" fmla="*/ 2 w 7"/>
                <a:gd name="T9" fmla="*/ 3 h 4"/>
                <a:gd name="T10" fmla="*/ 2 w 7"/>
                <a:gd name="T11" fmla="*/ 3 h 4"/>
                <a:gd name="T12" fmla="*/ 2 w 7"/>
                <a:gd name="T13" fmla="*/ 3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4"/>
                <a:gd name="T23" fmla="*/ 7 w 7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4">
                  <a:moveTo>
                    <a:pt x="2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7" y="0"/>
                    <a:pt x="7" y="2"/>
                  </a:cubicBezTo>
                  <a:cubicBezTo>
                    <a:pt x="7" y="4"/>
                    <a:pt x="3" y="3"/>
                    <a:pt x="2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9" name="Freeform 272">
              <a:extLst>
                <a:ext uri="{FF2B5EF4-FFF2-40B4-BE49-F238E27FC236}">
                  <a16:creationId xmlns:a16="http://schemas.microsoft.com/office/drawing/2014/main" id="{B2336878-AE82-41A2-854D-18B3E8A7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46" y="1828688"/>
              <a:ext cx="1773" cy="1182"/>
            </a:xfrm>
            <a:custGeom>
              <a:avLst/>
              <a:gdLst>
                <a:gd name="T0" fmla="*/ 2 w 5"/>
                <a:gd name="T1" fmla="*/ 0 h 3"/>
                <a:gd name="T2" fmla="*/ 5 w 5"/>
                <a:gd name="T3" fmla="*/ 1 h 3"/>
                <a:gd name="T4" fmla="*/ 5 w 5"/>
                <a:gd name="T5" fmla="*/ 3 h 3"/>
                <a:gd name="T6" fmla="*/ 1 w 5"/>
                <a:gd name="T7" fmla="*/ 3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0 h 3"/>
                <a:gd name="T14" fmla="*/ 2 w 5"/>
                <a:gd name="T15" fmla="*/ 0 h 3"/>
                <a:gd name="T16" fmla="*/ 2 w 5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3"/>
                <a:gd name="T29" fmla="*/ 5 w 5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1" y="3"/>
                  </a:lnTo>
                  <a:lnTo>
                    <a:pt x="0" y="2"/>
                  </a:lnTo>
                  <a:cubicBezTo>
                    <a:pt x="0" y="1"/>
                    <a:pt x="2" y="0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0" name="Freeform 273">
              <a:extLst>
                <a:ext uri="{FF2B5EF4-FFF2-40B4-BE49-F238E27FC236}">
                  <a16:creationId xmlns:a16="http://schemas.microsoft.com/office/drawing/2014/main" id="{D94C74CB-91B9-46FD-9612-819260C09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552" y="1814112"/>
              <a:ext cx="8076" cy="10046"/>
            </a:xfrm>
            <a:custGeom>
              <a:avLst/>
              <a:gdLst>
                <a:gd name="T0" fmla="*/ 16 w 22"/>
                <a:gd name="T1" fmla="*/ 24 h 26"/>
                <a:gd name="T2" fmla="*/ 15 w 22"/>
                <a:gd name="T3" fmla="*/ 24 h 26"/>
                <a:gd name="T4" fmla="*/ 15 w 22"/>
                <a:gd name="T5" fmla="*/ 24 h 26"/>
                <a:gd name="T6" fmla="*/ 12 w 22"/>
                <a:gd name="T7" fmla="*/ 24 h 26"/>
                <a:gd name="T8" fmla="*/ 12 w 22"/>
                <a:gd name="T9" fmla="*/ 24 h 26"/>
                <a:gd name="T10" fmla="*/ 6 w 22"/>
                <a:gd name="T11" fmla="*/ 25 h 26"/>
                <a:gd name="T12" fmla="*/ 4 w 22"/>
                <a:gd name="T13" fmla="*/ 25 h 26"/>
                <a:gd name="T14" fmla="*/ 1 w 22"/>
                <a:gd name="T15" fmla="*/ 23 h 26"/>
                <a:gd name="T16" fmla="*/ 2 w 22"/>
                <a:gd name="T17" fmla="*/ 22 h 26"/>
                <a:gd name="T18" fmla="*/ 0 w 22"/>
                <a:gd name="T19" fmla="*/ 20 h 26"/>
                <a:gd name="T20" fmla="*/ 7 w 22"/>
                <a:gd name="T21" fmla="*/ 13 h 26"/>
                <a:gd name="T22" fmla="*/ 7 w 22"/>
                <a:gd name="T23" fmla="*/ 13 h 26"/>
                <a:gd name="T24" fmla="*/ 7 w 22"/>
                <a:gd name="T25" fmla="*/ 13 h 26"/>
                <a:gd name="T26" fmla="*/ 7 w 22"/>
                <a:gd name="T27" fmla="*/ 13 h 26"/>
                <a:gd name="T28" fmla="*/ 6 w 22"/>
                <a:gd name="T29" fmla="*/ 11 h 26"/>
                <a:gd name="T30" fmla="*/ 3 w 22"/>
                <a:gd name="T31" fmla="*/ 4 h 26"/>
                <a:gd name="T32" fmla="*/ 5 w 22"/>
                <a:gd name="T33" fmla="*/ 3 h 26"/>
                <a:gd name="T34" fmla="*/ 7 w 22"/>
                <a:gd name="T35" fmla="*/ 3 h 26"/>
                <a:gd name="T36" fmla="*/ 8 w 22"/>
                <a:gd name="T37" fmla="*/ 0 h 26"/>
                <a:gd name="T38" fmla="*/ 10 w 22"/>
                <a:gd name="T39" fmla="*/ 0 h 26"/>
                <a:gd name="T40" fmla="*/ 13 w 22"/>
                <a:gd name="T41" fmla="*/ 2 h 26"/>
                <a:gd name="T42" fmla="*/ 13 w 22"/>
                <a:gd name="T43" fmla="*/ 2 h 26"/>
                <a:gd name="T44" fmla="*/ 12 w 22"/>
                <a:gd name="T45" fmla="*/ 3 h 26"/>
                <a:gd name="T46" fmla="*/ 12 w 22"/>
                <a:gd name="T47" fmla="*/ 3 h 26"/>
                <a:gd name="T48" fmla="*/ 16 w 22"/>
                <a:gd name="T49" fmla="*/ 6 h 26"/>
                <a:gd name="T50" fmla="*/ 15 w 22"/>
                <a:gd name="T51" fmla="*/ 8 h 26"/>
                <a:gd name="T52" fmla="*/ 17 w 22"/>
                <a:gd name="T53" fmla="*/ 10 h 26"/>
                <a:gd name="T54" fmla="*/ 22 w 22"/>
                <a:gd name="T55" fmla="*/ 17 h 26"/>
                <a:gd name="T56" fmla="*/ 16 w 22"/>
                <a:gd name="T57" fmla="*/ 24 h 26"/>
                <a:gd name="T58" fmla="*/ 16 w 22"/>
                <a:gd name="T59" fmla="*/ 24 h 26"/>
                <a:gd name="T60" fmla="*/ 16 w 22"/>
                <a:gd name="T61" fmla="*/ 24 h 2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2"/>
                <a:gd name="T94" fmla="*/ 0 h 26"/>
                <a:gd name="T95" fmla="*/ 22 w 22"/>
                <a:gd name="T96" fmla="*/ 26 h 2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2" h="26">
                  <a:moveTo>
                    <a:pt x="16" y="24"/>
                  </a:moveTo>
                  <a:cubicBezTo>
                    <a:pt x="16" y="24"/>
                    <a:pt x="15" y="24"/>
                    <a:pt x="15" y="24"/>
                  </a:cubicBezTo>
                  <a:lnTo>
                    <a:pt x="12" y="24"/>
                  </a:lnTo>
                  <a:cubicBezTo>
                    <a:pt x="11" y="26"/>
                    <a:pt x="8" y="25"/>
                    <a:pt x="6" y="25"/>
                  </a:cubicBezTo>
                  <a:cubicBezTo>
                    <a:pt x="5" y="25"/>
                    <a:pt x="4" y="25"/>
                    <a:pt x="4" y="25"/>
                  </a:cubicBezTo>
                  <a:cubicBezTo>
                    <a:pt x="3" y="25"/>
                    <a:pt x="1" y="24"/>
                    <a:pt x="1" y="23"/>
                  </a:cubicBezTo>
                  <a:cubicBezTo>
                    <a:pt x="1" y="23"/>
                    <a:pt x="2" y="22"/>
                    <a:pt x="2" y="22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0" y="17"/>
                    <a:pt x="5" y="13"/>
                    <a:pt x="7" y="13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7"/>
                    <a:pt x="4" y="6"/>
                    <a:pt x="3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7" y="3"/>
                    <a:pt x="6" y="4"/>
                    <a:pt x="7" y="3"/>
                  </a:cubicBezTo>
                  <a:cubicBezTo>
                    <a:pt x="7" y="2"/>
                    <a:pt x="8" y="1"/>
                    <a:pt x="8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0"/>
                    <a:pt x="12" y="2"/>
                    <a:pt x="13" y="2"/>
                  </a:cubicBezTo>
                  <a:lnTo>
                    <a:pt x="12" y="3"/>
                  </a:lnTo>
                  <a:cubicBezTo>
                    <a:pt x="13" y="5"/>
                    <a:pt x="15" y="5"/>
                    <a:pt x="16" y="6"/>
                  </a:cubicBezTo>
                  <a:cubicBezTo>
                    <a:pt x="16" y="7"/>
                    <a:pt x="15" y="7"/>
                    <a:pt x="15" y="8"/>
                  </a:cubicBezTo>
                  <a:cubicBezTo>
                    <a:pt x="15" y="9"/>
                    <a:pt x="17" y="10"/>
                    <a:pt x="17" y="10"/>
                  </a:cubicBezTo>
                  <a:cubicBezTo>
                    <a:pt x="17" y="15"/>
                    <a:pt x="20" y="16"/>
                    <a:pt x="22" y="17"/>
                  </a:cubicBezTo>
                  <a:cubicBezTo>
                    <a:pt x="20" y="20"/>
                    <a:pt x="18" y="22"/>
                    <a:pt x="16" y="2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1" name="Freeform 274">
              <a:extLst>
                <a:ext uri="{FF2B5EF4-FFF2-40B4-BE49-F238E27FC236}">
                  <a16:creationId xmlns:a16="http://schemas.microsoft.com/office/drawing/2014/main" id="{3A60CBC1-41F5-4AB6-97F5-A0BB5038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855" y="1814900"/>
              <a:ext cx="8470" cy="13788"/>
            </a:xfrm>
            <a:custGeom>
              <a:avLst/>
              <a:gdLst>
                <a:gd name="T0" fmla="*/ 23 w 23"/>
                <a:gd name="T1" fmla="*/ 9 h 36"/>
                <a:gd name="T2" fmla="*/ 19 w 23"/>
                <a:gd name="T3" fmla="*/ 9 h 36"/>
                <a:gd name="T4" fmla="*/ 19 w 23"/>
                <a:gd name="T5" fmla="*/ 9 h 36"/>
                <a:gd name="T6" fmla="*/ 18 w 23"/>
                <a:gd name="T7" fmla="*/ 10 h 36"/>
                <a:gd name="T8" fmla="*/ 18 w 23"/>
                <a:gd name="T9" fmla="*/ 12 h 36"/>
                <a:gd name="T10" fmla="*/ 13 w 23"/>
                <a:gd name="T11" fmla="*/ 15 h 36"/>
                <a:gd name="T12" fmla="*/ 11 w 23"/>
                <a:gd name="T13" fmla="*/ 18 h 36"/>
                <a:gd name="T14" fmla="*/ 11 w 23"/>
                <a:gd name="T15" fmla="*/ 19 h 36"/>
                <a:gd name="T16" fmla="*/ 11 w 23"/>
                <a:gd name="T17" fmla="*/ 21 h 36"/>
                <a:gd name="T18" fmla="*/ 15 w 23"/>
                <a:gd name="T19" fmla="*/ 24 h 36"/>
                <a:gd name="T20" fmla="*/ 15 w 23"/>
                <a:gd name="T21" fmla="*/ 25 h 36"/>
                <a:gd name="T22" fmla="*/ 12 w 23"/>
                <a:gd name="T23" fmla="*/ 27 h 36"/>
                <a:gd name="T24" fmla="*/ 11 w 23"/>
                <a:gd name="T25" fmla="*/ 34 h 36"/>
                <a:gd name="T26" fmla="*/ 7 w 23"/>
                <a:gd name="T27" fmla="*/ 36 h 36"/>
                <a:gd name="T28" fmla="*/ 5 w 23"/>
                <a:gd name="T29" fmla="*/ 36 h 36"/>
                <a:gd name="T30" fmla="*/ 1 w 23"/>
                <a:gd name="T31" fmla="*/ 28 h 36"/>
                <a:gd name="T32" fmla="*/ 0 w 23"/>
                <a:gd name="T33" fmla="*/ 27 h 36"/>
                <a:gd name="T34" fmla="*/ 1 w 23"/>
                <a:gd name="T35" fmla="*/ 27 h 36"/>
                <a:gd name="T36" fmla="*/ 3 w 23"/>
                <a:gd name="T37" fmla="*/ 23 h 36"/>
                <a:gd name="T38" fmla="*/ 3 w 23"/>
                <a:gd name="T39" fmla="*/ 20 h 36"/>
                <a:gd name="T40" fmla="*/ 2 w 23"/>
                <a:gd name="T41" fmla="*/ 16 h 36"/>
                <a:gd name="T42" fmla="*/ 2 w 23"/>
                <a:gd name="T43" fmla="*/ 16 h 36"/>
                <a:gd name="T44" fmla="*/ 3 w 23"/>
                <a:gd name="T45" fmla="*/ 13 h 36"/>
                <a:gd name="T46" fmla="*/ 3 w 23"/>
                <a:gd name="T47" fmla="*/ 13 h 36"/>
                <a:gd name="T48" fmla="*/ 5 w 23"/>
                <a:gd name="T49" fmla="*/ 13 h 36"/>
                <a:gd name="T50" fmla="*/ 8 w 23"/>
                <a:gd name="T51" fmla="*/ 6 h 36"/>
                <a:gd name="T52" fmla="*/ 11 w 23"/>
                <a:gd name="T53" fmla="*/ 2 h 36"/>
                <a:gd name="T54" fmla="*/ 17 w 23"/>
                <a:gd name="T55" fmla="*/ 0 h 36"/>
                <a:gd name="T56" fmla="*/ 20 w 23"/>
                <a:gd name="T57" fmla="*/ 2 h 36"/>
                <a:gd name="T58" fmla="*/ 23 w 23"/>
                <a:gd name="T59" fmla="*/ 9 h 36"/>
                <a:gd name="T60" fmla="*/ 23 w 23"/>
                <a:gd name="T61" fmla="*/ 9 h 36"/>
                <a:gd name="T62" fmla="*/ 23 w 23"/>
                <a:gd name="T63" fmla="*/ 9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"/>
                <a:gd name="T97" fmla="*/ 0 h 36"/>
                <a:gd name="T98" fmla="*/ 23 w 23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" h="36">
                  <a:moveTo>
                    <a:pt x="23" y="9"/>
                  </a:moveTo>
                  <a:lnTo>
                    <a:pt x="19" y="9"/>
                  </a:lnTo>
                  <a:cubicBezTo>
                    <a:pt x="19" y="9"/>
                    <a:pt x="18" y="10"/>
                    <a:pt x="18" y="10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6" y="14"/>
                    <a:pt x="15" y="14"/>
                    <a:pt x="13" y="15"/>
                  </a:cubicBezTo>
                  <a:cubicBezTo>
                    <a:pt x="12" y="16"/>
                    <a:pt x="9" y="18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20"/>
                    <a:pt x="10" y="20"/>
                    <a:pt x="11" y="21"/>
                  </a:cubicBezTo>
                  <a:cubicBezTo>
                    <a:pt x="11" y="23"/>
                    <a:pt x="15" y="22"/>
                    <a:pt x="15" y="24"/>
                  </a:cubicBezTo>
                  <a:cubicBezTo>
                    <a:pt x="15" y="24"/>
                    <a:pt x="15" y="25"/>
                    <a:pt x="15" y="25"/>
                  </a:cubicBezTo>
                  <a:cubicBezTo>
                    <a:pt x="13" y="25"/>
                    <a:pt x="12" y="26"/>
                    <a:pt x="12" y="27"/>
                  </a:cubicBezTo>
                  <a:cubicBezTo>
                    <a:pt x="12" y="29"/>
                    <a:pt x="11" y="31"/>
                    <a:pt x="11" y="34"/>
                  </a:cubicBezTo>
                  <a:cubicBezTo>
                    <a:pt x="9" y="34"/>
                    <a:pt x="6" y="34"/>
                    <a:pt x="7" y="36"/>
                  </a:cubicBezTo>
                  <a:cubicBezTo>
                    <a:pt x="6" y="36"/>
                    <a:pt x="5" y="36"/>
                    <a:pt x="5" y="36"/>
                  </a:cubicBezTo>
                  <a:cubicBezTo>
                    <a:pt x="3" y="36"/>
                    <a:pt x="1" y="30"/>
                    <a:pt x="1" y="28"/>
                  </a:cubicBezTo>
                  <a:cubicBezTo>
                    <a:pt x="1" y="28"/>
                    <a:pt x="1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5"/>
                    <a:pt x="2" y="24"/>
                    <a:pt x="3" y="23"/>
                  </a:cubicBezTo>
                  <a:cubicBezTo>
                    <a:pt x="2" y="22"/>
                    <a:pt x="3" y="22"/>
                    <a:pt x="3" y="20"/>
                  </a:cubicBezTo>
                  <a:cubicBezTo>
                    <a:pt x="2" y="19"/>
                    <a:pt x="2" y="17"/>
                    <a:pt x="2" y="16"/>
                  </a:cubicBezTo>
                  <a:lnTo>
                    <a:pt x="3" y="13"/>
                  </a:lnTo>
                  <a:cubicBezTo>
                    <a:pt x="3" y="13"/>
                    <a:pt x="4" y="13"/>
                    <a:pt x="5" y="13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10" y="2"/>
                    <a:pt x="11" y="2"/>
                  </a:cubicBezTo>
                  <a:cubicBezTo>
                    <a:pt x="13" y="1"/>
                    <a:pt x="15" y="1"/>
                    <a:pt x="17" y="0"/>
                  </a:cubicBezTo>
                  <a:cubicBezTo>
                    <a:pt x="18" y="1"/>
                    <a:pt x="19" y="2"/>
                    <a:pt x="20" y="2"/>
                  </a:cubicBezTo>
                  <a:cubicBezTo>
                    <a:pt x="22" y="4"/>
                    <a:pt x="23" y="5"/>
                    <a:pt x="23" y="9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2" name="Freeform 275">
              <a:extLst>
                <a:ext uri="{FF2B5EF4-FFF2-40B4-BE49-F238E27FC236}">
                  <a16:creationId xmlns:a16="http://schemas.microsoft.com/office/drawing/2014/main" id="{12CC210B-4A11-45A2-8DB2-886E98E2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36" y="1813324"/>
              <a:ext cx="17728" cy="12804"/>
            </a:xfrm>
            <a:custGeom>
              <a:avLst/>
              <a:gdLst>
                <a:gd name="T0" fmla="*/ 12 w 47"/>
                <a:gd name="T1" fmla="*/ 29 h 33"/>
                <a:gd name="T2" fmla="*/ 7 w 47"/>
                <a:gd name="T3" fmla="*/ 33 h 33"/>
                <a:gd name="T4" fmla="*/ 6 w 47"/>
                <a:gd name="T5" fmla="*/ 33 h 33"/>
                <a:gd name="T6" fmla="*/ 2 w 47"/>
                <a:gd name="T7" fmla="*/ 30 h 33"/>
                <a:gd name="T8" fmla="*/ 1 w 47"/>
                <a:gd name="T9" fmla="*/ 28 h 33"/>
                <a:gd name="T10" fmla="*/ 2 w 47"/>
                <a:gd name="T11" fmla="*/ 27 h 33"/>
                <a:gd name="T12" fmla="*/ 4 w 47"/>
                <a:gd name="T13" fmla="*/ 27 h 33"/>
                <a:gd name="T14" fmla="*/ 1 w 47"/>
                <a:gd name="T15" fmla="*/ 25 h 33"/>
                <a:gd name="T16" fmla="*/ 1 w 47"/>
                <a:gd name="T17" fmla="*/ 25 h 33"/>
                <a:gd name="T18" fmla="*/ 5 w 47"/>
                <a:gd name="T19" fmla="*/ 25 h 33"/>
                <a:gd name="T20" fmla="*/ 1 w 47"/>
                <a:gd name="T21" fmla="*/ 22 h 33"/>
                <a:gd name="T22" fmla="*/ 2 w 47"/>
                <a:gd name="T23" fmla="*/ 22 h 33"/>
                <a:gd name="T24" fmla="*/ 2 w 47"/>
                <a:gd name="T25" fmla="*/ 22 h 33"/>
                <a:gd name="T26" fmla="*/ 5 w 47"/>
                <a:gd name="T27" fmla="*/ 21 h 33"/>
                <a:gd name="T28" fmla="*/ 5 w 47"/>
                <a:gd name="T29" fmla="*/ 20 h 33"/>
                <a:gd name="T30" fmla="*/ 7 w 47"/>
                <a:gd name="T31" fmla="*/ 18 h 33"/>
                <a:gd name="T32" fmla="*/ 7 w 47"/>
                <a:gd name="T33" fmla="*/ 18 h 33"/>
                <a:gd name="T34" fmla="*/ 11 w 47"/>
                <a:gd name="T35" fmla="*/ 18 h 33"/>
                <a:gd name="T36" fmla="*/ 10 w 47"/>
                <a:gd name="T37" fmla="*/ 18 h 33"/>
                <a:gd name="T38" fmla="*/ 13 w 47"/>
                <a:gd name="T39" fmla="*/ 16 h 33"/>
                <a:gd name="T40" fmla="*/ 13 w 47"/>
                <a:gd name="T41" fmla="*/ 15 h 33"/>
                <a:gd name="T42" fmla="*/ 16 w 47"/>
                <a:gd name="T43" fmla="*/ 12 h 33"/>
                <a:gd name="T44" fmla="*/ 16 w 47"/>
                <a:gd name="T45" fmla="*/ 9 h 33"/>
                <a:gd name="T46" fmla="*/ 18 w 47"/>
                <a:gd name="T47" fmla="*/ 7 h 33"/>
                <a:gd name="T48" fmla="*/ 16 w 47"/>
                <a:gd name="T49" fmla="*/ 7 h 33"/>
                <a:gd name="T50" fmla="*/ 19 w 47"/>
                <a:gd name="T51" fmla="*/ 5 h 33"/>
                <a:gd name="T52" fmla="*/ 22 w 47"/>
                <a:gd name="T53" fmla="*/ 5 h 33"/>
                <a:gd name="T54" fmla="*/ 26 w 47"/>
                <a:gd name="T55" fmla="*/ 3 h 33"/>
                <a:gd name="T56" fmla="*/ 27 w 47"/>
                <a:gd name="T57" fmla="*/ 3 h 33"/>
                <a:gd name="T58" fmla="*/ 33 w 47"/>
                <a:gd name="T59" fmla="*/ 1 h 33"/>
                <a:gd name="T60" fmla="*/ 34 w 47"/>
                <a:gd name="T61" fmla="*/ 1 h 33"/>
                <a:gd name="T62" fmla="*/ 37 w 47"/>
                <a:gd name="T63" fmla="*/ 0 h 33"/>
                <a:gd name="T64" fmla="*/ 39 w 47"/>
                <a:gd name="T65" fmla="*/ 0 h 33"/>
                <a:gd name="T66" fmla="*/ 40 w 47"/>
                <a:gd name="T67" fmla="*/ 0 h 33"/>
                <a:gd name="T68" fmla="*/ 47 w 47"/>
                <a:gd name="T69" fmla="*/ 2 h 33"/>
                <a:gd name="T70" fmla="*/ 42 w 47"/>
                <a:gd name="T71" fmla="*/ 2 h 33"/>
                <a:gd name="T72" fmla="*/ 39 w 47"/>
                <a:gd name="T73" fmla="*/ 5 h 33"/>
                <a:gd name="T74" fmla="*/ 34 w 47"/>
                <a:gd name="T75" fmla="*/ 6 h 33"/>
                <a:gd name="T76" fmla="*/ 25 w 47"/>
                <a:gd name="T77" fmla="*/ 6 h 33"/>
                <a:gd name="T78" fmla="*/ 19 w 47"/>
                <a:gd name="T79" fmla="*/ 17 h 33"/>
                <a:gd name="T80" fmla="*/ 17 w 47"/>
                <a:gd name="T81" fmla="*/ 17 h 33"/>
                <a:gd name="T82" fmla="*/ 16 w 47"/>
                <a:gd name="T83" fmla="*/ 20 h 33"/>
                <a:gd name="T84" fmla="*/ 17 w 47"/>
                <a:gd name="T85" fmla="*/ 27 h 33"/>
                <a:gd name="T86" fmla="*/ 14 w 47"/>
                <a:gd name="T87" fmla="*/ 31 h 33"/>
                <a:gd name="T88" fmla="*/ 14 w 47"/>
                <a:gd name="T89" fmla="*/ 31 h 3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7"/>
                <a:gd name="T136" fmla="*/ 0 h 33"/>
                <a:gd name="T137" fmla="*/ 47 w 47"/>
                <a:gd name="T138" fmla="*/ 33 h 3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7" h="33">
                  <a:moveTo>
                    <a:pt x="14" y="31"/>
                  </a:moveTo>
                  <a:cubicBezTo>
                    <a:pt x="13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1"/>
                    <a:pt x="7" y="33"/>
                    <a:pt x="7" y="33"/>
                  </a:cubicBezTo>
                  <a:lnTo>
                    <a:pt x="6" y="33"/>
                  </a:lnTo>
                  <a:cubicBezTo>
                    <a:pt x="5" y="32"/>
                    <a:pt x="2" y="31"/>
                    <a:pt x="2" y="30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3" y="29"/>
                    <a:pt x="1" y="28"/>
                    <a:pt x="1" y="28"/>
                  </a:cubicBezTo>
                  <a:cubicBezTo>
                    <a:pt x="2" y="28"/>
                    <a:pt x="3" y="29"/>
                    <a:pt x="3" y="28"/>
                  </a:cubicBezTo>
                  <a:cubicBezTo>
                    <a:pt x="3" y="28"/>
                    <a:pt x="2" y="27"/>
                    <a:pt x="2" y="27"/>
                  </a:cubicBezTo>
                  <a:lnTo>
                    <a:pt x="4" y="27"/>
                  </a:lnTo>
                  <a:cubicBezTo>
                    <a:pt x="3" y="27"/>
                    <a:pt x="1" y="26"/>
                    <a:pt x="1" y="25"/>
                  </a:cubicBezTo>
                  <a:cubicBezTo>
                    <a:pt x="3" y="25"/>
                    <a:pt x="4" y="25"/>
                    <a:pt x="5" y="25"/>
                  </a:cubicBezTo>
                  <a:cubicBezTo>
                    <a:pt x="5" y="25"/>
                    <a:pt x="0" y="24"/>
                    <a:pt x="1" y="24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2" y="22"/>
                  </a:lnTo>
                  <a:cubicBezTo>
                    <a:pt x="2" y="22"/>
                    <a:pt x="2" y="22"/>
                    <a:pt x="2" y="22"/>
                  </a:cubicBezTo>
                  <a:cubicBezTo>
                    <a:pt x="3" y="22"/>
                    <a:pt x="4" y="22"/>
                    <a:pt x="5" y="22"/>
                  </a:cubicBezTo>
                  <a:cubicBezTo>
                    <a:pt x="4" y="22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6" y="19"/>
                    <a:pt x="7" y="19"/>
                  </a:cubicBezTo>
                  <a:cubicBezTo>
                    <a:pt x="7" y="19"/>
                    <a:pt x="7" y="19"/>
                    <a:pt x="7" y="18"/>
                  </a:cubicBezTo>
                  <a:lnTo>
                    <a:pt x="11" y="18"/>
                  </a:lnTo>
                  <a:lnTo>
                    <a:pt x="10" y="18"/>
                  </a:lnTo>
                  <a:cubicBezTo>
                    <a:pt x="11" y="17"/>
                    <a:pt x="11" y="17"/>
                    <a:pt x="11" y="16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4" y="15"/>
                    <a:pt x="13" y="15"/>
                    <a:pt x="13" y="15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3"/>
                    <a:pt x="16" y="12"/>
                    <a:pt x="16" y="12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6" y="11"/>
                    <a:pt x="16" y="10"/>
                    <a:pt x="16" y="9"/>
                  </a:cubicBezTo>
                  <a:cubicBezTo>
                    <a:pt x="18" y="9"/>
                    <a:pt x="18" y="10"/>
                    <a:pt x="19" y="8"/>
                  </a:cubicBezTo>
                  <a:cubicBezTo>
                    <a:pt x="18" y="8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6" y="6"/>
                    <a:pt x="18" y="5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5"/>
                    <a:pt x="22" y="5"/>
                    <a:pt x="22" y="4"/>
                  </a:cubicBezTo>
                  <a:cubicBezTo>
                    <a:pt x="22" y="4"/>
                    <a:pt x="25" y="4"/>
                    <a:pt x="26" y="3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7" y="2"/>
                    <a:pt x="27" y="3"/>
                    <a:pt x="27" y="3"/>
                  </a:cubicBezTo>
                  <a:cubicBezTo>
                    <a:pt x="28" y="3"/>
                    <a:pt x="29" y="2"/>
                    <a:pt x="29" y="2"/>
                  </a:cubicBezTo>
                  <a:cubicBezTo>
                    <a:pt x="28" y="1"/>
                    <a:pt x="32" y="0"/>
                    <a:pt x="33" y="1"/>
                  </a:cubicBezTo>
                  <a:cubicBezTo>
                    <a:pt x="33" y="1"/>
                    <a:pt x="32" y="1"/>
                    <a:pt x="32" y="2"/>
                  </a:cubicBezTo>
                  <a:cubicBezTo>
                    <a:pt x="33" y="2"/>
                    <a:pt x="33" y="1"/>
                    <a:pt x="34" y="1"/>
                  </a:cubicBezTo>
                  <a:cubicBezTo>
                    <a:pt x="34" y="1"/>
                    <a:pt x="34" y="0"/>
                    <a:pt x="34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7" y="0"/>
                    <a:pt x="36" y="1"/>
                    <a:pt x="36" y="1"/>
                  </a:cubicBezTo>
                  <a:cubicBezTo>
                    <a:pt x="37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0" y="0"/>
                    <a:pt x="42" y="0"/>
                    <a:pt x="42" y="0"/>
                  </a:cubicBezTo>
                  <a:cubicBezTo>
                    <a:pt x="42" y="0"/>
                    <a:pt x="46" y="1"/>
                    <a:pt x="47" y="2"/>
                  </a:cubicBezTo>
                  <a:cubicBezTo>
                    <a:pt x="47" y="2"/>
                    <a:pt x="46" y="3"/>
                    <a:pt x="46" y="4"/>
                  </a:cubicBezTo>
                  <a:cubicBezTo>
                    <a:pt x="44" y="4"/>
                    <a:pt x="43" y="2"/>
                    <a:pt x="42" y="2"/>
                  </a:cubicBezTo>
                  <a:cubicBezTo>
                    <a:pt x="42" y="2"/>
                    <a:pt x="41" y="2"/>
                    <a:pt x="40" y="2"/>
                  </a:cubicBezTo>
                  <a:cubicBezTo>
                    <a:pt x="40" y="3"/>
                    <a:pt x="39" y="4"/>
                    <a:pt x="39" y="5"/>
                  </a:cubicBezTo>
                  <a:cubicBezTo>
                    <a:pt x="38" y="6"/>
                    <a:pt x="39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3" y="6"/>
                    <a:pt x="32" y="5"/>
                    <a:pt x="31" y="4"/>
                  </a:cubicBezTo>
                  <a:cubicBezTo>
                    <a:pt x="29" y="5"/>
                    <a:pt x="27" y="5"/>
                    <a:pt x="25" y="6"/>
                  </a:cubicBezTo>
                  <a:cubicBezTo>
                    <a:pt x="24" y="6"/>
                    <a:pt x="23" y="8"/>
                    <a:pt x="22" y="10"/>
                  </a:cubicBezTo>
                  <a:cubicBezTo>
                    <a:pt x="22" y="12"/>
                    <a:pt x="19" y="13"/>
                    <a:pt x="19" y="17"/>
                  </a:cubicBezTo>
                  <a:cubicBezTo>
                    <a:pt x="18" y="17"/>
                    <a:pt x="17" y="17"/>
                    <a:pt x="17" y="17"/>
                  </a:cubicBezTo>
                  <a:lnTo>
                    <a:pt x="16" y="20"/>
                  </a:lnTo>
                  <a:cubicBezTo>
                    <a:pt x="16" y="21"/>
                    <a:pt x="16" y="23"/>
                    <a:pt x="17" y="24"/>
                  </a:cubicBezTo>
                  <a:cubicBezTo>
                    <a:pt x="17" y="26"/>
                    <a:pt x="16" y="26"/>
                    <a:pt x="17" y="27"/>
                  </a:cubicBezTo>
                  <a:cubicBezTo>
                    <a:pt x="16" y="28"/>
                    <a:pt x="15" y="29"/>
                    <a:pt x="15" y="31"/>
                  </a:cubicBezTo>
                  <a:cubicBezTo>
                    <a:pt x="15" y="31"/>
                    <a:pt x="14" y="30"/>
                    <a:pt x="14" y="3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3" name="Freeform 276">
              <a:extLst>
                <a:ext uri="{FF2B5EF4-FFF2-40B4-BE49-F238E27FC236}">
                  <a16:creationId xmlns:a16="http://schemas.microsoft.com/office/drawing/2014/main" id="{46C79B59-8699-41E8-B902-2F98A00B8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492" y="1840703"/>
              <a:ext cx="5318" cy="3349"/>
            </a:xfrm>
            <a:custGeom>
              <a:avLst/>
              <a:gdLst>
                <a:gd name="T0" fmla="*/ 1 w 14"/>
                <a:gd name="T1" fmla="*/ 0 h 9"/>
                <a:gd name="T2" fmla="*/ 4 w 14"/>
                <a:gd name="T3" fmla="*/ 2 h 9"/>
                <a:gd name="T4" fmla="*/ 4 w 14"/>
                <a:gd name="T5" fmla="*/ 2 h 9"/>
                <a:gd name="T6" fmla="*/ 10 w 14"/>
                <a:gd name="T7" fmla="*/ 0 h 9"/>
                <a:gd name="T8" fmla="*/ 13 w 14"/>
                <a:gd name="T9" fmla="*/ 1 h 9"/>
                <a:gd name="T10" fmla="*/ 12 w 14"/>
                <a:gd name="T11" fmla="*/ 3 h 9"/>
                <a:gd name="T12" fmla="*/ 14 w 14"/>
                <a:gd name="T13" fmla="*/ 4 h 9"/>
                <a:gd name="T14" fmla="*/ 13 w 14"/>
                <a:gd name="T15" fmla="*/ 6 h 9"/>
                <a:gd name="T16" fmla="*/ 10 w 14"/>
                <a:gd name="T17" fmla="*/ 7 h 9"/>
                <a:gd name="T18" fmla="*/ 8 w 14"/>
                <a:gd name="T19" fmla="*/ 9 h 9"/>
                <a:gd name="T20" fmla="*/ 5 w 14"/>
                <a:gd name="T21" fmla="*/ 7 h 9"/>
                <a:gd name="T22" fmla="*/ 2 w 14"/>
                <a:gd name="T23" fmla="*/ 8 h 9"/>
                <a:gd name="T24" fmla="*/ 2 w 14"/>
                <a:gd name="T25" fmla="*/ 6 h 9"/>
                <a:gd name="T26" fmla="*/ 1 w 14"/>
                <a:gd name="T27" fmla="*/ 4 h 9"/>
                <a:gd name="T28" fmla="*/ 2 w 14"/>
                <a:gd name="T29" fmla="*/ 3 h 9"/>
                <a:gd name="T30" fmla="*/ 1 w 14"/>
                <a:gd name="T31" fmla="*/ 0 h 9"/>
                <a:gd name="T32" fmla="*/ 1 w 14"/>
                <a:gd name="T33" fmla="*/ 0 h 9"/>
                <a:gd name="T34" fmla="*/ 1 w 14"/>
                <a:gd name="T35" fmla="*/ 0 h 9"/>
                <a:gd name="T36" fmla="*/ 1 w 14"/>
                <a:gd name="T37" fmla="*/ 0 h 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9"/>
                <a:gd name="T59" fmla="*/ 14 w 14"/>
                <a:gd name="T60" fmla="*/ 9 h 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9">
                  <a:moveTo>
                    <a:pt x="1" y="0"/>
                  </a:moveTo>
                  <a:lnTo>
                    <a:pt x="4" y="2"/>
                  </a:lnTo>
                  <a:cubicBezTo>
                    <a:pt x="6" y="1"/>
                    <a:pt x="8" y="0"/>
                    <a:pt x="10" y="0"/>
                  </a:cubicBezTo>
                  <a:cubicBezTo>
                    <a:pt x="11" y="0"/>
                    <a:pt x="13" y="1"/>
                    <a:pt x="13" y="1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2" y="4"/>
                    <a:pt x="14" y="4"/>
                    <a:pt x="14" y="4"/>
                  </a:cubicBezTo>
                  <a:cubicBezTo>
                    <a:pt x="13" y="5"/>
                    <a:pt x="13" y="5"/>
                    <a:pt x="13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9" y="8"/>
                    <a:pt x="9" y="9"/>
                    <a:pt x="8" y="9"/>
                  </a:cubicBezTo>
                  <a:cubicBezTo>
                    <a:pt x="7" y="9"/>
                    <a:pt x="6" y="7"/>
                    <a:pt x="5" y="7"/>
                  </a:cubicBezTo>
                  <a:cubicBezTo>
                    <a:pt x="4" y="7"/>
                    <a:pt x="3" y="7"/>
                    <a:pt x="2" y="8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1" y="7"/>
                    <a:pt x="1" y="5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2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4" name="Freeform 277">
              <a:extLst>
                <a:ext uri="{FF2B5EF4-FFF2-40B4-BE49-F238E27FC236}">
                  <a16:creationId xmlns:a16="http://schemas.microsoft.com/office/drawing/2014/main" id="{668A5C82-74D6-4789-80E0-21C7F405B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431" y="1842870"/>
              <a:ext cx="1773" cy="1576"/>
            </a:xfrm>
            <a:custGeom>
              <a:avLst/>
              <a:gdLst>
                <a:gd name="T0" fmla="*/ 0 w 5"/>
                <a:gd name="T1" fmla="*/ 1 h 4"/>
                <a:gd name="T2" fmla="*/ 0 w 5"/>
                <a:gd name="T3" fmla="*/ 4 h 4"/>
                <a:gd name="T4" fmla="*/ 5 w 5"/>
                <a:gd name="T5" fmla="*/ 3 h 4"/>
                <a:gd name="T6" fmla="*/ 3 w 5"/>
                <a:gd name="T7" fmla="*/ 0 h 4"/>
                <a:gd name="T8" fmla="*/ 0 w 5"/>
                <a:gd name="T9" fmla="*/ 1 h 4"/>
                <a:gd name="T10" fmla="*/ 0 w 5"/>
                <a:gd name="T11" fmla="*/ 1 h 4"/>
                <a:gd name="T12" fmla="*/ 0 w 5"/>
                <a:gd name="T13" fmla="*/ 1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4"/>
                <a:gd name="T23" fmla="*/ 5 w 5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4">
                  <a:moveTo>
                    <a:pt x="0" y="1"/>
                  </a:moveTo>
                  <a:cubicBezTo>
                    <a:pt x="0" y="2"/>
                    <a:pt x="0" y="4"/>
                    <a:pt x="0" y="4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4" y="2"/>
                    <a:pt x="3" y="2"/>
                    <a:pt x="3" y="0"/>
                  </a:cubicBezTo>
                  <a:cubicBezTo>
                    <a:pt x="3" y="0"/>
                    <a:pt x="1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5" name="Freeform 278">
              <a:extLst>
                <a:ext uri="{FF2B5EF4-FFF2-40B4-BE49-F238E27FC236}">
                  <a16:creationId xmlns:a16="http://schemas.microsoft.com/office/drawing/2014/main" id="{EFBC6A42-34BF-4650-A941-D376CED6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719" y="1843461"/>
              <a:ext cx="5712" cy="5909"/>
            </a:xfrm>
            <a:custGeom>
              <a:avLst/>
              <a:gdLst>
                <a:gd name="T0" fmla="*/ 15 w 15"/>
                <a:gd name="T1" fmla="*/ 3 h 16"/>
                <a:gd name="T2" fmla="*/ 11 w 15"/>
                <a:gd name="T3" fmla="*/ 2 h 16"/>
                <a:gd name="T4" fmla="*/ 11 w 15"/>
                <a:gd name="T5" fmla="*/ 2 h 16"/>
                <a:gd name="T6" fmla="*/ 9 w 15"/>
                <a:gd name="T7" fmla="*/ 4 h 16"/>
                <a:gd name="T8" fmla="*/ 8 w 15"/>
                <a:gd name="T9" fmla="*/ 5 h 16"/>
                <a:gd name="T10" fmla="*/ 7 w 15"/>
                <a:gd name="T11" fmla="*/ 4 h 16"/>
                <a:gd name="T12" fmla="*/ 6 w 15"/>
                <a:gd name="T13" fmla="*/ 4 h 16"/>
                <a:gd name="T14" fmla="*/ 6 w 15"/>
                <a:gd name="T15" fmla="*/ 4 h 16"/>
                <a:gd name="T16" fmla="*/ 7 w 15"/>
                <a:gd name="T17" fmla="*/ 6 h 16"/>
                <a:gd name="T18" fmla="*/ 7 w 15"/>
                <a:gd name="T19" fmla="*/ 9 h 16"/>
                <a:gd name="T20" fmla="*/ 6 w 15"/>
                <a:gd name="T21" fmla="*/ 12 h 16"/>
                <a:gd name="T22" fmla="*/ 8 w 15"/>
                <a:gd name="T23" fmla="*/ 13 h 16"/>
                <a:gd name="T24" fmla="*/ 7 w 15"/>
                <a:gd name="T25" fmla="*/ 14 h 16"/>
                <a:gd name="T26" fmla="*/ 6 w 15"/>
                <a:gd name="T27" fmla="*/ 16 h 16"/>
                <a:gd name="T28" fmla="*/ 6 w 15"/>
                <a:gd name="T29" fmla="*/ 14 h 16"/>
                <a:gd name="T30" fmla="*/ 4 w 15"/>
                <a:gd name="T31" fmla="*/ 14 h 16"/>
                <a:gd name="T32" fmla="*/ 4 w 15"/>
                <a:gd name="T33" fmla="*/ 10 h 16"/>
                <a:gd name="T34" fmla="*/ 0 w 15"/>
                <a:gd name="T35" fmla="*/ 6 h 16"/>
                <a:gd name="T36" fmla="*/ 3 w 15"/>
                <a:gd name="T37" fmla="*/ 3 h 16"/>
                <a:gd name="T38" fmla="*/ 8 w 15"/>
                <a:gd name="T39" fmla="*/ 1 h 16"/>
                <a:gd name="T40" fmla="*/ 10 w 15"/>
                <a:gd name="T41" fmla="*/ 0 h 16"/>
                <a:gd name="T42" fmla="*/ 13 w 15"/>
                <a:gd name="T43" fmla="*/ 2 h 16"/>
                <a:gd name="T44" fmla="*/ 15 w 15"/>
                <a:gd name="T45" fmla="*/ 0 h 16"/>
                <a:gd name="T46" fmla="*/ 15 w 15"/>
                <a:gd name="T47" fmla="*/ 3 h 16"/>
                <a:gd name="T48" fmla="*/ 15 w 15"/>
                <a:gd name="T49" fmla="*/ 3 h 16"/>
                <a:gd name="T50" fmla="*/ 15 w 15"/>
                <a:gd name="T51" fmla="*/ 3 h 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16"/>
                <a:gd name="T80" fmla="*/ 15 w 15"/>
                <a:gd name="T81" fmla="*/ 16 h 1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16">
                  <a:moveTo>
                    <a:pt x="15" y="3"/>
                  </a:moveTo>
                  <a:lnTo>
                    <a:pt x="11" y="2"/>
                  </a:ln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8" y="5"/>
                    <a:pt x="8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7" y="7"/>
                    <a:pt x="7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8" y="13"/>
                    <a:pt x="6" y="12"/>
                  </a:cubicBezTo>
                  <a:cubicBezTo>
                    <a:pt x="7" y="13"/>
                    <a:pt x="7" y="13"/>
                    <a:pt x="8" y="13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6" y="14"/>
                    <a:pt x="6" y="15"/>
                    <a:pt x="6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1" y="10"/>
                    <a:pt x="1" y="8"/>
                    <a:pt x="0" y="6"/>
                  </a:cubicBezTo>
                  <a:cubicBezTo>
                    <a:pt x="1" y="6"/>
                    <a:pt x="3" y="4"/>
                    <a:pt x="3" y="3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1" y="0"/>
                    <a:pt x="12" y="2"/>
                    <a:pt x="13" y="2"/>
                  </a:cubicBezTo>
                  <a:cubicBezTo>
                    <a:pt x="14" y="2"/>
                    <a:pt x="14" y="1"/>
                    <a:pt x="15" y="0"/>
                  </a:cubicBezTo>
                  <a:cubicBezTo>
                    <a:pt x="15" y="1"/>
                    <a:pt x="15" y="3"/>
                    <a:pt x="15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6" name="Freeform 279">
              <a:extLst>
                <a:ext uri="{FF2B5EF4-FFF2-40B4-BE49-F238E27FC236}">
                  <a16:creationId xmlns:a16="http://schemas.microsoft.com/office/drawing/2014/main" id="{337052BF-CC22-4F85-8BD4-2F0CC3380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537" y="1842476"/>
              <a:ext cx="2167" cy="3152"/>
            </a:xfrm>
            <a:custGeom>
              <a:avLst/>
              <a:gdLst>
                <a:gd name="T0" fmla="*/ 6 w 6"/>
                <a:gd name="T1" fmla="*/ 5 h 8"/>
                <a:gd name="T2" fmla="*/ 2 w 6"/>
                <a:gd name="T3" fmla="*/ 0 h 8"/>
                <a:gd name="T4" fmla="*/ 0 w 6"/>
                <a:gd name="T5" fmla="*/ 3 h 8"/>
                <a:gd name="T6" fmla="*/ 1 w 6"/>
                <a:gd name="T7" fmla="*/ 6 h 8"/>
                <a:gd name="T8" fmla="*/ 3 w 6"/>
                <a:gd name="T9" fmla="*/ 8 h 8"/>
                <a:gd name="T10" fmla="*/ 6 w 6"/>
                <a:gd name="T11" fmla="*/ 5 h 8"/>
                <a:gd name="T12" fmla="*/ 6 w 6"/>
                <a:gd name="T13" fmla="*/ 5 h 8"/>
                <a:gd name="T14" fmla="*/ 6 w 6"/>
                <a:gd name="T15" fmla="*/ 5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8"/>
                <a:gd name="T26" fmla="*/ 6 w 6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8">
                  <a:moveTo>
                    <a:pt x="6" y="5"/>
                  </a:moveTo>
                  <a:cubicBezTo>
                    <a:pt x="4" y="2"/>
                    <a:pt x="3" y="0"/>
                    <a:pt x="2" y="0"/>
                  </a:cubicBezTo>
                  <a:cubicBezTo>
                    <a:pt x="0" y="0"/>
                    <a:pt x="2" y="1"/>
                    <a:pt x="0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8"/>
                    <a:pt x="5" y="6"/>
                    <a:pt x="6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7" name="Freeform 280">
              <a:extLst>
                <a:ext uri="{FF2B5EF4-FFF2-40B4-BE49-F238E27FC236}">
                  <a16:creationId xmlns:a16="http://schemas.microsoft.com/office/drawing/2014/main" id="{0407734C-21CC-4E17-9AF5-1556A27D3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506" y="1829082"/>
              <a:ext cx="7288" cy="8076"/>
            </a:xfrm>
            <a:custGeom>
              <a:avLst/>
              <a:gdLst>
                <a:gd name="T0" fmla="*/ 20 w 20"/>
                <a:gd name="T1" fmla="*/ 11 h 21"/>
                <a:gd name="T2" fmla="*/ 17 w 20"/>
                <a:gd name="T3" fmla="*/ 2 h 21"/>
                <a:gd name="T4" fmla="*/ 13 w 20"/>
                <a:gd name="T5" fmla="*/ 1 h 21"/>
                <a:gd name="T6" fmla="*/ 10 w 20"/>
                <a:gd name="T7" fmla="*/ 3 h 21"/>
                <a:gd name="T8" fmla="*/ 6 w 20"/>
                <a:gd name="T9" fmla="*/ 0 h 21"/>
                <a:gd name="T10" fmla="*/ 6 w 20"/>
                <a:gd name="T11" fmla="*/ 0 h 21"/>
                <a:gd name="T12" fmla="*/ 5 w 20"/>
                <a:gd name="T13" fmla="*/ 0 h 21"/>
                <a:gd name="T14" fmla="*/ 5 w 20"/>
                <a:gd name="T15" fmla="*/ 0 h 21"/>
                <a:gd name="T16" fmla="*/ 4 w 20"/>
                <a:gd name="T17" fmla="*/ 2 h 21"/>
                <a:gd name="T18" fmla="*/ 5 w 20"/>
                <a:gd name="T19" fmla="*/ 3 h 21"/>
                <a:gd name="T20" fmla="*/ 3 w 20"/>
                <a:gd name="T21" fmla="*/ 4 h 21"/>
                <a:gd name="T22" fmla="*/ 2 w 20"/>
                <a:gd name="T23" fmla="*/ 8 h 21"/>
                <a:gd name="T24" fmla="*/ 2 w 20"/>
                <a:gd name="T25" fmla="*/ 8 h 21"/>
                <a:gd name="T26" fmla="*/ 0 w 20"/>
                <a:gd name="T27" fmla="*/ 11 h 21"/>
                <a:gd name="T28" fmla="*/ 0 w 20"/>
                <a:gd name="T29" fmla="*/ 11 h 21"/>
                <a:gd name="T30" fmla="*/ 1 w 20"/>
                <a:gd name="T31" fmla="*/ 11 h 21"/>
                <a:gd name="T32" fmla="*/ 1 w 20"/>
                <a:gd name="T33" fmla="*/ 11 h 21"/>
                <a:gd name="T34" fmla="*/ 2 w 20"/>
                <a:gd name="T35" fmla="*/ 13 h 21"/>
                <a:gd name="T36" fmla="*/ 2 w 20"/>
                <a:gd name="T37" fmla="*/ 14 h 21"/>
                <a:gd name="T38" fmla="*/ 2 w 20"/>
                <a:gd name="T39" fmla="*/ 16 h 21"/>
                <a:gd name="T40" fmla="*/ 2 w 20"/>
                <a:gd name="T41" fmla="*/ 16 h 21"/>
                <a:gd name="T42" fmla="*/ 2 w 20"/>
                <a:gd name="T43" fmla="*/ 16 h 21"/>
                <a:gd name="T44" fmla="*/ 5 w 20"/>
                <a:gd name="T45" fmla="*/ 17 h 21"/>
                <a:gd name="T46" fmla="*/ 4 w 20"/>
                <a:gd name="T47" fmla="*/ 21 h 21"/>
                <a:gd name="T48" fmla="*/ 9 w 20"/>
                <a:gd name="T49" fmla="*/ 21 h 21"/>
                <a:gd name="T50" fmla="*/ 17 w 20"/>
                <a:gd name="T51" fmla="*/ 20 h 21"/>
                <a:gd name="T52" fmla="*/ 16 w 20"/>
                <a:gd name="T53" fmla="*/ 19 h 21"/>
                <a:gd name="T54" fmla="*/ 17 w 20"/>
                <a:gd name="T55" fmla="*/ 18 h 21"/>
                <a:gd name="T56" fmla="*/ 17 w 20"/>
                <a:gd name="T57" fmla="*/ 18 h 21"/>
                <a:gd name="T58" fmla="*/ 17 w 20"/>
                <a:gd name="T59" fmla="*/ 18 h 21"/>
                <a:gd name="T60" fmla="*/ 17 w 20"/>
                <a:gd name="T61" fmla="*/ 18 h 21"/>
                <a:gd name="T62" fmla="*/ 18 w 20"/>
                <a:gd name="T63" fmla="*/ 17 h 21"/>
                <a:gd name="T64" fmla="*/ 13 w 20"/>
                <a:gd name="T65" fmla="*/ 12 h 21"/>
                <a:gd name="T66" fmla="*/ 20 w 20"/>
                <a:gd name="T67" fmla="*/ 11 h 21"/>
                <a:gd name="T68" fmla="*/ 20 w 20"/>
                <a:gd name="T69" fmla="*/ 11 h 21"/>
                <a:gd name="T70" fmla="*/ 20 w 20"/>
                <a:gd name="T71" fmla="*/ 11 h 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"/>
                <a:gd name="T109" fmla="*/ 0 h 21"/>
                <a:gd name="T110" fmla="*/ 20 w 20"/>
                <a:gd name="T111" fmla="*/ 21 h 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" h="21">
                  <a:moveTo>
                    <a:pt x="20" y="11"/>
                  </a:moveTo>
                  <a:cubicBezTo>
                    <a:pt x="19" y="8"/>
                    <a:pt x="19" y="5"/>
                    <a:pt x="17" y="2"/>
                  </a:cubicBezTo>
                  <a:cubicBezTo>
                    <a:pt x="15" y="2"/>
                    <a:pt x="15" y="1"/>
                    <a:pt x="13" y="1"/>
                  </a:cubicBezTo>
                  <a:cubicBezTo>
                    <a:pt x="12" y="1"/>
                    <a:pt x="11" y="3"/>
                    <a:pt x="10" y="3"/>
                  </a:cubicBezTo>
                  <a:cubicBezTo>
                    <a:pt x="10" y="3"/>
                    <a:pt x="6" y="0"/>
                    <a:pt x="6" y="0"/>
                  </a:cubicBezTo>
                  <a:lnTo>
                    <a:pt x="5" y="0"/>
                  </a:lnTo>
                  <a:cubicBezTo>
                    <a:pt x="5" y="0"/>
                    <a:pt x="4" y="0"/>
                    <a:pt x="4" y="2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7"/>
                    <a:pt x="2" y="5"/>
                    <a:pt x="2" y="8"/>
                  </a:cubicBezTo>
                  <a:lnTo>
                    <a:pt x="0" y="11"/>
                  </a:lnTo>
                  <a:cubicBezTo>
                    <a:pt x="1" y="11"/>
                    <a:pt x="1" y="12"/>
                    <a:pt x="1" y="11"/>
                  </a:cubicBezTo>
                  <a:lnTo>
                    <a:pt x="2" y="13"/>
                  </a:lnTo>
                  <a:lnTo>
                    <a:pt x="2" y="14"/>
                  </a:lnTo>
                  <a:lnTo>
                    <a:pt x="2" y="16"/>
                  </a:lnTo>
                  <a:cubicBezTo>
                    <a:pt x="3" y="16"/>
                    <a:pt x="4" y="16"/>
                    <a:pt x="5" y="17"/>
                  </a:cubicBezTo>
                  <a:cubicBezTo>
                    <a:pt x="5" y="17"/>
                    <a:pt x="4" y="19"/>
                    <a:pt x="4" y="21"/>
                  </a:cubicBezTo>
                  <a:cubicBezTo>
                    <a:pt x="5" y="21"/>
                    <a:pt x="7" y="21"/>
                    <a:pt x="9" y="21"/>
                  </a:cubicBezTo>
                  <a:cubicBezTo>
                    <a:pt x="12" y="21"/>
                    <a:pt x="15" y="21"/>
                    <a:pt x="17" y="20"/>
                  </a:cubicBezTo>
                  <a:cubicBezTo>
                    <a:pt x="17" y="20"/>
                    <a:pt x="16" y="19"/>
                    <a:pt x="16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7"/>
                    <a:pt x="18" y="17"/>
                  </a:cubicBezTo>
                  <a:cubicBezTo>
                    <a:pt x="13" y="15"/>
                    <a:pt x="15" y="14"/>
                    <a:pt x="13" y="12"/>
                  </a:cubicBezTo>
                  <a:cubicBezTo>
                    <a:pt x="17" y="13"/>
                    <a:pt x="17" y="11"/>
                    <a:pt x="20" y="1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8" name="Freeform 281">
              <a:extLst>
                <a:ext uri="{FF2B5EF4-FFF2-40B4-BE49-F238E27FC236}">
                  <a16:creationId xmlns:a16="http://schemas.microsoft.com/office/drawing/2014/main" id="{37C71772-1FEA-4D94-8D1B-E7BCFFCB1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294" y="1836961"/>
              <a:ext cx="2757" cy="1773"/>
            </a:xfrm>
            <a:custGeom>
              <a:avLst/>
              <a:gdLst>
                <a:gd name="T0" fmla="*/ 8 w 8"/>
                <a:gd name="T1" fmla="*/ 3 h 5"/>
                <a:gd name="T2" fmla="*/ 5 w 8"/>
                <a:gd name="T3" fmla="*/ 5 h 5"/>
                <a:gd name="T4" fmla="*/ 4 w 8"/>
                <a:gd name="T5" fmla="*/ 4 h 5"/>
                <a:gd name="T6" fmla="*/ 2 w 8"/>
                <a:gd name="T7" fmla="*/ 5 h 5"/>
                <a:gd name="T8" fmla="*/ 2 w 8"/>
                <a:gd name="T9" fmla="*/ 5 h 5"/>
                <a:gd name="T10" fmla="*/ 1 w 8"/>
                <a:gd name="T11" fmla="*/ 5 h 5"/>
                <a:gd name="T12" fmla="*/ 1 w 8"/>
                <a:gd name="T13" fmla="*/ 5 h 5"/>
                <a:gd name="T14" fmla="*/ 0 w 8"/>
                <a:gd name="T15" fmla="*/ 4 h 5"/>
                <a:gd name="T16" fmla="*/ 1 w 8"/>
                <a:gd name="T17" fmla="*/ 1 h 5"/>
                <a:gd name="T18" fmla="*/ 8 w 8"/>
                <a:gd name="T19" fmla="*/ 0 h 5"/>
                <a:gd name="T20" fmla="*/ 8 w 8"/>
                <a:gd name="T21" fmla="*/ 0 h 5"/>
                <a:gd name="T22" fmla="*/ 7 w 8"/>
                <a:gd name="T23" fmla="*/ 2 h 5"/>
                <a:gd name="T24" fmla="*/ 7 w 8"/>
                <a:gd name="T25" fmla="*/ 2 h 5"/>
                <a:gd name="T26" fmla="*/ 8 w 8"/>
                <a:gd name="T27" fmla="*/ 3 h 5"/>
                <a:gd name="T28" fmla="*/ 8 w 8"/>
                <a:gd name="T29" fmla="*/ 3 h 5"/>
                <a:gd name="T30" fmla="*/ 8 w 8"/>
                <a:gd name="T31" fmla="*/ 3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"/>
                <a:gd name="T49" fmla="*/ 0 h 5"/>
                <a:gd name="T50" fmla="*/ 8 w 8"/>
                <a:gd name="T51" fmla="*/ 5 h 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" h="5">
                  <a:moveTo>
                    <a:pt x="8" y="3"/>
                  </a:moveTo>
                  <a:cubicBezTo>
                    <a:pt x="8" y="3"/>
                    <a:pt x="6" y="4"/>
                    <a:pt x="5" y="5"/>
                  </a:cubicBezTo>
                  <a:cubicBezTo>
                    <a:pt x="5" y="5"/>
                    <a:pt x="4" y="5"/>
                    <a:pt x="4" y="4"/>
                  </a:cubicBezTo>
                  <a:cubicBezTo>
                    <a:pt x="3" y="4"/>
                    <a:pt x="3" y="5"/>
                    <a:pt x="2" y="5"/>
                  </a:cubicBezTo>
                  <a:lnTo>
                    <a:pt x="1" y="5"/>
                  </a:ln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3" y="1"/>
                    <a:pt x="5" y="1"/>
                    <a:pt x="8" y="0"/>
                  </a:cubicBezTo>
                  <a:lnTo>
                    <a:pt x="7" y="2"/>
                  </a:lnTo>
                  <a:cubicBezTo>
                    <a:pt x="7" y="3"/>
                    <a:pt x="5" y="3"/>
                    <a:pt x="8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9" name="Freeform 282">
              <a:extLst>
                <a:ext uri="{FF2B5EF4-FFF2-40B4-BE49-F238E27FC236}">
                  <a16:creationId xmlns:a16="http://schemas.microsoft.com/office/drawing/2014/main" id="{6E560784-6C16-4316-95A0-3A833DF8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688" y="1837749"/>
              <a:ext cx="9652" cy="9849"/>
            </a:xfrm>
            <a:custGeom>
              <a:avLst/>
              <a:gdLst>
                <a:gd name="T0" fmla="*/ 15 w 26"/>
                <a:gd name="T1" fmla="*/ 4 h 25"/>
                <a:gd name="T2" fmla="*/ 13 w 26"/>
                <a:gd name="T3" fmla="*/ 3 h 25"/>
                <a:gd name="T4" fmla="*/ 11 w 26"/>
                <a:gd name="T5" fmla="*/ 5 h 25"/>
                <a:gd name="T6" fmla="*/ 13 w 26"/>
                <a:gd name="T7" fmla="*/ 8 h 25"/>
                <a:gd name="T8" fmla="*/ 16 w 26"/>
                <a:gd name="T9" fmla="*/ 11 h 25"/>
                <a:gd name="T10" fmla="*/ 16 w 26"/>
                <a:gd name="T11" fmla="*/ 11 h 25"/>
                <a:gd name="T12" fmla="*/ 19 w 26"/>
                <a:gd name="T13" fmla="*/ 14 h 25"/>
                <a:gd name="T14" fmla="*/ 19 w 26"/>
                <a:gd name="T15" fmla="*/ 14 h 25"/>
                <a:gd name="T16" fmla="*/ 22 w 26"/>
                <a:gd name="T17" fmla="*/ 15 h 25"/>
                <a:gd name="T18" fmla="*/ 26 w 26"/>
                <a:gd name="T19" fmla="*/ 18 h 25"/>
                <a:gd name="T20" fmla="*/ 25 w 26"/>
                <a:gd name="T21" fmla="*/ 19 h 25"/>
                <a:gd name="T22" fmla="*/ 25 w 26"/>
                <a:gd name="T23" fmla="*/ 19 h 25"/>
                <a:gd name="T24" fmla="*/ 24 w 26"/>
                <a:gd name="T25" fmla="*/ 18 h 25"/>
                <a:gd name="T26" fmla="*/ 24 w 26"/>
                <a:gd name="T27" fmla="*/ 18 h 25"/>
                <a:gd name="T28" fmla="*/ 23 w 26"/>
                <a:gd name="T29" fmla="*/ 18 h 25"/>
                <a:gd name="T30" fmla="*/ 22 w 26"/>
                <a:gd name="T31" fmla="*/ 18 h 25"/>
                <a:gd name="T32" fmla="*/ 22 w 26"/>
                <a:gd name="T33" fmla="*/ 19 h 25"/>
                <a:gd name="T34" fmla="*/ 23 w 26"/>
                <a:gd name="T35" fmla="*/ 20 h 25"/>
                <a:gd name="T36" fmla="*/ 22 w 26"/>
                <a:gd name="T37" fmla="*/ 22 h 25"/>
                <a:gd name="T38" fmla="*/ 21 w 26"/>
                <a:gd name="T39" fmla="*/ 25 h 25"/>
                <a:gd name="T40" fmla="*/ 19 w 26"/>
                <a:gd name="T41" fmla="*/ 24 h 25"/>
                <a:gd name="T42" fmla="*/ 21 w 26"/>
                <a:gd name="T43" fmla="*/ 22 h 25"/>
                <a:gd name="T44" fmla="*/ 17 w 26"/>
                <a:gd name="T45" fmla="*/ 17 h 25"/>
                <a:gd name="T46" fmla="*/ 15 w 26"/>
                <a:gd name="T47" fmla="*/ 16 h 25"/>
                <a:gd name="T48" fmla="*/ 5 w 26"/>
                <a:gd name="T49" fmla="*/ 7 h 25"/>
                <a:gd name="T50" fmla="*/ 3 w 26"/>
                <a:gd name="T51" fmla="*/ 7 h 25"/>
                <a:gd name="T52" fmla="*/ 1 w 26"/>
                <a:gd name="T53" fmla="*/ 8 h 25"/>
                <a:gd name="T54" fmla="*/ 0 w 26"/>
                <a:gd name="T55" fmla="*/ 5 h 25"/>
                <a:gd name="T56" fmla="*/ 0 w 26"/>
                <a:gd name="T57" fmla="*/ 2 h 25"/>
                <a:gd name="T58" fmla="*/ 0 w 26"/>
                <a:gd name="T59" fmla="*/ 2 h 25"/>
                <a:gd name="T60" fmla="*/ 0 w 26"/>
                <a:gd name="T61" fmla="*/ 2 h 25"/>
                <a:gd name="T62" fmla="*/ 1 w 26"/>
                <a:gd name="T63" fmla="*/ 2 h 25"/>
                <a:gd name="T64" fmla="*/ 1 w 26"/>
                <a:gd name="T65" fmla="*/ 2 h 25"/>
                <a:gd name="T66" fmla="*/ 3 w 26"/>
                <a:gd name="T67" fmla="*/ 1 h 25"/>
                <a:gd name="T68" fmla="*/ 4 w 26"/>
                <a:gd name="T69" fmla="*/ 2 h 25"/>
                <a:gd name="T70" fmla="*/ 8 w 26"/>
                <a:gd name="T71" fmla="*/ 0 h 25"/>
                <a:gd name="T72" fmla="*/ 8 w 26"/>
                <a:gd name="T73" fmla="*/ 0 h 25"/>
                <a:gd name="T74" fmla="*/ 11 w 26"/>
                <a:gd name="T75" fmla="*/ 0 h 25"/>
                <a:gd name="T76" fmla="*/ 11 w 26"/>
                <a:gd name="T77" fmla="*/ 0 h 25"/>
                <a:gd name="T78" fmla="*/ 15 w 26"/>
                <a:gd name="T79" fmla="*/ 1 h 25"/>
                <a:gd name="T80" fmla="*/ 15 w 26"/>
                <a:gd name="T81" fmla="*/ 4 h 25"/>
                <a:gd name="T82" fmla="*/ 15 w 26"/>
                <a:gd name="T83" fmla="*/ 4 h 25"/>
                <a:gd name="T84" fmla="*/ 15 w 26"/>
                <a:gd name="T85" fmla="*/ 4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6"/>
                <a:gd name="T130" fmla="*/ 0 h 25"/>
                <a:gd name="T131" fmla="*/ 26 w 26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6" h="25">
                  <a:moveTo>
                    <a:pt x="15" y="4"/>
                  </a:moveTo>
                  <a:cubicBezTo>
                    <a:pt x="14" y="3"/>
                    <a:pt x="14" y="5"/>
                    <a:pt x="13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11" y="7"/>
                    <a:pt x="12" y="8"/>
                    <a:pt x="13" y="8"/>
                  </a:cubicBezTo>
                  <a:cubicBezTo>
                    <a:pt x="13" y="9"/>
                    <a:pt x="16" y="11"/>
                    <a:pt x="16" y="11"/>
                  </a:cubicBezTo>
                  <a:lnTo>
                    <a:pt x="19" y="14"/>
                  </a:lnTo>
                  <a:cubicBezTo>
                    <a:pt x="20" y="15"/>
                    <a:pt x="21" y="15"/>
                    <a:pt x="22" y="15"/>
                  </a:cubicBezTo>
                  <a:cubicBezTo>
                    <a:pt x="22" y="16"/>
                    <a:pt x="25" y="18"/>
                    <a:pt x="26" y="18"/>
                  </a:cubicBezTo>
                  <a:cubicBezTo>
                    <a:pt x="26" y="18"/>
                    <a:pt x="25" y="19"/>
                    <a:pt x="25" y="19"/>
                  </a:cubicBezTo>
                  <a:lnTo>
                    <a:pt x="24" y="18"/>
                  </a:lnTo>
                  <a:cubicBezTo>
                    <a:pt x="24" y="18"/>
                    <a:pt x="23" y="18"/>
                    <a:pt x="23" y="18"/>
                  </a:cubicBezTo>
                  <a:cubicBezTo>
                    <a:pt x="23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2" y="19"/>
                    <a:pt x="22" y="20"/>
                    <a:pt x="23" y="20"/>
                  </a:cubicBezTo>
                  <a:cubicBezTo>
                    <a:pt x="23" y="21"/>
                    <a:pt x="22" y="22"/>
                    <a:pt x="22" y="22"/>
                  </a:cubicBezTo>
                  <a:cubicBezTo>
                    <a:pt x="22" y="23"/>
                    <a:pt x="21" y="24"/>
                    <a:pt x="21" y="25"/>
                  </a:cubicBezTo>
                  <a:cubicBezTo>
                    <a:pt x="21" y="25"/>
                    <a:pt x="19" y="24"/>
                    <a:pt x="19" y="24"/>
                  </a:cubicBezTo>
                  <a:cubicBezTo>
                    <a:pt x="19" y="23"/>
                    <a:pt x="21" y="23"/>
                    <a:pt x="21" y="22"/>
                  </a:cubicBezTo>
                  <a:cubicBezTo>
                    <a:pt x="21" y="20"/>
                    <a:pt x="19" y="18"/>
                    <a:pt x="17" y="17"/>
                  </a:cubicBezTo>
                  <a:cubicBezTo>
                    <a:pt x="16" y="17"/>
                    <a:pt x="15" y="16"/>
                    <a:pt x="15" y="16"/>
                  </a:cubicBezTo>
                  <a:cubicBezTo>
                    <a:pt x="8" y="14"/>
                    <a:pt x="6" y="8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0" y="4"/>
                    <a:pt x="0" y="2"/>
                  </a:cubicBezTo>
                  <a:lnTo>
                    <a:pt x="1" y="2"/>
                  </a:lnTo>
                  <a:cubicBezTo>
                    <a:pt x="2" y="2"/>
                    <a:pt x="2" y="1"/>
                    <a:pt x="3" y="1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1"/>
                    <a:pt x="7" y="0"/>
                    <a:pt x="8" y="0"/>
                  </a:cubicBezTo>
                  <a:lnTo>
                    <a:pt x="11" y="0"/>
                  </a:lnTo>
                  <a:cubicBezTo>
                    <a:pt x="12" y="1"/>
                    <a:pt x="13" y="1"/>
                    <a:pt x="15" y="1"/>
                  </a:cubicBezTo>
                  <a:cubicBezTo>
                    <a:pt x="15" y="3"/>
                    <a:pt x="14" y="3"/>
                    <a:pt x="15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0" name="Freeform 283">
              <a:extLst>
                <a:ext uri="{FF2B5EF4-FFF2-40B4-BE49-F238E27FC236}">
                  <a16:creationId xmlns:a16="http://schemas.microsoft.com/office/drawing/2014/main" id="{ECE881FD-F0DA-498D-854F-B6842D83A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446" y="1833021"/>
              <a:ext cx="11031" cy="9455"/>
            </a:xfrm>
            <a:custGeom>
              <a:avLst/>
              <a:gdLst>
                <a:gd name="T0" fmla="*/ 6 w 29"/>
                <a:gd name="T1" fmla="*/ 22 h 25"/>
                <a:gd name="T2" fmla="*/ 6 w 29"/>
                <a:gd name="T3" fmla="*/ 19 h 25"/>
                <a:gd name="T4" fmla="*/ 7 w 29"/>
                <a:gd name="T5" fmla="*/ 17 h 25"/>
                <a:gd name="T6" fmla="*/ 6 w 29"/>
                <a:gd name="T7" fmla="*/ 12 h 25"/>
                <a:gd name="T8" fmla="*/ 0 w 29"/>
                <a:gd name="T9" fmla="*/ 9 h 25"/>
                <a:gd name="T10" fmla="*/ 0 w 29"/>
                <a:gd name="T11" fmla="*/ 9 h 25"/>
                <a:gd name="T12" fmla="*/ 1 w 29"/>
                <a:gd name="T13" fmla="*/ 9 h 25"/>
                <a:gd name="T14" fmla="*/ 1 w 29"/>
                <a:gd name="T15" fmla="*/ 9 h 25"/>
                <a:gd name="T16" fmla="*/ 2 w 29"/>
                <a:gd name="T17" fmla="*/ 7 h 25"/>
                <a:gd name="T18" fmla="*/ 2 w 29"/>
                <a:gd name="T19" fmla="*/ 7 h 25"/>
                <a:gd name="T20" fmla="*/ 4 w 29"/>
                <a:gd name="T21" fmla="*/ 8 h 25"/>
                <a:gd name="T22" fmla="*/ 4 w 29"/>
                <a:gd name="T23" fmla="*/ 8 h 25"/>
                <a:gd name="T24" fmla="*/ 7 w 29"/>
                <a:gd name="T25" fmla="*/ 8 h 25"/>
                <a:gd name="T26" fmla="*/ 7 w 29"/>
                <a:gd name="T27" fmla="*/ 8 h 25"/>
                <a:gd name="T28" fmla="*/ 7 w 29"/>
                <a:gd name="T29" fmla="*/ 4 h 25"/>
                <a:gd name="T30" fmla="*/ 7 w 29"/>
                <a:gd name="T31" fmla="*/ 4 h 25"/>
                <a:gd name="T32" fmla="*/ 9 w 29"/>
                <a:gd name="T33" fmla="*/ 6 h 25"/>
                <a:gd name="T34" fmla="*/ 14 w 29"/>
                <a:gd name="T35" fmla="*/ 1 h 25"/>
                <a:gd name="T36" fmla="*/ 17 w 29"/>
                <a:gd name="T37" fmla="*/ 0 h 25"/>
                <a:gd name="T38" fmla="*/ 17 w 29"/>
                <a:gd name="T39" fmla="*/ 0 h 25"/>
                <a:gd name="T40" fmla="*/ 17 w 29"/>
                <a:gd name="T41" fmla="*/ 2 h 25"/>
                <a:gd name="T42" fmla="*/ 17 w 29"/>
                <a:gd name="T43" fmla="*/ 2 h 25"/>
                <a:gd name="T44" fmla="*/ 23 w 29"/>
                <a:gd name="T45" fmla="*/ 5 h 25"/>
                <a:gd name="T46" fmla="*/ 26 w 29"/>
                <a:gd name="T47" fmla="*/ 6 h 25"/>
                <a:gd name="T48" fmla="*/ 26 w 29"/>
                <a:gd name="T49" fmla="*/ 6 h 25"/>
                <a:gd name="T50" fmla="*/ 26 w 29"/>
                <a:gd name="T51" fmla="*/ 6 h 25"/>
                <a:gd name="T52" fmla="*/ 26 w 29"/>
                <a:gd name="T53" fmla="*/ 6 h 25"/>
                <a:gd name="T54" fmla="*/ 29 w 29"/>
                <a:gd name="T55" fmla="*/ 7 h 25"/>
                <a:gd name="T56" fmla="*/ 26 w 29"/>
                <a:gd name="T57" fmla="*/ 14 h 25"/>
                <a:gd name="T58" fmla="*/ 27 w 29"/>
                <a:gd name="T59" fmla="*/ 15 h 25"/>
                <a:gd name="T60" fmla="*/ 27 w 29"/>
                <a:gd name="T61" fmla="*/ 15 h 25"/>
                <a:gd name="T62" fmla="*/ 27 w 29"/>
                <a:gd name="T63" fmla="*/ 16 h 25"/>
                <a:gd name="T64" fmla="*/ 27 w 29"/>
                <a:gd name="T65" fmla="*/ 16 h 25"/>
                <a:gd name="T66" fmla="*/ 27 w 29"/>
                <a:gd name="T67" fmla="*/ 18 h 25"/>
                <a:gd name="T68" fmla="*/ 28 w 29"/>
                <a:gd name="T69" fmla="*/ 21 h 25"/>
                <a:gd name="T70" fmla="*/ 22 w 29"/>
                <a:gd name="T71" fmla="*/ 23 h 25"/>
                <a:gd name="T72" fmla="*/ 20 w 29"/>
                <a:gd name="T73" fmla="*/ 22 h 25"/>
                <a:gd name="T74" fmla="*/ 17 w 29"/>
                <a:gd name="T75" fmla="*/ 25 h 25"/>
                <a:gd name="T76" fmla="*/ 14 w 29"/>
                <a:gd name="T77" fmla="*/ 24 h 25"/>
                <a:gd name="T78" fmla="*/ 12 w 29"/>
                <a:gd name="T79" fmla="*/ 25 h 25"/>
                <a:gd name="T80" fmla="*/ 6 w 29"/>
                <a:gd name="T81" fmla="*/ 22 h 25"/>
                <a:gd name="T82" fmla="*/ 6 w 29"/>
                <a:gd name="T83" fmla="*/ 22 h 25"/>
                <a:gd name="T84" fmla="*/ 6 w 29"/>
                <a:gd name="T85" fmla="*/ 22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5"/>
                <a:gd name="T131" fmla="*/ 29 w 29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5">
                  <a:moveTo>
                    <a:pt x="6" y="22"/>
                  </a:moveTo>
                  <a:cubicBezTo>
                    <a:pt x="7" y="21"/>
                    <a:pt x="6" y="20"/>
                    <a:pt x="6" y="19"/>
                  </a:cubicBezTo>
                  <a:cubicBezTo>
                    <a:pt x="6" y="18"/>
                    <a:pt x="7" y="18"/>
                    <a:pt x="7" y="17"/>
                  </a:cubicBezTo>
                  <a:cubicBezTo>
                    <a:pt x="7" y="16"/>
                    <a:pt x="6" y="14"/>
                    <a:pt x="6" y="12"/>
                  </a:cubicBezTo>
                  <a:cubicBezTo>
                    <a:pt x="5" y="12"/>
                    <a:pt x="0" y="9"/>
                    <a:pt x="0" y="9"/>
                  </a:cubicBezTo>
                  <a:lnTo>
                    <a:pt x="1" y="9"/>
                  </a:lnTo>
                  <a:cubicBezTo>
                    <a:pt x="1" y="9"/>
                    <a:pt x="2" y="7"/>
                    <a:pt x="2" y="7"/>
                  </a:cubicBezTo>
                  <a:lnTo>
                    <a:pt x="4" y="8"/>
                  </a:lnTo>
                  <a:cubicBezTo>
                    <a:pt x="5" y="7"/>
                    <a:pt x="6" y="8"/>
                    <a:pt x="7" y="8"/>
                  </a:cubicBezTo>
                  <a:lnTo>
                    <a:pt x="7" y="4"/>
                  </a:lnTo>
                  <a:cubicBezTo>
                    <a:pt x="7" y="5"/>
                    <a:pt x="8" y="6"/>
                    <a:pt x="9" y="6"/>
                  </a:cubicBezTo>
                  <a:cubicBezTo>
                    <a:pt x="11" y="6"/>
                    <a:pt x="14" y="2"/>
                    <a:pt x="14" y="1"/>
                  </a:cubicBezTo>
                  <a:cubicBezTo>
                    <a:pt x="15" y="1"/>
                    <a:pt x="16" y="1"/>
                    <a:pt x="17" y="0"/>
                  </a:cubicBezTo>
                  <a:lnTo>
                    <a:pt x="17" y="2"/>
                  </a:lnTo>
                  <a:cubicBezTo>
                    <a:pt x="19" y="2"/>
                    <a:pt x="21" y="4"/>
                    <a:pt x="23" y="5"/>
                  </a:cubicBezTo>
                  <a:cubicBezTo>
                    <a:pt x="23" y="5"/>
                    <a:pt x="25" y="6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8" y="8"/>
                    <a:pt x="27" y="13"/>
                    <a:pt x="26" y="14"/>
                  </a:cubicBezTo>
                  <a:cubicBezTo>
                    <a:pt x="26" y="14"/>
                    <a:pt x="27" y="15"/>
                    <a:pt x="27" y="15"/>
                  </a:cubicBezTo>
                  <a:lnTo>
                    <a:pt x="27" y="16"/>
                  </a:lnTo>
                  <a:cubicBezTo>
                    <a:pt x="27" y="17"/>
                    <a:pt x="27" y="17"/>
                    <a:pt x="27" y="18"/>
                  </a:cubicBezTo>
                  <a:cubicBezTo>
                    <a:pt x="27" y="19"/>
                    <a:pt x="27" y="20"/>
                    <a:pt x="28" y="21"/>
                  </a:cubicBezTo>
                  <a:cubicBezTo>
                    <a:pt x="26" y="22"/>
                    <a:pt x="25" y="25"/>
                    <a:pt x="22" y="23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8" y="22"/>
                    <a:pt x="17" y="24"/>
                    <a:pt x="17" y="25"/>
                  </a:cubicBezTo>
                  <a:cubicBezTo>
                    <a:pt x="16" y="25"/>
                    <a:pt x="14" y="25"/>
                    <a:pt x="14" y="24"/>
                  </a:cubicBezTo>
                  <a:cubicBezTo>
                    <a:pt x="13" y="24"/>
                    <a:pt x="13" y="25"/>
                    <a:pt x="12" y="25"/>
                  </a:cubicBezTo>
                  <a:cubicBezTo>
                    <a:pt x="11" y="25"/>
                    <a:pt x="7" y="24"/>
                    <a:pt x="6" y="2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1" name="Freeform 284">
              <a:extLst>
                <a:ext uri="{FF2B5EF4-FFF2-40B4-BE49-F238E27FC236}">
                  <a16:creationId xmlns:a16="http://schemas.microsoft.com/office/drawing/2014/main" id="{5C0FA773-2F45-49B7-9483-6891FD3E2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36" y="1830658"/>
              <a:ext cx="3152" cy="2757"/>
            </a:xfrm>
            <a:custGeom>
              <a:avLst/>
              <a:gdLst>
                <a:gd name="T0" fmla="*/ 0 w 8"/>
                <a:gd name="T1" fmla="*/ 5 h 7"/>
                <a:gd name="T2" fmla="*/ 0 w 8"/>
                <a:gd name="T3" fmla="*/ 6 h 7"/>
                <a:gd name="T4" fmla="*/ 1 w 8"/>
                <a:gd name="T5" fmla="*/ 3 h 7"/>
                <a:gd name="T6" fmla="*/ 2 w 8"/>
                <a:gd name="T7" fmla="*/ 1 h 7"/>
                <a:gd name="T8" fmla="*/ 3 w 8"/>
                <a:gd name="T9" fmla="*/ 3 h 7"/>
                <a:gd name="T10" fmla="*/ 3 w 8"/>
                <a:gd name="T11" fmla="*/ 3 h 7"/>
                <a:gd name="T12" fmla="*/ 4 w 8"/>
                <a:gd name="T13" fmla="*/ 3 h 7"/>
                <a:gd name="T14" fmla="*/ 4 w 8"/>
                <a:gd name="T15" fmla="*/ 2 h 7"/>
                <a:gd name="T16" fmla="*/ 4 w 8"/>
                <a:gd name="T17" fmla="*/ 2 h 7"/>
                <a:gd name="T18" fmla="*/ 3 w 8"/>
                <a:gd name="T19" fmla="*/ 1 h 7"/>
                <a:gd name="T20" fmla="*/ 5 w 8"/>
                <a:gd name="T21" fmla="*/ 0 h 7"/>
                <a:gd name="T22" fmla="*/ 6 w 8"/>
                <a:gd name="T23" fmla="*/ 0 h 7"/>
                <a:gd name="T24" fmla="*/ 8 w 8"/>
                <a:gd name="T25" fmla="*/ 0 h 7"/>
                <a:gd name="T26" fmla="*/ 7 w 8"/>
                <a:gd name="T27" fmla="*/ 4 h 7"/>
                <a:gd name="T28" fmla="*/ 7 w 8"/>
                <a:gd name="T29" fmla="*/ 4 h 7"/>
                <a:gd name="T30" fmla="*/ 5 w 8"/>
                <a:gd name="T31" fmla="*/ 7 h 7"/>
                <a:gd name="T32" fmla="*/ 5 w 8"/>
                <a:gd name="T33" fmla="*/ 7 h 7"/>
                <a:gd name="T34" fmla="*/ 4 w 8"/>
                <a:gd name="T35" fmla="*/ 6 h 7"/>
                <a:gd name="T36" fmla="*/ 4 w 8"/>
                <a:gd name="T37" fmla="*/ 6 h 7"/>
                <a:gd name="T38" fmla="*/ 0 w 8"/>
                <a:gd name="T39" fmla="*/ 5 h 7"/>
                <a:gd name="T40" fmla="*/ 0 w 8"/>
                <a:gd name="T41" fmla="*/ 5 h 7"/>
                <a:gd name="T42" fmla="*/ 0 w 8"/>
                <a:gd name="T43" fmla="*/ 5 h 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"/>
                <a:gd name="T67" fmla="*/ 0 h 7"/>
                <a:gd name="T68" fmla="*/ 8 w 8"/>
                <a:gd name="T69" fmla="*/ 7 h 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" h="7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2"/>
                    <a:pt x="2" y="3"/>
                    <a:pt x="3" y="3"/>
                  </a:cubicBezTo>
                  <a:lnTo>
                    <a:pt x="4" y="3"/>
                  </a:lnTo>
                  <a:lnTo>
                    <a:pt x="4" y="2"/>
                  </a:ln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7" y="3"/>
                    <a:pt x="7" y="1"/>
                    <a:pt x="7" y="4"/>
                  </a:cubicBezTo>
                  <a:lnTo>
                    <a:pt x="5" y="7"/>
                  </a:lnTo>
                  <a:lnTo>
                    <a:pt x="4" y="6"/>
                  </a:lnTo>
                  <a:cubicBezTo>
                    <a:pt x="4" y="6"/>
                    <a:pt x="0" y="6"/>
                    <a:pt x="0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2" name="Freeform 285">
              <a:extLst>
                <a:ext uri="{FF2B5EF4-FFF2-40B4-BE49-F238E27FC236}">
                  <a16:creationId xmlns:a16="http://schemas.microsoft.com/office/drawing/2014/main" id="{97CDC2DC-BE68-4B88-ACA3-4B546D1CF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49" y="1833021"/>
              <a:ext cx="2954" cy="1773"/>
            </a:xfrm>
            <a:custGeom>
              <a:avLst/>
              <a:gdLst>
                <a:gd name="T0" fmla="*/ 8 w 8"/>
                <a:gd name="T1" fmla="*/ 3 h 5"/>
                <a:gd name="T2" fmla="*/ 6 w 8"/>
                <a:gd name="T3" fmla="*/ 5 h 5"/>
                <a:gd name="T4" fmla="*/ 0 w 8"/>
                <a:gd name="T5" fmla="*/ 2 h 5"/>
                <a:gd name="T6" fmla="*/ 0 w 8"/>
                <a:gd name="T7" fmla="*/ 2 h 5"/>
                <a:gd name="T8" fmla="*/ 0 w 8"/>
                <a:gd name="T9" fmla="*/ 0 h 5"/>
                <a:gd name="T10" fmla="*/ 0 w 8"/>
                <a:gd name="T11" fmla="*/ 0 h 5"/>
                <a:gd name="T12" fmla="*/ 2 w 8"/>
                <a:gd name="T13" fmla="*/ 0 h 5"/>
                <a:gd name="T14" fmla="*/ 7 w 8"/>
                <a:gd name="T15" fmla="*/ 0 h 5"/>
                <a:gd name="T16" fmla="*/ 7 w 8"/>
                <a:gd name="T17" fmla="*/ 1 h 5"/>
                <a:gd name="T18" fmla="*/ 8 w 8"/>
                <a:gd name="T19" fmla="*/ 1 h 5"/>
                <a:gd name="T20" fmla="*/ 8 w 8"/>
                <a:gd name="T21" fmla="*/ 1 h 5"/>
                <a:gd name="T22" fmla="*/ 8 w 8"/>
                <a:gd name="T23" fmla="*/ 3 h 5"/>
                <a:gd name="T24" fmla="*/ 8 w 8"/>
                <a:gd name="T25" fmla="*/ 3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"/>
                <a:gd name="T40" fmla="*/ 0 h 5"/>
                <a:gd name="T41" fmla="*/ 8 w 8"/>
                <a:gd name="T42" fmla="*/ 5 h 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" h="5">
                  <a:moveTo>
                    <a:pt x="8" y="3"/>
                  </a:moveTo>
                  <a:cubicBezTo>
                    <a:pt x="7" y="3"/>
                    <a:pt x="6" y="4"/>
                    <a:pt x="6" y="5"/>
                  </a:cubicBezTo>
                  <a:cubicBezTo>
                    <a:pt x="4" y="4"/>
                    <a:pt x="2" y="2"/>
                    <a:pt x="0" y="2"/>
                  </a:cubicBezTo>
                  <a:lnTo>
                    <a:pt x="0" y="0"/>
                  </a:ln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6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8" y="2"/>
                    <a:pt x="8" y="1"/>
                  </a:cubicBezTo>
                  <a:lnTo>
                    <a:pt x="8" y="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3" name="Freeform 286">
              <a:extLst>
                <a:ext uri="{FF2B5EF4-FFF2-40B4-BE49-F238E27FC236}">
                  <a16:creationId xmlns:a16="http://schemas.microsoft.com/office/drawing/2014/main" id="{705BC7D5-C856-48E4-89BE-B71F1B6D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916" y="1834006"/>
              <a:ext cx="1379" cy="118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3 w 3"/>
                <a:gd name="T7" fmla="*/ 0 h 3"/>
                <a:gd name="T8" fmla="*/ 3 w 3"/>
                <a:gd name="T9" fmla="*/ 3 h 3"/>
                <a:gd name="T10" fmla="*/ 3 w 3"/>
                <a:gd name="T11" fmla="*/ 3 h 3"/>
                <a:gd name="T12" fmla="*/ 1 w 3"/>
                <a:gd name="T13" fmla="*/ 1 h 3"/>
                <a:gd name="T14" fmla="*/ 1 w 3"/>
                <a:gd name="T15" fmla="*/ 1 h 3"/>
                <a:gd name="T16" fmla="*/ 1 w 3"/>
                <a:gd name="T17" fmla="*/ 1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1" y="1"/>
                  </a:moveTo>
                  <a:cubicBezTo>
                    <a:pt x="1" y="1"/>
                    <a:pt x="0" y="1"/>
                    <a:pt x="1" y="1"/>
                  </a:cubicBezTo>
                  <a:lnTo>
                    <a:pt x="3" y="0"/>
                  </a:lnTo>
                  <a:lnTo>
                    <a:pt x="3" y="3"/>
                  </a:lnTo>
                  <a:cubicBezTo>
                    <a:pt x="2" y="3"/>
                    <a:pt x="1" y="1"/>
                    <a:pt x="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4" name="Freeform 287">
              <a:extLst>
                <a:ext uri="{FF2B5EF4-FFF2-40B4-BE49-F238E27FC236}">
                  <a16:creationId xmlns:a16="http://schemas.microsoft.com/office/drawing/2014/main" id="{D1665860-2D66-4A98-8D80-584AD2CFE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3" y="1842870"/>
              <a:ext cx="17728" cy="7091"/>
            </a:xfrm>
            <a:custGeom>
              <a:avLst/>
              <a:gdLst>
                <a:gd name="T0" fmla="*/ 45 w 48"/>
                <a:gd name="T1" fmla="*/ 7 h 18"/>
                <a:gd name="T2" fmla="*/ 45 w 48"/>
                <a:gd name="T3" fmla="*/ 6 h 18"/>
                <a:gd name="T4" fmla="*/ 43 w 48"/>
                <a:gd name="T5" fmla="*/ 2 h 18"/>
                <a:gd name="T6" fmla="*/ 37 w 48"/>
                <a:gd name="T7" fmla="*/ 1 h 18"/>
                <a:gd name="T8" fmla="*/ 32 w 48"/>
                <a:gd name="T9" fmla="*/ 3 h 18"/>
                <a:gd name="T10" fmla="*/ 29 w 48"/>
                <a:gd name="T11" fmla="*/ 3 h 18"/>
                <a:gd name="T12" fmla="*/ 27 w 48"/>
                <a:gd name="T13" fmla="*/ 2 h 18"/>
                <a:gd name="T14" fmla="*/ 24 w 48"/>
                <a:gd name="T15" fmla="*/ 1 h 18"/>
                <a:gd name="T16" fmla="*/ 24 w 48"/>
                <a:gd name="T17" fmla="*/ 1 h 18"/>
                <a:gd name="T18" fmla="*/ 22 w 48"/>
                <a:gd name="T19" fmla="*/ 1 h 18"/>
                <a:gd name="T20" fmla="*/ 21 w 48"/>
                <a:gd name="T21" fmla="*/ 0 h 18"/>
                <a:gd name="T22" fmla="*/ 12 w 48"/>
                <a:gd name="T23" fmla="*/ 2 h 18"/>
                <a:gd name="T24" fmla="*/ 12 w 48"/>
                <a:gd name="T25" fmla="*/ 2 h 18"/>
                <a:gd name="T26" fmla="*/ 7 w 48"/>
                <a:gd name="T27" fmla="*/ 2 h 18"/>
                <a:gd name="T28" fmla="*/ 7 w 48"/>
                <a:gd name="T29" fmla="*/ 2 h 18"/>
                <a:gd name="T30" fmla="*/ 6 w 48"/>
                <a:gd name="T31" fmla="*/ 3 h 18"/>
                <a:gd name="T32" fmla="*/ 8 w 48"/>
                <a:gd name="T33" fmla="*/ 3 h 18"/>
                <a:gd name="T34" fmla="*/ 5 w 48"/>
                <a:gd name="T35" fmla="*/ 4 h 18"/>
                <a:gd name="T36" fmla="*/ 3 w 48"/>
                <a:gd name="T37" fmla="*/ 4 h 18"/>
                <a:gd name="T38" fmla="*/ 0 w 48"/>
                <a:gd name="T39" fmla="*/ 7 h 18"/>
                <a:gd name="T40" fmla="*/ 1 w 48"/>
                <a:gd name="T41" fmla="*/ 9 h 18"/>
                <a:gd name="T42" fmla="*/ 3 w 48"/>
                <a:gd name="T43" fmla="*/ 11 h 18"/>
                <a:gd name="T44" fmla="*/ 3 w 48"/>
                <a:gd name="T45" fmla="*/ 13 h 18"/>
                <a:gd name="T46" fmla="*/ 4 w 48"/>
                <a:gd name="T47" fmla="*/ 13 h 18"/>
                <a:gd name="T48" fmla="*/ 9 w 48"/>
                <a:gd name="T49" fmla="*/ 16 h 18"/>
                <a:gd name="T50" fmla="*/ 12 w 48"/>
                <a:gd name="T51" fmla="*/ 17 h 18"/>
                <a:gd name="T52" fmla="*/ 13 w 48"/>
                <a:gd name="T53" fmla="*/ 17 h 18"/>
                <a:gd name="T54" fmla="*/ 14 w 48"/>
                <a:gd name="T55" fmla="*/ 15 h 18"/>
                <a:gd name="T56" fmla="*/ 18 w 48"/>
                <a:gd name="T57" fmla="*/ 17 h 18"/>
                <a:gd name="T58" fmla="*/ 23 w 48"/>
                <a:gd name="T59" fmla="*/ 16 h 18"/>
                <a:gd name="T60" fmla="*/ 24 w 48"/>
                <a:gd name="T61" fmla="*/ 15 h 18"/>
                <a:gd name="T62" fmla="*/ 24 w 48"/>
                <a:gd name="T63" fmla="*/ 15 h 18"/>
                <a:gd name="T64" fmla="*/ 25 w 48"/>
                <a:gd name="T65" fmla="*/ 15 h 18"/>
                <a:gd name="T66" fmla="*/ 25 w 48"/>
                <a:gd name="T67" fmla="*/ 15 h 18"/>
                <a:gd name="T68" fmla="*/ 25 w 48"/>
                <a:gd name="T69" fmla="*/ 18 h 18"/>
                <a:gd name="T70" fmla="*/ 28 w 48"/>
                <a:gd name="T71" fmla="*/ 15 h 18"/>
                <a:gd name="T72" fmla="*/ 34 w 48"/>
                <a:gd name="T73" fmla="*/ 15 h 18"/>
                <a:gd name="T74" fmla="*/ 42 w 48"/>
                <a:gd name="T75" fmla="*/ 13 h 18"/>
                <a:gd name="T76" fmla="*/ 44 w 48"/>
                <a:gd name="T77" fmla="*/ 14 h 18"/>
                <a:gd name="T78" fmla="*/ 48 w 48"/>
                <a:gd name="T79" fmla="*/ 15 h 18"/>
                <a:gd name="T80" fmla="*/ 45 w 48"/>
                <a:gd name="T81" fmla="*/ 8 h 18"/>
                <a:gd name="T82" fmla="*/ 45 w 48"/>
                <a:gd name="T83" fmla="*/ 7 h 18"/>
                <a:gd name="T84" fmla="*/ 45 w 48"/>
                <a:gd name="T85" fmla="*/ 7 h 18"/>
                <a:gd name="T86" fmla="*/ 45 w 48"/>
                <a:gd name="T87" fmla="*/ 7 h 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"/>
                <a:gd name="T133" fmla="*/ 0 h 18"/>
                <a:gd name="T134" fmla="*/ 48 w 48"/>
                <a:gd name="T135" fmla="*/ 18 h 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" h="18">
                  <a:moveTo>
                    <a:pt x="45" y="7"/>
                  </a:moveTo>
                  <a:cubicBezTo>
                    <a:pt x="45" y="7"/>
                    <a:pt x="45" y="6"/>
                    <a:pt x="45" y="6"/>
                  </a:cubicBezTo>
                  <a:cubicBezTo>
                    <a:pt x="42" y="6"/>
                    <a:pt x="44" y="3"/>
                    <a:pt x="43" y="2"/>
                  </a:cubicBezTo>
                  <a:cubicBezTo>
                    <a:pt x="41" y="1"/>
                    <a:pt x="39" y="1"/>
                    <a:pt x="37" y="1"/>
                  </a:cubicBezTo>
                  <a:cubicBezTo>
                    <a:pt x="36" y="1"/>
                    <a:pt x="33" y="3"/>
                    <a:pt x="32" y="3"/>
                  </a:cubicBezTo>
                  <a:cubicBezTo>
                    <a:pt x="31" y="3"/>
                    <a:pt x="30" y="3"/>
                    <a:pt x="29" y="3"/>
                  </a:cubicBezTo>
                  <a:cubicBezTo>
                    <a:pt x="28" y="3"/>
                    <a:pt x="28" y="3"/>
                    <a:pt x="27" y="2"/>
                  </a:cubicBezTo>
                  <a:cubicBezTo>
                    <a:pt x="26" y="2"/>
                    <a:pt x="25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19" y="1"/>
                    <a:pt x="14" y="0"/>
                    <a:pt x="12" y="2"/>
                  </a:cubicBezTo>
                  <a:lnTo>
                    <a:pt x="7" y="2"/>
                  </a:lnTo>
                  <a:cubicBezTo>
                    <a:pt x="7" y="3"/>
                    <a:pt x="7" y="3"/>
                    <a:pt x="6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5"/>
                    <a:pt x="7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8"/>
                    <a:pt x="2" y="8"/>
                    <a:pt x="1" y="9"/>
                  </a:cubicBezTo>
                  <a:cubicBezTo>
                    <a:pt x="1" y="10"/>
                    <a:pt x="2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4"/>
                    <a:pt x="8" y="16"/>
                    <a:pt x="9" y="16"/>
                  </a:cubicBezTo>
                  <a:cubicBezTo>
                    <a:pt x="10" y="17"/>
                    <a:pt x="10" y="17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6" y="15"/>
                    <a:pt x="15" y="17"/>
                    <a:pt x="18" y="17"/>
                  </a:cubicBezTo>
                  <a:cubicBezTo>
                    <a:pt x="20" y="17"/>
                    <a:pt x="21" y="16"/>
                    <a:pt x="23" y="16"/>
                  </a:cubicBezTo>
                  <a:cubicBezTo>
                    <a:pt x="23" y="16"/>
                    <a:pt x="24" y="15"/>
                    <a:pt x="24" y="15"/>
                  </a:cubicBezTo>
                  <a:lnTo>
                    <a:pt x="25" y="15"/>
                  </a:lnTo>
                  <a:cubicBezTo>
                    <a:pt x="25" y="16"/>
                    <a:pt x="26" y="17"/>
                    <a:pt x="25" y="18"/>
                  </a:cubicBezTo>
                  <a:cubicBezTo>
                    <a:pt x="28" y="18"/>
                    <a:pt x="28" y="17"/>
                    <a:pt x="28" y="15"/>
                  </a:cubicBezTo>
                  <a:cubicBezTo>
                    <a:pt x="29" y="17"/>
                    <a:pt x="32" y="15"/>
                    <a:pt x="34" y="15"/>
                  </a:cubicBezTo>
                  <a:cubicBezTo>
                    <a:pt x="37" y="15"/>
                    <a:pt x="39" y="14"/>
                    <a:pt x="42" y="13"/>
                  </a:cubicBezTo>
                  <a:cubicBezTo>
                    <a:pt x="42" y="13"/>
                    <a:pt x="43" y="14"/>
                    <a:pt x="44" y="14"/>
                  </a:cubicBezTo>
                  <a:cubicBezTo>
                    <a:pt x="45" y="14"/>
                    <a:pt x="46" y="15"/>
                    <a:pt x="48" y="15"/>
                  </a:cubicBezTo>
                  <a:cubicBezTo>
                    <a:pt x="47" y="11"/>
                    <a:pt x="45" y="11"/>
                    <a:pt x="45" y="8"/>
                  </a:cubicBezTo>
                  <a:cubicBezTo>
                    <a:pt x="45" y="8"/>
                    <a:pt x="45" y="7"/>
                    <a:pt x="45" y="7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5" name="Freeform 288">
              <a:extLst>
                <a:ext uri="{FF2B5EF4-FFF2-40B4-BE49-F238E27FC236}">
                  <a16:creationId xmlns:a16="http://schemas.microsoft.com/office/drawing/2014/main" id="{771F153A-EF54-47BE-AFE3-59C16891F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901" y="1850946"/>
              <a:ext cx="1576" cy="1970"/>
            </a:xfrm>
            <a:custGeom>
              <a:avLst/>
              <a:gdLst>
                <a:gd name="T0" fmla="*/ 1 w 4"/>
                <a:gd name="T1" fmla="*/ 0 h 5"/>
                <a:gd name="T2" fmla="*/ 4 w 4"/>
                <a:gd name="T3" fmla="*/ 1 h 5"/>
                <a:gd name="T4" fmla="*/ 4 w 4"/>
                <a:gd name="T5" fmla="*/ 1 h 5"/>
                <a:gd name="T6" fmla="*/ 4 w 4"/>
                <a:gd name="T7" fmla="*/ 2 h 5"/>
                <a:gd name="T8" fmla="*/ 4 w 4"/>
                <a:gd name="T9" fmla="*/ 2 h 5"/>
                <a:gd name="T10" fmla="*/ 2 w 4"/>
                <a:gd name="T11" fmla="*/ 5 h 5"/>
                <a:gd name="T12" fmla="*/ 0 w 4"/>
                <a:gd name="T13" fmla="*/ 3 h 5"/>
                <a:gd name="T14" fmla="*/ 1 w 4"/>
                <a:gd name="T15" fmla="*/ 0 h 5"/>
                <a:gd name="T16" fmla="*/ 1 w 4"/>
                <a:gd name="T17" fmla="*/ 0 h 5"/>
                <a:gd name="T18" fmla="*/ 1 w 4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5"/>
                <a:gd name="T32" fmla="*/ 4 w 4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5">
                  <a:moveTo>
                    <a:pt x="1" y="0"/>
                  </a:moveTo>
                  <a:cubicBezTo>
                    <a:pt x="2" y="0"/>
                    <a:pt x="3" y="1"/>
                    <a:pt x="4" y="1"/>
                  </a:cubicBezTo>
                  <a:lnTo>
                    <a:pt x="4" y="2"/>
                  </a:lnTo>
                  <a:cubicBezTo>
                    <a:pt x="3" y="3"/>
                    <a:pt x="2" y="4"/>
                    <a:pt x="2" y="5"/>
                  </a:cubicBezTo>
                  <a:cubicBezTo>
                    <a:pt x="1" y="5"/>
                    <a:pt x="1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6" name="Freeform 289">
              <a:extLst>
                <a:ext uri="{FF2B5EF4-FFF2-40B4-BE49-F238E27FC236}">
                  <a16:creationId xmlns:a16="http://schemas.microsoft.com/office/drawing/2014/main" id="{F407A4CB-AA59-40AF-B7E6-62C3942EF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901" y="1847794"/>
              <a:ext cx="6697" cy="5909"/>
            </a:xfrm>
            <a:custGeom>
              <a:avLst/>
              <a:gdLst>
                <a:gd name="T0" fmla="*/ 1 w 18"/>
                <a:gd name="T1" fmla="*/ 8 h 15"/>
                <a:gd name="T2" fmla="*/ 1 w 18"/>
                <a:gd name="T3" fmla="*/ 8 h 15"/>
                <a:gd name="T4" fmla="*/ 0 w 18"/>
                <a:gd name="T5" fmla="*/ 6 h 15"/>
                <a:gd name="T6" fmla="*/ 0 w 18"/>
                <a:gd name="T7" fmla="*/ 5 h 15"/>
                <a:gd name="T8" fmla="*/ 3 w 18"/>
                <a:gd name="T9" fmla="*/ 2 h 15"/>
                <a:gd name="T10" fmla="*/ 9 w 18"/>
                <a:gd name="T11" fmla="*/ 2 h 15"/>
                <a:gd name="T12" fmla="*/ 15 w 18"/>
                <a:gd name="T13" fmla="*/ 1 h 15"/>
                <a:gd name="T14" fmla="*/ 18 w 18"/>
                <a:gd name="T15" fmla="*/ 0 h 15"/>
                <a:gd name="T16" fmla="*/ 15 w 18"/>
                <a:gd name="T17" fmla="*/ 4 h 15"/>
                <a:gd name="T18" fmla="*/ 14 w 18"/>
                <a:gd name="T19" fmla="*/ 9 h 15"/>
                <a:gd name="T20" fmla="*/ 10 w 18"/>
                <a:gd name="T21" fmla="*/ 12 h 15"/>
                <a:gd name="T22" fmla="*/ 10 w 18"/>
                <a:gd name="T23" fmla="*/ 12 h 15"/>
                <a:gd name="T24" fmla="*/ 5 w 18"/>
                <a:gd name="T25" fmla="*/ 15 h 15"/>
                <a:gd name="T26" fmla="*/ 2 w 18"/>
                <a:gd name="T27" fmla="*/ 13 h 15"/>
                <a:gd name="T28" fmla="*/ 2 w 18"/>
                <a:gd name="T29" fmla="*/ 13 h 15"/>
                <a:gd name="T30" fmla="*/ 4 w 18"/>
                <a:gd name="T31" fmla="*/ 10 h 15"/>
                <a:gd name="T32" fmla="*/ 4 w 18"/>
                <a:gd name="T33" fmla="*/ 10 h 15"/>
                <a:gd name="T34" fmla="*/ 4 w 18"/>
                <a:gd name="T35" fmla="*/ 9 h 15"/>
                <a:gd name="T36" fmla="*/ 4 w 18"/>
                <a:gd name="T37" fmla="*/ 9 h 15"/>
                <a:gd name="T38" fmla="*/ 1 w 18"/>
                <a:gd name="T39" fmla="*/ 8 h 15"/>
                <a:gd name="T40" fmla="*/ 1 w 18"/>
                <a:gd name="T41" fmla="*/ 8 h 15"/>
                <a:gd name="T42" fmla="*/ 1 w 18"/>
                <a:gd name="T43" fmla="*/ 8 h 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5"/>
                <a:gd name="T68" fmla="*/ 18 w 18"/>
                <a:gd name="T69" fmla="*/ 15 h 1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4"/>
                    <a:pt x="7" y="2"/>
                    <a:pt x="9" y="2"/>
                  </a:cubicBezTo>
                  <a:cubicBezTo>
                    <a:pt x="12" y="2"/>
                    <a:pt x="13" y="1"/>
                    <a:pt x="15" y="1"/>
                  </a:cubicBezTo>
                  <a:cubicBezTo>
                    <a:pt x="16" y="0"/>
                    <a:pt x="17" y="1"/>
                    <a:pt x="18" y="0"/>
                  </a:cubicBezTo>
                  <a:cubicBezTo>
                    <a:pt x="18" y="0"/>
                    <a:pt x="15" y="3"/>
                    <a:pt x="15" y="4"/>
                  </a:cubicBezTo>
                  <a:cubicBezTo>
                    <a:pt x="15" y="5"/>
                    <a:pt x="15" y="8"/>
                    <a:pt x="14" y="9"/>
                  </a:cubicBezTo>
                  <a:cubicBezTo>
                    <a:pt x="14" y="10"/>
                    <a:pt x="12" y="11"/>
                    <a:pt x="10" y="12"/>
                  </a:cubicBezTo>
                  <a:lnTo>
                    <a:pt x="5" y="15"/>
                  </a:lnTo>
                  <a:lnTo>
                    <a:pt x="2" y="13"/>
                  </a:lnTo>
                  <a:cubicBezTo>
                    <a:pt x="2" y="13"/>
                    <a:pt x="3" y="11"/>
                    <a:pt x="4" y="10"/>
                  </a:cubicBezTo>
                  <a:lnTo>
                    <a:pt x="4" y="9"/>
                  </a:lnTo>
                  <a:cubicBezTo>
                    <a:pt x="3" y="9"/>
                    <a:pt x="2" y="8"/>
                    <a:pt x="1" y="8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7" name="Freeform 290">
              <a:extLst>
                <a:ext uri="{FF2B5EF4-FFF2-40B4-BE49-F238E27FC236}">
                  <a16:creationId xmlns:a16="http://schemas.microsoft.com/office/drawing/2014/main" id="{60D2C415-081A-449A-8B84-92A2BB92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507" y="1852128"/>
              <a:ext cx="985" cy="4531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2 h 12"/>
                <a:gd name="T4" fmla="*/ 3 w 3"/>
                <a:gd name="T5" fmla="*/ 3 h 12"/>
                <a:gd name="T6" fmla="*/ 3 w 3"/>
                <a:gd name="T7" fmla="*/ 3 h 12"/>
                <a:gd name="T8" fmla="*/ 2 w 3"/>
                <a:gd name="T9" fmla="*/ 12 h 12"/>
                <a:gd name="T10" fmla="*/ 0 w 3"/>
                <a:gd name="T11" fmla="*/ 4 h 12"/>
                <a:gd name="T12" fmla="*/ 0 w 3"/>
                <a:gd name="T13" fmla="*/ 4 h 12"/>
                <a:gd name="T14" fmla="*/ 1 w 3"/>
                <a:gd name="T15" fmla="*/ 0 h 12"/>
                <a:gd name="T16" fmla="*/ 1 w 3"/>
                <a:gd name="T17" fmla="*/ 0 h 12"/>
                <a:gd name="T18" fmla="*/ 1 w 3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12"/>
                <a:gd name="T32" fmla="*/ 3 w 3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12">
                  <a:moveTo>
                    <a:pt x="1" y="0"/>
                  </a:moveTo>
                  <a:cubicBezTo>
                    <a:pt x="2" y="0"/>
                    <a:pt x="2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lnTo>
                    <a:pt x="2" y="12"/>
                  </a:lnTo>
                  <a:lnTo>
                    <a:pt x="0" y="4"/>
                  </a:lnTo>
                  <a:cubicBezTo>
                    <a:pt x="0" y="4"/>
                    <a:pt x="1" y="3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8" name="Freeform 291">
              <a:extLst>
                <a:ext uri="{FF2B5EF4-FFF2-40B4-BE49-F238E27FC236}">
                  <a16:creationId xmlns:a16="http://schemas.microsoft.com/office/drawing/2014/main" id="{E832A493-EC8D-45B4-A3D8-472107463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3340" y="1854097"/>
              <a:ext cx="2954" cy="4531"/>
            </a:xfrm>
            <a:custGeom>
              <a:avLst/>
              <a:gdLst>
                <a:gd name="T0" fmla="*/ 6 w 8"/>
                <a:gd name="T1" fmla="*/ 0 h 12"/>
                <a:gd name="T2" fmla="*/ 8 w 8"/>
                <a:gd name="T3" fmla="*/ 7 h 12"/>
                <a:gd name="T4" fmla="*/ 6 w 8"/>
                <a:gd name="T5" fmla="*/ 12 h 12"/>
                <a:gd name="T6" fmla="*/ 6 w 8"/>
                <a:gd name="T7" fmla="*/ 12 h 12"/>
                <a:gd name="T8" fmla="*/ 3 w 8"/>
                <a:gd name="T9" fmla="*/ 8 h 12"/>
                <a:gd name="T10" fmla="*/ 2 w 8"/>
                <a:gd name="T11" fmla="*/ 6 h 12"/>
                <a:gd name="T12" fmla="*/ 1 w 8"/>
                <a:gd name="T13" fmla="*/ 2 h 12"/>
                <a:gd name="T14" fmla="*/ 6 w 8"/>
                <a:gd name="T15" fmla="*/ 0 h 12"/>
                <a:gd name="T16" fmla="*/ 6 w 8"/>
                <a:gd name="T17" fmla="*/ 0 h 12"/>
                <a:gd name="T18" fmla="*/ 6 w 8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2"/>
                <a:gd name="T32" fmla="*/ 8 w 8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2">
                  <a:moveTo>
                    <a:pt x="6" y="0"/>
                  </a:moveTo>
                  <a:lnTo>
                    <a:pt x="8" y="7"/>
                  </a:lnTo>
                  <a:lnTo>
                    <a:pt x="6" y="12"/>
                  </a:lnTo>
                  <a:cubicBezTo>
                    <a:pt x="4" y="12"/>
                    <a:pt x="3" y="9"/>
                    <a:pt x="3" y="8"/>
                  </a:cubicBezTo>
                  <a:cubicBezTo>
                    <a:pt x="2" y="8"/>
                    <a:pt x="2" y="7"/>
                    <a:pt x="2" y="6"/>
                  </a:cubicBezTo>
                  <a:cubicBezTo>
                    <a:pt x="0" y="6"/>
                    <a:pt x="1" y="3"/>
                    <a:pt x="1" y="2"/>
                  </a:cubicBezTo>
                  <a:cubicBezTo>
                    <a:pt x="3" y="3"/>
                    <a:pt x="5" y="1"/>
                    <a:pt x="6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9" name="Freeform 292">
              <a:extLst>
                <a:ext uri="{FF2B5EF4-FFF2-40B4-BE49-F238E27FC236}">
                  <a16:creationId xmlns:a16="http://schemas.microsoft.com/office/drawing/2014/main" id="{EFC999E1-C00F-40C9-A045-BD9711426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673" y="1829082"/>
              <a:ext cx="788" cy="1182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1 h 3"/>
                <a:gd name="T4" fmla="*/ 1 w 2"/>
                <a:gd name="T5" fmla="*/ 0 h 3"/>
                <a:gd name="T6" fmla="*/ 2 w 2"/>
                <a:gd name="T7" fmla="*/ 0 h 3"/>
                <a:gd name="T8" fmla="*/ 2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3"/>
                <a:gd name="T23" fmla="*/ 2 w 2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3">
                  <a:moveTo>
                    <a:pt x="2" y="2"/>
                  </a:moveTo>
                  <a:cubicBezTo>
                    <a:pt x="1" y="2"/>
                    <a:pt x="0" y="3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0" name="Freeform 293">
              <a:extLst>
                <a:ext uri="{FF2B5EF4-FFF2-40B4-BE49-F238E27FC236}">
                  <a16:creationId xmlns:a16="http://schemas.microsoft.com/office/drawing/2014/main" id="{539765A3-D827-485C-8710-D7922DD7F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21" y="1828097"/>
              <a:ext cx="3939" cy="4924"/>
            </a:xfrm>
            <a:custGeom>
              <a:avLst/>
              <a:gdLst>
                <a:gd name="T0" fmla="*/ 9 w 10"/>
                <a:gd name="T1" fmla="*/ 3 h 13"/>
                <a:gd name="T2" fmla="*/ 8 w 10"/>
                <a:gd name="T3" fmla="*/ 4 h 13"/>
                <a:gd name="T4" fmla="*/ 10 w 10"/>
                <a:gd name="T5" fmla="*/ 5 h 13"/>
                <a:gd name="T6" fmla="*/ 10 w 10"/>
                <a:gd name="T7" fmla="*/ 8 h 13"/>
                <a:gd name="T8" fmla="*/ 9 w 10"/>
                <a:gd name="T9" fmla="*/ 10 h 13"/>
                <a:gd name="T10" fmla="*/ 8 w 10"/>
                <a:gd name="T11" fmla="*/ 11 h 13"/>
                <a:gd name="T12" fmla="*/ 6 w 10"/>
                <a:gd name="T13" fmla="*/ 12 h 13"/>
                <a:gd name="T14" fmla="*/ 1 w 10"/>
                <a:gd name="T15" fmla="*/ 13 h 13"/>
                <a:gd name="T16" fmla="*/ 1 w 10"/>
                <a:gd name="T17" fmla="*/ 13 h 13"/>
                <a:gd name="T18" fmla="*/ 1 w 10"/>
                <a:gd name="T19" fmla="*/ 13 h 13"/>
                <a:gd name="T20" fmla="*/ 1 w 10"/>
                <a:gd name="T21" fmla="*/ 13 h 13"/>
                <a:gd name="T22" fmla="*/ 0 w 10"/>
                <a:gd name="T23" fmla="*/ 13 h 13"/>
                <a:gd name="T24" fmla="*/ 0 w 10"/>
                <a:gd name="T25" fmla="*/ 13 h 13"/>
                <a:gd name="T26" fmla="*/ 0 w 10"/>
                <a:gd name="T27" fmla="*/ 10 h 13"/>
                <a:gd name="T28" fmla="*/ 0 w 10"/>
                <a:gd name="T29" fmla="*/ 10 h 13"/>
                <a:gd name="T30" fmla="*/ 2 w 10"/>
                <a:gd name="T31" fmla="*/ 10 h 13"/>
                <a:gd name="T32" fmla="*/ 4 w 10"/>
                <a:gd name="T33" fmla="*/ 9 h 13"/>
                <a:gd name="T34" fmla="*/ 2 w 10"/>
                <a:gd name="T35" fmla="*/ 9 h 13"/>
                <a:gd name="T36" fmla="*/ 3 w 10"/>
                <a:gd name="T37" fmla="*/ 8 h 13"/>
                <a:gd name="T38" fmla="*/ 1 w 10"/>
                <a:gd name="T39" fmla="*/ 6 h 13"/>
                <a:gd name="T40" fmla="*/ 2 w 10"/>
                <a:gd name="T41" fmla="*/ 5 h 13"/>
                <a:gd name="T42" fmla="*/ 4 w 10"/>
                <a:gd name="T43" fmla="*/ 5 h 13"/>
                <a:gd name="T44" fmla="*/ 5 w 10"/>
                <a:gd name="T45" fmla="*/ 2 h 13"/>
                <a:gd name="T46" fmla="*/ 8 w 10"/>
                <a:gd name="T47" fmla="*/ 0 h 13"/>
                <a:gd name="T48" fmla="*/ 9 w 10"/>
                <a:gd name="T49" fmla="*/ 3 h 13"/>
                <a:gd name="T50" fmla="*/ 9 w 10"/>
                <a:gd name="T51" fmla="*/ 3 h 13"/>
                <a:gd name="T52" fmla="*/ 9 w 10"/>
                <a:gd name="T53" fmla="*/ 3 h 13"/>
                <a:gd name="T54" fmla="*/ 9 w 10"/>
                <a:gd name="T55" fmla="*/ 3 h 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"/>
                <a:gd name="T85" fmla="*/ 0 h 13"/>
                <a:gd name="T86" fmla="*/ 10 w 10"/>
                <a:gd name="T87" fmla="*/ 13 h 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" h="13">
                  <a:moveTo>
                    <a:pt x="9" y="3"/>
                  </a:moveTo>
                  <a:cubicBezTo>
                    <a:pt x="9" y="3"/>
                    <a:pt x="8" y="4"/>
                    <a:pt x="8" y="4"/>
                  </a:cubicBezTo>
                  <a:cubicBezTo>
                    <a:pt x="8" y="5"/>
                    <a:pt x="10" y="5"/>
                    <a:pt x="10" y="5"/>
                  </a:cubicBezTo>
                  <a:cubicBezTo>
                    <a:pt x="10" y="6"/>
                    <a:pt x="10" y="7"/>
                    <a:pt x="10" y="8"/>
                  </a:cubicBezTo>
                  <a:cubicBezTo>
                    <a:pt x="10" y="9"/>
                    <a:pt x="9" y="10"/>
                    <a:pt x="9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6" y="12"/>
                    <a:pt x="6" y="12"/>
                  </a:cubicBezTo>
                  <a:cubicBezTo>
                    <a:pt x="3" y="12"/>
                    <a:pt x="3" y="13"/>
                    <a:pt x="1" y="13"/>
                  </a:cubicBezTo>
                  <a:cubicBezTo>
                    <a:pt x="1" y="13"/>
                    <a:pt x="1" y="13"/>
                    <a:pt x="0" y="13"/>
                  </a:cubicBezTo>
                  <a:lnTo>
                    <a:pt x="0" y="10"/>
                  </a:lnTo>
                  <a:cubicBezTo>
                    <a:pt x="1" y="10"/>
                    <a:pt x="2" y="10"/>
                    <a:pt x="2" y="10"/>
                  </a:cubicBezTo>
                  <a:cubicBezTo>
                    <a:pt x="3" y="10"/>
                    <a:pt x="3" y="10"/>
                    <a:pt x="4" y="9"/>
                  </a:cubicBezTo>
                  <a:cubicBezTo>
                    <a:pt x="3" y="9"/>
                    <a:pt x="2" y="10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5"/>
                    <a:pt x="5" y="3"/>
                    <a:pt x="5" y="2"/>
                  </a:cubicBezTo>
                  <a:cubicBezTo>
                    <a:pt x="7" y="2"/>
                    <a:pt x="6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1" name="Freeform 294">
              <a:extLst>
                <a:ext uri="{FF2B5EF4-FFF2-40B4-BE49-F238E27FC236}">
                  <a16:creationId xmlns:a16="http://schemas.microsoft.com/office/drawing/2014/main" id="{C5CA0AAD-F0D1-48E9-B1DB-84B1294E3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506" y="1841098"/>
              <a:ext cx="10242" cy="8864"/>
            </a:xfrm>
            <a:custGeom>
              <a:avLst/>
              <a:gdLst>
                <a:gd name="T0" fmla="*/ 17 w 28"/>
                <a:gd name="T1" fmla="*/ 1 h 23"/>
                <a:gd name="T2" fmla="*/ 23 w 28"/>
                <a:gd name="T3" fmla="*/ 4 h 23"/>
                <a:gd name="T4" fmla="*/ 25 w 28"/>
                <a:gd name="T5" fmla="*/ 3 h 23"/>
                <a:gd name="T6" fmla="*/ 28 w 28"/>
                <a:gd name="T7" fmla="*/ 4 h 23"/>
                <a:gd name="T8" fmla="*/ 28 w 28"/>
                <a:gd name="T9" fmla="*/ 6 h 23"/>
                <a:gd name="T10" fmla="*/ 22 w 28"/>
                <a:gd name="T11" fmla="*/ 10 h 23"/>
                <a:gd name="T12" fmla="*/ 19 w 28"/>
                <a:gd name="T13" fmla="*/ 17 h 23"/>
                <a:gd name="T14" fmla="*/ 16 w 28"/>
                <a:gd name="T15" fmla="*/ 21 h 23"/>
                <a:gd name="T16" fmla="*/ 8 w 28"/>
                <a:gd name="T17" fmla="*/ 22 h 23"/>
                <a:gd name="T18" fmla="*/ 4 w 28"/>
                <a:gd name="T19" fmla="*/ 19 h 23"/>
                <a:gd name="T20" fmla="*/ 5 w 28"/>
                <a:gd name="T21" fmla="*/ 13 h 23"/>
                <a:gd name="T22" fmla="*/ 7 w 28"/>
                <a:gd name="T23" fmla="*/ 7 h 23"/>
                <a:gd name="T24" fmla="*/ 7 w 28"/>
                <a:gd name="T25" fmla="*/ 6 h 23"/>
                <a:gd name="T26" fmla="*/ 1 w 28"/>
                <a:gd name="T27" fmla="*/ 5 h 23"/>
                <a:gd name="T28" fmla="*/ 0 w 28"/>
                <a:gd name="T29" fmla="*/ 2 h 23"/>
                <a:gd name="T30" fmla="*/ 3 w 28"/>
                <a:gd name="T31" fmla="*/ 0 h 23"/>
                <a:gd name="T32" fmla="*/ 8 w 28"/>
                <a:gd name="T33" fmla="*/ 1 h 23"/>
                <a:gd name="T34" fmla="*/ 11 w 28"/>
                <a:gd name="T35" fmla="*/ 2 h 23"/>
                <a:gd name="T36" fmla="*/ 11 w 28"/>
                <a:gd name="T37" fmla="*/ 2 h 23"/>
                <a:gd name="T38" fmla="*/ 16 w 28"/>
                <a:gd name="T39" fmla="*/ 2 h 23"/>
                <a:gd name="T40" fmla="*/ 16 w 28"/>
                <a:gd name="T41" fmla="*/ 2 h 23"/>
                <a:gd name="T42" fmla="*/ 17 w 28"/>
                <a:gd name="T43" fmla="*/ 1 h 23"/>
                <a:gd name="T44" fmla="*/ 17 w 28"/>
                <a:gd name="T45" fmla="*/ 1 h 23"/>
                <a:gd name="T46" fmla="*/ 17 w 28"/>
                <a:gd name="T47" fmla="*/ 1 h 2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8"/>
                <a:gd name="T73" fmla="*/ 0 h 23"/>
                <a:gd name="T74" fmla="*/ 28 w 28"/>
                <a:gd name="T75" fmla="*/ 23 h 2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8" h="23">
                  <a:moveTo>
                    <a:pt x="17" y="1"/>
                  </a:moveTo>
                  <a:cubicBezTo>
                    <a:pt x="18" y="3"/>
                    <a:pt x="22" y="4"/>
                    <a:pt x="23" y="4"/>
                  </a:cubicBezTo>
                  <a:cubicBezTo>
                    <a:pt x="24" y="4"/>
                    <a:pt x="24" y="3"/>
                    <a:pt x="25" y="3"/>
                  </a:cubicBezTo>
                  <a:cubicBezTo>
                    <a:pt x="25" y="4"/>
                    <a:pt x="27" y="4"/>
                    <a:pt x="28" y="4"/>
                  </a:cubicBezTo>
                  <a:cubicBezTo>
                    <a:pt x="28" y="4"/>
                    <a:pt x="28" y="6"/>
                    <a:pt x="28" y="6"/>
                  </a:cubicBezTo>
                  <a:cubicBezTo>
                    <a:pt x="25" y="7"/>
                    <a:pt x="23" y="9"/>
                    <a:pt x="22" y="10"/>
                  </a:cubicBezTo>
                  <a:cubicBezTo>
                    <a:pt x="19" y="12"/>
                    <a:pt x="22" y="15"/>
                    <a:pt x="19" y="17"/>
                  </a:cubicBezTo>
                  <a:cubicBezTo>
                    <a:pt x="14" y="21"/>
                    <a:pt x="17" y="21"/>
                    <a:pt x="16" y="21"/>
                  </a:cubicBezTo>
                  <a:cubicBezTo>
                    <a:pt x="9" y="20"/>
                    <a:pt x="9" y="23"/>
                    <a:pt x="8" y="22"/>
                  </a:cubicBezTo>
                  <a:cubicBezTo>
                    <a:pt x="7" y="22"/>
                    <a:pt x="6" y="19"/>
                    <a:pt x="4" y="19"/>
                  </a:cubicBezTo>
                  <a:cubicBezTo>
                    <a:pt x="6" y="17"/>
                    <a:pt x="5" y="15"/>
                    <a:pt x="5" y="13"/>
                  </a:cubicBezTo>
                  <a:cubicBezTo>
                    <a:pt x="5" y="13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5" y="6"/>
                    <a:pt x="3" y="5"/>
                    <a:pt x="1" y="5"/>
                  </a:cubicBezTo>
                  <a:cubicBezTo>
                    <a:pt x="1" y="5"/>
                    <a:pt x="0" y="2"/>
                    <a:pt x="0" y="2"/>
                  </a:cubicBezTo>
                  <a:cubicBezTo>
                    <a:pt x="2" y="2"/>
                    <a:pt x="2" y="0"/>
                    <a:pt x="3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10" y="1"/>
                    <a:pt x="11" y="2"/>
                    <a:pt x="11" y="2"/>
                  </a:cubicBezTo>
                  <a:lnTo>
                    <a:pt x="16" y="2"/>
                  </a:lnTo>
                  <a:cubicBezTo>
                    <a:pt x="16" y="2"/>
                    <a:pt x="17" y="1"/>
                    <a:pt x="17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2" name="Freeform 295">
              <a:extLst>
                <a:ext uri="{FF2B5EF4-FFF2-40B4-BE49-F238E27FC236}">
                  <a16:creationId xmlns:a16="http://schemas.microsoft.com/office/drawing/2014/main" id="{CB67461E-65BE-4732-982E-241B22D7E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915" y="1843461"/>
              <a:ext cx="3152" cy="5121"/>
            </a:xfrm>
            <a:custGeom>
              <a:avLst/>
              <a:gdLst>
                <a:gd name="T0" fmla="*/ 2 w 8"/>
                <a:gd name="T1" fmla="*/ 0 h 14"/>
                <a:gd name="T2" fmla="*/ 8 w 8"/>
                <a:gd name="T3" fmla="*/ 0 h 14"/>
                <a:gd name="T4" fmla="*/ 8 w 8"/>
                <a:gd name="T5" fmla="*/ 1 h 14"/>
                <a:gd name="T6" fmla="*/ 6 w 8"/>
                <a:gd name="T7" fmla="*/ 7 h 14"/>
                <a:gd name="T8" fmla="*/ 5 w 8"/>
                <a:gd name="T9" fmla="*/ 13 h 14"/>
                <a:gd name="T10" fmla="*/ 1 w 8"/>
                <a:gd name="T11" fmla="*/ 13 h 14"/>
                <a:gd name="T12" fmla="*/ 0 w 8"/>
                <a:gd name="T13" fmla="*/ 8 h 14"/>
                <a:gd name="T14" fmla="*/ 2 w 8"/>
                <a:gd name="T15" fmla="*/ 3 h 14"/>
                <a:gd name="T16" fmla="*/ 2 w 8"/>
                <a:gd name="T17" fmla="*/ 2 h 14"/>
                <a:gd name="T18" fmla="*/ 2 w 8"/>
                <a:gd name="T19" fmla="*/ 0 h 14"/>
                <a:gd name="T20" fmla="*/ 2 w 8"/>
                <a:gd name="T21" fmla="*/ 0 h 14"/>
                <a:gd name="T22" fmla="*/ 2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2" y="0"/>
                  </a:moveTo>
                  <a:cubicBezTo>
                    <a:pt x="5" y="0"/>
                    <a:pt x="6" y="0"/>
                    <a:pt x="8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8" y="1"/>
                    <a:pt x="6" y="7"/>
                    <a:pt x="6" y="7"/>
                  </a:cubicBezTo>
                  <a:cubicBezTo>
                    <a:pt x="6" y="9"/>
                    <a:pt x="7" y="11"/>
                    <a:pt x="5" y="13"/>
                  </a:cubicBezTo>
                  <a:cubicBezTo>
                    <a:pt x="2" y="13"/>
                    <a:pt x="4" y="14"/>
                    <a:pt x="1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0"/>
                    <a:pt x="2" y="1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3" name="Freeform 296">
              <a:extLst>
                <a:ext uri="{FF2B5EF4-FFF2-40B4-BE49-F238E27FC236}">
                  <a16:creationId xmlns:a16="http://schemas.microsoft.com/office/drawing/2014/main" id="{AC988D4E-83AE-44C4-A183-B3CB461E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27" y="1859810"/>
              <a:ext cx="11819" cy="13394"/>
            </a:xfrm>
            <a:custGeom>
              <a:avLst/>
              <a:gdLst>
                <a:gd name="T0" fmla="*/ 13 w 32"/>
                <a:gd name="T1" fmla="*/ 35 h 35"/>
                <a:gd name="T2" fmla="*/ 14 w 32"/>
                <a:gd name="T3" fmla="*/ 32 h 35"/>
                <a:gd name="T4" fmla="*/ 15 w 32"/>
                <a:gd name="T5" fmla="*/ 34 h 35"/>
                <a:gd name="T6" fmla="*/ 16 w 32"/>
                <a:gd name="T7" fmla="*/ 33 h 35"/>
                <a:gd name="T8" fmla="*/ 16 w 32"/>
                <a:gd name="T9" fmla="*/ 33 h 35"/>
                <a:gd name="T10" fmla="*/ 29 w 32"/>
                <a:gd name="T11" fmla="*/ 33 h 35"/>
                <a:gd name="T12" fmla="*/ 29 w 32"/>
                <a:gd name="T13" fmla="*/ 33 h 35"/>
                <a:gd name="T14" fmla="*/ 27 w 32"/>
                <a:gd name="T15" fmla="*/ 6 h 35"/>
                <a:gd name="T16" fmla="*/ 32 w 32"/>
                <a:gd name="T17" fmla="*/ 6 h 35"/>
                <a:gd name="T18" fmla="*/ 32 w 32"/>
                <a:gd name="T19" fmla="*/ 6 h 35"/>
                <a:gd name="T20" fmla="*/ 22 w 32"/>
                <a:gd name="T21" fmla="*/ 0 h 35"/>
                <a:gd name="T22" fmla="*/ 22 w 32"/>
                <a:gd name="T23" fmla="*/ 0 h 35"/>
                <a:gd name="T24" fmla="*/ 22 w 32"/>
                <a:gd name="T25" fmla="*/ 3 h 35"/>
                <a:gd name="T26" fmla="*/ 22 w 32"/>
                <a:gd name="T27" fmla="*/ 3 h 35"/>
                <a:gd name="T28" fmla="*/ 14 w 32"/>
                <a:gd name="T29" fmla="*/ 3 h 35"/>
                <a:gd name="T30" fmla="*/ 13 w 32"/>
                <a:gd name="T31" fmla="*/ 3 h 35"/>
                <a:gd name="T32" fmla="*/ 14 w 32"/>
                <a:gd name="T33" fmla="*/ 10 h 35"/>
                <a:gd name="T34" fmla="*/ 14 w 32"/>
                <a:gd name="T35" fmla="*/ 10 h 35"/>
                <a:gd name="T36" fmla="*/ 10 w 32"/>
                <a:gd name="T37" fmla="*/ 11 h 35"/>
                <a:gd name="T38" fmla="*/ 11 w 32"/>
                <a:gd name="T39" fmla="*/ 13 h 35"/>
                <a:gd name="T40" fmla="*/ 11 w 32"/>
                <a:gd name="T41" fmla="*/ 16 h 35"/>
                <a:gd name="T42" fmla="*/ 11 w 32"/>
                <a:gd name="T43" fmla="*/ 16 h 35"/>
                <a:gd name="T44" fmla="*/ 2 w 32"/>
                <a:gd name="T45" fmla="*/ 16 h 35"/>
                <a:gd name="T46" fmla="*/ 2 w 32"/>
                <a:gd name="T47" fmla="*/ 16 h 35"/>
                <a:gd name="T48" fmla="*/ 1 w 32"/>
                <a:gd name="T49" fmla="*/ 17 h 35"/>
                <a:gd name="T50" fmla="*/ 2 w 32"/>
                <a:gd name="T51" fmla="*/ 25 h 35"/>
                <a:gd name="T52" fmla="*/ 0 w 32"/>
                <a:gd name="T53" fmla="*/ 31 h 35"/>
                <a:gd name="T54" fmla="*/ 1 w 32"/>
                <a:gd name="T55" fmla="*/ 31 h 35"/>
                <a:gd name="T56" fmla="*/ 6 w 32"/>
                <a:gd name="T57" fmla="*/ 29 h 35"/>
                <a:gd name="T58" fmla="*/ 9 w 32"/>
                <a:gd name="T59" fmla="*/ 30 h 35"/>
                <a:gd name="T60" fmla="*/ 13 w 32"/>
                <a:gd name="T61" fmla="*/ 35 h 35"/>
                <a:gd name="T62" fmla="*/ 13 w 32"/>
                <a:gd name="T63" fmla="*/ 35 h 35"/>
                <a:gd name="T64" fmla="*/ 13 w 32"/>
                <a:gd name="T65" fmla="*/ 35 h 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5"/>
                <a:gd name="T101" fmla="*/ 32 w 32"/>
                <a:gd name="T102" fmla="*/ 35 h 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5">
                  <a:moveTo>
                    <a:pt x="13" y="35"/>
                  </a:moveTo>
                  <a:cubicBezTo>
                    <a:pt x="14" y="34"/>
                    <a:pt x="13" y="34"/>
                    <a:pt x="14" y="32"/>
                  </a:cubicBezTo>
                  <a:cubicBezTo>
                    <a:pt x="14" y="32"/>
                    <a:pt x="14" y="34"/>
                    <a:pt x="15" y="34"/>
                  </a:cubicBezTo>
                  <a:cubicBezTo>
                    <a:pt x="16" y="34"/>
                    <a:pt x="16" y="34"/>
                    <a:pt x="16" y="33"/>
                  </a:cubicBezTo>
                  <a:lnTo>
                    <a:pt x="29" y="33"/>
                  </a:lnTo>
                  <a:cubicBezTo>
                    <a:pt x="29" y="33"/>
                    <a:pt x="27" y="6"/>
                    <a:pt x="27" y="6"/>
                  </a:cubicBezTo>
                  <a:cubicBezTo>
                    <a:pt x="27" y="6"/>
                    <a:pt x="32" y="6"/>
                    <a:pt x="32" y="6"/>
                  </a:cubicBezTo>
                  <a:lnTo>
                    <a:pt x="22" y="0"/>
                  </a:lnTo>
                  <a:cubicBezTo>
                    <a:pt x="22" y="0"/>
                    <a:pt x="22" y="2"/>
                    <a:pt x="22" y="3"/>
                  </a:cubicBezTo>
                  <a:lnTo>
                    <a:pt x="14" y="3"/>
                  </a:lnTo>
                  <a:lnTo>
                    <a:pt x="13" y="3"/>
                  </a:lnTo>
                  <a:lnTo>
                    <a:pt x="14" y="10"/>
                  </a:lnTo>
                  <a:cubicBezTo>
                    <a:pt x="14" y="10"/>
                    <a:pt x="11" y="11"/>
                    <a:pt x="10" y="11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1" y="13"/>
                    <a:pt x="11" y="16"/>
                    <a:pt x="11" y="16"/>
                  </a:cubicBezTo>
                  <a:lnTo>
                    <a:pt x="2" y="16"/>
                  </a:lnTo>
                  <a:cubicBezTo>
                    <a:pt x="2" y="17"/>
                    <a:pt x="2" y="17"/>
                    <a:pt x="1" y="17"/>
                  </a:cubicBezTo>
                  <a:cubicBezTo>
                    <a:pt x="1" y="20"/>
                    <a:pt x="2" y="22"/>
                    <a:pt x="2" y="25"/>
                  </a:cubicBezTo>
                  <a:cubicBezTo>
                    <a:pt x="2" y="27"/>
                    <a:pt x="1" y="29"/>
                    <a:pt x="0" y="31"/>
                  </a:cubicBezTo>
                  <a:cubicBezTo>
                    <a:pt x="1" y="30"/>
                    <a:pt x="0" y="32"/>
                    <a:pt x="1" y="31"/>
                  </a:cubicBezTo>
                  <a:cubicBezTo>
                    <a:pt x="2" y="31"/>
                    <a:pt x="6" y="29"/>
                    <a:pt x="6" y="29"/>
                  </a:cubicBezTo>
                  <a:cubicBezTo>
                    <a:pt x="7" y="30"/>
                    <a:pt x="8" y="30"/>
                    <a:pt x="9" y="30"/>
                  </a:cubicBezTo>
                  <a:cubicBezTo>
                    <a:pt x="9" y="33"/>
                    <a:pt x="12" y="34"/>
                    <a:pt x="13" y="3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4" name="Freeform 297">
              <a:extLst>
                <a:ext uri="{FF2B5EF4-FFF2-40B4-BE49-F238E27FC236}">
                  <a16:creationId xmlns:a16="http://schemas.microsoft.com/office/drawing/2014/main" id="{5255ED1A-9A38-47C8-81CE-833310EA3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960" y="1861583"/>
              <a:ext cx="15758" cy="16546"/>
            </a:xfrm>
            <a:custGeom>
              <a:avLst/>
              <a:gdLst>
                <a:gd name="T0" fmla="*/ 3 w 42"/>
                <a:gd name="T1" fmla="*/ 38 h 43"/>
                <a:gd name="T2" fmla="*/ 5 w 42"/>
                <a:gd name="T3" fmla="*/ 38 h 43"/>
                <a:gd name="T4" fmla="*/ 7 w 42"/>
                <a:gd name="T5" fmla="*/ 37 h 43"/>
                <a:gd name="T6" fmla="*/ 7 w 42"/>
                <a:gd name="T7" fmla="*/ 37 h 43"/>
                <a:gd name="T8" fmla="*/ 8 w 42"/>
                <a:gd name="T9" fmla="*/ 37 h 43"/>
                <a:gd name="T10" fmla="*/ 8 w 42"/>
                <a:gd name="T11" fmla="*/ 37 h 43"/>
                <a:gd name="T12" fmla="*/ 11 w 42"/>
                <a:gd name="T13" fmla="*/ 41 h 43"/>
                <a:gd name="T14" fmla="*/ 11 w 42"/>
                <a:gd name="T15" fmla="*/ 43 h 43"/>
                <a:gd name="T16" fmla="*/ 11 w 42"/>
                <a:gd name="T17" fmla="*/ 43 h 43"/>
                <a:gd name="T18" fmla="*/ 15 w 42"/>
                <a:gd name="T19" fmla="*/ 43 h 43"/>
                <a:gd name="T20" fmla="*/ 15 w 42"/>
                <a:gd name="T21" fmla="*/ 43 h 43"/>
                <a:gd name="T22" fmla="*/ 15 w 42"/>
                <a:gd name="T23" fmla="*/ 41 h 43"/>
                <a:gd name="T24" fmla="*/ 15 w 42"/>
                <a:gd name="T25" fmla="*/ 43 h 43"/>
                <a:gd name="T26" fmla="*/ 17 w 42"/>
                <a:gd name="T27" fmla="*/ 43 h 43"/>
                <a:gd name="T28" fmla="*/ 18 w 42"/>
                <a:gd name="T29" fmla="*/ 38 h 43"/>
                <a:gd name="T30" fmla="*/ 22 w 42"/>
                <a:gd name="T31" fmla="*/ 35 h 43"/>
                <a:gd name="T32" fmla="*/ 25 w 42"/>
                <a:gd name="T33" fmla="*/ 31 h 43"/>
                <a:gd name="T34" fmla="*/ 32 w 42"/>
                <a:gd name="T35" fmla="*/ 29 h 43"/>
                <a:gd name="T36" fmla="*/ 32 w 42"/>
                <a:gd name="T37" fmla="*/ 29 h 43"/>
                <a:gd name="T38" fmla="*/ 34 w 42"/>
                <a:gd name="T39" fmla="*/ 29 h 43"/>
                <a:gd name="T40" fmla="*/ 34 w 42"/>
                <a:gd name="T41" fmla="*/ 29 h 43"/>
                <a:gd name="T42" fmla="*/ 40 w 42"/>
                <a:gd name="T43" fmla="*/ 28 h 43"/>
                <a:gd name="T44" fmla="*/ 42 w 42"/>
                <a:gd name="T45" fmla="*/ 19 h 43"/>
                <a:gd name="T46" fmla="*/ 42 w 42"/>
                <a:gd name="T47" fmla="*/ 19 h 43"/>
                <a:gd name="T48" fmla="*/ 42 w 42"/>
                <a:gd name="T49" fmla="*/ 17 h 43"/>
                <a:gd name="T50" fmla="*/ 42 w 42"/>
                <a:gd name="T51" fmla="*/ 17 h 43"/>
                <a:gd name="T52" fmla="*/ 35 w 42"/>
                <a:gd name="T53" fmla="*/ 13 h 43"/>
                <a:gd name="T54" fmla="*/ 35 w 42"/>
                <a:gd name="T55" fmla="*/ 13 h 43"/>
                <a:gd name="T56" fmla="*/ 34 w 42"/>
                <a:gd name="T57" fmla="*/ 12 h 43"/>
                <a:gd name="T58" fmla="*/ 33 w 42"/>
                <a:gd name="T59" fmla="*/ 10 h 43"/>
                <a:gd name="T60" fmla="*/ 18 w 42"/>
                <a:gd name="T61" fmla="*/ 0 h 43"/>
                <a:gd name="T62" fmla="*/ 18 w 42"/>
                <a:gd name="T63" fmla="*/ 0 h 43"/>
                <a:gd name="T64" fmla="*/ 18 w 42"/>
                <a:gd name="T65" fmla="*/ 1 h 43"/>
                <a:gd name="T66" fmla="*/ 18 w 42"/>
                <a:gd name="T67" fmla="*/ 1 h 43"/>
                <a:gd name="T68" fmla="*/ 15 w 42"/>
                <a:gd name="T69" fmla="*/ 1 h 43"/>
                <a:gd name="T70" fmla="*/ 15 w 42"/>
                <a:gd name="T71" fmla="*/ 1 h 43"/>
                <a:gd name="T72" fmla="*/ 17 w 42"/>
                <a:gd name="T73" fmla="*/ 28 h 43"/>
                <a:gd name="T74" fmla="*/ 17 w 42"/>
                <a:gd name="T75" fmla="*/ 28 h 43"/>
                <a:gd name="T76" fmla="*/ 4 w 42"/>
                <a:gd name="T77" fmla="*/ 28 h 43"/>
                <a:gd name="T78" fmla="*/ 4 w 42"/>
                <a:gd name="T79" fmla="*/ 28 h 43"/>
                <a:gd name="T80" fmla="*/ 3 w 42"/>
                <a:gd name="T81" fmla="*/ 29 h 43"/>
                <a:gd name="T82" fmla="*/ 2 w 42"/>
                <a:gd name="T83" fmla="*/ 27 h 43"/>
                <a:gd name="T84" fmla="*/ 0 w 42"/>
                <a:gd name="T85" fmla="*/ 30 h 43"/>
                <a:gd name="T86" fmla="*/ 0 w 42"/>
                <a:gd name="T87" fmla="*/ 30 h 43"/>
                <a:gd name="T88" fmla="*/ 0 w 42"/>
                <a:gd name="T89" fmla="*/ 34 h 43"/>
                <a:gd name="T90" fmla="*/ 3 w 42"/>
                <a:gd name="T91" fmla="*/ 35 h 43"/>
                <a:gd name="T92" fmla="*/ 3 w 42"/>
                <a:gd name="T93" fmla="*/ 35 h 43"/>
                <a:gd name="T94" fmla="*/ 3 w 42"/>
                <a:gd name="T95" fmla="*/ 36 h 43"/>
                <a:gd name="T96" fmla="*/ 3 w 42"/>
                <a:gd name="T97" fmla="*/ 36 h 43"/>
                <a:gd name="T98" fmla="*/ 3 w 42"/>
                <a:gd name="T99" fmla="*/ 38 h 43"/>
                <a:gd name="T100" fmla="*/ 3 w 42"/>
                <a:gd name="T101" fmla="*/ 38 h 4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2"/>
                <a:gd name="T154" fmla="*/ 0 h 43"/>
                <a:gd name="T155" fmla="*/ 42 w 42"/>
                <a:gd name="T156" fmla="*/ 43 h 4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2" h="43">
                  <a:moveTo>
                    <a:pt x="3" y="38"/>
                  </a:moveTo>
                  <a:cubicBezTo>
                    <a:pt x="4" y="38"/>
                    <a:pt x="5" y="38"/>
                    <a:pt x="5" y="38"/>
                  </a:cubicBezTo>
                  <a:cubicBezTo>
                    <a:pt x="6" y="38"/>
                    <a:pt x="7" y="38"/>
                    <a:pt x="7" y="37"/>
                  </a:cubicBezTo>
                  <a:lnTo>
                    <a:pt x="8" y="37"/>
                  </a:lnTo>
                  <a:cubicBezTo>
                    <a:pt x="9" y="39"/>
                    <a:pt x="9" y="41"/>
                    <a:pt x="11" y="41"/>
                  </a:cubicBezTo>
                  <a:cubicBezTo>
                    <a:pt x="11" y="41"/>
                    <a:pt x="11" y="42"/>
                    <a:pt x="11" y="43"/>
                  </a:cubicBezTo>
                  <a:lnTo>
                    <a:pt x="15" y="43"/>
                  </a:lnTo>
                  <a:cubicBezTo>
                    <a:pt x="15" y="42"/>
                    <a:pt x="15" y="41"/>
                    <a:pt x="15" y="41"/>
                  </a:cubicBezTo>
                  <a:cubicBezTo>
                    <a:pt x="15" y="42"/>
                    <a:pt x="16" y="42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8" y="41"/>
                    <a:pt x="18" y="39"/>
                    <a:pt x="18" y="38"/>
                  </a:cubicBezTo>
                  <a:cubicBezTo>
                    <a:pt x="19" y="36"/>
                    <a:pt x="21" y="36"/>
                    <a:pt x="22" y="35"/>
                  </a:cubicBezTo>
                  <a:cubicBezTo>
                    <a:pt x="23" y="34"/>
                    <a:pt x="23" y="31"/>
                    <a:pt x="25" y="31"/>
                  </a:cubicBezTo>
                  <a:cubicBezTo>
                    <a:pt x="27" y="32"/>
                    <a:pt x="27" y="29"/>
                    <a:pt x="32" y="29"/>
                  </a:cubicBezTo>
                  <a:lnTo>
                    <a:pt x="34" y="29"/>
                  </a:lnTo>
                  <a:cubicBezTo>
                    <a:pt x="36" y="28"/>
                    <a:pt x="38" y="29"/>
                    <a:pt x="40" y="28"/>
                  </a:cubicBezTo>
                  <a:cubicBezTo>
                    <a:pt x="42" y="27"/>
                    <a:pt x="42" y="22"/>
                    <a:pt x="42" y="19"/>
                  </a:cubicBezTo>
                  <a:lnTo>
                    <a:pt x="42" y="17"/>
                  </a:lnTo>
                  <a:cubicBezTo>
                    <a:pt x="41" y="17"/>
                    <a:pt x="35" y="14"/>
                    <a:pt x="35" y="13"/>
                  </a:cubicBezTo>
                  <a:lnTo>
                    <a:pt x="34" y="12"/>
                  </a:lnTo>
                  <a:lnTo>
                    <a:pt x="33" y="10"/>
                  </a:lnTo>
                  <a:lnTo>
                    <a:pt x="18" y="0"/>
                  </a:lnTo>
                  <a:cubicBezTo>
                    <a:pt x="18" y="0"/>
                    <a:pt x="18" y="1"/>
                    <a:pt x="18" y="1"/>
                  </a:cubicBezTo>
                  <a:lnTo>
                    <a:pt x="15" y="1"/>
                  </a:lnTo>
                  <a:cubicBezTo>
                    <a:pt x="15" y="1"/>
                    <a:pt x="18" y="28"/>
                    <a:pt x="17" y="28"/>
                  </a:cubicBezTo>
                  <a:lnTo>
                    <a:pt x="4" y="28"/>
                  </a:lnTo>
                  <a:cubicBezTo>
                    <a:pt x="4" y="29"/>
                    <a:pt x="4" y="29"/>
                    <a:pt x="3" y="29"/>
                  </a:cubicBezTo>
                  <a:cubicBezTo>
                    <a:pt x="2" y="29"/>
                    <a:pt x="2" y="27"/>
                    <a:pt x="2" y="27"/>
                  </a:cubicBezTo>
                  <a:cubicBezTo>
                    <a:pt x="1" y="29"/>
                    <a:pt x="2" y="29"/>
                    <a:pt x="0" y="30"/>
                  </a:cubicBezTo>
                  <a:lnTo>
                    <a:pt x="0" y="34"/>
                  </a:lnTo>
                  <a:lnTo>
                    <a:pt x="3" y="35"/>
                  </a:lnTo>
                  <a:cubicBezTo>
                    <a:pt x="3" y="36"/>
                    <a:pt x="3" y="36"/>
                    <a:pt x="3" y="36"/>
                  </a:cubicBezTo>
                  <a:lnTo>
                    <a:pt x="3" y="38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5" name="Freeform 298">
              <a:extLst>
                <a:ext uri="{FF2B5EF4-FFF2-40B4-BE49-F238E27FC236}">
                  <a16:creationId xmlns:a16="http://schemas.microsoft.com/office/drawing/2014/main" id="{E65B7ABA-5135-47F3-9166-6F025D9D5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370" y="1849961"/>
              <a:ext cx="11622" cy="9061"/>
            </a:xfrm>
            <a:custGeom>
              <a:avLst/>
              <a:gdLst>
                <a:gd name="T0" fmla="*/ 28 w 31"/>
                <a:gd name="T1" fmla="*/ 3 h 24"/>
                <a:gd name="T2" fmla="*/ 29 w 31"/>
                <a:gd name="T3" fmla="*/ 3 h 24"/>
                <a:gd name="T4" fmla="*/ 29 w 31"/>
                <a:gd name="T5" fmla="*/ 3 h 24"/>
                <a:gd name="T6" fmla="*/ 29 w 31"/>
                <a:gd name="T7" fmla="*/ 8 h 24"/>
                <a:gd name="T8" fmla="*/ 29 w 31"/>
                <a:gd name="T9" fmla="*/ 8 h 24"/>
                <a:gd name="T10" fmla="*/ 31 w 31"/>
                <a:gd name="T11" fmla="*/ 10 h 24"/>
                <a:gd name="T12" fmla="*/ 28 w 31"/>
                <a:gd name="T13" fmla="*/ 11 h 24"/>
                <a:gd name="T14" fmla="*/ 24 w 31"/>
                <a:gd name="T15" fmla="*/ 14 h 24"/>
                <a:gd name="T16" fmla="*/ 17 w 31"/>
                <a:gd name="T17" fmla="*/ 18 h 24"/>
                <a:gd name="T18" fmla="*/ 12 w 31"/>
                <a:gd name="T19" fmla="*/ 21 h 24"/>
                <a:gd name="T20" fmla="*/ 12 w 31"/>
                <a:gd name="T21" fmla="*/ 21 h 24"/>
                <a:gd name="T22" fmla="*/ 12 w 31"/>
                <a:gd name="T23" fmla="*/ 24 h 24"/>
                <a:gd name="T24" fmla="*/ 0 w 31"/>
                <a:gd name="T25" fmla="*/ 24 h 24"/>
                <a:gd name="T26" fmla="*/ 0 w 31"/>
                <a:gd name="T27" fmla="*/ 24 h 24"/>
                <a:gd name="T28" fmla="*/ 4 w 31"/>
                <a:gd name="T29" fmla="*/ 23 h 24"/>
                <a:gd name="T30" fmla="*/ 4 w 31"/>
                <a:gd name="T31" fmla="*/ 21 h 24"/>
                <a:gd name="T32" fmla="*/ 9 w 31"/>
                <a:gd name="T33" fmla="*/ 17 h 24"/>
                <a:gd name="T34" fmla="*/ 9 w 31"/>
                <a:gd name="T35" fmla="*/ 9 h 24"/>
                <a:gd name="T36" fmla="*/ 12 w 31"/>
                <a:gd name="T37" fmla="*/ 7 h 24"/>
                <a:gd name="T38" fmla="*/ 15 w 31"/>
                <a:gd name="T39" fmla="*/ 7 h 24"/>
                <a:gd name="T40" fmla="*/ 19 w 31"/>
                <a:gd name="T41" fmla="*/ 0 h 24"/>
                <a:gd name="T42" fmla="*/ 22 w 31"/>
                <a:gd name="T43" fmla="*/ 1 h 24"/>
                <a:gd name="T44" fmla="*/ 26 w 31"/>
                <a:gd name="T45" fmla="*/ 1 h 24"/>
                <a:gd name="T46" fmla="*/ 27 w 31"/>
                <a:gd name="T47" fmla="*/ 3 h 24"/>
                <a:gd name="T48" fmla="*/ 27 w 31"/>
                <a:gd name="T49" fmla="*/ 3 h 24"/>
                <a:gd name="T50" fmla="*/ 28 w 31"/>
                <a:gd name="T51" fmla="*/ 3 h 24"/>
                <a:gd name="T52" fmla="*/ 28 w 31"/>
                <a:gd name="T53" fmla="*/ 3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1"/>
                <a:gd name="T82" fmla="*/ 0 h 24"/>
                <a:gd name="T83" fmla="*/ 31 w 31"/>
                <a:gd name="T84" fmla="*/ 24 h 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1" h="24">
                  <a:moveTo>
                    <a:pt x="28" y="3"/>
                  </a:moveTo>
                  <a:cubicBezTo>
                    <a:pt x="28" y="3"/>
                    <a:pt x="29" y="3"/>
                    <a:pt x="29" y="3"/>
                  </a:cubicBezTo>
                  <a:lnTo>
                    <a:pt x="29" y="8"/>
                  </a:lnTo>
                  <a:cubicBezTo>
                    <a:pt x="29" y="9"/>
                    <a:pt x="31" y="9"/>
                    <a:pt x="31" y="10"/>
                  </a:cubicBezTo>
                  <a:cubicBezTo>
                    <a:pt x="31" y="11"/>
                    <a:pt x="29" y="11"/>
                    <a:pt x="28" y="11"/>
                  </a:cubicBezTo>
                  <a:cubicBezTo>
                    <a:pt x="27" y="11"/>
                    <a:pt x="24" y="12"/>
                    <a:pt x="24" y="14"/>
                  </a:cubicBezTo>
                  <a:cubicBezTo>
                    <a:pt x="22" y="15"/>
                    <a:pt x="21" y="18"/>
                    <a:pt x="17" y="18"/>
                  </a:cubicBezTo>
                  <a:cubicBezTo>
                    <a:pt x="14" y="18"/>
                    <a:pt x="14" y="20"/>
                    <a:pt x="12" y="21"/>
                  </a:cubicBezTo>
                  <a:lnTo>
                    <a:pt x="12" y="24"/>
                  </a:lnTo>
                  <a:lnTo>
                    <a:pt x="0" y="24"/>
                  </a:lnTo>
                  <a:cubicBezTo>
                    <a:pt x="1" y="24"/>
                    <a:pt x="2" y="24"/>
                    <a:pt x="4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5" y="20"/>
                    <a:pt x="9" y="20"/>
                    <a:pt x="9" y="17"/>
                  </a:cubicBezTo>
                  <a:cubicBezTo>
                    <a:pt x="9" y="15"/>
                    <a:pt x="9" y="12"/>
                    <a:pt x="9" y="9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6"/>
                    <a:pt x="17" y="2"/>
                    <a:pt x="19" y="0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1"/>
                    <a:pt x="25" y="1"/>
                    <a:pt x="26" y="1"/>
                  </a:cubicBezTo>
                  <a:cubicBezTo>
                    <a:pt x="27" y="1"/>
                    <a:pt x="27" y="3"/>
                    <a:pt x="27" y="3"/>
                  </a:cubicBezTo>
                  <a:lnTo>
                    <a:pt x="28" y="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6" name="Freeform 299">
              <a:extLst>
                <a:ext uri="{FF2B5EF4-FFF2-40B4-BE49-F238E27FC236}">
                  <a16:creationId xmlns:a16="http://schemas.microsoft.com/office/drawing/2014/main" id="{68002F7F-2E4A-4C91-9140-44272C35F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900" y="1847794"/>
              <a:ext cx="18515" cy="20092"/>
            </a:xfrm>
            <a:custGeom>
              <a:avLst/>
              <a:gdLst>
                <a:gd name="T0" fmla="*/ 230 w 360"/>
                <a:gd name="T1" fmla="*/ 403 h 403"/>
                <a:gd name="T2" fmla="*/ 245 w 360"/>
                <a:gd name="T3" fmla="*/ 403 h 403"/>
                <a:gd name="T4" fmla="*/ 245 w 360"/>
                <a:gd name="T5" fmla="*/ 403 h 403"/>
                <a:gd name="T6" fmla="*/ 360 w 360"/>
                <a:gd name="T7" fmla="*/ 312 h 403"/>
                <a:gd name="T8" fmla="*/ 360 w 360"/>
                <a:gd name="T9" fmla="*/ 312 h 403"/>
                <a:gd name="T10" fmla="*/ 324 w 360"/>
                <a:gd name="T11" fmla="*/ 266 h 403"/>
                <a:gd name="T12" fmla="*/ 324 w 360"/>
                <a:gd name="T13" fmla="*/ 236 h 403"/>
                <a:gd name="T14" fmla="*/ 317 w 360"/>
                <a:gd name="T15" fmla="*/ 167 h 403"/>
                <a:gd name="T16" fmla="*/ 288 w 360"/>
                <a:gd name="T17" fmla="*/ 91 h 403"/>
                <a:gd name="T18" fmla="*/ 295 w 360"/>
                <a:gd name="T19" fmla="*/ 68 h 403"/>
                <a:gd name="T20" fmla="*/ 302 w 360"/>
                <a:gd name="T21" fmla="*/ 0 h 403"/>
                <a:gd name="T22" fmla="*/ 252 w 360"/>
                <a:gd name="T23" fmla="*/ 15 h 403"/>
                <a:gd name="T24" fmla="*/ 216 w 360"/>
                <a:gd name="T25" fmla="*/ 15 h 403"/>
                <a:gd name="T26" fmla="*/ 144 w 360"/>
                <a:gd name="T27" fmla="*/ 30 h 403"/>
                <a:gd name="T28" fmla="*/ 108 w 360"/>
                <a:gd name="T29" fmla="*/ 61 h 403"/>
                <a:gd name="T30" fmla="*/ 122 w 360"/>
                <a:gd name="T31" fmla="*/ 61 h 403"/>
                <a:gd name="T32" fmla="*/ 122 w 360"/>
                <a:gd name="T33" fmla="*/ 61 h 403"/>
                <a:gd name="T34" fmla="*/ 122 w 360"/>
                <a:gd name="T35" fmla="*/ 99 h 403"/>
                <a:gd name="T36" fmla="*/ 122 w 360"/>
                <a:gd name="T37" fmla="*/ 99 h 403"/>
                <a:gd name="T38" fmla="*/ 137 w 360"/>
                <a:gd name="T39" fmla="*/ 114 h 403"/>
                <a:gd name="T40" fmla="*/ 115 w 360"/>
                <a:gd name="T41" fmla="*/ 122 h 403"/>
                <a:gd name="T42" fmla="*/ 86 w 360"/>
                <a:gd name="T43" fmla="*/ 144 h 403"/>
                <a:gd name="T44" fmla="*/ 36 w 360"/>
                <a:gd name="T45" fmla="*/ 175 h 403"/>
                <a:gd name="T46" fmla="*/ 0 w 360"/>
                <a:gd name="T47" fmla="*/ 198 h 403"/>
                <a:gd name="T48" fmla="*/ 0 w 360"/>
                <a:gd name="T49" fmla="*/ 198 h 403"/>
                <a:gd name="T50" fmla="*/ 0 w 360"/>
                <a:gd name="T51" fmla="*/ 221 h 403"/>
                <a:gd name="T52" fmla="*/ 0 w 360"/>
                <a:gd name="T53" fmla="*/ 228 h 403"/>
                <a:gd name="T54" fmla="*/ 5 w 360"/>
                <a:gd name="T55" fmla="*/ 242 h 403"/>
                <a:gd name="T56" fmla="*/ 23 w 360"/>
                <a:gd name="T57" fmla="*/ 254 h 403"/>
                <a:gd name="T58" fmla="*/ 62 w 360"/>
                <a:gd name="T59" fmla="*/ 278 h 403"/>
                <a:gd name="T60" fmla="*/ 166 w 360"/>
                <a:gd name="T61" fmla="*/ 350 h 403"/>
                <a:gd name="T62" fmla="*/ 173 w 360"/>
                <a:gd name="T63" fmla="*/ 365 h 403"/>
                <a:gd name="T64" fmla="*/ 180 w 360"/>
                <a:gd name="T65" fmla="*/ 373 h 403"/>
                <a:gd name="T66" fmla="*/ 180 w 360"/>
                <a:gd name="T67" fmla="*/ 373 h 403"/>
                <a:gd name="T68" fmla="*/ 230 w 360"/>
                <a:gd name="T69" fmla="*/ 403 h 403"/>
                <a:gd name="T70" fmla="*/ 230 w 360"/>
                <a:gd name="T71" fmla="*/ 403 h 403"/>
                <a:gd name="T72" fmla="*/ 230 w 360"/>
                <a:gd name="T73" fmla="*/ 403 h 40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0"/>
                <a:gd name="T112" fmla="*/ 0 h 403"/>
                <a:gd name="T113" fmla="*/ 360 w 360"/>
                <a:gd name="T114" fmla="*/ 403 h 40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0" h="403">
                  <a:moveTo>
                    <a:pt x="230" y="403"/>
                  </a:moveTo>
                  <a:cubicBezTo>
                    <a:pt x="230" y="395"/>
                    <a:pt x="245" y="403"/>
                    <a:pt x="245" y="403"/>
                  </a:cubicBezTo>
                  <a:lnTo>
                    <a:pt x="360" y="312"/>
                  </a:lnTo>
                  <a:cubicBezTo>
                    <a:pt x="360" y="274"/>
                    <a:pt x="324" y="297"/>
                    <a:pt x="324" y="266"/>
                  </a:cubicBezTo>
                  <a:cubicBezTo>
                    <a:pt x="324" y="251"/>
                    <a:pt x="324" y="243"/>
                    <a:pt x="324" y="236"/>
                  </a:cubicBezTo>
                  <a:cubicBezTo>
                    <a:pt x="324" y="213"/>
                    <a:pt x="324" y="175"/>
                    <a:pt x="317" y="167"/>
                  </a:cubicBezTo>
                  <a:cubicBezTo>
                    <a:pt x="310" y="137"/>
                    <a:pt x="295" y="99"/>
                    <a:pt x="288" y="91"/>
                  </a:cubicBezTo>
                  <a:cubicBezTo>
                    <a:pt x="288" y="84"/>
                    <a:pt x="288" y="68"/>
                    <a:pt x="295" y="68"/>
                  </a:cubicBezTo>
                  <a:cubicBezTo>
                    <a:pt x="288" y="15"/>
                    <a:pt x="295" y="15"/>
                    <a:pt x="302" y="0"/>
                  </a:cubicBezTo>
                  <a:cubicBezTo>
                    <a:pt x="288" y="15"/>
                    <a:pt x="274" y="15"/>
                    <a:pt x="252" y="15"/>
                  </a:cubicBezTo>
                  <a:cubicBezTo>
                    <a:pt x="245" y="15"/>
                    <a:pt x="230" y="15"/>
                    <a:pt x="216" y="15"/>
                  </a:cubicBezTo>
                  <a:cubicBezTo>
                    <a:pt x="194" y="15"/>
                    <a:pt x="158" y="30"/>
                    <a:pt x="144" y="30"/>
                  </a:cubicBezTo>
                  <a:cubicBezTo>
                    <a:pt x="137" y="38"/>
                    <a:pt x="122" y="46"/>
                    <a:pt x="108" y="61"/>
                  </a:cubicBezTo>
                  <a:cubicBezTo>
                    <a:pt x="108" y="61"/>
                    <a:pt x="122" y="61"/>
                    <a:pt x="122" y="61"/>
                  </a:cubicBezTo>
                  <a:lnTo>
                    <a:pt x="122" y="99"/>
                  </a:lnTo>
                  <a:cubicBezTo>
                    <a:pt x="122" y="106"/>
                    <a:pt x="137" y="106"/>
                    <a:pt x="137" y="114"/>
                  </a:cubicBezTo>
                  <a:cubicBezTo>
                    <a:pt x="137" y="122"/>
                    <a:pt x="122" y="122"/>
                    <a:pt x="115" y="122"/>
                  </a:cubicBezTo>
                  <a:cubicBezTo>
                    <a:pt x="108" y="122"/>
                    <a:pt x="86" y="129"/>
                    <a:pt x="86" y="144"/>
                  </a:cubicBezTo>
                  <a:cubicBezTo>
                    <a:pt x="72" y="152"/>
                    <a:pt x="65" y="175"/>
                    <a:pt x="36" y="175"/>
                  </a:cubicBezTo>
                  <a:cubicBezTo>
                    <a:pt x="14" y="175"/>
                    <a:pt x="14" y="190"/>
                    <a:pt x="0" y="198"/>
                  </a:cubicBezTo>
                  <a:lnTo>
                    <a:pt x="0" y="221"/>
                  </a:lnTo>
                  <a:lnTo>
                    <a:pt x="0" y="228"/>
                  </a:lnTo>
                  <a:lnTo>
                    <a:pt x="5" y="242"/>
                  </a:lnTo>
                  <a:lnTo>
                    <a:pt x="23" y="254"/>
                  </a:lnTo>
                  <a:lnTo>
                    <a:pt x="62" y="278"/>
                  </a:lnTo>
                  <a:lnTo>
                    <a:pt x="166" y="350"/>
                  </a:lnTo>
                  <a:lnTo>
                    <a:pt x="173" y="365"/>
                  </a:lnTo>
                  <a:lnTo>
                    <a:pt x="180" y="373"/>
                  </a:lnTo>
                  <a:cubicBezTo>
                    <a:pt x="180" y="380"/>
                    <a:pt x="223" y="403"/>
                    <a:pt x="230" y="40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7" name="Freeform 300">
              <a:extLst>
                <a:ext uri="{FF2B5EF4-FFF2-40B4-BE49-F238E27FC236}">
                  <a16:creationId xmlns:a16="http://schemas.microsoft.com/office/drawing/2014/main" id="{3BCB8EAE-D2A7-450B-BC1F-7C4D90706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052" y="1852916"/>
              <a:ext cx="14970" cy="14773"/>
            </a:xfrm>
            <a:custGeom>
              <a:avLst/>
              <a:gdLst>
                <a:gd name="T0" fmla="*/ 0 w 40"/>
                <a:gd name="T1" fmla="*/ 9 h 39"/>
                <a:gd name="T2" fmla="*/ 2 w 40"/>
                <a:gd name="T3" fmla="*/ 3 h 39"/>
                <a:gd name="T4" fmla="*/ 5 w 40"/>
                <a:gd name="T5" fmla="*/ 0 h 39"/>
                <a:gd name="T6" fmla="*/ 12 w 40"/>
                <a:gd name="T7" fmla="*/ 1 h 39"/>
                <a:gd name="T8" fmla="*/ 14 w 40"/>
                <a:gd name="T9" fmla="*/ 5 h 39"/>
                <a:gd name="T10" fmla="*/ 17 w 40"/>
                <a:gd name="T11" fmla="*/ 5 h 39"/>
                <a:gd name="T12" fmla="*/ 23 w 40"/>
                <a:gd name="T13" fmla="*/ 8 h 39"/>
                <a:gd name="T14" fmla="*/ 24 w 40"/>
                <a:gd name="T15" fmla="*/ 8 h 39"/>
                <a:gd name="T16" fmla="*/ 25 w 40"/>
                <a:gd name="T17" fmla="*/ 6 h 39"/>
                <a:gd name="T18" fmla="*/ 24 w 40"/>
                <a:gd name="T19" fmla="*/ 3 h 39"/>
                <a:gd name="T20" fmla="*/ 24 w 40"/>
                <a:gd name="T21" fmla="*/ 2 h 39"/>
                <a:gd name="T22" fmla="*/ 29 w 40"/>
                <a:gd name="T23" fmla="*/ 0 h 39"/>
                <a:gd name="T24" fmla="*/ 32 w 40"/>
                <a:gd name="T25" fmla="*/ 3 h 39"/>
                <a:gd name="T26" fmla="*/ 37 w 40"/>
                <a:gd name="T27" fmla="*/ 3 h 39"/>
                <a:gd name="T28" fmla="*/ 37 w 40"/>
                <a:gd name="T29" fmla="*/ 5 h 39"/>
                <a:gd name="T30" fmla="*/ 38 w 40"/>
                <a:gd name="T31" fmla="*/ 7 h 39"/>
                <a:gd name="T32" fmla="*/ 37 w 40"/>
                <a:gd name="T33" fmla="*/ 8 h 39"/>
                <a:gd name="T34" fmla="*/ 39 w 40"/>
                <a:gd name="T35" fmla="*/ 12 h 39"/>
                <a:gd name="T36" fmla="*/ 39 w 40"/>
                <a:gd name="T37" fmla="*/ 12 h 39"/>
                <a:gd name="T38" fmla="*/ 39 w 40"/>
                <a:gd name="T39" fmla="*/ 32 h 39"/>
                <a:gd name="T40" fmla="*/ 39 w 40"/>
                <a:gd name="T41" fmla="*/ 32 h 39"/>
                <a:gd name="T42" fmla="*/ 39 w 40"/>
                <a:gd name="T43" fmla="*/ 34 h 39"/>
                <a:gd name="T44" fmla="*/ 37 w 40"/>
                <a:gd name="T45" fmla="*/ 37 h 39"/>
                <a:gd name="T46" fmla="*/ 37 w 40"/>
                <a:gd name="T47" fmla="*/ 39 h 39"/>
                <a:gd name="T48" fmla="*/ 37 w 40"/>
                <a:gd name="T49" fmla="*/ 39 h 39"/>
                <a:gd name="T50" fmla="*/ 17 w 40"/>
                <a:gd name="T51" fmla="*/ 28 h 39"/>
                <a:gd name="T52" fmla="*/ 17 w 40"/>
                <a:gd name="T53" fmla="*/ 28 h 39"/>
                <a:gd name="T54" fmla="*/ 16 w 40"/>
                <a:gd name="T55" fmla="*/ 28 h 39"/>
                <a:gd name="T56" fmla="*/ 14 w 40"/>
                <a:gd name="T57" fmla="*/ 29 h 39"/>
                <a:gd name="T58" fmla="*/ 12 w 40"/>
                <a:gd name="T59" fmla="*/ 30 h 39"/>
                <a:gd name="T60" fmla="*/ 10 w 40"/>
                <a:gd name="T61" fmla="*/ 28 h 39"/>
                <a:gd name="T62" fmla="*/ 7 w 40"/>
                <a:gd name="T63" fmla="*/ 28 h 39"/>
                <a:gd name="T64" fmla="*/ 1 w 40"/>
                <a:gd name="T65" fmla="*/ 22 h 39"/>
                <a:gd name="T66" fmla="*/ 1 w 40"/>
                <a:gd name="T67" fmla="*/ 18 h 39"/>
                <a:gd name="T68" fmla="*/ 0 w 40"/>
                <a:gd name="T69" fmla="*/ 9 h 39"/>
                <a:gd name="T70" fmla="*/ 0 w 40"/>
                <a:gd name="T71" fmla="*/ 9 h 39"/>
                <a:gd name="T72" fmla="*/ 0 w 40"/>
                <a:gd name="T73" fmla="*/ 9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0"/>
                <a:gd name="T112" fmla="*/ 0 h 39"/>
                <a:gd name="T113" fmla="*/ 40 w 40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0" h="39">
                  <a:moveTo>
                    <a:pt x="0" y="9"/>
                  </a:moveTo>
                  <a:cubicBezTo>
                    <a:pt x="1" y="7"/>
                    <a:pt x="3" y="7"/>
                    <a:pt x="2" y="3"/>
                  </a:cubicBezTo>
                  <a:cubicBezTo>
                    <a:pt x="2" y="2"/>
                    <a:pt x="5" y="4"/>
                    <a:pt x="5" y="0"/>
                  </a:cubicBezTo>
                  <a:cubicBezTo>
                    <a:pt x="8" y="0"/>
                    <a:pt x="10" y="1"/>
                    <a:pt x="12" y="1"/>
                  </a:cubicBezTo>
                  <a:cubicBezTo>
                    <a:pt x="13" y="2"/>
                    <a:pt x="13" y="4"/>
                    <a:pt x="14" y="5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4" y="7"/>
                    <a:pt x="25" y="6"/>
                    <a:pt x="25" y="6"/>
                  </a:cubicBezTo>
                  <a:cubicBezTo>
                    <a:pt x="25" y="5"/>
                    <a:pt x="24" y="4"/>
                    <a:pt x="24" y="3"/>
                  </a:cubicBezTo>
                  <a:cubicBezTo>
                    <a:pt x="24" y="3"/>
                    <a:pt x="24" y="3"/>
                    <a:pt x="24" y="2"/>
                  </a:cubicBezTo>
                  <a:cubicBezTo>
                    <a:pt x="26" y="2"/>
                    <a:pt x="27" y="0"/>
                    <a:pt x="29" y="0"/>
                  </a:cubicBezTo>
                  <a:cubicBezTo>
                    <a:pt x="32" y="0"/>
                    <a:pt x="31" y="1"/>
                    <a:pt x="32" y="3"/>
                  </a:cubicBezTo>
                  <a:cubicBezTo>
                    <a:pt x="33" y="3"/>
                    <a:pt x="35" y="3"/>
                    <a:pt x="37" y="3"/>
                  </a:cubicBezTo>
                  <a:cubicBezTo>
                    <a:pt x="37" y="4"/>
                    <a:pt x="37" y="4"/>
                    <a:pt x="37" y="5"/>
                  </a:cubicBezTo>
                  <a:cubicBezTo>
                    <a:pt x="37" y="6"/>
                    <a:pt x="38" y="6"/>
                    <a:pt x="38" y="7"/>
                  </a:cubicBezTo>
                  <a:cubicBezTo>
                    <a:pt x="38" y="8"/>
                    <a:pt x="37" y="8"/>
                    <a:pt x="37" y="8"/>
                  </a:cubicBezTo>
                  <a:cubicBezTo>
                    <a:pt x="37" y="10"/>
                    <a:pt x="37" y="11"/>
                    <a:pt x="39" y="12"/>
                  </a:cubicBezTo>
                  <a:lnTo>
                    <a:pt x="39" y="32"/>
                  </a:lnTo>
                  <a:cubicBezTo>
                    <a:pt x="39" y="33"/>
                    <a:pt x="39" y="33"/>
                    <a:pt x="39" y="34"/>
                  </a:cubicBezTo>
                  <a:cubicBezTo>
                    <a:pt x="39" y="36"/>
                    <a:pt x="40" y="37"/>
                    <a:pt x="37" y="37"/>
                  </a:cubicBezTo>
                  <a:cubicBezTo>
                    <a:pt x="37" y="38"/>
                    <a:pt x="37" y="39"/>
                    <a:pt x="37" y="39"/>
                  </a:cubicBezTo>
                  <a:lnTo>
                    <a:pt x="17" y="28"/>
                  </a:ln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4" y="29"/>
                    <a:pt x="14" y="29"/>
                  </a:cubicBezTo>
                  <a:cubicBezTo>
                    <a:pt x="14" y="30"/>
                    <a:pt x="13" y="30"/>
                    <a:pt x="12" y="30"/>
                  </a:cubicBezTo>
                  <a:cubicBezTo>
                    <a:pt x="12" y="30"/>
                    <a:pt x="10" y="29"/>
                    <a:pt x="10" y="28"/>
                  </a:cubicBezTo>
                  <a:cubicBezTo>
                    <a:pt x="8" y="28"/>
                    <a:pt x="8" y="27"/>
                    <a:pt x="7" y="28"/>
                  </a:cubicBezTo>
                  <a:cubicBezTo>
                    <a:pt x="7" y="24"/>
                    <a:pt x="1" y="26"/>
                    <a:pt x="1" y="22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5"/>
                    <a:pt x="2" y="12"/>
                    <a:pt x="0" y="9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8" name="Freeform 301">
              <a:extLst>
                <a:ext uri="{FF2B5EF4-FFF2-40B4-BE49-F238E27FC236}">
                  <a16:creationId xmlns:a16="http://schemas.microsoft.com/office/drawing/2014/main" id="{E714205E-3801-471C-910C-F4D5C277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73" y="1847794"/>
              <a:ext cx="3349" cy="8667"/>
            </a:xfrm>
            <a:custGeom>
              <a:avLst/>
              <a:gdLst>
                <a:gd name="T0" fmla="*/ 4 w 9"/>
                <a:gd name="T1" fmla="*/ 22 h 22"/>
                <a:gd name="T2" fmla="*/ 6 w 9"/>
                <a:gd name="T3" fmla="*/ 16 h 22"/>
                <a:gd name="T4" fmla="*/ 9 w 9"/>
                <a:gd name="T5" fmla="*/ 13 h 22"/>
                <a:gd name="T6" fmla="*/ 5 w 9"/>
                <a:gd name="T7" fmla="*/ 11 h 22"/>
                <a:gd name="T8" fmla="*/ 4 w 9"/>
                <a:gd name="T9" fmla="*/ 10 h 22"/>
                <a:gd name="T10" fmla="*/ 6 w 9"/>
                <a:gd name="T11" fmla="*/ 7 h 22"/>
                <a:gd name="T12" fmla="*/ 4 w 9"/>
                <a:gd name="T13" fmla="*/ 4 h 22"/>
                <a:gd name="T14" fmla="*/ 5 w 9"/>
                <a:gd name="T15" fmla="*/ 4 h 22"/>
                <a:gd name="T16" fmla="*/ 5 w 9"/>
                <a:gd name="T17" fmla="*/ 4 h 22"/>
                <a:gd name="T18" fmla="*/ 5 w 9"/>
                <a:gd name="T19" fmla="*/ 2 h 22"/>
                <a:gd name="T20" fmla="*/ 5 w 9"/>
                <a:gd name="T21" fmla="*/ 2 h 22"/>
                <a:gd name="T22" fmla="*/ 2 w 9"/>
                <a:gd name="T23" fmla="*/ 0 h 22"/>
                <a:gd name="T24" fmla="*/ 1 w 9"/>
                <a:gd name="T25" fmla="*/ 9 h 22"/>
                <a:gd name="T26" fmla="*/ 0 w 9"/>
                <a:gd name="T27" fmla="*/ 12 h 22"/>
                <a:gd name="T28" fmla="*/ 4 w 9"/>
                <a:gd name="T29" fmla="*/ 22 h 22"/>
                <a:gd name="T30" fmla="*/ 4 w 9"/>
                <a:gd name="T31" fmla="*/ 22 h 22"/>
                <a:gd name="T32" fmla="*/ 4 w 9"/>
                <a:gd name="T33" fmla="*/ 22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"/>
                <a:gd name="T52" fmla="*/ 0 h 22"/>
                <a:gd name="T53" fmla="*/ 9 w 9"/>
                <a:gd name="T54" fmla="*/ 22 h 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" h="22">
                  <a:moveTo>
                    <a:pt x="4" y="22"/>
                  </a:moveTo>
                  <a:cubicBezTo>
                    <a:pt x="5" y="20"/>
                    <a:pt x="7" y="20"/>
                    <a:pt x="6" y="16"/>
                  </a:cubicBezTo>
                  <a:cubicBezTo>
                    <a:pt x="6" y="15"/>
                    <a:pt x="9" y="17"/>
                    <a:pt x="9" y="13"/>
                  </a:cubicBezTo>
                  <a:cubicBezTo>
                    <a:pt x="8" y="13"/>
                    <a:pt x="6" y="11"/>
                    <a:pt x="5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5" y="7"/>
                    <a:pt x="6" y="7"/>
                  </a:cubicBezTo>
                  <a:cubicBezTo>
                    <a:pt x="6" y="6"/>
                    <a:pt x="4" y="5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lnTo>
                    <a:pt x="5" y="2"/>
                  </a:lnTo>
                  <a:cubicBezTo>
                    <a:pt x="5" y="2"/>
                    <a:pt x="2" y="1"/>
                    <a:pt x="2" y="0"/>
                  </a:cubicBezTo>
                  <a:cubicBezTo>
                    <a:pt x="2" y="0"/>
                    <a:pt x="0" y="3"/>
                    <a:pt x="1" y="9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3" y="15"/>
                    <a:pt x="3" y="17"/>
                    <a:pt x="4" y="2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9" name="Freeform 302">
              <a:extLst>
                <a:ext uri="{FF2B5EF4-FFF2-40B4-BE49-F238E27FC236}">
                  <a16:creationId xmlns:a16="http://schemas.microsoft.com/office/drawing/2014/main" id="{71237D53-04FA-4298-AC88-E3687DE1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233" y="1859022"/>
              <a:ext cx="8667" cy="7288"/>
            </a:xfrm>
            <a:custGeom>
              <a:avLst/>
              <a:gdLst>
                <a:gd name="T0" fmla="*/ 23 w 23"/>
                <a:gd name="T1" fmla="*/ 5 h 19"/>
                <a:gd name="T2" fmla="*/ 15 w 23"/>
                <a:gd name="T3" fmla="*/ 5 h 19"/>
                <a:gd name="T4" fmla="*/ 14 w 23"/>
                <a:gd name="T5" fmla="*/ 5 h 19"/>
                <a:gd name="T6" fmla="*/ 15 w 23"/>
                <a:gd name="T7" fmla="*/ 12 h 19"/>
                <a:gd name="T8" fmla="*/ 15 w 23"/>
                <a:gd name="T9" fmla="*/ 12 h 19"/>
                <a:gd name="T10" fmla="*/ 11 w 23"/>
                <a:gd name="T11" fmla="*/ 13 h 19"/>
                <a:gd name="T12" fmla="*/ 12 w 23"/>
                <a:gd name="T13" fmla="*/ 15 h 19"/>
                <a:gd name="T14" fmla="*/ 12 w 23"/>
                <a:gd name="T15" fmla="*/ 18 h 19"/>
                <a:gd name="T16" fmla="*/ 12 w 23"/>
                <a:gd name="T17" fmla="*/ 18 h 19"/>
                <a:gd name="T18" fmla="*/ 3 w 23"/>
                <a:gd name="T19" fmla="*/ 18 h 19"/>
                <a:gd name="T20" fmla="*/ 3 w 23"/>
                <a:gd name="T21" fmla="*/ 18 h 19"/>
                <a:gd name="T22" fmla="*/ 2 w 23"/>
                <a:gd name="T23" fmla="*/ 19 h 19"/>
                <a:gd name="T24" fmla="*/ 0 w 23"/>
                <a:gd name="T25" fmla="*/ 19 h 19"/>
                <a:gd name="T26" fmla="*/ 1 w 23"/>
                <a:gd name="T27" fmla="*/ 16 h 19"/>
                <a:gd name="T28" fmla="*/ 3 w 23"/>
                <a:gd name="T29" fmla="*/ 13 h 19"/>
                <a:gd name="T30" fmla="*/ 5 w 23"/>
                <a:gd name="T31" fmla="*/ 11 h 19"/>
                <a:gd name="T32" fmla="*/ 10 w 23"/>
                <a:gd name="T33" fmla="*/ 2 h 19"/>
                <a:gd name="T34" fmla="*/ 11 w 23"/>
                <a:gd name="T35" fmla="*/ 0 h 19"/>
                <a:gd name="T36" fmla="*/ 11 w 23"/>
                <a:gd name="T37" fmla="*/ 0 h 19"/>
                <a:gd name="T38" fmla="*/ 23 w 23"/>
                <a:gd name="T39" fmla="*/ 0 h 19"/>
                <a:gd name="T40" fmla="*/ 23 w 23"/>
                <a:gd name="T41" fmla="*/ 0 h 19"/>
                <a:gd name="T42" fmla="*/ 23 w 23"/>
                <a:gd name="T43" fmla="*/ 5 h 19"/>
                <a:gd name="T44" fmla="*/ 23 w 23"/>
                <a:gd name="T45" fmla="*/ 5 h 19"/>
                <a:gd name="T46" fmla="*/ 23 w 23"/>
                <a:gd name="T47" fmla="*/ 5 h 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"/>
                <a:gd name="T73" fmla="*/ 0 h 19"/>
                <a:gd name="T74" fmla="*/ 23 w 23"/>
                <a:gd name="T75" fmla="*/ 19 h 1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" h="19">
                  <a:moveTo>
                    <a:pt x="23" y="5"/>
                  </a:moveTo>
                  <a:lnTo>
                    <a:pt x="15" y="5"/>
                  </a:lnTo>
                  <a:lnTo>
                    <a:pt x="14" y="5"/>
                  </a:lnTo>
                  <a:lnTo>
                    <a:pt x="15" y="12"/>
                  </a:lnTo>
                  <a:cubicBezTo>
                    <a:pt x="15" y="12"/>
                    <a:pt x="12" y="13"/>
                    <a:pt x="11" y="13"/>
                  </a:cubicBezTo>
                  <a:cubicBezTo>
                    <a:pt x="11" y="14"/>
                    <a:pt x="11" y="14"/>
                    <a:pt x="12" y="15"/>
                  </a:cubicBezTo>
                  <a:cubicBezTo>
                    <a:pt x="12" y="15"/>
                    <a:pt x="12" y="18"/>
                    <a:pt x="12" y="18"/>
                  </a:cubicBezTo>
                  <a:lnTo>
                    <a:pt x="3" y="18"/>
                  </a:lnTo>
                  <a:cubicBezTo>
                    <a:pt x="3" y="19"/>
                    <a:pt x="3" y="19"/>
                    <a:pt x="2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7"/>
                    <a:pt x="1" y="17"/>
                    <a:pt x="1" y="16"/>
                  </a:cubicBezTo>
                  <a:cubicBezTo>
                    <a:pt x="3" y="15"/>
                    <a:pt x="2" y="14"/>
                    <a:pt x="3" y="13"/>
                  </a:cubicBezTo>
                  <a:cubicBezTo>
                    <a:pt x="3" y="11"/>
                    <a:pt x="5" y="11"/>
                    <a:pt x="5" y="11"/>
                  </a:cubicBezTo>
                  <a:cubicBezTo>
                    <a:pt x="8" y="8"/>
                    <a:pt x="7" y="3"/>
                    <a:pt x="10" y="2"/>
                  </a:cubicBezTo>
                  <a:cubicBezTo>
                    <a:pt x="10" y="1"/>
                    <a:pt x="10" y="0"/>
                    <a:pt x="11" y="0"/>
                  </a:cubicBezTo>
                  <a:lnTo>
                    <a:pt x="23" y="0"/>
                  </a:lnTo>
                  <a:cubicBezTo>
                    <a:pt x="23" y="0"/>
                    <a:pt x="23" y="4"/>
                    <a:pt x="23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0" name="Freeform 303">
              <a:extLst>
                <a:ext uri="{FF2B5EF4-FFF2-40B4-BE49-F238E27FC236}">
                  <a16:creationId xmlns:a16="http://schemas.microsoft.com/office/drawing/2014/main" id="{2A983963-051D-474E-9F6A-D9076006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840" y="1854295"/>
              <a:ext cx="10637" cy="10834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0 h 28"/>
                <a:gd name="T4" fmla="*/ 7 w 28"/>
                <a:gd name="T5" fmla="*/ 2 h 28"/>
                <a:gd name="T6" fmla="*/ 14 w 28"/>
                <a:gd name="T7" fmla="*/ 0 h 28"/>
                <a:gd name="T8" fmla="*/ 14 w 28"/>
                <a:gd name="T9" fmla="*/ 0 h 28"/>
                <a:gd name="T10" fmla="*/ 17 w 28"/>
                <a:gd name="T11" fmla="*/ 2 h 28"/>
                <a:gd name="T12" fmla="*/ 17 w 28"/>
                <a:gd name="T13" fmla="*/ 2 h 28"/>
                <a:gd name="T14" fmla="*/ 21 w 28"/>
                <a:gd name="T15" fmla="*/ 9 h 28"/>
                <a:gd name="T16" fmla="*/ 22 w 28"/>
                <a:gd name="T17" fmla="*/ 12 h 28"/>
                <a:gd name="T18" fmla="*/ 24 w 28"/>
                <a:gd name="T19" fmla="*/ 17 h 28"/>
                <a:gd name="T20" fmla="*/ 28 w 28"/>
                <a:gd name="T21" fmla="*/ 22 h 28"/>
                <a:gd name="T22" fmla="*/ 27 w 28"/>
                <a:gd name="T23" fmla="*/ 23 h 28"/>
                <a:gd name="T24" fmla="*/ 28 w 28"/>
                <a:gd name="T25" fmla="*/ 25 h 28"/>
                <a:gd name="T26" fmla="*/ 24 w 28"/>
                <a:gd name="T27" fmla="*/ 28 h 28"/>
                <a:gd name="T28" fmla="*/ 24 w 28"/>
                <a:gd name="T29" fmla="*/ 28 h 28"/>
                <a:gd name="T30" fmla="*/ 2 w 28"/>
                <a:gd name="T31" fmla="*/ 28 h 28"/>
                <a:gd name="T32" fmla="*/ 2 w 28"/>
                <a:gd name="T33" fmla="*/ 8 h 28"/>
                <a:gd name="T34" fmla="*/ 2 w 28"/>
                <a:gd name="T35" fmla="*/ 8 h 28"/>
                <a:gd name="T36" fmla="*/ 0 w 28"/>
                <a:gd name="T37" fmla="*/ 4 h 28"/>
                <a:gd name="T38" fmla="*/ 1 w 28"/>
                <a:gd name="T39" fmla="*/ 3 h 28"/>
                <a:gd name="T40" fmla="*/ 0 w 28"/>
                <a:gd name="T41" fmla="*/ 1 h 28"/>
                <a:gd name="T42" fmla="*/ 0 w 28"/>
                <a:gd name="T43" fmla="*/ 0 h 28"/>
                <a:gd name="T44" fmla="*/ 0 w 28"/>
                <a:gd name="T45" fmla="*/ 0 h 28"/>
                <a:gd name="T46" fmla="*/ 0 w 28"/>
                <a:gd name="T47" fmla="*/ 0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8"/>
                <a:gd name="T73" fmla="*/ 0 h 28"/>
                <a:gd name="T74" fmla="*/ 28 w 2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8" h="28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5" y="2"/>
                    <a:pt x="7" y="2"/>
                  </a:cubicBezTo>
                  <a:cubicBezTo>
                    <a:pt x="10" y="2"/>
                    <a:pt x="11" y="1"/>
                    <a:pt x="14" y="0"/>
                  </a:cubicBezTo>
                  <a:lnTo>
                    <a:pt x="17" y="2"/>
                  </a:lnTo>
                  <a:cubicBezTo>
                    <a:pt x="18" y="6"/>
                    <a:pt x="19" y="8"/>
                    <a:pt x="21" y="9"/>
                  </a:cubicBezTo>
                  <a:cubicBezTo>
                    <a:pt x="21" y="11"/>
                    <a:pt x="21" y="12"/>
                    <a:pt x="22" y="12"/>
                  </a:cubicBezTo>
                  <a:cubicBezTo>
                    <a:pt x="23" y="13"/>
                    <a:pt x="24" y="15"/>
                    <a:pt x="24" y="17"/>
                  </a:cubicBezTo>
                  <a:cubicBezTo>
                    <a:pt x="24" y="18"/>
                    <a:pt x="27" y="21"/>
                    <a:pt x="28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8" y="24"/>
                    <a:pt x="27" y="24"/>
                    <a:pt x="28" y="25"/>
                  </a:cubicBezTo>
                  <a:cubicBezTo>
                    <a:pt x="27" y="26"/>
                    <a:pt x="24" y="28"/>
                    <a:pt x="24" y="28"/>
                  </a:cubicBezTo>
                  <a:lnTo>
                    <a:pt x="2" y="28"/>
                  </a:lnTo>
                  <a:lnTo>
                    <a:pt x="2" y="8"/>
                  </a:lnTo>
                  <a:cubicBezTo>
                    <a:pt x="0" y="7"/>
                    <a:pt x="0" y="6"/>
                    <a:pt x="0" y="4"/>
                  </a:cubicBezTo>
                  <a:cubicBezTo>
                    <a:pt x="0" y="4"/>
                    <a:pt x="1" y="4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1" name="Freeform 304">
              <a:extLst>
                <a:ext uri="{FF2B5EF4-FFF2-40B4-BE49-F238E27FC236}">
                  <a16:creationId xmlns:a16="http://schemas.microsoft.com/office/drawing/2014/main" id="{B99E8FE6-A0B8-4658-97FF-C7DC1FBCC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657" y="1817460"/>
              <a:ext cx="7485" cy="3152"/>
            </a:xfrm>
            <a:custGeom>
              <a:avLst/>
              <a:gdLst>
                <a:gd name="T0" fmla="*/ 2 w 20"/>
                <a:gd name="T1" fmla="*/ 2 h 8"/>
                <a:gd name="T2" fmla="*/ 2 w 20"/>
                <a:gd name="T3" fmla="*/ 3 h 8"/>
                <a:gd name="T4" fmla="*/ 2 w 20"/>
                <a:gd name="T5" fmla="*/ 1 h 8"/>
                <a:gd name="T6" fmla="*/ 4 w 20"/>
                <a:gd name="T7" fmla="*/ 1 h 8"/>
                <a:gd name="T8" fmla="*/ 4 w 20"/>
                <a:gd name="T9" fmla="*/ 1 h 8"/>
                <a:gd name="T10" fmla="*/ 4 w 20"/>
                <a:gd name="T11" fmla="*/ 1 h 8"/>
                <a:gd name="T12" fmla="*/ 4 w 20"/>
                <a:gd name="T13" fmla="*/ 1 h 8"/>
                <a:gd name="T14" fmla="*/ 3 w 20"/>
                <a:gd name="T15" fmla="*/ 0 h 8"/>
                <a:gd name="T16" fmla="*/ 7 w 20"/>
                <a:gd name="T17" fmla="*/ 3 h 8"/>
                <a:gd name="T18" fmla="*/ 10 w 20"/>
                <a:gd name="T19" fmla="*/ 1 h 8"/>
                <a:gd name="T20" fmla="*/ 10 w 20"/>
                <a:gd name="T21" fmla="*/ 1 h 8"/>
                <a:gd name="T22" fmla="*/ 10 w 20"/>
                <a:gd name="T23" fmla="*/ 1 h 8"/>
                <a:gd name="T24" fmla="*/ 13 w 20"/>
                <a:gd name="T25" fmla="*/ 1 h 8"/>
                <a:gd name="T26" fmla="*/ 16 w 20"/>
                <a:gd name="T27" fmla="*/ 0 h 8"/>
                <a:gd name="T28" fmla="*/ 16 w 20"/>
                <a:gd name="T29" fmla="*/ 0 h 8"/>
                <a:gd name="T30" fmla="*/ 17 w 20"/>
                <a:gd name="T31" fmla="*/ 1 h 8"/>
                <a:gd name="T32" fmla="*/ 19 w 20"/>
                <a:gd name="T33" fmla="*/ 1 h 8"/>
                <a:gd name="T34" fmla="*/ 19 w 20"/>
                <a:gd name="T35" fmla="*/ 1 h 8"/>
                <a:gd name="T36" fmla="*/ 20 w 20"/>
                <a:gd name="T37" fmla="*/ 3 h 8"/>
                <a:gd name="T38" fmla="*/ 19 w 20"/>
                <a:gd name="T39" fmla="*/ 5 h 8"/>
                <a:gd name="T40" fmla="*/ 17 w 20"/>
                <a:gd name="T41" fmla="*/ 6 h 8"/>
                <a:gd name="T42" fmla="*/ 9 w 20"/>
                <a:gd name="T43" fmla="*/ 8 h 8"/>
                <a:gd name="T44" fmla="*/ 8 w 20"/>
                <a:gd name="T45" fmla="*/ 8 h 8"/>
                <a:gd name="T46" fmla="*/ 7 w 20"/>
                <a:gd name="T47" fmla="*/ 7 h 8"/>
                <a:gd name="T48" fmla="*/ 4 w 20"/>
                <a:gd name="T49" fmla="*/ 5 h 8"/>
                <a:gd name="T50" fmla="*/ 0 w 20"/>
                <a:gd name="T51" fmla="*/ 5 h 8"/>
                <a:gd name="T52" fmla="*/ 0 w 20"/>
                <a:gd name="T53" fmla="*/ 5 h 8"/>
                <a:gd name="T54" fmla="*/ 0 w 20"/>
                <a:gd name="T55" fmla="*/ 3 h 8"/>
                <a:gd name="T56" fmla="*/ 0 w 20"/>
                <a:gd name="T57" fmla="*/ 3 h 8"/>
                <a:gd name="T58" fmla="*/ 4 w 20"/>
                <a:gd name="T59" fmla="*/ 3 h 8"/>
                <a:gd name="T60" fmla="*/ 0 w 20"/>
                <a:gd name="T61" fmla="*/ 3 h 8"/>
                <a:gd name="T62" fmla="*/ 2 w 20"/>
                <a:gd name="T63" fmla="*/ 2 h 8"/>
                <a:gd name="T64" fmla="*/ 2 w 20"/>
                <a:gd name="T65" fmla="*/ 2 h 8"/>
                <a:gd name="T66" fmla="*/ 2 w 20"/>
                <a:gd name="T67" fmla="*/ 2 h 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"/>
                <a:gd name="T103" fmla="*/ 0 h 8"/>
                <a:gd name="T104" fmla="*/ 20 w 20"/>
                <a:gd name="T105" fmla="*/ 8 h 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" h="8">
                  <a:moveTo>
                    <a:pt x="2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5" y="0"/>
                    <a:pt x="5" y="3"/>
                    <a:pt x="7" y="3"/>
                  </a:cubicBezTo>
                  <a:cubicBezTo>
                    <a:pt x="8" y="3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3" y="1"/>
                  </a:lnTo>
                  <a:lnTo>
                    <a:pt x="16" y="0"/>
                  </a:lnTo>
                  <a:cubicBezTo>
                    <a:pt x="16" y="0"/>
                    <a:pt x="17" y="1"/>
                    <a:pt x="17" y="1"/>
                  </a:cubicBezTo>
                  <a:cubicBezTo>
                    <a:pt x="18" y="1"/>
                    <a:pt x="18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20" y="2"/>
                    <a:pt x="20" y="3"/>
                  </a:cubicBezTo>
                  <a:cubicBezTo>
                    <a:pt x="20" y="4"/>
                    <a:pt x="19" y="5"/>
                    <a:pt x="19" y="5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4" y="6"/>
                    <a:pt x="12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7" y="8"/>
                    <a:pt x="7" y="7"/>
                  </a:cubicBezTo>
                  <a:cubicBezTo>
                    <a:pt x="5" y="7"/>
                    <a:pt x="3" y="6"/>
                    <a:pt x="4" y="5"/>
                  </a:cubicBezTo>
                  <a:cubicBezTo>
                    <a:pt x="3" y="5"/>
                    <a:pt x="1" y="4"/>
                    <a:pt x="0" y="5"/>
                  </a:cubicBezTo>
                  <a:lnTo>
                    <a:pt x="0" y="3"/>
                  </a:lnTo>
                  <a:cubicBezTo>
                    <a:pt x="2" y="3"/>
                    <a:pt x="3" y="4"/>
                    <a:pt x="4" y="3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1" y="3"/>
                    <a:pt x="1" y="2"/>
                    <a:pt x="2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2" name="Freeform 305">
              <a:extLst>
                <a:ext uri="{FF2B5EF4-FFF2-40B4-BE49-F238E27FC236}">
                  <a16:creationId xmlns:a16="http://schemas.microsoft.com/office/drawing/2014/main" id="{2A3BEC4D-A3FB-4BD9-8E50-0E5BC7F4A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022" y="1847204"/>
              <a:ext cx="2757" cy="1773"/>
            </a:xfrm>
            <a:custGeom>
              <a:avLst/>
              <a:gdLst>
                <a:gd name="T0" fmla="*/ 4 w 7"/>
                <a:gd name="T1" fmla="*/ 0 h 5"/>
                <a:gd name="T2" fmla="*/ 5 w 7"/>
                <a:gd name="T3" fmla="*/ 1 h 5"/>
                <a:gd name="T4" fmla="*/ 5 w 7"/>
                <a:gd name="T5" fmla="*/ 1 h 5"/>
                <a:gd name="T6" fmla="*/ 6 w 7"/>
                <a:gd name="T7" fmla="*/ 0 h 5"/>
                <a:gd name="T8" fmla="*/ 7 w 7"/>
                <a:gd name="T9" fmla="*/ 0 h 5"/>
                <a:gd name="T10" fmla="*/ 7 w 7"/>
                <a:gd name="T11" fmla="*/ 0 h 5"/>
                <a:gd name="T12" fmla="*/ 7 w 7"/>
                <a:gd name="T13" fmla="*/ 5 h 5"/>
                <a:gd name="T14" fmla="*/ 7 w 7"/>
                <a:gd name="T15" fmla="*/ 5 h 5"/>
                <a:gd name="T16" fmla="*/ 4 w 7"/>
                <a:gd name="T17" fmla="*/ 3 h 5"/>
                <a:gd name="T18" fmla="*/ 3 w 7"/>
                <a:gd name="T19" fmla="*/ 3 h 5"/>
                <a:gd name="T20" fmla="*/ 0 w 7"/>
                <a:gd name="T21" fmla="*/ 0 h 5"/>
                <a:gd name="T22" fmla="*/ 0 w 7"/>
                <a:gd name="T23" fmla="*/ 0 h 5"/>
                <a:gd name="T24" fmla="*/ 4 w 7"/>
                <a:gd name="T25" fmla="*/ 0 h 5"/>
                <a:gd name="T26" fmla="*/ 4 w 7"/>
                <a:gd name="T27" fmla="*/ 0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"/>
                <a:gd name="T43" fmla="*/ 0 h 5"/>
                <a:gd name="T44" fmla="*/ 7 w 7"/>
                <a:gd name="T45" fmla="*/ 5 h 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" h="5">
                  <a:moveTo>
                    <a:pt x="4" y="0"/>
                  </a:moveTo>
                  <a:lnTo>
                    <a:pt x="5" y="1"/>
                  </a:ln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lnTo>
                    <a:pt x="7" y="5"/>
                  </a:lnTo>
                  <a:cubicBezTo>
                    <a:pt x="6" y="5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0" y="1"/>
                    <a:pt x="0" y="0"/>
                  </a:cubicBezTo>
                  <a:lnTo>
                    <a:pt x="4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3" name="Freeform 306">
              <a:extLst>
                <a:ext uri="{FF2B5EF4-FFF2-40B4-BE49-F238E27FC236}">
                  <a16:creationId xmlns:a16="http://schemas.microsoft.com/office/drawing/2014/main" id="{B391EAF3-2D5B-47D1-A001-EDB816A2D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264" y="1850158"/>
              <a:ext cx="2364" cy="788"/>
            </a:xfrm>
            <a:custGeom>
              <a:avLst/>
              <a:gdLst>
                <a:gd name="T0" fmla="*/ 0 w 7"/>
                <a:gd name="T1" fmla="*/ 0 h 2"/>
                <a:gd name="T2" fmla="*/ 7 w 7"/>
                <a:gd name="T3" fmla="*/ 0 h 2"/>
                <a:gd name="T4" fmla="*/ 7 w 7"/>
                <a:gd name="T5" fmla="*/ 1 h 2"/>
                <a:gd name="T6" fmla="*/ 4 w 7"/>
                <a:gd name="T7" fmla="*/ 2 h 2"/>
                <a:gd name="T8" fmla="*/ 0 w 7"/>
                <a:gd name="T9" fmla="*/ 1 h 2"/>
                <a:gd name="T10" fmla="*/ 0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2"/>
                <a:gd name="T26" fmla="*/ 7 w 7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2">
                  <a:moveTo>
                    <a:pt x="0" y="0"/>
                  </a:moveTo>
                  <a:cubicBezTo>
                    <a:pt x="2" y="0"/>
                    <a:pt x="5" y="1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2" y="2"/>
                    <a:pt x="1" y="1"/>
                    <a:pt x="0" y="1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4" name="Freeform 307">
              <a:extLst>
                <a:ext uri="{FF2B5EF4-FFF2-40B4-BE49-F238E27FC236}">
                  <a16:creationId xmlns:a16="http://schemas.microsoft.com/office/drawing/2014/main" id="{F780A9DA-C8D8-497A-A113-369EFA5E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476" y="1843658"/>
              <a:ext cx="985" cy="2954"/>
            </a:xfrm>
            <a:custGeom>
              <a:avLst/>
              <a:gdLst>
                <a:gd name="T0" fmla="*/ 0 w 3"/>
                <a:gd name="T1" fmla="*/ 2 h 8"/>
                <a:gd name="T2" fmla="*/ 2 w 3"/>
                <a:gd name="T3" fmla="*/ 0 h 8"/>
                <a:gd name="T4" fmla="*/ 3 w 3"/>
                <a:gd name="T5" fmla="*/ 3 h 8"/>
                <a:gd name="T6" fmla="*/ 3 w 3"/>
                <a:gd name="T7" fmla="*/ 3 h 8"/>
                <a:gd name="T8" fmla="*/ 3 w 3"/>
                <a:gd name="T9" fmla="*/ 5 h 8"/>
                <a:gd name="T10" fmla="*/ 3 w 3"/>
                <a:gd name="T11" fmla="*/ 5 h 8"/>
                <a:gd name="T12" fmla="*/ 2 w 3"/>
                <a:gd name="T13" fmla="*/ 8 h 8"/>
                <a:gd name="T14" fmla="*/ 0 w 3"/>
                <a:gd name="T15" fmla="*/ 2 h 8"/>
                <a:gd name="T16" fmla="*/ 0 w 3"/>
                <a:gd name="T17" fmla="*/ 2 h 8"/>
                <a:gd name="T18" fmla="*/ 0 w 3"/>
                <a:gd name="T19" fmla="*/ 2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8"/>
                <a:gd name="T32" fmla="*/ 3 w 3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8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3" y="1"/>
                    <a:pt x="3" y="2"/>
                    <a:pt x="3" y="3"/>
                  </a:cubicBezTo>
                  <a:lnTo>
                    <a:pt x="3" y="5"/>
                  </a:lnTo>
                  <a:cubicBezTo>
                    <a:pt x="3" y="6"/>
                    <a:pt x="2" y="6"/>
                    <a:pt x="2" y="8"/>
                  </a:cubicBezTo>
                  <a:cubicBezTo>
                    <a:pt x="0" y="6"/>
                    <a:pt x="0" y="4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5" name="Freeform 308">
              <a:extLst>
                <a:ext uri="{FF2B5EF4-FFF2-40B4-BE49-F238E27FC236}">
                  <a16:creationId xmlns:a16="http://schemas.microsoft.com/office/drawing/2014/main" id="{48E6A4E4-5DA4-4F67-920A-5CA82649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73" y="1841885"/>
              <a:ext cx="394" cy="1576"/>
            </a:xfrm>
            <a:custGeom>
              <a:avLst/>
              <a:gdLst>
                <a:gd name="T0" fmla="*/ 0 w 1"/>
                <a:gd name="T1" fmla="*/ 1 h 4"/>
                <a:gd name="T2" fmla="*/ 1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1 h 4"/>
                <a:gd name="T12" fmla="*/ 0 w 1"/>
                <a:gd name="T13" fmla="*/ 1 h 4"/>
                <a:gd name="T14" fmla="*/ 0 w 1"/>
                <a:gd name="T15" fmla="*/ 1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"/>
                <a:gd name="T25" fmla="*/ 0 h 4"/>
                <a:gd name="T26" fmla="*/ 1 w 1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" h="4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6" name="Freeform 309">
              <a:extLst>
                <a:ext uri="{FF2B5EF4-FFF2-40B4-BE49-F238E27FC236}">
                  <a16:creationId xmlns:a16="http://schemas.microsoft.com/office/drawing/2014/main" id="{33E6C500-E1E6-44C8-B42C-19D59652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976" y="1826127"/>
              <a:ext cx="788" cy="985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2 w 2"/>
                <a:gd name="T5" fmla="*/ 0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3"/>
                <a:gd name="T20" fmla="*/ 2 w 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3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1" y="3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7" name="Freeform 310">
              <a:extLst>
                <a:ext uri="{FF2B5EF4-FFF2-40B4-BE49-F238E27FC236}">
                  <a16:creationId xmlns:a16="http://schemas.microsoft.com/office/drawing/2014/main" id="{249BE33F-96B7-48FE-976F-C974C0D2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492" y="1814112"/>
              <a:ext cx="2167" cy="1576"/>
            </a:xfrm>
            <a:custGeom>
              <a:avLst/>
              <a:gdLst>
                <a:gd name="T0" fmla="*/ 3 w 5"/>
                <a:gd name="T1" fmla="*/ 1 h 4"/>
                <a:gd name="T2" fmla="*/ 5 w 5"/>
                <a:gd name="T3" fmla="*/ 3 h 4"/>
                <a:gd name="T4" fmla="*/ 1 w 5"/>
                <a:gd name="T5" fmla="*/ 3 h 4"/>
                <a:gd name="T6" fmla="*/ 3 w 5"/>
                <a:gd name="T7" fmla="*/ 1 h 4"/>
                <a:gd name="T8" fmla="*/ 3 w 5"/>
                <a:gd name="T9" fmla="*/ 1 h 4"/>
                <a:gd name="T10" fmla="*/ 3 w 5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4"/>
                <a:gd name="T20" fmla="*/ 5 w 5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4">
                  <a:moveTo>
                    <a:pt x="3" y="1"/>
                  </a:moveTo>
                  <a:cubicBezTo>
                    <a:pt x="4" y="0"/>
                    <a:pt x="4" y="2"/>
                    <a:pt x="5" y="3"/>
                  </a:cubicBezTo>
                  <a:cubicBezTo>
                    <a:pt x="5" y="3"/>
                    <a:pt x="3" y="4"/>
                    <a:pt x="1" y="3"/>
                  </a:cubicBezTo>
                  <a:cubicBezTo>
                    <a:pt x="0" y="3"/>
                    <a:pt x="3" y="2"/>
                    <a:pt x="3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8" name="Freeform 311">
              <a:extLst>
                <a:ext uri="{FF2B5EF4-FFF2-40B4-BE49-F238E27FC236}">
                  <a16:creationId xmlns:a16="http://schemas.microsoft.com/office/drawing/2014/main" id="{671BAD38-1DE9-4087-B0AF-9BAFC73E1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658" y="1808005"/>
              <a:ext cx="8470" cy="5712"/>
            </a:xfrm>
            <a:custGeom>
              <a:avLst/>
              <a:gdLst>
                <a:gd name="T0" fmla="*/ 12 w 23"/>
                <a:gd name="T1" fmla="*/ 1 h 15"/>
                <a:gd name="T2" fmla="*/ 13 w 23"/>
                <a:gd name="T3" fmla="*/ 1 h 15"/>
                <a:gd name="T4" fmla="*/ 13 w 23"/>
                <a:gd name="T5" fmla="*/ 1 h 15"/>
                <a:gd name="T6" fmla="*/ 19 w 23"/>
                <a:gd name="T7" fmla="*/ 0 h 15"/>
                <a:gd name="T8" fmla="*/ 19 w 23"/>
                <a:gd name="T9" fmla="*/ 0 h 15"/>
                <a:gd name="T10" fmla="*/ 22 w 23"/>
                <a:gd name="T11" fmla="*/ 0 h 15"/>
                <a:gd name="T12" fmla="*/ 22 w 23"/>
                <a:gd name="T13" fmla="*/ 0 h 15"/>
                <a:gd name="T14" fmla="*/ 23 w 23"/>
                <a:gd name="T15" fmla="*/ 1 h 15"/>
                <a:gd name="T16" fmla="*/ 15 w 23"/>
                <a:gd name="T17" fmla="*/ 4 h 15"/>
                <a:gd name="T18" fmla="*/ 8 w 23"/>
                <a:gd name="T19" fmla="*/ 6 h 15"/>
                <a:gd name="T20" fmla="*/ 7 w 23"/>
                <a:gd name="T21" fmla="*/ 6 h 15"/>
                <a:gd name="T22" fmla="*/ 8 w 23"/>
                <a:gd name="T23" fmla="*/ 7 h 15"/>
                <a:gd name="T24" fmla="*/ 7 w 23"/>
                <a:gd name="T25" fmla="*/ 8 h 15"/>
                <a:gd name="T26" fmla="*/ 6 w 23"/>
                <a:gd name="T27" fmla="*/ 10 h 15"/>
                <a:gd name="T28" fmla="*/ 12 w 23"/>
                <a:gd name="T29" fmla="*/ 14 h 15"/>
                <a:gd name="T30" fmla="*/ 7 w 23"/>
                <a:gd name="T31" fmla="*/ 14 h 15"/>
                <a:gd name="T32" fmla="*/ 5 w 23"/>
                <a:gd name="T33" fmla="*/ 13 h 15"/>
                <a:gd name="T34" fmla="*/ 3 w 23"/>
                <a:gd name="T35" fmla="*/ 13 h 15"/>
                <a:gd name="T36" fmla="*/ 3 w 23"/>
                <a:gd name="T37" fmla="*/ 14 h 15"/>
                <a:gd name="T38" fmla="*/ 0 w 23"/>
                <a:gd name="T39" fmla="*/ 11 h 15"/>
                <a:gd name="T40" fmla="*/ 1 w 23"/>
                <a:gd name="T41" fmla="*/ 10 h 15"/>
                <a:gd name="T42" fmla="*/ 1 w 23"/>
                <a:gd name="T43" fmla="*/ 8 h 15"/>
                <a:gd name="T44" fmla="*/ 7 w 23"/>
                <a:gd name="T45" fmla="*/ 8 h 15"/>
                <a:gd name="T46" fmla="*/ 2 w 23"/>
                <a:gd name="T47" fmla="*/ 7 h 15"/>
                <a:gd name="T48" fmla="*/ 5 w 23"/>
                <a:gd name="T49" fmla="*/ 5 h 15"/>
                <a:gd name="T50" fmla="*/ 4 w 23"/>
                <a:gd name="T51" fmla="*/ 4 h 15"/>
                <a:gd name="T52" fmla="*/ 12 w 23"/>
                <a:gd name="T53" fmla="*/ 1 h 15"/>
                <a:gd name="T54" fmla="*/ 12 w 23"/>
                <a:gd name="T55" fmla="*/ 1 h 15"/>
                <a:gd name="T56" fmla="*/ 12 w 23"/>
                <a:gd name="T57" fmla="*/ 1 h 1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"/>
                <a:gd name="T88" fmla="*/ 0 h 15"/>
                <a:gd name="T89" fmla="*/ 23 w 23"/>
                <a:gd name="T90" fmla="*/ 15 h 1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" h="15">
                  <a:moveTo>
                    <a:pt x="12" y="1"/>
                  </a:moveTo>
                  <a:lnTo>
                    <a:pt x="13" y="1"/>
                  </a:lnTo>
                  <a:cubicBezTo>
                    <a:pt x="15" y="0"/>
                    <a:pt x="17" y="2"/>
                    <a:pt x="19" y="0"/>
                  </a:cubicBezTo>
                  <a:lnTo>
                    <a:pt x="22" y="0"/>
                  </a:lnTo>
                  <a:cubicBezTo>
                    <a:pt x="22" y="0"/>
                    <a:pt x="23" y="1"/>
                    <a:pt x="23" y="1"/>
                  </a:cubicBezTo>
                  <a:cubicBezTo>
                    <a:pt x="21" y="2"/>
                    <a:pt x="17" y="4"/>
                    <a:pt x="15" y="4"/>
                  </a:cubicBezTo>
                  <a:cubicBezTo>
                    <a:pt x="12" y="4"/>
                    <a:pt x="10" y="7"/>
                    <a:pt x="8" y="6"/>
                  </a:cubicBezTo>
                  <a:cubicBezTo>
                    <a:pt x="8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7" y="8"/>
                    <a:pt x="7" y="8"/>
                  </a:cubicBezTo>
                  <a:cubicBezTo>
                    <a:pt x="7" y="9"/>
                    <a:pt x="6" y="9"/>
                    <a:pt x="6" y="10"/>
                  </a:cubicBezTo>
                  <a:cubicBezTo>
                    <a:pt x="6" y="11"/>
                    <a:pt x="10" y="14"/>
                    <a:pt x="12" y="14"/>
                  </a:cubicBezTo>
                  <a:cubicBezTo>
                    <a:pt x="10" y="15"/>
                    <a:pt x="8" y="14"/>
                    <a:pt x="7" y="14"/>
                  </a:cubicBezTo>
                  <a:cubicBezTo>
                    <a:pt x="5" y="14"/>
                    <a:pt x="5" y="14"/>
                    <a:pt x="5" y="13"/>
                  </a:cubicBezTo>
                  <a:cubicBezTo>
                    <a:pt x="5" y="13"/>
                    <a:pt x="4" y="13"/>
                    <a:pt x="3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1" y="13"/>
                    <a:pt x="1" y="13"/>
                    <a:pt x="0" y="11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0" y="9"/>
                    <a:pt x="2" y="9"/>
                    <a:pt x="1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3" y="8"/>
                    <a:pt x="2" y="7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6" y="4"/>
                    <a:pt x="10" y="2"/>
                    <a:pt x="12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9" name="Freeform 312">
              <a:extLst>
                <a:ext uri="{FF2B5EF4-FFF2-40B4-BE49-F238E27FC236}">
                  <a16:creationId xmlns:a16="http://schemas.microsoft.com/office/drawing/2014/main" id="{0CFAAAB5-2B16-4B6F-B088-ED06C34CE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385" y="1818839"/>
              <a:ext cx="1182" cy="788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1 h 2"/>
                <a:gd name="T4" fmla="*/ 2 w 3"/>
                <a:gd name="T5" fmla="*/ 2 h 2"/>
                <a:gd name="T6" fmla="*/ 0 w 3"/>
                <a:gd name="T7" fmla="*/ 0 h 2"/>
                <a:gd name="T8" fmla="*/ 2 w 3"/>
                <a:gd name="T9" fmla="*/ 0 h 2"/>
                <a:gd name="T10" fmla="*/ 2 w 3"/>
                <a:gd name="T11" fmla="*/ 0 h 2"/>
                <a:gd name="T12" fmla="*/ 2 w 3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2"/>
                <a:gd name="T23" fmla="*/ 3 w 3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2">
                  <a:moveTo>
                    <a:pt x="2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0" name="Freeform 313">
              <a:extLst>
                <a:ext uri="{FF2B5EF4-FFF2-40B4-BE49-F238E27FC236}">
                  <a16:creationId xmlns:a16="http://schemas.microsoft.com/office/drawing/2014/main" id="{EC504CEA-ED52-44DD-8434-77C4D369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884" y="1824748"/>
              <a:ext cx="7879" cy="9849"/>
            </a:xfrm>
            <a:custGeom>
              <a:avLst/>
              <a:gdLst>
                <a:gd name="T0" fmla="*/ 3 w 21"/>
                <a:gd name="T1" fmla="*/ 0 h 25"/>
                <a:gd name="T2" fmla="*/ 8 w 21"/>
                <a:gd name="T3" fmla="*/ 1 h 25"/>
                <a:gd name="T4" fmla="*/ 12 w 21"/>
                <a:gd name="T5" fmla="*/ 4 h 25"/>
                <a:gd name="T6" fmla="*/ 12 w 21"/>
                <a:gd name="T7" fmla="*/ 5 h 25"/>
                <a:gd name="T8" fmla="*/ 9 w 21"/>
                <a:gd name="T9" fmla="*/ 6 h 25"/>
                <a:gd name="T10" fmla="*/ 12 w 21"/>
                <a:gd name="T11" fmla="*/ 7 h 25"/>
                <a:gd name="T12" fmla="*/ 14 w 21"/>
                <a:gd name="T13" fmla="*/ 11 h 25"/>
                <a:gd name="T14" fmla="*/ 15 w 21"/>
                <a:gd name="T15" fmla="*/ 12 h 25"/>
                <a:gd name="T16" fmla="*/ 16 w 21"/>
                <a:gd name="T17" fmla="*/ 14 h 25"/>
                <a:gd name="T18" fmla="*/ 18 w 21"/>
                <a:gd name="T19" fmla="*/ 16 h 25"/>
                <a:gd name="T20" fmla="*/ 18 w 21"/>
                <a:gd name="T21" fmla="*/ 17 h 25"/>
                <a:gd name="T22" fmla="*/ 21 w 21"/>
                <a:gd name="T23" fmla="*/ 17 h 25"/>
                <a:gd name="T24" fmla="*/ 21 w 21"/>
                <a:gd name="T25" fmla="*/ 19 h 25"/>
                <a:gd name="T26" fmla="*/ 19 w 21"/>
                <a:gd name="T27" fmla="*/ 20 h 25"/>
                <a:gd name="T28" fmla="*/ 20 w 21"/>
                <a:gd name="T29" fmla="*/ 21 h 25"/>
                <a:gd name="T30" fmla="*/ 19 w 21"/>
                <a:gd name="T31" fmla="*/ 23 h 25"/>
                <a:gd name="T32" fmla="*/ 19 w 21"/>
                <a:gd name="T33" fmla="*/ 23 h 25"/>
                <a:gd name="T34" fmla="*/ 9 w 21"/>
                <a:gd name="T35" fmla="*/ 23 h 25"/>
                <a:gd name="T36" fmla="*/ 9 w 21"/>
                <a:gd name="T37" fmla="*/ 23 h 25"/>
                <a:gd name="T38" fmla="*/ 9 w 21"/>
                <a:gd name="T39" fmla="*/ 24 h 25"/>
                <a:gd name="T40" fmla="*/ 5 w 21"/>
                <a:gd name="T41" fmla="*/ 25 h 25"/>
                <a:gd name="T42" fmla="*/ 11 w 21"/>
                <a:gd name="T43" fmla="*/ 21 h 25"/>
                <a:gd name="T44" fmla="*/ 10 w 21"/>
                <a:gd name="T45" fmla="*/ 21 h 25"/>
                <a:gd name="T46" fmla="*/ 6 w 21"/>
                <a:gd name="T47" fmla="*/ 20 h 25"/>
                <a:gd name="T48" fmla="*/ 8 w 21"/>
                <a:gd name="T49" fmla="*/ 19 h 25"/>
                <a:gd name="T50" fmla="*/ 8 w 21"/>
                <a:gd name="T51" fmla="*/ 19 h 25"/>
                <a:gd name="T52" fmla="*/ 8 w 21"/>
                <a:gd name="T53" fmla="*/ 17 h 25"/>
                <a:gd name="T54" fmla="*/ 7 w 21"/>
                <a:gd name="T55" fmla="*/ 17 h 25"/>
                <a:gd name="T56" fmla="*/ 7 w 21"/>
                <a:gd name="T57" fmla="*/ 17 h 25"/>
                <a:gd name="T58" fmla="*/ 11 w 21"/>
                <a:gd name="T59" fmla="*/ 14 h 25"/>
                <a:gd name="T60" fmla="*/ 9 w 21"/>
                <a:gd name="T61" fmla="*/ 12 h 25"/>
                <a:gd name="T62" fmla="*/ 7 w 21"/>
                <a:gd name="T63" fmla="*/ 11 h 25"/>
                <a:gd name="T64" fmla="*/ 7 w 21"/>
                <a:gd name="T65" fmla="*/ 8 h 25"/>
                <a:gd name="T66" fmla="*/ 5 w 21"/>
                <a:gd name="T67" fmla="*/ 10 h 25"/>
                <a:gd name="T68" fmla="*/ 4 w 21"/>
                <a:gd name="T69" fmla="*/ 7 h 25"/>
                <a:gd name="T70" fmla="*/ 4 w 21"/>
                <a:gd name="T71" fmla="*/ 3 h 25"/>
                <a:gd name="T72" fmla="*/ 3 w 21"/>
                <a:gd name="T73" fmla="*/ 2 h 25"/>
                <a:gd name="T74" fmla="*/ 4 w 21"/>
                <a:gd name="T75" fmla="*/ 1 h 25"/>
                <a:gd name="T76" fmla="*/ 4 w 21"/>
                <a:gd name="T77" fmla="*/ 1 h 25"/>
                <a:gd name="T78" fmla="*/ 4 w 21"/>
                <a:gd name="T79" fmla="*/ 1 h 25"/>
                <a:gd name="T80" fmla="*/ 4 w 21"/>
                <a:gd name="T81" fmla="*/ 1 h 25"/>
                <a:gd name="T82" fmla="*/ 3 w 21"/>
                <a:gd name="T83" fmla="*/ 0 h 25"/>
                <a:gd name="T84" fmla="*/ 3 w 21"/>
                <a:gd name="T85" fmla="*/ 0 h 25"/>
                <a:gd name="T86" fmla="*/ 3 w 21"/>
                <a:gd name="T87" fmla="*/ 0 h 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"/>
                <a:gd name="T133" fmla="*/ 0 h 25"/>
                <a:gd name="T134" fmla="*/ 21 w 21"/>
                <a:gd name="T135" fmla="*/ 25 h 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" h="25">
                  <a:moveTo>
                    <a:pt x="3" y="0"/>
                  </a:moveTo>
                  <a:cubicBezTo>
                    <a:pt x="4" y="0"/>
                    <a:pt x="5" y="1"/>
                    <a:pt x="8" y="1"/>
                  </a:cubicBezTo>
                  <a:cubicBezTo>
                    <a:pt x="9" y="3"/>
                    <a:pt x="0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6"/>
                    <a:pt x="9" y="6"/>
                    <a:pt x="9" y="6"/>
                  </a:cubicBezTo>
                  <a:cubicBezTo>
                    <a:pt x="9" y="7"/>
                    <a:pt x="12" y="7"/>
                    <a:pt x="12" y="7"/>
                  </a:cubicBezTo>
                  <a:cubicBezTo>
                    <a:pt x="12" y="8"/>
                    <a:pt x="14" y="10"/>
                    <a:pt x="14" y="11"/>
                  </a:cubicBezTo>
                  <a:cubicBezTo>
                    <a:pt x="14" y="11"/>
                    <a:pt x="14" y="12"/>
                    <a:pt x="15" y="12"/>
                  </a:cubicBezTo>
                  <a:cubicBezTo>
                    <a:pt x="16" y="13"/>
                    <a:pt x="15" y="14"/>
                    <a:pt x="16" y="14"/>
                  </a:cubicBezTo>
                  <a:cubicBezTo>
                    <a:pt x="16" y="15"/>
                    <a:pt x="18" y="16"/>
                    <a:pt x="18" y="16"/>
                  </a:cubicBezTo>
                  <a:cubicBezTo>
                    <a:pt x="18" y="16"/>
                    <a:pt x="18" y="16"/>
                    <a:pt x="18" y="17"/>
                  </a:cubicBezTo>
                  <a:cubicBezTo>
                    <a:pt x="19" y="16"/>
                    <a:pt x="20" y="17"/>
                    <a:pt x="21" y="17"/>
                  </a:cubicBezTo>
                  <a:cubicBezTo>
                    <a:pt x="21" y="18"/>
                    <a:pt x="20" y="18"/>
                    <a:pt x="21" y="19"/>
                  </a:cubicBezTo>
                  <a:cubicBezTo>
                    <a:pt x="20" y="19"/>
                    <a:pt x="19" y="20"/>
                    <a:pt x="19" y="20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19" y="22"/>
                    <a:pt x="19" y="22"/>
                    <a:pt x="19" y="23"/>
                  </a:cubicBezTo>
                  <a:lnTo>
                    <a:pt x="9" y="23"/>
                  </a:lnTo>
                  <a:cubicBezTo>
                    <a:pt x="9" y="23"/>
                    <a:pt x="9" y="23"/>
                    <a:pt x="9" y="24"/>
                  </a:cubicBezTo>
                  <a:cubicBezTo>
                    <a:pt x="8" y="24"/>
                    <a:pt x="6" y="24"/>
                    <a:pt x="5" y="25"/>
                  </a:cubicBezTo>
                  <a:cubicBezTo>
                    <a:pt x="5" y="21"/>
                    <a:pt x="11" y="23"/>
                    <a:pt x="11" y="21"/>
                  </a:cubicBezTo>
                  <a:cubicBezTo>
                    <a:pt x="11" y="21"/>
                    <a:pt x="10" y="21"/>
                    <a:pt x="10" y="21"/>
                  </a:cubicBezTo>
                  <a:cubicBezTo>
                    <a:pt x="9" y="21"/>
                    <a:pt x="6" y="21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lnTo>
                    <a:pt x="8" y="17"/>
                  </a:lnTo>
                  <a:lnTo>
                    <a:pt x="7" y="17"/>
                  </a:lnTo>
                  <a:cubicBezTo>
                    <a:pt x="8" y="15"/>
                    <a:pt x="10" y="16"/>
                    <a:pt x="11" y="14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8"/>
                    <a:pt x="6" y="10"/>
                    <a:pt x="5" y="10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3" y="7"/>
                    <a:pt x="4" y="4"/>
                    <a:pt x="4" y="3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1"/>
                    <a:pt x="3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1" name="Freeform 314">
              <a:extLst>
                <a:ext uri="{FF2B5EF4-FFF2-40B4-BE49-F238E27FC236}">
                  <a16:creationId xmlns:a16="http://schemas.microsoft.com/office/drawing/2014/main" id="{5FD79B0B-C320-4ADE-91D1-40BB5420F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946" y="1849961"/>
              <a:ext cx="1773" cy="1379"/>
            </a:xfrm>
            <a:custGeom>
              <a:avLst/>
              <a:gdLst>
                <a:gd name="T0" fmla="*/ 0 w 5"/>
                <a:gd name="T1" fmla="*/ 2 h 4"/>
                <a:gd name="T2" fmla="*/ 1 w 5"/>
                <a:gd name="T3" fmla="*/ 4 h 4"/>
                <a:gd name="T4" fmla="*/ 1 w 5"/>
                <a:gd name="T5" fmla="*/ 4 h 4"/>
                <a:gd name="T6" fmla="*/ 4 w 5"/>
                <a:gd name="T7" fmla="*/ 1 h 4"/>
                <a:gd name="T8" fmla="*/ 5 w 5"/>
                <a:gd name="T9" fmla="*/ 0 h 4"/>
                <a:gd name="T10" fmla="*/ 0 w 5"/>
                <a:gd name="T11" fmla="*/ 2 h 4"/>
                <a:gd name="T12" fmla="*/ 0 w 5"/>
                <a:gd name="T13" fmla="*/ 2 h 4"/>
                <a:gd name="T14" fmla="*/ 0 w 5"/>
                <a:gd name="T15" fmla="*/ 2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"/>
                <a:gd name="T25" fmla="*/ 0 h 4"/>
                <a:gd name="T26" fmla="*/ 5 w 5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" h="4">
                  <a:moveTo>
                    <a:pt x="0" y="2"/>
                  </a:moveTo>
                  <a:lnTo>
                    <a:pt x="1" y="4"/>
                  </a:lnTo>
                  <a:cubicBezTo>
                    <a:pt x="3" y="3"/>
                    <a:pt x="4" y="2"/>
                    <a:pt x="4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3" y="0"/>
                    <a:pt x="1" y="2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2" name="Freeform 315">
              <a:extLst>
                <a:ext uri="{FF2B5EF4-FFF2-40B4-BE49-F238E27FC236}">
                  <a16:creationId xmlns:a16="http://schemas.microsoft.com/office/drawing/2014/main" id="{8342BD77-EE7E-4E92-B98A-F3E48BE83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461" y="1835582"/>
              <a:ext cx="6697" cy="2757"/>
            </a:xfrm>
            <a:custGeom>
              <a:avLst/>
              <a:gdLst>
                <a:gd name="T0" fmla="*/ 10 w 18"/>
                <a:gd name="T1" fmla="*/ 0 h 7"/>
                <a:gd name="T2" fmla="*/ 9 w 18"/>
                <a:gd name="T3" fmla="*/ 1 h 7"/>
                <a:gd name="T4" fmla="*/ 8 w 18"/>
                <a:gd name="T5" fmla="*/ 2 h 7"/>
                <a:gd name="T6" fmla="*/ 9 w 18"/>
                <a:gd name="T7" fmla="*/ 3 h 7"/>
                <a:gd name="T8" fmla="*/ 2 w 18"/>
                <a:gd name="T9" fmla="*/ 4 h 7"/>
                <a:gd name="T10" fmla="*/ 2 w 18"/>
                <a:gd name="T11" fmla="*/ 4 h 7"/>
                <a:gd name="T12" fmla="*/ 1 w 18"/>
                <a:gd name="T13" fmla="*/ 5 h 7"/>
                <a:gd name="T14" fmla="*/ 1 w 18"/>
                <a:gd name="T15" fmla="*/ 5 h 7"/>
                <a:gd name="T16" fmla="*/ 3 w 18"/>
                <a:gd name="T17" fmla="*/ 6 h 7"/>
                <a:gd name="T18" fmla="*/ 3 w 18"/>
                <a:gd name="T19" fmla="*/ 6 h 7"/>
                <a:gd name="T20" fmla="*/ 6 w 18"/>
                <a:gd name="T21" fmla="*/ 5 h 7"/>
                <a:gd name="T22" fmla="*/ 6 w 18"/>
                <a:gd name="T23" fmla="*/ 5 h 7"/>
                <a:gd name="T24" fmla="*/ 9 w 18"/>
                <a:gd name="T25" fmla="*/ 7 h 7"/>
                <a:gd name="T26" fmla="*/ 12 w 18"/>
                <a:gd name="T27" fmla="*/ 7 h 7"/>
                <a:gd name="T28" fmla="*/ 15 w 18"/>
                <a:gd name="T29" fmla="*/ 6 h 7"/>
                <a:gd name="T30" fmla="*/ 18 w 18"/>
                <a:gd name="T31" fmla="*/ 2 h 7"/>
                <a:gd name="T32" fmla="*/ 16 w 18"/>
                <a:gd name="T33" fmla="*/ 1 h 7"/>
                <a:gd name="T34" fmla="*/ 14 w 18"/>
                <a:gd name="T35" fmla="*/ 0 h 7"/>
                <a:gd name="T36" fmla="*/ 14 w 18"/>
                <a:gd name="T37" fmla="*/ 0 h 7"/>
                <a:gd name="T38" fmla="*/ 10 w 18"/>
                <a:gd name="T39" fmla="*/ 0 h 7"/>
                <a:gd name="T40" fmla="*/ 10 w 18"/>
                <a:gd name="T41" fmla="*/ 0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"/>
                <a:gd name="T64" fmla="*/ 0 h 7"/>
                <a:gd name="T65" fmla="*/ 18 w 18"/>
                <a:gd name="T66" fmla="*/ 7 h 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" h="7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9" y="1"/>
                    <a:pt x="9" y="2"/>
                    <a:pt x="8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7" y="4"/>
                    <a:pt x="6" y="5"/>
                    <a:pt x="2" y="4"/>
                  </a:cubicBezTo>
                  <a:lnTo>
                    <a:pt x="1" y="5"/>
                  </a:lnTo>
                  <a:cubicBezTo>
                    <a:pt x="1" y="6"/>
                    <a:pt x="0" y="6"/>
                    <a:pt x="3" y="6"/>
                  </a:cubicBezTo>
                  <a:lnTo>
                    <a:pt x="6" y="5"/>
                  </a:lnTo>
                  <a:cubicBezTo>
                    <a:pt x="7" y="7"/>
                    <a:pt x="8" y="7"/>
                    <a:pt x="9" y="7"/>
                  </a:cubicBezTo>
                  <a:cubicBezTo>
                    <a:pt x="10" y="7"/>
                    <a:pt x="11" y="7"/>
                    <a:pt x="12" y="7"/>
                  </a:cubicBezTo>
                  <a:cubicBezTo>
                    <a:pt x="13" y="7"/>
                    <a:pt x="14" y="6"/>
                    <a:pt x="15" y="6"/>
                  </a:cubicBezTo>
                  <a:cubicBezTo>
                    <a:pt x="16" y="5"/>
                    <a:pt x="17" y="3"/>
                    <a:pt x="18" y="2"/>
                  </a:cubicBezTo>
                  <a:cubicBezTo>
                    <a:pt x="17" y="2"/>
                    <a:pt x="16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lnTo>
                    <a:pt x="1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3" name="Freeform 316">
              <a:extLst>
                <a:ext uri="{FF2B5EF4-FFF2-40B4-BE49-F238E27FC236}">
                  <a16:creationId xmlns:a16="http://schemas.microsoft.com/office/drawing/2014/main" id="{54C97159-898A-4C95-A35D-3349CC6A6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976" y="1877341"/>
              <a:ext cx="12409" cy="8273"/>
            </a:xfrm>
            <a:custGeom>
              <a:avLst/>
              <a:gdLst>
                <a:gd name="T0" fmla="*/ 5 w 33"/>
                <a:gd name="T1" fmla="*/ 22 h 22"/>
                <a:gd name="T2" fmla="*/ 1 w 33"/>
                <a:gd name="T3" fmla="*/ 20 h 22"/>
                <a:gd name="T4" fmla="*/ 0 w 33"/>
                <a:gd name="T5" fmla="*/ 16 h 22"/>
                <a:gd name="T6" fmla="*/ 3 w 33"/>
                <a:gd name="T7" fmla="*/ 10 h 22"/>
                <a:gd name="T8" fmla="*/ 3 w 33"/>
                <a:gd name="T9" fmla="*/ 10 h 22"/>
                <a:gd name="T10" fmla="*/ 5 w 33"/>
                <a:gd name="T11" fmla="*/ 10 h 22"/>
                <a:gd name="T12" fmla="*/ 5 w 33"/>
                <a:gd name="T13" fmla="*/ 10 h 22"/>
                <a:gd name="T14" fmla="*/ 12 w 33"/>
                <a:gd name="T15" fmla="*/ 6 h 22"/>
                <a:gd name="T16" fmla="*/ 12 w 33"/>
                <a:gd name="T17" fmla="*/ 5 h 22"/>
                <a:gd name="T18" fmla="*/ 21 w 33"/>
                <a:gd name="T19" fmla="*/ 0 h 22"/>
                <a:gd name="T20" fmla="*/ 21 w 33"/>
                <a:gd name="T21" fmla="*/ 0 h 22"/>
                <a:gd name="T22" fmla="*/ 21 w 33"/>
                <a:gd name="T23" fmla="*/ 0 h 22"/>
                <a:gd name="T24" fmla="*/ 21 w 33"/>
                <a:gd name="T25" fmla="*/ 0 h 22"/>
                <a:gd name="T26" fmla="*/ 24 w 33"/>
                <a:gd name="T27" fmla="*/ 3 h 22"/>
                <a:gd name="T28" fmla="*/ 28 w 33"/>
                <a:gd name="T29" fmla="*/ 8 h 22"/>
                <a:gd name="T30" fmla="*/ 33 w 33"/>
                <a:gd name="T31" fmla="*/ 15 h 22"/>
                <a:gd name="T32" fmla="*/ 33 w 33"/>
                <a:gd name="T33" fmla="*/ 15 h 22"/>
                <a:gd name="T34" fmla="*/ 33 w 33"/>
                <a:gd name="T35" fmla="*/ 16 h 22"/>
                <a:gd name="T36" fmla="*/ 33 w 33"/>
                <a:gd name="T37" fmla="*/ 16 h 22"/>
                <a:gd name="T38" fmla="*/ 31 w 33"/>
                <a:gd name="T39" fmla="*/ 16 h 22"/>
                <a:gd name="T40" fmla="*/ 30 w 33"/>
                <a:gd name="T41" fmla="*/ 15 h 22"/>
                <a:gd name="T42" fmla="*/ 29 w 33"/>
                <a:gd name="T43" fmla="*/ 15 h 22"/>
                <a:gd name="T44" fmla="*/ 28 w 33"/>
                <a:gd name="T45" fmla="*/ 17 h 22"/>
                <a:gd name="T46" fmla="*/ 22 w 33"/>
                <a:gd name="T47" fmla="*/ 18 h 22"/>
                <a:gd name="T48" fmla="*/ 21 w 33"/>
                <a:gd name="T49" fmla="*/ 19 h 22"/>
                <a:gd name="T50" fmla="*/ 19 w 33"/>
                <a:gd name="T51" fmla="*/ 19 h 22"/>
                <a:gd name="T52" fmla="*/ 14 w 33"/>
                <a:gd name="T53" fmla="*/ 16 h 22"/>
                <a:gd name="T54" fmla="*/ 10 w 33"/>
                <a:gd name="T55" fmla="*/ 21 h 22"/>
                <a:gd name="T56" fmla="*/ 5 w 33"/>
                <a:gd name="T57" fmla="*/ 22 h 22"/>
                <a:gd name="T58" fmla="*/ 5 w 33"/>
                <a:gd name="T59" fmla="*/ 22 h 22"/>
                <a:gd name="T60" fmla="*/ 5 w 33"/>
                <a:gd name="T61" fmla="*/ 22 h 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3"/>
                <a:gd name="T94" fmla="*/ 0 h 22"/>
                <a:gd name="T95" fmla="*/ 33 w 33"/>
                <a:gd name="T96" fmla="*/ 22 h 2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3" h="22">
                  <a:moveTo>
                    <a:pt x="5" y="22"/>
                  </a:moveTo>
                  <a:cubicBezTo>
                    <a:pt x="4" y="20"/>
                    <a:pt x="2" y="21"/>
                    <a:pt x="1" y="20"/>
                  </a:cubicBezTo>
                  <a:cubicBezTo>
                    <a:pt x="0" y="19"/>
                    <a:pt x="0" y="17"/>
                    <a:pt x="0" y="16"/>
                  </a:cubicBezTo>
                  <a:cubicBezTo>
                    <a:pt x="0" y="13"/>
                    <a:pt x="2" y="12"/>
                    <a:pt x="3" y="10"/>
                  </a:cubicBezTo>
                  <a:lnTo>
                    <a:pt x="5" y="10"/>
                  </a:lnTo>
                  <a:cubicBezTo>
                    <a:pt x="8" y="8"/>
                    <a:pt x="12" y="9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8" y="7"/>
                    <a:pt x="16" y="0"/>
                    <a:pt x="21" y="0"/>
                  </a:cubicBezTo>
                  <a:cubicBezTo>
                    <a:pt x="22" y="1"/>
                    <a:pt x="23" y="2"/>
                    <a:pt x="24" y="3"/>
                  </a:cubicBezTo>
                  <a:cubicBezTo>
                    <a:pt x="25" y="6"/>
                    <a:pt x="24" y="8"/>
                    <a:pt x="28" y="8"/>
                  </a:cubicBezTo>
                  <a:cubicBezTo>
                    <a:pt x="28" y="12"/>
                    <a:pt x="32" y="14"/>
                    <a:pt x="33" y="15"/>
                  </a:cubicBezTo>
                  <a:lnTo>
                    <a:pt x="33" y="16"/>
                  </a:lnTo>
                  <a:cubicBezTo>
                    <a:pt x="32" y="16"/>
                    <a:pt x="32" y="16"/>
                    <a:pt x="31" y="16"/>
                  </a:cubicBezTo>
                  <a:cubicBezTo>
                    <a:pt x="31" y="16"/>
                    <a:pt x="30" y="16"/>
                    <a:pt x="30" y="15"/>
                  </a:cubicBezTo>
                  <a:cubicBezTo>
                    <a:pt x="30" y="15"/>
                    <a:pt x="29" y="15"/>
                    <a:pt x="29" y="15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6" y="17"/>
                    <a:pt x="24" y="16"/>
                    <a:pt x="22" y="18"/>
                  </a:cubicBezTo>
                  <a:cubicBezTo>
                    <a:pt x="22" y="18"/>
                    <a:pt x="22" y="19"/>
                    <a:pt x="21" y="19"/>
                  </a:cubicBezTo>
                  <a:cubicBezTo>
                    <a:pt x="20" y="19"/>
                    <a:pt x="20" y="19"/>
                    <a:pt x="19" y="19"/>
                  </a:cubicBezTo>
                  <a:cubicBezTo>
                    <a:pt x="17" y="19"/>
                    <a:pt x="16" y="16"/>
                    <a:pt x="14" y="16"/>
                  </a:cubicBezTo>
                  <a:cubicBezTo>
                    <a:pt x="12" y="16"/>
                    <a:pt x="11" y="19"/>
                    <a:pt x="10" y="21"/>
                  </a:cubicBezTo>
                  <a:cubicBezTo>
                    <a:pt x="6" y="21"/>
                    <a:pt x="7" y="20"/>
                    <a:pt x="5" y="2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4" name="Freeform 317">
              <a:extLst>
                <a:ext uri="{FF2B5EF4-FFF2-40B4-BE49-F238E27FC236}">
                  <a16:creationId xmlns:a16="http://schemas.microsoft.com/office/drawing/2014/main" id="{7E64881F-9CEE-4181-8FF5-ED6E30C02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416" y="1883250"/>
              <a:ext cx="18910" cy="18910"/>
            </a:xfrm>
            <a:custGeom>
              <a:avLst/>
              <a:gdLst>
                <a:gd name="T0" fmla="*/ 40 w 51"/>
                <a:gd name="T1" fmla="*/ 1 h 50"/>
                <a:gd name="T2" fmla="*/ 46 w 51"/>
                <a:gd name="T3" fmla="*/ 3 h 50"/>
                <a:gd name="T4" fmla="*/ 50 w 51"/>
                <a:gd name="T5" fmla="*/ 5 h 50"/>
                <a:gd name="T6" fmla="*/ 51 w 51"/>
                <a:gd name="T7" fmla="*/ 9 h 50"/>
                <a:gd name="T8" fmla="*/ 46 w 51"/>
                <a:gd name="T9" fmla="*/ 15 h 50"/>
                <a:gd name="T10" fmla="*/ 47 w 51"/>
                <a:gd name="T11" fmla="*/ 19 h 50"/>
                <a:gd name="T12" fmla="*/ 44 w 51"/>
                <a:gd name="T13" fmla="*/ 22 h 50"/>
                <a:gd name="T14" fmla="*/ 45 w 51"/>
                <a:gd name="T15" fmla="*/ 24 h 50"/>
                <a:gd name="T16" fmla="*/ 45 w 51"/>
                <a:gd name="T17" fmla="*/ 29 h 50"/>
                <a:gd name="T18" fmla="*/ 46 w 51"/>
                <a:gd name="T19" fmla="*/ 31 h 50"/>
                <a:gd name="T20" fmla="*/ 47 w 51"/>
                <a:gd name="T21" fmla="*/ 35 h 50"/>
                <a:gd name="T22" fmla="*/ 49 w 51"/>
                <a:gd name="T23" fmla="*/ 38 h 50"/>
                <a:gd name="T24" fmla="*/ 49 w 51"/>
                <a:gd name="T25" fmla="*/ 40 h 50"/>
                <a:gd name="T26" fmla="*/ 49 w 51"/>
                <a:gd name="T27" fmla="*/ 40 h 50"/>
                <a:gd name="T28" fmla="*/ 49 w 51"/>
                <a:gd name="T29" fmla="*/ 40 h 50"/>
                <a:gd name="T30" fmla="*/ 49 w 51"/>
                <a:gd name="T31" fmla="*/ 40 h 50"/>
                <a:gd name="T32" fmla="*/ 45 w 51"/>
                <a:gd name="T33" fmla="*/ 40 h 50"/>
                <a:gd name="T34" fmla="*/ 41 w 51"/>
                <a:gd name="T35" fmla="*/ 49 h 50"/>
                <a:gd name="T36" fmla="*/ 40 w 51"/>
                <a:gd name="T37" fmla="*/ 49 h 50"/>
                <a:gd name="T38" fmla="*/ 38 w 51"/>
                <a:gd name="T39" fmla="*/ 50 h 50"/>
                <a:gd name="T40" fmla="*/ 35 w 51"/>
                <a:gd name="T41" fmla="*/ 48 h 50"/>
                <a:gd name="T42" fmla="*/ 32 w 51"/>
                <a:gd name="T43" fmla="*/ 48 h 50"/>
                <a:gd name="T44" fmla="*/ 32 w 51"/>
                <a:gd name="T45" fmla="*/ 48 h 50"/>
                <a:gd name="T46" fmla="*/ 32 w 51"/>
                <a:gd name="T47" fmla="*/ 48 h 50"/>
                <a:gd name="T48" fmla="*/ 32 w 51"/>
                <a:gd name="T49" fmla="*/ 48 h 50"/>
                <a:gd name="T50" fmla="*/ 30 w 51"/>
                <a:gd name="T51" fmla="*/ 47 h 50"/>
                <a:gd name="T52" fmla="*/ 28 w 51"/>
                <a:gd name="T53" fmla="*/ 47 h 50"/>
                <a:gd name="T54" fmla="*/ 27 w 51"/>
                <a:gd name="T55" fmla="*/ 45 h 50"/>
                <a:gd name="T56" fmla="*/ 26 w 51"/>
                <a:gd name="T57" fmla="*/ 42 h 50"/>
                <a:gd name="T58" fmla="*/ 27 w 51"/>
                <a:gd name="T59" fmla="*/ 40 h 50"/>
                <a:gd name="T60" fmla="*/ 27 w 51"/>
                <a:gd name="T61" fmla="*/ 37 h 50"/>
                <a:gd name="T62" fmla="*/ 20 w 51"/>
                <a:gd name="T63" fmla="*/ 36 h 50"/>
                <a:gd name="T64" fmla="*/ 17 w 51"/>
                <a:gd name="T65" fmla="*/ 39 h 50"/>
                <a:gd name="T66" fmla="*/ 13 w 51"/>
                <a:gd name="T67" fmla="*/ 33 h 50"/>
                <a:gd name="T68" fmla="*/ 13 w 51"/>
                <a:gd name="T69" fmla="*/ 33 h 50"/>
                <a:gd name="T70" fmla="*/ 1 w 51"/>
                <a:gd name="T71" fmla="*/ 33 h 50"/>
                <a:gd name="T72" fmla="*/ 1 w 51"/>
                <a:gd name="T73" fmla="*/ 33 h 50"/>
                <a:gd name="T74" fmla="*/ 1 w 51"/>
                <a:gd name="T75" fmla="*/ 32 h 50"/>
                <a:gd name="T76" fmla="*/ 3 w 51"/>
                <a:gd name="T77" fmla="*/ 32 h 50"/>
                <a:gd name="T78" fmla="*/ 3 w 51"/>
                <a:gd name="T79" fmla="*/ 32 h 50"/>
                <a:gd name="T80" fmla="*/ 3 w 51"/>
                <a:gd name="T81" fmla="*/ 31 h 50"/>
                <a:gd name="T82" fmla="*/ 3 w 51"/>
                <a:gd name="T83" fmla="*/ 31 h 50"/>
                <a:gd name="T84" fmla="*/ 1 w 51"/>
                <a:gd name="T85" fmla="*/ 31 h 50"/>
                <a:gd name="T86" fmla="*/ 4 w 51"/>
                <a:gd name="T87" fmla="*/ 29 h 50"/>
                <a:gd name="T88" fmla="*/ 7 w 51"/>
                <a:gd name="T89" fmla="*/ 29 h 50"/>
                <a:gd name="T90" fmla="*/ 8 w 51"/>
                <a:gd name="T91" fmla="*/ 30 h 50"/>
                <a:gd name="T92" fmla="*/ 10 w 51"/>
                <a:gd name="T93" fmla="*/ 28 h 50"/>
                <a:gd name="T94" fmla="*/ 12 w 51"/>
                <a:gd name="T95" fmla="*/ 27 h 50"/>
                <a:gd name="T96" fmla="*/ 13 w 51"/>
                <a:gd name="T97" fmla="*/ 21 h 50"/>
                <a:gd name="T98" fmla="*/ 15 w 51"/>
                <a:gd name="T99" fmla="*/ 19 h 50"/>
                <a:gd name="T100" fmla="*/ 17 w 51"/>
                <a:gd name="T101" fmla="*/ 9 h 50"/>
                <a:gd name="T102" fmla="*/ 17 w 51"/>
                <a:gd name="T103" fmla="*/ 5 h 50"/>
                <a:gd name="T104" fmla="*/ 21 w 51"/>
                <a:gd name="T105" fmla="*/ 1 h 50"/>
                <a:gd name="T106" fmla="*/ 26 w 51"/>
                <a:gd name="T107" fmla="*/ 4 h 50"/>
                <a:gd name="T108" fmla="*/ 28 w 51"/>
                <a:gd name="T109" fmla="*/ 4 h 50"/>
                <a:gd name="T110" fmla="*/ 29 w 51"/>
                <a:gd name="T111" fmla="*/ 3 h 50"/>
                <a:gd name="T112" fmla="*/ 35 w 51"/>
                <a:gd name="T113" fmla="*/ 2 h 50"/>
                <a:gd name="T114" fmla="*/ 36 w 51"/>
                <a:gd name="T115" fmla="*/ 0 h 50"/>
                <a:gd name="T116" fmla="*/ 37 w 51"/>
                <a:gd name="T117" fmla="*/ 0 h 50"/>
                <a:gd name="T118" fmla="*/ 38 w 51"/>
                <a:gd name="T119" fmla="*/ 1 h 50"/>
                <a:gd name="T120" fmla="*/ 40 w 51"/>
                <a:gd name="T121" fmla="*/ 1 h 50"/>
                <a:gd name="T122" fmla="*/ 40 w 51"/>
                <a:gd name="T123" fmla="*/ 1 h 50"/>
                <a:gd name="T124" fmla="*/ 40 w 51"/>
                <a:gd name="T125" fmla="*/ 1 h 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1"/>
                <a:gd name="T190" fmla="*/ 0 h 50"/>
                <a:gd name="T191" fmla="*/ 51 w 51"/>
                <a:gd name="T192" fmla="*/ 50 h 5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1" h="50">
                  <a:moveTo>
                    <a:pt x="40" y="1"/>
                  </a:moveTo>
                  <a:cubicBezTo>
                    <a:pt x="40" y="5"/>
                    <a:pt x="44" y="3"/>
                    <a:pt x="46" y="3"/>
                  </a:cubicBezTo>
                  <a:cubicBezTo>
                    <a:pt x="47" y="3"/>
                    <a:pt x="49" y="5"/>
                    <a:pt x="50" y="5"/>
                  </a:cubicBezTo>
                  <a:cubicBezTo>
                    <a:pt x="50" y="7"/>
                    <a:pt x="50" y="9"/>
                    <a:pt x="51" y="9"/>
                  </a:cubicBezTo>
                  <a:cubicBezTo>
                    <a:pt x="50" y="12"/>
                    <a:pt x="46" y="12"/>
                    <a:pt x="46" y="15"/>
                  </a:cubicBezTo>
                  <a:cubicBezTo>
                    <a:pt x="46" y="17"/>
                    <a:pt x="47" y="18"/>
                    <a:pt x="47" y="19"/>
                  </a:cubicBezTo>
                  <a:cubicBezTo>
                    <a:pt x="46" y="19"/>
                    <a:pt x="44" y="21"/>
                    <a:pt x="44" y="22"/>
                  </a:cubicBezTo>
                  <a:cubicBezTo>
                    <a:pt x="44" y="23"/>
                    <a:pt x="45" y="24"/>
                    <a:pt x="45" y="24"/>
                  </a:cubicBezTo>
                  <a:cubicBezTo>
                    <a:pt x="45" y="26"/>
                    <a:pt x="45" y="27"/>
                    <a:pt x="45" y="29"/>
                  </a:cubicBezTo>
                  <a:cubicBezTo>
                    <a:pt x="45" y="30"/>
                    <a:pt x="46" y="30"/>
                    <a:pt x="46" y="31"/>
                  </a:cubicBezTo>
                  <a:cubicBezTo>
                    <a:pt x="46" y="31"/>
                    <a:pt x="46" y="35"/>
                    <a:pt x="47" y="35"/>
                  </a:cubicBezTo>
                  <a:cubicBezTo>
                    <a:pt x="47" y="36"/>
                    <a:pt x="49" y="37"/>
                    <a:pt x="49" y="38"/>
                  </a:cubicBezTo>
                  <a:cubicBezTo>
                    <a:pt x="49" y="38"/>
                    <a:pt x="49" y="39"/>
                    <a:pt x="49" y="40"/>
                  </a:cubicBezTo>
                  <a:cubicBezTo>
                    <a:pt x="47" y="40"/>
                    <a:pt x="46" y="41"/>
                    <a:pt x="45" y="40"/>
                  </a:cubicBezTo>
                  <a:cubicBezTo>
                    <a:pt x="44" y="42"/>
                    <a:pt x="44" y="49"/>
                    <a:pt x="41" y="49"/>
                  </a:cubicBezTo>
                  <a:cubicBezTo>
                    <a:pt x="41" y="49"/>
                    <a:pt x="40" y="49"/>
                    <a:pt x="40" y="49"/>
                  </a:cubicBezTo>
                  <a:cubicBezTo>
                    <a:pt x="40" y="49"/>
                    <a:pt x="38" y="50"/>
                    <a:pt x="38" y="50"/>
                  </a:cubicBezTo>
                  <a:cubicBezTo>
                    <a:pt x="36" y="50"/>
                    <a:pt x="35" y="50"/>
                    <a:pt x="35" y="48"/>
                  </a:cubicBezTo>
                  <a:cubicBezTo>
                    <a:pt x="34" y="48"/>
                    <a:pt x="33" y="49"/>
                    <a:pt x="32" y="48"/>
                  </a:cubicBezTo>
                  <a:cubicBezTo>
                    <a:pt x="31" y="47"/>
                    <a:pt x="31" y="48"/>
                    <a:pt x="30" y="47"/>
                  </a:cubicBezTo>
                  <a:cubicBezTo>
                    <a:pt x="29" y="47"/>
                    <a:pt x="29" y="47"/>
                    <a:pt x="28" y="47"/>
                  </a:cubicBezTo>
                  <a:cubicBezTo>
                    <a:pt x="27" y="47"/>
                    <a:pt x="27" y="46"/>
                    <a:pt x="27" y="45"/>
                  </a:cubicBezTo>
                  <a:cubicBezTo>
                    <a:pt x="27" y="44"/>
                    <a:pt x="26" y="43"/>
                    <a:pt x="26" y="42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7" y="39"/>
                    <a:pt x="26" y="38"/>
                    <a:pt x="27" y="37"/>
                  </a:cubicBezTo>
                  <a:cubicBezTo>
                    <a:pt x="27" y="37"/>
                    <a:pt x="20" y="36"/>
                    <a:pt x="20" y="36"/>
                  </a:cubicBezTo>
                  <a:cubicBezTo>
                    <a:pt x="20" y="36"/>
                    <a:pt x="21" y="39"/>
                    <a:pt x="17" y="39"/>
                  </a:cubicBezTo>
                  <a:cubicBezTo>
                    <a:pt x="15" y="39"/>
                    <a:pt x="13" y="35"/>
                    <a:pt x="13" y="33"/>
                  </a:cubicBezTo>
                  <a:lnTo>
                    <a:pt x="1" y="33"/>
                  </a:lnTo>
                  <a:cubicBezTo>
                    <a:pt x="1" y="32"/>
                    <a:pt x="0" y="33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lnTo>
                    <a:pt x="3" y="31"/>
                  </a:lnTo>
                  <a:cubicBezTo>
                    <a:pt x="2" y="31"/>
                    <a:pt x="1" y="31"/>
                    <a:pt x="1" y="31"/>
                  </a:cubicBezTo>
                  <a:cubicBezTo>
                    <a:pt x="2" y="30"/>
                    <a:pt x="2" y="29"/>
                    <a:pt x="4" y="29"/>
                  </a:cubicBezTo>
                  <a:cubicBezTo>
                    <a:pt x="4" y="30"/>
                    <a:pt x="6" y="29"/>
                    <a:pt x="7" y="29"/>
                  </a:cubicBezTo>
                  <a:cubicBezTo>
                    <a:pt x="7" y="30"/>
                    <a:pt x="8" y="30"/>
                    <a:pt x="8" y="30"/>
                  </a:cubicBezTo>
                  <a:cubicBezTo>
                    <a:pt x="9" y="30"/>
                    <a:pt x="10" y="28"/>
                    <a:pt x="10" y="28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2" y="26"/>
                    <a:pt x="13" y="23"/>
                    <a:pt x="13" y="21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7" y="16"/>
                    <a:pt x="17" y="13"/>
                    <a:pt x="17" y="9"/>
                  </a:cubicBezTo>
                  <a:cubicBezTo>
                    <a:pt x="17" y="8"/>
                    <a:pt x="18" y="9"/>
                    <a:pt x="17" y="5"/>
                  </a:cubicBezTo>
                  <a:cubicBezTo>
                    <a:pt x="18" y="4"/>
                    <a:pt x="19" y="1"/>
                    <a:pt x="21" y="1"/>
                  </a:cubicBezTo>
                  <a:cubicBezTo>
                    <a:pt x="23" y="1"/>
                    <a:pt x="24" y="4"/>
                    <a:pt x="26" y="4"/>
                  </a:cubicBezTo>
                  <a:cubicBezTo>
                    <a:pt x="27" y="4"/>
                    <a:pt x="27" y="4"/>
                    <a:pt x="28" y="4"/>
                  </a:cubicBezTo>
                  <a:cubicBezTo>
                    <a:pt x="29" y="4"/>
                    <a:pt x="29" y="3"/>
                    <a:pt x="29" y="3"/>
                  </a:cubicBezTo>
                  <a:cubicBezTo>
                    <a:pt x="31" y="1"/>
                    <a:pt x="33" y="2"/>
                    <a:pt x="35" y="2"/>
                  </a:cubicBezTo>
                  <a:cubicBezTo>
                    <a:pt x="35" y="1"/>
                    <a:pt x="35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9" y="1"/>
                    <a:pt x="40" y="1"/>
                    <a:pt x="4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5" name="Freeform 318">
              <a:extLst>
                <a:ext uri="{FF2B5EF4-FFF2-40B4-BE49-F238E27FC236}">
                  <a16:creationId xmlns:a16="http://schemas.microsoft.com/office/drawing/2014/main" id="{B1B9AD2B-B895-4B3C-A651-2D84D98A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052" y="1886401"/>
              <a:ext cx="2757" cy="1576"/>
            </a:xfrm>
            <a:custGeom>
              <a:avLst/>
              <a:gdLst>
                <a:gd name="T0" fmla="*/ 5 w 7"/>
                <a:gd name="T1" fmla="*/ 0 h 4"/>
                <a:gd name="T2" fmla="*/ 0 w 7"/>
                <a:gd name="T3" fmla="*/ 4 h 4"/>
                <a:gd name="T4" fmla="*/ 0 w 7"/>
                <a:gd name="T5" fmla="*/ 2 h 4"/>
                <a:gd name="T6" fmla="*/ 1 w 7"/>
                <a:gd name="T7" fmla="*/ 0 h 4"/>
                <a:gd name="T8" fmla="*/ 1 w 7"/>
                <a:gd name="T9" fmla="*/ 0 h 4"/>
                <a:gd name="T10" fmla="*/ 5 w 7"/>
                <a:gd name="T11" fmla="*/ 0 h 4"/>
                <a:gd name="T12" fmla="*/ 5 w 7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4"/>
                <a:gd name="T23" fmla="*/ 7 w 7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4">
                  <a:moveTo>
                    <a:pt x="5" y="0"/>
                  </a:moveTo>
                  <a:cubicBezTo>
                    <a:pt x="5" y="4"/>
                    <a:pt x="7" y="4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lnTo>
                    <a:pt x="5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6" name="Freeform 319">
              <a:extLst>
                <a:ext uri="{FF2B5EF4-FFF2-40B4-BE49-F238E27FC236}">
                  <a16:creationId xmlns:a16="http://schemas.microsoft.com/office/drawing/2014/main" id="{F25E4383-659D-49CC-AC2C-D7202DDDF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461" y="1886401"/>
              <a:ext cx="6303" cy="7288"/>
            </a:xfrm>
            <a:custGeom>
              <a:avLst/>
              <a:gdLst>
                <a:gd name="T0" fmla="*/ 12 w 17"/>
                <a:gd name="T1" fmla="*/ 0 h 19"/>
                <a:gd name="T2" fmla="*/ 13 w 17"/>
                <a:gd name="T3" fmla="*/ 3 h 19"/>
                <a:gd name="T4" fmla="*/ 15 w 17"/>
                <a:gd name="T5" fmla="*/ 4 h 19"/>
                <a:gd name="T6" fmla="*/ 14 w 17"/>
                <a:gd name="T7" fmla="*/ 7 h 19"/>
                <a:gd name="T8" fmla="*/ 16 w 17"/>
                <a:gd name="T9" fmla="*/ 10 h 19"/>
                <a:gd name="T10" fmla="*/ 13 w 17"/>
                <a:gd name="T11" fmla="*/ 13 h 19"/>
                <a:gd name="T12" fmla="*/ 10 w 17"/>
                <a:gd name="T13" fmla="*/ 13 h 19"/>
                <a:gd name="T14" fmla="*/ 9 w 17"/>
                <a:gd name="T15" fmla="*/ 17 h 19"/>
                <a:gd name="T16" fmla="*/ 7 w 17"/>
                <a:gd name="T17" fmla="*/ 19 h 19"/>
                <a:gd name="T18" fmla="*/ 5 w 17"/>
                <a:gd name="T19" fmla="*/ 17 h 19"/>
                <a:gd name="T20" fmla="*/ 0 w 17"/>
                <a:gd name="T21" fmla="*/ 10 h 19"/>
                <a:gd name="T22" fmla="*/ 3 w 17"/>
                <a:gd name="T23" fmla="*/ 4 h 19"/>
                <a:gd name="T24" fmla="*/ 8 w 17"/>
                <a:gd name="T25" fmla="*/ 0 h 19"/>
                <a:gd name="T26" fmla="*/ 8 w 17"/>
                <a:gd name="T27" fmla="*/ 0 h 19"/>
                <a:gd name="T28" fmla="*/ 12 w 17"/>
                <a:gd name="T29" fmla="*/ 0 h 19"/>
                <a:gd name="T30" fmla="*/ 12 w 17"/>
                <a:gd name="T31" fmla="*/ 0 h 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"/>
                <a:gd name="T49" fmla="*/ 0 h 19"/>
                <a:gd name="T50" fmla="*/ 17 w 17"/>
                <a:gd name="T51" fmla="*/ 19 h 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" h="19">
                  <a:moveTo>
                    <a:pt x="12" y="0"/>
                  </a:moveTo>
                  <a:cubicBezTo>
                    <a:pt x="12" y="0"/>
                    <a:pt x="11" y="3"/>
                    <a:pt x="13" y="3"/>
                  </a:cubicBezTo>
                  <a:cubicBezTo>
                    <a:pt x="13" y="3"/>
                    <a:pt x="16" y="2"/>
                    <a:pt x="15" y="4"/>
                  </a:cubicBezTo>
                  <a:cubicBezTo>
                    <a:pt x="17" y="5"/>
                    <a:pt x="14" y="7"/>
                    <a:pt x="14" y="7"/>
                  </a:cubicBezTo>
                  <a:cubicBezTo>
                    <a:pt x="14" y="7"/>
                    <a:pt x="16" y="9"/>
                    <a:pt x="16" y="10"/>
                  </a:cubicBezTo>
                  <a:cubicBezTo>
                    <a:pt x="16" y="10"/>
                    <a:pt x="16" y="14"/>
                    <a:pt x="13" y="13"/>
                  </a:cubicBezTo>
                  <a:cubicBezTo>
                    <a:pt x="12" y="15"/>
                    <a:pt x="12" y="11"/>
                    <a:pt x="10" y="13"/>
                  </a:cubicBezTo>
                  <a:cubicBezTo>
                    <a:pt x="10" y="13"/>
                    <a:pt x="7" y="13"/>
                    <a:pt x="9" y="17"/>
                  </a:cubicBezTo>
                  <a:cubicBezTo>
                    <a:pt x="9" y="17"/>
                    <a:pt x="8" y="16"/>
                    <a:pt x="7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4" y="14"/>
                    <a:pt x="0" y="13"/>
                    <a:pt x="0" y="10"/>
                  </a:cubicBezTo>
                  <a:cubicBezTo>
                    <a:pt x="0" y="7"/>
                    <a:pt x="4" y="7"/>
                    <a:pt x="3" y="4"/>
                  </a:cubicBezTo>
                  <a:cubicBezTo>
                    <a:pt x="10" y="5"/>
                    <a:pt x="8" y="3"/>
                    <a:pt x="8" y="0"/>
                  </a:cubicBezTo>
                  <a:lnTo>
                    <a:pt x="12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7" name="Freeform 320">
              <a:extLst>
                <a:ext uri="{FF2B5EF4-FFF2-40B4-BE49-F238E27FC236}">
                  <a16:creationId xmlns:a16="http://schemas.microsoft.com/office/drawing/2014/main" id="{C4B4BA22-0CE1-4C25-95D7-7747FAFA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022" y="1885220"/>
              <a:ext cx="7091" cy="9849"/>
            </a:xfrm>
            <a:custGeom>
              <a:avLst/>
              <a:gdLst>
                <a:gd name="T0" fmla="*/ 18 w 19"/>
                <a:gd name="T1" fmla="*/ 1 h 26"/>
                <a:gd name="T2" fmla="*/ 18 w 19"/>
                <a:gd name="T3" fmla="*/ 4 h 26"/>
                <a:gd name="T4" fmla="*/ 16 w 19"/>
                <a:gd name="T5" fmla="*/ 14 h 26"/>
                <a:gd name="T6" fmla="*/ 14 w 19"/>
                <a:gd name="T7" fmla="*/ 16 h 26"/>
                <a:gd name="T8" fmla="*/ 13 w 19"/>
                <a:gd name="T9" fmla="*/ 22 h 26"/>
                <a:gd name="T10" fmla="*/ 11 w 19"/>
                <a:gd name="T11" fmla="*/ 23 h 26"/>
                <a:gd name="T12" fmla="*/ 9 w 19"/>
                <a:gd name="T13" fmla="*/ 25 h 26"/>
                <a:gd name="T14" fmla="*/ 8 w 19"/>
                <a:gd name="T15" fmla="*/ 24 h 26"/>
                <a:gd name="T16" fmla="*/ 5 w 19"/>
                <a:gd name="T17" fmla="*/ 24 h 26"/>
                <a:gd name="T18" fmla="*/ 2 w 19"/>
                <a:gd name="T19" fmla="*/ 26 h 26"/>
                <a:gd name="T20" fmla="*/ 0 w 19"/>
                <a:gd name="T21" fmla="*/ 22 h 26"/>
                <a:gd name="T22" fmla="*/ 2 w 19"/>
                <a:gd name="T23" fmla="*/ 21 h 26"/>
                <a:gd name="T24" fmla="*/ 3 w 19"/>
                <a:gd name="T25" fmla="*/ 17 h 26"/>
                <a:gd name="T26" fmla="*/ 6 w 19"/>
                <a:gd name="T27" fmla="*/ 17 h 26"/>
                <a:gd name="T28" fmla="*/ 9 w 19"/>
                <a:gd name="T29" fmla="*/ 14 h 26"/>
                <a:gd name="T30" fmla="*/ 7 w 19"/>
                <a:gd name="T31" fmla="*/ 11 h 26"/>
                <a:gd name="T32" fmla="*/ 8 w 19"/>
                <a:gd name="T33" fmla="*/ 8 h 26"/>
                <a:gd name="T34" fmla="*/ 6 w 19"/>
                <a:gd name="T35" fmla="*/ 7 h 26"/>
                <a:gd name="T36" fmla="*/ 5 w 19"/>
                <a:gd name="T37" fmla="*/ 4 h 26"/>
                <a:gd name="T38" fmla="*/ 5 w 19"/>
                <a:gd name="T39" fmla="*/ 4 h 26"/>
                <a:gd name="T40" fmla="*/ 12 w 19"/>
                <a:gd name="T41" fmla="*/ 6 h 26"/>
                <a:gd name="T42" fmla="*/ 13 w 19"/>
                <a:gd name="T43" fmla="*/ 2 h 26"/>
                <a:gd name="T44" fmla="*/ 13 w 19"/>
                <a:gd name="T45" fmla="*/ 2 h 26"/>
                <a:gd name="T46" fmla="*/ 18 w 19"/>
                <a:gd name="T47" fmla="*/ 1 h 26"/>
                <a:gd name="T48" fmla="*/ 18 w 19"/>
                <a:gd name="T49" fmla="*/ 1 h 26"/>
                <a:gd name="T50" fmla="*/ 18 w 19"/>
                <a:gd name="T51" fmla="*/ 1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26"/>
                <a:gd name="T80" fmla="*/ 19 w 19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26">
                  <a:moveTo>
                    <a:pt x="18" y="1"/>
                  </a:moveTo>
                  <a:cubicBezTo>
                    <a:pt x="19" y="4"/>
                    <a:pt x="18" y="3"/>
                    <a:pt x="18" y="4"/>
                  </a:cubicBezTo>
                  <a:cubicBezTo>
                    <a:pt x="18" y="8"/>
                    <a:pt x="18" y="11"/>
                    <a:pt x="16" y="14"/>
                  </a:cubicBezTo>
                  <a:cubicBezTo>
                    <a:pt x="15" y="14"/>
                    <a:pt x="14" y="15"/>
                    <a:pt x="14" y="16"/>
                  </a:cubicBezTo>
                  <a:cubicBezTo>
                    <a:pt x="14" y="18"/>
                    <a:pt x="13" y="21"/>
                    <a:pt x="13" y="22"/>
                  </a:cubicBezTo>
                  <a:cubicBezTo>
                    <a:pt x="12" y="22"/>
                    <a:pt x="12" y="22"/>
                    <a:pt x="11" y="23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9" y="25"/>
                    <a:pt x="8" y="25"/>
                    <a:pt x="8" y="24"/>
                  </a:cubicBezTo>
                  <a:cubicBezTo>
                    <a:pt x="7" y="24"/>
                    <a:pt x="5" y="25"/>
                    <a:pt x="5" y="24"/>
                  </a:cubicBezTo>
                  <a:cubicBezTo>
                    <a:pt x="3" y="24"/>
                    <a:pt x="3" y="25"/>
                    <a:pt x="2" y="26"/>
                  </a:cubicBezTo>
                  <a:cubicBezTo>
                    <a:pt x="1" y="24"/>
                    <a:pt x="0" y="24"/>
                    <a:pt x="0" y="22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0" y="17"/>
                    <a:pt x="3" y="17"/>
                    <a:pt x="3" y="17"/>
                  </a:cubicBezTo>
                  <a:cubicBezTo>
                    <a:pt x="5" y="15"/>
                    <a:pt x="5" y="19"/>
                    <a:pt x="6" y="17"/>
                  </a:cubicBezTo>
                  <a:cubicBezTo>
                    <a:pt x="9" y="18"/>
                    <a:pt x="9" y="14"/>
                    <a:pt x="9" y="14"/>
                  </a:cubicBezTo>
                  <a:cubicBezTo>
                    <a:pt x="9" y="13"/>
                    <a:pt x="7" y="11"/>
                    <a:pt x="7" y="11"/>
                  </a:cubicBezTo>
                  <a:cubicBezTo>
                    <a:pt x="7" y="11"/>
                    <a:pt x="10" y="9"/>
                    <a:pt x="8" y="8"/>
                  </a:cubicBezTo>
                  <a:cubicBezTo>
                    <a:pt x="9" y="6"/>
                    <a:pt x="6" y="7"/>
                    <a:pt x="6" y="7"/>
                  </a:cubicBezTo>
                  <a:cubicBezTo>
                    <a:pt x="4" y="7"/>
                    <a:pt x="5" y="4"/>
                    <a:pt x="5" y="4"/>
                  </a:cubicBezTo>
                  <a:lnTo>
                    <a:pt x="12" y="6"/>
                  </a:lnTo>
                  <a:lnTo>
                    <a:pt x="13" y="2"/>
                  </a:lnTo>
                  <a:cubicBezTo>
                    <a:pt x="14" y="0"/>
                    <a:pt x="16" y="1"/>
                    <a:pt x="18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8" name="Freeform 321">
              <a:extLst>
                <a:ext uri="{FF2B5EF4-FFF2-40B4-BE49-F238E27FC236}">
                  <a16:creationId xmlns:a16="http://schemas.microsoft.com/office/drawing/2014/main" id="{1886793C-3DE4-40BE-9A08-B30B91451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461" y="1874977"/>
              <a:ext cx="7485" cy="12212"/>
            </a:xfrm>
            <a:custGeom>
              <a:avLst/>
              <a:gdLst>
                <a:gd name="T0" fmla="*/ 15 w 20"/>
                <a:gd name="T1" fmla="*/ 0 h 32"/>
                <a:gd name="T2" fmla="*/ 16 w 20"/>
                <a:gd name="T3" fmla="*/ 3 h 32"/>
                <a:gd name="T4" fmla="*/ 12 w 20"/>
                <a:gd name="T5" fmla="*/ 10 h 32"/>
                <a:gd name="T6" fmla="*/ 9 w 20"/>
                <a:gd name="T7" fmla="*/ 17 h 32"/>
                <a:gd name="T8" fmla="*/ 8 w 20"/>
                <a:gd name="T9" fmla="*/ 19 h 32"/>
                <a:gd name="T10" fmla="*/ 5 w 20"/>
                <a:gd name="T11" fmla="*/ 18 h 32"/>
                <a:gd name="T12" fmla="*/ 0 w 20"/>
                <a:gd name="T13" fmla="*/ 23 h 32"/>
                <a:gd name="T14" fmla="*/ 1 w 20"/>
                <a:gd name="T15" fmla="*/ 25 h 32"/>
                <a:gd name="T16" fmla="*/ 4 w 20"/>
                <a:gd name="T17" fmla="*/ 25 h 32"/>
                <a:gd name="T18" fmla="*/ 4 w 20"/>
                <a:gd name="T19" fmla="*/ 29 h 32"/>
                <a:gd name="T20" fmla="*/ 3 w 20"/>
                <a:gd name="T21" fmla="*/ 30 h 32"/>
                <a:gd name="T22" fmla="*/ 3 w 20"/>
                <a:gd name="T23" fmla="*/ 30 h 32"/>
                <a:gd name="T24" fmla="*/ 8 w 20"/>
                <a:gd name="T25" fmla="*/ 30 h 32"/>
                <a:gd name="T26" fmla="*/ 12 w 20"/>
                <a:gd name="T27" fmla="*/ 30 h 32"/>
                <a:gd name="T28" fmla="*/ 19 w 20"/>
                <a:gd name="T29" fmla="*/ 32 h 32"/>
                <a:gd name="T30" fmla="*/ 20 w 20"/>
                <a:gd name="T31" fmla="*/ 28 h 32"/>
                <a:gd name="T32" fmla="*/ 20 w 20"/>
                <a:gd name="T33" fmla="*/ 28 h 32"/>
                <a:gd name="T34" fmla="*/ 16 w 20"/>
                <a:gd name="T35" fmla="*/ 26 h 32"/>
                <a:gd name="T36" fmla="*/ 15 w 20"/>
                <a:gd name="T37" fmla="*/ 22 h 32"/>
                <a:gd name="T38" fmla="*/ 18 w 20"/>
                <a:gd name="T39" fmla="*/ 15 h 32"/>
                <a:gd name="T40" fmla="*/ 15 w 20"/>
                <a:gd name="T41" fmla="*/ 9 h 32"/>
                <a:gd name="T42" fmla="*/ 18 w 20"/>
                <a:gd name="T43" fmla="*/ 8 h 32"/>
                <a:gd name="T44" fmla="*/ 17 w 20"/>
                <a:gd name="T45" fmla="*/ 2 h 32"/>
                <a:gd name="T46" fmla="*/ 16 w 20"/>
                <a:gd name="T47" fmla="*/ 0 h 32"/>
                <a:gd name="T48" fmla="*/ 15 w 20"/>
                <a:gd name="T49" fmla="*/ 0 h 32"/>
                <a:gd name="T50" fmla="*/ 15 w 20"/>
                <a:gd name="T51" fmla="*/ 0 h 32"/>
                <a:gd name="T52" fmla="*/ 15 w 20"/>
                <a:gd name="T53" fmla="*/ 0 h 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"/>
                <a:gd name="T82" fmla="*/ 0 h 32"/>
                <a:gd name="T83" fmla="*/ 20 w 20"/>
                <a:gd name="T84" fmla="*/ 32 h 3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" h="32">
                  <a:moveTo>
                    <a:pt x="15" y="0"/>
                  </a:moveTo>
                  <a:cubicBezTo>
                    <a:pt x="15" y="1"/>
                    <a:pt x="15" y="2"/>
                    <a:pt x="16" y="3"/>
                  </a:cubicBezTo>
                  <a:cubicBezTo>
                    <a:pt x="14" y="6"/>
                    <a:pt x="13" y="7"/>
                    <a:pt x="12" y="10"/>
                  </a:cubicBezTo>
                  <a:cubicBezTo>
                    <a:pt x="11" y="12"/>
                    <a:pt x="10" y="14"/>
                    <a:pt x="9" y="17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7" y="19"/>
                    <a:pt x="6" y="18"/>
                    <a:pt x="5" y="18"/>
                  </a:cubicBezTo>
                  <a:cubicBezTo>
                    <a:pt x="2" y="18"/>
                    <a:pt x="2" y="22"/>
                    <a:pt x="0" y="23"/>
                  </a:cubicBezTo>
                  <a:cubicBezTo>
                    <a:pt x="0" y="24"/>
                    <a:pt x="1" y="25"/>
                    <a:pt x="1" y="25"/>
                  </a:cubicBezTo>
                  <a:cubicBezTo>
                    <a:pt x="2" y="25"/>
                    <a:pt x="2" y="25"/>
                    <a:pt x="4" y="25"/>
                  </a:cubicBezTo>
                  <a:cubicBezTo>
                    <a:pt x="3" y="27"/>
                    <a:pt x="4" y="28"/>
                    <a:pt x="4" y="29"/>
                  </a:cubicBezTo>
                  <a:cubicBezTo>
                    <a:pt x="4" y="30"/>
                    <a:pt x="3" y="30"/>
                    <a:pt x="3" y="30"/>
                  </a:cubicBezTo>
                  <a:lnTo>
                    <a:pt x="8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20" y="28"/>
                  </a:lnTo>
                  <a:cubicBezTo>
                    <a:pt x="19" y="27"/>
                    <a:pt x="17" y="27"/>
                    <a:pt x="16" y="26"/>
                  </a:cubicBezTo>
                  <a:cubicBezTo>
                    <a:pt x="15" y="25"/>
                    <a:pt x="15" y="23"/>
                    <a:pt x="15" y="22"/>
                  </a:cubicBezTo>
                  <a:cubicBezTo>
                    <a:pt x="15" y="19"/>
                    <a:pt x="17" y="18"/>
                    <a:pt x="18" y="15"/>
                  </a:cubicBezTo>
                  <a:cubicBezTo>
                    <a:pt x="18" y="11"/>
                    <a:pt x="15" y="12"/>
                    <a:pt x="15" y="9"/>
                  </a:cubicBezTo>
                  <a:cubicBezTo>
                    <a:pt x="15" y="8"/>
                    <a:pt x="18" y="8"/>
                    <a:pt x="18" y="8"/>
                  </a:cubicBezTo>
                  <a:cubicBezTo>
                    <a:pt x="17" y="7"/>
                    <a:pt x="16" y="5"/>
                    <a:pt x="17" y="2"/>
                  </a:cubicBezTo>
                  <a:cubicBezTo>
                    <a:pt x="17" y="1"/>
                    <a:pt x="16" y="1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09" name="Freeform 322">
              <a:extLst>
                <a:ext uri="{FF2B5EF4-FFF2-40B4-BE49-F238E27FC236}">
                  <a16:creationId xmlns:a16="http://schemas.microsoft.com/office/drawing/2014/main" id="{7AA2CC23-BCA8-4AA4-8847-0B372419F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492" y="1884235"/>
              <a:ext cx="7485" cy="9455"/>
            </a:xfrm>
            <a:custGeom>
              <a:avLst/>
              <a:gdLst>
                <a:gd name="T0" fmla="*/ 19 w 20"/>
                <a:gd name="T1" fmla="*/ 17 h 25"/>
                <a:gd name="T2" fmla="*/ 19 w 20"/>
                <a:gd name="T3" fmla="*/ 5 h 25"/>
                <a:gd name="T4" fmla="*/ 19 w 20"/>
                <a:gd name="T5" fmla="*/ 5 h 25"/>
                <a:gd name="T6" fmla="*/ 20 w 20"/>
                <a:gd name="T7" fmla="*/ 1 h 25"/>
                <a:gd name="T8" fmla="*/ 18 w 20"/>
                <a:gd name="T9" fmla="*/ 1 h 25"/>
                <a:gd name="T10" fmla="*/ 14 w 20"/>
                <a:gd name="T11" fmla="*/ 2 h 25"/>
                <a:gd name="T12" fmla="*/ 8 w 20"/>
                <a:gd name="T13" fmla="*/ 0 h 25"/>
                <a:gd name="T14" fmla="*/ 5 w 20"/>
                <a:gd name="T15" fmla="*/ 0 h 25"/>
                <a:gd name="T16" fmla="*/ 1 w 20"/>
                <a:gd name="T17" fmla="*/ 0 h 25"/>
                <a:gd name="T18" fmla="*/ 1 w 20"/>
                <a:gd name="T19" fmla="*/ 1 h 25"/>
                <a:gd name="T20" fmla="*/ 2 w 20"/>
                <a:gd name="T21" fmla="*/ 8 h 25"/>
                <a:gd name="T22" fmla="*/ 0 w 20"/>
                <a:gd name="T23" fmla="*/ 15 h 25"/>
                <a:gd name="T24" fmla="*/ 9 w 20"/>
                <a:gd name="T25" fmla="*/ 21 h 25"/>
                <a:gd name="T26" fmla="*/ 13 w 20"/>
                <a:gd name="T27" fmla="*/ 25 h 25"/>
                <a:gd name="T28" fmla="*/ 19 w 20"/>
                <a:gd name="T29" fmla="*/ 17 h 25"/>
                <a:gd name="T30" fmla="*/ 19 w 20"/>
                <a:gd name="T31" fmla="*/ 17 h 25"/>
                <a:gd name="T32" fmla="*/ 19 w 20"/>
                <a:gd name="T33" fmla="*/ 17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25"/>
                <a:gd name="T53" fmla="*/ 20 w 20"/>
                <a:gd name="T54" fmla="*/ 25 h 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25">
                  <a:moveTo>
                    <a:pt x="19" y="17"/>
                  </a:moveTo>
                  <a:lnTo>
                    <a:pt x="19" y="5"/>
                  </a:lnTo>
                  <a:cubicBezTo>
                    <a:pt x="18" y="4"/>
                    <a:pt x="20" y="3"/>
                    <a:pt x="20" y="1"/>
                  </a:cubicBezTo>
                  <a:cubicBezTo>
                    <a:pt x="19" y="1"/>
                    <a:pt x="20" y="1"/>
                    <a:pt x="18" y="1"/>
                  </a:cubicBezTo>
                  <a:cubicBezTo>
                    <a:pt x="16" y="1"/>
                    <a:pt x="17" y="2"/>
                    <a:pt x="14" y="2"/>
                  </a:cubicBezTo>
                  <a:cubicBezTo>
                    <a:pt x="11" y="2"/>
                    <a:pt x="10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2" y="5"/>
                    <a:pt x="2" y="8"/>
                  </a:cubicBezTo>
                  <a:cubicBezTo>
                    <a:pt x="3" y="12"/>
                    <a:pt x="0" y="11"/>
                    <a:pt x="0" y="15"/>
                  </a:cubicBezTo>
                  <a:cubicBezTo>
                    <a:pt x="4" y="17"/>
                    <a:pt x="8" y="19"/>
                    <a:pt x="9" y="21"/>
                  </a:cubicBezTo>
                  <a:cubicBezTo>
                    <a:pt x="9" y="23"/>
                    <a:pt x="11" y="25"/>
                    <a:pt x="13" y="25"/>
                  </a:cubicBezTo>
                  <a:cubicBezTo>
                    <a:pt x="15" y="22"/>
                    <a:pt x="17" y="20"/>
                    <a:pt x="19" y="17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0" name="Freeform 323">
              <a:extLst>
                <a:ext uri="{FF2B5EF4-FFF2-40B4-BE49-F238E27FC236}">
                  <a16:creationId xmlns:a16="http://schemas.microsoft.com/office/drawing/2014/main" id="{385A47C2-CE31-40A5-B771-6D21D3CA5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552" y="1884432"/>
              <a:ext cx="5121" cy="5909"/>
            </a:xfrm>
            <a:custGeom>
              <a:avLst/>
              <a:gdLst>
                <a:gd name="T0" fmla="*/ 12 w 14"/>
                <a:gd name="T1" fmla="*/ 0 h 15"/>
                <a:gd name="T2" fmla="*/ 13 w 14"/>
                <a:gd name="T3" fmla="*/ 7 h 15"/>
                <a:gd name="T4" fmla="*/ 12 w 14"/>
                <a:gd name="T5" fmla="*/ 15 h 15"/>
                <a:gd name="T6" fmla="*/ 12 w 14"/>
                <a:gd name="T7" fmla="*/ 15 h 15"/>
                <a:gd name="T8" fmla="*/ 3 w 14"/>
                <a:gd name="T9" fmla="*/ 15 h 15"/>
                <a:gd name="T10" fmla="*/ 3 w 14"/>
                <a:gd name="T11" fmla="*/ 15 h 15"/>
                <a:gd name="T12" fmla="*/ 2 w 14"/>
                <a:gd name="T13" fmla="*/ 15 h 15"/>
                <a:gd name="T14" fmla="*/ 1 w 14"/>
                <a:gd name="T15" fmla="*/ 15 h 15"/>
                <a:gd name="T16" fmla="*/ 0 w 14"/>
                <a:gd name="T17" fmla="*/ 11 h 15"/>
                <a:gd name="T18" fmla="*/ 5 w 14"/>
                <a:gd name="T19" fmla="*/ 5 h 15"/>
                <a:gd name="T20" fmla="*/ 4 w 14"/>
                <a:gd name="T21" fmla="*/ 2 h 15"/>
                <a:gd name="T22" fmla="*/ 6 w 14"/>
                <a:gd name="T23" fmla="*/ 2 h 15"/>
                <a:gd name="T24" fmla="*/ 12 w 14"/>
                <a:gd name="T25" fmla="*/ 0 h 15"/>
                <a:gd name="T26" fmla="*/ 12 w 14"/>
                <a:gd name="T27" fmla="*/ 0 h 15"/>
                <a:gd name="T28" fmla="*/ 12 w 14"/>
                <a:gd name="T29" fmla="*/ 0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"/>
                <a:gd name="T46" fmla="*/ 0 h 15"/>
                <a:gd name="T47" fmla="*/ 14 w 14"/>
                <a:gd name="T48" fmla="*/ 15 h 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" h="15">
                  <a:moveTo>
                    <a:pt x="12" y="0"/>
                  </a:moveTo>
                  <a:cubicBezTo>
                    <a:pt x="13" y="2"/>
                    <a:pt x="13" y="4"/>
                    <a:pt x="13" y="7"/>
                  </a:cubicBezTo>
                  <a:cubicBezTo>
                    <a:pt x="14" y="11"/>
                    <a:pt x="11" y="10"/>
                    <a:pt x="12" y="15"/>
                  </a:cubicBezTo>
                  <a:lnTo>
                    <a:pt x="3" y="15"/>
                  </a:lnTo>
                  <a:cubicBezTo>
                    <a:pt x="3" y="15"/>
                    <a:pt x="2" y="15"/>
                    <a:pt x="2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8"/>
                    <a:pt x="4" y="8"/>
                    <a:pt x="5" y="5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8" y="2"/>
                    <a:pt x="12" y="0"/>
                    <a:pt x="1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1" name="Freeform 324">
              <a:extLst>
                <a:ext uri="{FF2B5EF4-FFF2-40B4-BE49-F238E27FC236}">
                  <a16:creationId xmlns:a16="http://schemas.microsoft.com/office/drawing/2014/main" id="{AED4B0A0-B7FF-4645-9ADD-11ED3E45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552" y="1890341"/>
              <a:ext cx="10046" cy="11424"/>
            </a:xfrm>
            <a:custGeom>
              <a:avLst/>
              <a:gdLst>
                <a:gd name="T0" fmla="*/ 3 w 27"/>
                <a:gd name="T1" fmla="*/ 0 h 30"/>
                <a:gd name="T2" fmla="*/ 12 w 27"/>
                <a:gd name="T3" fmla="*/ 0 h 30"/>
                <a:gd name="T4" fmla="*/ 12 w 27"/>
                <a:gd name="T5" fmla="*/ 0 h 30"/>
                <a:gd name="T6" fmla="*/ 20 w 27"/>
                <a:gd name="T7" fmla="*/ 5 h 30"/>
                <a:gd name="T8" fmla="*/ 24 w 27"/>
                <a:gd name="T9" fmla="*/ 9 h 30"/>
                <a:gd name="T10" fmla="*/ 25 w 27"/>
                <a:gd name="T11" fmla="*/ 10 h 30"/>
                <a:gd name="T12" fmla="*/ 23 w 27"/>
                <a:gd name="T13" fmla="*/ 12 h 30"/>
                <a:gd name="T14" fmla="*/ 24 w 27"/>
                <a:gd name="T15" fmla="*/ 14 h 30"/>
                <a:gd name="T16" fmla="*/ 24 w 27"/>
                <a:gd name="T17" fmla="*/ 14 h 30"/>
                <a:gd name="T18" fmla="*/ 24 w 27"/>
                <a:gd name="T19" fmla="*/ 20 h 30"/>
                <a:gd name="T20" fmla="*/ 24 w 27"/>
                <a:gd name="T21" fmla="*/ 20 h 30"/>
                <a:gd name="T22" fmla="*/ 24 w 27"/>
                <a:gd name="T23" fmla="*/ 22 h 30"/>
                <a:gd name="T24" fmla="*/ 24 w 27"/>
                <a:gd name="T25" fmla="*/ 23 h 30"/>
                <a:gd name="T26" fmla="*/ 27 w 27"/>
                <a:gd name="T27" fmla="*/ 27 h 30"/>
                <a:gd name="T28" fmla="*/ 20 w 27"/>
                <a:gd name="T29" fmla="*/ 30 h 30"/>
                <a:gd name="T30" fmla="*/ 17 w 27"/>
                <a:gd name="T31" fmla="*/ 29 h 30"/>
                <a:gd name="T32" fmla="*/ 13 w 27"/>
                <a:gd name="T33" fmla="*/ 29 h 30"/>
                <a:gd name="T34" fmla="*/ 12 w 27"/>
                <a:gd name="T35" fmla="*/ 24 h 30"/>
                <a:gd name="T36" fmla="*/ 9 w 27"/>
                <a:gd name="T37" fmla="*/ 24 h 30"/>
                <a:gd name="T38" fmla="*/ 3 w 27"/>
                <a:gd name="T39" fmla="*/ 21 h 30"/>
                <a:gd name="T40" fmla="*/ 3 w 27"/>
                <a:gd name="T41" fmla="*/ 19 h 30"/>
                <a:gd name="T42" fmla="*/ 1 w 27"/>
                <a:gd name="T43" fmla="*/ 16 h 30"/>
                <a:gd name="T44" fmla="*/ 0 w 27"/>
                <a:gd name="T45" fmla="*/ 12 h 30"/>
                <a:gd name="T46" fmla="*/ 0 w 27"/>
                <a:gd name="T47" fmla="*/ 10 h 30"/>
                <a:gd name="T48" fmla="*/ 3 w 27"/>
                <a:gd name="T49" fmla="*/ 7 h 30"/>
                <a:gd name="T50" fmla="*/ 3 w 27"/>
                <a:gd name="T51" fmla="*/ 7 h 30"/>
                <a:gd name="T52" fmla="*/ 3 w 27"/>
                <a:gd name="T53" fmla="*/ 4 h 30"/>
                <a:gd name="T54" fmla="*/ 3 w 27"/>
                <a:gd name="T55" fmla="*/ 4 h 30"/>
                <a:gd name="T56" fmla="*/ 3 w 27"/>
                <a:gd name="T57" fmla="*/ 0 h 30"/>
                <a:gd name="T58" fmla="*/ 3 w 27"/>
                <a:gd name="T59" fmla="*/ 0 h 30"/>
                <a:gd name="T60" fmla="*/ 3 w 27"/>
                <a:gd name="T61" fmla="*/ 0 h 3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30"/>
                <a:gd name="T95" fmla="*/ 27 w 27"/>
                <a:gd name="T96" fmla="*/ 30 h 3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30">
                  <a:moveTo>
                    <a:pt x="3" y="0"/>
                  </a:moveTo>
                  <a:lnTo>
                    <a:pt x="12" y="0"/>
                  </a:lnTo>
                  <a:cubicBezTo>
                    <a:pt x="15" y="1"/>
                    <a:pt x="17" y="3"/>
                    <a:pt x="20" y="5"/>
                  </a:cubicBezTo>
                  <a:cubicBezTo>
                    <a:pt x="20" y="7"/>
                    <a:pt x="22" y="9"/>
                    <a:pt x="24" y="9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5" y="11"/>
                    <a:pt x="23" y="12"/>
                    <a:pt x="23" y="12"/>
                  </a:cubicBezTo>
                  <a:cubicBezTo>
                    <a:pt x="23" y="13"/>
                    <a:pt x="24" y="14"/>
                    <a:pt x="24" y="14"/>
                  </a:cubicBezTo>
                  <a:lnTo>
                    <a:pt x="24" y="20"/>
                  </a:lnTo>
                  <a:cubicBezTo>
                    <a:pt x="24" y="20"/>
                    <a:pt x="24" y="21"/>
                    <a:pt x="24" y="22"/>
                  </a:cubicBezTo>
                  <a:cubicBezTo>
                    <a:pt x="24" y="23"/>
                    <a:pt x="24" y="22"/>
                    <a:pt x="24" y="23"/>
                  </a:cubicBezTo>
                  <a:cubicBezTo>
                    <a:pt x="24" y="24"/>
                    <a:pt x="25" y="25"/>
                    <a:pt x="27" y="27"/>
                  </a:cubicBezTo>
                  <a:cubicBezTo>
                    <a:pt x="27" y="27"/>
                    <a:pt x="21" y="30"/>
                    <a:pt x="20" y="30"/>
                  </a:cubicBezTo>
                  <a:cubicBezTo>
                    <a:pt x="19" y="30"/>
                    <a:pt x="17" y="29"/>
                    <a:pt x="17" y="29"/>
                  </a:cubicBezTo>
                  <a:cubicBezTo>
                    <a:pt x="16" y="29"/>
                    <a:pt x="15" y="30"/>
                    <a:pt x="13" y="29"/>
                  </a:cubicBezTo>
                  <a:cubicBezTo>
                    <a:pt x="13" y="29"/>
                    <a:pt x="13" y="25"/>
                    <a:pt x="12" y="24"/>
                  </a:cubicBezTo>
                  <a:cubicBezTo>
                    <a:pt x="11" y="24"/>
                    <a:pt x="11" y="24"/>
                    <a:pt x="9" y="24"/>
                  </a:cubicBezTo>
                  <a:cubicBezTo>
                    <a:pt x="9" y="24"/>
                    <a:pt x="3" y="21"/>
                    <a:pt x="3" y="21"/>
                  </a:cubicBezTo>
                  <a:cubicBezTo>
                    <a:pt x="3" y="20"/>
                    <a:pt x="3" y="19"/>
                    <a:pt x="3" y="19"/>
                  </a:cubicBezTo>
                  <a:cubicBezTo>
                    <a:pt x="3" y="18"/>
                    <a:pt x="1" y="17"/>
                    <a:pt x="1" y="16"/>
                  </a:cubicBezTo>
                  <a:cubicBezTo>
                    <a:pt x="0" y="16"/>
                    <a:pt x="0" y="12"/>
                    <a:pt x="0" y="12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1" y="10"/>
                    <a:pt x="2" y="8"/>
                    <a:pt x="3" y="7"/>
                  </a:cubicBezTo>
                  <a:lnTo>
                    <a:pt x="3" y="4"/>
                  </a:lnTo>
                  <a:cubicBezTo>
                    <a:pt x="4" y="3"/>
                    <a:pt x="4" y="0"/>
                    <a:pt x="3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2" name="Freeform 325">
              <a:extLst>
                <a:ext uri="{FF2B5EF4-FFF2-40B4-BE49-F238E27FC236}">
                  <a16:creationId xmlns:a16="http://schemas.microsoft.com/office/drawing/2014/main" id="{D3142E1D-FD47-4959-96D0-92971102A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264" y="1898220"/>
              <a:ext cx="11031" cy="10440"/>
            </a:xfrm>
            <a:custGeom>
              <a:avLst/>
              <a:gdLst>
                <a:gd name="T0" fmla="*/ 23 w 30"/>
                <a:gd name="T1" fmla="*/ 0 h 27"/>
                <a:gd name="T2" fmla="*/ 29 w 30"/>
                <a:gd name="T3" fmla="*/ 3 h 27"/>
                <a:gd name="T4" fmla="*/ 30 w 30"/>
                <a:gd name="T5" fmla="*/ 4 h 27"/>
                <a:gd name="T6" fmla="*/ 30 w 30"/>
                <a:gd name="T7" fmla="*/ 6 h 27"/>
                <a:gd name="T8" fmla="*/ 29 w 30"/>
                <a:gd name="T9" fmla="*/ 9 h 27"/>
                <a:gd name="T10" fmla="*/ 29 w 30"/>
                <a:gd name="T11" fmla="*/ 9 h 27"/>
                <a:gd name="T12" fmla="*/ 29 w 30"/>
                <a:gd name="T13" fmla="*/ 16 h 27"/>
                <a:gd name="T14" fmla="*/ 21 w 30"/>
                <a:gd name="T15" fmla="*/ 18 h 27"/>
                <a:gd name="T16" fmla="*/ 21 w 30"/>
                <a:gd name="T17" fmla="*/ 18 h 27"/>
                <a:gd name="T18" fmla="*/ 21 w 30"/>
                <a:gd name="T19" fmla="*/ 20 h 27"/>
                <a:gd name="T20" fmla="*/ 20 w 30"/>
                <a:gd name="T21" fmla="*/ 20 h 27"/>
                <a:gd name="T22" fmla="*/ 19 w 30"/>
                <a:gd name="T23" fmla="*/ 22 h 27"/>
                <a:gd name="T24" fmla="*/ 19 w 30"/>
                <a:gd name="T25" fmla="*/ 23 h 27"/>
                <a:gd name="T26" fmla="*/ 14 w 30"/>
                <a:gd name="T27" fmla="*/ 25 h 27"/>
                <a:gd name="T28" fmla="*/ 11 w 30"/>
                <a:gd name="T29" fmla="*/ 27 h 27"/>
                <a:gd name="T30" fmla="*/ 9 w 30"/>
                <a:gd name="T31" fmla="*/ 27 h 27"/>
                <a:gd name="T32" fmla="*/ 7 w 30"/>
                <a:gd name="T33" fmla="*/ 26 h 27"/>
                <a:gd name="T34" fmla="*/ 4 w 30"/>
                <a:gd name="T35" fmla="*/ 26 h 27"/>
                <a:gd name="T36" fmla="*/ 4 w 30"/>
                <a:gd name="T37" fmla="*/ 26 h 27"/>
                <a:gd name="T38" fmla="*/ 3 w 30"/>
                <a:gd name="T39" fmla="*/ 26 h 27"/>
                <a:gd name="T40" fmla="*/ 3 w 30"/>
                <a:gd name="T41" fmla="*/ 26 h 27"/>
                <a:gd name="T42" fmla="*/ 0 w 30"/>
                <a:gd name="T43" fmla="*/ 23 h 27"/>
                <a:gd name="T44" fmla="*/ 0 w 30"/>
                <a:gd name="T45" fmla="*/ 23 h 27"/>
                <a:gd name="T46" fmla="*/ 0 w 30"/>
                <a:gd name="T47" fmla="*/ 13 h 27"/>
                <a:gd name="T48" fmla="*/ 0 w 30"/>
                <a:gd name="T49" fmla="*/ 13 h 27"/>
                <a:gd name="T50" fmla="*/ 5 w 30"/>
                <a:gd name="T51" fmla="*/ 13 h 27"/>
                <a:gd name="T52" fmla="*/ 6 w 30"/>
                <a:gd name="T53" fmla="*/ 8 h 27"/>
                <a:gd name="T54" fmla="*/ 9 w 30"/>
                <a:gd name="T55" fmla="*/ 8 h 27"/>
                <a:gd name="T56" fmla="*/ 12 w 30"/>
                <a:gd name="T57" fmla="*/ 10 h 27"/>
                <a:gd name="T58" fmla="*/ 14 w 30"/>
                <a:gd name="T59" fmla="*/ 9 h 27"/>
                <a:gd name="T60" fmla="*/ 15 w 30"/>
                <a:gd name="T61" fmla="*/ 9 h 27"/>
                <a:gd name="T62" fmla="*/ 19 w 30"/>
                <a:gd name="T63" fmla="*/ 0 h 27"/>
                <a:gd name="T64" fmla="*/ 23 w 30"/>
                <a:gd name="T65" fmla="*/ 0 h 27"/>
                <a:gd name="T66" fmla="*/ 23 w 30"/>
                <a:gd name="T67" fmla="*/ 0 h 27"/>
                <a:gd name="T68" fmla="*/ 23 w 30"/>
                <a:gd name="T69" fmla="*/ 0 h 27"/>
                <a:gd name="T70" fmla="*/ 23 w 30"/>
                <a:gd name="T71" fmla="*/ 0 h 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"/>
                <a:gd name="T109" fmla="*/ 0 h 27"/>
                <a:gd name="T110" fmla="*/ 30 w 30"/>
                <a:gd name="T111" fmla="*/ 27 h 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" h="27">
                  <a:moveTo>
                    <a:pt x="23" y="0"/>
                  </a:moveTo>
                  <a:cubicBezTo>
                    <a:pt x="23" y="1"/>
                    <a:pt x="29" y="3"/>
                    <a:pt x="29" y="3"/>
                  </a:cubicBezTo>
                  <a:cubicBezTo>
                    <a:pt x="29" y="3"/>
                    <a:pt x="29" y="4"/>
                    <a:pt x="30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0" y="7"/>
                    <a:pt x="29" y="8"/>
                    <a:pt x="29" y="9"/>
                  </a:cubicBezTo>
                  <a:lnTo>
                    <a:pt x="29" y="16"/>
                  </a:lnTo>
                  <a:lnTo>
                    <a:pt x="21" y="18"/>
                  </a:lnTo>
                  <a:cubicBezTo>
                    <a:pt x="21" y="18"/>
                    <a:pt x="21" y="19"/>
                    <a:pt x="21" y="20"/>
                  </a:cubicBezTo>
                  <a:cubicBezTo>
                    <a:pt x="21" y="20"/>
                    <a:pt x="20" y="21"/>
                    <a:pt x="20" y="20"/>
                  </a:cubicBezTo>
                  <a:cubicBezTo>
                    <a:pt x="19" y="22"/>
                    <a:pt x="19" y="20"/>
                    <a:pt x="19" y="22"/>
                  </a:cubicBezTo>
                  <a:cubicBezTo>
                    <a:pt x="19" y="22"/>
                    <a:pt x="18" y="23"/>
                    <a:pt x="19" y="23"/>
                  </a:cubicBezTo>
                  <a:cubicBezTo>
                    <a:pt x="18" y="23"/>
                    <a:pt x="15" y="24"/>
                    <a:pt x="14" y="25"/>
                  </a:cubicBezTo>
                  <a:cubicBezTo>
                    <a:pt x="13" y="26"/>
                    <a:pt x="13" y="27"/>
                    <a:pt x="11" y="27"/>
                  </a:cubicBezTo>
                  <a:cubicBezTo>
                    <a:pt x="11" y="27"/>
                    <a:pt x="10" y="27"/>
                    <a:pt x="9" y="27"/>
                  </a:cubicBezTo>
                  <a:cubicBezTo>
                    <a:pt x="9" y="27"/>
                    <a:pt x="8" y="26"/>
                    <a:pt x="7" y="26"/>
                  </a:cubicBezTo>
                  <a:cubicBezTo>
                    <a:pt x="6" y="26"/>
                    <a:pt x="5" y="26"/>
                    <a:pt x="4" y="26"/>
                  </a:cubicBezTo>
                  <a:lnTo>
                    <a:pt x="3" y="26"/>
                  </a:lnTo>
                  <a:cubicBezTo>
                    <a:pt x="2" y="26"/>
                    <a:pt x="1" y="24"/>
                    <a:pt x="0" y="23"/>
                  </a:cubicBezTo>
                  <a:lnTo>
                    <a:pt x="0" y="13"/>
                  </a:lnTo>
                  <a:cubicBezTo>
                    <a:pt x="1" y="13"/>
                    <a:pt x="4" y="14"/>
                    <a:pt x="5" y="13"/>
                  </a:cubicBezTo>
                  <a:cubicBezTo>
                    <a:pt x="7" y="12"/>
                    <a:pt x="6" y="8"/>
                    <a:pt x="6" y="8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9" y="10"/>
                    <a:pt x="10" y="10"/>
                    <a:pt x="12" y="10"/>
                  </a:cubicBezTo>
                  <a:cubicBezTo>
                    <a:pt x="12" y="10"/>
                    <a:pt x="14" y="9"/>
                    <a:pt x="14" y="9"/>
                  </a:cubicBezTo>
                  <a:cubicBezTo>
                    <a:pt x="14" y="9"/>
                    <a:pt x="15" y="9"/>
                    <a:pt x="15" y="9"/>
                  </a:cubicBezTo>
                  <a:cubicBezTo>
                    <a:pt x="18" y="9"/>
                    <a:pt x="18" y="2"/>
                    <a:pt x="19" y="0"/>
                  </a:cubicBezTo>
                  <a:cubicBezTo>
                    <a:pt x="20" y="1"/>
                    <a:pt x="21" y="0"/>
                    <a:pt x="23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3" name="Freeform 326">
              <a:extLst>
                <a:ext uri="{FF2B5EF4-FFF2-40B4-BE49-F238E27FC236}">
                  <a16:creationId xmlns:a16="http://schemas.microsoft.com/office/drawing/2014/main" id="{71E64C18-D4D9-4145-884D-0581BC8E4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901" y="1899402"/>
              <a:ext cx="2757" cy="8667"/>
            </a:xfrm>
            <a:custGeom>
              <a:avLst/>
              <a:gdLst>
                <a:gd name="T0" fmla="*/ 0 w 7"/>
                <a:gd name="T1" fmla="*/ 13 h 22"/>
                <a:gd name="T2" fmla="*/ 3 w 7"/>
                <a:gd name="T3" fmla="*/ 16 h 22"/>
                <a:gd name="T4" fmla="*/ 2 w 7"/>
                <a:gd name="T5" fmla="*/ 19 h 22"/>
                <a:gd name="T6" fmla="*/ 5 w 7"/>
                <a:gd name="T7" fmla="*/ 22 h 22"/>
                <a:gd name="T8" fmla="*/ 5 w 7"/>
                <a:gd name="T9" fmla="*/ 20 h 22"/>
                <a:gd name="T10" fmla="*/ 7 w 7"/>
                <a:gd name="T11" fmla="*/ 17 h 22"/>
                <a:gd name="T12" fmla="*/ 6 w 7"/>
                <a:gd name="T13" fmla="*/ 13 h 22"/>
                <a:gd name="T14" fmla="*/ 3 w 7"/>
                <a:gd name="T15" fmla="*/ 9 h 22"/>
                <a:gd name="T16" fmla="*/ 4 w 7"/>
                <a:gd name="T17" fmla="*/ 6 h 22"/>
                <a:gd name="T18" fmla="*/ 3 w 7"/>
                <a:gd name="T19" fmla="*/ 0 h 22"/>
                <a:gd name="T20" fmla="*/ 0 w 7"/>
                <a:gd name="T21" fmla="*/ 0 h 22"/>
                <a:gd name="T22" fmla="*/ 1 w 7"/>
                <a:gd name="T23" fmla="*/ 1 h 22"/>
                <a:gd name="T24" fmla="*/ 1 w 7"/>
                <a:gd name="T25" fmla="*/ 3 h 22"/>
                <a:gd name="T26" fmla="*/ 0 w 7"/>
                <a:gd name="T27" fmla="*/ 6 h 22"/>
                <a:gd name="T28" fmla="*/ 0 w 7"/>
                <a:gd name="T29" fmla="*/ 6 h 22"/>
                <a:gd name="T30" fmla="*/ 0 w 7"/>
                <a:gd name="T31" fmla="*/ 13 h 22"/>
                <a:gd name="T32" fmla="*/ 0 w 7"/>
                <a:gd name="T33" fmla="*/ 13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22"/>
                <a:gd name="T53" fmla="*/ 7 w 7"/>
                <a:gd name="T54" fmla="*/ 22 h 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22">
                  <a:moveTo>
                    <a:pt x="0" y="13"/>
                  </a:moveTo>
                  <a:cubicBezTo>
                    <a:pt x="0" y="15"/>
                    <a:pt x="3" y="14"/>
                    <a:pt x="3" y="16"/>
                  </a:cubicBezTo>
                  <a:cubicBezTo>
                    <a:pt x="3" y="17"/>
                    <a:pt x="2" y="18"/>
                    <a:pt x="2" y="19"/>
                  </a:cubicBezTo>
                  <a:cubicBezTo>
                    <a:pt x="2" y="20"/>
                    <a:pt x="4" y="21"/>
                    <a:pt x="5" y="22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20"/>
                    <a:pt x="7" y="19"/>
                    <a:pt x="7" y="17"/>
                  </a:cubicBezTo>
                  <a:cubicBezTo>
                    <a:pt x="7" y="15"/>
                    <a:pt x="6" y="15"/>
                    <a:pt x="6" y="13"/>
                  </a:cubicBezTo>
                  <a:cubicBezTo>
                    <a:pt x="5" y="13"/>
                    <a:pt x="3" y="10"/>
                    <a:pt x="3" y="9"/>
                  </a:cubicBezTo>
                  <a:cubicBezTo>
                    <a:pt x="3" y="8"/>
                    <a:pt x="3" y="6"/>
                    <a:pt x="4" y="6"/>
                  </a:cubicBezTo>
                  <a:cubicBezTo>
                    <a:pt x="4" y="5"/>
                    <a:pt x="4" y="1"/>
                    <a:pt x="3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lnTo>
                    <a:pt x="0" y="1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4" name="Freeform 327">
              <a:extLst>
                <a:ext uri="{FF2B5EF4-FFF2-40B4-BE49-F238E27FC236}">
                  <a16:creationId xmlns:a16="http://schemas.microsoft.com/office/drawing/2014/main" id="{97BC95FB-345A-44F9-83D0-A4005A1FE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946" y="1900584"/>
              <a:ext cx="9652" cy="17925"/>
            </a:xfrm>
            <a:custGeom>
              <a:avLst/>
              <a:gdLst>
                <a:gd name="T0" fmla="*/ 0 w 26"/>
                <a:gd name="T1" fmla="*/ 15 h 47"/>
                <a:gd name="T2" fmla="*/ 0 w 26"/>
                <a:gd name="T3" fmla="*/ 12 h 47"/>
                <a:gd name="T4" fmla="*/ 0 w 26"/>
                <a:gd name="T5" fmla="*/ 12 h 47"/>
                <a:gd name="T6" fmla="*/ 8 w 26"/>
                <a:gd name="T7" fmla="*/ 10 h 47"/>
                <a:gd name="T8" fmla="*/ 8 w 26"/>
                <a:gd name="T9" fmla="*/ 10 h 47"/>
                <a:gd name="T10" fmla="*/ 11 w 26"/>
                <a:gd name="T11" fmla="*/ 13 h 47"/>
                <a:gd name="T12" fmla="*/ 10 w 26"/>
                <a:gd name="T13" fmla="*/ 16 h 47"/>
                <a:gd name="T14" fmla="*/ 13 w 26"/>
                <a:gd name="T15" fmla="*/ 19 h 47"/>
                <a:gd name="T16" fmla="*/ 13 w 26"/>
                <a:gd name="T17" fmla="*/ 17 h 47"/>
                <a:gd name="T18" fmla="*/ 15 w 26"/>
                <a:gd name="T19" fmla="*/ 14 h 47"/>
                <a:gd name="T20" fmla="*/ 14 w 26"/>
                <a:gd name="T21" fmla="*/ 10 h 47"/>
                <a:gd name="T22" fmla="*/ 11 w 26"/>
                <a:gd name="T23" fmla="*/ 6 h 47"/>
                <a:gd name="T24" fmla="*/ 12 w 26"/>
                <a:gd name="T25" fmla="*/ 3 h 47"/>
                <a:gd name="T26" fmla="*/ 16 w 26"/>
                <a:gd name="T27" fmla="*/ 2 h 47"/>
                <a:gd name="T28" fmla="*/ 19 w 26"/>
                <a:gd name="T29" fmla="*/ 3 h 47"/>
                <a:gd name="T30" fmla="*/ 26 w 26"/>
                <a:gd name="T31" fmla="*/ 0 h 47"/>
                <a:gd name="T32" fmla="*/ 26 w 26"/>
                <a:gd name="T33" fmla="*/ 2 h 47"/>
                <a:gd name="T34" fmla="*/ 26 w 26"/>
                <a:gd name="T35" fmla="*/ 11 h 47"/>
                <a:gd name="T36" fmla="*/ 16 w 26"/>
                <a:gd name="T37" fmla="*/ 20 h 47"/>
                <a:gd name="T38" fmla="*/ 10 w 26"/>
                <a:gd name="T39" fmla="*/ 29 h 47"/>
                <a:gd name="T40" fmla="*/ 12 w 26"/>
                <a:gd name="T41" fmla="*/ 31 h 47"/>
                <a:gd name="T42" fmla="*/ 11 w 26"/>
                <a:gd name="T43" fmla="*/ 33 h 47"/>
                <a:gd name="T44" fmla="*/ 12 w 26"/>
                <a:gd name="T45" fmla="*/ 36 h 47"/>
                <a:gd name="T46" fmla="*/ 12 w 26"/>
                <a:gd name="T47" fmla="*/ 38 h 47"/>
                <a:gd name="T48" fmla="*/ 8 w 26"/>
                <a:gd name="T49" fmla="*/ 42 h 47"/>
                <a:gd name="T50" fmla="*/ 4 w 26"/>
                <a:gd name="T51" fmla="*/ 43 h 47"/>
                <a:gd name="T52" fmla="*/ 5 w 26"/>
                <a:gd name="T53" fmla="*/ 45 h 47"/>
                <a:gd name="T54" fmla="*/ 5 w 26"/>
                <a:gd name="T55" fmla="*/ 45 h 47"/>
                <a:gd name="T56" fmla="*/ 4 w 26"/>
                <a:gd name="T57" fmla="*/ 47 h 47"/>
                <a:gd name="T58" fmla="*/ 4 w 26"/>
                <a:gd name="T59" fmla="*/ 47 h 47"/>
                <a:gd name="T60" fmla="*/ 3 w 26"/>
                <a:gd name="T61" fmla="*/ 47 h 47"/>
                <a:gd name="T62" fmla="*/ 3 w 26"/>
                <a:gd name="T63" fmla="*/ 47 h 47"/>
                <a:gd name="T64" fmla="*/ 3 w 26"/>
                <a:gd name="T65" fmla="*/ 39 h 47"/>
                <a:gd name="T66" fmla="*/ 3 w 26"/>
                <a:gd name="T67" fmla="*/ 39 h 47"/>
                <a:gd name="T68" fmla="*/ 2 w 26"/>
                <a:gd name="T69" fmla="*/ 34 h 47"/>
                <a:gd name="T70" fmla="*/ 5 w 26"/>
                <a:gd name="T71" fmla="*/ 32 h 47"/>
                <a:gd name="T72" fmla="*/ 5 w 26"/>
                <a:gd name="T73" fmla="*/ 29 h 47"/>
                <a:gd name="T74" fmla="*/ 8 w 26"/>
                <a:gd name="T75" fmla="*/ 25 h 47"/>
                <a:gd name="T76" fmla="*/ 7 w 26"/>
                <a:gd name="T77" fmla="*/ 17 h 47"/>
                <a:gd name="T78" fmla="*/ 0 w 26"/>
                <a:gd name="T79" fmla="*/ 15 h 47"/>
                <a:gd name="T80" fmla="*/ 0 w 26"/>
                <a:gd name="T81" fmla="*/ 15 h 47"/>
                <a:gd name="T82" fmla="*/ 0 w 26"/>
                <a:gd name="T83" fmla="*/ 15 h 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47"/>
                <a:gd name="T128" fmla="*/ 26 w 26"/>
                <a:gd name="T129" fmla="*/ 47 h 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47">
                  <a:moveTo>
                    <a:pt x="0" y="15"/>
                  </a:moveTo>
                  <a:cubicBezTo>
                    <a:pt x="0" y="14"/>
                    <a:pt x="0" y="12"/>
                    <a:pt x="0" y="12"/>
                  </a:cubicBezTo>
                  <a:lnTo>
                    <a:pt x="8" y="10"/>
                  </a:lnTo>
                  <a:cubicBezTo>
                    <a:pt x="8" y="12"/>
                    <a:pt x="11" y="11"/>
                    <a:pt x="11" y="13"/>
                  </a:cubicBezTo>
                  <a:cubicBezTo>
                    <a:pt x="11" y="14"/>
                    <a:pt x="10" y="15"/>
                    <a:pt x="10" y="16"/>
                  </a:cubicBezTo>
                  <a:cubicBezTo>
                    <a:pt x="10" y="17"/>
                    <a:pt x="12" y="18"/>
                    <a:pt x="13" y="19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4" y="17"/>
                    <a:pt x="15" y="16"/>
                    <a:pt x="15" y="14"/>
                  </a:cubicBezTo>
                  <a:cubicBezTo>
                    <a:pt x="15" y="12"/>
                    <a:pt x="14" y="12"/>
                    <a:pt x="14" y="10"/>
                  </a:cubicBezTo>
                  <a:cubicBezTo>
                    <a:pt x="13" y="10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3"/>
                    <a:pt x="15" y="2"/>
                    <a:pt x="16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3"/>
                    <a:pt x="26" y="1"/>
                    <a:pt x="26" y="0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26" y="7"/>
                    <a:pt x="26" y="8"/>
                    <a:pt x="26" y="11"/>
                  </a:cubicBezTo>
                  <a:cubicBezTo>
                    <a:pt x="26" y="16"/>
                    <a:pt x="21" y="20"/>
                    <a:pt x="16" y="20"/>
                  </a:cubicBezTo>
                  <a:cubicBezTo>
                    <a:pt x="15" y="24"/>
                    <a:pt x="10" y="24"/>
                    <a:pt x="10" y="29"/>
                  </a:cubicBezTo>
                  <a:cubicBezTo>
                    <a:pt x="10" y="29"/>
                    <a:pt x="11" y="31"/>
                    <a:pt x="12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4"/>
                    <a:pt x="12" y="34"/>
                    <a:pt x="12" y="36"/>
                  </a:cubicBezTo>
                  <a:cubicBezTo>
                    <a:pt x="12" y="37"/>
                    <a:pt x="12" y="38"/>
                    <a:pt x="12" y="38"/>
                  </a:cubicBezTo>
                  <a:cubicBezTo>
                    <a:pt x="12" y="38"/>
                    <a:pt x="9" y="42"/>
                    <a:pt x="8" y="42"/>
                  </a:cubicBezTo>
                  <a:cubicBezTo>
                    <a:pt x="6" y="43"/>
                    <a:pt x="4" y="42"/>
                    <a:pt x="4" y="43"/>
                  </a:cubicBezTo>
                  <a:cubicBezTo>
                    <a:pt x="4" y="44"/>
                    <a:pt x="4" y="45"/>
                    <a:pt x="5" y="45"/>
                  </a:cubicBezTo>
                  <a:lnTo>
                    <a:pt x="4" y="47"/>
                  </a:lnTo>
                  <a:cubicBezTo>
                    <a:pt x="4" y="47"/>
                    <a:pt x="3" y="47"/>
                    <a:pt x="3" y="47"/>
                  </a:cubicBezTo>
                  <a:lnTo>
                    <a:pt x="3" y="39"/>
                  </a:lnTo>
                  <a:cubicBezTo>
                    <a:pt x="3" y="36"/>
                    <a:pt x="2" y="37"/>
                    <a:pt x="2" y="34"/>
                  </a:cubicBezTo>
                  <a:cubicBezTo>
                    <a:pt x="2" y="34"/>
                    <a:pt x="4" y="32"/>
                    <a:pt x="5" y="32"/>
                  </a:cubicBezTo>
                  <a:cubicBezTo>
                    <a:pt x="5" y="31"/>
                    <a:pt x="4" y="29"/>
                    <a:pt x="5" y="29"/>
                  </a:cubicBezTo>
                  <a:cubicBezTo>
                    <a:pt x="5" y="28"/>
                    <a:pt x="8" y="26"/>
                    <a:pt x="8" y="25"/>
                  </a:cubicBezTo>
                  <a:cubicBezTo>
                    <a:pt x="8" y="22"/>
                    <a:pt x="7" y="20"/>
                    <a:pt x="7" y="17"/>
                  </a:cubicBezTo>
                  <a:cubicBezTo>
                    <a:pt x="5" y="17"/>
                    <a:pt x="2" y="15"/>
                    <a:pt x="0" y="1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5" name="Freeform 328">
              <a:extLst>
                <a:ext uri="{FF2B5EF4-FFF2-40B4-BE49-F238E27FC236}">
                  <a16:creationId xmlns:a16="http://schemas.microsoft.com/office/drawing/2014/main" id="{37F1C9F5-89C0-4258-9DDE-EDACD99A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416" y="1905902"/>
              <a:ext cx="7485" cy="7682"/>
            </a:xfrm>
            <a:custGeom>
              <a:avLst/>
              <a:gdLst>
                <a:gd name="T0" fmla="*/ 12 w 20"/>
                <a:gd name="T1" fmla="*/ 0 h 20"/>
                <a:gd name="T2" fmla="*/ 19 w 20"/>
                <a:gd name="T3" fmla="*/ 3 h 20"/>
                <a:gd name="T4" fmla="*/ 20 w 20"/>
                <a:gd name="T5" fmla="*/ 11 h 20"/>
                <a:gd name="T6" fmla="*/ 17 w 20"/>
                <a:gd name="T7" fmla="*/ 15 h 20"/>
                <a:gd name="T8" fmla="*/ 17 w 20"/>
                <a:gd name="T9" fmla="*/ 18 h 20"/>
                <a:gd name="T10" fmla="*/ 14 w 20"/>
                <a:gd name="T11" fmla="*/ 20 h 20"/>
                <a:gd name="T12" fmla="*/ 14 w 20"/>
                <a:gd name="T13" fmla="*/ 20 h 20"/>
                <a:gd name="T14" fmla="*/ 9 w 20"/>
                <a:gd name="T15" fmla="*/ 19 h 20"/>
                <a:gd name="T16" fmla="*/ 9 w 20"/>
                <a:gd name="T17" fmla="*/ 19 h 20"/>
                <a:gd name="T18" fmla="*/ 9 w 20"/>
                <a:gd name="T19" fmla="*/ 19 h 20"/>
                <a:gd name="T20" fmla="*/ 9 w 20"/>
                <a:gd name="T21" fmla="*/ 19 h 20"/>
                <a:gd name="T22" fmla="*/ 4 w 20"/>
                <a:gd name="T23" fmla="*/ 13 h 20"/>
                <a:gd name="T24" fmla="*/ 0 w 20"/>
                <a:gd name="T25" fmla="*/ 7 h 20"/>
                <a:gd name="T26" fmla="*/ 2 w 20"/>
                <a:gd name="T27" fmla="*/ 7 h 20"/>
                <a:gd name="T28" fmla="*/ 5 w 20"/>
                <a:gd name="T29" fmla="*/ 5 h 20"/>
                <a:gd name="T30" fmla="*/ 10 w 20"/>
                <a:gd name="T31" fmla="*/ 3 h 20"/>
                <a:gd name="T32" fmla="*/ 10 w 20"/>
                <a:gd name="T33" fmla="*/ 2 h 20"/>
                <a:gd name="T34" fmla="*/ 11 w 20"/>
                <a:gd name="T35" fmla="*/ 0 h 20"/>
                <a:gd name="T36" fmla="*/ 12 w 20"/>
                <a:gd name="T37" fmla="*/ 0 h 20"/>
                <a:gd name="T38" fmla="*/ 12 w 20"/>
                <a:gd name="T39" fmla="*/ 0 h 20"/>
                <a:gd name="T40" fmla="*/ 12 w 20"/>
                <a:gd name="T41" fmla="*/ 0 h 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"/>
                <a:gd name="T64" fmla="*/ 0 h 20"/>
                <a:gd name="T65" fmla="*/ 20 w 20"/>
                <a:gd name="T66" fmla="*/ 20 h 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" h="20">
                  <a:moveTo>
                    <a:pt x="12" y="0"/>
                  </a:moveTo>
                  <a:cubicBezTo>
                    <a:pt x="13" y="1"/>
                    <a:pt x="17" y="3"/>
                    <a:pt x="19" y="3"/>
                  </a:cubicBezTo>
                  <a:cubicBezTo>
                    <a:pt x="19" y="6"/>
                    <a:pt x="20" y="8"/>
                    <a:pt x="20" y="11"/>
                  </a:cubicBezTo>
                  <a:cubicBezTo>
                    <a:pt x="20" y="12"/>
                    <a:pt x="18" y="15"/>
                    <a:pt x="17" y="15"/>
                  </a:cubicBezTo>
                  <a:cubicBezTo>
                    <a:pt x="17" y="16"/>
                    <a:pt x="17" y="17"/>
                    <a:pt x="17" y="18"/>
                  </a:cubicBezTo>
                  <a:cubicBezTo>
                    <a:pt x="16" y="18"/>
                    <a:pt x="14" y="20"/>
                    <a:pt x="14" y="20"/>
                  </a:cubicBezTo>
                  <a:lnTo>
                    <a:pt x="9" y="19"/>
                  </a:lnTo>
                  <a:cubicBezTo>
                    <a:pt x="6" y="18"/>
                    <a:pt x="6" y="15"/>
                    <a:pt x="4" y="13"/>
                  </a:cubicBezTo>
                  <a:cubicBezTo>
                    <a:pt x="3" y="12"/>
                    <a:pt x="0" y="10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4" y="7"/>
                    <a:pt x="4" y="6"/>
                    <a:pt x="5" y="5"/>
                  </a:cubicBezTo>
                  <a:cubicBezTo>
                    <a:pt x="6" y="4"/>
                    <a:pt x="9" y="3"/>
                    <a:pt x="10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0"/>
                    <a:pt x="10" y="2"/>
                    <a:pt x="11" y="0"/>
                  </a:cubicBezTo>
                  <a:cubicBezTo>
                    <a:pt x="11" y="1"/>
                    <a:pt x="12" y="0"/>
                    <a:pt x="12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6" name="Freeform 329">
              <a:extLst>
                <a:ext uri="{FF2B5EF4-FFF2-40B4-BE49-F238E27FC236}">
                  <a16:creationId xmlns:a16="http://schemas.microsoft.com/office/drawing/2014/main" id="{7D68A68E-B5F0-4833-B726-1841886A0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022" y="1908069"/>
              <a:ext cx="13394" cy="13000"/>
            </a:xfrm>
            <a:custGeom>
              <a:avLst/>
              <a:gdLst>
                <a:gd name="T0" fmla="*/ 36 w 36"/>
                <a:gd name="T1" fmla="*/ 3 h 34"/>
                <a:gd name="T2" fmla="*/ 34 w 36"/>
                <a:gd name="T3" fmla="*/ 1 h 34"/>
                <a:gd name="T4" fmla="*/ 31 w 36"/>
                <a:gd name="T5" fmla="*/ 1 h 34"/>
                <a:gd name="T6" fmla="*/ 31 w 36"/>
                <a:gd name="T7" fmla="*/ 1 h 34"/>
                <a:gd name="T8" fmla="*/ 30 w 36"/>
                <a:gd name="T9" fmla="*/ 1 h 34"/>
                <a:gd name="T10" fmla="*/ 30 w 36"/>
                <a:gd name="T11" fmla="*/ 1 h 34"/>
                <a:gd name="T12" fmla="*/ 27 w 36"/>
                <a:gd name="T13" fmla="*/ 2 h 34"/>
                <a:gd name="T14" fmla="*/ 27 w 36"/>
                <a:gd name="T15" fmla="*/ 2 h 34"/>
                <a:gd name="T16" fmla="*/ 19 w 36"/>
                <a:gd name="T17" fmla="*/ 2 h 34"/>
                <a:gd name="T18" fmla="*/ 19 w 36"/>
                <a:gd name="T19" fmla="*/ 1 h 34"/>
                <a:gd name="T20" fmla="*/ 13 w 36"/>
                <a:gd name="T21" fmla="*/ 1 h 34"/>
                <a:gd name="T22" fmla="*/ 13 w 36"/>
                <a:gd name="T23" fmla="*/ 1 h 34"/>
                <a:gd name="T24" fmla="*/ 5 w 36"/>
                <a:gd name="T25" fmla="*/ 0 h 34"/>
                <a:gd name="T26" fmla="*/ 2 w 36"/>
                <a:gd name="T27" fmla="*/ 1 h 34"/>
                <a:gd name="T28" fmla="*/ 2 w 36"/>
                <a:gd name="T29" fmla="*/ 1 h 34"/>
                <a:gd name="T30" fmla="*/ 1 w 36"/>
                <a:gd name="T31" fmla="*/ 1 h 34"/>
                <a:gd name="T32" fmla="*/ 1 w 36"/>
                <a:gd name="T33" fmla="*/ 1 h 34"/>
                <a:gd name="T34" fmla="*/ 0 w 36"/>
                <a:gd name="T35" fmla="*/ 2 h 34"/>
                <a:gd name="T36" fmla="*/ 2 w 36"/>
                <a:gd name="T37" fmla="*/ 3 h 34"/>
                <a:gd name="T38" fmla="*/ 6 w 36"/>
                <a:gd name="T39" fmla="*/ 14 h 34"/>
                <a:gd name="T40" fmla="*/ 7 w 36"/>
                <a:gd name="T41" fmla="*/ 14 h 34"/>
                <a:gd name="T42" fmla="*/ 7 w 36"/>
                <a:gd name="T43" fmla="*/ 15 h 34"/>
                <a:gd name="T44" fmla="*/ 7 w 36"/>
                <a:gd name="T45" fmla="*/ 18 h 34"/>
                <a:gd name="T46" fmla="*/ 8 w 36"/>
                <a:gd name="T47" fmla="*/ 24 h 34"/>
                <a:gd name="T48" fmla="*/ 11 w 36"/>
                <a:gd name="T49" fmla="*/ 32 h 34"/>
                <a:gd name="T50" fmla="*/ 12 w 36"/>
                <a:gd name="T51" fmla="*/ 34 h 34"/>
                <a:gd name="T52" fmla="*/ 12 w 36"/>
                <a:gd name="T53" fmla="*/ 32 h 34"/>
                <a:gd name="T54" fmla="*/ 12 w 36"/>
                <a:gd name="T55" fmla="*/ 32 h 34"/>
                <a:gd name="T56" fmla="*/ 14 w 36"/>
                <a:gd name="T57" fmla="*/ 32 h 34"/>
                <a:gd name="T58" fmla="*/ 14 w 36"/>
                <a:gd name="T59" fmla="*/ 32 h 34"/>
                <a:gd name="T60" fmla="*/ 17 w 36"/>
                <a:gd name="T61" fmla="*/ 34 h 34"/>
                <a:gd name="T62" fmla="*/ 21 w 36"/>
                <a:gd name="T63" fmla="*/ 31 h 34"/>
                <a:gd name="T64" fmla="*/ 21 w 36"/>
                <a:gd name="T65" fmla="*/ 31 h 34"/>
                <a:gd name="T66" fmla="*/ 21 w 36"/>
                <a:gd name="T67" fmla="*/ 26 h 34"/>
                <a:gd name="T68" fmla="*/ 21 w 36"/>
                <a:gd name="T69" fmla="*/ 26 h 34"/>
                <a:gd name="T70" fmla="*/ 21 w 36"/>
                <a:gd name="T71" fmla="*/ 22 h 34"/>
                <a:gd name="T72" fmla="*/ 21 w 36"/>
                <a:gd name="T73" fmla="*/ 18 h 34"/>
                <a:gd name="T74" fmla="*/ 24 w 36"/>
                <a:gd name="T75" fmla="*/ 15 h 34"/>
                <a:gd name="T76" fmla="*/ 25 w 36"/>
                <a:gd name="T77" fmla="*/ 7 h 34"/>
                <a:gd name="T78" fmla="*/ 24 w 36"/>
                <a:gd name="T79" fmla="*/ 4 h 34"/>
                <a:gd name="T80" fmla="*/ 28 w 36"/>
                <a:gd name="T81" fmla="*/ 3 h 34"/>
                <a:gd name="T82" fmla="*/ 36 w 36"/>
                <a:gd name="T83" fmla="*/ 3 h 34"/>
                <a:gd name="T84" fmla="*/ 36 w 36"/>
                <a:gd name="T85" fmla="*/ 3 h 34"/>
                <a:gd name="T86" fmla="*/ 36 w 36"/>
                <a:gd name="T87" fmla="*/ 3 h 34"/>
                <a:gd name="T88" fmla="*/ 36 w 36"/>
                <a:gd name="T89" fmla="*/ 3 h 3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6"/>
                <a:gd name="T136" fmla="*/ 0 h 34"/>
                <a:gd name="T137" fmla="*/ 36 w 36"/>
                <a:gd name="T138" fmla="*/ 34 h 3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6" h="34">
                  <a:moveTo>
                    <a:pt x="36" y="3"/>
                  </a:moveTo>
                  <a:cubicBezTo>
                    <a:pt x="36" y="2"/>
                    <a:pt x="35" y="1"/>
                    <a:pt x="34" y="1"/>
                  </a:cubicBezTo>
                  <a:cubicBezTo>
                    <a:pt x="33" y="1"/>
                    <a:pt x="32" y="1"/>
                    <a:pt x="31" y="1"/>
                  </a:cubicBezTo>
                  <a:lnTo>
                    <a:pt x="30" y="1"/>
                  </a:lnTo>
                  <a:cubicBezTo>
                    <a:pt x="29" y="2"/>
                    <a:pt x="28" y="2"/>
                    <a:pt x="27" y="2"/>
                  </a:cubicBezTo>
                  <a:lnTo>
                    <a:pt x="19" y="2"/>
                  </a:lnTo>
                  <a:lnTo>
                    <a:pt x="19" y="1"/>
                  </a:lnTo>
                  <a:lnTo>
                    <a:pt x="13" y="1"/>
                  </a:lnTo>
                  <a:cubicBezTo>
                    <a:pt x="11" y="2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lnTo>
                    <a:pt x="1" y="1"/>
                  </a:ln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6"/>
                    <a:pt x="4" y="12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7" y="18"/>
                  </a:cubicBezTo>
                  <a:cubicBezTo>
                    <a:pt x="7" y="20"/>
                    <a:pt x="8" y="22"/>
                    <a:pt x="8" y="24"/>
                  </a:cubicBezTo>
                  <a:cubicBezTo>
                    <a:pt x="8" y="27"/>
                    <a:pt x="9" y="29"/>
                    <a:pt x="11" y="32"/>
                  </a:cubicBezTo>
                  <a:cubicBezTo>
                    <a:pt x="11" y="33"/>
                    <a:pt x="12" y="32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lnTo>
                    <a:pt x="14" y="32"/>
                  </a:lnTo>
                  <a:cubicBezTo>
                    <a:pt x="14" y="34"/>
                    <a:pt x="16" y="34"/>
                    <a:pt x="17" y="34"/>
                  </a:cubicBezTo>
                  <a:cubicBezTo>
                    <a:pt x="19" y="34"/>
                    <a:pt x="20" y="32"/>
                    <a:pt x="21" y="31"/>
                  </a:cubicBezTo>
                  <a:lnTo>
                    <a:pt x="21" y="26"/>
                  </a:lnTo>
                  <a:cubicBezTo>
                    <a:pt x="21" y="24"/>
                    <a:pt x="21" y="22"/>
                    <a:pt x="21" y="22"/>
                  </a:cubicBezTo>
                  <a:cubicBezTo>
                    <a:pt x="21" y="20"/>
                    <a:pt x="21" y="19"/>
                    <a:pt x="21" y="18"/>
                  </a:cubicBezTo>
                  <a:cubicBezTo>
                    <a:pt x="21" y="17"/>
                    <a:pt x="22" y="15"/>
                    <a:pt x="24" y="15"/>
                  </a:cubicBezTo>
                  <a:cubicBezTo>
                    <a:pt x="24" y="12"/>
                    <a:pt x="25" y="9"/>
                    <a:pt x="25" y="7"/>
                  </a:cubicBezTo>
                  <a:cubicBezTo>
                    <a:pt x="25" y="6"/>
                    <a:pt x="24" y="5"/>
                    <a:pt x="24" y="4"/>
                  </a:cubicBezTo>
                  <a:cubicBezTo>
                    <a:pt x="24" y="3"/>
                    <a:pt x="26" y="4"/>
                    <a:pt x="28" y="3"/>
                  </a:cubicBezTo>
                  <a:cubicBezTo>
                    <a:pt x="30" y="3"/>
                    <a:pt x="33" y="3"/>
                    <a:pt x="36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7" name="Freeform 330">
              <a:extLst>
                <a:ext uri="{FF2B5EF4-FFF2-40B4-BE49-F238E27FC236}">
                  <a16:creationId xmlns:a16="http://schemas.microsoft.com/office/drawing/2014/main" id="{8D0FA56B-F8F1-4DF5-9FD5-48F298D12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704" y="1909054"/>
              <a:ext cx="9061" cy="10046"/>
            </a:xfrm>
            <a:custGeom>
              <a:avLst/>
              <a:gdLst>
                <a:gd name="T0" fmla="*/ 1 w 24"/>
                <a:gd name="T1" fmla="*/ 19 h 26"/>
                <a:gd name="T2" fmla="*/ 2 w 24"/>
                <a:gd name="T3" fmla="*/ 20 h 26"/>
                <a:gd name="T4" fmla="*/ 2 w 24"/>
                <a:gd name="T5" fmla="*/ 24 h 26"/>
                <a:gd name="T6" fmla="*/ 4 w 24"/>
                <a:gd name="T7" fmla="*/ 26 h 26"/>
                <a:gd name="T8" fmla="*/ 8 w 24"/>
                <a:gd name="T9" fmla="*/ 21 h 26"/>
                <a:gd name="T10" fmla="*/ 13 w 24"/>
                <a:gd name="T11" fmla="*/ 22 h 26"/>
                <a:gd name="T12" fmla="*/ 16 w 24"/>
                <a:gd name="T13" fmla="*/ 18 h 26"/>
                <a:gd name="T14" fmla="*/ 24 w 24"/>
                <a:gd name="T15" fmla="*/ 12 h 26"/>
                <a:gd name="T16" fmla="*/ 24 w 24"/>
                <a:gd name="T17" fmla="*/ 12 h 26"/>
                <a:gd name="T18" fmla="*/ 24 w 24"/>
                <a:gd name="T19" fmla="*/ 11 h 26"/>
                <a:gd name="T20" fmla="*/ 24 w 24"/>
                <a:gd name="T21" fmla="*/ 11 h 26"/>
                <a:gd name="T22" fmla="*/ 19 w 24"/>
                <a:gd name="T23" fmla="*/ 5 h 26"/>
                <a:gd name="T24" fmla="*/ 15 w 24"/>
                <a:gd name="T25" fmla="*/ 0 h 26"/>
                <a:gd name="T26" fmla="*/ 7 w 24"/>
                <a:gd name="T27" fmla="*/ 0 h 26"/>
                <a:gd name="T28" fmla="*/ 3 w 24"/>
                <a:gd name="T29" fmla="*/ 1 h 26"/>
                <a:gd name="T30" fmla="*/ 4 w 24"/>
                <a:gd name="T31" fmla="*/ 4 h 26"/>
                <a:gd name="T32" fmla="*/ 3 w 24"/>
                <a:gd name="T33" fmla="*/ 12 h 26"/>
                <a:gd name="T34" fmla="*/ 0 w 24"/>
                <a:gd name="T35" fmla="*/ 15 h 26"/>
                <a:gd name="T36" fmla="*/ 0 w 24"/>
                <a:gd name="T37" fmla="*/ 19 h 26"/>
                <a:gd name="T38" fmla="*/ 0 w 24"/>
                <a:gd name="T39" fmla="*/ 19 h 26"/>
                <a:gd name="T40" fmla="*/ 1 w 24"/>
                <a:gd name="T41" fmla="*/ 19 h 26"/>
                <a:gd name="T42" fmla="*/ 1 w 24"/>
                <a:gd name="T43" fmla="*/ 19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26"/>
                <a:gd name="T68" fmla="*/ 24 w 24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26">
                  <a:moveTo>
                    <a:pt x="1" y="19"/>
                  </a:moveTo>
                  <a:cubicBezTo>
                    <a:pt x="1" y="20"/>
                    <a:pt x="2" y="20"/>
                    <a:pt x="2" y="20"/>
                  </a:cubicBezTo>
                  <a:cubicBezTo>
                    <a:pt x="2" y="21"/>
                    <a:pt x="2" y="22"/>
                    <a:pt x="2" y="24"/>
                  </a:cubicBezTo>
                  <a:cubicBezTo>
                    <a:pt x="2" y="25"/>
                    <a:pt x="3" y="26"/>
                    <a:pt x="4" y="26"/>
                  </a:cubicBezTo>
                  <a:cubicBezTo>
                    <a:pt x="7" y="26"/>
                    <a:pt x="6" y="21"/>
                    <a:pt x="8" y="21"/>
                  </a:cubicBezTo>
                  <a:cubicBezTo>
                    <a:pt x="10" y="21"/>
                    <a:pt x="11" y="22"/>
                    <a:pt x="13" y="22"/>
                  </a:cubicBezTo>
                  <a:cubicBezTo>
                    <a:pt x="15" y="22"/>
                    <a:pt x="15" y="20"/>
                    <a:pt x="16" y="18"/>
                  </a:cubicBezTo>
                  <a:cubicBezTo>
                    <a:pt x="17" y="16"/>
                    <a:pt x="22" y="13"/>
                    <a:pt x="24" y="12"/>
                  </a:cubicBezTo>
                  <a:lnTo>
                    <a:pt x="24" y="11"/>
                  </a:lnTo>
                  <a:cubicBezTo>
                    <a:pt x="21" y="10"/>
                    <a:pt x="21" y="7"/>
                    <a:pt x="19" y="5"/>
                  </a:cubicBezTo>
                  <a:cubicBezTo>
                    <a:pt x="18" y="4"/>
                    <a:pt x="15" y="3"/>
                    <a:pt x="15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1"/>
                    <a:pt x="3" y="0"/>
                    <a:pt x="3" y="1"/>
                  </a:cubicBezTo>
                  <a:cubicBezTo>
                    <a:pt x="3" y="2"/>
                    <a:pt x="4" y="3"/>
                    <a:pt x="4" y="4"/>
                  </a:cubicBezTo>
                  <a:cubicBezTo>
                    <a:pt x="4" y="6"/>
                    <a:pt x="3" y="9"/>
                    <a:pt x="3" y="12"/>
                  </a:cubicBezTo>
                  <a:cubicBezTo>
                    <a:pt x="1" y="12"/>
                    <a:pt x="0" y="14"/>
                    <a:pt x="0" y="15"/>
                  </a:cubicBezTo>
                  <a:cubicBezTo>
                    <a:pt x="0" y="16"/>
                    <a:pt x="1" y="17"/>
                    <a:pt x="0" y="19"/>
                  </a:cubicBezTo>
                  <a:lnTo>
                    <a:pt x="1" y="19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8" name="Freeform 331">
              <a:extLst>
                <a:ext uri="{FF2B5EF4-FFF2-40B4-BE49-F238E27FC236}">
                  <a16:creationId xmlns:a16="http://schemas.microsoft.com/office/drawing/2014/main" id="{52A6BB32-4F9B-410A-9014-C58B8FCA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371" y="1902159"/>
              <a:ext cx="7485" cy="14970"/>
            </a:xfrm>
            <a:custGeom>
              <a:avLst/>
              <a:gdLst>
                <a:gd name="T0" fmla="*/ 4 w 20"/>
                <a:gd name="T1" fmla="*/ 12 h 39"/>
                <a:gd name="T2" fmla="*/ 7 w 20"/>
                <a:gd name="T3" fmla="*/ 11 h 39"/>
                <a:gd name="T4" fmla="*/ 10 w 20"/>
                <a:gd name="T5" fmla="*/ 10 h 39"/>
                <a:gd name="T6" fmla="*/ 10 w 20"/>
                <a:gd name="T7" fmla="*/ 8 h 39"/>
                <a:gd name="T8" fmla="*/ 11 w 20"/>
                <a:gd name="T9" fmla="*/ 8 h 39"/>
                <a:gd name="T10" fmla="*/ 17 w 20"/>
                <a:gd name="T11" fmla="*/ 0 h 39"/>
                <a:gd name="T12" fmla="*/ 20 w 20"/>
                <a:gd name="T13" fmla="*/ 3 h 39"/>
                <a:gd name="T14" fmla="*/ 20 w 20"/>
                <a:gd name="T15" fmla="*/ 8 h 39"/>
                <a:gd name="T16" fmla="*/ 18 w 20"/>
                <a:gd name="T17" fmla="*/ 13 h 39"/>
                <a:gd name="T18" fmla="*/ 17 w 20"/>
                <a:gd name="T19" fmla="*/ 15 h 39"/>
                <a:gd name="T20" fmla="*/ 14 w 20"/>
                <a:gd name="T21" fmla="*/ 23 h 39"/>
                <a:gd name="T22" fmla="*/ 10 w 20"/>
                <a:gd name="T23" fmla="*/ 31 h 39"/>
                <a:gd name="T24" fmla="*/ 4 w 20"/>
                <a:gd name="T25" fmla="*/ 39 h 39"/>
                <a:gd name="T26" fmla="*/ 3 w 20"/>
                <a:gd name="T27" fmla="*/ 38 h 39"/>
                <a:gd name="T28" fmla="*/ 0 w 20"/>
                <a:gd name="T29" fmla="*/ 33 h 39"/>
                <a:gd name="T30" fmla="*/ 1 w 20"/>
                <a:gd name="T31" fmla="*/ 32 h 39"/>
                <a:gd name="T32" fmla="*/ 0 w 20"/>
                <a:gd name="T33" fmla="*/ 31 h 39"/>
                <a:gd name="T34" fmla="*/ 0 w 20"/>
                <a:gd name="T35" fmla="*/ 28 h 39"/>
                <a:gd name="T36" fmla="*/ 4 w 20"/>
                <a:gd name="T37" fmla="*/ 22 h 39"/>
                <a:gd name="T38" fmla="*/ 2 w 20"/>
                <a:gd name="T39" fmla="*/ 17 h 39"/>
                <a:gd name="T40" fmla="*/ 2 w 20"/>
                <a:gd name="T41" fmla="*/ 17 h 39"/>
                <a:gd name="T42" fmla="*/ 4 w 20"/>
                <a:gd name="T43" fmla="*/ 12 h 39"/>
                <a:gd name="T44" fmla="*/ 4 w 20"/>
                <a:gd name="T45" fmla="*/ 12 h 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39"/>
                <a:gd name="T71" fmla="*/ 20 w 20"/>
                <a:gd name="T72" fmla="*/ 39 h 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39">
                  <a:moveTo>
                    <a:pt x="4" y="12"/>
                  </a:move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9" y="10"/>
                    <a:pt x="10" y="10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8"/>
                    <a:pt x="16" y="2"/>
                    <a:pt x="17" y="0"/>
                  </a:cubicBezTo>
                  <a:cubicBezTo>
                    <a:pt x="17" y="1"/>
                    <a:pt x="19" y="3"/>
                    <a:pt x="20" y="3"/>
                  </a:cubicBezTo>
                  <a:cubicBezTo>
                    <a:pt x="19" y="5"/>
                    <a:pt x="20" y="6"/>
                    <a:pt x="20" y="8"/>
                  </a:cubicBezTo>
                  <a:cubicBezTo>
                    <a:pt x="20" y="10"/>
                    <a:pt x="18" y="11"/>
                    <a:pt x="18" y="13"/>
                  </a:cubicBezTo>
                  <a:cubicBezTo>
                    <a:pt x="18" y="13"/>
                    <a:pt x="17" y="15"/>
                    <a:pt x="17" y="15"/>
                  </a:cubicBezTo>
                  <a:cubicBezTo>
                    <a:pt x="17" y="18"/>
                    <a:pt x="14" y="20"/>
                    <a:pt x="14" y="23"/>
                  </a:cubicBezTo>
                  <a:cubicBezTo>
                    <a:pt x="14" y="25"/>
                    <a:pt x="12" y="31"/>
                    <a:pt x="10" y="31"/>
                  </a:cubicBezTo>
                  <a:cubicBezTo>
                    <a:pt x="10" y="36"/>
                    <a:pt x="9" y="39"/>
                    <a:pt x="4" y="39"/>
                  </a:cubicBezTo>
                  <a:cubicBezTo>
                    <a:pt x="4" y="39"/>
                    <a:pt x="3" y="39"/>
                    <a:pt x="3" y="38"/>
                  </a:cubicBezTo>
                  <a:cubicBezTo>
                    <a:pt x="0" y="38"/>
                    <a:pt x="0" y="35"/>
                    <a:pt x="0" y="33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2"/>
                    <a:pt x="0" y="31"/>
                    <a:pt x="0" y="31"/>
                  </a:cubicBezTo>
                  <a:cubicBezTo>
                    <a:pt x="0" y="29"/>
                    <a:pt x="1" y="29"/>
                    <a:pt x="0" y="28"/>
                  </a:cubicBezTo>
                  <a:cubicBezTo>
                    <a:pt x="2" y="28"/>
                    <a:pt x="4" y="23"/>
                    <a:pt x="4" y="22"/>
                  </a:cubicBezTo>
                  <a:cubicBezTo>
                    <a:pt x="4" y="19"/>
                    <a:pt x="2" y="19"/>
                    <a:pt x="2" y="17"/>
                  </a:cubicBezTo>
                  <a:lnTo>
                    <a:pt x="4" y="1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9" name="Freeform 332">
              <a:extLst>
                <a:ext uri="{FF2B5EF4-FFF2-40B4-BE49-F238E27FC236}">
                  <a16:creationId xmlns:a16="http://schemas.microsoft.com/office/drawing/2014/main" id="{021B9EC4-141C-409C-B9A6-42B40D6C8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55" y="1891523"/>
              <a:ext cx="1379" cy="2167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5 h 6"/>
                <a:gd name="T4" fmla="*/ 4 w 4"/>
                <a:gd name="T5" fmla="*/ 5 h 6"/>
                <a:gd name="T6" fmla="*/ 0 w 4"/>
                <a:gd name="T7" fmla="*/ 6 h 6"/>
                <a:gd name="T8" fmla="*/ 0 w 4"/>
                <a:gd name="T9" fmla="*/ 6 h 6"/>
                <a:gd name="T10" fmla="*/ 0 w 4"/>
                <a:gd name="T11" fmla="*/ 2 h 6"/>
                <a:gd name="T12" fmla="*/ 0 w 4"/>
                <a:gd name="T13" fmla="*/ 2 h 6"/>
                <a:gd name="T14" fmla="*/ 4 w 4"/>
                <a:gd name="T15" fmla="*/ 0 h 6"/>
                <a:gd name="T16" fmla="*/ 4 w 4"/>
                <a:gd name="T17" fmla="*/ 0 h 6"/>
                <a:gd name="T18" fmla="*/ 4 w 4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"/>
                <a:gd name="T32" fmla="*/ 4 w 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">
                  <a:moveTo>
                    <a:pt x="4" y="0"/>
                  </a:moveTo>
                  <a:lnTo>
                    <a:pt x="4" y="5"/>
                  </a:lnTo>
                  <a:cubicBezTo>
                    <a:pt x="3" y="6"/>
                    <a:pt x="2" y="6"/>
                    <a:pt x="0" y="6"/>
                  </a:cubicBezTo>
                  <a:lnTo>
                    <a:pt x="0" y="2"/>
                  </a:lnTo>
                  <a:cubicBezTo>
                    <a:pt x="1" y="2"/>
                    <a:pt x="2" y="0"/>
                    <a:pt x="4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0" name="Freeform 333">
              <a:extLst>
                <a:ext uri="{FF2B5EF4-FFF2-40B4-BE49-F238E27FC236}">
                  <a16:creationId xmlns:a16="http://schemas.microsoft.com/office/drawing/2014/main" id="{36FBA1B5-448C-45F9-8603-229D51ABF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764" y="1890341"/>
              <a:ext cx="2364" cy="1970"/>
            </a:xfrm>
            <a:custGeom>
              <a:avLst/>
              <a:gdLst>
                <a:gd name="T0" fmla="*/ 5 w 6"/>
                <a:gd name="T1" fmla="*/ 0 h 5"/>
                <a:gd name="T2" fmla="*/ 5 w 6"/>
                <a:gd name="T3" fmla="*/ 3 h 5"/>
                <a:gd name="T4" fmla="*/ 1 w 6"/>
                <a:gd name="T5" fmla="*/ 5 h 5"/>
                <a:gd name="T6" fmla="*/ 0 w 6"/>
                <a:gd name="T7" fmla="*/ 3 h 5"/>
                <a:gd name="T8" fmla="*/ 3 w 6"/>
                <a:gd name="T9" fmla="*/ 0 h 5"/>
                <a:gd name="T10" fmla="*/ 4 w 6"/>
                <a:gd name="T11" fmla="*/ 0 h 5"/>
                <a:gd name="T12" fmla="*/ 5 w 6"/>
                <a:gd name="T13" fmla="*/ 0 h 5"/>
                <a:gd name="T14" fmla="*/ 5 w 6"/>
                <a:gd name="T15" fmla="*/ 0 h 5"/>
                <a:gd name="T16" fmla="*/ 5 w 6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5"/>
                <a:gd name="T29" fmla="*/ 6 w 6"/>
                <a:gd name="T30" fmla="*/ 5 h 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5">
                  <a:moveTo>
                    <a:pt x="5" y="0"/>
                  </a:moveTo>
                  <a:cubicBezTo>
                    <a:pt x="5" y="0"/>
                    <a:pt x="6" y="2"/>
                    <a:pt x="5" y="3"/>
                  </a:cubicBezTo>
                  <a:cubicBezTo>
                    <a:pt x="4" y="2"/>
                    <a:pt x="2" y="5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1" name="Freeform 334">
              <a:extLst>
                <a:ext uri="{FF2B5EF4-FFF2-40B4-BE49-F238E27FC236}">
                  <a16:creationId xmlns:a16="http://schemas.microsoft.com/office/drawing/2014/main" id="{9BA76717-B3BE-46A1-A339-3A684E69C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386" y="1845234"/>
              <a:ext cx="18910" cy="16349"/>
            </a:xfrm>
            <a:custGeom>
              <a:avLst/>
              <a:gdLst>
                <a:gd name="T0" fmla="*/ 43 w 51"/>
                <a:gd name="T1" fmla="*/ 13 h 43"/>
                <a:gd name="T2" fmla="*/ 42 w 51"/>
                <a:gd name="T3" fmla="*/ 9 h 43"/>
                <a:gd name="T4" fmla="*/ 32 w 51"/>
                <a:gd name="T5" fmla="*/ 5 h 43"/>
                <a:gd name="T6" fmla="*/ 32 w 51"/>
                <a:gd name="T7" fmla="*/ 5 h 43"/>
                <a:gd name="T8" fmla="*/ 28 w 51"/>
                <a:gd name="T9" fmla="*/ 5 h 43"/>
                <a:gd name="T10" fmla="*/ 28 w 51"/>
                <a:gd name="T11" fmla="*/ 5 h 43"/>
                <a:gd name="T12" fmla="*/ 25 w 51"/>
                <a:gd name="T13" fmla="*/ 7 h 43"/>
                <a:gd name="T14" fmla="*/ 23 w 51"/>
                <a:gd name="T15" fmla="*/ 8 h 43"/>
                <a:gd name="T16" fmla="*/ 23 w 51"/>
                <a:gd name="T17" fmla="*/ 8 h 43"/>
                <a:gd name="T18" fmla="*/ 23 w 51"/>
                <a:gd name="T19" fmla="*/ 8 h 43"/>
                <a:gd name="T20" fmla="*/ 23 w 51"/>
                <a:gd name="T21" fmla="*/ 8 h 43"/>
                <a:gd name="T22" fmla="*/ 19 w 51"/>
                <a:gd name="T23" fmla="*/ 9 h 43"/>
                <a:gd name="T24" fmla="*/ 17 w 51"/>
                <a:gd name="T25" fmla="*/ 9 h 43"/>
                <a:gd name="T26" fmla="*/ 15 w 51"/>
                <a:gd name="T27" fmla="*/ 8 h 43"/>
                <a:gd name="T28" fmla="*/ 10 w 51"/>
                <a:gd name="T29" fmla="*/ 5 h 43"/>
                <a:gd name="T30" fmla="*/ 8 w 51"/>
                <a:gd name="T31" fmla="*/ 0 h 43"/>
                <a:gd name="T32" fmla="*/ 6 w 51"/>
                <a:gd name="T33" fmla="*/ 3 h 43"/>
                <a:gd name="T34" fmla="*/ 0 w 51"/>
                <a:gd name="T35" fmla="*/ 1 h 43"/>
                <a:gd name="T36" fmla="*/ 0 w 51"/>
                <a:gd name="T37" fmla="*/ 1 h 43"/>
                <a:gd name="T38" fmla="*/ 0 w 51"/>
                <a:gd name="T39" fmla="*/ 1 h 43"/>
                <a:gd name="T40" fmla="*/ 0 w 51"/>
                <a:gd name="T41" fmla="*/ 1 h 43"/>
                <a:gd name="T42" fmla="*/ 0 w 51"/>
                <a:gd name="T43" fmla="*/ 2 h 43"/>
                <a:gd name="T44" fmla="*/ 3 w 51"/>
                <a:gd name="T45" fmla="*/ 9 h 43"/>
                <a:gd name="T46" fmla="*/ 3 w 51"/>
                <a:gd name="T47" fmla="*/ 9 h 43"/>
                <a:gd name="T48" fmla="*/ 3 w 51"/>
                <a:gd name="T49" fmla="*/ 9 h 43"/>
                <a:gd name="T50" fmla="*/ 3 w 51"/>
                <a:gd name="T51" fmla="*/ 9 h 43"/>
                <a:gd name="T52" fmla="*/ 7 w 51"/>
                <a:gd name="T53" fmla="*/ 14 h 43"/>
                <a:gd name="T54" fmla="*/ 6 w 51"/>
                <a:gd name="T55" fmla="*/ 16 h 43"/>
                <a:gd name="T56" fmla="*/ 12 w 51"/>
                <a:gd name="T57" fmla="*/ 22 h 43"/>
                <a:gd name="T58" fmla="*/ 12 w 51"/>
                <a:gd name="T59" fmla="*/ 25 h 43"/>
                <a:gd name="T60" fmla="*/ 12 w 51"/>
                <a:gd name="T61" fmla="*/ 25 h 43"/>
                <a:gd name="T62" fmla="*/ 14 w 51"/>
                <a:gd name="T63" fmla="*/ 27 h 43"/>
                <a:gd name="T64" fmla="*/ 14 w 51"/>
                <a:gd name="T65" fmla="*/ 27 h 43"/>
                <a:gd name="T66" fmla="*/ 16 w 51"/>
                <a:gd name="T67" fmla="*/ 27 h 43"/>
                <a:gd name="T68" fmla="*/ 21 w 51"/>
                <a:gd name="T69" fmla="*/ 34 h 43"/>
                <a:gd name="T70" fmla="*/ 22 w 51"/>
                <a:gd name="T71" fmla="*/ 35 h 43"/>
                <a:gd name="T72" fmla="*/ 24 w 51"/>
                <a:gd name="T73" fmla="*/ 35 h 43"/>
                <a:gd name="T74" fmla="*/ 29 w 51"/>
                <a:gd name="T75" fmla="*/ 38 h 43"/>
                <a:gd name="T76" fmla="*/ 30 w 51"/>
                <a:gd name="T77" fmla="*/ 38 h 43"/>
                <a:gd name="T78" fmla="*/ 32 w 51"/>
                <a:gd name="T79" fmla="*/ 37 h 43"/>
                <a:gd name="T80" fmla="*/ 34 w 51"/>
                <a:gd name="T81" fmla="*/ 36 h 43"/>
                <a:gd name="T82" fmla="*/ 36 w 51"/>
                <a:gd name="T83" fmla="*/ 41 h 43"/>
                <a:gd name="T84" fmla="*/ 40 w 51"/>
                <a:gd name="T85" fmla="*/ 42 h 43"/>
                <a:gd name="T86" fmla="*/ 48 w 51"/>
                <a:gd name="T87" fmla="*/ 43 h 43"/>
                <a:gd name="T88" fmla="*/ 49 w 51"/>
                <a:gd name="T89" fmla="*/ 40 h 43"/>
                <a:gd name="T90" fmla="*/ 51 w 51"/>
                <a:gd name="T91" fmla="*/ 38 h 43"/>
                <a:gd name="T92" fmla="*/ 51 w 51"/>
                <a:gd name="T93" fmla="*/ 38 h 43"/>
                <a:gd name="T94" fmla="*/ 51 w 51"/>
                <a:gd name="T95" fmla="*/ 37 h 43"/>
                <a:gd name="T96" fmla="*/ 51 w 51"/>
                <a:gd name="T97" fmla="*/ 37 h 43"/>
                <a:gd name="T98" fmla="*/ 50 w 51"/>
                <a:gd name="T99" fmla="*/ 34 h 43"/>
                <a:gd name="T100" fmla="*/ 45 w 51"/>
                <a:gd name="T101" fmla="*/ 29 h 43"/>
                <a:gd name="T102" fmla="*/ 47 w 51"/>
                <a:gd name="T103" fmla="*/ 26 h 43"/>
                <a:gd name="T104" fmla="*/ 44 w 51"/>
                <a:gd name="T105" fmla="*/ 24 h 43"/>
                <a:gd name="T106" fmla="*/ 42 w 51"/>
                <a:gd name="T107" fmla="*/ 18 h 43"/>
                <a:gd name="T108" fmla="*/ 41 w 51"/>
                <a:gd name="T109" fmla="*/ 17 h 43"/>
                <a:gd name="T110" fmla="*/ 43 w 51"/>
                <a:gd name="T111" fmla="*/ 15 h 43"/>
                <a:gd name="T112" fmla="*/ 43 w 51"/>
                <a:gd name="T113" fmla="*/ 13 h 43"/>
                <a:gd name="T114" fmla="*/ 43 w 51"/>
                <a:gd name="T115" fmla="*/ 13 h 43"/>
                <a:gd name="T116" fmla="*/ 43 w 51"/>
                <a:gd name="T117" fmla="*/ 13 h 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1"/>
                <a:gd name="T178" fmla="*/ 0 h 43"/>
                <a:gd name="T179" fmla="*/ 51 w 51"/>
                <a:gd name="T180" fmla="*/ 43 h 4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1" h="43">
                  <a:moveTo>
                    <a:pt x="43" y="13"/>
                  </a:moveTo>
                  <a:cubicBezTo>
                    <a:pt x="42" y="12"/>
                    <a:pt x="42" y="11"/>
                    <a:pt x="42" y="9"/>
                  </a:cubicBezTo>
                  <a:cubicBezTo>
                    <a:pt x="38" y="9"/>
                    <a:pt x="38" y="5"/>
                    <a:pt x="32" y="5"/>
                  </a:cubicBezTo>
                  <a:lnTo>
                    <a:pt x="28" y="5"/>
                  </a:lnTo>
                  <a:cubicBezTo>
                    <a:pt x="28" y="5"/>
                    <a:pt x="25" y="7"/>
                    <a:pt x="25" y="7"/>
                  </a:cubicBezTo>
                  <a:cubicBezTo>
                    <a:pt x="24" y="7"/>
                    <a:pt x="24" y="8"/>
                    <a:pt x="23" y="8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8" y="10"/>
                    <a:pt x="17" y="9"/>
                  </a:cubicBezTo>
                  <a:cubicBezTo>
                    <a:pt x="16" y="9"/>
                    <a:pt x="16" y="8"/>
                    <a:pt x="15" y="8"/>
                  </a:cubicBezTo>
                  <a:cubicBezTo>
                    <a:pt x="15" y="7"/>
                    <a:pt x="11" y="6"/>
                    <a:pt x="10" y="5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7" y="0"/>
                    <a:pt x="7" y="3"/>
                    <a:pt x="6" y="3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5"/>
                    <a:pt x="2" y="5"/>
                    <a:pt x="3" y="9"/>
                  </a:cubicBezTo>
                  <a:cubicBezTo>
                    <a:pt x="3" y="10"/>
                    <a:pt x="6" y="14"/>
                    <a:pt x="7" y="14"/>
                  </a:cubicBezTo>
                  <a:cubicBezTo>
                    <a:pt x="7" y="14"/>
                    <a:pt x="6" y="15"/>
                    <a:pt x="6" y="16"/>
                  </a:cubicBezTo>
                  <a:cubicBezTo>
                    <a:pt x="6" y="18"/>
                    <a:pt x="9" y="22"/>
                    <a:pt x="12" y="22"/>
                  </a:cubicBezTo>
                  <a:cubicBezTo>
                    <a:pt x="12" y="23"/>
                    <a:pt x="12" y="23"/>
                    <a:pt x="12" y="25"/>
                  </a:cubicBezTo>
                  <a:lnTo>
                    <a:pt x="14" y="27"/>
                  </a:lnTo>
                  <a:cubicBezTo>
                    <a:pt x="15" y="27"/>
                    <a:pt x="15" y="28"/>
                    <a:pt x="16" y="27"/>
                  </a:cubicBezTo>
                  <a:cubicBezTo>
                    <a:pt x="16" y="27"/>
                    <a:pt x="20" y="33"/>
                    <a:pt x="21" y="34"/>
                  </a:cubicBezTo>
                  <a:cubicBezTo>
                    <a:pt x="21" y="34"/>
                    <a:pt x="22" y="35"/>
                    <a:pt x="22" y="35"/>
                  </a:cubicBezTo>
                  <a:cubicBezTo>
                    <a:pt x="23" y="35"/>
                    <a:pt x="23" y="35"/>
                    <a:pt x="24" y="35"/>
                  </a:cubicBezTo>
                  <a:cubicBezTo>
                    <a:pt x="24" y="37"/>
                    <a:pt x="27" y="38"/>
                    <a:pt x="29" y="38"/>
                  </a:cubicBezTo>
                  <a:cubicBezTo>
                    <a:pt x="29" y="38"/>
                    <a:pt x="30" y="38"/>
                    <a:pt x="30" y="38"/>
                  </a:cubicBezTo>
                  <a:cubicBezTo>
                    <a:pt x="31" y="38"/>
                    <a:pt x="32" y="38"/>
                    <a:pt x="32" y="37"/>
                  </a:cubicBezTo>
                  <a:cubicBezTo>
                    <a:pt x="33" y="37"/>
                    <a:pt x="33" y="36"/>
                    <a:pt x="34" y="36"/>
                  </a:cubicBezTo>
                  <a:cubicBezTo>
                    <a:pt x="36" y="36"/>
                    <a:pt x="35" y="40"/>
                    <a:pt x="36" y="41"/>
                  </a:cubicBezTo>
                  <a:cubicBezTo>
                    <a:pt x="37" y="41"/>
                    <a:pt x="39" y="42"/>
                    <a:pt x="40" y="42"/>
                  </a:cubicBezTo>
                  <a:cubicBezTo>
                    <a:pt x="43" y="42"/>
                    <a:pt x="45" y="43"/>
                    <a:pt x="48" y="43"/>
                  </a:cubicBezTo>
                  <a:cubicBezTo>
                    <a:pt x="48" y="41"/>
                    <a:pt x="49" y="41"/>
                    <a:pt x="49" y="40"/>
                  </a:cubicBezTo>
                  <a:cubicBezTo>
                    <a:pt x="49" y="39"/>
                    <a:pt x="50" y="38"/>
                    <a:pt x="51" y="38"/>
                  </a:cubicBezTo>
                  <a:lnTo>
                    <a:pt x="51" y="37"/>
                  </a:lnTo>
                  <a:cubicBezTo>
                    <a:pt x="50" y="37"/>
                    <a:pt x="50" y="35"/>
                    <a:pt x="50" y="34"/>
                  </a:cubicBezTo>
                  <a:cubicBezTo>
                    <a:pt x="48" y="34"/>
                    <a:pt x="46" y="31"/>
                    <a:pt x="45" y="29"/>
                  </a:cubicBezTo>
                  <a:cubicBezTo>
                    <a:pt x="45" y="28"/>
                    <a:pt x="47" y="27"/>
                    <a:pt x="47" y="26"/>
                  </a:cubicBezTo>
                  <a:cubicBezTo>
                    <a:pt x="47" y="24"/>
                    <a:pt x="45" y="24"/>
                    <a:pt x="44" y="24"/>
                  </a:cubicBezTo>
                  <a:cubicBezTo>
                    <a:pt x="43" y="24"/>
                    <a:pt x="42" y="19"/>
                    <a:pt x="42" y="18"/>
                  </a:cubicBezTo>
                  <a:cubicBezTo>
                    <a:pt x="42" y="18"/>
                    <a:pt x="41" y="17"/>
                    <a:pt x="41" y="17"/>
                  </a:cubicBezTo>
                  <a:cubicBezTo>
                    <a:pt x="41" y="16"/>
                    <a:pt x="43" y="16"/>
                    <a:pt x="43" y="15"/>
                  </a:cubicBezTo>
                  <a:cubicBezTo>
                    <a:pt x="43" y="14"/>
                    <a:pt x="43" y="14"/>
                    <a:pt x="43" y="1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2" name="Freeform 335">
              <a:extLst>
                <a:ext uri="{FF2B5EF4-FFF2-40B4-BE49-F238E27FC236}">
                  <a16:creationId xmlns:a16="http://schemas.microsoft.com/office/drawing/2014/main" id="{D9D5ECD5-3D2F-4976-9A32-31B0FCF5A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295" y="1852522"/>
              <a:ext cx="3742" cy="4727"/>
            </a:xfrm>
            <a:custGeom>
              <a:avLst/>
              <a:gdLst>
                <a:gd name="T0" fmla="*/ 0 w 10"/>
                <a:gd name="T1" fmla="*/ 11 h 12"/>
                <a:gd name="T2" fmla="*/ 3 w 10"/>
                <a:gd name="T3" fmla="*/ 12 h 12"/>
                <a:gd name="T4" fmla="*/ 7 w 10"/>
                <a:gd name="T5" fmla="*/ 9 h 12"/>
                <a:gd name="T6" fmla="*/ 6 w 10"/>
                <a:gd name="T7" fmla="*/ 6 h 12"/>
                <a:gd name="T8" fmla="*/ 10 w 10"/>
                <a:gd name="T9" fmla="*/ 3 h 12"/>
                <a:gd name="T10" fmla="*/ 9 w 10"/>
                <a:gd name="T11" fmla="*/ 0 h 12"/>
                <a:gd name="T12" fmla="*/ 4 w 10"/>
                <a:gd name="T13" fmla="*/ 3 h 12"/>
                <a:gd name="T14" fmla="*/ 1 w 10"/>
                <a:gd name="T15" fmla="*/ 1 h 12"/>
                <a:gd name="T16" fmla="*/ 0 w 10"/>
                <a:gd name="T17" fmla="*/ 11 h 12"/>
                <a:gd name="T18" fmla="*/ 0 w 10"/>
                <a:gd name="T19" fmla="*/ 11 h 12"/>
                <a:gd name="T20" fmla="*/ 0 w 10"/>
                <a:gd name="T21" fmla="*/ 11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0" y="11"/>
                  </a:moveTo>
                  <a:cubicBezTo>
                    <a:pt x="1" y="11"/>
                    <a:pt x="2" y="12"/>
                    <a:pt x="3" y="12"/>
                  </a:cubicBezTo>
                  <a:cubicBezTo>
                    <a:pt x="4" y="12"/>
                    <a:pt x="7" y="9"/>
                    <a:pt x="7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6" y="4"/>
                    <a:pt x="9" y="4"/>
                    <a:pt x="10" y="3"/>
                  </a:cubicBezTo>
                  <a:cubicBezTo>
                    <a:pt x="10" y="1"/>
                    <a:pt x="9" y="1"/>
                    <a:pt x="9" y="0"/>
                  </a:cubicBezTo>
                  <a:cubicBezTo>
                    <a:pt x="7" y="0"/>
                    <a:pt x="5" y="3"/>
                    <a:pt x="4" y="3"/>
                  </a:cubicBezTo>
                  <a:cubicBezTo>
                    <a:pt x="3" y="3"/>
                    <a:pt x="1" y="2"/>
                    <a:pt x="1" y="1"/>
                  </a:cubicBezTo>
                  <a:cubicBezTo>
                    <a:pt x="1" y="2"/>
                    <a:pt x="0" y="10"/>
                    <a:pt x="0" y="1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3" name="Freeform 336">
              <a:extLst>
                <a:ext uri="{FF2B5EF4-FFF2-40B4-BE49-F238E27FC236}">
                  <a16:creationId xmlns:a16="http://schemas.microsoft.com/office/drawing/2014/main" id="{B5F5FB59-FA57-44CB-A0AD-283CE714A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901" y="1853704"/>
              <a:ext cx="20485" cy="17728"/>
            </a:xfrm>
            <a:custGeom>
              <a:avLst/>
              <a:gdLst>
                <a:gd name="T0" fmla="*/ 42 w 55"/>
                <a:gd name="T1" fmla="*/ 22 h 46"/>
                <a:gd name="T2" fmla="*/ 42 w 55"/>
                <a:gd name="T3" fmla="*/ 20 h 46"/>
                <a:gd name="T4" fmla="*/ 40 w 55"/>
                <a:gd name="T5" fmla="*/ 17 h 46"/>
                <a:gd name="T6" fmla="*/ 34 w 55"/>
                <a:gd name="T7" fmla="*/ 12 h 46"/>
                <a:gd name="T8" fmla="*/ 34 w 55"/>
                <a:gd name="T9" fmla="*/ 10 h 46"/>
                <a:gd name="T10" fmla="*/ 31 w 55"/>
                <a:gd name="T11" fmla="*/ 9 h 46"/>
                <a:gd name="T12" fmla="*/ 27 w 55"/>
                <a:gd name="T13" fmla="*/ 9 h 46"/>
                <a:gd name="T14" fmla="*/ 25 w 55"/>
                <a:gd name="T15" fmla="*/ 9 h 46"/>
                <a:gd name="T16" fmla="*/ 23 w 55"/>
                <a:gd name="T17" fmla="*/ 8 h 46"/>
                <a:gd name="T18" fmla="*/ 18 w 55"/>
                <a:gd name="T19" fmla="*/ 3 h 46"/>
                <a:gd name="T20" fmla="*/ 11 w 55"/>
                <a:gd name="T21" fmla="*/ 0 h 46"/>
                <a:gd name="T22" fmla="*/ 7 w 55"/>
                <a:gd name="T23" fmla="*/ 3 h 46"/>
                <a:gd name="T24" fmla="*/ 8 w 55"/>
                <a:gd name="T25" fmla="*/ 6 h 46"/>
                <a:gd name="T26" fmla="*/ 4 w 55"/>
                <a:gd name="T27" fmla="*/ 9 h 46"/>
                <a:gd name="T28" fmla="*/ 1 w 55"/>
                <a:gd name="T29" fmla="*/ 8 h 46"/>
                <a:gd name="T30" fmla="*/ 2 w 55"/>
                <a:gd name="T31" fmla="*/ 13 h 46"/>
                <a:gd name="T32" fmla="*/ 5 w 55"/>
                <a:gd name="T33" fmla="*/ 20 h 46"/>
                <a:gd name="T34" fmla="*/ 7 w 55"/>
                <a:gd name="T35" fmla="*/ 23 h 46"/>
                <a:gd name="T36" fmla="*/ 12 w 55"/>
                <a:gd name="T37" fmla="*/ 29 h 46"/>
                <a:gd name="T38" fmla="*/ 17 w 55"/>
                <a:gd name="T39" fmla="*/ 38 h 46"/>
                <a:gd name="T40" fmla="*/ 23 w 55"/>
                <a:gd name="T41" fmla="*/ 46 h 46"/>
                <a:gd name="T42" fmla="*/ 23 w 55"/>
                <a:gd name="T43" fmla="*/ 46 h 46"/>
                <a:gd name="T44" fmla="*/ 24 w 55"/>
                <a:gd name="T45" fmla="*/ 46 h 46"/>
                <a:gd name="T46" fmla="*/ 24 w 55"/>
                <a:gd name="T47" fmla="*/ 46 h 46"/>
                <a:gd name="T48" fmla="*/ 24 w 55"/>
                <a:gd name="T49" fmla="*/ 43 h 46"/>
                <a:gd name="T50" fmla="*/ 26 w 55"/>
                <a:gd name="T51" fmla="*/ 42 h 46"/>
                <a:gd name="T52" fmla="*/ 32 w 55"/>
                <a:gd name="T53" fmla="*/ 45 h 46"/>
                <a:gd name="T54" fmla="*/ 35 w 55"/>
                <a:gd name="T55" fmla="*/ 40 h 46"/>
                <a:gd name="T56" fmla="*/ 35 w 55"/>
                <a:gd name="T57" fmla="*/ 40 h 46"/>
                <a:gd name="T58" fmla="*/ 46 w 55"/>
                <a:gd name="T59" fmla="*/ 37 h 46"/>
                <a:gd name="T60" fmla="*/ 51 w 55"/>
                <a:gd name="T61" fmla="*/ 36 h 46"/>
                <a:gd name="T62" fmla="*/ 55 w 55"/>
                <a:gd name="T63" fmla="*/ 29 h 46"/>
                <a:gd name="T64" fmla="*/ 53 w 55"/>
                <a:gd name="T65" fmla="*/ 27 h 46"/>
                <a:gd name="T66" fmla="*/ 52 w 55"/>
                <a:gd name="T67" fmla="*/ 28 h 46"/>
                <a:gd name="T68" fmla="*/ 45 w 55"/>
                <a:gd name="T69" fmla="*/ 27 h 46"/>
                <a:gd name="T70" fmla="*/ 42 w 55"/>
                <a:gd name="T71" fmla="*/ 23 h 46"/>
                <a:gd name="T72" fmla="*/ 42 w 55"/>
                <a:gd name="T73" fmla="*/ 22 h 46"/>
                <a:gd name="T74" fmla="*/ 42 w 55"/>
                <a:gd name="T75" fmla="*/ 2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"/>
                <a:gd name="T115" fmla="*/ 0 h 46"/>
                <a:gd name="T116" fmla="*/ 55 w 55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" h="46">
                  <a:moveTo>
                    <a:pt x="42" y="22"/>
                  </a:moveTo>
                  <a:cubicBezTo>
                    <a:pt x="41" y="22"/>
                    <a:pt x="42" y="21"/>
                    <a:pt x="42" y="20"/>
                  </a:cubicBezTo>
                  <a:cubicBezTo>
                    <a:pt x="42" y="19"/>
                    <a:pt x="40" y="18"/>
                    <a:pt x="40" y="17"/>
                  </a:cubicBezTo>
                  <a:cubicBezTo>
                    <a:pt x="36" y="14"/>
                    <a:pt x="35" y="13"/>
                    <a:pt x="34" y="12"/>
                  </a:cubicBezTo>
                  <a:cubicBezTo>
                    <a:pt x="34" y="12"/>
                    <a:pt x="34" y="11"/>
                    <a:pt x="34" y="10"/>
                  </a:cubicBezTo>
                  <a:cubicBezTo>
                    <a:pt x="33" y="10"/>
                    <a:pt x="32" y="10"/>
                    <a:pt x="31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9"/>
                    <a:pt x="26" y="10"/>
                    <a:pt x="25" y="9"/>
                  </a:cubicBezTo>
                  <a:cubicBezTo>
                    <a:pt x="24" y="9"/>
                    <a:pt x="23" y="9"/>
                    <a:pt x="23" y="8"/>
                  </a:cubicBezTo>
                  <a:cubicBezTo>
                    <a:pt x="22" y="5"/>
                    <a:pt x="22" y="4"/>
                    <a:pt x="18" y="3"/>
                  </a:cubicBezTo>
                  <a:cubicBezTo>
                    <a:pt x="14" y="2"/>
                    <a:pt x="15" y="1"/>
                    <a:pt x="11" y="0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7" y="4"/>
                    <a:pt x="7" y="5"/>
                    <a:pt x="8" y="6"/>
                  </a:cubicBezTo>
                  <a:cubicBezTo>
                    <a:pt x="8" y="6"/>
                    <a:pt x="5" y="9"/>
                    <a:pt x="4" y="9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1" y="8"/>
                    <a:pt x="0" y="13"/>
                    <a:pt x="2" y="13"/>
                  </a:cubicBezTo>
                  <a:cubicBezTo>
                    <a:pt x="2" y="15"/>
                    <a:pt x="5" y="17"/>
                    <a:pt x="5" y="20"/>
                  </a:cubicBezTo>
                  <a:cubicBezTo>
                    <a:pt x="7" y="20"/>
                    <a:pt x="6" y="21"/>
                    <a:pt x="7" y="23"/>
                  </a:cubicBezTo>
                  <a:cubicBezTo>
                    <a:pt x="9" y="24"/>
                    <a:pt x="12" y="26"/>
                    <a:pt x="12" y="29"/>
                  </a:cubicBezTo>
                  <a:cubicBezTo>
                    <a:pt x="12" y="33"/>
                    <a:pt x="16" y="34"/>
                    <a:pt x="17" y="38"/>
                  </a:cubicBezTo>
                  <a:cubicBezTo>
                    <a:pt x="19" y="41"/>
                    <a:pt x="22" y="42"/>
                    <a:pt x="23" y="46"/>
                  </a:cubicBezTo>
                  <a:lnTo>
                    <a:pt x="24" y="46"/>
                  </a:lnTo>
                  <a:cubicBezTo>
                    <a:pt x="25" y="45"/>
                    <a:pt x="24" y="45"/>
                    <a:pt x="24" y="43"/>
                  </a:cubicBezTo>
                  <a:cubicBezTo>
                    <a:pt x="24" y="43"/>
                    <a:pt x="26" y="42"/>
                    <a:pt x="26" y="42"/>
                  </a:cubicBezTo>
                  <a:cubicBezTo>
                    <a:pt x="29" y="42"/>
                    <a:pt x="31" y="43"/>
                    <a:pt x="32" y="45"/>
                  </a:cubicBezTo>
                  <a:cubicBezTo>
                    <a:pt x="33" y="43"/>
                    <a:pt x="35" y="40"/>
                    <a:pt x="35" y="40"/>
                  </a:cubicBezTo>
                  <a:lnTo>
                    <a:pt x="46" y="37"/>
                  </a:lnTo>
                  <a:lnTo>
                    <a:pt x="51" y="36"/>
                  </a:lnTo>
                  <a:lnTo>
                    <a:pt x="55" y="29"/>
                  </a:lnTo>
                  <a:lnTo>
                    <a:pt x="53" y="27"/>
                  </a:lnTo>
                  <a:lnTo>
                    <a:pt x="52" y="28"/>
                  </a:lnTo>
                  <a:lnTo>
                    <a:pt x="45" y="27"/>
                  </a:lnTo>
                  <a:lnTo>
                    <a:pt x="42" y="23"/>
                  </a:lnTo>
                  <a:lnTo>
                    <a:pt x="42" y="2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4" name="Freeform 337">
              <a:extLst>
                <a:ext uri="{FF2B5EF4-FFF2-40B4-BE49-F238E27FC236}">
                  <a16:creationId xmlns:a16="http://schemas.microsoft.com/office/drawing/2014/main" id="{29D6D41B-B7FE-4DBF-B09D-E9F357388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3038" y="1861386"/>
              <a:ext cx="6894" cy="9455"/>
            </a:xfrm>
            <a:custGeom>
              <a:avLst/>
              <a:gdLst>
                <a:gd name="T0" fmla="*/ 9 w 18"/>
                <a:gd name="T1" fmla="*/ 0 h 25"/>
                <a:gd name="T2" fmla="*/ 12 w 18"/>
                <a:gd name="T3" fmla="*/ 5 h 25"/>
                <a:gd name="T4" fmla="*/ 18 w 18"/>
                <a:gd name="T5" fmla="*/ 8 h 25"/>
                <a:gd name="T6" fmla="*/ 14 w 18"/>
                <a:gd name="T7" fmla="*/ 18 h 25"/>
                <a:gd name="T8" fmla="*/ 10 w 18"/>
                <a:gd name="T9" fmla="*/ 21 h 25"/>
                <a:gd name="T10" fmla="*/ 7 w 18"/>
                <a:gd name="T11" fmla="*/ 22 h 25"/>
                <a:gd name="T12" fmla="*/ 2 w 18"/>
                <a:gd name="T13" fmla="*/ 25 h 25"/>
                <a:gd name="T14" fmla="*/ 2 w 18"/>
                <a:gd name="T15" fmla="*/ 23 h 25"/>
                <a:gd name="T16" fmla="*/ 0 w 18"/>
                <a:gd name="T17" fmla="*/ 19 h 25"/>
                <a:gd name="T18" fmla="*/ 0 w 18"/>
                <a:gd name="T19" fmla="*/ 19 h 25"/>
                <a:gd name="T20" fmla="*/ 0 w 18"/>
                <a:gd name="T21" fmla="*/ 17 h 25"/>
                <a:gd name="T22" fmla="*/ 5 w 18"/>
                <a:gd name="T23" fmla="*/ 16 h 25"/>
                <a:gd name="T24" fmla="*/ 9 w 18"/>
                <a:gd name="T25" fmla="*/ 9 h 25"/>
                <a:gd name="T26" fmla="*/ 7 w 18"/>
                <a:gd name="T27" fmla="*/ 7 h 25"/>
                <a:gd name="T28" fmla="*/ 9 w 18"/>
                <a:gd name="T29" fmla="*/ 0 h 25"/>
                <a:gd name="T30" fmla="*/ 9 w 18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"/>
                <a:gd name="T49" fmla="*/ 0 h 25"/>
                <a:gd name="T50" fmla="*/ 18 w 18"/>
                <a:gd name="T51" fmla="*/ 25 h 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" h="25">
                  <a:moveTo>
                    <a:pt x="9" y="0"/>
                  </a:moveTo>
                  <a:cubicBezTo>
                    <a:pt x="9" y="2"/>
                    <a:pt x="10" y="4"/>
                    <a:pt x="12" y="5"/>
                  </a:cubicBezTo>
                  <a:cubicBezTo>
                    <a:pt x="15" y="6"/>
                    <a:pt x="18" y="6"/>
                    <a:pt x="18" y="8"/>
                  </a:cubicBezTo>
                  <a:cubicBezTo>
                    <a:pt x="18" y="11"/>
                    <a:pt x="14" y="14"/>
                    <a:pt x="14" y="18"/>
                  </a:cubicBezTo>
                  <a:cubicBezTo>
                    <a:pt x="13" y="18"/>
                    <a:pt x="10" y="20"/>
                    <a:pt x="10" y="21"/>
                  </a:cubicBezTo>
                  <a:cubicBezTo>
                    <a:pt x="10" y="21"/>
                    <a:pt x="8" y="22"/>
                    <a:pt x="7" y="22"/>
                  </a:cubicBezTo>
                  <a:cubicBezTo>
                    <a:pt x="7" y="25"/>
                    <a:pt x="4" y="23"/>
                    <a:pt x="2" y="25"/>
                  </a:cubicBezTo>
                  <a:cubicBezTo>
                    <a:pt x="2" y="24"/>
                    <a:pt x="2" y="24"/>
                    <a:pt x="2" y="23"/>
                  </a:cubicBezTo>
                  <a:cubicBezTo>
                    <a:pt x="2" y="21"/>
                    <a:pt x="1" y="20"/>
                    <a:pt x="0" y="19"/>
                  </a:cubicBezTo>
                  <a:lnTo>
                    <a:pt x="0" y="17"/>
                  </a:lnTo>
                  <a:lnTo>
                    <a:pt x="5" y="16"/>
                  </a:lnTo>
                  <a:lnTo>
                    <a:pt x="9" y="9"/>
                  </a:lnTo>
                  <a:lnTo>
                    <a:pt x="7" y="7"/>
                  </a:lnTo>
                  <a:lnTo>
                    <a:pt x="9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5" name="Freeform 338">
              <a:extLst>
                <a:ext uri="{FF2B5EF4-FFF2-40B4-BE49-F238E27FC236}">
                  <a16:creationId xmlns:a16="http://schemas.microsoft.com/office/drawing/2014/main" id="{7C49BA7B-C8E8-44DB-93CF-AC4DD077D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371" y="1867689"/>
              <a:ext cx="9455" cy="8076"/>
            </a:xfrm>
            <a:custGeom>
              <a:avLst/>
              <a:gdLst>
                <a:gd name="T0" fmla="*/ 0 w 25"/>
                <a:gd name="T1" fmla="*/ 10 h 21"/>
                <a:gd name="T2" fmla="*/ 1 w 25"/>
                <a:gd name="T3" fmla="*/ 9 h 21"/>
                <a:gd name="T4" fmla="*/ 1 w 25"/>
                <a:gd name="T5" fmla="*/ 9 h 21"/>
                <a:gd name="T6" fmla="*/ 1 w 25"/>
                <a:gd name="T7" fmla="*/ 6 h 21"/>
                <a:gd name="T8" fmla="*/ 3 w 25"/>
                <a:gd name="T9" fmla="*/ 5 h 21"/>
                <a:gd name="T10" fmla="*/ 9 w 25"/>
                <a:gd name="T11" fmla="*/ 8 h 21"/>
                <a:gd name="T12" fmla="*/ 12 w 25"/>
                <a:gd name="T13" fmla="*/ 3 h 21"/>
                <a:gd name="T14" fmla="*/ 12 w 25"/>
                <a:gd name="T15" fmla="*/ 3 h 21"/>
                <a:gd name="T16" fmla="*/ 23 w 25"/>
                <a:gd name="T17" fmla="*/ 0 h 21"/>
                <a:gd name="T18" fmla="*/ 23 w 25"/>
                <a:gd name="T19" fmla="*/ 2 h 21"/>
                <a:gd name="T20" fmla="*/ 23 w 25"/>
                <a:gd name="T21" fmla="*/ 2 h 21"/>
                <a:gd name="T22" fmla="*/ 25 w 25"/>
                <a:gd name="T23" fmla="*/ 6 h 21"/>
                <a:gd name="T24" fmla="*/ 25 w 25"/>
                <a:gd name="T25" fmla="*/ 9 h 21"/>
                <a:gd name="T26" fmla="*/ 24 w 25"/>
                <a:gd name="T27" fmla="*/ 9 h 21"/>
                <a:gd name="T28" fmla="*/ 18 w 25"/>
                <a:gd name="T29" fmla="*/ 14 h 21"/>
                <a:gd name="T30" fmla="*/ 8 w 25"/>
                <a:gd name="T31" fmla="*/ 18 h 21"/>
                <a:gd name="T32" fmla="*/ 3 w 25"/>
                <a:gd name="T33" fmla="*/ 21 h 21"/>
                <a:gd name="T34" fmla="*/ 0 w 25"/>
                <a:gd name="T35" fmla="*/ 10 h 21"/>
                <a:gd name="T36" fmla="*/ 0 w 25"/>
                <a:gd name="T37" fmla="*/ 10 h 21"/>
                <a:gd name="T38" fmla="*/ 0 w 25"/>
                <a:gd name="T39" fmla="*/ 10 h 2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5"/>
                <a:gd name="T61" fmla="*/ 0 h 21"/>
                <a:gd name="T62" fmla="*/ 25 w 25"/>
                <a:gd name="T63" fmla="*/ 21 h 2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5" h="21">
                  <a:moveTo>
                    <a:pt x="0" y="10"/>
                  </a:moveTo>
                  <a:lnTo>
                    <a:pt x="1" y="9"/>
                  </a:lnTo>
                  <a:cubicBezTo>
                    <a:pt x="2" y="8"/>
                    <a:pt x="1" y="8"/>
                    <a:pt x="1" y="6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6" y="5"/>
                    <a:pt x="8" y="6"/>
                    <a:pt x="9" y="8"/>
                  </a:cubicBezTo>
                  <a:cubicBezTo>
                    <a:pt x="10" y="6"/>
                    <a:pt x="12" y="3"/>
                    <a:pt x="12" y="3"/>
                  </a:cubicBezTo>
                  <a:lnTo>
                    <a:pt x="23" y="0"/>
                  </a:lnTo>
                  <a:lnTo>
                    <a:pt x="23" y="2"/>
                  </a:lnTo>
                  <a:cubicBezTo>
                    <a:pt x="24" y="3"/>
                    <a:pt x="25" y="4"/>
                    <a:pt x="25" y="6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4" y="9"/>
                    <a:pt x="25" y="8"/>
                    <a:pt x="24" y="9"/>
                  </a:cubicBezTo>
                  <a:cubicBezTo>
                    <a:pt x="23" y="12"/>
                    <a:pt x="20" y="13"/>
                    <a:pt x="18" y="14"/>
                  </a:cubicBezTo>
                  <a:cubicBezTo>
                    <a:pt x="14" y="15"/>
                    <a:pt x="12" y="16"/>
                    <a:pt x="8" y="18"/>
                  </a:cubicBezTo>
                  <a:cubicBezTo>
                    <a:pt x="6" y="18"/>
                    <a:pt x="4" y="20"/>
                    <a:pt x="3" y="21"/>
                  </a:cubicBezTo>
                  <a:cubicBezTo>
                    <a:pt x="2" y="17"/>
                    <a:pt x="1" y="13"/>
                    <a:pt x="0" y="1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6" name="Freeform 339">
              <a:extLst>
                <a:ext uri="{FF2B5EF4-FFF2-40B4-BE49-F238E27FC236}">
                  <a16:creationId xmlns:a16="http://schemas.microsoft.com/office/drawing/2014/main" id="{6C9E08C4-71EA-431F-A6FA-EBFB127B1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462" y="1860204"/>
              <a:ext cx="4924" cy="4136"/>
            </a:xfrm>
            <a:custGeom>
              <a:avLst/>
              <a:gdLst>
                <a:gd name="T0" fmla="*/ 0 w 13"/>
                <a:gd name="T1" fmla="*/ 5 h 11"/>
                <a:gd name="T2" fmla="*/ 3 w 13"/>
                <a:gd name="T3" fmla="*/ 6 h 11"/>
                <a:gd name="T4" fmla="*/ 12 w 13"/>
                <a:gd name="T5" fmla="*/ 0 h 11"/>
                <a:gd name="T6" fmla="*/ 13 w 13"/>
                <a:gd name="T7" fmla="*/ 3 h 11"/>
                <a:gd name="T8" fmla="*/ 13 w 13"/>
                <a:gd name="T9" fmla="*/ 3 h 11"/>
                <a:gd name="T10" fmla="*/ 11 w 13"/>
                <a:gd name="T11" fmla="*/ 9 h 11"/>
                <a:gd name="T12" fmla="*/ 10 w 13"/>
                <a:gd name="T13" fmla="*/ 11 h 11"/>
                <a:gd name="T14" fmla="*/ 3 w 13"/>
                <a:gd name="T15" fmla="*/ 10 h 11"/>
                <a:gd name="T16" fmla="*/ 0 w 13"/>
                <a:gd name="T17" fmla="*/ 5 h 11"/>
                <a:gd name="T18" fmla="*/ 0 w 13"/>
                <a:gd name="T19" fmla="*/ 5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11"/>
                <a:gd name="T32" fmla="*/ 13 w 13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11">
                  <a:moveTo>
                    <a:pt x="0" y="5"/>
                  </a:moveTo>
                  <a:cubicBezTo>
                    <a:pt x="2" y="5"/>
                    <a:pt x="0" y="7"/>
                    <a:pt x="3" y="6"/>
                  </a:cubicBezTo>
                  <a:cubicBezTo>
                    <a:pt x="8" y="6"/>
                    <a:pt x="9" y="5"/>
                    <a:pt x="12" y="0"/>
                  </a:cubicBezTo>
                  <a:cubicBezTo>
                    <a:pt x="13" y="1"/>
                    <a:pt x="13" y="1"/>
                    <a:pt x="13" y="3"/>
                  </a:cubicBezTo>
                  <a:lnTo>
                    <a:pt x="11" y="9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5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7" name="Freeform 340">
              <a:extLst>
                <a:ext uri="{FF2B5EF4-FFF2-40B4-BE49-F238E27FC236}">
                  <a16:creationId xmlns:a16="http://schemas.microsoft.com/office/drawing/2014/main" id="{04D2E9A4-3C5E-4D5B-841A-1AD0DF20D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55" y="1847794"/>
              <a:ext cx="9652" cy="9455"/>
            </a:xfrm>
            <a:custGeom>
              <a:avLst/>
              <a:gdLst>
                <a:gd name="T0" fmla="*/ 26 w 26"/>
                <a:gd name="T1" fmla="*/ 20 h 24"/>
                <a:gd name="T2" fmla="*/ 24 w 26"/>
                <a:gd name="T3" fmla="*/ 18 h 24"/>
                <a:gd name="T4" fmla="*/ 24 w 26"/>
                <a:gd name="T5" fmla="*/ 18 h 24"/>
                <a:gd name="T6" fmla="*/ 24 w 26"/>
                <a:gd name="T7" fmla="*/ 15 h 24"/>
                <a:gd name="T8" fmla="*/ 18 w 26"/>
                <a:gd name="T9" fmla="*/ 9 h 24"/>
                <a:gd name="T10" fmla="*/ 19 w 26"/>
                <a:gd name="T11" fmla="*/ 7 h 24"/>
                <a:gd name="T12" fmla="*/ 15 w 26"/>
                <a:gd name="T13" fmla="*/ 2 h 24"/>
                <a:gd name="T14" fmla="*/ 15 w 26"/>
                <a:gd name="T15" fmla="*/ 2 h 24"/>
                <a:gd name="T16" fmla="*/ 15 w 26"/>
                <a:gd name="T17" fmla="*/ 2 h 24"/>
                <a:gd name="T18" fmla="*/ 15 w 26"/>
                <a:gd name="T19" fmla="*/ 2 h 24"/>
                <a:gd name="T20" fmla="*/ 11 w 26"/>
                <a:gd name="T21" fmla="*/ 1 h 24"/>
                <a:gd name="T22" fmla="*/ 10 w 26"/>
                <a:gd name="T23" fmla="*/ 0 h 24"/>
                <a:gd name="T24" fmla="*/ 7 w 26"/>
                <a:gd name="T25" fmla="*/ 4 h 24"/>
                <a:gd name="T26" fmla="*/ 7 w 26"/>
                <a:gd name="T27" fmla="*/ 9 h 24"/>
                <a:gd name="T28" fmla="*/ 3 w 26"/>
                <a:gd name="T29" fmla="*/ 12 h 24"/>
                <a:gd name="T30" fmla="*/ 10 w 26"/>
                <a:gd name="T31" fmla="*/ 18 h 24"/>
                <a:gd name="T32" fmla="*/ 15 w 26"/>
                <a:gd name="T33" fmla="*/ 23 h 24"/>
                <a:gd name="T34" fmla="*/ 17 w 26"/>
                <a:gd name="T35" fmla="*/ 24 h 24"/>
                <a:gd name="T36" fmla="*/ 19 w 26"/>
                <a:gd name="T37" fmla="*/ 24 h 24"/>
                <a:gd name="T38" fmla="*/ 23 w 26"/>
                <a:gd name="T39" fmla="*/ 24 h 24"/>
                <a:gd name="T40" fmla="*/ 23 w 26"/>
                <a:gd name="T41" fmla="*/ 24 h 24"/>
                <a:gd name="T42" fmla="*/ 23 w 26"/>
                <a:gd name="T43" fmla="*/ 22 h 24"/>
                <a:gd name="T44" fmla="*/ 23 w 26"/>
                <a:gd name="T45" fmla="*/ 22 h 24"/>
                <a:gd name="T46" fmla="*/ 24 w 26"/>
                <a:gd name="T47" fmla="*/ 21 h 24"/>
                <a:gd name="T48" fmla="*/ 24 w 26"/>
                <a:gd name="T49" fmla="*/ 21 h 24"/>
                <a:gd name="T50" fmla="*/ 26 w 26"/>
                <a:gd name="T51" fmla="*/ 20 h 24"/>
                <a:gd name="T52" fmla="*/ 26 w 26"/>
                <a:gd name="T53" fmla="*/ 2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6"/>
                <a:gd name="T82" fmla="*/ 0 h 24"/>
                <a:gd name="T83" fmla="*/ 26 w 26"/>
                <a:gd name="T84" fmla="*/ 24 h 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6" h="24">
                  <a:moveTo>
                    <a:pt x="26" y="20"/>
                  </a:moveTo>
                  <a:lnTo>
                    <a:pt x="24" y="18"/>
                  </a:lnTo>
                  <a:cubicBezTo>
                    <a:pt x="24" y="16"/>
                    <a:pt x="24" y="16"/>
                    <a:pt x="24" y="15"/>
                  </a:cubicBezTo>
                  <a:cubicBezTo>
                    <a:pt x="21" y="15"/>
                    <a:pt x="18" y="11"/>
                    <a:pt x="18" y="9"/>
                  </a:cubicBezTo>
                  <a:cubicBezTo>
                    <a:pt x="18" y="8"/>
                    <a:pt x="19" y="7"/>
                    <a:pt x="19" y="7"/>
                  </a:cubicBezTo>
                  <a:cubicBezTo>
                    <a:pt x="18" y="7"/>
                    <a:pt x="15" y="3"/>
                    <a:pt x="15" y="2"/>
                  </a:cubicBezTo>
                  <a:cubicBezTo>
                    <a:pt x="13" y="2"/>
                    <a:pt x="12" y="1"/>
                    <a:pt x="11" y="1"/>
                  </a:cubicBezTo>
                  <a:cubicBezTo>
                    <a:pt x="10" y="1"/>
                    <a:pt x="10" y="0"/>
                    <a:pt x="10" y="0"/>
                  </a:cubicBezTo>
                  <a:cubicBezTo>
                    <a:pt x="10" y="0"/>
                    <a:pt x="7" y="3"/>
                    <a:pt x="7" y="4"/>
                  </a:cubicBezTo>
                  <a:cubicBezTo>
                    <a:pt x="7" y="5"/>
                    <a:pt x="7" y="8"/>
                    <a:pt x="7" y="9"/>
                  </a:cubicBezTo>
                  <a:cubicBezTo>
                    <a:pt x="6" y="9"/>
                    <a:pt x="4" y="11"/>
                    <a:pt x="3" y="12"/>
                  </a:cubicBezTo>
                  <a:cubicBezTo>
                    <a:pt x="4" y="15"/>
                    <a:pt x="0" y="14"/>
                    <a:pt x="10" y="18"/>
                  </a:cubicBezTo>
                  <a:cubicBezTo>
                    <a:pt x="15" y="19"/>
                    <a:pt x="14" y="23"/>
                    <a:pt x="15" y="23"/>
                  </a:cubicBezTo>
                  <a:cubicBezTo>
                    <a:pt x="15" y="24"/>
                    <a:pt x="16" y="24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19" y="24"/>
                    <a:pt x="22" y="24"/>
                    <a:pt x="23" y="24"/>
                  </a:cubicBezTo>
                  <a:lnTo>
                    <a:pt x="23" y="22"/>
                  </a:lnTo>
                  <a:cubicBezTo>
                    <a:pt x="24" y="22"/>
                    <a:pt x="24" y="21"/>
                    <a:pt x="24" y="21"/>
                  </a:cubicBezTo>
                  <a:lnTo>
                    <a:pt x="26" y="2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8" name="Freeform 341">
              <a:extLst>
                <a:ext uri="{FF2B5EF4-FFF2-40B4-BE49-F238E27FC236}">
                  <a16:creationId xmlns:a16="http://schemas.microsoft.com/office/drawing/2014/main" id="{1236D77F-D8CA-4D16-B310-39AE58A2A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553" y="1846612"/>
              <a:ext cx="12606" cy="10046"/>
            </a:xfrm>
            <a:custGeom>
              <a:avLst/>
              <a:gdLst>
                <a:gd name="T0" fmla="*/ 2 w 34"/>
                <a:gd name="T1" fmla="*/ 9 h 26"/>
                <a:gd name="T2" fmla="*/ 4 w 34"/>
                <a:gd name="T3" fmla="*/ 9 h 26"/>
                <a:gd name="T4" fmla="*/ 8 w 34"/>
                <a:gd name="T5" fmla="*/ 7 h 26"/>
                <a:gd name="T6" fmla="*/ 10 w 34"/>
                <a:gd name="T7" fmla="*/ 3 h 26"/>
                <a:gd name="T8" fmla="*/ 13 w 34"/>
                <a:gd name="T9" fmla="*/ 3 h 26"/>
                <a:gd name="T10" fmla="*/ 17 w 34"/>
                <a:gd name="T11" fmla="*/ 4 h 26"/>
                <a:gd name="T12" fmla="*/ 21 w 34"/>
                <a:gd name="T13" fmla="*/ 2 h 26"/>
                <a:gd name="T14" fmla="*/ 22 w 34"/>
                <a:gd name="T15" fmla="*/ 0 h 26"/>
                <a:gd name="T16" fmla="*/ 24 w 34"/>
                <a:gd name="T17" fmla="*/ 1 h 26"/>
                <a:gd name="T18" fmla="*/ 26 w 34"/>
                <a:gd name="T19" fmla="*/ 5 h 26"/>
                <a:gd name="T20" fmla="*/ 28 w 34"/>
                <a:gd name="T21" fmla="*/ 3 h 26"/>
                <a:gd name="T22" fmla="*/ 28 w 34"/>
                <a:gd name="T23" fmla="*/ 3 h 26"/>
                <a:gd name="T24" fmla="*/ 32 w 34"/>
                <a:gd name="T25" fmla="*/ 3 h 26"/>
                <a:gd name="T26" fmla="*/ 33 w 34"/>
                <a:gd name="T27" fmla="*/ 3 h 26"/>
                <a:gd name="T28" fmla="*/ 33 w 34"/>
                <a:gd name="T29" fmla="*/ 3 h 26"/>
                <a:gd name="T30" fmla="*/ 34 w 34"/>
                <a:gd name="T31" fmla="*/ 4 h 26"/>
                <a:gd name="T32" fmla="*/ 25 w 34"/>
                <a:gd name="T33" fmla="*/ 7 h 26"/>
                <a:gd name="T34" fmla="*/ 27 w 34"/>
                <a:gd name="T35" fmla="*/ 9 h 26"/>
                <a:gd name="T36" fmla="*/ 25 w 34"/>
                <a:gd name="T37" fmla="*/ 12 h 26"/>
                <a:gd name="T38" fmla="*/ 22 w 34"/>
                <a:gd name="T39" fmla="*/ 20 h 26"/>
                <a:gd name="T40" fmla="*/ 21 w 34"/>
                <a:gd name="T41" fmla="*/ 19 h 26"/>
                <a:gd name="T42" fmla="*/ 18 w 34"/>
                <a:gd name="T43" fmla="*/ 21 h 26"/>
                <a:gd name="T44" fmla="*/ 16 w 34"/>
                <a:gd name="T45" fmla="*/ 24 h 26"/>
                <a:gd name="T46" fmla="*/ 10 w 34"/>
                <a:gd name="T47" fmla="*/ 26 h 26"/>
                <a:gd name="T48" fmla="*/ 4 w 34"/>
                <a:gd name="T49" fmla="*/ 25 h 26"/>
                <a:gd name="T50" fmla="*/ 6 w 34"/>
                <a:gd name="T51" fmla="*/ 22 h 26"/>
                <a:gd name="T52" fmla="*/ 3 w 34"/>
                <a:gd name="T53" fmla="*/ 20 h 26"/>
                <a:gd name="T54" fmla="*/ 1 w 34"/>
                <a:gd name="T55" fmla="*/ 14 h 26"/>
                <a:gd name="T56" fmla="*/ 0 w 34"/>
                <a:gd name="T57" fmla="*/ 13 h 26"/>
                <a:gd name="T58" fmla="*/ 2 w 34"/>
                <a:gd name="T59" fmla="*/ 11 h 26"/>
                <a:gd name="T60" fmla="*/ 2 w 34"/>
                <a:gd name="T61" fmla="*/ 9 h 26"/>
                <a:gd name="T62" fmla="*/ 2 w 34"/>
                <a:gd name="T63" fmla="*/ 9 h 26"/>
                <a:gd name="T64" fmla="*/ 2 w 34"/>
                <a:gd name="T65" fmla="*/ 9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26"/>
                <a:gd name="T101" fmla="*/ 34 w 34"/>
                <a:gd name="T102" fmla="*/ 26 h 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26">
                  <a:moveTo>
                    <a:pt x="2" y="9"/>
                  </a:moveTo>
                  <a:cubicBezTo>
                    <a:pt x="3" y="10"/>
                    <a:pt x="3" y="9"/>
                    <a:pt x="4" y="9"/>
                  </a:cubicBezTo>
                  <a:cubicBezTo>
                    <a:pt x="6" y="9"/>
                    <a:pt x="7" y="8"/>
                    <a:pt x="8" y="7"/>
                  </a:cubicBezTo>
                  <a:cubicBezTo>
                    <a:pt x="9" y="5"/>
                    <a:pt x="9" y="3"/>
                    <a:pt x="10" y="3"/>
                  </a:cubicBezTo>
                  <a:cubicBezTo>
                    <a:pt x="11" y="2"/>
                    <a:pt x="12" y="3"/>
                    <a:pt x="13" y="3"/>
                  </a:cubicBezTo>
                  <a:cubicBezTo>
                    <a:pt x="15" y="3"/>
                    <a:pt x="15" y="4"/>
                    <a:pt x="17" y="4"/>
                  </a:cubicBezTo>
                  <a:cubicBezTo>
                    <a:pt x="19" y="4"/>
                    <a:pt x="19" y="3"/>
                    <a:pt x="21" y="2"/>
                  </a:cubicBezTo>
                  <a:cubicBezTo>
                    <a:pt x="21" y="2"/>
                    <a:pt x="22" y="0"/>
                    <a:pt x="22" y="0"/>
                  </a:cubicBezTo>
                  <a:cubicBezTo>
                    <a:pt x="23" y="0"/>
                    <a:pt x="24" y="1"/>
                    <a:pt x="24" y="1"/>
                  </a:cubicBezTo>
                  <a:cubicBezTo>
                    <a:pt x="25" y="3"/>
                    <a:pt x="24" y="5"/>
                    <a:pt x="26" y="5"/>
                  </a:cubicBezTo>
                  <a:cubicBezTo>
                    <a:pt x="27" y="5"/>
                    <a:pt x="28" y="3"/>
                    <a:pt x="28" y="3"/>
                  </a:cubicBezTo>
                  <a:lnTo>
                    <a:pt x="32" y="3"/>
                  </a:lnTo>
                  <a:lnTo>
                    <a:pt x="33" y="3"/>
                  </a:lnTo>
                  <a:cubicBezTo>
                    <a:pt x="34" y="3"/>
                    <a:pt x="34" y="4"/>
                    <a:pt x="34" y="4"/>
                  </a:cubicBezTo>
                  <a:cubicBezTo>
                    <a:pt x="32" y="5"/>
                    <a:pt x="25" y="5"/>
                    <a:pt x="25" y="7"/>
                  </a:cubicBezTo>
                  <a:cubicBezTo>
                    <a:pt x="25" y="8"/>
                    <a:pt x="27" y="8"/>
                    <a:pt x="27" y="9"/>
                  </a:cubicBezTo>
                  <a:cubicBezTo>
                    <a:pt x="27" y="10"/>
                    <a:pt x="25" y="10"/>
                    <a:pt x="25" y="12"/>
                  </a:cubicBezTo>
                  <a:cubicBezTo>
                    <a:pt x="23" y="12"/>
                    <a:pt x="22" y="17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19" y="19"/>
                    <a:pt x="19" y="21"/>
                    <a:pt x="18" y="21"/>
                  </a:cubicBezTo>
                  <a:cubicBezTo>
                    <a:pt x="17" y="21"/>
                    <a:pt x="16" y="24"/>
                    <a:pt x="16" y="24"/>
                  </a:cubicBezTo>
                  <a:cubicBezTo>
                    <a:pt x="16" y="25"/>
                    <a:pt x="11" y="26"/>
                    <a:pt x="10" y="26"/>
                  </a:cubicBezTo>
                  <a:cubicBezTo>
                    <a:pt x="7" y="26"/>
                    <a:pt x="5" y="26"/>
                    <a:pt x="4" y="25"/>
                  </a:cubicBezTo>
                  <a:cubicBezTo>
                    <a:pt x="4" y="24"/>
                    <a:pt x="6" y="23"/>
                    <a:pt x="6" y="22"/>
                  </a:cubicBezTo>
                  <a:cubicBezTo>
                    <a:pt x="6" y="20"/>
                    <a:pt x="4" y="20"/>
                    <a:pt x="3" y="20"/>
                  </a:cubicBezTo>
                  <a:cubicBezTo>
                    <a:pt x="2" y="20"/>
                    <a:pt x="1" y="15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0" y="12"/>
                    <a:pt x="2" y="12"/>
                    <a:pt x="2" y="11"/>
                  </a:cubicBezTo>
                  <a:cubicBezTo>
                    <a:pt x="2" y="10"/>
                    <a:pt x="2" y="10"/>
                    <a:pt x="2" y="9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9" name="Freeform 342">
              <a:extLst>
                <a:ext uri="{FF2B5EF4-FFF2-40B4-BE49-F238E27FC236}">
                  <a16:creationId xmlns:a16="http://schemas.microsoft.com/office/drawing/2014/main" id="{0F9CAE00-AA2C-40AC-AFC1-DA88D4D3B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129" y="1848386"/>
              <a:ext cx="13788" cy="14576"/>
            </a:xfrm>
            <a:custGeom>
              <a:avLst/>
              <a:gdLst>
                <a:gd name="T0" fmla="*/ 37 w 37"/>
                <a:gd name="T1" fmla="*/ 5 h 39"/>
                <a:gd name="T2" fmla="*/ 30 w 37"/>
                <a:gd name="T3" fmla="*/ 0 h 39"/>
                <a:gd name="T4" fmla="*/ 21 w 37"/>
                <a:gd name="T5" fmla="*/ 3 h 39"/>
                <a:gd name="T6" fmla="*/ 23 w 37"/>
                <a:gd name="T7" fmla="*/ 5 h 39"/>
                <a:gd name="T8" fmla="*/ 21 w 37"/>
                <a:gd name="T9" fmla="*/ 8 h 39"/>
                <a:gd name="T10" fmla="*/ 18 w 37"/>
                <a:gd name="T11" fmla="*/ 16 h 39"/>
                <a:gd name="T12" fmla="*/ 17 w 37"/>
                <a:gd name="T13" fmla="*/ 15 h 39"/>
                <a:gd name="T14" fmla="*/ 14 w 37"/>
                <a:gd name="T15" fmla="*/ 17 h 39"/>
                <a:gd name="T16" fmla="*/ 12 w 37"/>
                <a:gd name="T17" fmla="*/ 20 h 39"/>
                <a:gd name="T18" fmla="*/ 6 w 37"/>
                <a:gd name="T19" fmla="*/ 22 h 39"/>
                <a:gd name="T20" fmla="*/ 0 w 37"/>
                <a:gd name="T21" fmla="*/ 21 h 39"/>
                <a:gd name="T22" fmla="*/ 5 w 37"/>
                <a:gd name="T23" fmla="*/ 26 h 39"/>
                <a:gd name="T24" fmla="*/ 6 w 37"/>
                <a:gd name="T25" fmla="*/ 29 h 39"/>
                <a:gd name="T26" fmla="*/ 6 w 37"/>
                <a:gd name="T27" fmla="*/ 29 h 39"/>
                <a:gd name="T28" fmla="*/ 6 w 37"/>
                <a:gd name="T29" fmla="*/ 30 h 39"/>
                <a:gd name="T30" fmla="*/ 6 w 37"/>
                <a:gd name="T31" fmla="*/ 30 h 39"/>
                <a:gd name="T32" fmla="*/ 4 w 37"/>
                <a:gd name="T33" fmla="*/ 32 h 39"/>
                <a:gd name="T34" fmla="*/ 4 w 37"/>
                <a:gd name="T35" fmla="*/ 35 h 39"/>
                <a:gd name="T36" fmla="*/ 12 w 37"/>
                <a:gd name="T37" fmla="*/ 34 h 39"/>
                <a:gd name="T38" fmla="*/ 14 w 37"/>
                <a:gd name="T39" fmla="*/ 34 h 39"/>
                <a:gd name="T40" fmla="*/ 20 w 37"/>
                <a:gd name="T41" fmla="*/ 38 h 39"/>
                <a:gd name="T42" fmla="*/ 20 w 37"/>
                <a:gd name="T43" fmla="*/ 39 h 39"/>
                <a:gd name="T44" fmla="*/ 27 w 37"/>
                <a:gd name="T45" fmla="*/ 35 h 39"/>
                <a:gd name="T46" fmla="*/ 24 w 37"/>
                <a:gd name="T47" fmla="*/ 30 h 39"/>
                <a:gd name="T48" fmla="*/ 23 w 37"/>
                <a:gd name="T49" fmla="*/ 29 h 39"/>
                <a:gd name="T50" fmla="*/ 23 w 37"/>
                <a:gd name="T51" fmla="*/ 29 h 39"/>
                <a:gd name="T52" fmla="*/ 23 w 37"/>
                <a:gd name="T53" fmla="*/ 28 h 39"/>
                <a:gd name="T54" fmla="*/ 23 w 37"/>
                <a:gd name="T55" fmla="*/ 28 h 39"/>
                <a:gd name="T56" fmla="*/ 32 w 37"/>
                <a:gd name="T57" fmla="*/ 18 h 39"/>
                <a:gd name="T58" fmla="*/ 33 w 37"/>
                <a:gd name="T59" fmla="*/ 14 h 39"/>
                <a:gd name="T60" fmla="*/ 29 w 37"/>
                <a:gd name="T61" fmla="*/ 9 h 39"/>
                <a:gd name="T62" fmla="*/ 29 w 37"/>
                <a:gd name="T63" fmla="*/ 9 h 39"/>
                <a:gd name="T64" fmla="*/ 29 w 37"/>
                <a:gd name="T65" fmla="*/ 7 h 39"/>
                <a:gd name="T66" fmla="*/ 29 w 37"/>
                <a:gd name="T67" fmla="*/ 7 h 39"/>
                <a:gd name="T68" fmla="*/ 37 w 37"/>
                <a:gd name="T69" fmla="*/ 5 h 39"/>
                <a:gd name="T70" fmla="*/ 37 w 37"/>
                <a:gd name="T71" fmla="*/ 5 h 39"/>
                <a:gd name="T72" fmla="*/ 37 w 37"/>
                <a:gd name="T73" fmla="*/ 5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"/>
                <a:gd name="T112" fmla="*/ 0 h 39"/>
                <a:gd name="T113" fmla="*/ 37 w 37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" h="39">
                  <a:moveTo>
                    <a:pt x="37" y="5"/>
                  </a:moveTo>
                  <a:cubicBezTo>
                    <a:pt x="33" y="4"/>
                    <a:pt x="32" y="2"/>
                    <a:pt x="30" y="0"/>
                  </a:cubicBezTo>
                  <a:cubicBezTo>
                    <a:pt x="28" y="1"/>
                    <a:pt x="21" y="1"/>
                    <a:pt x="21" y="3"/>
                  </a:cubicBezTo>
                  <a:cubicBezTo>
                    <a:pt x="21" y="4"/>
                    <a:pt x="23" y="4"/>
                    <a:pt x="23" y="5"/>
                  </a:cubicBezTo>
                  <a:cubicBezTo>
                    <a:pt x="23" y="6"/>
                    <a:pt x="21" y="6"/>
                    <a:pt x="21" y="8"/>
                  </a:cubicBezTo>
                  <a:cubicBezTo>
                    <a:pt x="19" y="8"/>
                    <a:pt x="18" y="13"/>
                    <a:pt x="18" y="16"/>
                  </a:cubicBezTo>
                  <a:cubicBezTo>
                    <a:pt x="18" y="16"/>
                    <a:pt x="17" y="15"/>
                    <a:pt x="17" y="15"/>
                  </a:cubicBezTo>
                  <a:cubicBezTo>
                    <a:pt x="15" y="15"/>
                    <a:pt x="15" y="17"/>
                    <a:pt x="14" y="17"/>
                  </a:cubicBezTo>
                  <a:cubicBezTo>
                    <a:pt x="13" y="17"/>
                    <a:pt x="12" y="20"/>
                    <a:pt x="12" y="20"/>
                  </a:cubicBezTo>
                  <a:cubicBezTo>
                    <a:pt x="12" y="21"/>
                    <a:pt x="7" y="22"/>
                    <a:pt x="6" y="22"/>
                  </a:cubicBezTo>
                  <a:cubicBezTo>
                    <a:pt x="3" y="22"/>
                    <a:pt x="1" y="22"/>
                    <a:pt x="0" y="21"/>
                  </a:cubicBezTo>
                  <a:cubicBezTo>
                    <a:pt x="1" y="23"/>
                    <a:pt x="3" y="26"/>
                    <a:pt x="5" y="26"/>
                  </a:cubicBezTo>
                  <a:cubicBezTo>
                    <a:pt x="5" y="27"/>
                    <a:pt x="5" y="29"/>
                    <a:pt x="6" y="29"/>
                  </a:cubicBezTo>
                  <a:lnTo>
                    <a:pt x="6" y="30"/>
                  </a:lnTo>
                  <a:cubicBezTo>
                    <a:pt x="5" y="30"/>
                    <a:pt x="4" y="31"/>
                    <a:pt x="4" y="32"/>
                  </a:cubicBezTo>
                  <a:cubicBezTo>
                    <a:pt x="4" y="33"/>
                    <a:pt x="4" y="33"/>
                    <a:pt x="4" y="35"/>
                  </a:cubicBezTo>
                  <a:cubicBezTo>
                    <a:pt x="6" y="35"/>
                    <a:pt x="9" y="34"/>
                    <a:pt x="12" y="34"/>
                  </a:cubicBezTo>
                  <a:cubicBezTo>
                    <a:pt x="13" y="34"/>
                    <a:pt x="13" y="34"/>
                    <a:pt x="14" y="34"/>
                  </a:cubicBezTo>
                  <a:cubicBezTo>
                    <a:pt x="14" y="35"/>
                    <a:pt x="18" y="38"/>
                    <a:pt x="20" y="38"/>
                  </a:cubicBezTo>
                  <a:cubicBezTo>
                    <a:pt x="20" y="38"/>
                    <a:pt x="20" y="39"/>
                    <a:pt x="20" y="39"/>
                  </a:cubicBezTo>
                  <a:cubicBezTo>
                    <a:pt x="20" y="35"/>
                    <a:pt x="26" y="38"/>
                    <a:pt x="27" y="35"/>
                  </a:cubicBezTo>
                  <a:cubicBezTo>
                    <a:pt x="26" y="35"/>
                    <a:pt x="24" y="32"/>
                    <a:pt x="24" y="30"/>
                  </a:cubicBezTo>
                  <a:cubicBezTo>
                    <a:pt x="23" y="30"/>
                    <a:pt x="23" y="30"/>
                    <a:pt x="23" y="29"/>
                  </a:cubicBezTo>
                  <a:lnTo>
                    <a:pt x="23" y="28"/>
                  </a:lnTo>
                  <a:cubicBezTo>
                    <a:pt x="29" y="28"/>
                    <a:pt x="29" y="20"/>
                    <a:pt x="32" y="18"/>
                  </a:cubicBezTo>
                  <a:cubicBezTo>
                    <a:pt x="32" y="16"/>
                    <a:pt x="32" y="15"/>
                    <a:pt x="33" y="14"/>
                  </a:cubicBezTo>
                  <a:cubicBezTo>
                    <a:pt x="31" y="12"/>
                    <a:pt x="30" y="12"/>
                    <a:pt x="29" y="9"/>
                  </a:cubicBezTo>
                  <a:lnTo>
                    <a:pt x="29" y="7"/>
                  </a:lnTo>
                  <a:cubicBezTo>
                    <a:pt x="35" y="7"/>
                    <a:pt x="35" y="7"/>
                    <a:pt x="37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0" name="Freeform 343">
              <a:extLst>
                <a:ext uri="{FF2B5EF4-FFF2-40B4-BE49-F238E27FC236}">
                  <a16:creationId xmlns:a16="http://schemas.microsoft.com/office/drawing/2014/main" id="{3B31DB37-7A49-46C9-BC6F-F47ADFED5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872" y="1857840"/>
              <a:ext cx="8273" cy="20289"/>
            </a:xfrm>
            <a:custGeom>
              <a:avLst/>
              <a:gdLst>
                <a:gd name="T0" fmla="*/ 20 w 22"/>
                <a:gd name="T1" fmla="*/ 53 h 53"/>
                <a:gd name="T2" fmla="*/ 20 w 22"/>
                <a:gd name="T3" fmla="*/ 48 h 53"/>
                <a:gd name="T4" fmla="*/ 18 w 22"/>
                <a:gd name="T5" fmla="*/ 48 h 53"/>
                <a:gd name="T6" fmla="*/ 18 w 22"/>
                <a:gd name="T7" fmla="*/ 45 h 53"/>
                <a:gd name="T8" fmla="*/ 18 w 22"/>
                <a:gd name="T9" fmla="*/ 44 h 53"/>
                <a:gd name="T10" fmla="*/ 18 w 22"/>
                <a:gd name="T11" fmla="*/ 42 h 53"/>
                <a:gd name="T12" fmla="*/ 17 w 22"/>
                <a:gd name="T13" fmla="*/ 41 h 53"/>
                <a:gd name="T14" fmla="*/ 13 w 22"/>
                <a:gd name="T15" fmla="*/ 32 h 53"/>
                <a:gd name="T16" fmla="*/ 12 w 22"/>
                <a:gd name="T17" fmla="*/ 34 h 53"/>
                <a:gd name="T18" fmla="*/ 12 w 22"/>
                <a:gd name="T19" fmla="*/ 34 h 53"/>
                <a:gd name="T20" fmla="*/ 11 w 22"/>
                <a:gd name="T21" fmla="*/ 35 h 53"/>
                <a:gd name="T22" fmla="*/ 11 w 22"/>
                <a:gd name="T23" fmla="*/ 35 h 53"/>
                <a:gd name="T24" fmla="*/ 9 w 22"/>
                <a:gd name="T25" fmla="*/ 34 h 53"/>
                <a:gd name="T26" fmla="*/ 7 w 22"/>
                <a:gd name="T27" fmla="*/ 34 h 53"/>
                <a:gd name="T28" fmla="*/ 7 w 22"/>
                <a:gd name="T29" fmla="*/ 34 h 53"/>
                <a:gd name="T30" fmla="*/ 7 w 22"/>
                <a:gd name="T31" fmla="*/ 30 h 53"/>
                <a:gd name="T32" fmla="*/ 6 w 22"/>
                <a:gd name="T33" fmla="*/ 27 h 53"/>
                <a:gd name="T34" fmla="*/ 6 w 22"/>
                <a:gd name="T35" fmla="*/ 27 h 53"/>
                <a:gd name="T36" fmla="*/ 4 w 22"/>
                <a:gd name="T37" fmla="*/ 24 h 53"/>
                <a:gd name="T38" fmla="*/ 3 w 22"/>
                <a:gd name="T39" fmla="*/ 24 h 53"/>
                <a:gd name="T40" fmla="*/ 0 w 22"/>
                <a:gd name="T41" fmla="*/ 22 h 53"/>
                <a:gd name="T42" fmla="*/ 2 w 22"/>
                <a:gd name="T43" fmla="*/ 17 h 53"/>
                <a:gd name="T44" fmla="*/ 3 w 22"/>
                <a:gd name="T45" fmla="*/ 13 h 53"/>
                <a:gd name="T46" fmla="*/ 5 w 22"/>
                <a:gd name="T47" fmla="*/ 12 h 53"/>
                <a:gd name="T48" fmla="*/ 6 w 22"/>
                <a:gd name="T49" fmla="*/ 5 h 53"/>
                <a:gd name="T50" fmla="*/ 9 w 22"/>
                <a:gd name="T51" fmla="*/ 3 h 53"/>
                <a:gd name="T52" fmla="*/ 11 w 22"/>
                <a:gd name="T53" fmla="*/ 0 h 53"/>
                <a:gd name="T54" fmla="*/ 11 w 22"/>
                <a:gd name="T55" fmla="*/ 0 h 53"/>
                <a:gd name="T56" fmla="*/ 11 w 22"/>
                <a:gd name="T57" fmla="*/ 0 h 53"/>
                <a:gd name="T58" fmla="*/ 11 w 22"/>
                <a:gd name="T59" fmla="*/ 0 h 53"/>
                <a:gd name="T60" fmla="*/ 14 w 22"/>
                <a:gd name="T61" fmla="*/ 2 h 53"/>
                <a:gd name="T62" fmla="*/ 15 w 22"/>
                <a:gd name="T63" fmla="*/ 7 h 53"/>
                <a:gd name="T64" fmla="*/ 13 w 22"/>
                <a:gd name="T65" fmla="*/ 11 h 53"/>
                <a:gd name="T66" fmla="*/ 16 w 22"/>
                <a:gd name="T67" fmla="*/ 13 h 53"/>
                <a:gd name="T68" fmla="*/ 17 w 22"/>
                <a:gd name="T69" fmla="*/ 15 h 53"/>
                <a:gd name="T70" fmla="*/ 21 w 22"/>
                <a:gd name="T71" fmla="*/ 20 h 53"/>
                <a:gd name="T72" fmla="*/ 22 w 22"/>
                <a:gd name="T73" fmla="*/ 20 h 53"/>
                <a:gd name="T74" fmla="*/ 21 w 22"/>
                <a:gd name="T75" fmla="*/ 24 h 53"/>
                <a:gd name="T76" fmla="*/ 21 w 22"/>
                <a:gd name="T77" fmla="*/ 24 h 53"/>
                <a:gd name="T78" fmla="*/ 21 w 22"/>
                <a:gd name="T79" fmla="*/ 23 h 53"/>
                <a:gd name="T80" fmla="*/ 21 w 22"/>
                <a:gd name="T81" fmla="*/ 23 h 53"/>
                <a:gd name="T82" fmla="*/ 16 w 22"/>
                <a:gd name="T83" fmla="*/ 27 h 53"/>
                <a:gd name="T84" fmla="*/ 19 w 22"/>
                <a:gd name="T85" fmla="*/ 36 h 53"/>
                <a:gd name="T86" fmla="*/ 18 w 22"/>
                <a:gd name="T87" fmla="*/ 38 h 53"/>
                <a:gd name="T88" fmla="*/ 21 w 22"/>
                <a:gd name="T89" fmla="*/ 44 h 53"/>
                <a:gd name="T90" fmla="*/ 20 w 22"/>
                <a:gd name="T91" fmla="*/ 53 h 53"/>
                <a:gd name="T92" fmla="*/ 20 w 22"/>
                <a:gd name="T93" fmla="*/ 53 h 53"/>
                <a:gd name="T94" fmla="*/ 20 w 22"/>
                <a:gd name="T95" fmla="*/ 53 h 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53"/>
                <a:gd name="T146" fmla="*/ 22 w 22"/>
                <a:gd name="T147" fmla="*/ 53 h 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53">
                  <a:moveTo>
                    <a:pt x="20" y="53"/>
                  </a:moveTo>
                  <a:cubicBezTo>
                    <a:pt x="20" y="51"/>
                    <a:pt x="19" y="50"/>
                    <a:pt x="2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6"/>
                    <a:pt x="18" y="46"/>
                    <a:pt x="18" y="45"/>
                  </a:cubicBezTo>
                  <a:cubicBezTo>
                    <a:pt x="18" y="45"/>
                    <a:pt x="18" y="44"/>
                    <a:pt x="18" y="44"/>
                  </a:cubicBezTo>
                  <a:cubicBezTo>
                    <a:pt x="18" y="43"/>
                    <a:pt x="18" y="43"/>
                    <a:pt x="18" y="42"/>
                  </a:cubicBezTo>
                  <a:cubicBezTo>
                    <a:pt x="17" y="42"/>
                    <a:pt x="18" y="41"/>
                    <a:pt x="17" y="41"/>
                  </a:cubicBezTo>
                  <a:cubicBezTo>
                    <a:pt x="16" y="37"/>
                    <a:pt x="15" y="35"/>
                    <a:pt x="13" y="32"/>
                  </a:cubicBezTo>
                  <a:cubicBezTo>
                    <a:pt x="13" y="33"/>
                    <a:pt x="13" y="34"/>
                    <a:pt x="12" y="34"/>
                  </a:cubicBezTo>
                  <a:lnTo>
                    <a:pt x="11" y="35"/>
                  </a:lnTo>
                  <a:cubicBezTo>
                    <a:pt x="11" y="35"/>
                    <a:pt x="9" y="34"/>
                    <a:pt x="9" y="34"/>
                  </a:cubicBezTo>
                  <a:cubicBezTo>
                    <a:pt x="8" y="34"/>
                    <a:pt x="7" y="35"/>
                    <a:pt x="7" y="34"/>
                  </a:cubicBezTo>
                  <a:lnTo>
                    <a:pt x="7" y="30"/>
                  </a:lnTo>
                  <a:lnTo>
                    <a:pt x="6" y="27"/>
                  </a:lnTo>
                  <a:cubicBezTo>
                    <a:pt x="5" y="25"/>
                    <a:pt x="4" y="25"/>
                    <a:pt x="4" y="24"/>
                  </a:cubicBezTo>
                  <a:cubicBezTo>
                    <a:pt x="4" y="24"/>
                    <a:pt x="4" y="24"/>
                    <a:pt x="3" y="24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2" y="21"/>
                    <a:pt x="2" y="19"/>
                    <a:pt x="2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6" y="11"/>
                    <a:pt x="6" y="7"/>
                    <a:pt x="6" y="5"/>
                  </a:cubicBezTo>
                  <a:cubicBezTo>
                    <a:pt x="6" y="4"/>
                    <a:pt x="9" y="3"/>
                    <a:pt x="9" y="3"/>
                  </a:cubicBezTo>
                  <a:cubicBezTo>
                    <a:pt x="10" y="3"/>
                    <a:pt x="10" y="1"/>
                    <a:pt x="11" y="0"/>
                  </a:cubicBezTo>
                  <a:cubicBezTo>
                    <a:pt x="12" y="0"/>
                    <a:pt x="12" y="2"/>
                    <a:pt x="14" y="2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8"/>
                    <a:pt x="13" y="9"/>
                    <a:pt x="13" y="11"/>
                  </a:cubicBezTo>
                  <a:cubicBezTo>
                    <a:pt x="13" y="12"/>
                    <a:pt x="15" y="12"/>
                    <a:pt x="16" y="13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8" y="17"/>
                    <a:pt x="19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2" y="21"/>
                    <a:pt x="21" y="22"/>
                    <a:pt x="21" y="24"/>
                  </a:cubicBezTo>
                  <a:lnTo>
                    <a:pt x="21" y="23"/>
                  </a:lnTo>
                  <a:cubicBezTo>
                    <a:pt x="19" y="24"/>
                    <a:pt x="16" y="24"/>
                    <a:pt x="16" y="27"/>
                  </a:cubicBezTo>
                  <a:cubicBezTo>
                    <a:pt x="16" y="32"/>
                    <a:pt x="19" y="32"/>
                    <a:pt x="19" y="36"/>
                  </a:cubicBezTo>
                  <a:cubicBezTo>
                    <a:pt x="19" y="36"/>
                    <a:pt x="18" y="37"/>
                    <a:pt x="18" y="38"/>
                  </a:cubicBezTo>
                  <a:cubicBezTo>
                    <a:pt x="18" y="40"/>
                    <a:pt x="21" y="42"/>
                    <a:pt x="21" y="44"/>
                  </a:cubicBezTo>
                  <a:cubicBezTo>
                    <a:pt x="21" y="48"/>
                    <a:pt x="20" y="53"/>
                    <a:pt x="20" y="5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1" name="Freeform 344">
              <a:extLst>
                <a:ext uri="{FF2B5EF4-FFF2-40B4-BE49-F238E27FC236}">
                  <a16:creationId xmlns:a16="http://schemas.microsoft.com/office/drawing/2014/main" id="{2C737F49-4220-47BD-9B04-BD7CE3CF0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461" y="1872613"/>
              <a:ext cx="6697" cy="6106"/>
            </a:xfrm>
            <a:custGeom>
              <a:avLst/>
              <a:gdLst>
                <a:gd name="T0" fmla="*/ 0 w 18"/>
                <a:gd name="T1" fmla="*/ 13 h 15"/>
                <a:gd name="T2" fmla="*/ 1 w 18"/>
                <a:gd name="T3" fmla="*/ 9 h 15"/>
                <a:gd name="T4" fmla="*/ 5 w 18"/>
                <a:gd name="T5" fmla="*/ 6 h 15"/>
                <a:gd name="T6" fmla="*/ 8 w 18"/>
                <a:gd name="T7" fmla="*/ 2 h 15"/>
                <a:gd name="T8" fmla="*/ 15 w 18"/>
                <a:gd name="T9" fmla="*/ 0 h 15"/>
                <a:gd name="T10" fmla="*/ 18 w 18"/>
                <a:gd name="T11" fmla="*/ 5 h 15"/>
                <a:gd name="T12" fmla="*/ 18 w 18"/>
                <a:gd name="T13" fmla="*/ 10 h 15"/>
                <a:gd name="T14" fmla="*/ 18 w 18"/>
                <a:gd name="T15" fmla="*/ 10 h 15"/>
                <a:gd name="T16" fmla="*/ 18 w 18"/>
                <a:gd name="T17" fmla="*/ 10 h 15"/>
                <a:gd name="T18" fmla="*/ 18 w 18"/>
                <a:gd name="T19" fmla="*/ 10 h 15"/>
                <a:gd name="T20" fmla="*/ 17 w 18"/>
                <a:gd name="T21" fmla="*/ 12 h 15"/>
                <a:gd name="T22" fmla="*/ 15 w 18"/>
                <a:gd name="T23" fmla="*/ 11 h 15"/>
                <a:gd name="T24" fmla="*/ 15 w 18"/>
                <a:gd name="T25" fmla="*/ 11 h 15"/>
                <a:gd name="T26" fmla="*/ 14 w 18"/>
                <a:gd name="T27" fmla="*/ 12 h 15"/>
                <a:gd name="T28" fmla="*/ 7 w 18"/>
                <a:gd name="T29" fmla="*/ 12 h 15"/>
                <a:gd name="T30" fmla="*/ 7 w 18"/>
                <a:gd name="T31" fmla="*/ 12 h 15"/>
                <a:gd name="T32" fmla="*/ 7 w 18"/>
                <a:gd name="T33" fmla="*/ 15 h 15"/>
                <a:gd name="T34" fmla="*/ 5 w 18"/>
                <a:gd name="T35" fmla="*/ 14 h 15"/>
                <a:gd name="T36" fmla="*/ 4 w 18"/>
                <a:gd name="T37" fmla="*/ 15 h 15"/>
                <a:gd name="T38" fmla="*/ 0 w 18"/>
                <a:gd name="T39" fmla="*/ 14 h 15"/>
                <a:gd name="T40" fmla="*/ 0 w 18"/>
                <a:gd name="T41" fmla="*/ 14 h 15"/>
                <a:gd name="T42" fmla="*/ 0 w 18"/>
                <a:gd name="T43" fmla="*/ 13 h 15"/>
                <a:gd name="T44" fmla="*/ 0 w 18"/>
                <a:gd name="T45" fmla="*/ 13 h 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"/>
                <a:gd name="T70" fmla="*/ 0 h 15"/>
                <a:gd name="T71" fmla="*/ 18 w 18"/>
                <a:gd name="T72" fmla="*/ 15 h 1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" h="15">
                  <a:moveTo>
                    <a:pt x="0" y="13"/>
                  </a:moveTo>
                  <a:cubicBezTo>
                    <a:pt x="1" y="12"/>
                    <a:pt x="1" y="10"/>
                    <a:pt x="1" y="9"/>
                  </a:cubicBezTo>
                  <a:cubicBezTo>
                    <a:pt x="2" y="7"/>
                    <a:pt x="4" y="7"/>
                    <a:pt x="5" y="6"/>
                  </a:cubicBezTo>
                  <a:cubicBezTo>
                    <a:pt x="6" y="5"/>
                    <a:pt x="6" y="2"/>
                    <a:pt x="8" y="2"/>
                  </a:cubicBezTo>
                  <a:cubicBezTo>
                    <a:pt x="10" y="3"/>
                    <a:pt x="10" y="0"/>
                    <a:pt x="15" y="0"/>
                  </a:cubicBezTo>
                  <a:cubicBezTo>
                    <a:pt x="15" y="4"/>
                    <a:pt x="17" y="3"/>
                    <a:pt x="18" y="5"/>
                  </a:cubicBezTo>
                  <a:cubicBezTo>
                    <a:pt x="18" y="7"/>
                    <a:pt x="18" y="8"/>
                    <a:pt x="18" y="10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7" y="11"/>
                    <a:pt x="15" y="11"/>
                    <a:pt x="15" y="11"/>
                  </a:cubicBezTo>
                  <a:lnTo>
                    <a:pt x="14" y="12"/>
                  </a:lnTo>
                  <a:lnTo>
                    <a:pt x="7" y="12"/>
                  </a:lnTo>
                  <a:cubicBezTo>
                    <a:pt x="7" y="13"/>
                    <a:pt x="7" y="13"/>
                    <a:pt x="7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3" y="15"/>
                    <a:pt x="3" y="14"/>
                    <a:pt x="0" y="14"/>
                  </a:cubicBezTo>
                  <a:lnTo>
                    <a:pt x="0" y="1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2" name="Freeform 345">
              <a:extLst>
                <a:ext uri="{FF2B5EF4-FFF2-40B4-BE49-F238E27FC236}">
                  <a16:creationId xmlns:a16="http://schemas.microsoft.com/office/drawing/2014/main" id="{42EAB972-6120-4725-9C17-D005C9B05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976" y="1862765"/>
              <a:ext cx="14970" cy="13788"/>
            </a:xfrm>
            <a:custGeom>
              <a:avLst/>
              <a:gdLst>
                <a:gd name="T0" fmla="*/ 10 w 40"/>
                <a:gd name="T1" fmla="*/ 14 h 36"/>
                <a:gd name="T2" fmla="*/ 12 w 40"/>
                <a:gd name="T3" fmla="*/ 14 h 36"/>
                <a:gd name="T4" fmla="*/ 12 w 40"/>
                <a:gd name="T5" fmla="*/ 14 h 36"/>
                <a:gd name="T6" fmla="*/ 29 w 40"/>
                <a:gd name="T7" fmla="*/ 1 h 36"/>
                <a:gd name="T8" fmla="*/ 29 w 40"/>
                <a:gd name="T9" fmla="*/ 1 h 36"/>
                <a:gd name="T10" fmla="*/ 32 w 40"/>
                <a:gd name="T11" fmla="*/ 2 h 36"/>
                <a:gd name="T12" fmla="*/ 34 w 40"/>
                <a:gd name="T13" fmla="*/ 4 h 36"/>
                <a:gd name="T14" fmla="*/ 37 w 40"/>
                <a:gd name="T15" fmla="*/ 3 h 36"/>
                <a:gd name="T16" fmla="*/ 37 w 40"/>
                <a:gd name="T17" fmla="*/ 3 h 36"/>
                <a:gd name="T18" fmla="*/ 36 w 40"/>
                <a:gd name="T19" fmla="*/ 7 h 36"/>
                <a:gd name="T20" fmla="*/ 36 w 40"/>
                <a:gd name="T21" fmla="*/ 7 h 36"/>
                <a:gd name="T22" fmla="*/ 38 w 40"/>
                <a:gd name="T23" fmla="*/ 13 h 36"/>
                <a:gd name="T24" fmla="*/ 35 w 40"/>
                <a:gd name="T25" fmla="*/ 24 h 36"/>
                <a:gd name="T26" fmla="*/ 33 w 40"/>
                <a:gd name="T27" fmla="*/ 30 h 36"/>
                <a:gd name="T28" fmla="*/ 24 w 40"/>
                <a:gd name="T29" fmla="*/ 31 h 36"/>
                <a:gd name="T30" fmla="*/ 22 w 40"/>
                <a:gd name="T31" fmla="*/ 33 h 36"/>
                <a:gd name="T32" fmla="*/ 19 w 40"/>
                <a:gd name="T33" fmla="*/ 31 h 36"/>
                <a:gd name="T34" fmla="*/ 17 w 40"/>
                <a:gd name="T35" fmla="*/ 32 h 36"/>
                <a:gd name="T36" fmla="*/ 12 w 40"/>
                <a:gd name="T37" fmla="*/ 30 h 36"/>
                <a:gd name="T38" fmla="*/ 8 w 40"/>
                <a:gd name="T39" fmla="*/ 35 h 36"/>
                <a:gd name="T40" fmla="*/ 6 w 40"/>
                <a:gd name="T41" fmla="*/ 34 h 36"/>
                <a:gd name="T42" fmla="*/ 6 w 40"/>
                <a:gd name="T43" fmla="*/ 34 h 36"/>
                <a:gd name="T44" fmla="*/ 5 w 40"/>
                <a:gd name="T45" fmla="*/ 36 h 36"/>
                <a:gd name="T46" fmla="*/ 3 w 40"/>
                <a:gd name="T47" fmla="*/ 36 h 36"/>
                <a:gd name="T48" fmla="*/ 3 w 40"/>
                <a:gd name="T49" fmla="*/ 36 h 36"/>
                <a:gd name="T50" fmla="*/ 3 w 40"/>
                <a:gd name="T51" fmla="*/ 31 h 36"/>
                <a:gd name="T52" fmla="*/ 0 w 40"/>
                <a:gd name="T53" fmla="*/ 26 h 36"/>
                <a:gd name="T54" fmla="*/ 0 w 40"/>
                <a:gd name="T55" fmla="*/ 26 h 36"/>
                <a:gd name="T56" fmla="*/ 2 w 40"/>
                <a:gd name="T57" fmla="*/ 26 h 36"/>
                <a:gd name="T58" fmla="*/ 2 w 40"/>
                <a:gd name="T59" fmla="*/ 26 h 36"/>
                <a:gd name="T60" fmla="*/ 8 w 40"/>
                <a:gd name="T61" fmla="*/ 25 h 36"/>
                <a:gd name="T62" fmla="*/ 10 w 40"/>
                <a:gd name="T63" fmla="*/ 16 h 36"/>
                <a:gd name="T64" fmla="*/ 10 w 40"/>
                <a:gd name="T65" fmla="*/ 16 h 36"/>
                <a:gd name="T66" fmla="*/ 10 w 40"/>
                <a:gd name="T67" fmla="*/ 14 h 36"/>
                <a:gd name="T68" fmla="*/ 10 w 40"/>
                <a:gd name="T69" fmla="*/ 14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"/>
                <a:gd name="T106" fmla="*/ 0 h 36"/>
                <a:gd name="T107" fmla="*/ 40 w 40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" h="36">
                  <a:moveTo>
                    <a:pt x="10" y="14"/>
                  </a:moveTo>
                  <a:cubicBezTo>
                    <a:pt x="11" y="13"/>
                    <a:pt x="12" y="14"/>
                    <a:pt x="12" y="14"/>
                  </a:cubicBezTo>
                  <a:lnTo>
                    <a:pt x="29" y="1"/>
                  </a:lnTo>
                  <a:cubicBezTo>
                    <a:pt x="30" y="0"/>
                    <a:pt x="30" y="2"/>
                    <a:pt x="32" y="2"/>
                  </a:cubicBezTo>
                  <a:cubicBezTo>
                    <a:pt x="32" y="3"/>
                    <a:pt x="34" y="4"/>
                    <a:pt x="34" y="4"/>
                  </a:cubicBezTo>
                  <a:cubicBezTo>
                    <a:pt x="35" y="4"/>
                    <a:pt x="36" y="3"/>
                    <a:pt x="37" y="3"/>
                  </a:cubicBezTo>
                  <a:lnTo>
                    <a:pt x="36" y="7"/>
                  </a:lnTo>
                  <a:cubicBezTo>
                    <a:pt x="40" y="11"/>
                    <a:pt x="38" y="11"/>
                    <a:pt x="38" y="13"/>
                  </a:cubicBezTo>
                  <a:cubicBezTo>
                    <a:pt x="38" y="19"/>
                    <a:pt x="38" y="20"/>
                    <a:pt x="35" y="24"/>
                  </a:cubicBezTo>
                  <a:cubicBezTo>
                    <a:pt x="33" y="26"/>
                    <a:pt x="34" y="30"/>
                    <a:pt x="33" y="30"/>
                  </a:cubicBezTo>
                  <a:cubicBezTo>
                    <a:pt x="28" y="34"/>
                    <a:pt x="29" y="29"/>
                    <a:pt x="24" y="31"/>
                  </a:cubicBezTo>
                  <a:cubicBezTo>
                    <a:pt x="23" y="32"/>
                    <a:pt x="23" y="33"/>
                    <a:pt x="22" y="33"/>
                  </a:cubicBezTo>
                  <a:cubicBezTo>
                    <a:pt x="20" y="33"/>
                    <a:pt x="21" y="31"/>
                    <a:pt x="19" y="31"/>
                  </a:cubicBezTo>
                  <a:cubicBezTo>
                    <a:pt x="18" y="31"/>
                    <a:pt x="18" y="32"/>
                    <a:pt x="17" y="32"/>
                  </a:cubicBezTo>
                  <a:cubicBezTo>
                    <a:pt x="15" y="32"/>
                    <a:pt x="15" y="30"/>
                    <a:pt x="12" y="30"/>
                  </a:cubicBezTo>
                  <a:cubicBezTo>
                    <a:pt x="10" y="30"/>
                    <a:pt x="8" y="33"/>
                    <a:pt x="8" y="35"/>
                  </a:cubicBezTo>
                  <a:cubicBezTo>
                    <a:pt x="7" y="35"/>
                    <a:pt x="7" y="34"/>
                    <a:pt x="6" y="34"/>
                  </a:cubicBezTo>
                  <a:lnTo>
                    <a:pt x="5" y="36"/>
                  </a:lnTo>
                  <a:lnTo>
                    <a:pt x="3" y="36"/>
                  </a:lnTo>
                  <a:cubicBezTo>
                    <a:pt x="3" y="34"/>
                    <a:pt x="3" y="33"/>
                    <a:pt x="3" y="31"/>
                  </a:cubicBezTo>
                  <a:cubicBezTo>
                    <a:pt x="2" y="29"/>
                    <a:pt x="0" y="29"/>
                    <a:pt x="0" y="26"/>
                  </a:cubicBezTo>
                  <a:lnTo>
                    <a:pt x="2" y="26"/>
                  </a:lnTo>
                  <a:cubicBezTo>
                    <a:pt x="4" y="25"/>
                    <a:pt x="6" y="26"/>
                    <a:pt x="8" y="25"/>
                  </a:cubicBezTo>
                  <a:cubicBezTo>
                    <a:pt x="10" y="24"/>
                    <a:pt x="10" y="19"/>
                    <a:pt x="10" y="16"/>
                  </a:cubicBezTo>
                  <a:lnTo>
                    <a:pt x="10" y="14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3" name="Freeform 346">
              <a:extLst>
                <a:ext uri="{FF2B5EF4-FFF2-40B4-BE49-F238E27FC236}">
                  <a16:creationId xmlns:a16="http://schemas.microsoft.com/office/drawing/2014/main" id="{01061C17-372E-4B08-B869-C82939135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385" y="1863749"/>
              <a:ext cx="9455" cy="17334"/>
            </a:xfrm>
            <a:custGeom>
              <a:avLst/>
              <a:gdLst>
                <a:gd name="T0" fmla="*/ 3 w 26"/>
                <a:gd name="T1" fmla="*/ 1 h 46"/>
                <a:gd name="T2" fmla="*/ 3 w 26"/>
                <a:gd name="T3" fmla="*/ 5 h 46"/>
                <a:gd name="T4" fmla="*/ 3 w 26"/>
                <a:gd name="T5" fmla="*/ 5 h 46"/>
                <a:gd name="T6" fmla="*/ 5 w 26"/>
                <a:gd name="T7" fmla="*/ 11 h 46"/>
                <a:gd name="T8" fmla="*/ 2 w 26"/>
                <a:gd name="T9" fmla="*/ 22 h 46"/>
                <a:gd name="T10" fmla="*/ 0 w 26"/>
                <a:gd name="T11" fmla="*/ 28 h 46"/>
                <a:gd name="T12" fmla="*/ 1 w 26"/>
                <a:gd name="T13" fmla="*/ 30 h 46"/>
                <a:gd name="T14" fmla="*/ 3 w 26"/>
                <a:gd name="T15" fmla="*/ 30 h 46"/>
                <a:gd name="T16" fmla="*/ 4 w 26"/>
                <a:gd name="T17" fmla="*/ 32 h 46"/>
                <a:gd name="T18" fmla="*/ 5 w 26"/>
                <a:gd name="T19" fmla="*/ 38 h 46"/>
                <a:gd name="T20" fmla="*/ 2 w 26"/>
                <a:gd name="T21" fmla="*/ 39 h 46"/>
                <a:gd name="T22" fmla="*/ 5 w 26"/>
                <a:gd name="T23" fmla="*/ 46 h 46"/>
                <a:gd name="T24" fmla="*/ 5 w 26"/>
                <a:gd name="T25" fmla="*/ 46 h 46"/>
                <a:gd name="T26" fmla="*/ 7 w 26"/>
                <a:gd name="T27" fmla="*/ 46 h 46"/>
                <a:gd name="T28" fmla="*/ 7 w 26"/>
                <a:gd name="T29" fmla="*/ 46 h 46"/>
                <a:gd name="T30" fmla="*/ 14 w 26"/>
                <a:gd name="T31" fmla="*/ 42 h 46"/>
                <a:gd name="T32" fmla="*/ 14 w 26"/>
                <a:gd name="T33" fmla="*/ 41 h 46"/>
                <a:gd name="T34" fmla="*/ 23 w 26"/>
                <a:gd name="T35" fmla="*/ 36 h 46"/>
                <a:gd name="T36" fmla="*/ 23 w 26"/>
                <a:gd name="T37" fmla="*/ 36 h 46"/>
                <a:gd name="T38" fmla="*/ 23 w 26"/>
                <a:gd name="T39" fmla="*/ 36 h 46"/>
                <a:gd name="T40" fmla="*/ 23 w 26"/>
                <a:gd name="T41" fmla="*/ 36 h 46"/>
                <a:gd name="T42" fmla="*/ 21 w 26"/>
                <a:gd name="T43" fmla="*/ 30 h 46"/>
                <a:gd name="T44" fmla="*/ 22 w 26"/>
                <a:gd name="T45" fmla="*/ 26 h 46"/>
                <a:gd name="T46" fmla="*/ 26 w 26"/>
                <a:gd name="T47" fmla="*/ 22 h 46"/>
                <a:gd name="T48" fmla="*/ 26 w 26"/>
                <a:gd name="T49" fmla="*/ 22 h 46"/>
                <a:gd name="T50" fmla="*/ 26 w 26"/>
                <a:gd name="T51" fmla="*/ 11 h 46"/>
                <a:gd name="T52" fmla="*/ 6 w 26"/>
                <a:gd name="T53" fmla="*/ 0 h 46"/>
                <a:gd name="T54" fmla="*/ 6 w 26"/>
                <a:gd name="T55" fmla="*/ 0 h 46"/>
                <a:gd name="T56" fmla="*/ 4 w 26"/>
                <a:gd name="T57" fmla="*/ 0 h 46"/>
                <a:gd name="T58" fmla="*/ 3 w 26"/>
                <a:gd name="T59" fmla="*/ 1 h 46"/>
                <a:gd name="T60" fmla="*/ 3 w 26"/>
                <a:gd name="T61" fmla="*/ 1 h 46"/>
                <a:gd name="T62" fmla="*/ 3 w 26"/>
                <a:gd name="T63" fmla="*/ 1 h 46"/>
                <a:gd name="T64" fmla="*/ 3 w 26"/>
                <a:gd name="T65" fmla="*/ 1 h 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"/>
                <a:gd name="T100" fmla="*/ 0 h 46"/>
                <a:gd name="T101" fmla="*/ 26 w 26"/>
                <a:gd name="T102" fmla="*/ 46 h 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" h="46">
                  <a:moveTo>
                    <a:pt x="3" y="1"/>
                  </a:moveTo>
                  <a:lnTo>
                    <a:pt x="3" y="5"/>
                  </a:lnTo>
                  <a:cubicBezTo>
                    <a:pt x="7" y="9"/>
                    <a:pt x="5" y="9"/>
                    <a:pt x="5" y="11"/>
                  </a:cubicBezTo>
                  <a:cubicBezTo>
                    <a:pt x="5" y="17"/>
                    <a:pt x="5" y="18"/>
                    <a:pt x="2" y="22"/>
                  </a:cubicBezTo>
                  <a:cubicBezTo>
                    <a:pt x="0" y="24"/>
                    <a:pt x="1" y="28"/>
                    <a:pt x="0" y="28"/>
                  </a:cubicBezTo>
                  <a:cubicBezTo>
                    <a:pt x="1" y="29"/>
                    <a:pt x="1" y="29"/>
                    <a:pt x="1" y="30"/>
                  </a:cubicBezTo>
                  <a:cubicBezTo>
                    <a:pt x="1" y="30"/>
                    <a:pt x="3" y="30"/>
                    <a:pt x="3" y="30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3" y="35"/>
                    <a:pt x="4" y="37"/>
                    <a:pt x="5" y="38"/>
                  </a:cubicBezTo>
                  <a:cubicBezTo>
                    <a:pt x="5" y="38"/>
                    <a:pt x="2" y="38"/>
                    <a:pt x="2" y="39"/>
                  </a:cubicBezTo>
                  <a:cubicBezTo>
                    <a:pt x="2" y="42"/>
                    <a:pt x="5" y="42"/>
                    <a:pt x="5" y="46"/>
                  </a:cubicBezTo>
                  <a:lnTo>
                    <a:pt x="7" y="46"/>
                  </a:lnTo>
                  <a:cubicBezTo>
                    <a:pt x="10" y="44"/>
                    <a:pt x="14" y="45"/>
                    <a:pt x="14" y="42"/>
                  </a:cubicBezTo>
                  <a:cubicBezTo>
                    <a:pt x="14" y="42"/>
                    <a:pt x="14" y="42"/>
                    <a:pt x="14" y="41"/>
                  </a:cubicBezTo>
                  <a:cubicBezTo>
                    <a:pt x="20" y="43"/>
                    <a:pt x="18" y="36"/>
                    <a:pt x="23" y="36"/>
                  </a:cubicBezTo>
                  <a:cubicBezTo>
                    <a:pt x="22" y="34"/>
                    <a:pt x="22" y="31"/>
                    <a:pt x="21" y="30"/>
                  </a:cubicBezTo>
                  <a:cubicBezTo>
                    <a:pt x="22" y="29"/>
                    <a:pt x="22" y="28"/>
                    <a:pt x="22" y="26"/>
                  </a:cubicBezTo>
                  <a:cubicBezTo>
                    <a:pt x="23" y="24"/>
                    <a:pt x="25" y="22"/>
                    <a:pt x="26" y="22"/>
                  </a:cubicBezTo>
                  <a:lnTo>
                    <a:pt x="26" y="11"/>
                  </a:ln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1"/>
                    <a:pt x="3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4" name="Freeform 347">
              <a:extLst>
                <a:ext uri="{FF2B5EF4-FFF2-40B4-BE49-F238E27FC236}">
                  <a16:creationId xmlns:a16="http://schemas.microsoft.com/office/drawing/2014/main" id="{448F85DB-A02F-4364-9750-0AA84C407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233" y="1870840"/>
              <a:ext cx="5909" cy="4924"/>
            </a:xfrm>
            <a:custGeom>
              <a:avLst/>
              <a:gdLst>
                <a:gd name="T0" fmla="*/ 9 w 16"/>
                <a:gd name="T1" fmla="*/ 12 h 13"/>
                <a:gd name="T2" fmla="*/ 3 w 16"/>
                <a:gd name="T3" fmla="*/ 12 h 13"/>
                <a:gd name="T4" fmla="*/ 3 w 16"/>
                <a:gd name="T5" fmla="*/ 12 h 13"/>
                <a:gd name="T6" fmla="*/ 1 w 16"/>
                <a:gd name="T7" fmla="*/ 13 h 13"/>
                <a:gd name="T8" fmla="*/ 1 w 16"/>
                <a:gd name="T9" fmla="*/ 13 h 13"/>
                <a:gd name="T10" fmla="*/ 1 w 16"/>
                <a:gd name="T11" fmla="*/ 11 h 13"/>
                <a:gd name="T12" fmla="*/ 6 w 16"/>
                <a:gd name="T13" fmla="*/ 10 h 13"/>
                <a:gd name="T14" fmla="*/ 9 w 16"/>
                <a:gd name="T15" fmla="*/ 10 h 13"/>
                <a:gd name="T16" fmla="*/ 6 w 16"/>
                <a:gd name="T17" fmla="*/ 9 h 13"/>
                <a:gd name="T18" fmla="*/ 1 w 16"/>
                <a:gd name="T19" fmla="*/ 10 h 13"/>
                <a:gd name="T20" fmla="*/ 1 w 16"/>
                <a:gd name="T21" fmla="*/ 8 h 13"/>
                <a:gd name="T22" fmla="*/ 0 w 16"/>
                <a:gd name="T23" fmla="*/ 7 h 13"/>
                <a:gd name="T24" fmla="*/ 0 w 16"/>
                <a:gd name="T25" fmla="*/ 6 h 13"/>
                <a:gd name="T26" fmla="*/ 1 w 16"/>
                <a:gd name="T27" fmla="*/ 2 h 13"/>
                <a:gd name="T28" fmla="*/ 2 w 16"/>
                <a:gd name="T29" fmla="*/ 2 h 13"/>
                <a:gd name="T30" fmla="*/ 7 w 16"/>
                <a:gd name="T31" fmla="*/ 0 h 13"/>
                <a:gd name="T32" fmla="*/ 10 w 16"/>
                <a:gd name="T33" fmla="*/ 1 h 13"/>
                <a:gd name="T34" fmla="*/ 13 w 16"/>
                <a:gd name="T35" fmla="*/ 6 h 13"/>
                <a:gd name="T36" fmla="*/ 13 w 16"/>
                <a:gd name="T37" fmla="*/ 6 h 13"/>
                <a:gd name="T38" fmla="*/ 13 w 16"/>
                <a:gd name="T39" fmla="*/ 10 h 13"/>
                <a:gd name="T40" fmla="*/ 15 w 16"/>
                <a:gd name="T41" fmla="*/ 11 h 13"/>
                <a:gd name="T42" fmla="*/ 15 w 16"/>
                <a:gd name="T43" fmla="*/ 11 h 13"/>
                <a:gd name="T44" fmla="*/ 16 w 16"/>
                <a:gd name="T45" fmla="*/ 13 h 13"/>
                <a:gd name="T46" fmla="*/ 9 w 16"/>
                <a:gd name="T47" fmla="*/ 12 h 13"/>
                <a:gd name="T48" fmla="*/ 9 w 16"/>
                <a:gd name="T49" fmla="*/ 12 h 13"/>
                <a:gd name="T50" fmla="*/ 9 w 16"/>
                <a:gd name="T51" fmla="*/ 12 h 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13"/>
                <a:gd name="T80" fmla="*/ 16 w 16"/>
                <a:gd name="T81" fmla="*/ 13 h 1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13">
                  <a:moveTo>
                    <a:pt x="9" y="12"/>
                  </a:moveTo>
                  <a:cubicBezTo>
                    <a:pt x="8" y="12"/>
                    <a:pt x="4" y="11"/>
                    <a:pt x="3" y="12"/>
                  </a:cubicBezTo>
                  <a:lnTo>
                    <a:pt x="1" y="13"/>
                  </a:lnTo>
                  <a:cubicBezTo>
                    <a:pt x="0" y="13"/>
                    <a:pt x="1" y="11"/>
                    <a:pt x="1" y="11"/>
                  </a:cubicBezTo>
                  <a:cubicBezTo>
                    <a:pt x="3" y="11"/>
                    <a:pt x="4" y="10"/>
                    <a:pt x="6" y="10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9" y="9"/>
                    <a:pt x="8" y="9"/>
                    <a:pt x="6" y="9"/>
                  </a:cubicBezTo>
                  <a:cubicBezTo>
                    <a:pt x="4" y="9"/>
                    <a:pt x="3" y="9"/>
                    <a:pt x="1" y="10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6"/>
                    <a:pt x="0" y="7"/>
                    <a:pt x="0" y="6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1" y="3"/>
                    <a:pt x="2" y="2"/>
                  </a:cubicBezTo>
                  <a:cubicBezTo>
                    <a:pt x="3" y="2"/>
                    <a:pt x="7" y="0"/>
                    <a:pt x="7" y="0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0" y="4"/>
                    <a:pt x="12" y="5"/>
                    <a:pt x="13" y="6"/>
                  </a:cubicBezTo>
                  <a:lnTo>
                    <a:pt x="13" y="10"/>
                  </a:lnTo>
                  <a:lnTo>
                    <a:pt x="15" y="11"/>
                  </a:lnTo>
                  <a:cubicBezTo>
                    <a:pt x="15" y="12"/>
                    <a:pt x="16" y="13"/>
                    <a:pt x="16" y="13"/>
                  </a:cubicBezTo>
                  <a:cubicBezTo>
                    <a:pt x="16" y="13"/>
                    <a:pt x="13" y="12"/>
                    <a:pt x="9" y="1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5" name="Freeform 348">
              <a:extLst>
                <a:ext uri="{FF2B5EF4-FFF2-40B4-BE49-F238E27FC236}">
                  <a16:creationId xmlns:a16="http://schemas.microsoft.com/office/drawing/2014/main" id="{D62C30A0-5B25-4F56-A052-A7C59DB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27" y="1875174"/>
              <a:ext cx="2954" cy="2167"/>
            </a:xfrm>
            <a:custGeom>
              <a:avLst/>
              <a:gdLst>
                <a:gd name="T0" fmla="*/ 8 w 8"/>
                <a:gd name="T1" fmla="*/ 0 h 5"/>
                <a:gd name="T2" fmla="*/ 4 w 8"/>
                <a:gd name="T3" fmla="*/ 5 h 5"/>
                <a:gd name="T4" fmla="*/ 3 w 8"/>
                <a:gd name="T5" fmla="*/ 3 h 5"/>
                <a:gd name="T6" fmla="*/ 0 w 8"/>
                <a:gd name="T7" fmla="*/ 1 h 5"/>
                <a:gd name="T8" fmla="*/ 0 w 8"/>
                <a:gd name="T9" fmla="*/ 1 h 5"/>
                <a:gd name="T10" fmla="*/ 2 w 8"/>
                <a:gd name="T11" fmla="*/ 0 h 5"/>
                <a:gd name="T12" fmla="*/ 2 w 8"/>
                <a:gd name="T13" fmla="*/ 0 h 5"/>
                <a:gd name="T14" fmla="*/ 8 w 8"/>
                <a:gd name="T15" fmla="*/ 0 h 5"/>
                <a:gd name="T16" fmla="*/ 8 w 8"/>
                <a:gd name="T17" fmla="*/ 0 h 5"/>
                <a:gd name="T18" fmla="*/ 8 w 8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5"/>
                <a:gd name="T32" fmla="*/ 8 w 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5">
                  <a:moveTo>
                    <a:pt x="8" y="0"/>
                  </a:moveTo>
                  <a:cubicBezTo>
                    <a:pt x="7" y="2"/>
                    <a:pt x="6" y="4"/>
                    <a:pt x="4" y="5"/>
                  </a:cubicBezTo>
                  <a:cubicBezTo>
                    <a:pt x="4" y="5"/>
                    <a:pt x="4" y="3"/>
                    <a:pt x="3" y="3"/>
                  </a:cubicBezTo>
                  <a:cubicBezTo>
                    <a:pt x="1" y="0"/>
                    <a:pt x="2" y="2"/>
                    <a:pt x="0" y="1"/>
                  </a:cubicBezTo>
                  <a:lnTo>
                    <a:pt x="2" y="0"/>
                  </a:lnTo>
                  <a:cubicBezTo>
                    <a:pt x="3" y="0"/>
                    <a:pt x="6" y="0"/>
                    <a:pt x="8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6" name="Freeform 349">
              <a:extLst>
                <a:ext uri="{FF2B5EF4-FFF2-40B4-BE49-F238E27FC236}">
                  <a16:creationId xmlns:a16="http://schemas.microsoft.com/office/drawing/2014/main" id="{4F2A8A8B-AF4D-4427-A2F1-15547573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203" y="1875174"/>
              <a:ext cx="7091" cy="5909"/>
            </a:xfrm>
            <a:custGeom>
              <a:avLst/>
              <a:gdLst>
                <a:gd name="T0" fmla="*/ 8 w 19"/>
                <a:gd name="T1" fmla="*/ 0 h 15"/>
                <a:gd name="T2" fmla="*/ 11 w 19"/>
                <a:gd name="T3" fmla="*/ 1 h 15"/>
                <a:gd name="T4" fmla="*/ 13 w 19"/>
                <a:gd name="T5" fmla="*/ 2 h 15"/>
                <a:gd name="T6" fmla="*/ 15 w 19"/>
                <a:gd name="T7" fmla="*/ 1 h 15"/>
                <a:gd name="T8" fmla="*/ 15 w 19"/>
                <a:gd name="T9" fmla="*/ 1 h 15"/>
                <a:gd name="T10" fmla="*/ 16 w 19"/>
                <a:gd name="T11" fmla="*/ 1 h 15"/>
                <a:gd name="T12" fmla="*/ 16 w 19"/>
                <a:gd name="T13" fmla="*/ 1 h 15"/>
                <a:gd name="T14" fmla="*/ 19 w 19"/>
                <a:gd name="T15" fmla="*/ 5 h 15"/>
                <a:gd name="T16" fmla="*/ 19 w 19"/>
                <a:gd name="T17" fmla="*/ 7 h 15"/>
                <a:gd name="T18" fmla="*/ 19 w 19"/>
                <a:gd name="T19" fmla="*/ 12 h 15"/>
                <a:gd name="T20" fmla="*/ 18 w 19"/>
                <a:gd name="T21" fmla="*/ 14 h 15"/>
                <a:gd name="T22" fmla="*/ 18 w 19"/>
                <a:gd name="T23" fmla="*/ 14 h 15"/>
                <a:gd name="T24" fmla="*/ 17 w 19"/>
                <a:gd name="T25" fmla="*/ 14 h 15"/>
                <a:gd name="T26" fmla="*/ 17 w 19"/>
                <a:gd name="T27" fmla="*/ 14 h 15"/>
                <a:gd name="T28" fmla="*/ 14 w 19"/>
                <a:gd name="T29" fmla="*/ 12 h 15"/>
                <a:gd name="T30" fmla="*/ 13 w 19"/>
                <a:gd name="T31" fmla="*/ 12 h 15"/>
                <a:gd name="T32" fmla="*/ 10 w 19"/>
                <a:gd name="T33" fmla="*/ 7 h 15"/>
                <a:gd name="T34" fmla="*/ 5 w 19"/>
                <a:gd name="T35" fmla="*/ 11 h 15"/>
                <a:gd name="T36" fmla="*/ 0 w 19"/>
                <a:gd name="T37" fmla="*/ 5 h 15"/>
                <a:gd name="T38" fmla="*/ 5 w 19"/>
                <a:gd name="T39" fmla="*/ 0 h 15"/>
                <a:gd name="T40" fmla="*/ 5 w 19"/>
                <a:gd name="T41" fmla="*/ 0 h 15"/>
                <a:gd name="T42" fmla="*/ 8 w 19"/>
                <a:gd name="T43" fmla="*/ 0 h 15"/>
                <a:gd name="T44" fmla="*/ 8 w 19"/>
                <a:gd name="T45" fmla="*/ 0 h 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"/>
                <a:gd name="T70" fmla="*/ 0 h 15"/>
                <a:gd name="T71" fmla="*/ 19 w 19"/>
                <a:gd name="T72" fmla="*/ 15 h 1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" h="15">
                  <a:moveTo>
                    <a:pt x="8" y="0"/>
                  </a:moveTo>
                  <a:cubicBezTo>
                    <a:pt x="10" y="1"/>
                    <a:pt x="11" y="1"/>
                    <a:pt x="11" y="1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4" y="2"/>
                    <a:pt x="15" y="2"/>
                    <a:pt x="15" y="1"/>
                  </a:cubicBezTo>
                  <a:lnTo>
                    <a:pt x="16" y="1"/>
                  </a:lnTo>
                  <a:cubicBezTo>
                    <a:pt x="17" y="3"/>
                    <a:pt x="17" y="5"/>
                    <a:pt x="19" y="5"/>
                  </a:cubicBezTo>
                  <a:cubicBezTo>
                    <a:pt x="19" y="5"/>
                    <a:pt x="19" y="6"/>
                    <a:pt x="19" y="7"/>
                  </a:cubicBezTo>
                  <a:cubicBezTo>
                    <a:pt x="18" y="9"/>
                    <a:pt x="19" y="9"/>
                    <a:pt x="19" y="12"/>
                  </a:cubicBezTo>
                  <a:cubicBezTo>
                    <a:pt x="19" y="12"/>
                    <a:pt x="19" y="13"/>
                    <a:pt x="18" y="14"/>
                  </a:cubicBezTo>
                  <a:lnTo>
                    <a:pt x="17" y="14"/>
                  </a:lnTo>
                  <a:cubicBezTo>
                    <a:pt x="16" y="15"/>
                    <a:pt x="15" y="13"/>
                    <a:pt x="14" y="12"/>
                  </a:cubicBezTo>
                  <a:cubicBezTo>
                    <a:pt x="14" y="12"/>
                    <a:pt x="14" y="12"/>
                    <a:pt x="13" y="12"/>
                  </a:cubicBezTo>
                  <a:cubicBezTo>
                    <a:pt x="13" y="10"/>
                    <a:pt x="12" y="7"/>
                    <a:pt x="10" y="7"/>
                  </a:cubicBezTo>
                  <a:cubicBezTo>
                    <a:pt x="8" y="7"/>
                    <a:pt x="6" y="9"/>
                    <a:pt x="5" y="11"/>
                  </a:cubicBezTo>
                  <a:cubicBezTo>
                    <a:pt x="5" y="8"/>
                    <a:pt x="2" y="7"/>
                    <a:pt x="0" y="5"/>
                  </a:cubicBezTo>
                  <a:cubicBezTo>
                    <a:pt x="2" y="4"/>
                    <a:pt x="4" y="2"/>
                    <a:pt x="5" y="0"/>
                  </a:cubicBezTo>
                  <a:lnTo>
                    <a:pt x="8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7" name="Freeform 350">
              <a:extLst>
                <a:ext uri="{FF2B5EF4-FFF2-40B4-BE49-F238E27FC236}">
                  <a16:creationId xmlns:a16="http://schemas.microsoft.com/office/drawing/2014/main" id="{5A41BF60-5970-4409-B87D-1ECB51CC3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976" y="1878128"/>
              <a:ext cx="2954" cy="3546"/>
            </a:xfrm>
            <a:custGeom>
              <a:avLst/>
              <a:gdLst>
                <a:gd name="T0" fmla="*/ 0 w 8"/>
                <a:gd name="T1" fmla="*/ 4 h 10"/>
                <a:gd name="T2" fmla="*/ 5 w 8"/>
                <a:gd name="T3" fmla="*/ 0 h 10"/>
                <a:gd name="T4" fmla="*/ 8 w 8"/>
                <a:gd name="T5" fmla="*/ 5 h 10"/>
                <a:gd name="T6" fmla="*/ 4 w 8"/>
                <a:gd name="T7" fmla="*/ 10 h 10"/>
                <a:gd name="T8" fmla="*/ 0 w 8"/>
                <a:gd name="T9" fmla="*/ 4 h 10"/>
                <a:gd name="T10" fmla="*/ 0 w 8"/>
                <a:gd name="T11" fmla="*/ 4 h 10"/>
                <a:gd name="T12" fmla="*/ 0 w 8"/>
                <a:gd name="T13" fmla="*/ 4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0"/>
                <a:gd name="T23" fmla="*/ 8 w 8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0">
                  <a:moveTo>
                    <a:pt x="0" y="4"/>
                  </a:moveTo>
                  <a:cubicBezTo>
                    <a:pt x="2" y="2"/>
                    <a:pt x="3" y="0"/>
                    <a:pt x="5" y="0"/>
                  </a:cubicBezTo>
                  <a:cubicBezTo>
                    <a:pt x="7" y="0"/>
                    <a:pt x="8" y="3"/>
                    <a:pt x="8" y="5"/>
                  </a:cubicBezTo>
                  <a:cubicBezTo>
                    <a:pt x="6" y="7"/>
                    <a:pt x="7" y="7"/>
                    <a:pt x="4" y="10"/>
                  </a:cubicBezTo>
                  <a:cubicBezTo>
                    <a:pt x="1" y="8"/>
                    <a:pt x="1" y="7"/>
                    <a:pt x="0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8" name="Freeform 351">
              <a:extLst>
                <a:ext uri="{FF2B5EF4-FFF2-40B4-BE49-F238E27FC236}">
                  <a16:creationId xmlns:a16="http://schemas.microsoft.com/office/drawing/2014/main" id="{72367853-66E1-4B98-AC2D-57C8C98E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551" y="1879902"/>
              <a:ext cx="4136" cy="4531"/>
            </a:xfrm>
            <a:custGeom>
              <a:avLst/>
              <a:gdLst>
                <a:gd name="T0" fmla="*/ 4 w 11"/>
                <a:gd name="T1" fmla="*/ 0 h 12"/>
                <a:gd name="T2" fmla="*/ 5 w 11"/>
                <a:gd name="T3" fmla="*/ 0 h 12"/>
                <a:gd name="T4" fmla="*/ 8 w 11"/>
                <a:gd name="T5" fmla="*/ 3 h 12"/>
                <a:gd name="T6" fmla="*/ 8 w 11"/>
                <a:gd name="T7" fmla="*/ 3 h 12"/>
                <a:gd name="T8" fmla="*/ 8 w 11"/>
                <a:gd name="T9" fmla="*/ 4 h 12"/>
                <a:gd name="T10" fmla="*/ 8 w 11"/>
                <a:gd name="T11" fmla="*/ 4 h 12"/>
                <a:gd name="T12" fmla="*/ 11 w 11"/>
                <a:gd name="T13" fmla="*/ 10 h 12"/>
                <a:gd name="T14" fmla="*/ 10 w 11"/>
                <a:gd name="T15" fmla="*/ 12 h 12"/>
                <a:gd name="T16" fmla="*/ 3 w 11"/>
                <a:gd name="T17" fmla="*/ 6 h 12"/>
                <a:gd name="T18" fmla="*/ 0 w 11"/>
                <a:gd name="T19" fmla="*/ 5 h 12"/>
                <a:gd name="T20" fmla="*/ 4 w 11"/>
                <a:gd name="T21" fmla="*/ 0 h 12"/>
                <a:gd name="T22" fmla="*/ 4 w 11"/>
                <a:gd name="T23" fmla="*/ 0 h 12"/>
                <a:gd name="T24" fmla="*/ 4 w 11"/>
                <a:gd name="T25" fmla="*/ 0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"/>
                <a:gd name="T40" fmla="*/ 0 h 12"/>
                <a:gd name="T41" fmla="*/ 11 w 11"/>
                <a:gd name="T42" fmla="*/ 12 h 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" h="12">
                  <a:moveTo>
                    <a:pt x="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" y="3"/>
                    <a:pt x="8" y="3"/>
                  </a:cubicBezTo>
                  <a:lnTo>
                    <a:pt x="8" y="4"/>
                  </a:lnTo>
                  <a:cubicBezTo>
                    <a:pt x="9" y="5"/>
                    <a:pt x="11" y="6"/>
                    <a:pt x="11" y="10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9" y="12"/>
                    <a:pt x="5" y="8"/>
                    <a:pt x="3" y="6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3" y="2"/>
                    <a:pt x="3" y="2"/>
                    <a:pt x="4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39" name="Freeform 352">
              <a:extLst>
                <a:ext uri="{FF2B5EF4-FFF2-40B4-BE49-F238E27FC236}">
                  <a16:creationId xmlns:a16="http://schemas.microsoft.com/office/drawing/2014/main" id="{6B374424-B7E1-47BA-BA14-2334A771F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506" y="1877341"/>
              <a:ext cx="5909" cy="7091"/>
            </a:xfrm>
            <a:custGeom>
              <a:avLst/>
              <a:gdLst>
                <a:gd name="T0" fmla="*/ 3 w 16"/>
                <a:gd name="T1" fmla="*/ 19 h 19"/>
                <a:gd name="T2" fmla="*/ 3 w 16"/>
                <a:gd name="T3" fmla="*/ 17 h 19"/>
                <a:gd name="T4" fmla="*/ 0 w 16"/>
                <a:gd name="T5" fmla="*/ 11 h 19"/>
                <a:gd name="T6" fmla="*/ 0 w 16"/>
                <a:gd name="T7" fmla="*/ 11 h 19"/>
                <a:gd name="T8" fmla="*/ 0 w 16"/>
                <a:gd name="T9" fmla="*/ 9 h 19"/>
                <a:gd name="T10" fmla="*/ 1 w 16"/>
                <a:gd name="T11" fmla="*/ 9 h 19"/>
                <a:gd name="T12" fmla="*/ 1 w 16"/>
                <a:gd name="T13" fmla="*/ 9 h 19"/>
                <a:gd name="T14" fmla="*/ 2 w 16"/>
                <a:gd name="T15" fmla="*/ 7 h 19"/>
                <a:gd name="T16" fmla="*/ 2 w 16"/>
                <a:gd name="T17" fmla="*/ 2 h 19"/>
                <a:gd name="T18" fmla="*/ 2 w 16"/>
                <a:gd name="T19" fmla="*/ 2 h 19"/>
                <a:gd name="T20" fmla="*/ 6 w 16"/>
                <a:gd name="T21" fmla="*/ 2 h 19"/>
                <a:gd name="T22" fmla="*/ 6 w 16"/>
                <a:gd name="T23" fmla="*/ 2 h 19"/>
                <a:gd name="T24" fmla="*/ 6 w 16"/>
                <a:gd name="T25" fmla="*/ 0 h 19"/>
                <a:gd name="T26" fmla="*/ 6 w 16"/>
                <a:gd name="T27" fmla="*/ 2 h 19"/>
                <a:gd name="T28" fmla="*/ 8 w 16"/>
                <a:gd name="T29" fmla="*/ 2 h 19"/>
                <a:gd name="T30" fmla="*/ 12 w 16"/>
                <a:gd name="T31" fmla="*/ 3 h 19"/>
                <a:gd name="T32" fmla="*/ 13 w 16"/>
                <a:gd name="T33" fmla="*/ 2 h 19"/>
                <a:gd name="T34" fmla="*/ 15 w 16"/>
                <a:gd name="T35" fmla="*/ 3 h 19"/>
                <a:gd name="T36" fmla="*/ 15 w 16"/>
                <a:gd name="T37" fmla="*/ 3 h 19"/>
                <a:gd name="T38" fmla="*/ 15 w 16"/>
                <a:gd name="T39" fmla="*/ 3 h 19"/>
                <a:gd name="T40" fmla="*/ 16 w 16"/>
                <a:gd name="T41" fmla="*/ 7 h 19"/>
                <a:gd name="T42" fmla="*/ 16 w 16"/>
                <a:gd name="T43" fmla="*/ 7 h 19"/>
                <a:gd name="T44" fmla="*/ 14 w 16"/>
                <a:gd name="T45" fmla="*/ 12 h 19"/>
                <a:gd name="T46" fmla="*/ 15 w 16"/>
                <a:gd name="T47" fmla="*/ 15 h 19"/>
                <a:gd name="T48" fmla="*/ 15 w 16"/>
                <a:gd name="T49" fmla="*/ 17 h 19"/>
                <a:gd name="T50" fmla="*/ 12 w 16"/>
                <a:gd name="T51" fmla="*/ 16 h 19"/>
                <a:gd name="T52" fmla="*/ 3 w 16"/>
                <a:gd name="T53" fmla="*/ 18 h 19"/>
                <a:gd name="T54" fmla="*/ 3 w 16"/>
                <a:gd name="T55" fmla="*/ 18 h 19"/>
                <a:gd name="T56" fmla="*/ 3 w 16"/>
                <a:gd name="T57" fmla="*/ 19 h 19"/>
                <a:gd name="T58" fmla="*/ 3 w 16"/>
                <a:gd name="T59" fmla="*/ 19 h 1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"/>
                <a:gd name="T91" fmla="*/ 0 h 19"/>
                <a:gd name="T92" fmla="*/ 16 w 16"/>
                <a:gd name="T93" fmla="*/ 19 h 1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" h="19">
                  <a:moveTo>
                    <a:pt x="3" y="19"/>
                  </a:moveTo>
                  <a:cubicBezTo>
                    <a:pt x="3" y="18"/>
                    <a:pt x="3" y="17"/>
                    <a:pt x="3" y="17"/>
                  </a:cubicBezTo>
                  <a:cubicBezTo>
                    <a:pt x="3" y="13"/>
                    <a:pt x="1" y="12"/>
                    <a:pt x="0" y="11"/>
                  </a:cubicBezTo>
                  <a:lnTo>
                    <a:pt x="0" y="9"/>
                  </a:lnTo>
                  <a:lnTo>
                    <a:pt x="1" y="9"/>
                  </a:lnTo>
                  <a:cubicBezTo>
                    <a:pt x="2" y="8"/>
                    <a:pt x="2" y="7"/>
                    <a:pt x="2" y="7"/>
                  </a:cubicBezTo>
                  <a:cubicBezTo>
                    <a:pt x="2" y="5"/>
                    <a:pt x="1" y="3"/>
                    <a:pt x="2" y="2"/>
                  </a:cubicBezTo>
                  <a:lnTo>
                    <a:pt x="6" y="2"/>
                  </a:lnTo>
                  <a:cubicBezTo>
                    <a:pt x="6" y="1"/>
                    <a:pt x="6" y="0"/>
                    <a:pt x="6" y="0"/>
                  </a:cubicBezTo>
                  <a:cubicBezTo>
                    <a:pt x="6" y="1"/>
                    <a:pt x="7" y="1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11" y="2"/>
                    <a:pt x="11" y="3"/>
                    <a:pt x="12" y="3"/>
                  </a:cubicBezTo>
                  <a:cubicBezTo>
                    <a:pt x="12" y="3"/>
                    <a:pt x="13" y="2"/>
                    <a:pt x="13" y="2"/>
                  </a:cubicBezTo>
                  <a:cubicBezTo>
                    <a:pt x="14" y="2"/>
                    <a:pt x="14" y="3"/>
                    <a:pt x="15" y="3"/>
                  </a:cubicBezTo>
                  <a:lnTo>
                    <a:pt x="16" y="7"/>
                  </a:lnTo>
                  <a:cubicBezTo>
                    <a:pt x="16" y="9"/>
                    <a:pt x="14" y="10"/>
                    <a:pt x="14" y="12"/>
                  </a:cubicBezTo>
                  <a:cubicBezTo>
                    <a:pt x="14" y="13"/>
                    <a:pt x="15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3" y="17"/>
                    <a:pt x="13" y="16"/>
                    <a:pt x="12" y="16"/>
                  </a:cubicBezTo>
                  <a:cubicBezTo>
                    <a:pt x="9" y="16"/>
                    <a:pt x="5" y="17"/>
                    <a:pt x="3" y="18"/>
                  </a:cubicBezTo>
                  <a:lnTo>
                    <a:pt x="3" y="19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0" name="Freeform 353">
              <a:extLst>
                <a:ext uri="{FF2B5EF4-FFF2-40B4-BE49-F238E27FC236}">
                  <a16:creationId xmlns:a16="http://schemas.microsoft.com/office/drawing/2014/main" id="{C01AAA28-6388-4990-B310-0E780876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628" y="1877341"/>
              <a:ext cx="4136" cy="6894"/>
            </a:xfrm>
            <a:custGeom>
              <a:avLst/>
              <a:gdLst>
                <a:gd name="T0" fmla="*/ 1 w 11"/>
                <a:gd name="T1" fmla="*/ 17 h 18"/>
                <a:gd name="T2" fmla="*/ 1 w 11"/>
                <a:gd name="T3" fmla="*/ 15 h 18"/>
                <a:gd name="T4" fmla="*/ 0 w 11"/>
                <a:gd name="T5" fmla="*/ 12 h 18"/>
                <a:gd name="T6" fmla="*/ 2 w 11"/>
                <a:gd name="T7" fmla="*/ 7 h 18"/>
                <a:gd name="T8" fmla="*/ 2 w 11"/>
                <a:gd name="T9" fmla="*/ 7 h 18"/>
                <a:gd name="T10" fmla="*/ 1 w 11"/>
                <a:gd name="T11" fmla="*/ 3 h 18"/>
                <a:gd name="T12" fmla="*/ 1 w 11"/>
                <a:gd name="T13" fmla="*/ 3 h 18"/>
                <a:gd name="T14" fmla="*/ 1 w 11"/>
                <a:gd name="T15" fmla="*/ 3 h 18"/>
                <a:gd name="T16" fmla="*/ 1 w 11"/>
                <a:gd name="T17" fmla="*/ 0 h 18"/>
                <a:gd name="T18" fmla="*/ 1 w 11"/>
                <a:gd name="T19" fmla="*/ 0 h 18"/>
                <a:gd name="T20" fmla="*/ 8 w 11"/>
                <a:gd name="T21" fmla="*/ 0 h 18"/>
                <a:gd name="T22" fmla="*/ 10 w 11"/>
                <a:gd name="T23" fmla="*/ 6 h 18"/>
                <a:gd name="T24" fmla="*/ 10 w 11"/>
                <a:gd name="T25" fmla="*/ 10 h 18"/>
                <a:gd name="T26" fmla="*/ 10 w 11"/>
                <a:gd name="T27" fmla="*/ 10 h 18"/>
                <a:gd name="T28" fmla="*/ 11 w 11"/>
                <a:gd name="T29" fmla="*/ 13 h 18"/>
                <a:gd name="T30" fmla="*/ 4 w 11"/>
                <a:gd name="T31" fmla="*/ 17 h 18"/>
                <a:gd name="T32" fmla="*/ 1 w 11"/>
                <a:gd name="T33" fmla="*/ 17 h 18"/>
                <a:gd name="T34" fmla="*/ 1 w 11"/>
                <a:gd name="T35" fmla="*/ 17 h 18"/>
                <a:gd name="T36" fmla="*/ 1 w 11"/>
                <a:gd name="T37" fmla="*/ 1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"/>
                <a:gd name="T58" fmla="*/ 0 h 18"/>
                <a:gd name="T59" fmla="*/ 11 w 11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" h="18">
                  <a:moveTo>
                    <a:pt x="1" y="17"/>
                  </a:moveTo>
                  <a:cubicBezTo>
                    <a:pt x="1" y="16"/>
                    <a:pt x="1" y="15"/>
                    <a:pt x="1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10"/>
                    <a:pt x="2" y="9"/>
                    <a:pt x="2" y="7"/>
                  </a:cubicBezTo>
                  <a:lnTo>
                    <a:pt x="1" y="3"/>
                  </a:lnTo>
                  <a:cubicBezTo>
                    <a:pt x="1" y="1"/>
                    <a:pt x="1" y="1"/>
                    <a:pt x="1" y="0"/>
                  </a:cubicBezTo>
                  <a:lnTo>
                    <a:pt x="8" y="0"/>
                  </a:lnTo>
                  <a:lnTo>
                    <a:pt x="10" y="6"/>
                  </a:lnTo>
                  <a:lnTo>
                    <a:pt x="10" y="10"/>
                  </a:lnTo>
                  <a:cubicBezTo>
                    <a:pt x="10" y="11"/>
                    <a:pt x="10" y="12"/>
                    <a:pt x="11" y="13"/>
                  </a:cubicBezTo>
                  <a:cubicBezTo>
                    <a:pt x="8" y="14"/>
                    <a:pt x="6" y="15"/>
                    <a:pt x="4" y="17"/>
                  </a:cubicBezTo>
                  <a:cubicBezTo>
                    <a:pt x="3" y="17"/>
                    <a:pt x="2" y="18"/>
                    <a:pt x="1" y="17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1" name="Freeform 354">
              <a:extLst>
                <a:ext uri="{FF2B5EF4-FFF2-40B4-BE49-F238E27FC236}">
                  <a16:creationId xmlns:a16="http://schemas.microsoft.com/office/drawing/2014/main" id="{2BDA7518-D1F0-4C75-BEC2-2ED8B328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27" y="1874386"/>
              <a:ext cx="2954" cy="591"/>
            </a:xfrm>
            <a:custGeom>
              <a:avLst/>
              <a:gdLst>
                <a:gd name="T0" fmla="*/ 0 w 8"/>
                <a:gd name="T1" fmla="*/ 1 h 2"/>
                <a:gd name="T2" fmla="*/ 5 w 8"/>
                <a:gd name="T3" fmla="*/ 0 h 2"/>
                <a:gd name="T4" fmla="*/ 8 w 8"/>
                <a:gd name="T5" fmla="*/ 1 h 2"/>
                <a:gd name="T6" fmla="*/ 5 w 8"/>
                <a:gd name="T7" fmla="*/ 1 h 2"/>
                <a:gd name="T8" fmla="*/ 0 w 8"/>
                <a:gd name="T9" fmla="*/ 2 h 2"/>
                <a:gd name="T10" fmla="*/ 0 w 8"/>
                <a:gd name="T11" fmla="*/ 1 h 2"/>
                <a:gd name="T12" fmla="*/ 0 w 8"/>
                <a:gd name="T13" fmla="*/ 1 h 2"/>
                <a:gd name="T14" fmla="*/ 0 w 8"/>
                <a:gd name="T15" fmla="*/ 1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2"/>
                <a:gd name="T26" fmla="*/ 8 w 8"/>
                <a:gd name="T27" fmla="*/ 2 h 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2">
                  <a:moveTo>
                    <a:pt x="0" y="1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2" name="Freeform 355">
              <a:extLst>
                <a:ext uri="{FF2B5EF4-FFF2-40B4-BE49-F238E27FC236}">
                  <a16:creationId xmlns:a16="http://schemas.microsoft.com/office/drawing/2014/main" id="{CC8075E6-955A-4CDE-804B-90F6A6436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779" y="1876750"/>
              <a:ext cx="1379" cy="5516"/>
            </a:xfrm>
            <a:custGeom>
              <a:avLst/>
              <a:gdLst>
                <a:gd name="T0" fmla="*/ 2 w 4"/>
                <a:gd name="T1" fmla="*/ 1 h 14"/>
                <a:gd name="T2" fmla="*/ 3 w 4"/>
                <a:gd name="T3" fmla="*/ 1 h 14"/>
                <a:gd name="T4" fmla="*/ 3 w 4"/>
                <a:gd name="T5" fmla="*/ 1 h 14"/>
                <a:gd name="T6" fmla="*/ 4 w 4"/>
                <a:gd name="T7" fmla="*/ 7 h 14"/>
                <a:gd name="T8" fmla="*/ 4 w 4"/>
                <a:gd name="T9" fmla="*/ 7 h 14"/>
                <a:gd name="T10" fmla="*/ 4 w 4"/>
                <a:gd name="T11" fmla="*/ 14 h 14"/>
                <a:gd name="T12" fmla="*/ 4 w 4"/>
                <a:gd name="T13" fmla="*/ 14 h 14"/>
                <a:gd name="T14" fmla="*/ 3 w 4"/>
                <a:gd name="T15" fmla="*/ 14 h 14"/>
                <a:gd name="T16" fmla="*/ 2 w 4"/>
                <a:gd name="T17" fmla="*/ 11 h 14"/>
                <a:gd name="T18" fmla="*/ 2 w 4"/>
                <a:gd name="T19" fmla="*/ 11 h 14"/>
                <a:gd name="T20" fmla="*/ 2 w 4"/>
                <a:gd name="T21" fmla="*/ 7 h 14"/>
                <a:gd name="T22" fmla="*/ 0 w 4"/>
                <a:gd name="T23" fmla="*/ 0 h 14"/>
                <a:gd name="T24" fmla="*/ 0 w 4"/>
                <a:gd name="T25" fmla="*/ 0 h 14"/>
                <a:gd name="T26" fmla="*/ 1 w 4"/>
                <a:gd name="T27" fmla="*/ 0 h 14"/>
                <a:gd name="T28" fmla="*/ 2 w 4"/>
                <a:gd name="T29" fmla="*/ 1 h 14"/>
                <a:gd name="T30" fmla="*/ 2 w 4"/>
                <a:gd name="T31" fmla="*/ 1 h 14"/>
                <a:gd name="T32" fmla="*/ 2 w 4"/>
                <a:gd name="T33" fmla="*/ 1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"/>
                <a:gd name="T52" fmla="*/ 0 h 14"/>
                <a:gd name="T53" fmla="*/ 4 w 4"/>
                <a:gd name="T54" fmla="*/ 14 h 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" h="14">
                  <a:moveTo>
                    <a:pt x="2" y="1"/>
                  </a:moveTo>
                  <a:lnTo>
                    <a:pt x="3" y="1"/>
                  </a:lnTo>
                  <a:cubicBezTo>
                    <a:pt x="3" y="2"/>
                    <a:pt x="4" y="5"/>
                    <a:pt x="4" y="7"/>
                  </a:cubicBezTo>
                  <a:lnTo>
                    <a:pt x="4" y="14"/>
                  </a:lnTo>
                  <a:cubicBezTo>
                    <a:pt x="4" y="14"/>
                    <a:pt x="3" y="14"/>
                    <a:pt x="3" y="14"/>
                  </a:cubicBezTo>
                  <a:cubicBezTo>
                    <a:pt x="2" y="13"/>
                    <a:pt x="2" y="12"/>
                    <a:pt x="2" y="11"/>
                  </a:cubicBezTo>
                  <a:lnTo>
                    <a:pt x="2" y="7"/>
                  </a:ln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3" name="Freeform 356">
              <a:extLst>
                <a:ext uri="{FF2B5EF4-FFF2-40B4-BE49-F238E27FC236}">
                  <a16:creationId xmlns:a16="http://schemas.microsoft.com/office/drawing/2014/main" id="{A9F8C1CB-004E-45FD-A69E-1F232A12E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5764" y="1875765"/>
              <a:ext cx="2561" cy="6500"/>
            </a:xfrm>
            <a:custGeom>
              <a:avLst/>
              <a:gdLst>
                <a:gd name="T0" fmla="*/ 0 w 7"/>
                <a:gd name="T1" fmla="*/ 4 h 17"/>
                <a:gd name="T2" fmla="*/ 1 w 7"/>
                <a:gd name="T3" fmla="*/ 2 h 17"/>
                <a:gd name="T4" fmla="*/ 1 w 7"/>
                <a:gd name="T5" fmla="*/ 2 h 17"/>
                <a:gd name="T6" fmla="*/ 1 w 7"/>
                <a:gd name="T7" fmla="*/ 2 h 17"/>
                <a:gd name="T8" fmla="*/ 3 w 7"/>
                <a:gd name="T9" fmla="*/ 2 h 17"/>
                <a:gd name="T10" fmla="*/ 4 w 7"/>
                <a:gd name="T11" fmla="*/ 0 h 17"/>
                <a:gd name="T12" fmla="*/ 4 w 7"/>
                <a:gd name="T13" fmla="*/ 0 h 17"/>
                <a:gd name="T14" fmla="*/ 6 w 7"/>
                <a:gd name="T15" fmla="*/ 1 h 17"/>
                <a:gd name="T16" fmla="*/ 7 w 7"/>
                <a:gd name="T17" fmla="*/ 2 h 17"/>
                <a:gd name="T18" fmla="*/ 7 w 7"/>
                <a:gd name="T19" fmla="*/ 4 h 17"/>
                <a:gd name="T20" fmla="*/ 4 w 7"/>
                <a:gd name="T21" fmla="*/ 11 h 17"/>
                <a:gd name="T22" fmla="*/ 4 w 7"/>
                <a:gd name="T23" fmla="*/ 16 h 17"/>
                <a:gd name="T24" fmla="*/ 1 w 7"/>
                <a:gd name="T25" fmla="*/ 17 h 17"/>
                <a:gd name="T26" fmla="*/ 1 w 7"/>
                <a:gd name="T27" fmla="*/ 17 h 17"/>
                <a:gd name="T28" fmla="*/ 1 w 7"/>
                <a:gd name="T29" fmla="*/ 10 h 17"/>
                <a:gd name="T30" fmla="*/ 1 w 7"/>
                <a:gd name="T31" fmla="*/ 10 h 17"/>
                <a:gd name="T32" fmla="*/ 0 w 7"/>
                <a:gd name="T33" fmla="*/ 4 h 17"/>
                <a:gd name="T34" fmla="*/ 0 w 7"/>
                <a:gd name="T35" fmla="*/ 4 h 17"/>
                <a:gd name="T36" fmla="*/ 0 w 7"/>
                <a:gd name="T37" fmla="*/ 4 h 17"/>
                <a:gd name="T38" fmla="*/ 0 w 7"/>
                <a:gd name="T39" fmla="*/ 4 h 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"/>
                <a:gd name="T61" fmla="*/ 0 h 17"/>
                <a:gd name="T62" fmla="*/ 7 w 7"/>
                <a:gd name="T63" fmla="*/ 17 h 1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" h="17">
                  <a:moveTo>
                    <a:pt x="0" y="4"/>
                  </a:moveTo>
                  <a:cubicBezTo>
                    <a:pt x="0" y="3"/>
                    <a:pt x="0" y="3"/>
                    <a:pt x="1" y="2"/>
                  </a:cubicBezTo>
                  <a:lnTo>
                    <a:pt x="3" y="2"/>
                  </a:lnTo>
                  <a:lnTo>
                    <a:pt x="4" y="0"/>
                  </a:lnTo>
                  <a:cubicBezTo>
                    <a:pt x="5" y="0"/>
                    <a:pt x="5" y="1"/>
                    <a:pt x="6" y="1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7"/>
                    <a:pt x="4" y="8"/>
                    <a:pt x="4" y="11"/>
                  </a:cubicBezTo>
                  <a:cubicBezTo>
                    <a:pt x="4" y="14"/>
                    <a:pt x="5" y="14"/>
                    <a:pt x="4" y="16"/>
                  </a:cubicBezTo>
                  <a:cubicBezTo>
                    <a:pt x="3" y="16"/>
                    <a:pt x="2" y="17"/>
                    <a:pt x="1" y="17"/>
                  </a:cubicBezTo>
                  <a:lnTo>
                    <a:pt x="1" y="10"/>
                  </a:lnTo>
                  <a:cubicBezTo>
                    <a:pt x="1" y="8"/>
                    <a:pt x="0" y="5"/>
                    <a:pt x="0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4" name="Freeform 357">
              <a:extLst>
                <a:ext uri="{FF2B5EF4-FFF2-40B4-BE49-F238E27FC236}">
                  <a16:creationId xmlns:a16="http://schemas.microsoft.com/office/drawing/2014/main" id="{D3C166C0-EB1E-44D9-88CF-AD20A5583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339" y="1873992"/>
              <a:ext cx="11227" cy="10243"/>
            </a:xfrm>
            <a:custGeom>
              <a:avLst/>
              <a:gdLst>
                <a:gd name="T0" fmla="*/ 0 w 30"/>
                <a:gd name="T1" fmla="*/ 21 h 27"/>
                <a:gd name="T2" fmla="*/ 0 w 30"/>
                <a:gd name="T3" fmla="*/ 16 h 27"/>
                <a:gd name="T4" fmla="*/ 3 w 30"/>
                <a:gd name="T5" fmla="*/ 9 h 27"/>
                <a:gd name="T6" fmla="*/ 3 w 30"/>
                <a:gd name="T7" fmla="*/ 7 h 27"/>
                <a:gd name="T8" fmla="*/ 2 w 30"/>
                <a:gd name="T9" fmla="*/ 6 h 27"/>
                <a:gd name="T10" fmla="*/ 6 w 30"/>
                <a:gd name="T11" fmla="*/ 1 h 27"/>
                <a:gd name="T12" fmla="*/ 11 w 30"/>
                <a:gd name="T13" fmla="*/ 3 h 27"/>
                <a:gd name="T14" fmla="*/ 13 w 30"/>
                <a:gd name="T15" fmla="*/ 2 h 27"/>
                <a:gd name="T16" fmla="*/ 16 w 30"/>
                <a:gd name="T17" fmla="*/ 4 h 27"/>
                <a:gd name="T18" fmla="*/ 18 w 30"/>
                <a:gd name="T19" fmla="*/ 2 h 27"/>
                <a:gd name="T20" fmla="*/ 27 w 30"/>
                <a:gd name="T21" fmla="*/ 1 h 27"/>
                <a:gd name="T22" fmla="*/ 28 w 30"/>
                <a:gd name="T23" fmla="*/ 3 h 27"/>
                <a:gd name="T24" fmla="*/ 30 w 30"/>
                <a:gd name="T25" fmla="*/ 6 h 27"/>
                <a:gd name="T26" fmla="*/ 26 w 30"/>
                <a:gd name="T27" fmla="*/ 13 h 27"/>
                <a:gd name="T28" fmla="*/ 23 w 30"/>
                <a:gd name="T29" fmla="*/ 20 h 27"/>
                <a:gd name="T30" fmla="*/ 22 w 30"/>
                <a:gd name="T31" fmla="*/ 22 h 27"/>
                <a:gd name="T32" fmla="*/ 19 w 30"/>
                <a:gd name="T33" fmla="*/ 21 h 27"/>
                <a:gd name="T34" fmla="*/ 14 w 30"/>
                <a:gd name="T35" fmla="*/ 27 h 27"/>
                <a:gd name="T36" fmla="*/ 14 w 30"/>
                <a:gd name="T37" fmla="*/ 27 h 27"/>
                <a:gd name="T38" fmla="*/ 10 w 30"/>
                <a:gd name="T39" fmla="*/ 26 h 27"/>
                <a:gd name="T40" fmla="*/ 10 w 30"/>
                <a:gd name="T41" fmla="*/ 26 h 27"/>
                <a:gd name="T42" fmla="*/ 8 w 30"/>
                <a:gd name="T43" fmla="*/ 26 h 27"/>
                <a:gd name="T44" fmla="*/ 5 w 30"/>
                <a:gd name="T45" fmla="*/ 23 h 27"/>
                <a:gd name="T46" fmla="*/ 0 w 30"/>
                <a:gd name="T47" fmla="*/ 21 h 27"/>
                <a:gd name="T48" fmla="*/ 0 w 30"/>
                <a:gd name="T49" fmla="*/ 21 h 27"/>
                <a:gd name="T50" fmla="*/ 0 w 30"/>
                <a:gd name="T51" fmla="*/ 21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0"/>
                <a:gd name="T79" fmla="*/ 0 h 27"/>
                <a:gd name="T80" fmla="*/ 30 w 30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0" h="27">
                  <a:moveTo>
                    <a:pt x="0" y="21"/>
                  </a:moveTo>
                  <a:cubicBezTo>
                    <a:pt x="0" y="19"/>
                    <a:pt x="0" y="19"/>
                    <a:pt x="0" y="16"/>
                  </a:cubicBezTo>
                  <a:cubicBezTo>
                    <a:pt x="0" y="13"/>
                    <a:pt x="3" y="12"/>
                    <a:pt x="3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3" y="7"/>
                    <a:pt x="2" y="7"/>
                    <a:pt x="2" y="6"/>
                  </a:cubicBezTo>
                  <a:cubicBezTo>
                    <a:pt x="2" y="4"/>
                    <a:pt x="4" y="1"/>
                    <a:pt x="6" y="1"/>
                  </a:cubicBezTo>
                  <a:cubicBezTo>
                    <a:pt x="9" y="1"/>
                    <a:pt x="9" y="3"/>
                    <a:pt x="11" y="3"/>
                  </a:cubicBezTo>
                  <a:cubicBezTo>
                    <a:pt x="12" y="3"/>
                    <a:pt x="12" y="2"/>
                    <a:pt x="13" y="2"/>
                  </a:cubicBezTo>
                  <a:cubicBezTo>
                    <a:pt x="15" y="2"/>
                    <a:pt x="14" y="4"/>
                    <a:pt x="16" y="4"/>
                  </a:cubicBezTo>
                  <a:cubicBezTo>
                    <a:pt x="17" y="4"/>
                    <a:pt x="17" y="3"/>
                    <a:pt x="18" y="2"/>
                  </a:cubicBezTo>
                  <a:cubicBezTo>
                    <a:pt x="23" y="0"/>
                    <a:pt x="22" y="5"/>
                    <a:pt x="27" y="1"/>
                  </a:cubicBezTo>
                  <a:cubicBezTo>
                    <a:pt x="28" y="2"/>
                    <a:pt x="28" y="2"/>
                    <a:pt x="28" y="3"/>
                  </a:cubicBezTo>
                  <a:cubicBezTo>
                    <a:pt x="28" y="4"/>
                    <a:pt x="29" y="5"/>
                    <a:pt x="30" y="6"/>
                  </a:cubicBezTo>
                  <a:cubicBezTo>
                    <a:pt x="28" y="9"/>
                    <a:pt x="27" y="10"/>
                    <a:pt x="26" y="13"/>
                  </a:cubicBezTo>
                  <a:cubicBezTo>
                    <a:pt x="25" y="15"/>
                    <a:pt x="24" y="17"/>
                    <a:pt x="23" y="20"/>
                  </a:cubicBezTo>
                  <a:cubicBezTo>
                    <a:pt x="23" y="20"/>
                    <a:pt x="22" y="22"/>
                    <a:pt x="22" y="22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6" y="21"/>
                    <a:pt x="16" y="25"/>
                    <a:pt x="14" y="27"/>
                  </a:cubicBezTo>
                  <a:lnTo>
                    <a:pt x="10" y="26"/>
                  </a:lnTo>
                  <a:cubicBezTo>
                    <a:pt x="10" y="27"/>
                    <a:pt x="8" y="26"/>
                    <a:pt x="8" y="26"/>
                  </a:cubicBezTo>
                  <a:cubicBezTo>
                    <a:pt x="6" y="26"/>
                    <a:pt x="5" y="25"/>
                    <a:pt x="5" y="23"/>
                  </a:cubicBezTo>
                  <a:cubicBezTo>
                    <a:pt x="3" y="23"/>
                    <a:pt x="4" y="20"/>
                    <a:pt x="0" y="2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5" name="Freeform 358">
              <a:extLst>
                <a:ext uri="{FF2B5EF4-FFF2-40B4-BE49-F238E27FC236}">
                  <a16:creationId xmlns:a16="http://schemas.microsoft.com/office/drawing/2014/main" id="{6C7884C6-273E-4419-8D98-51037AA1F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946" y="1917524"/>
              <a:ext cx="1182" cy="985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3 h 3"/>
                <a:gd name="T4" fmla="*/ 1 w 3"/>
                <a:gd name="T5" fmla="*/ 3 h 3"/>
                <a:gd name="T6" fmla="*/ 3 w 3"/>
                <a:gd name="T7" fmla="*/ 3 h 3"/>
                <a:gd name="T8" fmla="*/ 3 w 3"/>
                <a:gd name="T9" fmla="*/ 3 h 3"/>
                <a:gd name="T10" fmla="*/ 3 w 3"/>
                <a:gd name="T11" fmla="*/ 0 h 3"/>
                <a:gd name="T12" fmla="*/ 1 w 3"/>
                <a:gd name="T13" fmla="*/ 0 h 3"/>
                <a:gd name="T14" fmla="*/ 1 w 3"/>
                <a:gd name="T15" fmla="*/ 0 h 3"/>
                <a:gd name="T16" fmla="*/ 1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1" y="0"/>
                  </a:moveTo>
                  <a:cubicBezTo>
                    <a:pt x="0" y="2"/>
                    <a:pt x="0" y="2"/>
                    <a:pt x="1" y="3"/>
                  </a:cubicBezTo>
                  <a:lnTo>
                    <a:pt x="3" y="3"/>
                  </a:ln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6" name="Freeform 359">
              <a:extLst>
                <a:ext uri="{FF2B5EF4-FFF2-40B4-BE49-F238E27FC236}">
                  <a16:creationId xmlns:a16="http://schemas.microsoft.com/office/drawing/2014/main" id="{2D0D49EA-3850-4A11-8B14-EB44E300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810" y="1921069"/>
              <a:ext cx="2757" cy="1379"/>
            </a:xfrm>
            <a:custGeom>
              <a:avLst/>
              <a:gdLst>
                <a:gd name="T0" fmla="*/ 1 w 7"/>
                <a:gd name="T1" fmla="*/ 2 h 4"/>
                <a:gd name="T2" fmla="*/ 5 w 7"/>
                <a:gd name="T3" fmla="*/ 0 h 4"/>
                <a:gd name="T4" fmla="*/ 7 w 7"/>
                <a:gd name="T5" fmla="*/ 1 h 4"/>
                <a:gd name="T6" fmla="*/ 3 w 7"/>
                <a:gd name="T7" fmla="*/ 4 h 4"/>
                <a:gd name="T8" fmla="*/ 1 w 7"/>
                <a:gd name="T9" fmla="*/ 2 h 4"/>
                <a:gd name="T10" fmla="*/ 1 w 7"/>
                <a:gd name="T11" fmla="*/ 2 h 4"/>
                <a:gd name="T12" fmla="*/ 1 w 7"/>
                <a:gd name="T13" fmla="*/ 2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4"/>
                <a:gd name="T23" fmla="*/ 7 w 7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4">
                  <a:moveTo>
                    <a:pt x="1" y="2"/>
                  </a:moveTo>
                  <a:cubicBezTo>
                    <a:pt x="3" y="2"/>
                    <a:pt x="3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2"/>
                    <a:pt x="4" y="4"/>
                    <a:pt x="3" y="4"/>
                  </a:cubicBezTo>
                  <a:cubicBezTo>
                    <a:pt x="3" y="4"/>
                    <a:pt x="0" y="2"/>
                    <a:pt x="1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7" name="Freeform 360">
              <a:extLst>
                <a:ext uri="{FF2B5EF4-FFF2-40B4-BE49-F238E27FC236}">
                  <a16:creationId xmlns:a16="http://schemas.microsoft.com/office/drawing/2014/main" id="{A5DBCD59-2A21-43BA-8EBB-3641C1DF2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18" y="1841294"/>
              <a:ext cx="4531" cy="6303"/>
            </a:xfrm>
            <a:custGeom>
              <a:avLst/>
              <a:gdLst>
                <a:gd name="T0" fmla="*/ 11 w 12"/>
                <a:gd name="T1" fmla="*/ 0 h 16"/>
                <a:gd name="T2" fmla="*/ 11 w 12"/>
                <a:gd name="T3" fmla="*/ 2 h 16"/>
                <a:gd name="T4" fmla="*/ 12 w 12"/>
                <a:gd name="T5" fmla="*/ 3 h 16"/>
                <a:gd name="T6" fmla="*/ 10 w 12"/>
                <a:gd name="T7" fmla="*/ 2 h 16"/>
                <a:gd name="T8" fmla="*/ 9 w 12"/>
                <a:gd name="T9" fmla="*/ 4 h 16"/>
                <a:gd name="T10" fmla="*/ 10 w 12"/>
                <a:gd name="T11" fmla="*/ 7 h 16"/>
                <a:gd name="T12" fmla="*/ 9 w 12"/>
                <a:gd name="T13" fmla="*/ 8 h 16"/>
                <a:gd name="T14" fmla="*/ 7 w 12"/>
                <a:gd name="T15" fmla="*/ 9 h 16"/>
                <a:gd name="T16" fmla="*/ 9 w 12"/>
                <a:gd name="T17" fmla="*/ 11 h 16"/>
                <a:gd name="T18" fmla="*/ 12 w 12"/>
                <a:gd name="T19" fmla="*/ 14 h 16"/>
                <a:gd name="T20" fmla="*/ 12 w 12"/>
                <a:gd name="T21" fmla="*/ 14 h 16"/>
                <a:gd name="T22" fmla="*/ 12 w 12"/>
                <a:gd name="T23" fmla="*/ 14 h 16"/>
                <a:gd name="T24" fmla="*/ 12 w 12"/>
                <a:gd name="T25" fmla="*/ 14 h 16"/>
                <a:gd name="T26" fmla="*/ 9 w 12"/>
                <a:gd name="T27" fmla="*/ 16 h 16"/>
                <a:gd name="T28" fmla="*/ 8 w 12"/>
                <a:gd name="T29" fmla="*/ 15 h 16"/>
                <a:gd name="T30" fmla="*/ 6 w 12"/>
                <a:gd name="T31" fmla="*/ 14 h 16"/>
                <a:gd name="T32" fmla="*/ 3 w 12"/>
                <a:gd name="T33" fmla="*/ 13 h 16"/>
                <a:gd name="T34" fmla="*/ 4 w 12"/>
                <a:gd name="T35" fmla="*/ 12 h 16"/>
                <a:gd name="T36" fmla="*/ 0 w 12"/>
                <a:gd name="T37" fmla="*/ 9 h 16"/>
                <a:gd name="T38" fmla="*/ 4 w 12"/>
                <a:gd name="T39" fmla="*/ 5 h 16"/>
                <a:gd name="T40" fmla="*/ 11 w 12"/>
                <a:gd name="T41" fmla="*/ 0 h 16"/>
                <a:gd name="T42" fmla="*/ 11 w 12"/>
                <a:gd name="T43" fmla="*/ 0 h 16"/>
                <a:gd name="T44" fmla="*/ 11 w 12"/>
                <a:gd name="T45" fmla="*/ 0 h 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"/>
                <a:gd name="T70" fmla="*/ 0 h 16"/>
                <a:gd name="T71" fmla="*/ 12 w 12"/>
                <a:gd name="T72" fmla="*/ 16 h 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" h="16">
                  <a:moveTo>
                    <a:pt x="11" y="0"/>
                  </a:move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9" y="5"/>
                    <a:pt x="10" y="6"/>
                    <a:pt x="10" y="7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7" y="10"/>
                    <a:pt x="8" y="11"/>
                    <a:pt x="9" y="11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0" y="14"/>
                    <a:pt x="9" y="14"/>
                    <a:pt x="9" y="16"/>
                  </a:cubicBezTo>
                  <a:cubicBezTo>
                    <a:pt x="9" y="16"/>
                    <a:pt x="8" y="16"/>
                    <a:pt x="8" y="15"/>
                  </a:cubicBezTo>
                  <a:cubicBezTo>
                    <a:pt x="7" y="15"/>
                    <a:pt x="6" y="14"/>
                    <a:pt x="6" y="14"/>
                  </a:cubicBezTo>
                  <a:cubicBezTo>
                    <a:pt x="5" y="14"/>
                    <a:pt x="3" y="14"/>
                    <a:pt x="3" y="13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2" y="11"/>
                    <a:pt x="2" y="9"/>
                    <a:pt x="0" y="9"/>
                  </a:cubicBezTo>
                  <a:cubicBezTo>
                    <a:pt x="1" y="7"/>
                    <a:pt x="3" y="7"/>
                    <a:pt x="4" y="5"/>
                  </a:cubicBezTo>
                  <a:cubicBezTo>
                    <a:pt x="8" y="5"/>
                    <a:pt x="8" y="0"/>
                    <a:pt x="1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8" name="Freeform 361">
              <a:extLst>
                <a:ext uri="{FF2B5EF4-FFF2-40B4-BE49-F238E27FC236}">
                  <a16:creationId xmlns:a16="http://schemas.microsoft.com/office/drawing/2014/main" id="{5BF7CD30-78CA-4F7F-9FD3-1EEAF0048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857" y="1855871"/>
              <a:ext cx="7879" cy="4727"/>
            </a:xfrm>
            <a:custGeom>
              <a:avLst/>
              <a:gdLst>
                <a:gd name="T0" fmla="*/ 0 w 21"/>
                <a:gd name="T1" fmla="*/ 0 h 12"/>
                <a:gd name="T2" fmla="*/ 4 w 21"/>
                <a:gd name="T3" fmla="*/ 0 h 12"/>
                <a:gd name="T4" fmla="*/ 4 w 21"/>
                <a:gd name="T5" fmla="*/ 0 h 12"/>
                <a:gd name="T6" fmla="*/ 7 w 21"/>
                <a:gd name="T7" fmla="*/ 2 h 12"/>
                <a:gd name="T8" fmla="*/ 20 w 21"/>
                <a:gd name="T9" fmla="*/ 7 h 12"/>
                <a:gd name="T10" fmla="*/ 20 w 21"/>
                <a:gd name="T11" fmla="*/ 7 h 12"/>
                <a:gd name="T12" fmla="*/ 20 w 21"/>
                <a:gd name="T13" fmla="*/ 8 h 12"/>
                <a:gd name="T14" fmla="*/ 20 w 21"/>
                <a:gd name="T15" fmla="*/ 8 h 12"/>
                <a:gd name="T16" fmla="*/ 21 w 21"/>
                <a:gd name="T17" fmla="*/ 11 h 12"/>
                <a:gd name="T18" fmla="*/ 13 w 21"/>
                <a:gd name="T19" fmla="*/ 10 h 12"/>
                <a:gd name="T20" fmla="*/ 11 w 21"/>
                <a:gd name="T21" fmla="*/ 8 h 12"/>
                <a:gd name="T22" fmla="*/ 6 w 21"/>
                <a:gd name="T23" fmla="*/ 7 h 12"/>
                <a:gd name="T24" fmla="*/ 0 w 21"/>
                <a:gd name="T25" fmla="*/ 4 h 12"/>
                <a:gd name="T26" fmla="*/ 0 w 21"/>
                <a:gd name="T27" fmla="*/ 4 h 12"/>
                <a:gd name="T28" fmla="*/ 0 w 21"/>
                <a:gd name="T29" fmla="*/ 0 h 12"/>
                <a:gd name="T30" fmla="*/ 0 w 21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"/>
                <a:gd name="T49" fmla="*/ 0 h 12"/>
                <a:gd name="T50" fmla="*/ 21 w 21"/>
                <a:gd name="T51" fmla="*/ 12 h 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" h="12">
                  <a:moveTo>
                    <a:pt x="0" y="0"/>
                  </a:moveTo>
                  <a:lnTo>
                    <a:pt x="4" y="0"/>
                  </a:lnTo>
                  <a:cubicBezTo>
                    <a:pt x="4" y="1"/>
                    <a:pt x="6" y="1"/>
                    <a:pt x="7" y="2"/>
                  </a:cubicBezTo>
                  <a:cubicBezTo>
                    <a:pt x="11" y="4"/>
                    <a:pt x="13" y="7"/>
                    <a:pt x="20" y="7"/>
                  </a:cubicBezTo>
                  <a:lnTo>
                    <a:pt x="20" y="8"/>
                  </a:lnTo>
                  <a:cubicBezTo>
                    <a:pt x="20" y="9"/>
                    <a:pt x="20" y="10"/>
                    <a:pt x="21" y="11"/>
                  </a:cubicBezTo>
                  <a:cubicBezTo>
                    <a:pt x="20" y="12"/>
                    <a:pt x="14" y="10"/>
                    <a:pt x="13" y="10"/>
                  </a:cubicBezTo>
                  <a:cubicBezTo>
                    <a:pt x="12" y="9"/>
                    <a:pt x="12" y="8"/>
                    <a:pt x="11" y="8"/>
                  </a:cubicBezTo>
                  <a:cubicBezTo>
                    <a:pt x="9" y="7"/>
                    <a:pt x="7" y="9"/>
                    <a:pt x="6" y="7"/>
                  </a:cubicBezTo>
                  <a:cubicBezTo>
                    <a:pt x="5" y="7"/>
                    <a:pt x="1" y="5"/>
                    <a:pt x="0" y="4"/>
                  </a:cubicBez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9" name="Freeform 362">
              <a:extLst>
                <a:ext uri="{FF2B5EF4-FFF2-40B4-BE49-F238E27FC236}">
                  <a16:creationId xmlns:a16="http://schemas.microsoft.com/office/drawing/2014/main" id="{1DDCF30F-9691-4F1A-8F97-16B068655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129" y="1857840"/>
              <a:ext cx="2757" cy="2364"/>
            </a:xfrm>
            <a:custGeom>
              <a:avLst/>
              <a:gdLst>
                <a:gd name="T0" fmla="*/ 7 w 7"/>
                <a:gd name="T1" fmla="*/ 2 h 6"/>
                <a:gd name="T2" fmla="*/ 4 w 7"/>
                <a:gd name="T3" fmla="*/ 6 h 6"/>
                <a:gd name="T4" fmla="*/ 3 w 7"/>
                <a:gd name="T5" fmla="*/ 5 h 6"/>
                <a:gd name="T6" fmla="*/ 0 w 7"/>
                <a:gd name="T7" fmla="*/ 4 h 6"/>
                <a:gd name="T8" fmla="*/ 0 w 7"/>
                <a:gd name="T9" fmla="*/ 2 h 6"/>
                <a:gd name="T10" fmla="*/ 2 w 7"/>
                <a:gd name="T11" fmla="*/ 0 h 6"/>
                <a:gd name="T12" fmla="*/ 7 w 7"/>
                <a:gd name="T13" fmla="*/ 2 h 6"/>
                <a:gd name="T14" fmla="*/ 7 w 7"/>
                <a:gd name="T15" fmla="*/ 2 h 6"/>
                <a:gd name="T16" fmla="*/ 7 w 7"/>
                <a:gd name="T17" fmla="*/ 2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6"/>
                <a:gd name="T29" fmla="*/ 7 w 7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6">
                  <a:moveTo>
                    <a:pt x="7" y="2"/>
                  </a:moveTo>
                  <a:cubicBezTo>
                    <a:pt x="7" y="3"/>
                    <a:pt x="6" y="6"/>
                    <a:pt x="4" y="6"/>
                  </a:cubicBezTo>
                  <a:cubicBezTo>
                    <a:pt x="4" y="6"/>
                    <a:pt x="3" y="5"/>
                    <a:pt x="3" y="5"/>
                  </a:cubicBezTo>
                  <a:cubicBezTo>
                    <a:pt x="2" y="5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2" y="2"/>
                    <a:pt x="2" y="0"/>
                    <a:pt x="2" y="0"/>
                  </a:cubicBezTo>
                  <a:cubicBezTo>
                    <a:pt x="3" y="1"/>
                    <a:pt x="6" y="2"/>
                    <a:pt x="7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0" name="Freeform 363">
              <a:extLst>
                <a:ext uri="{FF2B5EF4-FFF2-40B4-BE49-F238E27FC236}">
                  <a16:creationId xmlns:a16="http://schemas.microsoft.com/office/drawing/2014/main" id="{38F7EAA3-ABC6-45D0-8588-62B05E9CE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5735" y="1860204"/>
              <a:ext cx="4924" cy="6106"/>
            </a:xfrm>
            <a:custGeom>
              <a:avLst/>
              <a:gdLst>
                <a:gd name="T0" fmla="*/ 13 w 13"/>
                <a:gd name="T1" fmla="*/ 11 h 16"/>
                <a:gd name="T2" fmla="*/ 11 w 13"/>
                <a:gd name="T3" fmla="*/ 8 h 16"/>
                <a:gd name="T4" fmla="*/ 11 w 13"/>
                <a:gd name="T5" fmla="*/ 8 h 16"/>
                <a:gd name="T6" fmla="*/ 10 w 13"/>
                <a:gd name="T7" fmla="*/ 9 h 16"/>
                <a:gd name="T8" fmla="*/ 9 w 13"/>
                <a:gd name="T9" fmla="*/ 8 h 16"/>
                <a:gd name="T10" fmla="*/ 11 w 13"/>
                <a:gd name="T11" fmla="*/ 4 h 16"/>
                <a:gd name="T12" fmla="*/ 11 w 13"/>
                <a:gd name="T13" fmla="*/ 4 h 16"/>
                <a:gd name="T14" fmla="*/ 5 w 13"/>
                <a:gd name="T15" fmla="*/ 4 h 16"/>
                <a:gd name="T16" fmla="*/ 5 w 13"/>
                <a:gd name="T17" fmla="*/ 4 h 16"/>
                <a:gd name="T18" fmla="*/ 4 w 13"/>
                <a:gd name="T19" fmla="*/ 1 h 16"/>
                <a:gd name="T20" fmla="*/ 3 w 13"/>
                <a:gd name="T21" fmla="*/ 0 h 16"/>
                <a:gd name="T22" fmla="*/ 1 w 13"/>
                <a:gd name="T23" fmla="*/ 0 h 16"/>
                <a:gd name="T24" fmla="*/ 0 w 13"/>
                <a:gd name="T25" fmla="*/ 2 h 16"/>
                <a:gd name="T26" fmla="*/ 2 w 13"/>
                <a:gd name="T27" fmla="*/ 4 h 16"/>
                <a:gd name="T28" fmla="*/ 0 w 13"/>
                <a:gd name="T29" fmla="*/ 6 h 16"/>
                <a:gd name="T30" fmla="*/ 3 w 13"/>
                <a:gd name="T31" fmla="*/ 8 h 16"/>
                <a:gd name="T32" fmla="*/ 3 w 13"/>
                <a:gd name="T33" fmla="*/ 8 h 16"/>
                <a:gd name="T34" fmla="*/ 4 w 13"/>
                <a:gd name="T35" fmla="*/ 13 h 16"/>
                <a:gd name="T36" fmla="*/ 4 w 13"/>
                <a:gd name="T37" fmla="*/ 13 h 16"/>
                <a:gd name="T38" fmla="*/ 7 w 13"/>
                <a:gd name="T39" fmla="*/ 11 h 16"/>
                <a:gd name="T40" fmla="*/ 7 w 13"/>
                <a:gd name="T41" fmla="*/ 10 h 16"/>
                <a:gd name="T42" fmla="*/ 9 w 13"/>
                <a:gd name="T43" fmla="*/ 10 h 16"/>
                <a:gd name="T44" fmla="*/ 11 w 13"/>
                <a:gd name="T45" fmla="*/ 16 h 16"/>
                <a:gd name="T46" fmla="*/ 13 w 13"/>
                <a:gd name="T47" fmla="*/ 11 h 16"/>
                <a:gd name="T48" fmla="*/ 13 w 13"/>
                <a:gd name="T49" fmla="*/ 11 h 16"/>
                <a:gd name="T50" fmla="*/ 13 w 13"/>
                <a:gd name="T51" fmla="*/ 11 h 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16"/>
                <a:gd name="T80" fmla="*/ 13 w 13"/>
                <a:gd name="T81" fmla="*/ 16 h 1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16">
                  <a:moveTo>
                    <a:pt x="13" y="11"/>
                  </a:moveTo>
                  <a:lnTo>
                    <a:pt x="11" y="8"/>
                  </a:lnTo>
                  <a:cubicBezTo>
                    <a:pt x="11" y="8"/>
                    <a:pt x="10" y="9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6"/>
                    <a:pt x="11" y="5"/>
                    <a:pt x="11" y="4"/>
                  </a:cubicBezTo>
                  <a:lnTo>
                    <a:pt x="5" y="4"/>
                  </a:lnTo>
                  <a:cubicBezTo>
                    <a:pt x="5" y="4"/>
                    <a:pt x="4" y="2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2" y="4"/>
                    <a:pt x="2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0" y="7"/>
                    <a:pt x="2" y="8"/>
                    <a:pt x="3" y="8"/>
                  </a:cubicBezTo>
                  <a:lnTo>
                    <a:pt x="4" y="13"/>
                  </a:lnTo>
                  <a:cubicBezTo>
                    <a:pt x="4" y="12"/>
                    <a:pt x="6" y="12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11"/>
                    <a:pt x="8" y="10"/>
                    <a:pt x="9" y="10"/>
                  </a:cubicBezTo>
                  <a:cubicBezTo>
                    <a:pt x="9" y="11"/>
                    <a:pt x="10" y="14"/>
                    <a:pt x="11" y="16"/>
                  </a:cubicBezTo>
                  <a:cubicBezTo>
                    <a:pt x="13" y="14"/>
                    <a:pt x="13" y="13"/>
                    <a:pt x="13" y="1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1" name="Freeform 364">
              <a:extLst>
                <a:ext uri="{FF2B5EF4-FFF2-40B4-BE49-F238E27FC236}">
                  <a16:creationId xmlns:a16="http://schemas.microsoft.com/office/drawing/2014/main" id="{DD9E5682-89DD-44D4-B13A-1738674BA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933" y="1862962"/>
              <a:ext cx="8076" cy="16152"/>
            </a:xfrm>
            <a:custGeom>
              <a:avLst/>
              <a:gdLst>
                <a:gd name="T0" fmla="*/ 13 w 21"/>
                <a:gd name="T1" fmla="*/ 5 h 42"/>
                <a:gd name="T2" fmla="*/ 9 w 21"/>
                <a:gd name="T3" fmla="*/ 10 h 42"/>
                <a:gd name="T4" fmla="*/ 12 w 21"/>
                <a:gd name="T5" fmla="*/ 15 h 42"/>
                <a:gd name="T6" fmla="*/ 13 w 21"/>
                <a:gd name="T7" fmla="*/ 17 h 42"/>
                <a:gd name="T8" fmla="*/ 14 w 21"/>
                <a:gd name="T9" fmla="*/ 18 h 42"/>
                <a:gd name="T10" fmla="*/ 14 w 21"/>
                <a:gd name="T11" fmla="*/ 18 h 42"/>
                <a:gd name="T12" fmla="*/ 20 w 21"/>
                <a:gd name="T13" fmla="*/ 24 h 42"/>
                <a:gd name="T14" fmla="*/ 20 w 21"/>
                <a:gd name="T15" fmla="*/ 24 h 42"/>
                <a:gd name="T16" fmla="*/ 21 w 21"/>
                <a:gd name="T17" fmla="*/ 31 h 42"/>
                <a:gd name="T18" fmla="*/ 21 w 21"/>
                <a:gd name="T19" fmla="*/ 34 h 42"/>
                <a:gd name="T20" fmla="*/ 16 w 21"/>
                <a:gd name="T21" fmla="*/ 38 h 42"/>
                <a:gd name="T22" fmla="*/ 14 w 21"/>
                <a:gd name="T23" fmla="*/ 38 h 42"/>
                <a:gd name="T24" fmla="*/ 11 w 21"/>
                <a:gd name="T25" fmla="*/ 42 h 42"/>
                <a:gd name="T26" fmla="*/ 10 w 21"/>
                <a:gd name="T27" fmla="*/ 40 h 42"/>
                <a:gd name="T28" fmla="*/ 10 w 21"/>
                <a:gd name="T29" fmla="*/ 37 h 42"/>
                <a:gd name="T30" fmla="*/ 14 w 21"/>
                <a:gd name="T31" fmla="*/ 36 h 42"/>
                <a:gd name="T32" fmla="*/ 18 w 21"/>
                <a:gd name="T33" fmla="*/ 30 h 42"/>
                <a:gd name="T34" fmla="*/ 18 w 21"/>
                <a:gd name="T35" fmla="*/ 30 h 42"/>
                <a:gd name="T36" fmla="*/ 17 w 21"/>
                <a:gd name="T37" fmla="*/ 26 h 42"/>
                <a:gd name="T38" fmla="*/ 17 w 21"/>
                <a:gd name="T39" fmla="*/ 26 h 42"/>
                <a:gd name="T40" fmla="*/ 10 w 21"/>
                <a:gd name="T41" fmla="*/ 15 h 42"/>
                <a:gd name="T42" fmla="*/ 4 w 21"/>
                <a:gd name="T43" fmla="*/ 8 h 42"/>
                <a:gd name="T44" fmla="*/ 0 w 21"/>
                <a:gd name="T45" fmla="*/ 3 h 42"/>
                <a:gd name="T46" fmla="*/ 7 w 21"/>
                <a:gd name="T47" fmla="*/ 0 h 42"/>
                <a:gd name="T48" fmla="*/ 11 w 21"/>
                <a:gd name="T49" fmla="*/ 2 h 42"/>
                <a:gd name="T50" fmla="*/ 13 w 21"/>
                <a:gd name="T51" fmla="*/ 5 h 42"/>
                <a:gd name="T52" fmla="*/ 13 w 21"/>
                <a:gd name="T53" fmla="*/ 5 h 42"/>
                <a:gd name="T54" fmla="*/ 13 w 21"/>
                <a:gd name="T55" fmla="*/ 5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"/>
                <a:gd name="T85" fmla="*/ 0 h 42"/>
                <a:gd name="T86" fmla="*/ 21 w 21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" h="42">
                  <a:moveTo>
                    <a:pt x="13" y="5"/>
                  </a:moveTo>
                  <a:cubicBezTo>
                    <a:pt x="13" y="5"/>
                    <a:pt x="11" y="6"/>
                    <a:pt x="9" y="10"/>
                  </a:cubicBezTo>
                  <a:cubicBezTo>
                    <a:pt x="8" y="10"/>
                    <a:pt x="10" y="15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8"/>
                    <a:pt x="14" y="18"/>
                    <a:pt x="14" y="18"/>
                  </a:cubicBezTo>
                  <a:lnTo>
                    <a:pt x="20" y="24"/>
                  </a:lnTo>
                  <a:cubicBezTo>
                    <a:pt x="20" y="26"/>
                    <a:pt x="21" y="28"/>
                    <a:pt x="21" y="31"/>
                  </a:cubicBezTo>
                  <a:cubicBezTo>
                    <a:pt x="21" y="32"/>
                    <a:pt x="21" y="33"/>
                    <a:pt x="21" y="34"/>
                  </a:cubicBezTo>
                  <a:cubicBezTo>
                    <a:pt x="19" y="35"/>
                    <a:pt x="17" y="37"/>
                    <a:pt x="16" y="38"/>
                  </a:cubicBezTo>
                  <a:cubicBezTo>
                    <a:pt x="16" y="37"/>
                    <a:pt x="15" y="38"/>
                    <a:pt x="14" y="38"/>
                  </a:cubicBezTo>
                  <a:cubicBezTo>
                    <a:pt x="14" y="39"/>
                    <a:pt x="12" y="42"/>
                    <a:pt x="11" y="42"/>
                  </a:cubicBezTo>
                  <a:cubicBezTo>
                    <a:pt x="10" y="42"/>
                    <a:pt x="10" y="41"/>
                    <a:pt x="10" y="40"/>
                  </a:cubicBezTo>
                  <a:cubicBezTo>
                    <a:pt x="10" y="39"/>
                    <a:pt x="10" y="39"/>
                    <a:pt x="10" y="37"/>
                  </a:cubicBezTo>
                  <a:cubicBezTo>
                    <a:pt x="12" y="37"/>
                    <a:pt x="12" y="36"/>
                    <a:pt x="14" y="36"/>
                  </a:cubicBezTo>
                  <a:cubicBezTo>
                    <a:pt x="14" y="34"/>
                    <a:pt x="16" y="31"/>
                    <a:pt x="18" y="30"/>
                  </a:cubicBezTo>
                  <a:lnTo>
                    <a:pt x="17" y="26"/>
                  </a:lnTo>
                  <a:cubicBezTo>
                    <a:pt x="17" y="20"/>
                    <a:pt x="13" y="18"/>
                    <a:pt x="10" y="15"/>
                  </a:cubicBezTo>
                  <a:cubicBezTo>
                    <a:pt x="8" y="13"/>
                    <a:pt x="5" y="10"/>
                    <a:pt x="4" y="8"/>
                  </a:cubicBezTo>
                  <a:cubicBezTo>
                    <a:pt x="3" y="6"/>
                    <a:pt x="1" y="4"/>
                    <a:pt x="0" y="3"/>
                  </a:cubicBezTo>
                  <a:cubicBezTo>
                    <a:pt x="3" y="2"/>
                    <a:pt x="6" y="2"/>
                    <a:pt x="7" y="0"/>
                  </a:cubicBezTo>
                  <a:cubicBezTo>
                    <a:pt x="8" y="1"/>
                    <a:pt x="10" y="2"/>
                    <a:pt x="11" y="2"/>
                  </a:cubicBezTo>
                  <a:cubicBezTo>
                    <a:pt x="12" y="3"/>
                    <a:pt x="12" y="3"/>
                    <a:pt x="13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2" name="Freeform 365">
              <a:extLst>
                <a:ext uri="{FF2B5EF4-FFF2-40B4-BE49-F238E27FC236}">
                  <a16:creationId xmlns:a16="http://schemas.microsoft.com/office/drawing/2014/main" id="{FD1BE7B6-80E5-4E5F-8AF0-0B7B7D101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751" y="1864340"/>
              <a:ext cx="7879" cy="9258"/>
            </a:xfrm>
            <a:custGeom>
              <a:avLst/>
              <a:gdLst>
                <a:gd name="T0" fmla="*/ 5 w 21"/>
                <a:gd name="T1" fmla="*/ 0 h 24"/>
                <a:gd name="T2" fmla="*/ 2 w 21"/>
                <a:gd name="T3" fmla="*/ 2 h 24"/>
                <a:gd name="T4" fmla="*/ 0 w 21"/>
                <a:gd name="T5" fmla="*/ 7 h 24"/>
                <a:gd name="T6" fmla="*/ 0 w 21"/>
                <a:gd name="T7" fmla="*/ 7 h 24"/>
                <a:gd name="T8" fmla="*/ 0 w 21"/>
                <a:gd name="T9" fmla="*/ 6 h 24"/>
                <a:gd name="T10" fmla="*/ 0 w 21"/>
                <a:gd name="T11" fmla="*/ 6 h 24"/>
                <a:gd name="T12" fmla="*/ 3 w 21"/>
                <a:gd name="T13" fmla="*/ 8 h 24"/>
                <a:gd name="T14" fmla="*/ 4 w 21"/>
                <a:gd name="T15" fmla="*/ 14 h 24"/>
                <a:gd name="T16" fmla="*/ 6 w 21"/>
                <a:gd name="T17" fmla="*/ 12 h 24"/>
                <a:gd name="T18" fmla="*/ 7 w 21"/>
                <a:gd name="T19" fmla="*/ 13 h 24"/>
                <a:gd name="T20" fmla="*/ 9 w 21"/>
                <a:gd name="T21" fmla="*/ 11 h 24"/>
                <a:gd name="T22" fmla="*/ 11 w 21"/>
                <a:gd name="T23" fmla="*/ 13 h 24"/>
                <a:gd name="T24" fmla="*/ 16 w 21"/>
                <a:gd name="T25" fmla="*/ 22 h 24"/>
                <a:gd name="T26" fmla="*/ 15 w 21"/>
                <a:gd name="T27" fmla="*/ 23 h 24"/>
                <a:gd name="T28" fmla="*/ 17 w 21"/>
                <a:gd name="T29" fmla="*/ 24 h 24"/>
                <a:gd name="T30" fmla="*/ 21 w 21"/>
                <a:gd name="T31" fmla="*/ 23 h 24"/>
                <a:gd name="T32" fmla="*/ 14 w 21"/>
                <a:gd name="T33" fmla="*/ 12 h 24"/>
                <a:gd name="T34" fmla="*/ 8 w 21"/>
                <a:gd name="T35" fmla="*/ 5 h 24"/>
                <a:gd name="T36" fmla="*/ 5 w 21"/>
                <a:gd name="T37" fmla="*/ 0 h 24"/>
                <a:gd name="T38" fmla="*/ 5 w 21"/>
                <a:gd name="T39" fmla="*/ 0 h 24"/>
                <a:gd name="T40" fmla="*/ 5 w 21"/>
                <a:gd name="T41" fmla="*/ 0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24"/>
                <a:gd name="T65" fmla="*/ 21 w 21"/>
                <a:gd name="T66" fmla="*/ 24 h 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24">
                  <a:moveTo>
                    <a:pt x="5" y="0"/>
                  </a:moveTo>
                  <a:cubicBezTo>
                    <a:pt x="4" y="0"/>
                    <a:pt x="3" y="2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lnTo>
                    <a:pt x="0" y="6"/>
                  </a:lnTo>
                  <a:cubicBezTo>
                    <a:pt x="1" y="7"/>
                    <a:pt x="2" y="8"/>
                    <a:pt x="3" y="8"/>
                  </a:cubicBezTo>
                  <a:cubicBezTo>
                    <a:pt x="3" y="10"/>
                    <a:pt x="3" y="14"/>
                    <a:pt x="4" y="14"/>
                  </a:cubicBezTo>
                  <a:cubicBezTo>
                    <a:pt x="5" y="14"/>
                    <a:pt x="5" y="12"/>
                    <a:pt x="6" y="12"/>
                  </a:cubicBezTo>
                  <a:cubicBezTo>
                    <a:pt x="7" y="12"/>
                    <a:pt x="7" y="13"/>
                    <a:pt x="7" y="13"/>
                  </a:cubicBezTo>
                  <a:cubicBezTo>
                    <a:pt x="8" y="13"/>
                    <a:pt x="8" y="11"/>
                    <a:pt x="9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3" y="15"/>
                    <a:pt x="16" y="18"/>
                    <a:pt x="16" y="22"/>
                  </a:cubicBezTo>
                  <a:cubicBezTo>
                    <a:pt x="16" y="22"/>
                    <a:pt x="15" y="23"/>
                    <a:pt x="15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8" y="22"/>
                    <a:pt x="19" y="23"/>
                    <a:pt x="21" y="23"/>
                  </a:cubicBezTo>
                  <a:cubicBezTo>
                    <a:pt x="21" y="17"/>
                    <a:pt x="17" y="15"/>
                    <a:pt x="14" y="12"/>
                  </a:cubicBezTo>
                  <a:cubicBezTo>
                    <a:pt x="12" y="10"/>
                    <a:pt x="9" y="7"/>
                    <a:pt x="8" y="5"/>
                  </a:cubicBezTo>
                  <a:cubicBezTo>
                    <a:pt x="7" y="3"/>
                    <a:pt x="5" y="2"/>
                    <a:pt x="5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3" name="Freeform 366">
              <a:extLst>
                <a:ext uri="{FF2B5EF4-FFF2-40B4-BE49-F238E27FC236}">
                  <a16:creationId xmlns:a16="http://schemas.microsoft.com/office/drawing/2014/main" id="{5EE01BA3-1A49-445C-8890-A568DB1AC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903" y="1872613"/>
              <a:ext cx="4924" cy="4727"/>
            </a:xfrm>
            <a:custGeom>
              <a:avLst/>
              <a:gdLst>
                <a:gd name="T0" fmla="*/ 5 w 13"/>
                <a:gd name="T1" fmla="*/ 1 h 12"/>
                <a:gd name="T2" fmla="*/ 8 w 13"/>
                <a:gd name="T3" fmla="*/ 2 h 12"/>
                <a:gd name="T4" fmla="*/ 12 w 13"/>
                <a:gd name="T5" fmla="*/ 1 h 12"/>
                <a:gd name="T6" fmla="*/ 12 w 13"/>
                <a:gd name="T7" fmla="*/ 1 h 12"/>
                <a:gd name="T8" fmla="*/ 13 w 13"/>
                <a:gd name="T9" fmla="*/ 5 h 12"/>
                <a:gd name="T10" fmla="*/ 13 w 13"/>
                <a:gd name="T11" fmla="*/ 5 h 12"/>
                <a:gd name="T12" fmla="*/ 9 w 13"/>
                <a:gd name="T13" fmla="*/ 11 h 12"/>
                <a:gd name="T14" fmla="*/ 5 w 13"/>
                <a:gd name="T15" fmla="*/ 12 h 12"/>
                <a:gd name="T16" fmla="*/ 1 w 13"/>
                <a:gd name="T17" fmla="*/ 10 h 12"/>
                <a:gd name="T18" fmla="*/ 2 w 13"/>
                <a:gd name="T19" fmla="*/ 9 h 12"/>
                <a:gd name="T20" fmla="*/ 0 w 13"/>
                <a:gd name="T21" fmla="*/ 3 h 12"/>
                <a:gd name="T22" fmla="*/ 3 w 13"/>
                <a:gd name="T23" fmla="*/ 1 h 12"/>
                <a:gd name="T24" fmla="*/ 5 w 13"/>
                <a:gd name="T25" fmla="*/ 1 h 12"/>
                <a:gd name="T26" fmla="*/ 5 w 13"/>
                <a:gd name="T27" fmla="*/ 1 h 12"/>
                <a:gd name="T28" fmla="*/ 5 w 13"/>
                <a:gd name="T29" fmla="*/ 1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"/>
                <a:gd name="T46" fmla="*/ 0 h 12"/>
                <a:gd name="T47" fmla="*/ 13 w 13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" h="12">
                  <a:moveTo>
                    <a:pt x="5" y="1"/>
                  </a:moveTo>
                  <a:cubicBezTo>
                    <a:pt x="7" y="2"/>
                    <a:pt x="7" y="2"/>
                    <a:pt x="8" y="2"/>
                  </a:cubicBezTo>
                  <a:cubicBezTo>
                    <a:pt x="9" y="0"/>
                    <a:pt x="10" y="1"/>
                    <a:pt x="12" y="1"/>
                  </a:cubicBezTo>
                  <a:lnTo>
                    <a:pt x="13" y="5"/>
                  </a:lnTo>
                  <a:cubicBezTo>
                    <a:pt x="11" y="6"/>
                    <a:pt x="9" y="9"/>
                    <a:pt x="9" y="11"/>
                  </a:cubicBezTo>
                  <a:cubicBezTo>
                    <a:pt x="7" y="11"/>
                    <a:pt x="7" y="12"/>
                    <a:pt x="5" y="12"/>
                  </a:cubicBezTo>
                  <a:cubicBezTo>
                    <a:pt x="4" y="12"/>
                    <a:pt x="1" y="12"/>
                    <a:pt x="1" y="10"/>
                  </a:cubicBezTo>
                  <a:cubicBezTo>
                    <a:pt x="1" y="10"/>
                    <a:pt x="2" y="10"/>
                    <a:pt x="2" y="9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3" y="1"/>
                    <a:pt x="4" y="1"/>
                    <a:pt x="5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4" name="Freeform 367">
              <a:extLst>
                <a:ext uri="{FF2B5EF4-FFF2-40B4-BE49-F238E27FC236}">
                  <a16:creationId xmlns:a16="http://schemas.microsoft.com/office/drawing/2014/main" id="{82B01995-E898-4231-A554-072FA55AF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070" y="1846612"/>
              <a:ext cx="3349" cy="4727"/>
            </a:xfrm>
            <a:custGeom>
              <a:avLst/>
              <a:gdLst>
                <a:gd name="T0" fmla="*/ 0 w 9"/>
                <a:gd name="T1" fmla="*/ 2 h 12"/>
                <a:gd name="T2" fmla="*/ 3 w 9"/>
                <a:gd name="T3" fmla="*/ 0 h 12"/>
                <a:gd name="T4" fmla="*/ 7 w 9"/>
                <a:gd name="T5" fmla="*/ 3 h 12"/>
                <a:gd name="T6" fmla="*/ 9 w 9"/>
                <a:gd name="T7" fmla="*/ 8 h 12"/>
                <a:gd name="T8" fmla="*/ 4 w 9"/>
                <a:gd name="T9" fmla="*/ 11 h 12"/>
                <a:gd name="T10" fmla="*/ 3 w 9"/>
                <a:gd name="T11" fmla="*/ 7 h 12"/>
                <a:gd name="T12" fmla="*/ 0 w 9"/>
                <a:gd name="T13" fmla="*/ 4 h 12"/>
                <a:gd name="T14" fmla="*/ 0 w 9"/>
                <a:gd name="T15" fmla="*/ 2 h 12"/>
                <a:gd name="T16" fmla="*/ 0 w 9"/>
                <a:gd name="T17" fmla="*/ 2 h 12"/>
                <a:gd name="T18" fmla="*/ 0 w 9"/>
                <a:gd name="T19" fmla="*/ 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12"/>
                <a:gd name="T32" fmla="*/ 9 w 9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12">
                  <a:moveTo>
                    <a:pt x="0" y="2"/>
                  </a:moveTo>
                  <a:cubicBezTo>
                    <a:pt x="1" y="0"/>
                    <a:pt x="3" y="0"/>
                    <a:pt x="3" y="0"/>
                  </a:cubicBezTo>
                  <a:cubicBezTo>
                    <a:pt x="4" y="1"/>
                    <a:pt x="6" y="3"/>
                    <a:pt x="7" y="3"/>
                  </a:cubicBezTo>
                  <a:cubicBezTo>
                    <a:pt x="8" y="5"/>
                    <a:pt x="9" y="6"/>
                    <a:pt x="9" y="8"/>
                  </a:cubicBezTo>
                  <a:cubicBezTo>
                    <a:pt x="9" y="12"/>
                    <a:pt x="5" y="9"/>
                    <a:pt x="4" y="11"/>
                  </a:cubicBezTo>
                  <a:cubicBezTo>
                    <a:pt x="2" y="11"/>
                    <a:pt x="3" y="8"/>
                    <a:pt x="3" y="7"/>
                  </a:cubicBezTo>
                  <a:cubicBezTo>
                    <a:pt x="2" y="5"/>
                    <a:pt x="0" y="5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5" name="Freeform 368">
              <a:extLst>
                <a:ext uri="{FF2B5EF4-FFF2-40B4-BE49-F238E27FC236}">
                  <a16:creationId xmlns:a16="http://schemas.microsoft.com/office/drawing/2014/main" id="{C6A6BDCA-0877-46A3-907A-14CFDD7E7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88" y="1880492"/>
              <a:ext cx="8470" cy="7485"/>
            </a:xfrm>
            <a:custGeom>
              <a:avLst/>
              <a:gdLst>
                <a:gd name="T0" fmla="*/ 20 w 22"/>
                <a:gd name="T1" fmla="*/ 10 h 20"/>
                <a:gd name="T2" fmla="*/ 17 w 22"/>
                <a:gd name="T3" fmla="*/ 9 h 20"/>
                <a:gd name="T4" fmla="*/ 15 w 22"/>
                <a:gd name="T5" fmla="*/ 11 h 20"/>
                <a:gd name="T6" fmla="*/ 12 w 22"/>
                <a:gd name="T7" fmla="*/ 17 h 20"/>
                <a:gd name="T8" fmla="*/ 11 w 22"/>
                <a:gd name="T9" fmla="*/ 18 h 20"/>
                <a:gd name="T10" fmla="*/ 11 w 22"/>
                <a:gd name="T11" fmla="*/ 18 h 20"/>
                <a:gd name="T12" fmla="*/ 10 w 22"/>
                <a:gd name="T13" fmla="*/ 18 h 20"/>
                <a:gd name="T14" fmla="*/ 10 w 22"/>
                <a:gd name="T15" fmla="*/ 18 h 20"/>
                <a:gd name="T16" fmla="*/ 7 w 22"/>
                <a:gd name="T17" fmla="*/ 18 h 20"/>
                <a:gd name="T18" fmla="*/ 2 w 22"/>
                <a:gd name="T19" fmla="*/ 20 h 20"/>
                <a:gd name="T20" fmla="*/ 0 w 22"/>
                <a:gd name="T21" fmla="*/ 16 h 20"/>
                <a:gd name="T22" fmla="*/ 2 w 22"/>
                <a:gd name="T23" fmla="*/ 17 h 20"/>
                <a:gd name="T24" fmla="*/ 3 w 22"/>
                <a:gd name="T25" fmla="*/ 14 h 20"/>
                <a:gd name="T26" fmla="*/ 9 w 22"/>
                <a:gd name="T27" fmla="*/ 9 h 20"/>
                <a:gd name="T28" fmla="*/ 10 w 22"/>
                <a:gd name="T29" fmla="*/ 7 h 20"/>
                <a:gd name="T30" fmla="*/ 10 w 22"/>
                <a:gd name="T31" fmla="*/ 7 h 20"/>
                <a:gd name="T32" fmla="*/ 13 w 22"/>
                <a:gd name="T33" fmla="*/ 10 h 20"/>
                <a:gd name="T34" fmla="*/ 13 w 22"/>
                <a:gd name="T35" fmla="*/ 7 h 20"/>
                <a:gd name="T36" fmla="*/ 17 w 22"/>
                <a:gd name="T37" fmla="*/ 0 h 20"/>
                <a:gd name="T38" fmla="*/ 22 w 22"/>
                <a:gd name="T39" fmla="*/ 7 h 20"/>
                <a:gd name="T40" fmla="*/ 20 w 22"/>
                <a:gd name="T41" fmla="*/ 8 h 20"/>
                <a:gd name="T42" fmla="*/ 20 w 22"/>
                <a:gd name="T43" fmla="*/ 10 h 20"/>
                <a:gd name="T44" fmla="*/ 20 w 22"/>
                <a:gd name="T45" fmla="*/ 10 h 20"/>
                <a:gd name="T46" fmla="*/ 20 w 22"/>
                <a:gd name="T47" fmla="*/ 1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"/>
                <a:gd name="T73" fmla="*/ 0 h 20"/>
                <a:gd name="T74" fmla="*/ 22 w 22"/>
                <a:gd name="T75" fmla="*/ 20 h 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" h="20">
                  <a:moveTo>
                    <a:pt x="20" y="10"/>
                  </a:moveTo>
                  <a:cubicBezTo>
                    <a:pt x="19" y="10"/>
                    <a:pt x="17" y="9"/>
                    <a:pt x="17" y="9"/>
                  </a:cubicBezTo>
                  <a:cubicBezTo>
                    <a:pt x="16" y="9"/>
                    <a:pt x="15" y="10"/>
                    <a:pt x="15" y="11"/>
                  </a:cubicBezTo>
                  <a:cubicBezTo>
                    <a:pt x="15" y="13"/>
                    <a:pt x="14" y="16"/>
                    <a:pt x="12" y="17"/>
                  </a:cubicBezTo>
                  <a:cubicBezTo>
                    <a:pt x="12" y="17"/>
                    <a:pt x="11" y="17"/>
                    <a:pt x="11" y="18"/>
                  </a:cubicBezTo>
                  <a:lnTo>
                    <a:pt x="10" y="18"/>
                  </a:lnTo>
                  <a:cubicBezTo>
                    <a:pt x="9" y="18"/>
                    <a:pt x="8" y="18"/>
                    <a:pt x="7" y="18"/>
                  </a:cubicBezTo>
                  <a:cubicBezTo>
                    <a:pt x="6" y="19"/>
                    <a:pt x="4" y="20"/>
                    <a:pt x="2" y="20"/>
                  </a:cubicBezTo>
                  <a:cubicBezTo>
                    <a:pt x="1" y="20"/>
                    <a:pt x="0" y="17"/>
                    <a:pt x="0" y="16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2" y="16"/>
                    <a:pt x="2" y="15"/>
                    <a:pt x="3" y="14"/>
                  </a:cubicBezTo>
                  <a:cubicBezTo>
                    <a:pt x="3" y="11"/>
                    <a:pt x="9" y="12"/>
                    <a:pt x="9" y="9"/>
                  </a:cubicBezTo>
                  <a:cubicBezTo>
                    <a:pt x="9" y="9"/>
                    <a:pt x="10" y="7"/>
                    <a:pt x="10" y="7"/>
                  </a:cubicBezTo>
                  <a:cubicBezTo>
                    <a:pt x="9" y="8"/>
                    <a:pt x="10" y="7"/>
                    <a:pt x="10" y="7"/>
                  </a:cubicBezTo>
                  <a:cubicBezTo>
                    <a:pt x="10" y="7"/>
                    <a:pt x="10" y="11"/>
                    <a:pt x="13" y="10"/>
                  </a:cubicBezTo>
                  <a:cubicBezTo>
                    <a:pt x="15" y="11"/>
                    <a:pt x="14" y="9"/>
                    <a:pt x="13" y="7"/>
                  </a:cubicBezTo>
                  <a:cubicBezTo>
                    <a:pt x="15" y="5"/>
                    <a:pt x="15" y="2"/>
                    <a:pt x="17" y="0"/>
                  </a:cubicBezTo>
                  <a:cubicBezTo>
                    <a:pt x="17" y="4"/>
                    <a:pt x="21" y="4"/>
                    <a:pt x="22" y="7"/>
                  </a:cubicBezTo>
                  <a:cubicBezTo>
                    <a:pt x="21" y="8"/>
                    <a:pt x="21" y="7"/>
                    <a:pt x="20" y="8"/>
                  </a:cubicBezTo>
                  <a:cubicBezTo>
                    <a:pt x="20" y="8"/>
                    <a:pt x="20" y="9"/>
                    <a:pt x="20" y="1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6" name="Freeform 369">
              <a:extLst>
                <a:ext uri="{FF2B5EF4-FFF2-40B4-BE49-F238E27FC236}">
                  <a16:creationId xmlns:a16="http://schemas.microsoft.com/office/drawing/2014/main" id="{A04D692D-3026-4245-BA51-E26186F1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933" y="1881674"/>
              <a:ext cx="3939" cy="5516"/>
            </a:xfrm>
            <a:custGeom>
              <a:avLst/>
              <a:gdLst>
                <a:gd name="T0" fmla="*/ 6 w 10"/>
                <a:gd name="T1" fmla="*/ 1 h 14"/>
                <a:gd name="T2" fmla="*/ 8 w 10"/>
                <a:gd name="T3" fmla="*/ 3 h 14"/>
                <a:gd name="T4" fmla="*/ 8 w 10"/>
                <a:gd name="T5" fmla="*/ 3 h 14"/>
                <a:gd name="T6" fmla="*/ 8 w 10"/>
                <a:gd name="T7" fmla="*/ 8 h 14"/>
                <a:gd name="T8" fmla="*/ 8 w 10"/>
                <a:gd name="T9" fmla="*/ 8 h 14"/>
                <a:gd name="T10" fmla="*/ 10 w 10"/>
                <a:gd name="T11" fmla="*/ 12 h 14"/>
                <a:gd name="T12" fmla="*/ 10 w 10"/>
                <a:gd name="T13" fmla="*/ 12 h 14"/>
                <a:gd name="T14" fmla="*/ 10 w 10"/>
                <a:gd name="T15" fmla="*/ 14 h 14"/>
                <a:gd name="T16" fmla="*/ 10 w 10"/>
                <a:gd name="T17" fmla="*/ 14 h 14"/>
                <a:gd name="T18" fmla="*/ 7 w 10"/>
                <a:gd name="T19" fmla="*/ 14 h 14"/>
                <a:gd name="T20" fmla="*/ 2 w 10"/>
                <a:gd name="T21" fmla="*/ 8 h 14"/>
                <a:gd name="T22" fmla="*/ 0 w 10"/>
                <a:gd name="T23" fmla="*/ 5 h 14"/>
                <a:gd name="T24" fmla="*/ 0 w 10"/>
                <a:gd name="T25" fmla="*/ 4 h 14"/>
                <a:gd name="T26" fmla="*/ 0 w 10"/>
                <a:gd name="T27" fmla="*/ 0 h 14"/>
                <a:gd name="T28" fmla="*/ 3 w 10"/>
                <a:gd name="T29" fmla="*/ 2 h 14"/>
                <a:gd name="T30" fmla="*/ 6 w 10"/>
                <a:gd name="T31" fmla="*/ 1 h 14"/>
                <a:gd name="T32" fmla="*/ 6 w 10"/>
                <a:gd name="T33" fmla="*/ 1 h 14"/>
                <a:gd name="T34" fmla="*/ 6 w 10"/>
                <a:gd name="T35" fmla="*/ 1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"/>
                <a:gd name="T55" fmla="*/ 0 h 14"/>
                <a:gd name="T56" fmla="*/ 10 w 10"/>
                <a:gd name="T57" fmla="*/ 14 h 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" h="14">
                  <a:moveTo>
                    <a:pt x="6" y="1"/>
                  </a:moveTo>
                  <a:cubicBezTo>
                    <a:pt x="7" y="2"/>
                    <a:pt x="7" y="3"/>
                    <a:pt x="8" y="3"/>
                  </a:cubicBezTo>
                  <a:lnTo>
                    <a:pt x="8" y="8"/>
                  </a:lnTo>
                  <a:cubicBezTo>
                    <a:pt x="8" y="11"/>
                    <a:pt x="9" y="11"/>
                    <a:pt x="10" y="12"/>
                  </a:cubicBezTo>
                  <a:lnTo>
                    <a:pt x="10" y="14"/>
                  </a:lnTo>
                  <a:cubicBezTo>
                    <a:pt x="9" y="14"/>
                    <a:pt x="8" y="14"/>
                    <a:pt x="7" y="14"/>
                  </a:cubicBezTo>
                  <a:cubicBezTo>
                    <a:pt x="5" y="12"/>
                    <a:pt x="3" y="10"/>
                    <a:pt x="2" y="8"/>
                  </a:cubicBezTo>
                  <a:cubicBezTo>
                    <a:pt x="1" y="7"/>
                    <a:pt x="0" y="7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2" y="0"/>
                    <a:pt x="2" y="2"/>
                    <a:pt x="3" y="2"/>
                  </a:cubicBezTo>
                  <a:cubicBezTo>
                    <a:pt x="4" y="2"/>
                    <a:pt x="5" y="1"/>
                    <a:pt x="6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7" name="Freeform 370">
              <a:extLst>
                <a:ext uri="{FF2B5EF4-FFF2-40B4-BE49-F238E27FC236}">
                  <a16:creationId xmlns:a16="http://schemas.microsoft.com/office/drawing/2014/main" id="{B1178F78-1AF8-4312-9643-EE69C06A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7540" y="1891523"/>
              <a:ext cx="8667" cy="8667"/>
            </a:xfrm>
            <a:custGeom>
              <a:avLst/>
              <a:gdLst>
                <a:gd name="T0" fmla="*/ 0 w 23"/>
                <a:gd name="T1" fmla="*/ 0 h 23"/>
                <a:gd name="T2" fmla="*/ 13 w 23"/>
                <a:gd name="T3" fmla="*/ 6 h 23"/>
                <a:gd name="T4" fmla="*/ 13 w 23"/>
                <a:gd name="T5" fmla="*/ 8 h 23"/>
                <a:gd name="T6" fmla="*/ 17 w 23"/>
                <a:gd name="T7" fmla="*/ 12 h 23"/>
                <a:gd name="T8" fmla="*/ 16 w 23"/>
                <a:gd name="T9" fmla="*/ 12 h 23"/>
                <a:gd name="T10" fmla="*/ 16 w 23"/>
                <a:gd name="T11" fmla="*/ 13 h 23"/>
                <a:gd name="T12" fmla="*/ 20 w 23"/>
                <a:gd name="T13" fmla="*/ 18 h 23"/>
                <a:gd name="T14" fmla="*/ 22 w 23"/>
                <a:gd name="T15" fmla="*/ 21 h 23"/>
                <a:gd name="T16" fmla="*/ 23 w 23"/>
                <a:gd name="T17" fmla="*/ 21 h 23"/>
                <a:gd name="T18" fmla="*/ 22 w 23"/>
                <a:gd name="T19" fmla="*/ 23 h 23"/>
                <a:gd name="T20" fmla="*/ 8 w 23"/>
                <a:gd name="T21" fmla="*/ 14 h 23"/>
                <a:gd name="T22" fmla="*/ 5 w 23"/>
                <a:gd name="T23" fmla="*/ 16 h 23"/>
                <a:gd name="T24" fmla="*/ 6 w 23"/>
                <a:gd name="T25" fmla="*/ 17 h 23"/>
                <a:gd name="T26" fmla="*/ 5 w 23"/>
                <a:gd name="T27" fmla="*/ 19 h 23"/>
                <a:gd name="T28" fmla="*/ 5 w 23"/>
                <a:gd name="T29" fmla="*/ 19 h 23"/>
                <a:gd name="T30" fmla="*/ 4 w 23"/>
                <a:gd name="T31" fmla="*/ 19 h 23"/>
                <a:gd name="T32" fmla="*/ 4 w 23"/>
                <a:gd name="T33" fmla="*/ 19 h 23"/>
                <a:gd name="T34" fmla="*/ 0 w 23"/>
                <a:gd name="T35" fmla="*/ 19 h 23"/>
                <a:gd name="T36" fmla="*/ 0 w 23"/>
                <a:gd name="T37" fmla="*/ 19 h 23"/>
                <a:gd name="T38" fmla="*/ 0 w 23"/>
                <a:gd name="T39" fmla="*/ 12 h 23"/>
                <a:gd name="T40" fmla="*/ 0 w 23"/>
                <a:gd name="T41" fmla="*/ 11 h 23"/>
                <a:gd name="T42" fmla="*/ 0 w 23"/>
                <a:gd name="T43" fmla="*/ 10 h 23"/>
                <a:gd name="T44" fmla="*/ 0 w 23"/>
                <a:gd name="T45" fmla="*/ 0 h 23"/>
                <a:gd name="T46" fmla="*/ 0 w 23"/>
                <a:gd name="T47" fmla="*/ 0 h 23"/>
                <a:gd name="T48" fmla="*/ 0 w 23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3"/>
                <a:gd name="T76" fmla="*/ 0 h 23"/>
                <a:gd name="T77" fmla="*/ 23 w 23"/>
                <a:gd name="T78" fmla="*/ 23 h 2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3" h="23">
                  <a:moveTo>
                    <a:pt x="0" y="0"/>
                  </a:moveTo>
                  <a:cubicBezTo>
                    <a:pt x="10" y="2"/>
                    <a:pt x="8" y="4"/>
                    <a:pt x="13" y="6"/>
                  </a:cubicBezTo>
                  <a:cubicBezTo>
                    <a:pt x="12" y="8"/>
                    <a:pt x="13" y="7"/>
                    <a:pt x="13" y="8"/>
                  </a:cubicBezTo>
                  <a:cubicBezTo>
                    <a:pt x="13" y="8"/>
                    <a:pt x="17" y="11"/>
                    <a:pt x="17" y="12"/>
                  </a:cubicBezTo>
                  <a:cubicBezTo>
                    <a:pt x="17" y="12"/>
                    <a:pt x="16" y="12"/>
                    <a:pt x="16" y="12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8" y="18"/>
                    <a:pt x="20" y="18"/>
                  </a:cubicBezTo>
                  <a:cubicBezTo>
                    <a:pt x="20" y="20"/>
                    <a:pt x="22" y="20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3" y="22"/>
                    <a:pt x="23" y="23"/>
                    <a:pt x="22" y="23"/>
                  </a:cubicBezTo>
                  <a:cubicBezTo>
                    <a:pt x="14" y="23"/>
                    <a:pt x="15" y="14"/>
                    <a:pt x="8" y="14"/>
                  </a:cubicBezTo>
                  <a:cubicBezTo>
                    <a:pt x="6" y="14"/>
                    <a:pt x="6" y="16"/>
                    <a:pt x="5" y="16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6" y="18"/>
                    <a:pt x="5" y="19"/>
                    <a:pt x="5" y="19"/>
                  </a:cubicBezTo>
                  <a:lnTo>
                    <a:pt x="4" y="19"/>
                  </a:lnTo>
                  <a:cubicBezTo>
                    <a:pt x="3" y="19"/>
                    <a:pt x="0" y="19"/>
                    <a:pt x="0" y="19"/>
                  </a:cubicBez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8" name="Freeform 371">
              <a:extLst>
                <a:ext uri="{FF2B5EF4-FFF2-40B4-BE49-F238E27FC236}">
                  <a16:creationId xmlns:a16="http://schemas.microsoft.com/office/drawing/2014/main" id="{E0586C3B-9122-4BD5-9986-8F3C8CE0A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434" y="1890932"/>
              <a:ext cx="4136" cy="4334"/>
            </a:xfrm>
            <a:custGeom>
              <a:avLst/>
              <a:gdLst>
                <a:gd name="T0" fmla="*/ 5 w 11"/>
                <a:gd name="T1" fmla="*/ 0 h 11"/>
                <a:gd name="T2" fmla="*/ 11 w 11"/>
                <a:gd name="T3" fmla="*/ 5 h 11"/>
                <a:gd name="T4" fmla="*/ 4 w 11"/>
                <a:gd name="T5" fmla="*/ 11 h 11"/>
                <a:gd name="T6" fmla="*/ 0 w 11"/>
                <a:gd name="T7" fmla="*/ 10 h 11"/>
                <a:gd name="T8" fmla="*/ 2 w 11"/>
                <a:gd name="T9" fmla="*/ 9 h 11"/>
                <a:gd name="T10" fmla="*/ 2 w 11"/>
                <a:gd name="T11" fmla="*/ 10 h 11"/>
                <a:gd name="T12" fmla="*/ 3 w 11"/>
                <a:gd name="T13" fmla="*/ 8 h 11"/>
                <a:gd name="T14" fmla="*/ 4 w 11"/>
                <a:gd name="T15" fmla="*/ 8 h 11"/>
                <a:gd name="T16" fmla="*/ 10 w 11"/>
                <a:gd name="T17" fmla="*/ 5 h 11"/>
                <a:gd name="T18" fmla="*/ 9 w 11"/>
                <a:gd name="T19" fmla="*/ 3 h 11"/>
                <a:gd name="T20" fmla="*/ 8 w 11"/>
                <a:gd name="T21" fmla="*/ 2 h 11"/>
                <a:gd name="T22" fmla="*/ 8 w 11"/>
                <a:gd name="T23" fmla="*/ 2 h 11"/>
                <a:gd name="T24" fmla="*/ 6 w 11"/>
                <a:gd name="T25" fmla="*/ 2 h 11"/>
                <a:gd name="T26" fmla="*/ 6 w 11"/>
                <a:gd name="T27" fmla="*/ 2 h 11"/>
                <a:gd name="T28" fmla="*/ 6 w 11"/>
                <a:gd name="T29" fmla="*/ 0 h 11"/>
                <a:gd name="T30" fmla="*/ 4 w 11"/>
                <a:gd name="T31" fmla="*/ 0 h 11"/>
                <a:gd name="T32" fmla="*/ 5 w 11"/>
                <a:gd name="T33" fmla="*/ 0 h 11"/>
                <a:gd name="T34" fmla="*/ 5 w 11"/>
                <a:gd name="T35" fmla="*/ 0 h 11"/>
                <a:gd name="T36" fmla="*/ 5 w 11"/>
                <a:gd name="T37" fmla="*/ 0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"/>
                <a:gd name="T58" fmla="*/ 0 h 11"/>
                <a:gd name="T59" fmla="*/ 11 w 11"/>
                <a:gd name="T60" fmla="*/ 11 h 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" h="11">
                  <a:moveTo>
                    <a:pt x="5" y="0"/>
                  </a:moveTo>
                  <a:cubicBezTo>
                    <a:pt x="8" y="0"/>
                    <a:pt x="11" y="4"/>
                    <a:pt x="11" y="5"/>
                  </a:cubicBezTo>
                  <a:cubicBezTo>
                    <a:pt x="11" y="8"/>
                    <a:pt x="7" y="11"/>
                    <a:pt x="4" y="11"/>
                  </a:cubicBezTo>
                  <a:cubicBezTo>
                    <a:pt x="2" y="11"/>
                    <a:pt x="1" y="10"/>
                    <a:pt x="0" y="10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10" y="6"/>
                    <a:pt x="10" y="5"/>
                  </a:cubicBezTo>
                  <a:cubicBezTo>
                    <a:pt x="10" y="4"/>
                    <a:pt x="9" y="3"/>
                    <a:pt x="9" y="3"/>
                  </a:cubicBezTo>
                  <a:cubicBezTo>
                    <a:pt x="8" y="3"/>
                    <a:pt x="8" y="3"/>
                    <a:pt x="8" y="2"/>
                  </a:cubicBezTo>
                  <a:lnTo>
                    <a:pt x="6" y="2"/>
                  </a:ln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9" name="Freeform 372">
              <a:extLst>
                <a:ext uri="{FF2B5EF4-FFF2-40B4-BE49-F238E27FC236}">
                  <a16:creationId xmlns:a16="http://schemas.microsoft.com/office/drawing/2014/main" id="{B353F752-C2E8-4FD4-AB0C-FC088DEAD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403" y="1898023"/>
              <a:ext cx="3939" cy="1773"/>
            </a:xfrm>
            <a:custGeom>
              <a:avLst/>
              <a:gdLst>
                <a:gd name="T0" fmla="*/ 0 w 10"/>
                <a:gd name="T1" fmla="*/ 5 h 5"/>
                <a:gd name="T2" fmla="*/ 8 w 10"/>
                <a:gd name="T3" fmla="*/ 0 h 5"/>
                <a:gd name="T4" fmla="*/ 8 w 10"/>
                <a:gd name="T5" fmla="*/ 0 h 5"/>
                <a:gd name="T6" fmla="*/ 10 w 10"/>
                <a:gd name="T7" fmla="*/ 0 h 5"/>
                <a:gd name="T8" fmla="*/ 10 w 10"/>
                <a:gd name="T9" fmla="*/ 0 h 5"/>
                <a:gd name="T10" fmla="*/ 0 w 10"/>
                <a:gd name="T11" fmla="*/ 5 h 5"/>
                <a:gd name="T12" fmla="*/ 0 w 10"/>
                <a:gd name="T13" fmla="*/ 5 h 5"/>
                <a:gd name="T14" fmla="*/ 0 w 10"/>
                <a:gd name="T15" fmla="*/ 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5"/>
                <a:gd name="T26" fmla="*/ 10 w 10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5">
                  <a:moveTo>
                    <a:pt x="0" y="5"/>
                  </a:moveTo>
                  <a:cubicBezTo>
                    <a:pt x="2" y="3"/>
                    <a:pt x="5" y="1"/>
                    <a:pt x="8" y="0"/>
                  </a:cubicBezTo>
                  <a:lnTo>
                    <a:pt x="10" y="0"/>
                  </a:lnTo>
                  <a:cubicBezTo>
                    <a:pt x="7" y="3"/>
                    <a:pt x="3" y="5"/>
                    <a:pt x="0" y="5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0" name="Freeform 373">
              <a:extLst>
                <a:ext uri="{FF2B5EF4-FFF2-40B4-BE49-F238E27FC236}">
                  <a16:creationId xmlns:a16="http://schemas.microsoft.com/office/drawing/2014/main" id="{196ECC7D-2F82-45D4-BD1B-8575C2113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736" y="1886401"/>
              <a:ext cx="1576" cy="3152"/>
            </a:xfrm>
            <a:custGeom>
              <a:avLst/>
              <a:gdLst>
                <a:gd name="T0" fmla="*/ 0 w 4"/>
                <a:gd name="T1" fmla="*/ 4 h 8"/>
                <a:gd name="T2" fmla="*/ 0 w 4"/>
                <a:gd name="T3" fmla="*/ 7 h 8"/>
                <a:gd name="T4" fmla="*/ 0 w 4"/>
                <a:gd name="T5" fmla="*/ 7 h 8"/>
                <a:gd name="T6" fmla="*/ 1 w 4"/>
                <a:gd name="T7" fmla="*/ 6 h 8"/>
                <a:gd name="T8" fmla="*/ 2 w 4"/>
                <a:gd name="T9" fmla="*/ 8 h 8"/>
                <a:gd name="T10" fmla="*/ 2 w 4"/>
                <a:gd name="T11" fmla="*/ 5 h 8"/>
                <a:gd name="T12" fmla="*/ 4 w 4"/>
                <a:gd name="T13" fmla="*/ 6 h 8"/>
                <a:gd name="T14" fmla="*/ 3 w 4"/>
                <a:gd name="T15" fmla="*/ 1 h 8"/>
                <a:gd name="T16" fmla="*/ 3 w 4"/>
                <a:gd name="T17" fmla="*/ 1 h 8"/>
                <a:gd name="T18" fmla="*/ 0 w 4"/>
                <a:gd name="T19" fmla="*/ 0 h 8"/>
                <a:gd name="T20" fmla="*/ 0 w 4"/>
                <a:gd name="T21" fmla="*/ 1 h 8"/>
                <a:gd name="T22" fmla="*/ 0 w 4"/>
                <a:gd name="T23" fmla="*/ 4 h 8"/>
                <a:gd name="T24" fmla="*/ 0 w 4"/>
                <a:gd name="T25" fmla="*/ 4 h 8"/>
                <a:gd name="T26" fmla="*/ 0 w 4"/>
                <a:gd name="T27" fmla="*/ 4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"/>
                <a:gd name="T43" fmla="*/ 0 h 8"/>
                <a:gd name="T44" fmla="*/ 4 w 4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" h="8">
                  <a:moveTo>
                    <a:pt x="0" y="4"/>
                  </a:moveTo>
                  <a:lnTo>
                    <a:pt x="0" y="7"/>
                  </a:lnTo>
                  <a:cubicBezTo>
                    <a:pt x="0" y="7"/>
                    <a:pt x="1" y="7"/>
                    <a:pt x="1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2" y="7"/>
                    <a:pt x="2" y="5"/>
                    <a:pt x="2" y="5"/>
                  </a:cubicBezTo>
                  <a:cubicBezTo>
                    <a:pt x="3" y="5"/>
                    <a:pt x="4" y="6"/>
                    <a:pt x="4" y="6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1" name="Freeform 374">
              <a:extLst>
                <a:ext uri="{FF2B5EF4-FFF2-40B4-BE49-F238E27FC236}">
                  <a16:creationId xmlns:a16="http://schemas.microsoft.com/office/drawing/2014/main" id="{E5727FF2-160D-458D-A482-D27695AAD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328" y="1891523"/>
              <a:ext cx="2954" cy="985"/>
            </a:xfrm>
            <a:custGeom>
              <a:avLst/>
              <a:gdLst>
                <a:gd name="T0" fmla="*/ 1 w 8"/>
                <a:gd name="T1" fmla="*/ 0 h 3"/>
                <a:gd name="T2" fmla="*/ 5 w 8"/>
                <a:gd name="T3" fmla="*/ 0 h 3"/>
                <a:gd name="T4" fmla="*/ 8 w 8"/>
                <a:gd name="T5" fmla="*/ 3 h 3"/>
                <a:gd name="T6" fmla="*/ 6 w 8"/>
                <a:gd name="T7" fmla="*/ 3 h 3"/>
                <a:gd name="T8" fmla="*/ 4 w 8"/>
                <a:gd name="T9" fmla="*/ 2 h 3"/>
                <a:gd name="T10" fmla="*/ 1 w 8"/>
                <a:gd name="T11" fmla="*/ 2 h 3"/>
                <a:gd name="T12" fmla="*/ 1 w 8"/>
                <a:gd name="T13" fmla="*/ 0 h 3"/>
                <a:gd name="T14" fmla="*/ 1 w 8"/>
                <a:gd name="T15" fmla="*/ 0 h 3"/>
                <a:gd name="T16" fmla="*/ 1 w 8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3"/>
                <a:gd name="T29" fmla="*/ 8 w 8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3">
                  <a:moveTo>
                    <a:pt x="1" y="0"/>
                  </a:moveTo>
                  <a:cubicBezTo>
                    <a:pt x="3" y="1"/>
                    <a:pt x="3" y="0"/>
                    <a:pt x="5" y="0"/>
                  </a:cubicBezTo>
                  <a:cubicBezTo>
                    <a:pt x="6" y="0"/>
                    <a:pt x="7" y="2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2" name="Freeform 375">
              <a:extLst>
                <a:ext uri="{FF2B5EF4-FFF2-40B4-BE49-F238E27FC236}">
                  <a16:creationId xmlns:a16="http://schemas.microsoft.com/office/drawing/2014/main" id="{6933CE68-A804-49D2-A339-C3EAF07B3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282" y="1888765"/>
              <a:ext cx="3152" cy="2167"/>
            </a:xfrm>
            <a:custGeom>
              <a:avLst/>
              <a:gdLst>
                <a:gd name="T0" fmla="*/ 1 w 9"/>
                <a:gd name="T1" fmla="*/ 2 h 6"/>
                <a:gd name="T2" fmla="*/ 5 w 9"/>
                <a:gd name="T3" fmla="*/ 0 h 6"/>
                <a:gd name="T4" fmla="*/ 8 w 9"/>
                <a:gd name="T5" fmla="*/ 2 h 6"/>
                <a:gd name="T6" fmla="*/ 8 w 9"/>
                <a:gd name="T7" fmla="*/ 4 h 6"/>
                <a:gd name="T8" fmla="*/ 9 w 9"/>
                <a:gd name="T9" fmla="*/ 6 h 6"/>
                <a:gd name="T10" fmla="*/ 4 w 9"/>
                <a:gd name="T11" fmla="*/ 6 h 6"/>
                <a:gd name="T12" fmla="*/ 3 w 9"/>
                <a:gd name="T13" fmla="*/ 4 h 6"/>
                <a:gd name="T14" fmla="*/ 0 w 9"/>
                <a:gd name="T15" fmla="*/ 3 h 6"/>
                <a:gd name="T16" fmla="*/ 1 w 9"/>
                <a:gd name="T17" fmla="*/ 2 h 6"/>
                <a:gd name="T18" fmla="*/ 1 w 9"/>
                <a:gd name="T19" fmla="*/ 2 h 6"/>
                <a:gd name="T20" fmla="*/ 1 w 9"/>
                <a:gd name="T21" fmla="*/ 2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6"/>
                <a:gd name="T35" fmla="*/ 9 w 9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6">
                  <a:moveTo>
                    <a:pt x="1" y="2"/>
                  </a:moveTo>
                  <a:cubicBezTo>
                    <a:pt x="2" y="2"/>
                    <a:pt x="3" y="0"/>
                    <a:pt x="5" y="0"/>
                  </a:cubicBezTo>
                  <a:cubicBezTo>
                    <a:pt x="6" y="0"/>
                    <a:pt x="7" y="2"/>
                    <a:pt x="8" y="2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8" y="6"/>
                    <a:pt x="6" y="6"/>
                    <a:pt x="4" y="6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2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3" name="Freeform 376">
              <a:extLst>
                <a:ext uri="{FF2B5EF4-FFF2-40B4-BE49-F238E27FC236}">
                  <a16:creationId xmlns:a16="http://schemas.microsoft.com/office/drawing/2014/main" id="{32E219C8-4CB2-4004-A353-77550D770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858" y="1886796"/>
              <a:ext cx="5516" cy="8273"/>
            </a:xfrm>
            <a:custGeom>
              <a:avLst/>
              <a:gdLst>
                <a:gd name="T0" fmla="*/ 2 w 16"/>
                <a:gd name="T1" fmla="*/ 21 h 21"/>
                <a:gd name="T2" fmla="*/ 1 w 16"/>
                <a:gd name="T3" fmla="*/ 21 h 21"/>
                <a:gd name="T4" fmla="*/ 1 w 16"/>
                <a:gd name="T5" fmla="*/ 21 h 21"/>
                <a:gd name="T6" fmla="*/ 2 w 16"/>
                <a:gd name="T7" fmla="*/ 19 h 21"/>
                <a:gd name="T8" fmla="*/ 2 w 16"/>
                <a:gd name="T9" fmla="*/ 19 h 21"/>
                <a:gd name="T10" fmla="*/ 2 w 16"/>
                <a:gd name="T11" fmla="*/ 15 h 21"/>
                <a:gd name="T12" fmla="*/ 2 w 16"/>
                <a:gd name="T13" fmla="*/ 15 h 21"/>
                <a:gd name="T14" fmla="*/ 0 w 16"/>
                <a:gd name="T15" fmla="*/ 14 h 21"/>
                <a:gd name="T16" fmla="*/ 1 w 16"/>
                <a:gd name="T17" fmla="*/ 8 h 21"/>
                <a:gd name="T18" fmla="*/ 3 w 16"/>
                <a:gd name="T19" fmla="*/ 4 h 21"/>
                <a:gd name="T20" fmla="*/ 8 w 16"/>
                <a:gd name="T21" fmla="*/ 1 h 21"/>
                <a:gd name="T22" fmla="*/ 12 w 16"/>
                <a:gd name="T23" fmla="*/ 2 h 21"/>
                <a:gd name="T24" fmla="*/ 16 w 16"/>
                <a:gd name="T25" fmla="*/ 0 h 21"/>
                <a:gd name="T26" fmla="*/ 16 w 16"/>
                <a:gd name="T27" fmla="*/ 1 h 21"/>
                <a:gd name="T28" fmla="*/ 12 w 16"/>
                <a:gd name="T29" fmla="*/ 4 h 21"/>
                <a:gd name="T30" fmla="*/ 9 w 16"/>
                <a:gd name="T31" fmla="*/ 2 h 21"/>
                <a:gd name="T32" fmla="*/ 7 w 16"/>
                <a:gd name="T33" fmla="*/ 2 h 21"/>
                <a:gd name="T34" fmla="*/ 3 w 16"/>
                <a:gd name="T35" fmla="*/ 6 h 21"/>
                <a:gd name="T36" fmla="*/ 3 w 16"/>
                <a:gd name="T37" fmla="*/ 6 h 21"/>
                <a:gd name="T38" fmla="*/ 3 w 16"/>
                <a:gd name="T39" fmla="*/ 7 h 21"/>
                <a:gd name="T40" fmla="*/ 3 w 16"/>
                <a:gd name="T41" fmla="*/ 7 h 21"/>
                <a:gd name="T42" fmla="*/ 5 w 16"/>
                <a:gd name="T43" fmla="*/ 9 h 21"/>
                <a:gd name="T44" fmla="*/ 7 w 16"/>
                <a:gd name="T45" fmla="*/ 7 h 21"/>
                <a:gd name="T46" fmla="*/ 11 w 16"/>
                <a:gd name="T47" fmla="*/ 7 h 21"/>
                <a:gd name="T48" fmla="*/ 12 w 16"/>
                <a:gd name="T49" fmla="*/ 9 h 21"/>
                <a:gd name="T50" fmla="*/ 9 w 16"/>
                <a:gd name="T51" fmla="*/ 9 h 21"/>
                <a:gd name="T52" fmla="*/ 8 w 16"/>
                <a:gd name="T53" fmla="*/ 10 h 21"/>
                <a:gd name="T54" fmla="*/ 10 w 16"/>
                <a:gd name="T55" fmla="*/ 14 h 21"/>
                <a:gd name="T56" fmla="*/ 9 w 16"/>
                <a:gd name="T57" fmla="*/ 16 h 21"/>
                <a:gd name="T58" fmla="*/ 11 w 16"/>
                <a:gd name="T59" fmla="*/ 17 h 21"/>
                <a:gd name="T60" fmla="*/ 11 w 16"/>
                <a:gd name="T61" fmla="*/ 20 h 21"/>
                <a:gd name="T62" fmla="*/ 9 w 16"/>
                <a:gd name="T63" fmla="*/ 20 h 21"/>
                <a:gd name="T64" fmla="*/ 5 w 16"/>
                <a:gd name="T65" fmla="*/ 12 h 21"/>
                <a:gd name="T66" fmla="*/ 3 w 16"/>
                <a:gd name="T67" fmla="*/ 12 h 21"/>
                <a:gd name="T68" fmla="*/ 3 w 16"/>
                <a:gd name="T69" fmla="*/ 12 h 21"/>
                <a:gd name="T70" fmla="*/ 3 w 16"/>
                <a:gd name="T71" fmla="*/ 14 h 21"/>
                <a:gd name="T72" fmla="*/ 4 w 16"/>
                <a:gd name="T73" fmla="*/ 18 h 21"/>
                <a:gd name="T74" fmla="*/ 4 w 16"/>
                <a:gd name="T75" fmla="*/ 18 h 21"/>
                <a:gd name="T76" fmla="*/ 2 w 16"/>
                <a:gd name="T77" fmla="*/ 21 h 21"/>
                <a:gd name="T78" fmla="*/ 2 w 16"/>
                <a:gd name="T79" fmla="*/ 21 h 21"/>
                <a:gd name="T80" fmla="*/ 2 w 16"/>
                <a:gd name="T81" fmla="*/ 21 h 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"/>
                <a:gd name="T124" fmla="*/ 0 h 21"/>
                <a:gd name="T125" fmla="*/ 16 w 16"/>
                <a:gd name="T126" fmla="*/ 21 h 2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" h="21">
                  <a:moveTo>
                    <a:pt x="2" y="21"/>
                  </a:moveTo>
                  <a:lnTo>
                    <a:pt x="1" y="21"/>
                  </a:lnTo>
                  <a:cubicBezTo>
                    <a:pt x="1" y="20"/>
                    <a:pt x="1" y="19"/>
                    <a:pt x="2" y="19"/>
                  </a:cubicBezTo>
                  <a:lnTo>
                    <a:pt x="2" y="15"/>
                  </a:lnTo>
                  <a:cubicBezTo>
                    <a:pt x="1" y="15"/>
                    <a:pt x="0" y="14"/>
                    <a:pt x="0" y="14"/>
                  </a:cubicBezTo>
                  <a:cubicBezTo>
                    <a:pt x="1" y="12"/>
                    <a:pt x="1" y="10"/>
                    <a:pt x="1" y="8"/>
                  </a:cubicBezTo>
                  <a:cubicBezTo>
                    <a:pt x="3" y="8"/>
                    <a:pt x="2" y="6"/>
                    <a:pt x="3" y="4"/>
                  </a:cubicBezTo>
                  <a:cubicBezTo>
                    <a:pt x="3" y="2"/>
                    <a:pt x="5" y="0"/>
                    <a:pt x="8" y="1"/>
                  </a:cubicBezTo>
                  <a:cubicBezTo>
                    <a:pt x="10" y="2"/>
                    <a:pt x="10" y="2"/>
                    <a:pt x="12" y="2"/>
                  </a:cubicBezTo>
                  <a:cubicBezTo>
                    <a:pt x="15" y="2"/>
                    <a:pt x="15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2"/>
                    <a:pt x="14" y="4"/>
                    <a:pt x="12" y="4"/>
                  </a:cubicBezTo>
                  <a:cubicBezTo>
                    <a:pt x="11" y="4"/>
                    <a:pt x="10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4" y="5"/>
                    <a:pt x="3" y="6"/>
                  </a:cubicBezTo>
                  <a:lnTo>
                    <a:pt x="3" y="7"/>
                  </a:lnTo>
                  <a:cubicBezTo>
                    <a:pt x="5" y="7"/>
                    <a:pt x="5" y="8"/>
                    <a:pt x="5" y="9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10" y="12"/>
                    <a:pt x="10" y="14"/>
                  </a:cubicBezTo>
                  <a:cubicBezTo>
                    <a:pt x="10" y="15"/>
                    <a:pt x="9" y="16"/>
                    <a:pt x="9" y="16"/>
                  </a:cubicBezTo>
                  <a:cubicBezTo>
                    <a:pt x="9" y="17"/>
                    <a:pt x="10" y="17"/>
                    <a:pt x="11" y="17"/>
                  </a:cubicBezTo>
                  <a:cubicBezTo>
                    <a:pt x="11" y="19"/>
                    <a:pt x="11" y="19"/>
                    <a:pt x="11" y="20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7" y="20"/>
                    <a:pt x="5" y="14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lnTo>
                    <a:pt x="3" y="14"/>
                  </a:lnTo>
                  <a:lnTo>
                    <a:pt x="4" y="18"/>
                  </a:lnTo>
                  <a:cubicBezTo>
                    <a:pt x="4" y="20"/>
                    <a:pt x="1" y="20"/>
                    <a:pt x="2" y="2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4" name="Freeform 377">
              <a:extLst>
                <a:ext uri="{FF2B5EF4-FFF2-40B4-BE49-F238E27FC236}">
                  <a16:creationId xmlns:a16="http://schemas.microsoft.com/office/drawing/2014/main" id="{6EFE2E30-6B0B-48AF-92FB-7A89F99E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91" y="1876553"/>
              <a:ext cx="2364" cy="2954"/>
            </a:xfrm>
            <a:custGeom>
              <a:avLst/>
              <a:gdLst>
                <a:gd name="T0" fmla="*/ 5 w 6"/>
                <a:gd name="T1" fmla="*/ 0 h 8"/>
                <a:gd name="T2" fmla="*/ 6 w 6"/>
                <a:gd name="T3" fmla="*/ 1 h 8"/>
                <a:gd name="T4" fmla="*/ 0 w 6"/>
                <a:gd name="T5" fmla="*/ 8 h 8"/>
                <a:gd name="T6" fmla="*/ 0 w 6"/>
                <a:gd name="T7" fmla="*/ 6 h 8"/>
                <a:gd name="T8" fmla="*/ 2 w 6"/>
                <a:gd name="T9" fmla="*/ 5 h 8"/>
                <a:gd name="T10" fmla="*/ 5 w 6"/>
                <a:gd name="T11" fmla="*/ 0 h 8"/>
                <a:gd name="T12" fmla="*/ 5 w 6"/>
                <a:gd name="T13" fmla="*/ 0 h 8"/>
                <a:gd name="T14" fmla="*/ 5 w 6"/>
                <a:gd name="T15" fmla="*/ 0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8"/>
                <a:gd name="T26" fmla="*/ 6 w 6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8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5" y="3"/>
                    <a:pt x="2" y="7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6"/>
                    <a:pt x="2" y="5"/>
                    <a:pt x="2" y="5"/>
                  </a:cubicBezTo>
                  <a:cubicBezTo>
                    <a:pt x="4" y="3"/>
                    <a:pt x="3" y="1"/>
                    <a:pt x="5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5" name="Freeform 378">
              <a:extLst>
                <a:ext uri="{FF2B5EF4-FFF2-40B4-BE49-F238E27FC236}">
                  <a16:creationId xmlns:a16="http://schemas.microsoft.com/office/drawing/2014/main" id="{EE4F8373-4574-469B-BC88-693EF6ED8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615" y="1877341"/>
              <a:ext cx="3939" cy="4924"/>
            </a:xfrm>
            <a:custGeom>
              <a:avLst/>
              <a:gdLst>
                <a:gd name="T0" fmla="*/ 0 w 11"/>
                <a:gd name="T1" fmla="*/ 10 h 13"/>
                <a:gd name="T2" fmla="*/ 0 w 11"/>
                <a:gd name="T3" fmla="*/ 8 h 13"/>
                <a:gd name="T4" fmla="*/ 0 w 11"/>
                <a:gd name="T5" fmla="*/ 7 h 13"/>
                <a:gd name="T6" fmla="*/ 3 w 11"/>
                <a:gd name="T7" fmla="*/ 5 h 13"/>
                <a:gd name="T8" fmla="*/ 4 w 11"/>
                <a:gd name="T9" fmla="*/ 5 h 13"/>
                <a:gd name="T10" fmla="*/ 5 w 11"/>
                <a:gd name="T11" fmla="*/ 6 h 13"/>
                <a:gd name="T12" fmla="*/ 8 w 11"/>
                <a:gd name="T13" fmla="*/ 0 h 13"/>
                <a:gd name="T14" fmla="*/ 9 w 11"/>
                <a:gd name="T15" fmla="*/ 1 h 13"/>
                <a:gd name="T16" fmla="*/ 9 w 11"/>
                <a:gd name="T17" fmla="*/ 3 h 13"/>
                <a:gd name="T18" fmla="*/ 10 w 11"/>
                <a:gd name="T19" fmla="*/ 4 h 13"/>
                <a:gd name="T20" fmla="*/ 10 w 11"/>
                <a:gd name="T21" fmla="*/ 6 h 13"/>
                <a:gd name="T22" fmla="*/ 11 w 11"/>
                <a:gd name="T23" fmla="*/ 9 h 13"/>
                <a:gd name="T24" fmla="*/ 11 w 11"/>
                <a:gd name="T25" fmla="*/ 9 h 13"/>
                <a:gd name="T26" fmla="*/ 11 w 11"/>
                <a:gd name="T27" fmla="*/ 12 h 13"/>
                <a:gd name="T28" fmla="*/ 11 w 11"/>
                <a:gd name="T29" fmla="*/ 12 h 13"/>
                <a:gd name="T30" fmla="*/ 10 w 11"/>
                <a:gd name="T31" fmla="*/ 10 h 13"/>
                <a:gd name="T32" fmla="*/ 9 w 11"/>
                <a:gd name="T33" fmla="*/ 9 h 13"/>
                <a:gd name="T34" fmla="*/ 8 w 11"/>
                <a:gd name="T35" fmla="*/ 13 h 13"/>
                <a:gd name="T36" fmla="*/ 8 w 11"/>
                <a:gd name="T37" fmla="*/ 13 h 13"/>
                <a:gd name="T38" fmla="*/ 6 w 11"/>
                <a:gd name="T39" fmla="*/ 13 h 13"/>
                <a:gd name="T40" fmla="*/ 6 w 11"/>
                <a:gd name="T41" fmla="*/ 13 h 13"/>
                <a:gd name="T42" fmla="*/ 4 w 11"/>
                <a:gd name="T43" fmla="*/ 10 h 13"/>
                <a:gd name="T44" fmla="*/ 5 w 11"/>
                <a:gd name="T45" fmla="*/ 8 h 13"/>
                <a:gd name="T46" fmla="*/ 5 w 11"/>
                <a:gd name="T47" fmla="*/ 8 h 13"/>
                <a:gd name="T48" fmla="*/ 4 w 11"/>
                <a:gd name="T49" fmla="*/ 8 h 13"/>
                <a:gd name="T50" fmla="*/ 4 w 11"/>
                <a:gd name="T51" fmla="*/ 8 h 13"/>
                <a:gd name="T52" fmla="*/ 1 w 11"/>
                <a:gd name="T53" fmla="*/ 8 h 13"/>
                <a:gd name="T54" fmla="*/ 1 w 11"/>
                <a:gd name="T55" fmla="*/ 8 h 13"/>
                <a:gd name="T56" fmla="*/ 0 w 11"/>
                <a:gd name="T57" fmla="*/ 10 h 13"/>
                <a:gd name="T58" fmla="*/ 0 w 11"/>
                <a:gd name="T59" fmla="*/ 10 h 13"/>
                <a:gd name="T60" fmla="*/ 0 w 11"/>
                <a:gd name="T61" fmla="*/ 10 h 1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"/>
                <a:gd name="T94" fmla="*/ 0 h 13"/>
                <a:gd name="T95" fmla="*/ 11 w 11"/>
                <a:gd name="T96" fmla="*/ 13 h 1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" h="13">
                  <a:moveTo>
                    <a:pt x="0" y="10"/>
                  </a:moveTo>
                  <a:cubicBezTo>
                    <a:pt x="0" y="9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6"/>
                    <a:pt x="5" y="6"/>
                  </a:cubicBezTo>
                  <a:cubicBezTo>
                    <a:pt x="7" y="6"/>
                    <a:pt x="8" y="2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lnTo>
                    <a:pt x="11" y="12"/>
                  </a:lnTo>
                  <a:cubicBezTo>
                    <a:pt x="10" y="11"/>
                    <a:pt x="10" y="10"/>
                    <a:pt x="10" y="10"/>
                  </a:cubicBezTo>
                  <a:cubicBezTo>
                    <a:pt x="10" y="10"/>
                    <a:pt x="9" y="9"/>
                    <a:pt x="9" y="9"/>
                  </a:cubicBezTo>
                  <a:cubicBezTo>
                    <a:pt x="8" y="10"/>
                    <a:pt x="8" y="12"/>
                    <a:pt x="8" y="13"/>
                  </a:cubicBezTo>
                  <a:lnTo>
                    <a:pt x="6" y="13"/>
                  </a:lnTo>
                  <a:cubicBezTo>
                    <a:pt x="5" y="12"/>
                    <a:pt x="5" y="11"/>
                    <a:pt x="4" y="10"/>
                  </a:cubicBezTo>
                  <a:cubicBezTo>
                    <a:pt x="4" y="9"/>
                    <a:pt x="5" y="9"/>
                    <a:pt x="5" y="8"/>
                  </a:cubicBezTo>
                  <a:lnTo>
                    <a:pt x="4" y="8"/>
                  </a:lnTo>
                  <a:lnTo>
                    <a:pt x="1" y="8"/>
                  </a:lnTo>
                  <a:cubicBezTo>
                    <a:pt x="1" y="8"/>
                    <a:pt x="0" y="9"/>
                    <a:pt x="0" y="1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6" name="Freeform 379">
              <a:extLst>
                <a:ext uri="{FF2B5EF4-FFF2-40B4-BE49-F238E27FC236}">
                  <a16:creationId xmlns:a16="http://schemas.microsoft.com/office/drawing/2014/main" id="{CD1D92AD-B016-4CE9-BB41-80BD4CDF9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055" y="1873598"/>
              <a:ext cx="1182" cy="1576"/>
            </a:xfrm>
            <a:custGeom>
              <a:avLst/>
              <a:gdLst>
                <a:gd name="T0" fmla="*/ 3 w 3"/>
                <a:gd name="T1" fmla="*/ 3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  <a:gd name="T8" fmla="*/ 3 w 3"/>
                <a:gd name="T9" fmla="*/ 3 h 5"/>
                <a:gd name="T10" fmla="*/ 3 w 3"/>
                <a:gd name="T11" fmla="*/ 3 h 5"/>
                <a:gd name="T12" fmla="*/ 3 w 3"/>
                <a:gd name="T13" fmla="*/ 3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5"/>
                <a:gd name="T23" fmla="*/ 3 w 3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5">
                  <a:moveTo>
                    <a:pt x="3" y="3"/>
                  </a:moveTo>
                  <a:lnTo>
                    <a:pt x="3" y="5"/>
                  </a:lnTo>
                  <a:cubicBezTo>
                    <a:pt x="1" y="3"/>
                    <a:pt x="1" y="2"/>
                    <a:pt x="0" y="0"/>
                  </a:cubicBezTo>
                  <a:cubicBezTo>
                    <a:pt x="2" y="1"/>
                    <a:pt x="2" y="2"/>
                    <a:pt x="3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7" name="Freeform 380">
              <a:extLst>
                <a:ext uri="{FF2B5EF4-FFF2-40B4-BE49-F238E27FC236}">
                  <a16:creationId xmlns:a16="http://schemas.microsoft.com/office/drawing/2014/main" id="{520ED207-5039-4FD9-931A-156BB23D5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827" y="1875765"/>
              <a:ext cx="788" cy="985"/>
            </a:xfrm>
            <a:custGeom>
              <a:avLst/>
              <a:gdLst>
                <a:gd name="T0" fmla="*/ 1 w 2"/>
                <a:gd name="T1" fmla="*/ 1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3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1 h 3"/>
                <a:gd name="T14" fmla="*/ 1 w 2"/>
                <a:gd name="T15" fmla="*/ 1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"/>
                <a:gd name="T25" fmla="*/ 0 h 3"/>
                <a:gd name="T26" fmla="*/ 2 w 2"/>
                <a:gd name="T27" fmla="*/ 3 h 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" h="3">
                  <a:moveTo>
                    <a:pt x="1" y="1"/>
                  </a:moveTo>
                  <a:cubicBezTo>
                    <a:pt x="1" y="1"/>
                    <a:pt x="2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2"/>
                    <a:pt x="0" y="1"/>
                  </a:cubicBezTo>
                  <a:lnTo>
                    <a:pt x="1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8" name="Freeform 381">
              <a:extLst>
                <a:ext uri="{FF2B5EF4-FFF2-40B4-BE49-F238E27FC236}">
                  <a16:creationId xmlns:a16="http://schemas.microsoft.com/office/drawing/2014/main" id="{D337B19D-133C-4173-99B9-0C025953D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463" y="1867886"/>
              <a:ext cx="2364" cy="5712"/>
            </a:xfrm>
            <a:custGeom>
              <a:avLst/>
              <a:gdLst>
                <a:gd name="T0" fmla="*/ 1 w 7"/>
                <a:gd name="T1" fmla="*/ 0 h 14"/>
                <a:gd name="T2" fmla="*/ 3 w 7"/>
                <a:gd name="T3" fmla="*/ 0 h 14"/>
                <a:gd name="T4" fmla="*/ 3 w 7"/>
                <a:gd name="T5" fmla="*/ 0 h 14"/>
                <a:gd name="T6" fmla="*/ 4 w 7"/>
                <a:gd name="T7" fmla="*/ 1 h 14"/>
                <a:gd name="T8" fmla="*/ 5 w 7"/>
                <a:gd name="T9" fmla="*/ 1 h 14"/>
                <a:gd name="T10" fmla="*/ 7 w 7"/>
                <a:gd name="T11" fmla="*/ 5 h 14"/>
                <a:gd name="T12" fmla="*/ 5 w 7"/>
                <a:gd name="T13" fmla="*/ 8 h 14"/>
                <a:gd name="T14" fmla="*/ 5 w 7"/>
                <a:gd name="T15" fmla="*/ 10 h 14"/>
                <a:gd name="T16" fmla="*/ 6 w 7"/>
                <a:gd name="T17" fmla="*/ 10 h 14"/>
                <a:gd name="T18" fmla="*/ 6 w 7"/>
                <a:gd name="T19" fmla="*/ 14 h 14"/>
                <a:gd name="T20" fmla="*/ 5 w 7"/>
                <a:gd name="T21" fmla="*/ 14 h 14"/>
                <a:gd name="T22" fmla="*/ 3 w 7"/>
                <a:gd name="T23" fmla="*/ 13 h 14"/>
                <a:gd name="T24" fmla="*/ 4 w 7"/>
                <a:gd name="T25" fmla="*/ 12 h 14"/>
                <a:gd name="T26" fmla="*/ 0 w 7"/>
                <a:gd name="T27" fmla="*/ 7 h 14"/>
                <a:gd name="T28" fmla="*/ 0 w 7"/>
                <a:gd name="T29" fmla="*/ 6 h 14"/>
                <a:gd name="T30" fmla="*/ 0 w 7"/>
                <a:gd name="T31" fmla="*/ 6 h 14"/>
                <a:gd name="T32" fmla="*/ 1 w 7"/>
                <a:gd name="T33" fmla="*/ 6 h 14"/>
                <a:gd name="T34" fmla="*/ 1 w 7"/>
                <a:gd name="T35" fmla="*/ 6 h 14"/>
                <a:gd name="T36" fmla="*/ 1 w 7"/>
                <a:gd name="T37" fmla="*/ 0 h 14"/>
                <a:gd name="T38" fmla="*/ 1 w 7"/>
                <a:gd name="T39" fmla="*/ 0 h 14"/>
                <a:gd name="T40" fmla="*/ 1 w 7"/>
                <a:gd name="T41" fmla="*/ 0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"/>
                <a:gd name="T64" fmla="*/ 0 h 14"/>
                <a:gd name="T65" fmla="*/ 7 w 7"/>
                <a:gd name="T66" fmla="*/ 14 h 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" h="14">
                  <a:moveTo>
                    <a:pt x="1" y="0"/>
                  </a:moveTo>
                  <a:lnTo>
                    <a:pt x="3" y="0"/>
                  </a:ln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5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2"/>
                    <a:pt x="6" y="12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2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7"/>
                    <a:pt x="0" y="7"/>
                    <a:pt x="0" y="6"/>
                  </a:cubicBezTo>
                  <a:lnTo>
                    <a:pt x="1" y="6"/>
                  </a:lnTo>
                  <a:cubicBezTo>
                    <a:pt x="1" y="6"/>
                    <a:pt x="2" y="1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9" name="Freeform 382">
              <a:extLst>
                <a:ext uri="{FF2B5EF4-FFF2-40B4-BE49-F238E27FC236}">
                  <a16:creationId xmlns:a16="http://schemas.microsoft.com/office/drawing/2014/main" id="{E8B7DE93-1F7C-4872-8A9B-2B6AF7EC6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191" y="1876356"/>
              <a:ext cx="591" cy="394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1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2"/>
                <a:gd name="T23" fmla="*/ 2 w 2"/>
                <a:gd name="T24" fmla="*/ 2 h 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0" name="Freeform 383">
              <a:extLst>
                <a:ext uri="{FF2B5EF4-FFF2-40B4-BE49-F238E27FC236}">
                  <a16:creationId xmlns:a16="http://schemas.microsoft.com/office/drawing/2014/main" id="{0A2D9B2C-4334-466A-B3D7-98ACFAE76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812" y="1874977"/>
              <a:ext cx="985" cy="19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1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1"/>
                <a:gd name="T20" fmla="*/ 2 w 2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1">
                  <a:moveTo>
                    <a:pt x="0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1" name="Freeform 384">
              <a:extLst>
                <a:ext uri="{FF2B5EF4-FFF2-40B4-BE49-F238E27FC236}">
                  <a16:creationId xmlns:a16="http://schemas.microsoft.com/office/drawing/2014/main" id="{464DCB15-A202-43DF-80E3-23468AA5B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827" y="1874977"/>
              <a:ext cx="591" cy="1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"/>
                <a:gd name="T25" fmla="*/ 0 h 1"/>
                <a:gd name="T26" fmla="*/ 1 w 1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1"/>
                    <a:pt x="1" y="1"/>
                  </a:cubicBez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2" name="Freeform 385">
              <a:extLst>
                <a:ext uri="{FF2B5EF4-FFF2-40B4-BE49-F238E27FC236}">
                  <a16:creationId xmlns:a16="http://schemas.microsoft.com/office/drawing/2014/main" id="{1938D703-E4F2-49AE-921F-B28E4F3C8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039" y="1866704"/>
              <a:ext cx="2364" cy="1970"/>
            </a:xfrm>
            <a:custGeom>
              <a:avLst/>
              <a:gdLst>
                <a:gd name="T0" fmla="*/ 0 w 6"/>
                <a:gd name="T1" fmla="*/ 3 h 5"/>
                <a:gd name="T2" fmla="*/ 2 w 6"/>
                <a:gd name="T3" fmla="*/ 0 h 5"/>
                <a:gd name="T4" fmla="*/ 2 w 6"/>
                <a:gd name="T5" fmla="*/ 0 h 5"/>
                <a:gd name="T6" fmla="*/ 5 w 6"/>
                <a:gd name="T7" fmla="*/ 0 h 5"/>
                <a:gd name="T8" fmla="*/ 5 w 6"/>
                <a:gd name="T9" fmla="*/ 0 h 5"/>
                <a:gd name="T10" fmla="*/ 6 w 6"/>
                <a:gd name="T11" fmla="*/ 1 h 5"/>
                <a:gd name="T12" fmla="*/ 3 w 6"/>
                <a:gd name="T13" fmla="*/ 5 h 5"/>
                <a:gd name="T14" fmla="*/ 1 w 6"/>
                <a:gd name="T15" fmla="*/ 3 h 5"/>
                <a:gd name="T16" fmla="*/ 1 w 6"/>
                <a:gd name="T17" fmla="*/ 3 h 5"/>
                <a:gd name="T18" fmla="*/ 0 w 6"/>
                <a:gd name="T19" fmla="*/ 3 h 5"/>
                <a:gd name="T20" fmla="*/ 0 w 6"/>
                <a:gd name="T21" fmla="*/ 3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5"/>
                <a:gd name="T35" fmla="*/ 6 w 6"/>
                <a:gd name="T36" fmla="*/ 5 h 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5">
                  <a:moveTo>
                    <a:pt x="0" y="3"/>
                  </a:moveTo>
                  <a:cubicBezTo>
                    <a:pt x="1" y="2"/>
                    <a:pt x="2" y="1"/>
                    <a:pt x="2" y="0"/>
                  </a:cubicBezTo>
                  <a:lnTo>
                    <a:pt x="5" y="0"/>
                  </a:lnTo>
                  <a:cubicBezTo>
                    <a:pt x="5" y="1"/>
                    <a:pt x="6" y="1"/>
                    <a:pt x="6" y="1"/>
                  </a:cubicBezTo>
                  <a:cubicBezTo>
                    <a:pt x="6" y="4"/>
                    <a:pt x="5" y="5"/>
                    <a:pt x="3" y="5"/>
                  </a:cubicBezTo>
                  <a:cubicBezTo>
                    <a:pt x="2" y="5"/>
                    <a:pt x="1" y="4"/>
                    <a:pt x="1" y="3"/>
                  </a:cubicBezTo>
                  <a:lnTo>
                    <a:pt x="0" y="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3" name="Freeform 386">
              <a:extLst>
                <a:ext uri="{FF2B5EF4-FFF2-40B4-BE49-F238E27FC236}">
                  <a16:creationId xmlns:a16="http://schemas.microsoft.com/office/drawing/2014/main" id="{AF0474BC-D51A-4020-9DEC-78A10F67E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91" y="1860795"/>
              <a:ext cx="2167" cy="3152"/>
            </a:xfrm>
            <a:custGeom>
              <a:avLst/>
              <a:gdLst>
                <a:gd name="T0" fmla="*/ 5 w 5"/>
                <a:gd name="T1" fmla="*/ 1 h 8"/>
                <a:gd name="T2" fmla="*/ 5 w 5"/>
                <a:gd name="T3" fmla="*/ 6 h 8"/>
                <a:gd name="T4" fmla="*/ 2 w 5"/>
                <a:gd name="T5" fmla="*/ 8 h 8"/>
                <a:gd name="T6" fmla="*/ 0 w 5"/>
                <a:gd name="T7" fmla="*/ 5 h 8"/>
                <a:gd name="T8" fmla="*/ 0 w 5"/>
                <a:gd name="T9" fmla="*/ 3 h 8"/>
                <a:gd name="T10" fmla="*/ 2 w 5"/>
                <a:gd name="T11" fmla="*/ 3 h 8"/>
                <a:gd name="T12" fmla="*/ 5 w 5"/>
                <a:gd name="T13" fmla="*/ 1 h 8"/>
                <a:gd name="T14" fmla="*/ 5 w 5"/>
                <a:gd name="T15" fmla="*/ 1 h 8"/>
                <a:gd name="T16" fmla="*/ 5 w 5"/>
                <a:gd name="T17" fmla="*/ 1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8"/>
                <a:gd name="T29" fmla="*/ 5 w 5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8">
                  <a:moveTo>
                    <a:pt x="5" y="1"/>
                  </a:moveTo>
                  <a:cubicBezTo>
                    <a:pt x="5" y="3"/>
                    <a:pt x="5" y="4"/>
                    <a:pt x="5" y="6"/>
                  </a:cubicBezTo>
                  <a:cubicBezTo>
                    <a:pt x="5" y="7"/>
                    <a:pt x="4" y="8"/>
                    <a:pt x="2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0"/>
                    <a:pt x="3" y="1"/>
                    <a:pt x="5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4" name="Freeform 387">
              <a:extLst>
                <a:ext uri="{FF2B5EF4-FFF2-40B4-BE49-F238E27FC236}">
                  <a16:creationId xmlns:a16="http://schemas.microsoft.com/office/drawing/2014/main" id="{56E9818A-FFDB-4F0D-8BD8-29F8F4CF1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857" y="1895068"/>
              <a:ext cx="9455" cy="3152"/>
            </a:xfrm>
            <a:custGeom>
              <a:avLst/>
              <a:gdLst>
                <a:gd name="T0" fmla="*/ 0 w 25"/>
                <a:gd name="T1" fmla="*/ 3 h 9"/>
                <a:gd name="T2" fmla="*/ 2 w 25"/>
                <a:gd name="T3" fmla="*/ 0 h 9"/>
                <a:gd name="T4" fmla="*/ 4 w 25"/>
                <a:gd name="T5" fmla="*/ 0 h 9"/>
                <a:gd name="T6" fmla="*/ 7 w 25"/>
                <a:gd name="T7" fmla="*/ 2 h 9"/>
                <a:gd name="T8" fmla="*/ 8 w 25"/>
                <a:gd name="T9" fmla="*/ 3 h 9"/>
                <a:gd name="T10" fmla="*/ 13 w 25"/>
                <a:gd name="T11" fmla="*/ 2 h 9"/>
                <a:gd name="T12" fmla="*/ 15 w 25"/>
                <a:gd name="T13" fmla="*/ 2 h 9"/>
                <a:gd name="T14" fmla="*/ 21 w 25"/>
                <a:gd name="T15" fmla="*/ 5 h 9"/>
                <a:gd name="T16" fmla="*/ 23 w 25"/>
                <a:gd name="T17" fmla="*/ 7 h 9"/>
                <a:gd name="T18" fmla="*/ 24 w 25"/>
                <a:gd name="T19" fmla="*/ 6 h 9"/>
                <a:gd name="T20" fmla="*/ 25 w 25"/>
                <a:gd name="T21" fmla="*/ 8 h 9"/>
                <a:gd name="T22" fmla="*/ 24 w 25"/>
                <a:gd name="T23" fmla="*/ 9 h 9"/>
                <a:gd name="T24" fmla="*/ 24 w 25"/>
                <a:gd name="T25" fmla="*/ 9 h 9"/>
                <a:gd name="T26" fmla="*/ 20 w 25"/>
                <a:gd name="T27" fmla="*/ 9 h 9"/>
                <a:gd name="T28" fmla="*/ 19 w 25"/>
                <a:gd name="T29" fmla="*/ 8 h 9"/>
                <a:gd name="T30" fmla="*/ 18 w 25"/>
                <a:gd name="T31" fmla="*/ 9 h 9"/>
                <a:gd name="T32" fmla="*/ 11 w 25"/>
                <a:gd name="T33" fmla="*/ 6 h 9"/>
                <a:gd name="T34" fmla="*/ 7 w 25"/>
                <a:gd name="T35" fmla="*/ 6 h 9"/>
                <a:gd name="T36" fmla="*/ 6 w 25"/>
                <a:gd name="T37" fmla="*/ 6 h 9"/>
                <a:gd name="T38" fmla="*/ 5 w 25"/>
                <a:gd name="T39" fmla="*/ 5 h 9"/>
                <a:gd name="T40" fmla="*/ 5 w 25"/>
                <a:gd name="T41" fmla="*/ 5 h 9"/>
                <a:gd name="T42" fmla="*/ 3 w 25"/>
                <a:gd name="T43" fmla="*/ 5 h 9"/>
                <a:gd name="T44" fmla="*/ 3 w 25"/>
                <a:gd name="T45" fmla="*/ 5 h 9"/>
                <a:gd name="T46" fmla="*/ 0 w 25"/>
                <a:gd name="T47" fmla="*/ 3 h 9"/>
                <a:gd name="T48" fmla="*/ 0 w 25"/>
                <a:gd name="T49" fmla="*/ 3 h 9"/>
                <a:gd name="T50" fmla="*/ 0 w 25"/>
                <a:gd name="T51" fmla="*/ 3 h 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"/>
                <a:gd name="T79" fmla="*/ 0 h 9"/>
                <a:gd name="T80" fmla="*/ 25 w 25"/>
                <a:gd name="T81" fmla="*/ 9 h 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" h="9">
                  <a:moveTo>
                    <a:pt x="0" y="3"/>
                  </a:moveTo>
                  <a:cubicBezTo>
                    <a:pt x="1" y="3"/>
                    <a:pt x="1" y="0"/>
                    <a:pt x="2" y="0"/>
                  </a:cubicBezTo>
                  <a:cubicBezTo>
                    <a:pt x="3" y="0"/>
                    <a:pt x="3" y="1"/>
                    <a:pt x="4" y="0"/>
                  </a:cubicBezTo>
                  <a:cubicBezTo>
                    <a:pt x="4" y="1"/>
                    <a:pt x="6" y="2"/>
                    <a:pt x="7" y="2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10" y="3"/>
                    <a:pt x="12" y="3"/>
                    <a:pt x="13" y="2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7" y="2"/>
                    <a:pt x="18" y="6"/>
                    <a:pt x="21" y="5"/>
                  </a:cubicBezTo>
                  <a:cubicBezTo>
                    <a:pt x="21" y="6"/>
                    <a:pt x="22" y="7"/>
                    <a:pt x="23" y="7"/>
                  </a:cubicBezTo>
                  <a:cubicBezTo>
                    <a:pt x="23" y="7"/>
                    <a:pt x="24" y="7"/>
                    <a:pt x="24" y="6"/>
                  </a:cubicBezTo>
                  <a:cubicBezTo>
                    <a:pt x="24" y="7"/>
                    <a:pt x="25" y="7"/>
                    <a:pt x="25" y="8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8"/>
                    <a:pt x="22" y="9"/>
                    <a:pt x="20" y="9"/>
                  </a:cubicBezTo>
                  <a:cubicBezTo>
                    <a:pt x="20" y="9"/>
                    <a:pt x="19" y="8"/>
                    <a:pt x="19" y="8"/>
                  </a:cubicBezTo>
                  <a:cubicBezTo>
                    <a:pt x="18" y="8"/>
                    <a:pt x="18" y="9"/>
                    <a:pt x="18" y="9"/>
                  </a:cubicBezTo>
                  <a:cubicBezTo>
                    <a:pt x="17" y="9"/>
                    <a:pt x="11" y="7"/>
                    <a:pt x="11" y="6"/>
                  </a:cubicBezTo>
                  <a:cubicBezTo>
                    <a:pt x="10" y="6"/>
                    <a:pt x="9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5" y="6"/>
                    <a:pt x="5" y="5"/>
                    <a:pt x="5" y="5"/>
                  </a:cubicBezTo>
                  <a:lnTo>
                    <a:pt x="3" y="5"/>
                  </a:lnTo>
                  <a:cubicBezTo>
                    <a:pt x="2" y="5"/>
                    <a:pt x="0" y="4"/>
                    <a:pt x="0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5" name="Freeform 388">
              <a:extLst>
                <a:ext uri="{FF2B5EF4-FFF2-40B4-BE49-F238E27FC236}">
                  <a16:creationId xmlns:a16="http://schemas.microsoft.com/office/drawing/2014/main" id="{008D308C-73ED-4590-BEDB-187C6B972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432" y="1878128"/>
              <a:ext cx="2757" cy="4136"/>
            </a:xfrm>
            <a:custGeom>
              <a:avLst/>
              <a:gdLst>
                <a:gd name="T0" fmla="*/ 2 w 7"/>
                <a:gd name="T1" fmla="*/ 11 h 11"/>
                <a:gd name="T2" fmla="*/ 0 w 7"/>
                <a:gd name="T3" fmla="*/ 6 h 11"/>
                <a:gd name="T4" fmla="*/ 2 w 7"/>
                <a:gd name="T5" fmla="*/ 0 h 11"/>
                <a:gd name="T6" fmla="*/ 7 w 7"/>
                <a:gd name="T7" fmla="*/ 8 h 11"/>
                <a:gd name="T8" fmla="*/ 2 w 7"/>
                <a:gd name="T9" fmla="*/ 11 h 11"/>
                <a:gd name="T10" fmla="*/ 2 w 7"/>
                <a:gd name="T11" fmla="*/ 11 h 11"/>
                <a:gd name="T12" fmla="*/ 2 w 7"/>
                <a:gd name="T13" fmla="*/ 1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11"/>
                <a:gd name="T23" fmla="*/ 7 w 7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11">
                  <a:moveTo>
                    <a:pt x="2" y="11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4"/>
                    <a:pt x="1" y="2"/>
                    <a:pt x="2" y="0"/>
                  </a:cubicBezTo>
                  <a:cubicBezTo>
                    <a:pt x="4" y="3"/>
                    <a:pt x="5" y="2"/>
                    <a:pt x="7" y="8"/>
                  </a:cubicBezTo>
                  <a:cubicBezTo>
                    <a:pt x="7" y="10"/>
                    <a:pt x="4" y="11"/>
                    <a:pt x="2" y="1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6" name="Freeform 389">
              <a:extLst>
                <a:ext uri="{FF2B5EF4-FFF2-40B4-BE49-F238E27FC236}">
                  <a16:creationId xmlns:a16="http://schemas.microsoft.com/office/drawing/2014/main" id="{33EF7B3A-AB17-44C2-982D-C526CD52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448" y="1829082"/>
              <a:ext cx="7288" cy="9258"/>
            </a:xfrm>
            <a:custGeom>
              <a:avLst/>
              <a:gdLst>
                <a:gd name="T0" fmla="*/ 1 w 20"/>
                <a:gd name="T1" fmla="*/ 3 h 24"/>
                <a:gd name="T2" fmla="*/ 0 w 20"/>
                <a:gd name="T3" fmla="*/ 0 h 24"/>
                <a:gd name="T4" fmla="*/ 1 w 20"/>
                <a:gd name="T5" fmla="*/ 0 h 24"/>
                <a:gd name="T6" fmla="*/ 6 w 20"/>
                <a:gd name="T7" fmla="*/ 6 h 24"/>
                <a:gd name="T8" fmla="*/ 10 w 20"/>
                <a:gd name="T9" fmla="*/ 10 h 24"/>
                <a:gd name="T10" fmla="*/ 18 w 20"/>
                <a:gd name="T11" fmla="*/ 16 h 24"/>
                <a:gd name="T12" fmla="*/ 14 w 20"/>
                <a:gd name="T13" fmla="*/ 14 h 24"/>
                <a:gd name="T14" fmla="*/ 14 w 20"/>
                <a:gd name="T15" fmla="*/ 14 h 24"/>
                <a:gd name="T16" fmla="*/ 20 w 20"/>
                <a:gd name="T17" fmla="*/ 23 h 24"/>
                <a:gd name="T18" fmla="*/ 19 w 20"/>
                <a:gd name="T19" fmla="*/ 22 h 24"/>
                <a:gd name="T20" fmla="*/ 19 w 20"/>
                <a:gd name="T21" fmla="*/ 22 h 24"/>
                <a:gd name="T22" fmla="*/ 17 w 20"/>
                <a:gd name="T23" fmla="*/ 22 h 24"/>
                <a:gd name="T24" fmla="*/ 17 w 20"/>
                <a:gd name="T25" fmla="*/ 22 h 24"/>
                <a:gd name="T26" fmla="*/ 17 w 20"/>
                <a:gd name="T27" fmla="*/ 24 h 24"/>
                <a:gd name="T28" fmla="*/ 15 w 20"/>
                <a:gd name="T29" fmla="*/ 20 h 24"/>
                <a:gd name="T30" fmla="*/ 13 w 20"/>
                <a:gd name="T31" fmla="*/ 17 h 24"/>
                <a:gd name="T32" fmla="*/ 11 w 20"/>
                <a:gd name="T33" fmla="*/ 14 h 24"/>
                <a:gd name="T34" fmla="*/ 7 w 20"/>
                <a:gd name="T35" fmla="*/ 10 h 24"/>
                <a:gd name="T36" fmla="*/ 1 w 20"/>
                <a:gd name="T37" fmla="*/ 3 h 24"/>
                <a:gd name="T38" fmla="*/ 1 w 20"/>
                <a:gd name="T39" fmla="*/ 3 h 24"/>
                <a:gd name="T40" fmla="*/ 1 w 20"/>
                <a:gd name="T41" fmla="*/ 3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"/>
                <a:gd name="T64" fmla="*/ 0 h 24"/>
                <a:gd name="T65" fmla="*/ 20 w 20"/>
                <a:gd name="T66" fmla="*/ 24 h 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" h="24">
                  <a:moveTo>
                    <a:pt x="1" y="3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" y="4"/>
                    <a:pt x="5" y="4"/>
                    <a:pt x="6" y="6"/>
                  </a:cubicBezTo>
                  <a:cubicBezTo>
                    <a:pt x="8" y="7"/>
                    <a:pt x="9" y="9"/>
                    <a:pt x="10" y="10"/>
                  </a:cubicBezTo>
                  <a:cubicBezTo>
                    <a:pt x="13" y="12"/>
                    <a:pt x="16" y="14"/>
                    <a:pt x="18" y="16"/>
                  </a:cubicBezTo>
                  <a:cubicBezTo>
                    <a:pt x="17" y="16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9"/>
                    <a:pt x="18" y="19"/>
                    <a:pt x="20" y="23"/>
                  </a:cubicBezTo>
                  <a:cubicBezTo>
                    <a:pt x="20" y="22"/>
                    <a:pt x="19" y="22"/>
                    <a:pt x="19" y="22"/>
                  </a:cubicBezTo>
                  <a:lnTo>
                    <a:pt x="17" y="22"/>
                  </a:lnTo>
                  <a:cubicBezTo>
                    <a:pt x="17" y="23"/>
                    <a:pt x="17" y="24"/>
                    <a:pt x="17" y="24"/>
                  </a:cubicBezTo>
                  <a:cubicBezTo>
                    <a:pt x="17" y="22"/>
                    <a:pt x="15" y="22"/>
                    <a:pt x="15" y="20"/>
                  </a:cubicBezTo>
                  <a:cubicBezTo>
                    <a:pt x="15" y="20"/>
                    <a:pt x="13" y="18"/>
                    <a:pt x="13" y="17"/>
                  </a:cubicBezTo>
                  <a:cubicBezTo>
                    <a:pt x="12" y="17"/>
                    <a:pt x="11" y="15"/>
                    <a:pt x="11" y="14"/>
                  </a:cubicBezTo>
                  <a:cubicBezTo>
                    <a:pt x="11" y="13"/>
                    <a:pt x="8" y="11"/>
                    <a:pt x="7" y="10"/>
                  </a:cubicBezTo>
                  <a:cubicBezTo>
                    <a:pt x="6" y="7"/>
                    <a:pt x="1" y="7"/>
                    <a:pt x="1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7" name="Freeform 390">
              <a:extLst>
                <a:ext uri="{FF2B5EF4-FFF2-40B4-BE49-F238E27FC236}">
                  <a16:creationId xmlns:a16="http://schemas.microsoft.com/office/drawing/2014/main" id="{DE15E7A8-2BE0-4377-B59E-1B10E27BC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55" y="1838734"/>
              <a:ext cx="5712" cy="4136"/>
            </a:xfrm>
            <a:custGeom>
              <a:avLst/>
              <a:gdLst>
                <a:gd name="T0" fmla="*/ 4 w 15"/>
                <a:gd name="T1" fmla="*/ 11 h 11"/>
                <a:gd name="T2" fmla="*/ 3 w 15"/>
                <a:gd name="T3" fmla="*/ 11 h 11"/>
                <a:gd name="T4" fmla="*/ 4 w 15"/>
                <a:gd name="T5" fmla="*/ 11 h 11"/>
                <a:gd name="T6" fmla="*/ 2 w 15"/>
                <a:gd name="T7" fmla="*/ 8 h 11"/>
                <a:gd name="T8" fmla="*/ 4 w 15"/>
                <a:gd name="T9" fmla="*/ 7 h 11"/>
                <a:gd name="T10" fmla="*/ 4 w 15"/>
                <a:gd name="T11" fmla="*/ 6 h 11"/>
                <a:gd name="T12" fmla="*/ 3 w 15"/>
                <a:gd name="T13" fmla="*/ 6 h 11"/>
                <a:gd name="T14" fmla="*/ 3 w 15"/>
                <a:gd name="T15" fmla="*/ 5 h 11"/>
                <a:gd name="T16" fmla="*/ 2 w 15"/>
                <a:gd name="T17" fmla="*/ 2 h 11"/>
                <a:gd name="T18" fmla="*/ 0 w 15"/>
                <a:gd name="T19" fmla="*/ 0 h 11"/>
                <a:gd name="T20" fmla="*/ 2 w 15"/>
                <a:gd name="T21" fmla="*/ 0 h 11"/>
                <a:gd name="T22" fmla="*/ 5 w 15"/>
                <a:gd name="T23" fmla="*/ 3 h 11"/>
                <a:gd name="T24" fmla="*/ 11 w 15"/>
                <a:gd name="T25" fmla="*/ 4 h 11"/>
                <a:gd name="T26" fmla="*/ 11 w 15"/>
                <a:gd name="T27" fmla="*/ 3 h 11"/>
                <a:gd name="T28" fmla="*/ 15 w 15"/>
                <a:gd name="T29" fmla="*/ 6 h 11"/>
                <a:gd name="T30" fmla="*/ 11 w 15"/>
                <a:gd name="T31" fmla="*/ 7 h 11"/>
                <a:gd name="T32" fmla="*/ 11 w 15"/>
                <a:gd name="T33" fmla="*/ 9 h 11"/>
                <a:gd name="T34" fmla="*/ 7 w 15"/>
                <a:gd name="T35" fmla="*/ 8 h 11"/>
                <a:gd name="T36" fmla="*/ 4 w 15"/>
                <a:gd name="T37" fmla="*/ 9 h 11"/>
                <a:gd name="T38" fmla="*/ 6 w 15"/>
                <a:gd name="T39" fmla="*/ 10 h 11"/>
                <a:gd name="T40" fmla="*/ 4 w 15"/>
                <a:gd name="T41" fmla="*/ 11 h 11"/>
                <a:gd name="T42" fmla="*/ 4 w 15"/>
                <a:gd name="T43" fmla="*/ 11 h 11"/>
                <a:gd name="T44" fmla="*/ 4 w 15"/>
                <a:gd name="T45" fmla="*/ 11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"/>
                <a:gd name="T70" fmla="*/ 0 h 11"/>
                <a:gd name="T71" fmla="*/ 15 w 15"/>
                <a:gd name="T72" fmla="*/ 11 h 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" h="11">
                  <a:moveTo>
                    <a:pt x="4" y="11"/>
                  </a:moveTo>
                  <a:cubicBezTo>
                    <a:pt x="4" y="11"/>
                    <a:pt x="4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5" y="3"/>
                    <a:pt x="5" y="3"/>
                  </a:cubicBezTo>
                  <a:cubicBezTo>
                    <a:pt x="7" y="4"/>
                    <a:pt x="8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2" y="5"/>
                    <a:pt x="13" y="6"/>
                    <a:pt x="15" y="6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1" y="8"/>
                    <a:pt x="10" y="9"/>
                    <a:pt x="11" y="9"/>
                  </a:cubicBezTo>
                  <a:cubicBezTo>
                    <a:pt x="8" y="9"/>
                    <a:pt x="8" y="8"/>
                    <a:pt x="7" y="8"/>
                  </a:cubicBezTo>
                  <a:cubicBezTo>
                    <a:pt x="5" y="8"/>
                    <a:pt x="5" y="9"/>
                    <a:pt x="4" y="9"/>
                  </a:cubicBezTo>
                  <a:cubicBezTo>
                    <a:pt x="5" y="9"/>
                    <a:pt x="5" y="10"/>
                    <a:pt x="6" y="10"/>
                  </a:cubicBezTo>
                  <a:cubicBezTo>
                    <a:pt x="5" y="11"/>
                    <a:pt x="5" y="11"/>
                    <a:pt x="4" y="1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8" name="Freeform 391">
              <a:extLst>
                <a:ext uri="{FF2B5EF4-FFF2-40B4-BE49-F238E27FC236}">
                  <a16:creationId xmlns:a16="http://schemas.microsoft.com/office/drawing/2014/main" id="{05371CCF-F8EF-4E3E-9CD7-5FF1FC67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373" y="1850946"/>
              <a:ext cx="2364" cy="1970"/>
            </a:xfrm>
            <a:custGeom>
              <a:avLst/>
              <a:gdLst>
                <a:gd name="T0" fmla="*/ 2 w 6"/>
                <a:gd name="T1" fmla="*/ 1 h 5"/>
                <a:gd name="T2" fmla="*/ 3 w 6"/>
                <a:gd name="T3" fmla="*/ 1 h 5"/>
                <a:gd name="T4" fmla="*/ 3 w 6"/>
                <a:gd name="T5" fmla="*/ 0 h 5"/>
                <a:gd name="T6" fmla="*/ 3 w 6"/>
                <a:gd name="T7" fmla="*/ 0 h 5"/>
                <a:gd name="T8" fmla="*/ 6 w 6"/>
                <a:gd name="T9" fmla="*/ 0 h 5"/>
                <a:gd name="T10" fmla="*/ 6 w 6"/>
                <a:gd name="T11" fmla="*/ 0 h 5"/>
                <a:gd name="T12" fmla="*/ 6 w 6"/>
                <a:gd name="T13" fmla="*/ 1 h 5"/>
                <a:gd name="T14" fmla="*/ 3 w 6"/>
                <a:gd name="T15" fmla="*/ 2 h 5"/>
                <a:gd name="T16" fmla="*/ 3 w 6"/>
                <a:gd name="T17" fmla="*/ 5 h 5"/>
                <a:gd name="T18" fmla="*/ 0 w 6"/>
                <a:gd name="T19" fmla="*/ 2 h 5"/>
                <a:gd name="T20" fmla="*/ 2 w 6"/>
                <a:gd name="T21" fmla="*/ 1 h 5"/>
                <a:gd name="T22" fmla="*/ 2 w 6"/>
                <a:gd name="T23" fmla="*/ 1 h 5"/>
                <a:gd name="T24" fmla="*/ 2 w 6"/>
                <a:gd name="T25" fmla="*/ 1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"/>
                <a:gd name="T40" fmla="*/ 0 h 5"/>
                <a:gd name="T41" fmla="*/ 6 w 6"/>
                <a:gd name="T42" fmla="*/ 5 h 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" h="5">
                  <a:moveTo>
                    <a:pt x="2" y="1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lnTo>
                    <a:pt x="6" y="0"/>
                  </a:lnTo>
                  <a:cubicBezTo>
                    <a:pt x="6" y="1"/>
                    <a:pt x="6" y="1"/>
                    <a:pt x="6" y="1"/>
                  </a:cubicBezTo>
                  <a:cubicBezTo>
                    <a:pt x="6" y="3"/>
                    <a:pt x="4" y="2"/>
                    <a:pt x="3" y="2"/>
                  </a:cubicBezTo>
                  <a:cubicBezTo>
                    <a:pt x="3" y="3"/>
                    <a:pt x="3" y="5"/>
                    <a:pt x="3" y="5"/>
                  </a:cubicBezTo>
                  <a:cubicBezTo>
                    <a:pt x="3" y="4"/>
                    <a:pt x="0" y="3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9" name="Freeform 392">
              <a:extLst>
                <a:ext uri="{FF2B5EF4-FFF2-40B4-BE49-F238E27FC236}">
                  <a16:creationId xmlns:a16="http://schemas.microsoft.com/office/drawing/2014/main" id="{774125AA-CDAD-4AC1-9935-385E601A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797" y="1851537"/>
              <a:ext cx="2364" cy="2757"/>
            </a:xfrm>
            <a:custGeom>
              <a:avLst/>
              <a:gdLst>
                <a:gd name="T0" fmla="*/ 1 w 6"/>
                <a:gd name="T1" fmla="*/ 0 h 7"/>
                <a:gd name="T2" fmla="*/ 2 w 6"/>
                <a:gd name="T3" fmla="*/ 0 h 7"/>
                <a:gd name="T4" fmla="*/ 6 w 6"/>
                <a:gd name="T5" fmla="*/ 6 h 7"/>
                <a:gd name="T6" fmla="*/ 4 w 6"/>
                <a:gd name="T7" fmla="*/ 7 h 7"/>
                <a:gd name="T8" fmla="*/ 2 w 6"/>
                <a:gd name="T9" fmla="*/ 5 h 7"/>
                <a:gd name="T10" fmla="*/ 3 w 6"/>
                <a:gd name="T11" fmla="*/ 3 h 7"/>
                <a:gd name="T12" fmla="*/ 0 w 6"/>
                <a:gd name="T13" fmla="*/ 1 h 7"/>
                <a:gd name="T14" fmla="*/ 1 w 6"/>
                <a:gd name="T15" fmla="*/ 0 h 7"/>
                <a:gd name="T16" fmla="*/ 1 w 6"/>
                <a:gd name="T17" fmla="*/ 0 h 7"/>
                <a:gd name="T18" fmla="*/ 1 w 6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"/>
                <a:gd name="T32" fmla="*/ 6 w 6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6" y="4"/>
                    <a:pt x="6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7"/>
                    <a:pt x="2" y="5"/>
                    <a:pt x="2" y="5"/>
                  </a:cubicBezTo>
                  <a:cubicBezTo>
                    <a:pt x="2" y="5"/>
                    <a:pt x="3" y="3"/>
                    <a:pt x="3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0" name="Freeform 393">
              <a:extLst>
                <a:ext uri="{FF2B5EF4-FFF2-40B4-BE49-F238E27FC236}">
                  <a16:creationId xmlns:a16="http://schemas.microsoft.com/office/drawing/2014/main" id="{5A089984-254D-4786-B40B-7E551ACC9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191" y="1843461"/>
              <a:ext cx="8076" cy="8076"/>
            </a:xfrm>
            <a:custGeom>
              <a:avLst/>
              <a:gdLst>
                <a:gd name="T0" fmla="*/ 5 w 22"/>
                <a:gd name="T1" fmla="*/ 16 h 22"/>
                <a:gd name="T2" fmla="*/ 6 w 22"/>
                <a:gd name="T3" fmla="*/ 16 h 22"/>
                <a:gd name="T4" fmla="*/ 9 w 22"/>
                <a:gd name="T5" fmla="*/ 16 h 22"/>
                <a:gd name="T6" fmla="*/ 10 w 22"/>
                <a:gd name="T7" fmla="*/ 17 h 22"/>
                <a:gd name="T8" fmla="*/ 11 w 22"/>
                <a:gd name="T9" fmla="*/ 16 h 22"/>
                <a:gd name="T10" fmla="*/ 10 w 22"/>
                <a:gd name="T11" fmla="*/ 15 h 22"/>
                <a:gd name="T12" fmla="*/ 11 w 22"/>
                <a:gd name="T13" fmla="*/ 14 h 22"/>
                <a:gd name="T14" fmla="*/ 11 w 22"/>
                <a:gd name="T15" fmla="*/ 11 h 22"/>
                <a:gd name="T16" fmla="*/ 12 w 22"/>
                <a:gd name="T17" fmla="*/ 12 h 22"/>
                <a:gd name="T18" fmla="*/ 15 w 22"/>
                <a:gd name="T19" fmla="*/ 10 h 22"/>
                <a:gd name="T20" fmla="*/ 13 w 22"/>
                <a:gd name="T21" fmla="*/ 9 h 22"/>
                <a:gd name="T22" fmla="*/ 15 w 22"/>
                <a:gd name="T23" fmla="*/ 9 h 22"/>
                <a:gd name="T24" fmla="*/ 16 w 22"/>
                <a:gd name="T25" fmla="*/ 8 h 22"/>
                <a:gd name="T26" fmla="*/ 13 w 22"/>
                <a:gd name="T27" fmla="*/ 2 h 22"/>
                <a:gd name="T28" fmla="*/ 15 w 22"/>
                <a:gd name="T29" fmla="*/ 0 h 22"/>
                <a:gd name="T30" fmla="*/ 19 w 22"/>
                <a:gd name="T31" fmla="*/ 3 h 22"/>
                <a:gd name="T32" fmla="*/ 20 w 22"/>
                <a:gd name="T33" fmla="*/ 7 h 22"/>
                <a:gd name="T34" fmla="*/ 20 w 22"/>
                <a:gd name="T35" fmla="*/ 7 h 22"/>
                <a:gd name="T36" fmla="*/ 20 w 22"/>
                <a:gd name="T37" fmla="*/ 8 h 22"/>
                <a:gd name="T38" fmla="*/ 20 w 22"/>
                <a:gd name="T39" fmla="*/ 8 h 22"/>
                <a:gd name="T40" fmla="*/ 19 w 22"/>
                <a:gd name="T41" fmla="*/ 9 h 22"/>
                <a:gd name="T42" fmla="*/ 20 w 22"/>
                <a:gd name="T43" fmla="*/ 9 h 22"/>
                <a:gd name="T44" fmla="*/ 22 w 22"/>
                <a:gd name="T45" fmla="*/ 15 h 22"/>
                <a:gd name="T46" fmla="*/ 22 w 22"/>
                <a:gd name="T47" fmla="*/ 15 h 22"/>
                <a:gd name="T48" fmla="*/ 22 w 22"/>
                <a:gd name="T49" fmla="*/ 18 h 22"/>
                <a:gd name="T50" fmla="*/ 22 w 22"/>
                <a:gd name="T51" fmla="*/ 18 h 22"/>
                <a:gd name="T52" fmla="*/ 21 w 22"/>
                <a:gd name="T53" fmla="*/ 16 h 22"/>
                <a:gd name="T54" fmla="*/ 20 w 22"/>
                <a:gd name="T55" fmla="*/ 17 h 22"/>
                <a:gd name="T56" fmla="*/ 19 w 22"/>
                <a:gd name="T57" fmla="*/ 19 h 22"/>
                <a:gd name="T58" fmla="*/ 18 w 22"/>
                <a:gd name="T59" fmla="*/ 18 h 22"/>
                <a:gd name="T60" fmla="*/ 17 w 22"/>
                <a:gd name="T61" fmla="*/ 18 h 22"/>
                <a:gd name="T62" fmla="*/ 17 w 22"/>
                <a:gd name="T63" fmla="*/ 19 h 22"/>
                <a:gd name="T64" fmla="*/ 17 w 22"/>
                <a:gd name="T65" fmla="*/ 19 h 22"/>
                <a:gd name="T66" fmla="*/ 16 w 22"/>
                <a:gd name="T67" fmla="*/ 19 h 22"/>
                <a:gd name="T68" fmla="*/ 16 w 22"/>
                <a:gd name="T69" fmla="*/ 19 h 22"/>
                <a:gd name="T70" fmla="*/ 15 w 22"/>
                <a:gd name="T71" fmla="*/ 18 h 22"/>
                <a:gd name="T72" fmla="*/ 15 w 22"/>
                <a:gd name="T73" fmla="*/ 18 h 22"/>
                <a:gd name="T74" fmla="*/ 14 w 22"/>
                <a:gd name="T75" fmla="*/ 18 h 22"/>
                <a:gd name="T76" fmla="*/ 14 w 22"/>
                <a:gd name="T77" fmla="*/ 18 h 22"/>
                <a:gd name="T78" fmla="*/ 14 w 22"/>
                <a:gd name="T79" fmla="*/ 21 h 22"/>
                <a:gd name="T80" fmla="*/ 14 w 22"/>
                <a:gd name="T81" fmla="*/ 22 h 22"/>
                <a:gd name="T82" fmla="*/ 12 w 22"/>
                <a:gd name="T83" fmla="*/ 22 h 22"/>
                <a:gd name="T84" fmla="*/ 11 w 22"/>
                <a:gd name="T85" fmla="*/ 20 h 22"/>
                <a:gd name="T86" fmla="*/ 9 w 22"/>
                <a:gd name="T87" fmla="*/ 18 h 22"/>
                <a:gd name="T88" fmla="*/ 5 w 22"/>
                <a:gd name="T89" fmla="*/ 20 h 22"/>
                <a:gd name="T90" fmla="*/ 2 w 22"/>
                <a:gd name="T91" fmla="*/ 22 h 22"/>
                <a:gd name="T92" fmla="*/ 0 w 22"/>
                <a:gd name="T93" fmla="*/ 20 h 22"/>
                <a:gd name="T94" fmla="*/ 2 w 22"/>
                <a:gd name="T95" fmla="*/ 19 h 22"/>
                <a:gd name="T96" fmla="*/ 5 w 22"/>
                <a:gd name="T97" fmla="*/ 16 h 22"/>
                <a:gd name="T98" fmla="*/ 5 w 22"/>
                <a:gd name="T99" fmla="*/ 16 h 22"/>
                <a:gd name="T100" fmla="*/ 5 w 22"/>
                <a:gd name="T101" fmla="*/ 16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2"/>
                <a:gd name="T154" fmla="*/ 0 h 22"/>
                <a:gd name="T155" fmla="*/ 22 w 22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2" h="22">
                  <a:moveTo>
                    <a:pt x="5" y="16"/>
                  </a:moveTo>
                  <a:cubicBezTo>
                    <a:pt x="5" y="16"/>
                    <a:pt x="6" y="16"/>
                    <a:pt x="6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9" y="16"/>
                    <a:pt x="10" y="16"/>
                    <a:pt x="10" y="17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1" y="16"/>
                    <a:pt x="10" y="15"/>
                    <a:pt x="10" y="15"/>
                  </a:cubicBezTo>
                  <a:cubicBezTo>
                    <a:pt x="10" y="14"/>
                    <a:pt x="11" y="14"/>
                    <a:pt x="11" y="14"/>
                  </a:cubicBezTo>
                  <a:cubicBezTo>
                    <a:pt x="11" y="12"/>
                    <a:pt x="11" y="13"/>
                    <a:pt x="11" y="11"/>
                  </a:cubicBezTo>
                  <a:cubicBezTo>
                    <a:pt x="11" y="11"/>
                    <a:pt x="12" y="12"/>
                    <a:pt x="12" y="12"/>
                  </a:cubicBezTo>
                  <a:cubicBezTo>
                    <a:pt x="13" y="11"/>
                    <a:pt x="14" y="11"/>
                    <a:pt x="15" y="10"/>
                  </a:cubicBezTo>
                  <a:cubicBezTo>
                    <a:pt x="14" y="10"/>
                    <a:pt x="14" y="9"/>
                    <a:pt x="13" y="9"/>
                  </a:cubicBezTo>
                  <a:cubicBezTo>
                    <a:pt x="14" y="9"/>
                    <a:pt x="15" y="9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4" y="6"/>
                    <a:pt x="13" y="4"/>
                    <a:pt x="13" y="2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15" y="2"/>
                    <a:pt x="17" y="2"/>
                    <a:pt x="19" y="3"/>
                  </a:cubicBezTo>
                  <a:cubicBezTo>
                    <a:pt x="20" y="4"/>
                    <a:pt x="19" y="6"/>
                    <a:pt x="20" y="7"/>
                  </a:cubicBezTo>
                  <a:lnTo>
                    <a:pt x="20" y="8"/>
                  </a:lnTo>
                  <a:cubicBezTo>
                    <a:pt x="20" y="8"/>
                    <a:pt x="19" y="9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10"/>
                    <a:pt x="21" y="14"/>
                    <a:pt x="22" y="15"/>
                  </a:cubicBezTo>
                  <a:lnTo>
                    <a:pt x="22" y="18"/>
                  </a:lnTo>
                  <a:cubicBezTo>
                    <a:pt x="21" y="18"/>
                    <a:pt x="21" y="17"/>
                    <a:pt x="21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9"/>
                    <a:pt x="20" y="18"/>
                    <a:pt x="19" y="19"/>
                  </a:cubicBezTo>
                  <a:cubicBezTo>
                    <a:pt x="19" y="19"/>
                    <a:pt x="18" y="18"/>
                    <a:pt x="18" y="18"/>
                  </a:cubicBezTo>
                  <a:cubicBezTo>
                    <a:pt x="18" y="18"/>
                    <a:pt x="17" y="18"/>
                    <a:pt x="17" y="18"/>
                  </a:cubicBezTo>
                  <a:cubicBezTo>
                    <a:pt x="17" y="18"/>
                    <a:pt x="17" y="19"/>
                    <a:pt x="17" y="19"/>
                  </a:cubicBezTo>
                  <a:lnTo>
                    <a:pt x="16" y="19"/>
                  </a:lnTo>
                  <a:cubicBezTo>
                    <a:pt x="15" y="19"/>
                    <a:pt x="15" y="19"/>
                    <a:pt x="15" y="18"/>
                  </a:cubicBezTo>
                  <a:lnTo>
                    <a:pt x="14" y="18"/>
                  </a:lnTo>
                  <a:cubicBezTo>
                    <a:pt x="14" y="20"/>
                    <a:pt x="14" y="20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12" y="22"/>
                    <a:pt x="11" y="20"/>
                    <a:pt x="11" y="20"/>
                  </a:cubicBezTo>
                  <a:cubicBezTo>
                    <a:pt x="10" y="20"/>
                    <a:pt x="9" y="19"/>
                    <a:pt x="9" y="18"/>
                  </a:cubicBezTo>
                  <a:cubicBezTo>
                    <a:pt x="8" y="19"/>
                    <a:pt x="6" y="20"/>
                    <a:pt x="5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0"/>
                    <a:pt x="0" y="20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3" y="16"/>
                    <a:pt x="5" y="16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1" name="Freeform 394">
              <a:extLst>
                <a:ext uri="{FF2B5EF4-FFF2-40B4-BE49-F238E27FC236}">
                  <a16:creationId xmlns:a16="http://schemas.microsoft.com/office/drawing/2014/main" id="{ADB8F08B-3367-4A70-B31D-31EE31981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661" y="1890341"/>
              <a:ext cx="7879" cy="8470"/>
            </a:xfrm>
            <a:custGeom>
              <a:avLst/>
              <a:gdLst>
                <a:gd name="T0" fmla="*/ 21 w 21"/>
                <a:gd name="T1" fmla="*/ 22 h 22"/>
                <a:gd name="T2" fmla="*/ 18 w 21"/>
                <a:gd name="T3" fmla="*/ 19 h 22"/>
                <a:gd name="T4" fmla="*/ 15 w 21"/>
                <a:gd name="T5" fmla="*/ 17 h 22"/>
                <a:gd name="T6" fmla="*/ 14 w 21"/>
                <a:gd name="T7" fmla="*/ 13 h 22"/>
                <a:gd name="T8" fmla="*/ 14 w 21"/>
                <a:gd name="T9" fmla="*/ 12 h 22"/>
                <a:gd name="T10" fmla="*/ 6 w 21"/>
                <a:gd name="T11" fmla="*/ 8 h 22"/>
                <a:gd name="T12" fmla="*/ 6 w 21"/>
                <a:gd name="T13" fmla="*/ 7 h 22"/>
                <a:gd name="T14" fmla="*/ 3 w 21"/>
                <a:gd name="T15" fmla="*/ 5 h 22"/>
                <a:gd name="T16" fmla="*/ 3 w 21"/>
                <a:gd name="T17" fmla="*/ 5 h 22"/>
                <a:gd name="T18" fmla="*/ 4 w 21"/>
                <a:gd name="T19" fmla="*/ 5 h 22"/>
                <a:gd name="T20" fmla="*/ 4 w 21"/>
                <a:gd name="T21" fmla="*/ 5 h 22"/>
                <a:gd name="T22" fmla="*/ 2 w 21"/>
                <a:gd name="T23" fmla="*/ 7 h 22"/>
                <a:gd name="T24" fmla="*/ 0 w 21"/>
                <a:gd name="T25" fmla="*/ 12 h 22"/>
                <a:gd name="T26" fmla="*/ 0 w 21"/>
                <a:gd name="T27" fmla="*/ 11 h 22"/>
                <a:gd name="T28" fmla="*/ 1 w 21"/>
                <a:gd name="T29" fmla="*/ 8 h 22"/>
                <a:gd name="T30" fmla="*/ 0 w 21"/>
                <a:gd name="T31" fmla="*/ 3 h 22"/>
                <a:gd name="T32" fmla="*/ 2 w 21"/>
                <a:gd name="T33" fmla="*/ 2 h 22"/>
                <a:gd name="T34" fmla="*/ 6 w 21"/>
                <a:gd name="T35" fmla="*/ 5 h 22"/>
                <a:gd name="T36" fmla="*/ 6 w 21"/>
                <a:gd name="T37" fmla="*/ 5 h 22"/>
                <a:gd name="T38" fmla="*/ 8 w 21"/>
                <a:gd name="T39" fmla="*/ 5 h 22"/>
                <a:gd name="T40" fmla="*/ 8 w 21"/>
                <a:gd name="T41" fmla="*/ 5 h 22"/>
                <a:gd name="T42" fmla="*/ 9 w 21"/>
                <a:gd name="T43" fmla="*/ 4 h 22"/>
                <a:gd name="T44" fmla="*/ 11 w 21"/>
                <a:gd name="T45" fmla="*/ 2 h 22"/>
                <a:gd name="T46" fmla="*/ 14 w 21"/>
                <a:gd name="T47" fmla="*/ 0 h 22"/>
                <a:gd name="T48" fmla="*/ 19 w 21"/>
                <a:gd name="T49" fmla="*/ 2 h 22"/>
                <a:gd name="T50" fmla="*/ 21 w 21"/>
                <a:gd name="T51" fmla="*/ 3 h 22"/>
                <a:gd name="T52" fmla="*/ 21 w 21"/>
                <a:gd name="T53" fmla="*/ 3 h 22"/>
                <a:gd name="T54" fmla="*/ 21 w 21"/>
                <a:gd name="T55" fmla="*/ 13 h 22"/>
                <a:gd name="T56" fmla="*/ 21 w 21"/>
                <a:gd name="T57" fmla="*/ 14 h 22"/>
                <a:gd name="T58" fmla="*/ 21 w 21"/>
                <a:gd name="T59" fmla="*/ 15 h 22"/>
                <a:gd name="T60" fmla="*/ 21 w 21"/>
                <a:gd name="T61" fmla="*/ 22 h 22"/>
                <a:gd name="T62" fmla="*/ 21 w 21"/>
                <a:gd name="T63" fmla="*/ 22 h 22"/>
                <a:gd name="T64" fmla="*/ 21 w 21"/>
                <a:gd name="T65" fmla="*/ 22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"/>
                <a:gd name="T100" fmla="*/ 0 h 22"/>
                <a:gd name="T101" fmla="*/ 21 w 21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" h="22">
                  <a:moveTo>
                    <a:pt x="21" y="22"/>
                  </a:moveTo>
                  <a:cubicBezTo>
                    <a:pt x="21" y="22"/>
                    <a:pt x="18" y="20"/>
                    <a:pt x="18" y="19"/>
                  </a:cubicBezTo>
                  <a:cubicBezTo>
                    <a:pt x="15" y="19"/>
                    <a:pt x="15" y="19"/>
                    <a:pt x="15" y="17"/>
                  </a:cubicBezTo>
                  <a:cubicBezTo>
                    <a:pt x="15" y="15"/>
                    <a:pt x="14" y="14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0"/>
                    <a:pt x="9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" y="7"/>
                    <a:pt x="3" y="6"/>
                    <a:pt x="3" y="5"/>
                  </a:cubicBezTo>
                  <a:lnTo>
                    <a:pt x="4" y="5"/>
                  </a:lnTo>
                  <a:cubicBezTo>
                    <a:pt x="3" y="5"/>
                    <a:pt x="3" y="7"/>
                    <a:pt x="2" y="7"/>
                  </a:cubicBezTo>
                  <a:cubicBezTo>
                    <a:pt x="2" y="9"/>
                    <a:pt x="1" y="10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5"/>
                    <a:pt x="0" y="5"/>
                    <a:pt x="0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4" y="2"/>
                    <a:pt x="5" y="4"/>
                    <a:pt x="6" y="5"/>
                  </a:cubicBezTo>
                  <a:lnTo>
                    <a:pt x="8" y="5"/>
                  </a:lnTo>
                  <a:cubicBezTo>
                    <a:pt x="8" y="4"/>
                    <a:pt x="9" y="4"/>
                    <a:pt x="9" y="4"/>
                  </a:cubicBezTo>
                  <a:cubicBezTo>
                    <a:pt x="9" y="2"/>
                    <a:pt x="11" y="2"/>
                    <a:pt x="11" y="2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6" y="0"/>
                    <a:pt x="17" y="2"/>
                    <a:pt x="19" y="2"/>
                  </a:cubicBezTo>
                  <a:cubicBezTo>
                    <a:pt x="20" y="2"/>
                    <a:pt x="21" y="3"/>
                    <a:pt x="21" y="3"/>
                  </a:cubicBez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2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2" name="Freeform 395">
              <a:extLst>
                <a:ext uri="{FF2B5EF4-FFF2-40B4-BE49-F238E27FC236}">
                  <a16:creationId xmlns:a16="http://schemas.microsoft.com/office/drawing/2014/main" id="{34818E87-F267-4397-8C98-45E9D07AA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917" y="1849961"/>
              <a:ext cx="2167" cy="1576"/>
            </a:xfrm>
            <a:custGeom>
              <a:avLst/>
              <a:gdLst>
                <a:gd name="T0" fmla="*/ 0 w 6"/>
                <a:gd name="T1" fmla="*/ 1 h 5"/>
                <a:gd name="T2" fmla="*/ 3 w 6"/>
                <a:gd name="T3" fmla="*/ 0 h 5"/>
                <a:gd name="T4" fmla="*/ 3 w 6"/>
                <a:gd name="T5" fmla="*/ 0 h 5"/>
                <a:gd name="T6" fmla="*/ 6 w 6"/>
                <a:gd name="T7" fmla="*/ 4 h 5"/>
                <a:gd name="T8" fmla="*/ 5 w 6"/>
                <a:gd name="T9" fmla="*/ 5 h 5"/>
                <a:gd name="T10" fmla="*/ 0 w 6"/>
                <a:gd name="T11" fmla="*/ 1 h 5"/>
                <a:gd name="T12" fmla="*/ 0 w 6"/>
                <a:gd name="T13" fmla="*/ 1 h 5"/>
                <a:gd name="T14" fmla="*/ 0 w 6"/>
                <a:gd name="T15" fmla="*/ 1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5"/>
                <a:gd name="T26" fmla="*/ 6 w 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5">
                  <a:moveTo>
                    <a:pt x="0" y="1"/>
                  </a:moveTo>
                  <a:lnTo>
                    <a:pt x="3" y="0"/>
                  </a:lnTo>
                  <a:cubicBezTo>
                    <a:pt x="4" y="0"/>
                    <a:pt x="6" y="2"/>
                    <a:pt x="6" y="4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3" y="4"/>
                    <a:pt x="1" y="2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3" name="Freeform 396">
              <a:extLst>
                <a:ext uri="{FF2B5EF4-FFF2-40B4-BE49-F238E27FC236}">
                  <a16:creationId xmlns:a16="http://schemas.microsoft.com/office/drawing/2014/main" id="{47F89606-CDB3-439D-9A38-5EE4D60F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340" y="1826127"/>
              <a:ext cx="6303" cy="2167"/>
            </a:xfrm>
            <a:custGeom>
              <a:avLst/>
              <a:gdLst>
                <a:gd name="T0" fmla="*/ 12 w 17"/>
                <a:gd name="T1" fmla="*/ 5 h 6"/>
                <a:gd name="T2" fmla="*/ 14 w 17"/>
                <a:gd name="T3" fmla="*/ 6 h 6"/>
                <a:gd name="T4" fmla="*/ 14 w 17"/>
                <a:gd name="T5" fmla="*/ 6 h 6"/>
                <a:gd name="T6" fmla="*/ 17 w 17"/>
                <a:gd name="T7" fmla="*/ 5 h 6"/>
                <a:gd name="T8" fmla="*/ 17 w 17"/>
                <a:gd name="T9" fmla="*/ 5 h 6"/>
                <a:gd name="T10" fmla="*/ 15 w 17"/>
                <a:gd name="T11" fmla="*/ 1 h 6"/>
                <a:gd name="T12" fmla="*/ 9 w 17"/>
                <a:gd name="T13" fmla="*/ 0 h 6"/>
                <a:gd name="T14" fmla="*/ 8 w 17"/>
                <a:gd name="T15" fmla="*/ 1 h 6"/>
                <a:gd name="T16" fmla="*/ 7 w 17"/>
                <a:gd name="T17" fmla="*/ 3 h 6"/>
                <a:gd name="T18" fmla="*/ 3 w 17"/>
                <a:gd name="T19" fmla="*/ 1 h 6"/>
                <a:gd name="T20" fmla="*/ 1 w 17"/>
                <a:gd name="T21" fmla="*/ 5 h 6"/>
                <a:gd name="T22" fmla="*/ 6 w 17"/>
                <a:gd name="T23" fmla="*/ 4 h 6"/>
                <a:gd name="T24" fmla="*/ 11 w 17"/>
                <a:gd name="T25" fmla="*/ 5 h 6"/>
                <a:gd name="T26" fmla="*/ 11 w 17"/>
                <a:gd name="T27" fmla="*/ 5 h 6"/>
                <a:gd name="T28" fmla="*/ 11 w 17"/>
                <a:gd name="T29" fmla="*/ 5 h 6"/>
                <a:gd name="T30" fmla="*/ 12 w 17"/>
                <a:gd name="T31" fmla="*/ 5 h 6"/>
                <a:gd name="T32" fmla="*/ 12 w 17"/>
                <a:gd name="T33" fmla="*/ 5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"/>
                <a:gd name="T52" fmla="*/ 0 h 6"/>
                <a:gd name="T53" fmla="*/ 17 w 17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" h="6">
                  <a:moveTo>
                    <a:pt x="12" y="5"/>
                  </a:moveTo>
                  <a:cubicBezTo>
                    <a:pt x="12" y="5"/>
                    <a:pt x="14" y="6"/>
                    <a:pt x="14" y="6"/>
                  </a:cubicBezTo>
                  <a:lnTo>
                    <a:pt x="17" y="5"/>
                  </a:lnTo>
                  <a:cubicBezTo>
                    <a:pt x="17" y="3"/>
                    <a:pt x="15" y="1"/>
                    <a:pt x="15" y="1"/>
                  </a:cubicBezTo>
                  <a:cubicBezTo>
                    <a:pt x="14" y="1"/>
                    <a:pt x="10" y="0"/>
                    <a:pt x="9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7" y="3"/>
                    <a:pt x="7" y="3"/>
                  </a:cubicBezTo>
                  <a:cubicBezTo>
                    <a:pt x="6" y="3"/>
                    <a:pt x="3" y="1"/>
                    <a:pt x="3" y="1"/>
                  </a:cubicBezTo>
                  <a:cubicBezTo>
                    <a:pt x="1" y="2"/>
                    <a:pt x="0" y="3"/>
                    <a:pt x="1" y="5"/>
                  </a:cubicBezTo>
                  <a:cubicBezTo>
                    <a:pt x="2" y="5"/>
                    <a:pt x="6" y="4"/>
                    <a:pt x="6" y="4"/>
                  </a:cubicBezTo>
                  <a:cubicBezTo>
                    <a:pt x="9" y="4"/>
                    <a:pt x="9" y="5"/>
                    <a:pt x="11" y="5"/>
                  </a:cubicBezTo>
                  <a:lnTo>
                    <a:pt x="12" y="5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4" name="Freeform 397">
              <a:extLst>
                <a:ext uri="{FF2B5EF4-FFF2-40B4-BE49-F238E27FC236}">
                  <a16:creationId xmlns:a16="http://schemas.microsoft.com/office/drawing/2014/main" id="{9117C787-2943-4C54-BA5C-905FDFF28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340" y="1827506"/>
              <a:ext cx="5121" cy="3152"/>
            </a:xfrm>
            <a:custGeom>
              <a:avLst/>
              <a:gdLst>
                <a:gd name="T0" fmla="*/ 9 w 14"/>
                <a:gd name="T1" fmla="*/ 8 h 8"/>
                <a:gd name="T2" fmla="*/ 12 w 14"/>
                <a:gd name="T3" fmla="*/ 6 h 8"/>
                <a:gd name="T4" fmla="*/ 13 w 14"/>
                <a:gd name="T5" fmla="*/ 4 h 8"/>
                <a:gd name="T6" fmla="*/ 13 w 14"/>
                <a:gd name="T7" fmla="*/ 4 h 8"/>
                <a:gd name="T8" fmla="*/ 14 w 14"/>
                <a:gd name="T9" fmla="*/ 2 h 8"/>
                <a:gd name="T10" fmla="*/ 14 w 14"/>
                <a:gd name="T11" fmla="*/ 2 h 8"/>
                <a:gd name="T12" fmla="*/ 12 w 14"/>
                <a:gd name="T13" fmla="*/ 1 h 8"/>
                <a:gd name="T14" fmla="*/ 6 w 14"/>
                <a:gd name="T15" fmla="*/ 0 h 8"/>
                <a:gd name="T16" fmla="*/ 1 w 14"/>
                <a:gd name="T17" fmla="*/ 1 h 8"/>
                <a:gd name="T18" fmla="*/ 1 w 14"/>
                <a:gd name="T19" fmla="*/ 1 h 8"/>
                <a:gd name="T20" fmla="*/ 0 w 14"/>
                <a:gd name="T21" fmla="*/ 3 h 8"/>
                <a:gd name="T22" fmla="*/ 0 w 14"/>
                <a:gd name="T23" fmla="*/ 3 h 8"/>
                <a:gd name="T24" fmla="*/ 4 w 14"/>
                <a:gd name="T25" fmla="*/ 4 h 8"/>
                <a:gd name="T26" fmla="*/ 4 w 14"/>
                <a:gd name="T27" fmla="*/ 6 h 8"/>
                <a:gd name="T28" fmla="*/ 8 w 14"/>
                <a:gd name="T29" fmla="*/ 6 h 8"/>
                <a:gd name="T30" fmla="*/ 9 w 14"/>
                <a:gd name="T31" fmla="*/ 8 h 8"/>
                <a:gd name="T32" fmla="*/ 9 w 14"/>
                <a:gd name="T33" fmla="*/ 8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"/>
                <a:gd name="T52" fmla="*/ 0 h 8"/>
                <a:gd name="T53" fmla="*/ 14 w 14"/>
                <a:gd name="T54" fmla="*/ 8 h 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" h="8">
                  <a:moveTo>
                    <a:pt x="9" y="8"/>
                  </a:moveTo>
                  <a:cubicBezTo>
                    <a:pt x="9" y="7"/>
                    <a:pt x="11" y="6"/>
                    <a:pt x="12" y="6"/>
                  </a:cubicBezTo>
                  <a:cubicBezTo>
                    <a:pt x="12" y="6"/>
                    <a:pt x="12" y="4"/>
                    <a:pt x="13" y="4"/>
                  </a:cubicBezTo>
                  <a:lnTo>
                    <a:pt x="14" y="2"/>
                  </a:lnTo>
                  <a:cubicBezTo>
                    <a:pt x="14" y="1"/>
                    <a:pt x="11" y="2"/>
                    <a:pt x="12" y="1"/>
                  </a:cubicBezTo>
                  <a:cubicBezTo>
                    <a:pt x="9" y="1"/>
                    <a:pt x="9" y="0"/>
                    <a:pt x="6" y="0"/>
                  </a:cubicBezTo>
                  <a:cubicBezTo>
                    <a:pt x="6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0" y="3"/>
                  </a:cubicBez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9" y="8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5" name="Freeform 398">
              <a:extLst>
                <a:ext uri="{FF2B5EF4-FFF2-40B4-BE49-F238E27FC236}">
                  <a16:creationId xmlns:a16="http://schemas.microsoft.com/office/drawing/2014/main" id="{9F12D590-3C01-4B8B-850E-F3433FCA1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809" y="1829082"/>
              <a:ext cx="8076" cy="6106"/>
            </a:xfrm>
            <a:custGeom>
              <a:avLst/>
              <a:gdLst>
                <a:gd name="T0" fmla="*/ 11 w 22"/>
                <a:gd name="T1" fmla="*/ 1 h 16"/>
                <a:gd name="T2" fmla="*/ 12 w 22"/>
                <a:gd name="T3" fmla="*/ 2 h 16"/>
                <a:gd name="T4" fmla="*/ 20 w 22"/>
                <a:gd name="T5" fmla="*/ 2 h 16"/>
                <a:gd name="T6" fmla="*/ 21 w 22"/>
                <a:gd name="T7" fmla="*/ 4 h 16"/>
                <a:gd name="T8" fmla="*/ 21 w 22"/>
                <a:gd name="T9" fmla="*/ 4 h 16"/>
                <a:gd name="T10" fmla="*/ 20 w 22"/>
                <a:gd name="T11" fmla="*/ 7 h 16"/>
                <a:gd name="T12" fmla="*/ 22 w 22"/>
                <a:gd name="T13" fmla="*/ 12 h 16"/>
                <a:gd name="T14" fmla="*/ 20 w 22"/>
                <a:gd name="T15" fmla="*/ 16 h 16"/>
                <a:gd name="T16" fmla="*/ 20 w 22"/>
                <a:gd name="T17" fmla="*/ 16 h 16"/>
                <a:gd name="T18" fmla="*/ 20 w 22"/>
                <a:gd name="T19" fmla="*/ 16 h 16"/>
                <a:gd name="T20" fmla="*/ 20 w 22"/>
                <a:gd name="T21" fmla="*/ 16 h 16"/>
                <a:gd name="T22" fmla="*/ 15 w 22"/>
                <a:gd name="T23" fmla="*/ 15 h 16"/>
                <a:gd name="T24" fmla="*/ 9 w 22"/>
                <a:gd name="T25" fmla="*/ 14 h 16"/>
                <a:gd name="T26" fmla="*/ 3 w 22"/>
                <a:gd name="T27" fmla="*/ 11 h 16"/>
                <a:gd name="T28" fmla="*/ 0 w 22"/>
                <a:gd name="T29" fmla="*/ 3 h 16"/>
                <a:gd name="T30" fmla="*/ 0 w 22"/>
                <a:gd name="T31" fmla="*/ 2 h 16"/>
                <a:gd name="T32" fmla="*/ 7 w 22"/>
                <a:gd name="T33" fmla="*/ 0 h 16"/>
                <a:gd name="T34" fmla="*/ 9 w 22"/>
                <a:gd name="T35" fmla="*/ 2 h 16"/>
                <a:gd name="T36" fmla="*/ 11 w 22"/>
                <a:gd name="T37" fmla="*/ 2 h 16"/>
                <a:gd name="T38" fmla="*/ 11 w 22"/>
                <a:gd name="T39" fmla="*/ 2 h 16"/>
                <a:gd name="T40" fmla="*/ 11 w 22"/>
                <a:gd name="T41" fmla="*/ 1 h 16"/>
                <a:gd name="T42" fmla="*/ 11 w 22"/>
                <a:gd name="T43" fmla="*/ 1 h 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"/>
                <a:gd name="T67" fmla="*/ 0 h 16"/>
                <a:gd name="T68" fmla="*/ 22 w 22"/>
                <a:gd name="T69" fmla="*/ 16 h 1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" h="16">
                  <a:moveTo>
                    <a:pt x="11" y="1"/>
                  </a:moveTo>
                  <a:lnTo>
                    <a:pt x="12" y="2"/>
                  </a:lnTo>
                  <a:lnTo>
                    <a:pt x="20" y="2"/>
                  </a:lnTo>
                  <a:lnTo>
                    <a:pt x="21" y="4"/>
                  </a:lnTo>
                  <a:cubicBezTo>
                    <a:pt x="21" y="5"/>
                    <a:pt x="20" y="7"/>
                    <a:pt x="20" y="7"/>
                  </a:cubicBezTo>
                  <a:cubicBezTo>
                    <a:pt x="20" y="9"/>
                    <a:pt x="22" y="12"/>
                    <a:pt x="22" y="12"/>
                  </a:cubicBezTo>
                  <a:cubicBezTo>
                    <a:pt x="22" y="13"/>
                    <a:pt x="20" y="14"/>
                    <a:pt x="20" y="16"/>
                  </a:cubicBezTo>
                  <a:cubicBezTo>
                    <a:pt x="18" y="16"/>
                    <a:pt x="17" y="15"/>
                    <a:pt x="15" y="15"/>
                  </a:cubicBezTo>
                  <a:cubicBezTo>
                    <a:pt x="10" y="15"/>
                    <a:pt x="11" y="14"/>
                    <a:pt x="9" y="14"/>
                  </a:cubicBezTo>
                  <a:cubicBezTo>
                    <a:pt x="6" y="13"/>
                    <a:pt x="5" y="12"/>
                    <a:pt x="3" y="11"/>
                  </a:cubicBezTo>
                  <a:cubicBezTo>
                    <a:pt x="2" y="5"/>
                    <a:pt x="0" y="3"/>
                    <a:pt x="0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7" y="0"/>
                    <a:pt x="8" y="2"/>
                    <a:pt x="9" y="2"/>
                  </a:cubicBezTo>
                  <a:cubicBezTo>
                    <a:pt x="10" y="2"/>
                    <a:pt x="10" y="2"/>
                    <a:pt x="11" y="2"/>
                  </a:cubicBezTo>
                  <a:lnTo>
                    <a:pt x="11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6" name="Freeform 399">
              <a:extLst>
                <a:ext uri="{FF2B5EF4-FFF2-40B4-BE49-F238E27FC236}">
                  <a16:creationId xmlns:a16="http://schemas.microsoft.com/office/drawing/2014/main" id="{C6EBE799-3A36-42E6-BC39-2F0EA7C6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976" y="1835976"/>
              <a:ext cx="5516" cy="2757"/>
            </a:xfrm>
            <a:custGeom>
              <a:avLst/>
              <a:gdLst>
                <a:gd name="T0" fmla="*/ 14 w 15"/>
                <a:gd name="T1" fmla="*/ 0 h 7"/>
                <a:gd name="T2" fmla="*/ 8 w 15"/>
                <a:gd name="T3" fmla="*/ 0 h 7"/>
                <a:gd name="T4" fmla="*/ 8 w 15"/>
                <a:gd name="T5" fmla="*/ 0 h 7"/>
                <a:gd name="T6" fmla="*/ 4 w 15"/>
                <a:gd name="T7" fmla="*/ 2 h 7"/>
                <a:gd name="T8" fmla="*/ 3 w 15"/>
                <a:gd name="T9" fmla="*/ 1 h 7"/>
                <a:gd name="T10" fmla="*/ 0 w 15"/>
                <a:gd name="T11" fmla="*/ 4 h 7"/>
                <a:gd name="T12" fmla="*/ 4 w 15"/>
                <a:gd name="T13" fmla="*/ 7 h 7"/>
                <a:gd name="T14" fmla="*/ 4 w 15"/>
                <a:gd name="T15" fmla="*/ 7 h 7"/>
                <a:gd name="T16" fmla="*/ 11 w 15"/>
                <a:gd name="T17" fmla="*/ 7 h 7"/>
                <a:gd name="T18" fmla="*/ 11 w 15"/>
                <a:gd name="T19" fmla="*/ 7 h 7"/>
                <a:gd name="T20" fmla="*/ 15 w 15"/>
                <a:gd name="T21" fmla="*/ 1 h 7"/>
                <a:gd name="T22" fmla="*/ 15 w 15"/>
                <a:gd name="T23" fmla="*/ 1 h 7"/>
                <a:gd name="T24" fmla="*/ 14 w 15"/>
                <a:gd name="T25" fmla="*/ 0 h 7"/>
                <a:gd name="T26" fmla="*/ 14 w 15"/>
                <a:gd name="T27" fmla="*/ 0 h 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"/>
                <a:gd name="T43" fmla="*/ 0 h 7"/>
                <a:gd name="T44" fmla="*/ 15 w 15"/>
                <a:gd name="T45" fmla="*/ 7 h 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" h="7">
                  <a:moveTo>
                    <a:pt x="14" y="0"/>
                  </a:moveTo>
                  <a:lnTo>
                    <a:pt x="8" y="0"/>
                  </a:lnTo>
                  <a:cubicBezTo>
                    <a:pt x="7" y="1"/>
                    <a:pt x="6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2"/>
                    <a:pt x="1" y="4"/>
                    <a:pt x="0" y="4"/>
                  </a:cubicBezTo>
                  <a:cubicBezTo>
                    <a:pt x="1" y="6"/>
                    <a:pt x="2" y="6"/>
                    <a:pt x="4" y="7"/>
                  </a:cubicBezTo>
                  <a:lnTo>
                    <a:pt x="11" y="7"/>
                  </a:lnTo>
                  <a:cubicBezTo>
                    <a:pt x="13" y="5"/>
                    <a:pt x="14" y="3"/>
                    <a:pt x="15" y="1"/>
                  </a:cubicBezTo>
                  <a:lnTo>
                    <a:pt x="14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7" name="Freeform 400">
              <a:extLst>
                <a:ext uri="{FF2B5EF4-FFF2-40B4-BE49-F238E27FC236}">
                  <a16:creationId xmlns:a16="http://schemas.microsoft.com/office/drawing/2014/main" id="{95C67E82-2320-4A71-9413-9063F497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719" y="1824157"/>
              <a:ext cx="4531" cy="2167"/>
            </a:xfrm>
            <a:custGeom>
              <a:avLst/>
              <a:gdLst>
                <a:gd name="T0" fmla="*/ 12 w 12"/>
                <a:gd name="T1" fmla="*/ 6 h 6"/>
                <a:gd name="T2" fmla="*/ 12 w 12"/>
                <a:gd name="T3" fmla="*/ 1 h 6"/>
                <a:gd name="T4" fmla="*/ 9 w 12"/>
                <a:gd name="T5" fmla="*/ 1 h 6"/>
                <a:gd name="T6" fmla="*/ 5 w 12"/>
                <a:gd name="T7" fmla="*/ 0 h 6"/>
                <a:gd name="T8" fmla="*/ 0 w 12"/>
                <a:gd name="T9" fmla="*/ 2 h 6"/>
                <a:gd name="T10" fmla="*/ 3 w 12"/>
                <a:gd name="T11" fmla="*/ 5 h 6"/>
                <a:gd name="T12" fmla="*/ 5 w 12"/>
                <a:gd name="T13" fmla="*/ 5 h 6"/>
                <a:gd name="T14" fmla="*/ 12 w 12"/>
                <a:gd name="T15" fmla="*/ 6 h 6"/>
                <a:gd name="T16" fmla="*/ 12 w 12"/>
                <a:gd name="T17" fmla="*/ 6 h 6"/>
                <a:gd name="T18" fmla="*/ 12 w 12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6"/>
                <a:gd name="T32" fmla="*/ 12 w 12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6">
                  <a:moveTo>
                    <a:pt x="12" y="6"/>
                  </a:moveTo>
                  <a:cubicBezTo>
                    <a:pt x="11" y="2"/>
                    <a:pt x="12" y="2"/>
                    <a:pt x="12" y="1"/>
                  </a:cubicBezTo>
                  <a:cubicBezTo>
                    <a:pt x="12" y="1"/>
                    <a:pt x="9" y="1"/>
                    <a:pt x="9" y="1"/>
                  </a:cubicBezTo>
                  <a:cubicBezTo>
                    <a:pt x="7" y="1"/>
                    <a:pt x="7" y="0"/>
                    <a:pt x="5" y="0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0" y="5"/>
                    <a:pt x="4" y="3"/>
                    <a:pt x="3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6" y="5"/>
                    <a:pt x="12" y="6"/>
                    <a:pt x="12" y="6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8" name="Freeform 401">
              <a:extLst>
                <a:ext uri="{FF2B5EF4-FFF2-40B4-BE49-F238E27FC236}">
                  <a16:creationId xmlns:a16="http://schemas.microsoft.com/office/drawing/2014/main" id="{FB0B30AB-D3C3-41CC-9044-F60D86117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112" y="1836370"/>
              <a:ext cx="7091" cy="4924"/>
            </a:xfrm>
            <a:custGeom>
              <a:avLst/>
              <a:gdLst>
                <a:gd name="T0" fmla="*/ 19 w 19"/>
                <a:gd name="T1" fmla="*/ 8 h 13"/>
                <a:gd name="T2" fmla="*/ 17 w 19"/>
                <a:gd name="T3" fmla="*/ 9 h 13"/>
                <a:gd name="T4" fmla="*/ 17 w 19"/>
                <a:gd name="T5" fmla="*/ 12 h 13"/>
                <a:gd name="T6" fmla="*/ 14 w 19"/>
                <a:gd name="T7" fmla="*/ 11 h 13"/>
                <a:gd name="T8" fmla="*/ 8 w 19"/>
                <a:gd name="T9" fmla="*/ 13 h 13"/>
                <a:gd name="T10" fmla="*/ 8 w 19"/>
                <a:gd name="T11" fmla="*/ 13 h 13"/>
                <a:gd name="T12" fmla="*/ 5 w 19"/>
                <a:gd name="T13" fmla="*/ 11 h 13"/>
                <a:gd name="T14" fmla="*/ 5 w 19"/>
                <a:gd name="T15" fmla="*/ 11 h 13"/>
                <a:gd name="T16" fmla="*/ 0 w 19"/>
                <a:gd name="T17" fmla="*/ 6 h 13"/>
                <a:gd name="T18" fmla="*/ 4 w 19"/>
                <a:gd name="T19" fmla="*/ 0 h 13"/>
                <a:gd name="T20" fmla="*/ 9 w 19"/>
                <a:gd name="T21" fmla="*/ 1 h 13"/>
                <a:gd name="T22" fmla="*/ 12 w 19"/>
                <a:gd name="T23" fmla="*/ 0 h 13"/>
                <a:gd name="T24" fmla="*/ 19 w 19"/>
                <a:gd name="T25" fmla="*/ 8 h 13"/>
                <a:gd name="T26" fmla="*/ 19 w 19"/>
                <a:gd name="T27" fmla="*/ 8 h 13"/>
                <a:gd name="T28" fmla="*/ 19 w 19"/>
                <a:gd name="T29" fmla="*/ 8 h 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"/>
                <a:gd name="T46" fmla="*/ 0 h 13"/>
                <a:gd name="T47" fmla="*/ 19 w 19"/>
                <a:gd name="T48" fmla="*/ 13 h 1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" h="13">
                  <a:moveTo>
                    <a:pt x="19" y="8"/>
                  </a:moveTo>
                  <a:cubicBezTo>
                    <a:pt x="19" y="8"/>
                    <a:pt x="18" y="9"/>
                    <a:pt x="17" y="9"/>
                  </a:cubicBezTo>
                  <a:cubicBezTo>
                    <a:pt x="17" y="10"/>
                    <a:pt x="17" y="11"/>
                    <a:pt x="17" y="12"/>
                  </a:cubicBezTo>
                  <a:cubicBezTo>
                    <a:pt x="17" y="12"/>
                    <a:pt x="15" y="11"/>
                    <a:pt x="14" y="11"/>
                  </a:cubicBezTo>
                  <a:cubicBezTo>
                    <a:pt x="12" y="11"/>
                    <a:pt x="10" y="12"/>
                    <a:pt x="8" y="13"/>
                  </a:cubicBezTo>
                  <a:lnTo>
                    <a:pt x="5" y="11"/>
                  </a:lnTo>
                  <a:cubicBezTo>
                    <a:pt x="3" y="9"/>
                    <a:pt x="0" y="9"/>
                    <a:pt x="0" y="6"/>
                  </a:cubicBezTo>
                  <a:cubicBezTo>
                    <a:pt x="2" y="4"/>
                    <a:pt x="3" y="2"/>
                    <a:pt x="4" y="0"/>
                  </a:cubicBezTo>
                  <a:cubicBezTo>
                    <a:pt x="6" y="0"/>
                    <a:pt x="8" y="1"/>
                    <a:pt x="9" y="1"/>
                  </a:cubicBezTo>
                  <a:cubicBezTo>
                    <a:pt x="10" y="1"/>
                    <a:pt x="10" y="0"/>
                    <a:pt x="12" y="0"/>
                  </a:cubicBezTo>
                  <a:cubicBezTo>
                    <a:pt x="16" y="0"/>
                    <a:pt x="14" y="8"/>
                    <a:pt x="19" y="8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9" name="Freeform 402">
              <a:extLst>
                <a:ext uri="{FF2B5EF4-FFF2-40B4-BE49-F238E27FC236}">
                  <a16:creationId xmlns:a16="http://schemas.microsoft.com/office/drawing/2014/main" id="{B141D90E-4B06-4F8A-A1F6-73B7DA409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097" y="1828097"/>
              <a:ext cx="7879" cy="4924"/>
            </a:xfrm>
            <a:custGeom>
              <a:avLst/>
              <a:gdLst>
                <a:gd name="T0" fmla="*/ 9 w 21"/>
                <a:gd name="T1" fmla="*/ 0 h 13"/>
                <a:gd name="T2" fmla="*/ 11 w 21"/>
                <a:gd name="T3" fmla="*/ 0 h 13"/>
                <a:gd name="T4" fmla="*/ 13 w 21"/>
                <a:gd name="T5" fmla="*/ 0 h 13"/>
                <a:gd name="T6" fmla="*/ 13 w 21"/>
                <a:gd name="T7" fmla="*/ 2 h 13"/>
                <a:gd name="T8" fmla="*/ 15 w 21"/>
                <a:gd name="T9" fmla="*/ 1 h 13"/>
                <a:gd name="T10" fmla="*/ 16 w 21"/>
                <a:gd name="T11" fmla="*/ 2 h 13"/>
                <a:gd name="T12" fmla="*/ 17 w 21"/>
                <a:gd name="T13" fmla="*/ 4 h 13"/>
                <a:gd name="T14" fmla="*/ 19 w 21"/>
                <a:gd name="T15" fmla="*/ 6 h 13"/>
                <a:gd name="T16" fmla="*/ 20 w 21"/>
                <a:gd name="T17" fmla="*/ 7 h 13"/>
                <a:gd name="T18" fmla="*/ 21 w 21"/>
                <a:gd name="T19" fmla="*/ 8 h 13"/>
                <a:gd name="T20" fmla="*/ 20 w 21"/>
                <a:gd name="T21" fmla="*/ 8 h 13"/>
                <a:gd name="T22" fmla="*/ 18 w 21"/>
                <a:gd name="T23" fmla="*/ 8 h 13"/>
                <a:gd name="T24" fmla="*/ 18 w 21"/>
                <a:gd name="T25" fmla="*/ 9 h 13"/>
                <a:gd name="T26" fmla="*/ 19 w 21"/>
                <a:gd name="T27" fmla="*/ 10 h 13"/>
                <a:gd name="T28" fmla="*/ 19 w 21"/>
                <a:gd name="T29" fmla="*/ 11 h 13"/>
                <a:gd name="T30" fmla="*/ 17 w 21"/>
                <a:gd name="T31" fmla="*/ 11 h 13"/>
                <a:gd name="T32" fmla="*/ 17 w 21"/>
                <a:gd name="T33" fmla="*/ 12 h 13"/>
                <a:gd name="T34" fmla="*/ 17 w 21"/>
                <a:gd name="T35" fmla="*/ 13 h 13"/>
                <a:gd name="T36" fmla="*/ 15 w 21"/>
                <a:gd name="T37" fmla="*/ 13 h 13"/>
                <a:gd name="T38" fmla="*/ 12 w 21"/>
                <a:gd name="T39" fmla="*/ 12 h 13"/>
                <a:gd name="T40" fmla="*/ 10 w 21"/>
                <a:gd name="T41" fmla="*/ 13 h 13"/>
                <a:gd name="T42" fmla="*/ 7 w 21"/>
                <a:gd name="T43" fmla="*/ 12 h 13"/>
                <a:gd name="T44" fmla="*/ 5 w 21"/>
                <a:gd name="T45" fmla="*/ 12 h 13"/>
                <a:gd name="T46" fmla="*/ 2 w 21"/>
                <a:gd name="T47" fmla="*/ 12 h 13"/>
                <a:gd name="T48" fmla="*/ 1 w 21"/>
                <a:gd name="T49" fmla="*/ 13 h 13"/>
                <a:gd name="T50" fmla="*/ 1 w 21"/>
                <a:gd name="T51" fmla="*/ 13 h 13"/>
                <a:gd name="T52" fmla="*/ 0 w 21"/>
                <a:gd name="T53" fmla="*/ 10 h 13"/>
                <a:gd name="T54" fmla="*/ 1 w 21"/>
                <a:gd name="T55" fmla="*/ 7 h 13"/>
                <a:gd name="T56" fmla="*/ 1 w 21"/>
                <a:gd name="T57" fmla="*/ 7 h 13"/>
                <a:gd name="T58" fmla="*/ 2 w 21"/>
                <a:gd name="T59" fmla="*/ 6 h 13"/>
                <a:gd name="T60" fmla="*/ 2 w 21"/>
                <a:gd name="T61" fmla="*/ 6 h 13"/>
                <a:gd name="T62" fmla="*/ 4 w 21"/>
                <a:gd name="T63" fmla="*/ 5 h 13"/>
                <a:gd name="T64" fmla="*/ 5 w 21"/>
                <a:gd name="T65" fmla="*/ 4 h 13"/>
                <a:gd name="T66" fmla="*/ 5 w 21"/>
                <a:gd name="T67" fmla="*/ 4 h 13"/>
                <a:gd name="T68" fmla="*/ 5 w 21"/>
                <a:gd name="T69" fmla="*/ 3 h 13"/>
                <a:gd name="T70" fmla="*/ 5 w 21"/>
                <a:gd name="T71" fmla="*/ 3 h 13"/>
                <a:gd name="T72" fmla="*/ 6 w 21"/>
                <a:gd name="T73" fmla="*/ 3 h 13"/>
                <a:gd name="T74" fmla="*/ 6 w 21"/>
                <a:gd name="T75" fmla="*/ 1 h 13"/>
                <a:gd name="T76" fmla="*/ 6 w 21"/>
                <a:gd name="T77" fmla="*/ 1 h 13"/>
                <a:gd name="T78" fmla="*/ 9 w 21"/>
                <a:gd name="T79" fmla="*/ 0 h 13"/>
                <a:gd name="T80" fmla="*/ 9 w 21"/>
                <a:gd name="T81" fmla="*/ 0 h 13"/>
                <a:gd name="T82" fmla="*/ 9 w 21"/>
                <a:gd name="T83" fmla="*/ 0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"/>
                <a:gd name="T127" fmla="*/ 0 h 13"/>
                <a:gd name="T128" fmla="*/ 21 w 21"/>
                <a:gd name="T129" fmla="*/ 13 h 1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" h="13">
                  <a:moveTo>
                    <a:pt x="9" y="0"/>
                  </a:moveTo>
                  <a:lnTo>
                    <a:pt x="11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1" y="13"/>
                  </a:lnTo>
                  <a:cubicBezTo>
                    <a:pt x="0" y="12"/>
                    <a:pt x="0" y="11"/>
                    <a:pt x="0" y="10"/>
                  </a:cubicBezTo>
                  <a:cubicBezTo>
                    <a:pt x="0" y="10"/>
                    <a:pt x="1" y="8"/>
                    <a:pt x="1" y="7"/>
                  </a:cubicBezTo>
                  <a:lnTo>
                    <a:pt x="2" y="6"/>
                  </a:ln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lnTo>
                    <a:pt x="5" y="3"/>
                  </a:lnTo>
                  <a:cubicBezTo>
                    <a:pt x="5" y="2"/>
                    <a:pt x="5" y="3"/>
                    <a:pt x="6" y="3"/>
                  </a:cubicBezTo>
                  <a:cubicBezTo>
                    <a:pt x="6" y="2"/>
                    <a:pt x="6" y="1"/>
                    <a:pt x="6" y="1"/>
                  </a:cubicBezTo>
                  <a:lnTo>
                    <a:pt x="9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0" name="Freeform 403">
              <a:extLst>
                <a:ext uri="{FF2B5EF4-FFF2-40B4-BE49-F238E27FC236}">
                  <a16:creationId xmlns:a16="http://schemas.microsoft.com/office/drawing/2014/main" id="{D8475267-4025-4BAB-B4FF-95F34F79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3" y="1835976"/>
              <a:ext cx="2954" cy="2757"/>
            </a:xfrm>
            <a:custGeom>
              <a:avLst/>
              <a:gdLst>
                <a:gd name="T0" fmla="*/ 0 w 8"/>
                <a:gd name="T1" fmla="*/ 1 h 7"/>
                <a:gd name="T2" fmla="*/ 2 w 8"/>
                <a:gd name="T3" fmla="*/ 0 h 7"/>
                <a:gd name="T4" fmla="*/ 4 w 8"/>
                <a:gd name="T5" fmla="*/ 1 h 7"/>
                <a:gd name="T6" fmla="*/ 5 w 8"/>
                <a:gd name="T7" fmla="*/ 1 h 7"/>
                <a:gd name="T8" fmla="*/ 6 w 8"/>
                <a:gd name="T9" fmla="*/ 3 h 7"/>
                <a:gd name="T10" fmla="*/ 7 w 8"/>
                <a:gd name="T11" fmla="*/ 4 h 7"/>
                <a:gd name="T12" fmla="*/ 8 w 8"/>
                <a:gd name="T13" fmla="*/ 6 h 7"/>
                <a:gd name="T14" fmla="*/ 6 w 8"/>
                <a:gd name="T15" fmla="*/ 6 h 7"/>
                <a:gd name="T16" fmla="*/ 5 w 8"/>
                <a:gd name="T17" fmla="*/ 6 h 7"/>
                <a:gd name="T18" fmla="*/ 5 w 8"/>
                <a:gd name="T19" fmla="*/ 7 h 7"/>
                <a:gd name="T20" fmla="*/ 4 w 8"/>
                <a:gd name="T21" fmla="*/ 7 h 7"/>
                <a:gd name="T22" fmla="*/ 4 w 8"/>
                <a:gd name="T23" fmla="*/ 7 h 7"/>
                <a:gd name="T24" fmla="*/ 0 w 8"/>
                <a:gd name="T25" fmla="*/ 1 h 7"/>
                <a:gd name="T26" fmla="*/ 0 w 8"/>
                <a:gd name="T27" fmla="*/ 1 h 7"/>
                <a:gd name="T28" fmla="*/ 0 w 8"/>
                <a:gd name="T29" fmla="*/ 1 h 7"/>
                <a:gd name="T30" fmla="*/ 0 w 8"/>
                <a:gd name="T31" fmla="*/ 1 h 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"/>
                <a:gd name="T49" fmla="*/ 0 h 7"/>
                <a:gd name="T50" fmla="*/ 8 w 8"/>
                <a:gd name="T51" fmla="*/ 7 h 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" h="7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3"/>
                  </a:lnTo>
                  <a:lnTo>
                    <a:pt x="7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cubicBezTo>
                    <a:pt x="3" y="5"/>
                    <a:pt x="3" y="1"/>
                    <a:pt x="0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1" name="Freeform 404">
              <a:extLst>
                <a:ext uri="{FF2B5EF4-FFF2-40B4-BE49-F238E27FC236}">
                  <a16:creationId xmlns:a16="http://schemas.microsoft.com/office/drawing/2014/main" id="{3A824528-9B85-49DB-B23B-9DB96762C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097" y="1831839"/>
              <a:ext cx="14576" cy="8864"/>
            </a:xfrm>
            <a:custGeom>
              <a:avLst/>
              <a:gdLst>
                <a:gd name="T0" fmla="*/ 15 w 39"/>
                <a:gd name="T1" fmla="*/ 17 h 23"/>
                <a:gd name="T2" fmla="*/ 16 w 39"/>
                <a:gd name="T3" fmla="*/ 15 h 23"/>
                <a:gd name="T4" fmla="*/ 14 w 39"/>
                <a:gd name="T5" fmla="*/ 12 h 23"/>
                <a:gd name="T6" fmla="*/ 11 w 39"/>
                <a:gd name="T7" fmla="*/ 11 h 23"/>
                <a:gd name="T8" fmla="*/ 9 w 39"/>
                <a:gd name="T9" fmla="*/ 12 h 23"/>
                <a:gd name="T10" fmla="*/ 6 w 39"/>
                <a:gd name="T11" fmla="*/ 13 h 23"/>
                <a:gd name="T12" fmla="*/ 1 w 39"/>
                <a:gd name="T13" fmla="*/ 12 h 23"/>
                <a:gd name="T14" fmla="*/ 0 w 39"/>
                <a:gd name="T15" fmla="*/ 11 h 23"/>
                <a:gd name="T16" fmla="*/ 0 w 39"/>
                <a:gd name="T17" fmla="*/ 9 h 23"/>
                <a:gd name="T18" fmla="*/ 0 w 39"/>
                <a:gd name="T19" fmla="*/ 9 h 23"/>
                <a:gd name="T20" fmla="*/ 2 w 39"/>
                <a:gd name="T21" fmla="*/ 5 h 23"/>
                <a:gd name="T22" fmla="*/ 1 w 39"/>
                <a:gd name="T23" fmla="*/ 3 h 23"/>
                <a:gd name="T24" fmla="*/ 5 w 39"/>
                <a:gd name="T25" fmla="*/ 2 h 23"/>
                <a:gd name="T26" fmla="*/ 10 w 39"/>
                <a:gd name="T27" fmla="*/ 3 h 23"/>
                <a:gd name="T28" fmla="*/ 15 w 39"/>
                <a:gd name="T29" fmla="*/ 3 h 23"/>
                <a:gd name="T30" fmla="*/ 17 w 39"/>
                <a:gd name="T31" fmla="*/ 2 h 23"/>
                <a:gd name="T32" fmla="*/ 19 w 39"/>
                <a:gd name="T33" fmla="*/ 1 h 23"/>
                <a:gd name="T34" fmla="*/ 21 w 39"/>
                <a:gd name="T35" fmla="*/ 0 h 23"/>
                <a:gd name="T36" fmla="*/ 24 w 39"/>
                <a:gd name="T37" fmla="*/ 1 h 23"/>
                <a:gd name="T38" fmla="*/ 25 w 39"/>
                <a:gd name="T39" fmla="*/ 3 h 23"/>
                <a:gd name="T40" fmla="*/ 28 w 39"/>
                <a:gd name="T41" fmla="*/ 6 h 23"/>
                <a:gd name="T42" fmla="*/ 30 w 39"/>
                <a:gd name="T43" fmla="*/ 6 h 23"/>
                <a:gd name="T44" fmla="*/ 33 w 39"/>
                <a:gd name="T45" fmla="*/ 7 h 23"/>
                <a:gd name="T46" fmla="*/ 37 w 39"/>
                <a:gd name="T47" fmla="*/ 8 h 23"/>
                <a:gd name="T48" fmla="*/ 38 w 39"/>
                <a:gd name="T49" fmla="*/ 10 h 23"/>
                <a:gd name="T50" fmla="*/ 39 w 39"/>
                <a:gd name="T51" fmla="*/ 13 h 23"/>
                <a:gd name="T52" fmla="*/ 35 w 39"/>
                <a:gd name="T53" fmla="*/ 13 h 23"/>
                <a:gd name="T54" fmla="*/ 34 w 39"/>
                <a:gd name="T55" fmla="*/ 15 h 23"/>
                <a:gd name="T56" fmla="*/ 28 w 39"/>
                <a:gd name="T57" fmla="*/ 18 h 23"/>
                <a:gd name="T58" fmla="*/ 33 w 39"/>
                <a:gd name="T59" fmla="*/ 19 h 23"/>
                <a:gd name="T60" fmla="*/ 29 w 39"/>
                <a:gd name="T61" fmla="*/ 20 h 23"/>
                <a:gd name="T62" fmla="*/ 25 w 39"/>
                <a:gd name="T63" fmla="*/ 20 h 23"/>
                <a:gd name="T64" fmla="*/ 27 w 39"/>
                <a:gd name="T65" fmla="*/ 18 h 23"/>
                <a:gd name="T66" fmla="*/ 22 w 39"/>
                <a:gd name="T67" fmla="*/ 18 h 23"/>
                <a:gd name="T68" fmla="*/ 19 w 39"/>
                <a:gd name="T69" fmla="*/ 16 h 23"/>
                <a:gd name="T70" fmla="*/ 13 w 39"/>
                <a:gd name="T71" fmla="*/ 18 h 23"/>
                <a:gd name="T72" fmla="*/ 14 w 39"/>
                <a:gd name="T73" fmla="*/ 17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"/>
                <a:gd name="T112" fmla="*/ 0 h 23"/>
                <a:gd name="T113" fmla="*/ 39 w 39"/>
                <a:gd name="T114" fmla="*/ 23 h 2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" h="23">
                  <a:moveTo>
                    <a:pt x="14" y="17"/>
                  </a:moveTo>
                  <a:lnTo>
                    <a:pt x="15" y="17"/>
                  </a:lnTo>
                  <a:lnTo>
                    <a:pt x="17" y="17"/>
                  </a:lnTo>
                  <a:lnTo>
                    <a:pt x="16" y="15"/>
                  </a:lnTo>
                  <a:lnTo>
                    <a:pt x="15" y="14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1" y="11"/>
                  </a:lnTo>
                  <a:lnTo>
                    <a:pt x="9" y="12"/>
                  </a:lnTo>
                  <a:cubicBezTo>
                    <a:pt x="7" y="12"/>
                    <a:pt x="7" y="13"/>
                    <a:pt x="6" y="13"/>
                  </a:cubicBezTo>
                  <a:cubicBezTo>
                    <a:pt x="5" y="13"/>
                    <a:pt x="3" y="12"/>
                    <a:pt x="1" y="12"/>
                  </a:cubicBezTo>
                  <a:lnTo>
                    <a:pt x="0" y="11"/>
                  </a:lnTo>
                  <a:cubicBezTo>
                    <a:pt x="0" y="10"/>
                    <a:pt x="0" y="10"/>
                    <a:pt x="0" y="9"/>
                  </a:cubicBezTo>
                  <a:cubicBezTo>
                    <a:pt x="0" y="7"/>
                    <a:pt x="2" y="6"/>
                    <a:pt x="2" y="5"/>
                  </a:cubicBezTo>
                  <a:cubicBezTo>
                    <a:pt x="2" y="5"/>
                    <a:pt x="2" y="4"/>
                    <a:pt x="1" y="3"/>
                  </a:cubicBezTo>
                  <a:lnTo>
                    <a:pt x="2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7" y="3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2" y="6"/>
                  </a:lnTo>
                  <a:lnTo>
                    <a:pt x="33" y="7"/>
                  </a:lnTo>
                  <a:lnTo>
                    <a:pt x="35" y="7"/>
                  </a:lnTo>
                  <a:lnTo>
                    <a:pt x="37" y="8"/>
                  </a:lnTo>
                  <a:lnTo>
                    <a:pt x="39" y="8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9" y="13"/>
                  </a:lnTo>
                  <a:lnTo>
                    <a:pt x="37" y="13"/>
                  </a:lnTo>
                  <a:lnTo>
                    <a:pt x="35" y="13"/>
                  </a:lnTo>
                  <a:lnTo>
                    <a:pt x="35" y="15"/>
                  </a:lnTo>
                  <a:lnTo>
                    <a:pt x="34" y="15"/>
                  </a:lnTo>
                  <a:cubicBezTo>
                    <a:pt x="31" y="16"/>
                    <a:pt x="28" y="16"/>
                    <a:pt x="28" y="18"/>
                  </a:cubicBezTo>
                  <a:cubicBezTo>
                    <a:pt x="28" y="19"/>
                    <a:pt x="29" y="20"/>
                    <a:pt x="29" y="20"/>
                  </a:cubicBezTo>
                  <a:cubicBezTo>
                    <a:pt x="31" y="20"/>
                    <a:pt x="32" y="19"/>
                    <a:pt x="33" y="19"/>
                  </a:cubicBezTo>
                  <a:cubicBezTo>
                    <a:pt x="32" y="20"/>
                    <a:pt x="31" y="21"/>
                    <a:pt x="31" y="21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1"/>
                    <a:pt x="27" y="22"/>
                    <a:pt x="27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4" y="20"/>
                    <a:pt x="23" y="19"/>
                    <a:pt x="23" y="19"/>
                  </a:cubicBezTo>
                  <a:cubicBezTo>
                    <a:pt x="24" y="18"/>
                    <a:pt x="26" y="18"/>
                    <a:pt x="27" y="18"/>
                  </a:cubicBezTo>
                  <a:lnTo>
                    <a:pt x="22" y="18"/>
                  </a:lnTo>
                  <a:cubicBezTo>
                    <a:pt x="22" y="17"/>
                    <a:pt x="19" y="16"/>
                    <a:pt x="19" y="16"/>
                  </a:cubicBezTo>
                  <a:cubicBezTo>
                    <a:pt x="18" y="17"/>
                    <a:pt x="17" y="19"/>
                    <a:pt x="16" y="20"/>
                  </a:cubicBezTo>
                  <a:cubicBezTo>
                    <a:pt x="15" y="20"/>
                    <a:pt x="14" y="19"/>
                    <a:pt x="13" y="18"/>
                  </a:cubicBezTo>
                  <a:lnTo>
                    <a:pt x="14" y="17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2" name="Freeform 405">
              <a:extLst>
                <a:ext uri="{FF2B5EF4-FFF2-40B4-BE49-F238E27FC236}">
                  <a16:creationId xmlns:a16="http://schemas.microsoft.com/office/drawing/2014/main" id="{5567A7C6-9EA9-4998-9197-EC62201BF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85" y="1806627"/>
              <a:ext cx="116215" cy="37425"/>
            </a:xfrm>
            <a:custGeom>
              <a:avLst/>
              <a:gdLst>
                <a:gd name="T0" fmla="*/ 23 w 312"/>
                <a:gd name="T1" fmla="*/ 69 h 98"/>
                <a:gd name="T2" fmla="*/ 35 w 312"/>
                <a:gd name="T3" fmla="*/ 74 h 98"/>
                <a:gd name="T4" fmla="*/ 33 w 312"/>
                <a:gd name="T5" fmla="*/ 81 h 98"/>
                <a:gd name="T6" fmla="*/ 40 w 312"/>
                <a:gd name="T7" fmla="*/ 91 h 98"/>
                <a:gd name="T8" fmla="*/ 54 w 312"/>
                <a:gd name="T9" fmla="*/ 95 h 98"/>
                <a:gd name="T10" fmla="*/ 56 w 312"/>
                <a:gd name="T11" fmla="*/ 92 h 98"/>
                <a:gd name="T12" fmla="*/ 58 w 312"/>
                <a:gd name="T13" fmla="*/ 83 h 98"/>
                <a:gd name="T14" fmla="*/ 53 w 312"/>
                <a:gd name="T15" fmla="*/ 77 h 98"/>
                <a:gd name="T16" fmla="*/ 56 w 312"/>
                <a:gd name="T17" fmla="*/ 71 h 98"/>
                <a:gd name="T18" fmla="*/ 69 w 312"/>
                <a:gd name="T19" fmla="*/ 71 h 98"/>
                <a:gd name="T20" fmla="*/ 84 w 312"/>
                <a:gd name="T21" fmla="*/ 70 h 98"/>
                <a:gd name="T22" fmla="*/ 81 w 312"/>
                <a:gd name="T23" fmla="*/ 63 h 98"/>
                <a:gd name="T24" fmla="*/ 100 w 312"/>
                <a:gd name="T25" fmla="*/ 59 h 98"/>
                <a:gd name="T26" fmla="*/ 108 w 312"/>
                <a:gd name="T27" fmla="*/ 64 h 98"/>
                <a:gd name="T28" fmla="*/ 120 w 312"/>
                <a:gd name="T29" fmla="*/ 66 h 98"/>
                <a:gd name="T30" fmla="*/ 132 w 312"/>
                <a:gd name="T31" fmla="*/ 71 h 98"/>
                <a:gd name="T32" fmla="*/ 143 w 312"/>
                <a:gd name="T33" fmla="*/ 74 h 98"/>
                <a:gd name="T34" fmla="*/ 157 w 312"/>
                <a:gd name="T35" fmla="*/ 73 h 98"/>
                <a:gd name="T36" fmla="*/ 172 w 312"/>
                <a:gd name="T37" fmla="*/ 68 h 98"/>
                <a:gd name="T38" fmla="*/ 208 w 312"/>
                <a:gd name="T39" fmla="*/ 73 h 98"/>
                <a:gd name="T40" fmla="*/ 214 w 312"/>
                <a:gd name="T41" fmla="*/ 62 h 98"/>
                <a:gd name="T42" fmla="*/ 251 w 312"/>
                <a:gd name="T43" fmla="*/ 82 h 98"/>
                <a:gd name="T44" fmla="*/ 254 w 312"/>
                <a:gd name="T45" fmla="*/ 92 h 98"/>
                <a:gd name="T46" fmla="*/ 258 w 312"/>
                <a:gd name="T47" fmla="*/ 72 h 98"/>
                <a:gd name="T48" fmla="*/ 238 w 312"/>
                <a:gd name="T49" fmla="*/ 50 h 98"/>
                <a:gd name="T50" fmla="*/ 257 w 312"/>
                <a:gd name="T51" fmla="*/ 45 h 98"/>
                <a:gd name="T52" fmla="*/ 271 w 312"/>
                <a:gd name="T53" fmla="*/ 40 h 98"/>
                <a:gd name="T54" fmla="*/ 273 w 312"/>
                <a:gd name="T55" fmla="*/ 50 h 98"/>
                <a:gd name="T56" fmla="*/ 289 w 312"/>
                <a:gd name="T57" fmla="*/ 59 h 98"/>
                <a:gd name="T58" fmla="*/ 283 w 312"/>
                <a:gd name="T59" fmla="*/ 43 h 98"/>
                <a:gd name="T60" fmla="*/ 296 w 312"/>
                <a:gd name="T61" fmla="*/ 39 h 98"/>
                <a:gd name="T62" fmla="*/ 290 w 312"/>
                <a:gd name="T63" fmla="*/ 28 h 98"/>
                <a:gd name="T64" fmla="*/ 307 w 312"/>
                <a:gd name="T65" fmla="*/ 32 h 98"/>
                <a:gd name="T66" fmla="*/ 292 w 312"/>
                <a:gd name="T67" fmla="*/ 23 h 98"/>
                <a:gd name="T68" fmla="*/ 260 w 312"/>
                <a:gd name="T69" fmla="*/ 19 h 98"/>
                <a:gd name="T70" fmla="*/ 244 w 312"/>
                <a:gd name="T71" fmla="*/ 20 h 98"/>
                <a:gd name="T72" fmla="*/ 222 w 312"/>
                <a:gd name="T73" fmla="*/ 17 h 98"/>
                <a:gd name="T74" fmla="*/ 211 w 312"/>
                <a:gd name="T75" fmla="*/ 14 h 98"/>
                <a:gd name="T76" fmla="*/ 198 w 312"/>
                <a:gd name="T77" fmla="*/ 13 h 98"/>
                <a:gd name="T78" fmla="*/ 184 w 312"/>
                <a:gd name="T79" fmla="*/ 15 h 98"/>
                <a:gd name="T80" fmla="*/ 175 w 312"/>
                <a:gd name="T81" fmla="*/ 16 h 98"/>
                <a:gd name="T82" fmla="*/ 146 w 312"/>
                <a:gd name="T83" fmla="*/ 11 h 98"/>
                <a:gd name="T84" fmla="*/ 140 w 312"/>
                <a:gd name="T85" fmla="*/ 10 h 98"/>
                <a:gd name="T86" fmla="*/ 122 w 312"/>
                <a:gd name="T87" fmla="*/ 1 h 98"/>
                <a:gd name="T88" fmla="*/ 117 w 312"/>
                <a:gd name="T89" fmla="*/ 7 h 98"/>
                <a:gd name="T90" fmla="*/ 99 w 312"/>
                <a:gd name="T91" fmla="*/ 13 h 98"/>
                <a:gd name="T92" fmla="*/ 88 w 312"/>
                <a:gd name="T93" fmla="*/ 11 h 98"/>
                <a:gd name="T94" fmla="*/ 89 w 312"/>
                <a:gd name="T95" fmla="*/ 18 h 98"/>
                <a:gd name="T96" fmla="*/ 78 w 312"/>
                <a:gd name="T97" fmla="*/ 15 h 98"/>
                <a:gd name="T98" fmla="*/ 87 w 312"/>
                <a:gd name="T99" fmla="*/ 22 h 98"/>
                <a:gd name="T100" fmla="*/ 78 w 312"/>
                <a:gd name="T101" fmla="*/ 18 h 98"/>
                <a:gd name="T102" fmla="*/ 69 w 312"/>
                <a:gd name="T103" fmla="*/ 14 h 98"/>
                <a:gd name="T104" fmla="*/ 74 w 312"/>
                <a:gd name="T105" fmla="*/ 24 h 98"/>
                <a:gd name="T106" fmla="*/ 47 w 312"/>
                <a:gd name="T107" fmla="*/ 25 h 98"/>
                <a:gd name="T108" fmla="*/ 32 w 312"/>
                <a:gd name="T109" fmla="*/ 25 h 98"/>
                <a:gd name="T110" fmla="*/ 31 w 312"/>
                <a:gd name="T111" fmla="*/ 27 h 98"/>
                <a:gd name="T112" fmla="*/ 21 w 312"/>
                <a:gd name="T113" fmla="*/ 33 h 98"/>
                <a:gd name="T114" fmla="*/ 24 w 312"/>
                <a:gd name="T115" fmla="*/ 27 h 98"/>
                <a:gd name="T116" fmla="*/ 0 w 312"/>
                <a:gd name="T117" fmla="*/ 23 h 98"/>
                <a:gd name="T118" fmla="*/ 7 w 312"/>
                <a:gd name="T119" fmla="*/ 56 h 98"/>
                <a:gd name="T120" fmla="*/ 17 w 312"/>
                <a:gd name="T121" fmla="*/ 62 h 98"/>
                <a:gd name="T122" fmla="*/ 17 w 312"/>
                <a:gd name="T123" fmla="*/ 67 h 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12"/>
                <a:gd name="T187" fmla="*/ 0 h 98"/>
                <a:gd name="T188" fmla="*/ 312 w 312"/>
                <a:gd name="T189" fmla="*/ 98 h 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12" h="98">
                  <a:moveTo>
                    <a:pt x="17" y="67"/>
                  </a:moveTo>
                  <a:lnTo>
                    <a:pt x="17" y="67"/>
                  </a:lnTo>
                  <a:lnTo>
                    <a:pt x="18" y="67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7"/>
                  </a:lnTo>
                  <a:lnTo>
                    <a:pt x="23" y="68"/>
                  </a:lnTo>
                  <a:lnTo>
                    <a:pt x="23" y="69"/>
                  </a:lnTo>
                  <a:lnTo>
                    <a:pt x="25" y="69"/>
                  </a:lnTo>
                  <a:lnTo>
                    <a:pt x="26" y="72"/>
                  </a:lnTo>
                  <a:lnTo>
                    <a:pt x="27" y="71"/>
                  </a:lnTo>
                  <a:lnTo>
                    <a:pt x="28" y="72"/>
                  </a:lnTo>
                  <a:lnTo>
                    <a:pt x="30" y="72"/>
                  </a:lnTo>
                  <a:lnTo>
                    <a:pt x="31" y="73"/>
                  </a:lnTo>
                  <a:lnTo>
                    <a:pt x="33" y="73"/>
                  </a:lnTo>
                  <a:lnTo>
                    <a:pt x="35" y="74"/>
                  </a:lnTo>
                  <a:lnTo>
                    <a:pt x="37" y="74"/>
                  </a:lnTo>
                  <a:lnTo>
                    <a:pt x="36" y="76"/>
                  </a:lnTo>
                  <a:lnTo>
                    <a:pt x="36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3" y="79"/>
                  </a:lnTo>
                  <a:lnTo>
                    <a:pt x="33" y="81"/>
                  </a:lnTo>
                  <a:cubicBezTo>
                    <a:pt x="33" y="81"/>
                    <a:pt x="33" y="81"/>
                    <a:pt x="34" y="81"/>
                  </a:cubicBezTo>
                  <a:cubicBezTo>
                    <a:pt x="33" y="81"/>
                    <a:pt x="33" y="82"/>
                    <a:pt x="32" y="82"/>
                  </a:cubicBezTo>
                  <a:cubicBezTo>
                    <a:pt x="32" y="83"/>
                    <a:pt x="33" y="83"/>
                    <a:pt x="33" y="83"/>
                  </a:cubicBezTo>
                  <a:cubicBezTo>
                    <a:pt x="33" y="84"/>
                    <a:pt x="32" y="85"/>
                    <a:pt x="31" y="86"/>
                  </a:cubicBezTo>
                  <a:cubicBezTo>
                    <a:pt x="31" y="87"/>
                    <a:pt x="33" y="87"/>
                    <a:pt x="34" y="88"/>
                  </a:cubicBezTo>
                  <a:cubicBezTo>
                    <a:pt x="36" y="89"/>
                    <a:pt x="38" y="90"/>
                    <a:pt x="40" y="91"/>
                  </a:cubicBezTo>
                  <a:lnTo>
                    <a:pt x="42" y="92"/>
                  </a:lnTo>
                  <a:lnTo>
                    <a:pt x="44" y="92"/>
                  </a:lnTo>
                  <a:lnTo>
                    <a:pt x="46" y="92"/>
                  </a:lnTo>
                  <a:lnTo>
                    <a:pt x="48" y="93"/>
                  </a:lnTo>
                  <a:lnTo>
                    <a:pt x="49" y="93"/>
                  </a:lnTo>
                  <a:lnTo>
                    <a:pt x="51" y="93"/>
                  </a:lnTo>
                  <a:lnTo>
                    <a:pt x="52" y="94"/>
                  </a:lnTo>
                  <a:lnTo>
                    <a:pt x="54" y="95"/>
                  </a:lnTo>
                  <a:lnTo>
                    <a:pt x="56" y="96"/>
                  </a:lnTo>
                  <a:lnTo>
                    <a:pt x="57" y="97"/>
                  </a:lnTo>
                  <a:lnTo>
                    <a:pt x="59" y="98"/>
                  </a:lnTo>
                  <a:lnTo>
                    <a:pt x="60" y="96"/>
                  </a:lnTo>
                  <a:cubicBezTo>
                    <a:pt x="60" y="96"/>
                    <a:pt x="59" y="95"/>
                    <a:pt x="59" y="95"/>
                  </a:cubicBezTo>
                  <a:cubicBezTo>
                    <a:pt x="59" y="95"/>
                    <a:pt x="56" y="92"/>
                    <a:pt x="56" y="92"/>
                  </a:cubicBezTo>
                  <a:lnTo>
                    <a:pt x="56" y="90"/>
                  </a:lnTo>
                  <a:lnTo>
                    <a:pt x="56" y="89"/>
                  </a:lnTo>
                  <a:cubicBezTo>
                    <a:pt x="55" y="89"/>
                    <a:pt x="54" y="88"/>
                    <a:pt x="54" y="87"/>
                  </a:cubicBezTo>
                  <a:cubicBezTo>
                    <a:pt x="54" y="87"/>
                    <a:pt x="55" y="85"/>
                    <a:pt x="55" y="85"/>
                  </a:cubicBezTo>
                  <a:cubicBezTo>
                    <a:pt x="56" y="84"/>
                    <a:pt x="57" y="84"/>
                    <a:pt x="58" y="83"/>
                  </a:cubicBezTo>
                  <a:lnTo>
                    <a:pt x="57" y="82"/>
                  </a:lnTo>
                  <a:lnTo>
                    <a:pt x="58" y="81"/>
                  </a:lnTo>
                  <a:lnTo>
                    <a:pt x="57" y="80"/>
                  </a:lnTo>
                  <a:lnTo>
                    <a:pt x="56" y="79"/>
                  </a:lnTo>
                  <a:lnTo>
                    <a:pt x="54" y="79"/>
                  </a:lnTo>
                  <a:lnTo>
                    <a:pt x="54" y="78"/>
                  </a:lnTo>
                  <a:lnTo>
                    <a:pt x="53" y="77"/>
                  </a:lnTo>
                  <a:lnTo>
                    <a:pt x="52" y="76"/>
                  </a:lnTo>
                  <a:lnTo>
                    <a:pt x="52" y="74"/>
                  </a:lnTo>
                  <a:lnTo>
                    <a:pt x="53" y="73"/>
                  </a:lnTo>
                  <a:lnTo>
                    <a:pt x="53" y="72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7" y="73"/>
                  </a:lnTo>
                  <a:lnTo>
                    <a:pt x="56" y="71"/>
                  </a:lnTo>
                  <a:lnTo>
                    <a:pt x="57" y="71"/>
                  </a:lnTo>
                  <a:lnTo>
                    <a:pt x="59" y="69"/>
                  </a:lnTo>
                  <a:lnTo>
                    <a:pt x="60" y="69"/>
                  </a:lnTo>
                  <a:lnTo>
                    <a:pt x="62" y="69"/>
                  </a:lnTo>
                  <a:lnTo>
                    <a:pt x="63" y="68"/>
                  </a:lnTo>
                  <a:lnTo>
                    <a:pt x="65" y="69"/>
                  </a:lnTo>
                  <a:lnTo>
                    <a:pt x="67" y="70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3" y="70"/>
                  </a:lnTo>
                  <a:lnTo>
                    <a:pt x="74" y="70"/>
                  </a:lnTo>
                  <a:lnTo>
                    <a:pt x="76" y="70"/>
                  </a:lnTo>
                  <a:lnTo>
                    <a:pt x="78" y="71"/>
                  </a:lnTo>
                  <a:lnTo>
                    <a:pt x="80" y="71"/>
                  </a:lnTo>
                  <a:lnTo>
                    <a:pt x="82" y="71"/>
                  </a:lnTo>
                  <a:lnTo>
                    <a:pt x="84" y="70"/>
                  </a:lnTo>
                  <a:lnTo>
                    <a:pt x="84" y="69"/>
                  </a:lnTo>
                  <a:lnTo>
                    <a:pt x="83" y="69"/>
                  </a:lnTo>
                  <a:lnTo>
                    <a:pt x="81" y="68"/>
                  </a:lnTo>
                  <a:lnTo>
                    <a:pt x="80" y="68"/>
                  </a:lnTo>
                  <a:lnTo>
                    <a:pt x="81" y="67"/>
                  </a:lnTo>
                  <a:lnTo>
                    <a:pt x="81" y="65"/>
                  </a:lnTo>
                  <a:lnTo>
                    <a:pt x="83" y="65"/>
                  </a:lnTo>
                  <a:lnTo>
                    <a:pt x="81" y="63"/>
                  </a:lnTo>
                  <a:lnTo>
                    <a:pt x="85" y="62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2" y="60"/>
                  </a:lnTo>
                  <a:lnTo>
                    <a:pt x="95" y="59"/>
                  </a:lnTo>
                  <a:lnTo>
                    <a:pt x="96" y="58"/>
                  </a:lnTo>
                  <a:lnTo>
                    <a:pt x="99" y="59"/>
                  </a:lnTo>
                  <a:lnTo>
                    <a:pt x="100" y="59"/>
                  </a:lnTo>
                  <a:lnTo>
                    <a:pt x="102" y="59"/>
                  </a:lnTo>
                  <a:lnTo>
                    <a:pt x="102" y="62"/>
                  </a:lnTo>
                  <a:lnTo>
                    <a:pt x="104" y="62"/>
                  </a:lnTo>
                  <a:lnTo>
                    <a:pt x="104" y="61"/>
                  </a:lnTo>
                  <a:lnTo>
                    <a:pt x="105" y="62"/>
                  </a:lnTo>
                  <a:lnTo>
                    <a:pt x="107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10" y="64"/>
                  </a:lnTo>
                  <a:lnTo>
                    <a:pt x="111" y="63"/>
                  </a:lnTo>
                  <a:lnTo>
                    <a:pt x="113" y="61"/>
                  </a:lnTo>
                  <a:lnTo>
                    <a:pt x="114" y="61"/>
                  </a:lnTo>
                  <a:lnTo>
                    <a:pt x="114" y="62"/>
                  </a:lnTo>
                  <a:lnTo>
                    <a:pt x="116" y="63"/>
                  </a:lnTo>
                  <a:lnTo>
                    <a:pt x="118" y="64"/>
                  </a:lnTo>
                  <a:lnTo>
                    <a:pt x="120" y="66"/>
                  </a:lnTo>
                  <a:lnTo>
                    <a:pt x="122" y="68"/>
                  </a:lnTo>
                  <a:lnTo>
                    <a:pt x="124" y="70"/>
                  </a:lnTo>
                  <a:lnTo>
                    <a:pt x="125" y="71"/>
                  </a:lnTo>
                  <a:lnTo>
                    <a:pt x="126" y="70"/>
                  </a:lnTo>
                  <a:lnTo>
                    <a:pt x="127" y="69"/>
                  </a:lnTo>
                  <a:lnTo>
                    <a:pt x="128" y="71"/>
                  </a:lnTo>
                  <a:lnTo>
                    <a:pt x="129" y="71"/>
                  </a:lnTo>
                  <a:lnTo>
                    <a:pt x="132" y="71"/>
                  </a:lnTo>
                  <a:lnTo>
                    <a:pt x="133" y="70"/>
                  </a:lnTo>
                  <a:lnTo>
                    <a:pt x="134" y="72"/>
                  </a:lnTo>
                  <a:lnTo>
                    <a:pt x="137" y="73"/>
                  </a:lnTo>
                  <a:lnTo>
                    <a:pt x="138" y="74"/>
                  </a:lnTo>
                  <a:lnTo>
                    <a:pt x="141" y="74"/>
                  </a:lnTo>
                  <a:lnTo>
                    <a:pt x="141" y="75"/>
                  </a:lnTo>
                  <a:cubicBezTo>
                    <a:pt x="141" y="74"/>
                    <a:pt x="142" y="74"/>
                    <a:pt x="143" y="74"/>
                  </a:cubicBezTo>
                  <a:cubicBezTo>
                    <a:pt x="144" y="74"/>
                    <a:pt x="144" y="73"/>
                    <a:pt x="145" y="73"/>
                  </a:cubicBezTo>
                  <a:cubicBezTo>
                    <a:pt x="147" y="73"/>
                    <a:pt x="148" y="71"/>
                    <a:pt x="151" y="71"/>
                  </a:cubicBezTo>
                  <a:cubicBezTo>
                    <a:pt x="152" y="71"/>
                    <a:pt x="153" y="71"/>
                    <a:pt x="154" y="71"/>
                  </a:cubicBezTo>
                  <a:lnTo>
                    <a:pt x="155" y="71"/>
                  </a:lnTo>
                  <a:cubicBezTo>
                    <a:pt x="155" y="71"/>
                    <a:pt x="156" y="71"/>
                    <a:pt x="156" y="71"/>
                  </a:cubicBezTo>
                  <a:cubicBezTo>
                    <a:pt x="156" y="72"/>
                    <a:pt x="156" y="72"/>
                    <a:pt x="157" y="73"/>
                  </a:cubicBezTo>
                  <a:lnTo>
                    <a:pt x="165" y="73"/>
                  </a:lnTo>
                  <a:cubicBezTo>
                    <a:pt x="165" y="70"/>
                    <a:pt x="163" y="70"/>
                    <a:pt x="163" y="68"/>
                  </a:cubicBezTo>
                  <a:cubicBezTo>
                    <a:pt x="163" y="68"/>
                    <a:pt x="163" y="67"/>
                    <a:pt x="163" y="67"/>
                  </a:cubicBezTo>
                  <a:lnTo>
                    <a:pt x="163" y="66"/>
                  </a:lnTo>
                  <a:lnTo>
                    <a:pt x="172" y="68"/>
                  </a:lnTo>
                  <a:cubicBezTo>
                    <a:pt x="172" y="71"/>
                    <a:pt x="174" y="72"/>
                    <a:pt x="177" y="72"/>
                  </a:cubicBezTo>
                  <a:cubicBezTo>
                    <a:pt x="179" y="72"/>
                    <a:pt x="180" y="71"/>
                    <a:pt x="181" y="71"/>
                  </a:cubicBezTo>
                  <a:cubicBezTo>
                    <a:pt x="185" y="71"/>
                    <a:pt x="187" y="74"/>
                    <a:pt x="189" y="74"/>
                  </a:cubicBezTo>
                  <a:cubicBezTo>
                    <a:pt x="193" y="74"/>
                    <a:pt x="195" y="74"/>
                    <a:pt x="197" y="74"/>
                  </a:cubicBezTo>
                  <a:cubicBezTo>
                    <a:pt x="199" y="74"/>
                    <a:pt x="198" y="72"/>
                    <a:pt x="200" y="72"/>
                  </a:cubicBezTo>
                  <a:cubicBezTo>
                    <a:pt x="203" y="72"/>
                    <a:pt x="206" y="73"/>
                    <a:pt x="206" y="73"/>
                  </a:cubicBezTo>
                  <a:cubicBezTo>
                    <a:pt x="207" y="73"/>
                    <a:pt x="208" y="73"/>
                    <a:pt x="208" y="73"/>
                  </a:cubicBezTo>
                  <a:cubicBezTo>
                    <a:pt x="209" y="73"/>
                    <a:pt x="211" y="72"/>
                    <a:pt x="211" y="71"/>
                  </a:cubicBezTo>
                  <a:cubicBezTo>
                    <a:pt x="211" y="71"/>
                    <a:pt x="210" y="70"/>
                    <a:pt x="210" y="69"/>
                  </a:cubicBezTo>
                  <a:cubicBezTo>
                    <a:pt x="210" y="68"/>
                    <a:pt x="211" y="68"/>
                    <a:pt x="211" y="66"/>
                  </a:cubicBezTo>
                  <a:cubicBezTo>
                    <a:pt x="211" y="65"/>
                    <a:pt x="208" y="65"/>
                    <a:pt x="208" y="64"/>
                  </a:cubicBezTo>
                  <a:cubicBezTo>
                    <a:pt x="208" y="64"/>
                    <a:pt x="208" y="63"/>
                    <a:pt x="208" y="63"/>
                  </a:cubicBezTo>
                  <a:lnTo>
                    <a:pt x="214" y="62"/>
                  </a:lnTo>
                  <a:cubicBezTo>
                    <a:pt x="216" y="63"/>
                    <a:pt x="217" y="63"/>
                    <a:pt x="220" y="64"/>
                  </a:cubicBezTo>
                  <a:cubicBezTo>
                    <a:pt x="222" y="65"/>
                    <a:pt x="223" y="68"/>
                    <a:pt x="227" y="68"/>
                  </a:cubicBezTo>
                  <a:cubicBezTo>
                    <a:pt x="227" y="71"/>
                    <a:pt x="231" y="72"/>
                    <a:pt x="234" y="73"/>
                  </a:cubicBezTo>
                  <a:cubicBezTo>
                    <a:pt x="237" y="74"/>
                    <a:pt x="239" y="78"/>
                    <a:pt x="243" y="78"/>
                  </a:cubicBezTo>
                  <a:cubicBezTo>
                    <a:pt x="245" y="78"/>
                    <a:pt x="246" y="76"/>
                    <a:pt x="248" y="76"/>
                  </a:cubicBezTo>
                  <a:cubicBezTo>
                    <a:pt x="249" y="76"/>
                    <a:pt x="249" y="77"/>
                    <a:pt x="250" y="77"/>
                  </a:cubicBezTo>
                  <a:cubicBezTo>
                    <a:pt x="250" y="78"/>
                    <a:pt x="250" y="78"/>
                    <a:pt x="250" y="79"/>
                  </a:cubicBezTo>
                  <a:cubicBezTo>
                    <a:pt x="250" y="80"/>
                    <a:pt x="250" y="81"/>
                    <a:pt x="251" y="82"/>
                  </a:cubicBezTo>
                  <a:lnTo>
                    <a:pt x="251" y="86"/>
                  </a:lnTo>
                  <a:cubicBezTo>
                    <a:pt x="250" y="86"/>
                    <a:pt x="249" y="86"/>
                    <a:pt x="248" y="86"/>
                  </a:cubicBezTo>
                  <a:cubicBezTo>
                    <a:pt x="248" y="86"/>
                    <a:pt x="247" y="86"/>
                    <a:pt x="247" y="86"/>
                  </a:cubicBezTo>
                  <a:cubicBezTo>
                    <a:pt x="247" y="89"/>
                    <a:pt x="250" y="90"/>
                    <a:pt x="250" y="91"/>
                  </a:cubicBezTo>
                  <a:lnTo>
                    <a:pt x="254" y="92"/>
                  </a:lnTo>
                  <a:cubicBezTo>
                    <a:pt x="258" y="92"/>
                    <a:pt x="259" y="84"/>
                    <a:pt x="259" y="82"/>
                  </a:cubicBezTo>
                  <a:cubicBezTo>
                    <a:pt x="259" y="81"/>
                    <a:pt x="259" y="80"/>
                    <a:pt x="259" y="78"/>
                  </a:cubicBezTo>
                  <a:cubicBezTo>
                    <a:pt x="259" y="77"/>
                    <a:pt x="259" y="77"/>
                    <a:pt x="260" y="76"/>
                  </a:cubicBezTo>
                  <a:lnTo>
                    <a:pt x="260" y="75"/>
                  </a:lnTo>
                  <a:cubicBezTo>
                    <a:pt x="259" y="75"/>
                    <a:pt x="257" y="73"/>
                    <a:pt x="258" y="72"/>
                  </a:cubicBezTo>
                  <a:cubicBezTo>
                    <a:pt x="255" y="70"/>
                    <a:pt x="254" y="67"/>
                    <a:pt x="252" y="64"/>
                  </a:cubicBezTo>
                  <a:cubicBezTo>
                    <a:pt x="251" y="61"/>
                    <a:pt x="247" y="61"/>
                    <a:pt x="244" y="59"/>
                  </a:cubicBezTo>
                  <a:cubicBezTo>
                    <a:pt x="243" y="60"/>
                    <a:pt x="243" y="61"/>
                    <a:pt x="243" y="62"/>
                  </a:cubicBezTo>
                  <a:cubicBezTo>
                    <a:pt x="242" y="60"/>
                    <a:pt x="239" y="61"/>
                    <a:pt x="239" y="59"/>
                  </a:cubicBezTo>
                  <a:cubicBezTo>
                    <a:pt x="239" y="59"/>
                    <a:pt x="234" y="58"/>
                    <a:pt x="234" y="58"/>
                  </a:cubicBezTo>
                  <a:cubicBezTo>
                    <a:pt x="234" y="57"/>
                    <a:pt x="235" y="56"/>
                    <a:pt x="236" y="55"/>
                  </a:cubicBezTo>
                  <a:cubicBezTo>
                    <a:pt x="235" y="54"/>
                    <a:pt x="237" y="51"/>
                    <a:pt x="238" y="50"/>
                  </a:cubicBezTo>
                  <a:lnTo>
                    <a:pt x="238" y="46"/>
                  </a:lnTo>
                  <a:cubicBezTo>
                    <a:pt x="239" y="46"/>
                    <a:pt x="239" y="46"/>
                    <a:pt x="241" y="46"/>
                  </a:cubicBezTo>
                  <a:cubicBezTo>
                    <a:pt x="243" y="46"/>
                    <a:pt x="248" y="47"/>
                    <a:pt x="251" y="47"/>
                  </a:cubicBezTo>
                  <a:cubicBezTo>
                    <a:pt x="251" y="47"/>
                    <a:pt x="251" y="47"/>
                    <a:pt x="251" y="46"/>
                  </a:cubicBezTo>
                  <a:lnTo>
                    <a:pt x="251" y="45"/>
                  </a:lnTo>
                  <a:lnTo>
                    <a:pt x="257" y="45"/>
                  </a:lnTo>
                  <a:cubicBezTo>
                    <a:pt x="257" y="46"/>
                    <a:pt x="259" y="47"/>
                    <a:pt x="259" y="47"/>
                  </a:cubicBezTo>
                  <a:cubicBezTo>
                    <a:pt x="261" y="47"/>
                    <a:pt x="260" y="46"/>
                    <a:pt x="262" y="46"/>
                  </a:cubicBezTo>
                  <a:cubicBezTo>
                    <a:pt x="261" y="45"/>
                    <a:pt x="261" y="45"/>
                    <a:pt x="261" y="43"/>
                  </a:cubicBezTo>
                  <a:cubicBezTo>
                    <a:pt x="261" y="41"/>
                    <a:pt x="261" y="40"/>
                    <a:pt x="262" y="40"/>
                  </a:cubicBezTo>
                  <a:cubicBezTo>
                    <a:pt x="263" y="40"/>
                    <a:pt x="266" y="40"/>
                    <a:pt x="267" y="40"/>
                  </a:cubicBezTo>
                  <a:cubicBezTo>
                    <a:pt x="267" y="40"/>
                    <a:pt x="269" y="43"/>
                    <a:pt x="270" y="43"/>
                  </a:cubicBezTo>
                  <a:cubicBezTo>
                    <a:pt x="270" y="42"/>
                    <a:pt x="271" y="41"/>
                    <a:pt x="271" y="40"/>
                  </a:cubicBezTo>
                  <a:cubicBezTo>
                    <a:pt x="271" y="40"/>
                    <a:pt x="272" y="40"/>
                    <a:pt x="272" y="40"/>
                  </a:cubicBezTo>
                  <a:cubicBezTo>
                    <a:pt x="272" y="39"/>
                    <a:pt x="271" y="38"/>
                    <a:pt x="271" y="37"/>
                  </a:cubicBezTo>
                  <a:cubicBezTo>
                    <a:pt x="271" y="36"/>
                    <a:pt x="273" y="37"/>
                    <a:pt x="275" y="37"/>
                  </a:cubicBezTo>
                  <a:cubicBezTo>
                    <a:pt x="274" y="37"/>
                    <a:pt x="273" y="38"/>
                    <a:pt x="273" y="38"/>
                  </a:cubicBezTo>
                  <a:cubicBezTo>
                    <a:pt x="273" y="40"/>
                    <a:pt x="276" y="40"/>
                    <a:pt x="276" y="41"/>
                  </a:cubicBezTo>
                  <a:cubicBezTo>
                    <a:pt x="276" y="42"/>
                    <a:pt x="274" y="45"/>
                    <a:pt x="274" y="46"/>
                  </a:cubicBezTo>
                  <a:cubicBezTo>
                    <a:pt x="274" y="47"/>
                    <a:pt x="275" y="47"/>
                    <a:pt x="275" y="48"/>
                  </a:cubicBezTo>
                  <a:cubicBezTo>
                    <a:pt x="275" y="49"/>
                    <a:pt x="274" y="50"/>
                    <a:pt x="273" y="50"/>
                  </a:cubicBezTo>
                  <a:cubicBezTo>
                    <a:pt x="273" y="55"/>
                    <a:pt x="277" y="58"/>
                    <a:pt x="281" y="60"/>
                  </a:cubicBezTo>
                  <a:cubicBezTo>
                    <a:pt x="283" y="61"/>
                    <a:pt x="282" y="64"/>
                    <a:pt x="285" y="64"/>
                  </a:cubicBezTo>
                  <a:cubicBezTo>
                    <a:pt x="285" y="64"/>
                    <a:pt x="286" y="65"/>
                    <a:pt x="287" y="65"/>
                  </a:cubicBezTo>
                  <a:cubicBezTo>
                    <a:pt x="287" y="66"/>
                    <a:pt x="289" y="68"/>
                    <a:pt x="290" y="68"/>
                  </a:cubicBezTo>
                  <a:cubicBezTo>
                    <a:pt x="290" y="68"/>
                    <a:pt x="291" y="67"/>
                    <a:pt x="291" y="66"/>
                  </a:cubicBezTo>
                  <a:cubicBezTo>
                    <a:pt x="291" y="64"/>
                    <a:pt x="289" y="64"/>
                    <a:pt x="289" y="63"/>
                  </a:cubicBezTo>
                  <a:cubicBezTo>
                    <a:pt x="289" y="63"/>
                    <a:pt x="290" y="62"/>
                    <a:pt x="291" y="62"/>
                  </a:cubicBezTo>
                  <a:cubicBezTo>
                    <a:pt x="290" y="61"/>
                    <a:pt x="290" y="61"/>
                    <a:pt x="289" y="59"/>
                  </a:cubicBezTo>
                  <a:cubicBezTo>
                    <a:pt x="289" y="59"/>
                    <a:pt x="290" y="59"/>
                    <a:pt x="291" y="59"/>
                  </a:cubicBezTo>
                  <a:cubicBezTo>
                    <a:pt x="291" y="59"/>
                    <a:pt x="290" y="58"/>
                    <a:pt x="290" y="58"/>
                  </a:cubicBezTo>
                  <a:cubicBezTo>
                    <a:pt x="289" y="57"/>
                    <a:pt x="289" y="56"/>
                    <a:pt x="289" y="55"/>
                  </a:cubicBezTo>
                  <a:cubicBezTo>
                    <a:pt x="289" y="55"/>
                    <a:pt x="290" y="54"/>
                    <a:pt x="290" y="54"/>
                  </a:cubicBezTo>
                  <a:cubicBezTo>
                    <a:pt x="285" y="52"/>
                    <a:pt x="286" y="49"/>
                    <a:pt x="282" y="50"/>
                  </a:cubicBezTo>
                  <a:cubicBezTo>
                    <a:pt x="281" y="50"/>
                    <a:pt x="282" y="45"/>
                    <a:pt x="279" y="45"/>
                  </a:cubicBezTo>
                  <a:lnTo>
                    <a:pt x="283" y="43"/>
                  </a:lnTo>
                  <a:cubicBezTo>
                    <a:pt x="283" y="43"/>
                    <a:pt x="283" y="44"/>
                    <a:pt x="284" y="44"/>
                  </a:cubicBezTo>
                  <a:cubicBezTo>
                    <a:pt x="285" y="44"/>
                    <a:pt x="287" y="43"/>
                    <a:pt x="288" y="42"/>
                  </a:cubicBezTo>
                  <a:lnTo>
                    <a:pt x="289" y="42"/>
                  </a:lnTo>
                  <a:cubicBezTo>
                    <a:pt x="290" y="43"/>
                    <a:pt x="290" y="44"/>
                    <a:pt x="291" y="44"/>
                  </a:cubicBezTo>
                  <a:cubicBezTo>
                    <a:pt x="292" y="42"/>
                    <a:pt x="293" y="39"/>
                    <a:pt x="296" y="39"/>
                  </a:cubicBezTo>
                  <a:cubicBezTo>
                    <a:pt x="296" y="38"/>
                    <a:pt x="296" y="37"/>
                    <a:pt x="296" y="37"/>
                  </a:cubicBezTo>
                  <a:cubicBezTo>
                    <a:pt x="297" y="37"/>
                    <a:pt x="298" y="37"/>
                    <a:pt x="299" y="37"/>
                  </a:cubicBezTo>
                  <a:cubicBezTo>
                    <a:pt x="300" y="37"/>
                    <a:pt x="300" y="38"/>
                    <a:pt x="301" y="37"/>
                  </a:cubicBezTo>
                  <a:cubicBezTo>
                    <a:pt x="301" y="36"/>
                    <a:pt x="301" y="37"/>
                    <a:pt x="301" y="36"/>
                  </a:cubicBezTo>
                  <a:cubicBezTo>
                    <a:pt x="295" y="35"/>
                    <a:pt x="293" y="32"/>
                    <a:pt x="287" y="32"/>
                  </a:cubicBezTo>
                  <a:cubicBezTo>
                    <a:pt x="290" y="32"/>
                    <a:pt x="292" y="33"/>
                    <a:pt x="294" y="31"/>
                  </a:cubicBezTo>
                  <a:cubicBezTo>
                    <a:pt x="293" y="29"/>
                    <a:pt x="292" y="30"/>
                    <a:pt x="290" y="28"/>
                  </a:cubicBezTo>
                  <a:lnTo>
                    <a:pt x="292" y="28"/>
                  </a:lnTo>
                  <a:cubicBezTo>
                    <a:pt x="292" y="29"/>
                    <a:pt x="293" y="30"/>
                    <a:pt x="294" y="30"/>
                  </a:cubicBezTo>
                  <a:cubicBezTo>
                    <a:pt x="295" y="30"/>
                    <a:pt x="295" y="29"/>
                    <a:pt x="296" y="29"/>
                  </a:cubicBezTo>
                  <a:cubicBezTo>
                    <a:pt x="300" y="29"/>
                    <a:pt x="300" y="31"/>
                    <a:pt x="303" y="32"/>
                  </a:cubicBezTo>
                  <a:lnTo>
                    <a:pt x="307" y="32"/>
                  </a:lnTo>
                  <a:cubicBezTo>
                    <a:pt x="307" y="33"/>
                    <a:pt x="308" y="33"/>
                    <a:pt x="309" y="33"/>
                  </a:cubicBezTo>
                  <a:cubicBezTo>
                    <a:pt x="309" y="33"/>
                    <a:pt x="310" y="33"/>
                    <a:pt x="312" y="32"/>
                  </a:cubicBezTo>
                  <a:cubicBezTo>
                    <a:pt x="311" y="32"/>
                    <a:pt x="309" y="32"/>
                    <a:pt x="309" y="30"/>
                  </a:cubicBezTo>
                  <a:cubicBezTo>
                    <a:pt x="309" y="30"/>
                    <a:pt x="309" y="30"/>
                    <a:pt x="309" y="28"/>
                  </a:cubicBezTo>
                  <a:cubicBezTo>
                    <a:pt x="305" y="28"/>
                    <a:pt x="303" y="25"/>
                    <a:pt x="300" y="25"/>
                  </a:cubicBezTo>
                  <a:cubicBezTo>
                    <a:pt x="299" y="25"/>
                    <a:pt x="298" y="26"/>
                    <a:pt x="298" y="26"/>
                  </a:cubicBezTo>
                  <a:cubicBezTo>
                    <a:pt x="298" y="27"/>
                    <a:pt x="300" y="27"/>
                    <a:pt x="301" y="28"/>
                  </a:cubicBezTo>
                  <a:cubicBezTo>
                    <a:pt x="297" y="26"/>
                    <a:pt x="296" y="25"/>
                    <a:pt x="292" y="23"/>
                  </a:cubicBezTo>
                  <a:cubicBezTo>
                    <a:pt x="286" y="22"/>
                    <a:pt x="281" y="22"/>
                    <a:pt x="275" y="20"/>
                  </a:cubicBezTo>
                  <a:lnTo>
                    <a:pt x="272" y="20"/>
                  </a:lnTo>
                  <a:cubicBezTo>
                    <a:pt x="271" y="20"/>
                    <a:pt x="271" y="19"/>
                    <a:pt x="269" y="19"/>
                  </a:cubicBezTo>
                  <a:cubicBezTo>
                    <a:pt x="267" y="19"/>
                    <a:pt x="266" y="20"/>
                    <a:pt x="264" y="20"/>
                  </a:cubicBezTo>
                  <a:cubicBezTo>
                    <a:pt x="264" y="20"/>
                    <a:pt x="261" y="19"/>
                    <a:pt x="260" y="19"/>
                  </a:cubicBezTo>
                  <a:lnTo>
                    <a:pt x="258" y="19"/>
                  </a:lnTo>
                  <a:cubicBezTo>
                    <a:pt x="258" y="21"/>
                    <a:pt x="261" y="22"/>
                    <a:pt x="261" y="22"/>
                  </a:cubicBezTo>
                  <a:cubicBezTo>
                    <a:pt x="260" y="22"/>
                    <a:pt x="259" y="20"/>
                    <a:pt x="256" y="20"/>
                  </a:cubicBezTo>
                  <a:cubicBezTo>
                    <a:pt x="257" y="20"/>
                    <a:pt x="257" y="20"/>
                    <a:pt x="257" y="19"/>
                  </a:cubicBezTo>
                  <a:cubicBezTo>
                    <a:pt x="256" y="19"/>
                    <a:pt x="255" y="19"/>
                    <a:pt x="254" y="19"/>
                  </a:cubicBezTo>
                  <a:cubicBezTo>
                    <a:pt x="254" y="20"/>
                    <a:pt x="253" y="20"/>
                    <a:pt x="252" y="20"/>
                  </a:cubicBezTo>
                  <a:cubicBezTo>
                    <a:pt x="249" y="20"/>
                    <a:pt x="247" y="19"/>
                    <a:pt x="244" y="20"/>
                  </a:cubicBezTo>
                  <a:cubicBezTo>
                    <a:pt x="245" y="21"/>
                    <a:pt x="245" y="21"/>
                    <a:pt x="246" y="23"/>
                  </a:cubicBezTo>
                  <a:cubicBezTo>
                    <a:pt x="242" y="20"/>
                    <a:pt x="239" y="20"/>
                    <a:pt x="235" y="16"/>
                  </a:cubicBezTo>
                  <a:lnTo>
                    <a:pt x="226" y="16"/>
                  </a:lnTo>
                  <a:cubicBezTo>
                    <a:pt x="226" y="16"/>
                    <a:pt x="225" y="17"/>
                    <a:pt x="225" y="17"/>
                  </a:cubicBezTo>
                  <a:lnTo>
                    <a:pt x="222" y="17"/>
                  </a:lnTo>
                  <a:cubicBezTo>
                    <a:pt x="220" y="17"/>
                    <a:pt x="220" y="16"/>
                    <a:pt x="218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5" y="16"/>
                    <a:pt x="214" y="15"/>
                    <a:pt x="213" y="15"/>
                  </a:cubicBezTo>
                  <a:lnTo>
                    <a:pt x="214" y="14"/>
                  </a:lnTo>
                  <a:cubicBezTo>
                    <a:pt x="214" y="14"/>
                    <a:pt x="213" y="14"/>
                    <a:pt x="211" y="14"/>
                  </a:cubicBezTo>
                  <a:cubicBezTo>
                    <a:pt x="209" y="14"/>
                    <a:pt x="208" y="15"/>
                    <a:pt x="207" y="15"/>
                  </a:cubicBezTo>
                  <a:cubicBezTo>
                    <a:pt x="207" y="15"/>
                    <a:pt x="206" y="15"/>
                    <a:pt x="206" y="15"/>
                  </a:cubicBezTo>
                  <a:lnTo>
                    <a:pt x="206" y="14"/>
                  </a:lnTo>
                  <a:cubicBezTo>
                    <a:pt x="205" y="13"/>
                    <a:pt x="205" y="13"/>
                    <a:pt x="204" y="14"/>
                  </a:cubicBezTo>
                  <a:cubicBezTo>
                    <a:pt x="203" y="13"/>
                    <a:pt x="198" y="13"/>
                    <a:pt x="198" y="13"/>
                  </a:cubicBezTo>
                  <a:lnTo>
                    <a:pt x="195" y="13"/>
                  </a:lnTo>
                  <a:cubicBezTo>
                    <a:pt x="195" y="14"/>
                    <a:pt x="195" y="14"/>
                    <a:pt x="195" y="14"/>
                  </a:cubicBezTo>
                  <a:cubicBezTo>
                    <a:pt x="195" y="15"/>
                    <a:pt x="196" y="15"/>
                    <a:pt x="196" y="16"/>
                  </a:cubicBezTo>
                  <a:cubicBezTo>
                    <a:pt x="195" y="16"/>
                    <a:pt x="195" y="16"/>
                    <a:pt x="193" y="16"/>
                  </a:cubicBezTo>
                  <a:cubicBezTo>
                    <a:pt x="190" y="16"/>
                    <a:pt x="188" y="15"/>
                    <a:pt x="185" y="15"/>
                  </a:cubicBezTo>
                  <a:cubicBezTo>
                    <a:pt x="185" y="15"/>
                    <a:pt x="185" y="15"/>
                    <a:pt x="184" y="15"/>
                  </a:cubicBezTo>
                  <a:lnTo>
                    <a:pt x="184" y="17"/>
                  </a:lnTo>
                  <a:lnTo>
                    <a:pt x="183" y="17"/>
                  </a:lnTo>
                  <a:cubicBezTo>
                    <a:pt x="181" y="16"/>
                    <a:pt x="178" y="16"/>
                    <a:pt x="176" y="15"/>
                  </a:cubicBezTo>
                  <a:lnTo>
                    <a:pt x="175" y="15"/>
                  </a:lnTo>
                  <a:cubicBezTo>
                    <a:pt x="175" y="15"/>
                    <a:pt x="175" y="16"/>
                    <a:pt x="175" y="16"/>
                  </a:cubicBezTo>
                  <a:cubicBezTo>
                    <a:pt x="174" y="15"/>
                    <a:pt x="173" y="14"/>
                    <a:pt x="172" y="14"/>
                  </a:cubicBezTo>
                  <a:lnTo>
                    <a:pt x="169" y="14"/>
                  </a:lnTo>
                  <a:cubicBezTo>
                    <a:pt x="169" y="15"/>
                    <a:pt x="163" y="11"/>
                    <a:pt x="164" y="12"/>
                  </a:cubicBezTo>
                  <a:cubicBezTo>
                    <a:pt x="161" y="12"/>
                    <a:pt x="161" y="13"/>
                    <a:pt x="158" y="13"/>
                  </a:cubicBezTo>
                  <a:cubicBezTo>
                    <a:pt x="154" y="13"/>
                    <a:pt x="152" y="11"/>
                    <a:pt x="148" y="11"/>
                  </a:cubicBezTo>
                  <a:cubicBezTo>
                    <a:pt x="148" y="11"/>
                    <a:pt x="146" y="10"/>
                    <a:pt x="146" y="11"/>
                  </a:cubicBezTo>
                  <a:cubicBezTo>
                    <a:pt x="146" y="12"/>
                    <a:pt x="147" y="13"/>
                    <a:pt x="148" y="13"/>
                  </a:cubicBezTo>
                  <a:cubicBezTo>
                    <a:pt x="146" y="13"/>
                    <a:pt x="144" y="11"/>
                    <a:pt x="142" y="10"/>
                  </a:cubicBezTo>
                  <a:cubicBezTo>
                    <a:pt x="142" y="10"/>
                    <a:pt x="142" y="8"/>
                    <a:pt x="142" y="8"/>
                  </a:cubicBezTo>
                  <a:lnTo>
                    <a:pt x="140" y="8"/>
                  </a:lnTo>
                  <a:cubicBezTo>
                    <a:pt x="140" y="8"/>
                    <a:pt x="140" y="9"/>
                    <a:pt x="139" y="9"/>
                  </a:cubicBezTo>
                  <a:cubicBezTo>
                    <a:pt x="139" y="9"/>
                    <a:pt x="140" y="10"/>
                    <a:pt x="140" y="10"/>
                  </a:cubicBezTo>
                  <a:cubicBezTo>
                    <a:pt x="137" y="10"/>
                    <a:pt x="136" y="12"/>
                    <a:pt x="133" y="13"/>
                  </a:cubicBezTo>
                  <a:cubicBezTo>
                    <a:pt x="133" y="10"/>
                    <a:pt x="138" y="8"/>
                    <a:pt x="140" y="7"/>
                  </a:cubicBezTo>
                  <a:cubicBezTo>
                    <a:pt x="138" y="5"/>
                    <a:pt x="132" y="4"/>
                    <a:pt x="128" y="4"/>
                  </a:cubicBezTo>
                  <a:cubicBezTo>
                    <a:pt x="127" y="4"/>
                    <a:pt x="127" y="4"/>
                    <a:pt x="125" y="4"/>
                  </a:cubicBezTo>
                  <a:lnTo>
                    <a:pt x="121" y="3"/>
                  </a:lnTo>
                  <a:cubicBezTo>
                    <a:pt x="121" y="3"/>
                    <a:pt x="121" y="2"/>
                    <a:pt x="122" y="1"/>
                  </a:cubicBezTo>
                  <a:cubicBezTo>
                    <a:pt x="122" y="1"/>
                    <a:pt x="121" y="1"/>
                    <a:pt x="120" y="1"/>
                  </a:cubicBezTo>
                  <a:cubicBezTo>
                    <a:pt x="120" y="0"/>
                    <a:pt x="119" y="0"/>
                    <a:pt x="119" y="1"/>
                  </a:cubicBezTo>
                  <a:cubicBezTo>
                    <a:pt x="117" y="2"/>
                    <a:pt x="116" y="3"/>
                    <a:pt x="115" y="3"/>
                  </a:cubicBezTo>
                  <a:lnTo>
                    <a:pt x="116" y="4"/>
                  </a:lnTo>
                  <a:cubicBezTo>
                    <a:pt x="116" y="4"/>
                    <a:pt x="115" y="4"/>
                    <a:pt x="113" y="4"/>
                  </a:cubicBezTo>
                  <a:cubicBezTo>
                    <a:pt x="114" y="5"/>
                    <a:pt x="115" y="7"/>
                    <a:pt x="117" y="7"/>
                  </a:cubicBezTo>
                  <a:cubicBezTo>
                    <a:pt x="115" y="7"/>
                    <a:pt x="115" y="5"/>
                    <a:pt x="112" y="4"/>
                  </a:cubicBezTo>
                  <a:lnTo>
                    <a:pt x="109" y="6"/>
                  </a:lnTo>
                  <a:cubicBezTo>
                    <a:pt x="109" y="6"/>
                    <a:pt x="109" y="5"/>
                    <a:pt x="108" y="5"/>
                  </a:cubicBezTo>
                  <a:cubicBezTo>
                    <a:pt x="103" y="5"/>
                    <a:pt x="100" y="8"/>
                    <a:pt x="95" y="8"/>
                  </a:cubicBezTo>
                  <a:cubicBezTo>
                    <a:pt x="95" y="9"/>
                    <a:pt x="96" y="10"/>
                    <a:pt x="97" y="10"/>
                  </a:cubicBezTo>
                  <a:cubicBezTo>
                    <a:pt x="97" y="11"/>
                    <a:pt x="99" y="13"/>
                    <a:pt x="99" y="13"/>
                  </a:cubicBezTo>
                  <a:cubicBezTo>
                    <a:pt x="98" y="13"/>
                    <a:pt x="97" y="12"/>
                    <a:pt x="97" y="10"/>
                  </a:cubicBezTo>
                  <a:cubicBezTo>
                    <a:pt x="97" y="10"/>
                    <a:pt x="96" y="10"/>
                    <a:pt x="96" y="10"/>
                  </a:cubicBezTo>
                  <a:cubicBezTo>
                    <a:pt x="95" y="10"/>
                    <a:pt x="94" y="11"/>
                    <a:pt x="93" y="11"/>
                  </a:cubicBezTo>
                  <a:cubicBezTo>
                    <a:pt x="92" y="11"/>
                    <a:pt x="92" y="10"/>
                    <a:pt x="91" y="10"/>
                  </a:cubicBezTo>
                  <a:lnTo>
                    <a:pt x="90" y="11"/>
                  </a:lnTo>
                  <a:cubicBezTo>
                    <a:pt x="90" y="11"/>
                    <a:pt x="88" y="11"/>
                    <a:pt x="88" y="11"/>
                  </a:cubicBezTo>
                  <a:cubicBezTo>
                    <a:pt x="88" y="13"/>
                    <a:pt x="96" y="16"/>
                    <a:pt x="98" y="17"/>
                  </a:cubicBezTo>
                  <a:cubicBezTo>
                    <a:pt x="98" y="18"/>
                    <a:pt x="98" y="19"/>
                    <a:pt x="99" y="20"/>
                  </a:cubicBezTo>
                  <a:cubicBezTo>
                    <a:pt x="96" y="20"/>
                    <a:pt x="95" y="17"/>
                    <a:pt x="93" y="16"/>
                  </a:cubicBezTo>
                  <a:cubicBezTo>
                    <a:pt x="92" y="15"/>
                    <a:pt x="87" y="15"/>
                    <a:pt x="87" y="13"/>
                  </a:cubicBezTo>
                  <a:cubicBezTo>
                    <a:pt x="87" y="13"/>
                    <a:pt x="86" y="13"/>
                    <a:pt x="86" y="13"/>
                  </a:cubicBezTo>
                  <a:cubicBezTo>
                    <a:pt x="85" y="13"/>
                    <a:pt x="85" y="13"/>
                    <a:pt x="84" y="13"/>
                  </a:cubicBezTo>
                  <a:cubicBezTo>
                    <a:pt x="83" y="14"/>
                    <a:pt x="83" y="15"/>
                    <a:pt x="83" y="15"/>
                  </a:cubicBezTo>
                  <a:cubicBezTo>
                    <a:pt x="84" y="17"/>
                    <a:pt x="86" y="17"/>
                    <a:pt x="89" y="18"/>
                  </a:cubicBezTo>
                  <a:lnTo>
                    <a:pt x="87" y="18"/>
                  </a:lnTo>
                  <a:cubicBezTo>
                    <a:pt x="84" y="17"/>
                    <a:pt x="81" y="17"/>
                    <a:pt x="81" y="13"/>
                  </a:cubicBezTo>
                  <a:lnTo>
                    <a:pt x="79" y="13"/>
                  </a:lnTo>
                  <a:cubicBezTo>
                    <a:pt x="79" y="15"/>
                    <a:pt x="79" y="15"/>
                    <a:pt x="78" y="15"/>
                  </a:cubicBezTo>
                  <a:cubicBezTo>
                    <a:pt x="79" y="17"/>
                    <a:pt x="81" y="16"/>
                    <a:pt x="82" y="19"/>
                  </a:cubicBezTo>
                  <a:cubicBezTo>
                    <a:pt x="82" y="19"/>
                    <a:pt x="82" y="20"/>
                    <a:pt x="82" y="21"/>
                  </a:cubicBezTo>
                  <a:cubicBezTo>
                    <a:pt x="83" y="21"/>
                    <a:pt x="83" y="22"/>
                    <a:pt x="84" y="22"/>
                  </a:cubicBezTo>
                  <a:cubicBezTo>
                    <a:pt x="85" y="22"/>
                    <a:pt x="85" y="21"/>
                    <a:pt x="87" y="21"/>
                  </a:cubicBezTo>
                  <a:cubicBezTo>
                    <a:pt x="89" y="21"/>
                    <a:pt x="90" y="23"/>
                    <a:pt x="92" y="23"/>
                  </a:cubicBezTo>
                  <a:cubicBezTo>
                    <a:pt x="92" y="24"/>
                    <a:pt x="93" y="25"/>
                    <a:pt x="94" y="26"/>
                  </a:cubicBezTo>
                  <a:cubicBezTo>
                    <a:pt x="94" y="26"/>
                    <a:pt x="93" y="26"/>
                    <a:pt x="93" y="26"/>
                  </a:cubicBezTo>
                  <a:cubicBezTo>
                    <a:pt x="90" y="26"/>
                    <a:pt x="91" y="22"/>
                    <a:pt x="87" y="22"/>
                  </a:cubicBezTo>
                  <a:cubicBezTo>
                    <a:pt x="86" y="22"/>
                    <a:pt x="86" y="22"/>
                    <a:pt x="85" y="23"/>
                  </a:cubicBezTo>
                  <a:cubicBezTo>
                    <a:pt x="85" y="23"/>
                    <a:pt x="86" y="25"/>
                    <a:pt x="87" y="26"/>
                  </a:cubicBezTo>
                  <a:cubicBezTo>
                    <a:pt x="86" y="27"/>
                    <a:pt x="85" y="29"/>
                    <a:pt x="83" y="29"/>
                  </a:cubicBezTo>
                  <a:cubicBezTo>
                    <a:pt x="81" y="29"/>
                    <a:pt x="80" y="30"/>
                    <a:pt x="78" y="29"/>
                  </a:cubicBezTo>
                  <a:cubicBezTo>
                    <a:pt x="79" y="29"/>
                    <a:pt x="80" y="28"/>
                    <a:pt x="81" y="28"/>
                  </a:cubicBezTo>
                  <a:cubicBezTo>
                    <a:pt x="82" y="28"/>
                    <a:pt x="83" y="27"/>
                    <a:pt x="83" y="25"/>
                  </a:cubicBezTo>
                  <a:cubicBezTo>
                    <a:pt x="83" y="25"/>
                    <a:pt x="83" y="25"/>
                    <a:pt x="83" y="23"/>
                  </a:cubicBezTo>
                  <a:cubicBezTo>
                    <a:pt x="80" y="23"/>
                    <a:pt x="80" y="19"/>
                    <a:pt x="78" y="18"/>
                  </a:cubicBezTo>
                  <a:lnTo>
                    <a:pt x="76" y="17"/>
                  </a:lnTo>
                  <a:cubicBezTo>
                    <a:pt x="76" y="16"/>
                    <a:pt x="76" y="14"/>
                    <a:pt x="76" y="14"/>
                  </a:cubicBezTo>
                  <a:cubicBezTo>
                    <a:pt x="75" y="13"/>
                    <a:pt x="72" y="13"/>
                    <a:pt x="70" y="13"/>
                  </a:cubicBezTo>
                  <a:cubicBezTo>
                    <a:pt x="71" y="13"/>
                    <a:pt x="72" y="13"/>
                    <a:pt x="72" y="11"/>
                  </a:cubicBezTo>
                  <a:cubicBezTo>
                    <a:pt x="71" y="11"/>
                    <a:pt x="71" y="11"/>
                    <a:pt x="69" y="11"/>
                  </a:cubicBezTo>
                  <a:cubicBezTo>
                    <a:pt x="69" y="12"/>
                    <a:pt x="69" y="14"/>
                    <a:pt x="69" y="14"/>
                  </a:cubicBezTo>
                  <a:cubicBezTo>
                    <a:pt x="69" y="15"/>
                    <a:pt x="69" y="14"/>
                    <a:pt x="69" y="14"/>
                  </a:cubicBezTo>
                  <a:lnTo>
                    <a:pt x="69" y="16"/>
                  </a:lnTo>
                  <a:cubicBezTo>
                    <a:pt x="69" y="16"/>
                    <a:pt x="68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8" y="18"/>
                    <a:pt x="70" y="21"/>
                    <a:pt x="72" y="21"/>
                  </a:cubicBezTo>
                  <a:cubicBezTo>
                    <a:pt x="72" y="23"/>
                    <a:pt x="74" y="23"/>
                    <a:pt x="74" y="24"/>
                  </a:cubicBezTo>
                  <a:cubicBezTo>
                    <a:pt x="74" y="24"/>
                    <a:pt x="74" y="24"/>
                    <a:pt x="73" y="24"/>
                  </a:cubicBezTo>
                  <a:cubicBezTo>
                    <a:pt x="73" y="24"/>
                    <a:pt x="66" y="22"/>
                    <a:pt x="66" y="21"/>
                  </a:cubicBezTo>
                  <a:cubicBezTo>
                    <a:pt x="65" y="21"/>
                    <a:pt x="54" y="20"/>
                    <a:pt x="54" y="18"/>
                  </a:cubicBezTo>
                  <a:cubicBezTo>
                    <a:pt x="54" y="19"/>
                    <a:pt x="54" y="18"/>
                    <a:pt x="54" y="19"/>
                  </a:cubicBezTo>
                  <a:cubicBezTo>
                    <a:pt x="54" y="21"/>
                    <a:pt x="58" y="21"/>
                    <a:pt x="59" y="23"/>
                  </a:cubicBezTo>
                  <a:cubicBezTo>
                    <a:pt x="59" y="23"/>
                    <a:pt x="59" y="23"/>
                    <a:pt x="58" y="23"/>
                  </a:cubicBezTo>
                  <a:cubicBezTo>
                    <a:pt x="58" y="23"/>
                    <a:pt x="56" y="23"/>
                    <a:pt x="55" y="23"/>
                  </a:cubicBezTo>
                  <a:cubicBezTo>
                    <a:pt x="53" y="23"/>
                    <a:pt x="49" y="25"/>
                    <a:pt x="47" y="25"/>
                  </a:cubicBezTo>
                  <a:cubicBezTo>
                    <a:pt x="46" y="25"/>
                    <a:pt x="46" y="24"/>
                    <a:pt x="47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4" y="24"/>
                    <a:pt x="42" y="23"/>
                    <a:pt x="42" y="23"/>
                  </a:cubicBezTo>
                  <a:cubicBezTo>
                    <a:pt x="40" y="25"/>
                    <a:pt x="37" y="25"/>
                    <a:pt x="37" y="28"/>
                  </a:cubicBezTo>
                  <a:cubicBezTo>
                    <a:pt x="36" y="28"/>
                    <a:pt x="35" y="28"/>
                    <a:pt x="34" y="28"/>
                  </a:cubicBezTo>
                  <a:cubicBezTo>
                    <a:pt x="34" y="28"/>
                    <a:pt x="32" y="27"/>
                    <a:pt x="32" y="27"/>
                  </a:cubicBezTo>
                  <a:lnTo>
                    <a:pt x="32" y="25"/>
                  </a:lnTo>
                  <a:cubicBezTo>
                    <a:pt x="32" y="25"/>
                    <a:pt x="33" y="25"/>
                    <a:pt x="33" y="25"/>
                  </a:cubicBezTo>
                  <a:cubicBezTo>
                    <a:pt x="33" y="24"/>
                    <a:pt x="32" y="23"/>
                    <a:pt x="30" y="23"/>
                  </a:cubicBezTo>
                  <a:cubicBezTo>
                    <a:pt x="30" y="23"/>
                    <a:pt x="29" y="23"/>
                    <a:pt x="28" y="23"/>
                  </a:cubicBezTo>
                  <a:cubicBezTo>
                    <a:pt x="28" y="24"/>
                    <a:pt x="29" y="24"/>
                    <a:pt x="29" y="25"/>
                  </a:cubicBezTo>
                  <a:cubicBezTo>
                    <a:pt x="29" y="25"/>
                    <a:pt x="29" y="25"/>
                    <a:pt x="29" y="26"/>
                  </a:cubicBezTo>
                  <a:cubicBezTo>
                    <a:pt x="29" y="26"/>
                    <a:pt x="29" y="27"/>
                    <a:pt x="31" y="27"/>
                  </a:cubicBezTo>
                  <a:lnTo>
                    <a:pt x="31" y="30"/>
                  </a:lnTo>
                  <a:cubicBezTo>
                    <a:pt x="31" y="30"/>
                    <a:pt x="30" y="30"/>
                    <a:pt x="30" y="30"/>
                  </a:cubicBezTo>
                  <a:cubicBezTo>
                    <a:pt x="29" y="29"/>
                    <a:pt x="28" y="29"/>
                    <a:pt x="27" y="28"/>
                  </a:cubicBezTo>
                  <a:cubicBezTo>
                    <a:pt x="27" y="29"/>
                    <a:pt x="23" y="30"/>
                    <a:pt x="23" y="31"/>
                  </a:cubicBezTo>
                  <a:cubicBezTo>
                    <a:pt x="23" y="32"/>
                    <a:pt x="25" y="32"/>
                    <a:pt x="25" y="33"/>
                  </a:cubicBezTo>
                  <a:lnTo>
                    <a:pt x="21" y="33"/>
                  </a:lnTo>
                  <a:cubicBezTo>
                    <a:pt x="21" y="34"/>
                    <a:pt x="21" y="36"/>
                    <a:pt x="20" y="36"/>
                  </a:cubicBezTo>
                  <a:cubicBezTo>
                    <a:pt x="17" y="36"/>
                    <a:pt x="13" y="34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2" y="30"/>
                    <a:pt x="7" y="28"/>
                    <a:pt x="7" y="27"/>
                  </a:cubicBezTo>
                  <a:cubicBezTo>
                    <a:pt x="7" y="27"/>
                    <a:pt x="15" y="30"/>
                    <a:pt x="16" y="30"/>
                  </a:cubicBezTo>
                  <a:cubicBezTo>
                    <a:pt x="17" y="30"/>
                    <a:pt x="18" y="30"/>
                    <a:pt x="20" y="30"/>
                  </a:cubicBezTo>
                  <a:cubicBezTo>
                    <a:pt x="22" y="30"/>
                    <a:pt x="23" y="28"/>
                    <a:pt x="24" y="27"/>
                  </a:cubicBezTo>
                  <a:cubicBezTo>
                    <a:pt x="24" y="26"/>
                    <a:pt x="24" y="25"/>
                    <a:pt x="23" y="25"/>
                  </a:cubicBezTo>
                  <a:cubicBezTo>
                    <a:pt x="23" y="25"/>
                    <a:pt x="18" y="22"/>
                    <a:pt x="8" y="22"/>
                  </a:cubicBezTo>
                  <a:cubicBezTo>
                    <a:pt x="7" y="22"/>
                    <a:pt x="7" y="22"/>
                    <a:pt x="7" y="20"/>
                  </a:cubicBezTo>
                  <a:cubicBezTo>
                    <a:pt x="5" y="20"/>
                    <a:pt x="4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lnTo>
                    <a:pt x="0" y="23"/>
                  </a:lnTo>
                  <a:cubicBezTo>
                    <a:pt x="1" y="25"/>
                    <a:pt x="3" y="25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5" y="35"/>
                    <a:pt x="8" y="36"/>
                    <a:pt x="10" y="37"/>
                  </a:cubicBezTo>
                  <a:cubicBezTo>
                    <a:pt x="8" y="40"/>
                    <a:pt x="6" y="43"/>
                    <a:pt x="4" y="44"/>
                  </a:cubicBezTo>
                  <a:cubicBezTo>
                    <a:pt x="4" y="44"/>
                    <a:pt x="6" y="46"/>
                    <a:pt x="6" y="47"/>
                  </a:cubicBezTo>
                  <a:cubicBezTo>
                    <a:pt x="5" y="48"/>
                    <a:pt x="6" y="49"/>
                    <a:pt x="5" y="51"/>
                  </a:cubicBezTo>
                  <a:cubicBezTo>
                    <a:pt x="6" y="52"/>
                    <a:pt x="7" y="54"/>
                    <a:pt x="7" y="56"/>
                  </a:cubicBezTo>
                  <a:lnTo>
                    <a:pt x="9" y="56"/>
                  </a:lnTo>
                  <a:lnTo>
                    <a:pt x="11" y="56"/>
                  </a:lnTo>
                  <a:lnTo>
                    <a:pt x="11" y="58"/>
                  </a:lnTo>
                  <a:lnTo>
                    <a:pt x="13" y="57"/>
                  </a:lnTo>
                  <a:lnTo>
                    <a:pt x="14" y="58"/>
                  </a:lnTo>
                  <a:lnTo>
                    <a:pt x="15" y="60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19" y="64"/>
                  </a:lnTo>
                  <a:lnTo>
                    <a:pt x="18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7" y="66"/>
                  </a:lnTo>
                  <a:lnTo>
                    <a:pt x="17" y="67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3" name="Freeform 406">
              <a:extLst>
                <a:ext uri="{FF2B5EF4-FFF2-40B4-BE49-F238E27FC236}">
                  <a16:creationId xmlns:a16="http://schemas.microsoft.com/office/drawing/2014/main" id="{5F58A966-A9EE-462E-8CC3-4C93F9F46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55" y="1841294"/>
              <a:ext cx="5516" cy="2757"/>
            </a:xfrm>
            <a:custGeom>
              <a:avLst/>
              <a:gdLst>
                <a:gd name="T0" fmla="*/ 14 w 15"/>
                <a:gd name="T1" fmla="*/ 4 h 7"/>
                <a:gd name="T2" fmla="*/ 15 w 15"/>
                <a:gd name="T3" fmla="*/ 7 h 7"/>
                <a:gd name="T4" fmla="*/ 14 w 15"/>
                <a:gd name="T5" fmla="*/ 7 h 7"/>
                <a:gd name="T6" fmla="*/ 13 w 15"/>
                <a:gd name="T7" fmla="*/ 6 h 7"/>
                <a:gd name="T8" fmla="*/ 11 w 15"/>
                <a:gd name="T9" fmla="*/ 7 h 7"/>
                <a:gd name="T10" fmla="*/ 10 w 15"/>
                <a:gd name="T11" fmla="*/ 7 h 7"/>
                <a:gd name="T12" fmla="*/ 10 w 15"/>
                <a:gd name="T13" fmla="*/ 7 h 7"/>
                <a:gd name="T14" fmla="*/ 10 w 15"/>
                <a:gd name="T15" fmla="*/ 6 h 7"/>
                <a:gd name="T16" fmla="*/ 4 w 15"/>
                <a:gd name="T17" fmla="*/ 5 h 7"/>
                <a:gd name="T18" fmla="*/ 0 w 15"/>
                <a:gd name="T19" fmla="*/ 0 h 7"/>
                <a:gd name="T20" fmla="*/ 0 w 15"/>
                <a:gd name="T21" fmla="*/ 0 h 7"/>
                <a:gd name="T22" fmla="*/ 0 w 15"/>
                <a:gd name="T23" fmla="*/ 0 h 7"/>
                <a:gd name="T24" fmla="*/ 2 w 15"/>
                <a:gd name="T25" fmla="*/ 1 h 7"/>
                <a:gd name="T26" fmla="*/ 4 w 15"/>
                <a:gd name="T27" fmla="*/ 1 h 7"/>
                <a:gd name="T28" fmla="*/ 6 w 15"/>
                <a:gd name="T29" fmla="*/ 1 h 7"/>
                <a:gd name="T30" fmla="*/ 8 w 15"/>
                <a:gd name="T31" fmla="*/ 2 h 7"/>
                <a:gd name="T32" fmla="*/ 9 w 15"/>
                <a:gd name="T33" fmla="*/ 2 h 7"/>
                <a:gd name="T34" fmla="*/ 11 w 15"/>
                <a:gd name="T35" fmla="*/ 2 h 7"/>
                <a:gd name="T36" fmla="*/ 12 w 15"/>
                <a:gd name="T37" fmla="*/ 3 h 7"/>
                <a:gd name="T38" fmla="*/ 14 w 15"/>
                <a:gd name="T39" fmla="*/ 4 h 7"/>
                <a:gd name="T40" fmla="*/ 14 w 15"/>
                <a:gd name="T41" fmla="*/ 4 h 7"/>
                <a:gd name="T42" fmla="*/ 14 w 15"/>
                <a:gd name="T43" fmla="*/ 4 h 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"/>
                <a:gd name="T67" fmla="*/ 0 h 7"/>
                <a:gd name="T68" fmla="*/ 15 w 15"/>
                <a:gd name="T69" fmla="*/ 7 h 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" h="7">
                  <a:moveTo>
                    <a:pt x="14" y="4"/>
                  </a:moveTo>
                  <a:lnTo>
                    <a:pt x="15" y="7"/>
                  </a:lnTo>
                  <a:lnTo>
                    <a:pt x="14" y="7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7"/>
                  </a:lnTo>
                  <a:cubicBezTo>
                    <a:pt x="10" y="6"/>
                    <a:pt x="10" y="6"/>
                    <a:pt x="10" y="6"/>
                  </a:cubicBezTo>
                  <a:cubicBezTo>
                    <a:pt x="8" y="5"/>
                    <a:pt x="6" y="5"/>
                    <a:pt x="4" y="5"/>
                  </a:cubicBezTo>
                  <a:cubicBezTo>
                    <a:pt x="3" y="2"/>
                    <a:pt x="2" y="1"/>
                    <a:pt x="0" y="0"/>
                  </a:cubicBezTo>
                  <a:lnTo>
                    <a:pt x="2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4" y="4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4" name="Freeform 407">
              <a:extLst>
                <a:ext uri="{FF2B5EF4-FFF2-40B4-BE49-F238E27FC236}">
                  <a16:creationId xmlns:a16="http://schemas.microsoft.com/office/drawing/2014/main" id="{29A65970-DEF3-4591-AD73-149E4EF18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386" y="1842870"/>
              <a:ext cx="4334" cy="3546"/>
            </a:xfrm>
            <a:custGeom>
              <a:avLst/>
              <a:gdLst>
                <a:gd name="T0" fmla="*/ 0 w 12"/>
                <a:gd name="T1" fmla="*/ 2 h 9"/>
                <a:gd name="T2" fmla="*/ 2 w 12"/>
                <a:gd name="T3" fmla="*/ 4 h 9"/>
                <a:gd name="T4" fmla="*/ 2 w 12"/>
                <a:gd name="T5" fmla="*/ 5 h 9"/>
                <a:gd name="T6" fmla="*/ 3 w 12"/>
                <a:gd name="T7" fmla="*/ 6 h 9"/>
                <a:gd name="T8" fmla="*/ 3 w 12"/>
                <a:gd name="T9" fmla="*/ 8 h 9"/>
                <a:gd name="T10" fmla="*/ 3 w 12"/>
                <a:gd name="T11" fmla="*/ 8 h 9"/>
                <a:gd name="T12" fmla="*/ 3 w 12"/>
                <a:gd name="T13" fmla="*/ 8 h 9"/>
                <a:gd name="T14" fmla="*/ 6 w 12"/>
                <a:gd name="T15" fmla="*/ 9 h 9"/>
                <a:gd name="T16" fmla="*/ 9 w 12"/>
                <a:gd name="T17" fmla="*/ 6 h 9"/>
                <a:gd name="T18" fmla="*/ 10 w 12"/>
                <a:gd name="T19" fmla="*/ 8 h 9"/>
                <a:gd name="T20" fmla="*/ 11 w 12"/>
                <a:gd name="T21" fmla="*/ 5 h 9"/>
                <a:gd name="T22" fmla="*/ 12 w 12"/>
                <a:gd name="T23" fmla="*/ 4 h 9"/>
                <a:gd name="T24" fmla="*/ 8 w 12"/>
                <a:gd name="T25" fmla="*/ 1 h 9"/>
                <a:gd name="T26" fmla="*/ 8 w 12"/>
                <a:gd name="T27" fmla="*/ 1 h 9"/>
                <a:gd name="T28" fmla="*/ 8 w 12"/>
                <a:gd name="T29" fmla="*/ 1 h 9"/>
                <a:gd name="T30" fmla="*/ 7 w 12"/>
                <a:gd name="T31" fmla="*/ 3 h 9"/>
                <a:gd name="T32" fmla="*/ 5 w 12"/>
                <a:gd name="T33" fmla="*/ 2 h 9"/>
                <a:gd name="T34" fmla="*/ 4 w 12"/>
                <a:gd name="T35" fmla="*/ 1 h 9"/>
                <a:gd name="T36" fmla="*/ 2 w 12"/>
                <a:gd name="T37" fmla="*/ 0 h 9"/>
                <a:gd name="T38" fmla="*/ 2 w 12"/>
                <a:gd name="T39" fmla="*/ 0 h 9"/>
                <a:gd name="T40" fmla="*/ 2 w 12"/>
                <a:gd name="T41" fmla="*/ 0 h 9"/>
                <a:gd name="T42" fmla="*/ 3 w 12"/>
                <a:gd name="T43" fmla="*/ 3 h 9"/>
                <a:gd name="T44" fmla="*/ 2 w 12"/>
                <a:gd name="T45" fmla="*/ 3 h 9"/>
                <a:gd name="T46" fmla="*/ 1 w 12"/>
                <a:gd name="T47" fmla="*/ 2 h 9"/>
                <a:gd name="T48" fmla="*/ 0 w 12"/>
                <a:gd name="T49" fmla="*/ 2 h 9"/>
                <a:gd name="T50" fmla="*/ 0 w 12"/>
                <a:gd name="T51" fmla="*/ 2 h 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9"/>
                <a:gd name="T80" fmla="*/ 12 w 12"/>
                <a:gd name="T81" fmla="*/ 9 h 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9">
                  <a:moveTo>
                    <a:pt x="0" y="2"/>
                  </a:move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8"/>
                  </a:ln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7" y="6"/>
                    <a:pt x="9" y="6"/>
                  </a:cubicBezTo>
                  <a:cubicBezTo>
                    <a:pt x="11" y="6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2" y="5"/>
                    <a:pt x="12" y="4"/>
                  </a:cubicBezTo>
                  <a:cubicBezTo>
                    <a:pt x="11" y="3"/>
                    <a:pt x="9" y="2"/>
                    <a:pt x="8" y="1"/>
                  </a:cubicBezTo>
                  <a:lnTo>
                    <a:pt x="7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5" name="Freeform 408">
              <a:extLst>
                <a:ext uri="{FF2B5EF4-FFF2-40B4-BE49-F238E27FC236}">
                  <a16:creationId xmlns:a16="http://schemas.microsoft.com/office/drawing/2014/main" id="{7FD56E10-784E-4549-BCE2-27632158A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598" y="1843658"/>
              <a:ext cx="1773" cy="2364"/>
            </a:xfrm>
            <a:custGeom>
              <a:avLst/>
              <a:gdLst>
                <a:gd name="T0" fmla="*/ 2 w 5"/>
                <a:gd name="T1" fmla="*/ 0 h 6"/>
                <a:gd name="T2" fmla="*/ 4 w 5"/>
                <a:gd name="T3" fmla="*/ 2 h 6"/>
                <a:gd name="T4" fmla="*/ 4 w 5"/>
                <a:gd name="T5" fmla="*/ 3 h 6"/>
                <a:gd name="T6" fmla="*/ 5 w 5"/>
                <a:gd name="T7" fmla="*/ 4 h 6"/>
                <a:gd name="T8" fmla="*/ 5 w 5"/>
                <a:gd name="T9" fmla="*/ 6 h 6"/>
                <a:gd name="T10" fmla="*/ 5 w 5"/>
                <a:gd name="T11" fmla="*/ 6 h 6"/>
                <a:gd name="T12" fmla="*/ 5 w 5"/>
                <a:gd name="T13" fmla="*/ 6 h 6"/>
                <a:gd name="T14" fmla="*/ 2 w 5"/>
                <a:gd name="T15" fmla="*/ 5 h 6"/>
                <a:gd name="T16" fmla="*/ 2 w 5"/>
                <a:gd name="T17" fmla="*/ 4 h 6"/>
                <a:gd name="T18" fmla="*/ 0 w 5"/>
                <a:gd name="T19" fmla="*/ 1 h 6"/>
                <a:gd name="T20" fmla="*/ 0 w 5"/>
                <a:gd name="T21" fmla="*/ 1 h 6"/>
                <a:gd name="T22" fmla="*/ 1 w 5"/>
                <a:gd name="T23" fmla="*/ 0 h 6"/>
                <a:gd name="T24" fmla="*/ 2 w 5"/>
                <a:gd name="T25" fmla="*/ 0 h 6"/>
                <a:gd name="T26" fmla="*/ 2 w 5"/>
                <a:gd name="T27" fmla="*/ 0 h 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6"/>
                <a:gd name="T44" fmla="*/ 5 w 5"/>
                <a:gd name="T45" fmla="*/ 6 h 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6">
                  <a:moveTo>
                    <a:pt x="2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5" y="4"/>
                  </a:lnTo>
                  <a:lnTo>
                    <a:pt x="5" y="6"/>
                  </a:lnTo>
                  <a:cubicBezTo>
                    <a:pt x="4" y="6"/>
                    <a:pt x="3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2"/>
                    <a:pt x="0" y="1"/>
                  </a:cubicBez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6" name="Freeform 409">
              <a:extLst>
                <a:ext uri="{FF2B5EF4-FFF2-40B4-BE49-F238E27FC236}">
                  <a16:creationId xmlns:a16="http://schemas.microsoft.com/office/drawing/2014/main" id="{F5310678-EB8B-470E-BA78-4FB03AE87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250" y="1839521"/>
              <a:ext cx="15364" cy="8273"/>
            </a:xfrm>
            <a:custGeom>
              <a:avLst/>
              <a:gdLst>
                <a:gd name="T0" fmla="*/ 28 w 41"/>
                <a:gd name="T1" fmla="*/ 21 h 22"/>
                <a:gd name="T2" fmla="*/ 24 w 41"/>
                <a:gd name="T3" fmla="*/ 20 h 22"/>
                <a:gd name="T4" fmla="*/ 20 w 41"/>
                <a:gd name="T5" fmla="*/ 18 h 22"/>
                <a:gd name="T6" fmla="*/ 17 w 41"/>
                <a:gd name="T7" fmla="*/ 14 h 22"/>
                <a:gd name="T8" fmla="*/ 13 w 41"/>
                <a:gd name="T9" fmla="*/ 12 h 22"/>
                <a:gd name="T10" fmla="*/ 11 w 41"/>
                <a:gd name="T11" fmla="*/ 10 h 22"/>
                <a:gd name="T12" fmla="*/ 8 w 41"/>
                <a:gd name="T13" fmla="*/ 8 h 22"/>
                <a:gd name="T14" fmla="*/ 5 w 41"/>
                <a:gd name="T15" fmla="*/ 9 h 22"/>
                <a:gd name="T16" fmla="*/ 4 w 41"/>
                <a:gd name="T17" fmla="*/ 11 h 22"/>
                <a:gd name="T18" fmla="*/ 1 w 41"/>
                <a:gd name="T19" fmla="*/ 12 h 22"/>
                <a:gd name="T20" fmla="*/ 0 w 41"/>
                <a:gd name="T21" fmla="*/ 1 h 22"/>
                <a:gd name="T22" fmla="*/ 9 w 41"/>
                <a:gd name="T23" fmla="*/ 2 h 22"/>
                <a:gd name="T24" fmla="*/ 17 w 41"/>
                <a:gd name="T25" fmla="*/ 5 h 22"/>
                <a:gd name="T26" fmla="*/ 21 w 41"/>
                <a:gd name="T27" fmla="*/ 5 h 22"/>
                <a:gd name="T28" fmla="*/ 24 w 41"/>
                <a:gd name="T29" fmla="*/ 8 h 22"/>
                <a:gd name="T30" fmla="*/ 27 w 41"/>
                <a:gd name="T31" fmla="*/ 12 h 22"/>
                <a:gd name="T32" fmla="*/ 31 w 41"/>
                <a:gd name="T33" fmla="*/ 13 h 22"/>
                <a:gd name="T34" fmla="*/ 33 w 41"/>
                <a:gd name="T35" fmla="*/ 11 h 22"/>
                <a:gd name="T36" fmla="*/ 36 w 41"/>
                <a:gd name="T37" fmla="*/ 9 h 22"/>
                <a:gd name="T38" fmla="*/ 35 w 41"/>
                <a:gd name="T39" fmla="*/ 11 h 22"/>
                <a:gd name="T40" fmla="*/ 37 w 41"/>
                <a:gd name="T41" fmla="*/ 12 h 22"/>
                <a:gd name="T42" fmla="*/ 40 w 41"/>
                <a:gd name="T43" fmla="*/ 12 h 22"/>
                <a:gd name="T44" fmla="*/ 40 w 41"/>
                <a:gd name="T45" fmla="*/ 15 h 22"/>
                <a:gd name="T46" fmla="*/ 36 w 41"/>
                <a:gd name="T47" fmla="*/ 15 h 22"/>
                <a:gd name="T48" fmla="*/ 35 w 41"/>
                <a:gd name="T49" fmla="*/ 13 h 22"/>
                <a:gd name="T50" fmla="*/ 33 w 41"/>
                <a:gd name="T51" fmla="*/ 14 h 22"/>
                <a:gd name="T52" fmla="*/ 31 w 41"/>
                <a:gd name="T53" fmla="*/ 17 h 22"/>
                <a:gd name="T54" fmla="*/ 29 w 41"/>
                <a:gd name="T55" fmla="*/ 17 h 22"/>
                <a:gd name="T56" fmla="*/ 32 w 41"/>
                <a:gd name="T57" fmla="*/ 19 h 22"/>
                <a:gd name="T58" fmla="*/ 32 w 41"/>
                <a:gd name="T59" fmla="*/ 22 h 22"/>
                <a:gd name="T60" fmla="*/ 31 w 41"/>
                <a:gd name="T61" fmla="*/ 22 h 22"/>
                <a:gd name="T62" fmla="*/ 29 w 41"/>
                <a:gd name="T63" fmla="*/ 22 h 22"/>
                <a:gd name="T64" fmla="*/ 29 w 41"/>
                <a:gd name="T65" fmla="*/ 21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"/>
                <a:gd name="T100" fmla="*/ 0 h 22"/>
                <a:gd name="T101" fmla="*/ 41 w 41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" h="22">
                  <a:moveTo>
                    <a:pt x="29" y="21"/>
                  </a:moveTo>
                  <a:lnTo>
                    <a:pt x="28" y="21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16"/>
                  </a:lnTo>
                  <a:lnTo>
                    <a:pt x="17" y="14"/>
                  </a:lnTo>
                  <a:lnTo>
                    <a:pt x="15" y="12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6" y="8"/>
                  </a:lnTo>
                  <a:lnTo>
                    <a:pt x="5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0" y="1"/>
                  </a:lnTo>
                  <a:lnTo>
                    <a:pt x="4" y="0"/>
                  </a:lnTo>
                  <a:lnTo>
                    <a:pt x="9" y="2"/>
                  </a:lnTo>
                  <a:lnTo>
                    <a:pt x="14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3" y="6"/>
                  </a:lnTo>
                  <a:lnTo>
                    <a:pt x="24" y="8"/>
                  </a:lnTo>
                  <a:lnTo>
                    <a:pt x="26" y="11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3"/>
                  </a:lnTo>
                  <a:lnTo>
                    <a:pt x="32" y="12"/>
                  </a:lnTo>
                  <a:lnTo>
                    <a:pt x="33" y="11"/>
                  </a:lnTo>
                  <a:lnTo>
                    <a:pt x="34" y="10"/>
                  </a:lnTo>
                  <a:lnTo>
                    <a:pt x="36" y="9"/>
                  </a:lnTo>
                  <a:lnTo>
                    <a:pt x="37" y="9"/>
                  </a:lnTo>
                  <a:lnTo>
                    <a:pt x="35" y="11"/>
                  </a:lnTo>
                  <a:lnTo>
                    <a:pt x="36" y="12"/>
                  </a:lnTo>
                  <a:lnTo>
                    <a:pt x="37" y="12"/>
                  </a:lnTo>
                  <a:lnTo>
                    <a:pt x="38" y="11"/>
                  </a:lnTo>
                  <a:lnTo>
                    <a:pt x="40" y="12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39" y="15"/>
                  </a:lnTo>
                  <a:lnTo>
                    <a:pt x="36" y="15"/>
                  </a:lnTo>
                  <a:lnTo>
                    <a:pt x="36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4"/>
                  </a:lnTo>
                  <a:lnTo>
                    <a:pt x="32" y="15"/>
                  </a:lnTo>
                  <a:lnTo>
                    <a:pt x="31" y="17"/>
                  </a:lnTo>
                  <a:lnTo>
                    <a:pt x="30" y="17"/>
                  </a:lnTo>
                  <a:lnTo>
                    <a:pt x="29" y="17"/>
                  </a:lnTo>
                  <a:lnTo>
                    <a:pt x="31" y="18"/>
                  </a:lnTo>
                  <a:lnTo>
                    <a:pt x="32" y="19"/>
                  </a:lnTo>
                  <a:lnTo>
                    <a:pt x="32" y="21"/>
                  </a:lnTo>
                  <a:lnTo>
                    <a:pt x="32" y="22"/>
                  </a:lnTo>
                  <a:lnTo>
                    <a:pt x="31" y="22"/>
                  </a:lnTo>
                  <a:cubicBezTo>
                    <a:pt x="31" y="22"/>
                    <a:pt x="30" y="22"/>
                    <a:pt x="30" y="22"/>
                  </a:cubicBezTo>
                  <a:cubicBezTo>
                    <a:pt x="29" y="22"/>
                    <a:pt x="29" y="22"/>
                    <a:pt x="29" y="22"/>
                  </a:cubicBezTo>
                  <a:lnTo>
                    <a:pt x="29" y="2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7" name="Freeform 410">
              <a:extLst>
                <a:ext uri="{FF2B5EF4-FFF2-40B4-BE49-F238E27FC236}">
                  <a16:creationId xmlns:a16="http://schemas.microsoft.com/office/drawing/2014/main" id="{6E7F4E2A-D5C4-4638-9F73-253223385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083" y="1844446"/>
              <a:ext cx="7879" cy="4136"/>
            </a:xfrm>
            <a:custGeom>
              <a:avLst/>
              <a:gdLst>
                <a:gd name="T0" fmla="*/ 7 w 21"/>
                <a:gd name="T1" fmla="*/ 1 h 11"/>
                <a:gd name="T2" fmla="*/ 5 w 21"/>
                <a:gd name="T3" fmla="*/ 3 h 11"/>
                <a:gd name="T4" fmla="*/ 6 w 21"/>
                <a:gd name="T5" fmla="*/ 4 h 11"/>
                <a:gd name="T6" fmla="*/ 7 w 21"/>
                <a:gd name="T7" fmla="*/ 4 h 11"/>
                <a:gd name="T8" fmla="*/ 10 w 21"/>
                <a:gd name="T9" fmla="*/ 4 h 11"/>
                <a:gd name="T10" fmla="*/ 12 w 21"/>
                <a:gd name="T11" fmla="*/ 5 h 11"/>
                <a:gd name="T12" fmla="*/ 15 w 21"/>
                <a:gd name="T13" fmla="*/ 4 h 11"/>
                <a:gd name="T14" fmla="*/ 17 w 21"/>
                <a:gd name="T15" fmla="*/ 4 h 11"/>
                <a:gd name="T16" fmla="*/ 17 w 21"/>
                <a:gd name="T17" fmla="*/ 4 h 11"/>
                <a:gd name="T18" fmla="*/ 17 w 21"/>
                <a:gd name="T19" fmla="*/ 4 h 11"/>
                <a:gd name="T20" fmla="*/ 17 w 21"/>
                <a:gd name="T21" fmla="*/ 6 h 11"/>
                <a:gd name="T22" fmla="*/ 20 w 21"/>
                <a:gd name="T23" fmla="*/ 8 h 11"/>
                <a:gd name="T24" fmla="*/ 20 w 21"/>
                <a:gd name="T25" fmla="*/ 8 h 11"/>
                <a:gd name="T26" fmla="*/ 21 w 21"/>
                <a:gd name="T27" fmla="*/ 9 h 11"/>
                <a:gd name="T28" fmla="*/ 16 w 21"/>
                <a:gd name="T29" fmla="*/ 9 h 11"/>
                <a:gd name="T30" fmla="*/ 16 w 21"/>
                <a:gd name="T31" fmla="*/ 9 h 11"/>
                <a:gd name="T32" fmla="*/ 14 w 21"/>
                <a:gd name="T33" fmla="*/ 11 h 11"/>
                <a:gd name="T34" fmla="*/ 12 w 21"/>
                <a:gd name="T35" fmla="*/ 7 h 11"/>
                <a:gd name="T36" fmla="*/ 10 w 21"/>
                <a:gd name="T37" fmla="*/ 6 h 11"/>
                <a:gd name="T38" fmla="*/ 9 w 21"/>
                <a:gd name="T39" fmla="*/ 8 h 11"/>
                <a:gd name="T40" fmla="*/ 5 w 21"/>
                <a:gd name="T41" fmla="*/ 10 h 11"/>
                <a:gd name="T42" fmla="*/ 2 w 21"/>
                <a:gd name="T43" fmla="*/ 9 h 11"/>
                <a:gd name="T44" fmla="*/ 2 w 21"/>
                <a:gd name="T45" fmla="*/ 9 h 11"/>
                <a:gd name="T46" fmla="*/ 3 w 21"/>
                <a:gd name="T47" fmla="*/ 9 h 11"/>
                <a:gd name="T48" fmla="*/ 3 w 21"/>
                <a:gd name="T49" fmla="*/ 8 h 11"/>
                <a:gd name="T50" fmla="*/ 3 w 21"/>
                <a:gd name="T51" fmla="*/ 6 h 11"/>
                <a:gd name="T52" fmla="*/ 2 w 21"/>
                <a:gd name="T53" fmla="*/ 5 h 11"/>
                <a:gd name="T54" fmla="*/ 0 w 21"/>
                <a:gd name="T55" fmla="*/ 4 h 11"/>
                <a:gd name="T56" fmla="*/ 1 w 21"/>
                <a:gd name="T57" fmla="*/ 4 h 11"/>
                <a:gd name="T58" fmla="*/ 2 w 21"/>
                <a:gd name="T59" fmla="*/ 4 h 11"/>
                <a:gd name="T60" fmla="*/ 3 w 21"/>
                <a:gd name="T61" fmla="*/ 2 h 11"/>
                <a:gd name="T62" fmla="*/ 4 w 21"/>
                <a:gd name="T63" fmla="*/ 1 h 11"/>
                <a:gd name="T64" fmla="*/ 4 w 21"/>
                <a:gd name="T65" fmla="*/ 0 h 11"/>
                <a:gd name="T66" fmla="*/ 6 w 21"/>
                <a:gd name="T67" fmla="*/ 0 h 11"/>
                <a:gd name="T68" fmla="*/ 7 w 21"/>
                <a:gd name="T69" fmla="*/ 0 h 11"/>
                <a:gd name="T70" fmla="*/ 7 w 21"/>
                <a:gd name="T71" fmla="*/ 2 h 11"/>
                <a:gd name="T72" fmla="*/ 7 w 21"/>
                <a:gd name="T73" fmla="*/ 2 h 11"/>
                <a:gd name="T74" fmla="*/ 7 w 21"/>
                <a:gd name="T75" fmla="*/ 1 h 11"/>
                <a:gd name="T76" fmla="*/ 7 w 21"/>
                <a:gd name="T77" fmla="*/ 1 h 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"/>
                <a:gd name="T118" fmla="*/ 0 h 11"/>
                <a:gd name="T119" fmla="*/ 21 w 21"/>
                <a:gd name="T120" fmla="*/ 11 h 1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" h="11">
                  <a:moveTo>
                    <a:pt x="7" y="1"/>
                  </a:moveTo>
                  <a:lnTo>
                    <a:pt x="5" y="3"/>
                  </a:lnTo>
                  <a:lnTo>
                    <a:pt x="6" y="4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2" y="5"/>
                  </a:lnTo>
                  <a:lnTo>
                    <a:pt x="15" y="4"/>
                  </a:lnTo>
                  <a:lnTo>
                    <a:pt x="17" y="4"/>
                  </a:lnTo>
                  <a:cubicBezTo>
                    <a:pt x="17" y="4"/>
                    <a:pt x="17" y="5"/>
                    <a:pt x="17" y="6"/>
                  </a:cubicBezTo>
                  <a:cubicBezTo>
                    <a:pt x="19" y="6"/>
                    <a:pt x="20" y="6"/>
                    <a:pt x="20" y="8"/>
                  </a:cubicBezTo>
                  <a:lnTo>
                    <a:pt x="21" y="9"/>
                  </a:lnTo>
                  <a:lnTo>
                    <a:pt x="16" y="9"/>
                  </a:lnTo>
                  <a:cubicBezTo>
                    <a:pt x="16" y="9"/>
                    <a:pt x="15" y="11"/>
                    <a:pt x="14" y="11"/>
                  </a:cubicBezTo>
                  <a:cubicBezTo>
                    <a:pt x="12" y="11"/>
                    <a:pt x="13" y="9"/>
                    <a:pt x="12" y="7"/>
                  </a:cubicBezTo>
                  <a:cubicBezTo>
                    <a:pt x="12" y="7"/>
                    <a:pt x="11" y="6"/>
                    <a:pt x="10" y="6"/>
                  </a:cubicBezTo>
                  <a:cubicBezTo>
                    <a:pt x="10" y="6"/>
                    <a:pt x="9" y="8"/>
                    <a:pt x="9" y="8"/>
                  </a:cubicBezTo>
                  <a:cubicBezTo>
                    <a:pt x="7" y="9"/>
                    <a:pt x="7" y="10"/>
                    <a:pt x="5" y="10"/>
                  </a:cubicBezTo>
                  <a:cubicBezTo>
                    <a:pt x="4" y="10"/>
                    <a:pt x="3" y="10"/>
                    <a:pt x="2" y="9"/>
                  </a:cubicBezTo>
                  <a:lnTo>
                    <a:pt x="3" y="9"/>
                  </a:lnTo>
                  <a:lnTo>
                    <a:pt x="3" y="8"/>
                  </a:lnTo>
                  <a:lnTo>
                    <a:pt x="3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8" name="Freeform 411">
              <a:extLst>
                <a:ext uri="{FF2B5EF4-FFF2-40B4-BE49-F238E27FC236}">
                  <a16:creationId xmlns:a16="http://schemas.microsoft.com/office/drawing/2014/main" id="{59B0C3D9-B312-475D-9697-C18B95F68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856" y="1841885"/>
              <a:ext cx="8470" cy="4531"/>
            </a:xfrm>
            <a:custGeom>
              <a:avLst/>
              <a:gdLst>
                <a:gd name="T0" fmla="*/ 2 w 23"/>
                <a:gd name="T1" fmla="*/ 9 h 12"/>
                <a:gd name="T2" fmla="*/ 5 w 23"/>
                <a:gd name="T3" fmla="*/ 9 h 12"/>
                <a:gd name="T4" fmla="*/ 6 w 23"/>
                <a:gd name="T5" fmla="*/ 9 h 12"/>
                <a:gd name="T6" fmla="*/ 7 w 23"/>
                <a:gd name="T7" fmla="*/ 7 h 12"/>
                <a:gd name="T8" fmla="*/ 6 w 23"/>
                <a:gd name="T9" fmla="*/ 6 h 12"/>
                <a:gd name="T10" fmla="*/ 4 w 23"/>
                <a:gd name="T11" fmla="*/ 5 h 12"/>
                <a:gd name="T12" fmla="*/ 3 w 23"/>
                <a:gd name="T13" fmla="*/ 6 h 12"/>
                <a:gd name="T14" fmla="*/ 2 w 23"/>
                <a:gd name="T15" fmla="*/ 6 h 12"/>
                <a:gd name="T16" fmla="*/ 1 w 23"/>
                <a:gd name="T17" fmla="*/ 5 h 12"/>
                <a:gd name="T18" fmla="*/ 3 w 23"/>
                <a:gd name="T19" fmla="*/ 3 h 12"/>
                <a:gd name="T20" fmla="*/ 2 w 23"/>
                <a:gd name="T21" fmla="*/ 3 h 12"/>
                <a:gd name="T22" fmla="*/ 2 w 23"/>
                <a:gd name="T23" fmla="*/ 3 h 12"/>
                <a:gd name="T24" fmla="*/ 2 w 23"/>
                <a:gd name="T25" fmla="*/ 2 h 12"/>
                <a:gd name="T26" fmla="*/ 3 w 23"/>
                <a:gd name="T27" fmla="*/ 1 h 12"/>
                <a:gd name="T28" fmla="*/ 5 w 23"/>
                <a:gd name="T29" fmla="*/ 1 h 12"/>
                <a:gd name="T30" fmla="*/ 7 w 23"/>
                <a:gd name="T31" fmla="*/ 3 h 12"/>
                <a:gd name="T32" fmla="*/ 8 w 23"/>
                <a:gd name="T33" fmla="*/ 0 h 12"/>
                <a:gd name="T34" fmla="*/ 10 w 23"/>
                <a:gd name="T35" fmla="*/ 1 h 12"/>
                <a:gd name="T36" fmla="*/ 14 w 23"/>
                <a:gd name="T37" fmla="*/ 1 h 12"/>
                <a:gd name="T38" fmla="*/ 16 w 23"/>
                <a:gd name="T39" fmla="*/ 1 h 12"/>
                <a:gd name="T40" fmla="*/ 19 w 23"/>
                <a:gd name="T41" fmla="*/ 1 h 12"/>
                <a:gd name="T42" fmla="*/ 23 w 23"/>
                <a:gd name="T43" fmla="*/ 3 h 12"/>
                <a:gd name="T44" fmla="*/ 23 w 23"/>
                <a:gd name="T45" fmla="*/ 3 h 12"/>
                <a:gd name="T46" fmla="*/ 23 w 23"/>
                <a:gd name="T47" fmla="*/ 3 h 12"/>
                <a:gd name="T48" fmla="*/ 21 w 23"/>
                <a:gd name="T49" fmla="*/ 5 h 12"/>
                <a:gd name="T50" fmla="*/ 17 w 23"/>
                <a:gd name="T51" fmla="*/ 6 h 12"/>
                <a:gd name="T52" fmla="*/ 16 w 23"/>
                <a:gd name="T53" fmla="*/ 8 h 12"/>
                <a:gd name="T54" fmla="*/ 11 w 23"/>
                <a:gd name="T55" fmla="*/ 9 h 12"/>
                <a:gd name="T56" fmla="*/ 12 w 23"/>
                <a:gd name="T57" fmla="*/ 11 h 12"/>
                <a:gd name="T58" fmla="*/ 12 w 23"/>
                <a:gd name="T59" fmla="*/ 11 h 12"/>
                <a:gd name="T60" fmla="*/ 12 w 23"/>
                <a:gd name="T61" fmla="*/ 11 h 12"/>
                <a:gd name="T62" fmla="*/ 10 w 23"/>
                <a:gd name="T63" fmla="*/ 11 h 12"/>
                <a:gd name="T64" fmla="*/ 7 w 23"/>
                <a:gd name="T65" fmla="*/ 12 h 12"/>
                <a:gd name="T66" fmla="*/ 5 w 23"/>
                <a:gd name="T67" fmla="*/ 11 h 12"/>
                <a:gd name="T68" fmla="*/ 2 w 23"/>
                <a:gd name="T69" fmla="*/ 11 h 12"/>
                <a:gd name="T70" fmla="*/ 1 w 23"/>
                <a:gd name="T71" fmla="*/ 11 h 12"/>
                <a:gd name="T72" fmla="*/ 0 w 23"/>
                <a:gd name="T73" fmla="*/ 10 h 12"/>
                <a:gd name="T74" fmla="*/ 2 w 23"/>
                <a:gd name="T75" fmla="*/ 8 h 12"/>
                <a:gd name="T76" fmla="*/ 2 w 23"/>
                <a:gd name="T77" fmla="*/ 9 h 12"/>
                <a:gd name="T78" fmla="*/ 2 w 23"/>
                <a:gd name="T79" fmla="*/ 9 h 1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3"/>
                <a:gd name="T121" fmla="*/ 0 h 12"/>
                <a:gd name="T122" fmla="*/ 23 w 23"/>
                <a:gd name="T123" fmla="*/ 12 h 1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3" h="12">
                  <a:moveTo>
                    <a:pt x="2" y="9"/>
                  </a:moveTo>
                  <a:lnTo>
                    <a:pt x="5" y="9"/>
                  </a:lnTo>
                  <a:lnTo>
                    <a:pt x="6" y="9"/>
                  </a:lnTo>
                  <a:lnTo>
                    <a:pt x="7" y="7"/>
                  </a:lnTo>
                  <a:lnTo>
                    <a:pt x="6" y="6"/>
                  </a:lnTo>
                  <a:lnTo>
                    <a:pt x="4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3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3" y="3"/>
                  </a:lnTo>
                  <a:cubicBezTo>
                    <a:pt x="23" y="4"/>
                    <a:pt x="22" y="5"/>
                    <a:pt x="21" y="5"/>
                  </a:cubicBezTo>
                  <a:cubicBezTo>
                    <a:pt x="20" y="5"/>
                    <a:pt x="18" y="5"/>
                    <a:pt x="17" y="6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5" y="8"/>
                    <a:pt x="11" y="8"/>
                    <a:pt x="11" y="9"/>
                  </a:cubicBezTo>
                  <a:cubicBezTo>
                    <a:pt x="11" y="10"/>
                    <a:pt x="12" y="10"/>
                    <a:pt x="12" y="11"/>
                  </a:cubicBezTo>
                  <a:lnTo>
                    <a:pt x="10" y="11"/>
                  </a:lnTo>
                  <a:lnTo>
                    <a:pt x="7" y="12"/>
                  </a:lnTo>
                  <a:lnTo>
                    <a:pt x="5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9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9" name="Freeform 412">
              <a:extLst>
                <a:ext uri="{FF2B5EF4-FFF2-40B4-BE49-F238E27FC236}">
                  <a16:creationId xmlns:a16="http://schemas.microsoft.com/office/drawing/2014/main" id="{3493EE67-A9F1-45D2-98BE-56E04F2C4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083" y="1842476"/>
              <a:ext cx="13000" cy="8076"/>
            </a:xfrm>
            <a:custGeom>
              <a:avLst/>
              <a:gdLst>
                <a:gd name="T0" fmla="*/ 35 w 35"/>
                <a:gd name="T1" fmla="*/ 14 h 21"/>
                <a:gd name="T2" fmla="*/ 33 w 35"/>
                <a:gd name="T3" fmla="*/ 14 h 21"/>
                <a:gd name="T4" fmla="*/ 31 w 35"/>
                <a:gd name="T5" fmla="*/ 18 h 21"/>
                <a:gd name="T6" fmla="*/ 27 w 35"/>
                <a:gd name="T7" fmla="*/ 20 h 21"/>
                <a:gd name="T8" fmla="*/ 25 w 35"/>
                <a:gd name="T9" fmla="*/ 20 h 21"/>
                <a:gd name="T10" fmla="*/ 24 w 35"/>
                <a:gd name="T11" fmla="*/ 16 h 21"/>
                <a:gd name="T12" fmla="*/ 14 w 35"/>
                <a:gd name="T13" fmla="*/ 12 h 21"/>
                <a:gd name="T14" fmla="*/ 14 w 35"/>
                <a:gd name="T15" fmla="*/ 12 h 21"/>
                <a:gd name="T16" fmla="*/ 10 w 35"/>
                <a:gd name="T17" fmla="*/ 12 h 21"/>
                <a:gd name="T18" fmla="*/ 10 w 35"/>
                <a:gd name="T19" fmla="*/ 12 h 21"/>
                <a:gd name="T20" fmla="*/ 7 w 35"/>
                <a:gd name="T21" fmla="*/ 14 h 21"/>
                <a:gd name="T22" fmla="*/ 5 w 35"/>
                <a:gd name="T23" fmla="*/ 14 h 21"/>
                <a:gd name="T24" fmla="*/ 5 w 35"/>
                <a:gd name="T25" fmla="*/ 14 h 21"/>
                <a:gd name="T26" fmla="*/ 3 w 35"/>
                <a:gd name="T27" fmla="*/ 12 h 21"/>
                <a:gd name="T28" fmla="*/ 3 w 35"/>
                <a:gd name="T29" fmla="*/ 12 h 21"/>
                <a:gd name="T30" fmla="*/ 3 w 35"/>
                <a:gd name="T31" fmla="*/ 8 h 21"/>
                <a:gd name="T32" fmla="*/ 2 w 35"/>
                <a:gd name="T33" fmla="*/ 8 h 21"/>
                <a:gd name="T34" fmla="*/ 1 w 35"/>
                <a:gd name="T35" fmla="*/ 11 h 21"/>
                <a:gd name="T36" fmla="*/ 1 w 35"/>
                <a:gd name="T37" fmla="*/ 8 h 21"/>
                <a:gd name="T38" fmla="*/ 2 w 35"/>
                <a:gd name="T39" fmla="*/ 7 h 21"/>
                <a:gd name="T40" fmla="*/ 1 w 35"/>
                <a:gd name="T41" fmla="*/ 6 h 21"/>
                <a:gd name="T42" fmla="*/ 0 w 35"/>
                <a:gd name="T43" fmla="*/ 5 h 21"/>
                <a:gd name="T44" fmla="*/ 1 w 35"/>
                <a:gd name="T45" fmla="*/ 4 h 21"/>
                <a:gd name="T46" fmla="*/ 3 w 35"/>
                <a:gd name="T47" fmla="*/ 5 h 21"/>
                <a:gd name="T48" fmla="*/ 4 w 35"/>
                <a:gd name="T49" fmla="*/ 2 h 21"/>
                <a:gd name="T50" fmla="*/ 2 w 35"/>
                <a:gd name="T51" fmla="*/ 1 h 21"/>
                <a:gd name="T52" fmla="*/ 2 w 35"/>
                <a:gd name="T53" fmla="*/ 1 h 21"/>
                <a:gd name="T54" fmla="*/ 5 w 35"/>
                <a:gd name="T55" fmla="*/ 2 h 21"/>
                <a:gd name="T56" fmla="*/ 6 w 35"/>
                <a:gd name="T57" fmla="*/ 4 h 21"/>
                <a:gd name="T58" fmla="*/ 8 w 35"/>
                <a:gd name="T59" fmla="*/ 4 h 21"/>
                <a:gd name="T60" fmla="*/ 10 w 35"/>
                <a:gd name="T61" fmla="*/ 3 h 21"/>
                <a:gd name="T62" fmla="*/ 10 w 35"/>
                <a:gd name="T63" fmla="*/ 2 h 21"/>
                <a:gd name="T64" fmla="*/ 11 w 35"/>
                <a:gd name="T65" fmla="*/ 1 h 21"/>
                <a:gd name="T66" fmla="*/ 12 w 35"/>
                <a:gd name="T67" fmla="*/ 0 h 21"/>
                <a:gd name="T68" fmla="*/ 14 w 35"/>
                <a:gd name="T69" fmla="*/ 0 h 21"/>
                <a:gd name="T70" fmla="*/ 15 w 35"/>
                <a:gd name="T71" fmla="*/ 1 h 21"/>
                <a:gd name="T72" fmla="*/ 17 w 35"/>
                <a:gd name="T73" fmla="*/ 2 h 21"/>
                <a:gd name="T74" fmla="*/ 17 w 35"/>
                <a:gd name="T75" fmla="*/ 4 h 21"/>
                <a:gd name="T76" fmla="*/ 19 w 35"/>
                <a:gd name="T77" fmla="*/ 4 h 21"/>
                <a:gd name="T78" fmla="*/ 21 w 35"/>
                <a:gd name="T79" fmla="*/ 4 h 21"/>
                <a:gd name="T80" fmla="*/ 23 w 35"/>
                <a:gd name="T81" fmla="*/ 6 h 21"/>
                <a:gd name="T82" fmla="*/ 24 w 35"/>
                <a:gd name="T83" fmla="*/ 8 h 21"/>
                <a:gd name="T84" fmla="*/ 26 w 35"/>
                <a:gd name="T85" fmla="*/ 10 h 21"/>
                <a:gd name="T86" fmla="*/ 28 w 35"/>
                <a:gd name="T87" fmla="*/ 10 h 21"/>
                <a:gd name="T88" fmla="*/ 30 w 35"/>
                <a:gd name="T89" fmla="*/ 12 h 21"/>
                <a:gd name="T90" fmla="*/ 32 w 35"/>
                <a:gd name="T91" fmla="*/ 12 h 21"/>
                <a:gd name="T92" fmla="*/ 34 w 35"/>
                <a:gd name="T93" fmla="*/ 13 h 21"/>
                <a:gd name="T94" fmla="*/ 35 w 35"/>
                <a:gd name="T95" fmla="*/ 13 h 21"/>
                <a:gd name="T96" fmla="*/ 35 w 35"/>
                <a:gd name="T97" fmla="*/ 14 h 21"/>
                <a:gd name="T98" fmla="*/ 35 w 35"/>
                <a:gd name="T99" fmla="*/ 14 h 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"/>
                <a:gd name="T151" fmla="*/ 0 h 21"/>
                <a:gd name="T152" fmla="*/ 35 w 35"/>
                <a:gd name="T153" fmla="*/ 21 h 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" h="21">
                  <a:moveTo>
                    <a:pt x="35" y="14"/>
                  </a:moveTo>
                  <a:cubicBezTo>
                    <a:pt x="34" y="13"/>
                    <a:pt x="33" y="13"/>
                    <a:pt x="33" y="14"/>
                  </a:cubicBezTo>
                  <a:cubicBezTo>
                    <a:pt x="32" y="14"/>
                    <a:pt x="32" y="16"/>
                    <a:pt x="31" y="18"/>
                  </a:cubicBezTo>
                  <a:cubicBezTo>
                    <a:pt x="30" y="19"/>
                    <a:pt x="29" y="20"/>
                    <a:pt x="27" y="20"/>
                  </a:cubicBezTo>
                  <a:cubicBezTo>
                    <a:pt x="26" y="20"/>
                    <a:pt x="26" y="21"/>
                    <a:pt x="25" y="20"/>
                  </a:cubicBezTo>
                  <a:cubicBezTo>
                    <a:pt x="25" y="19"/>
                    <a:pt x="24" y="18"/>
                    <a:pt x="24" y="16"/>
                  </a:cubicBezTo>
                  <a:cubicBezTo>
                    <a:pt x="20" y="16"/>
                    <a:pt x="20" y="13"/>
                    <a:pt x="14" y="12"/>
                  </a:cubicBezTo>
                  <a:lnTo>
                    <a:pt x="10" y="12"/>
                  </a:lnTo>
                  <a:cubicBezTo>
                    <a:pt x="10" y="12"/>
                    <a:pt x="7" y="14"/>
                    <a:pt x="7" y="14"/>
                  </a:cubicBezTo>
                  <a:cubicBezTo>
                    <a:pt x="6" y="14"/>
                    <a:pt x="6" y="14"/>
                    <a:pt x="5" y="14"/>
                  </a:cubicBezTo>
                  <a:lnTo>
                    <a:pt x="3" y="12"/>
                  </a:lnTo>
                  <a:cubicBezTo>
                    <a:pt x="3" y="11"/>
                    <a:pt x="3" y="10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9"/>
                    <a:pt x="2" y="10"/>
                    <a:pt x="1" y="11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4"/>
                    <a:pt x="4" y="4"/>
                    <a:pt x="4" y="2"/>
                  </a:cubicBezTo>
                  <a:cubicBezTo>
                    <a:pt x="3" y="2"/>
                    <a:pt x="2" y="2"/>
                    <a:pt x="2" y="1"/>
                  </a:cubicBezTo>
                  <a:lnTo>
                    <a:pt x="5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4" y="8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2" y="12"/>
                  </a:lnTo>
                  <a:lnTo>
                    <a:pt x="34" y="13"/>
                  </a:lnTo>
                  <a:lnTo>
                    <a:pt x="35" y="13"/>
                  </a:lnTo>
                  <a:lnTo>
                    <a:pt x="35" y="14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0" name="Freeform 413">
              <a:extLst>
                <a:ext uri="{FF2B5EF4-FFF2-40B4-BE49-F238E27FC236}">
                  <a16:creationId xmlns:a16="http://schemas.microsoft.com/office/drawing/2014/main" id="{B0EBA520-4631-4E01-9B14-188CE44E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386" y="1828688"/>
              <a:ext cx="33486" cy="15758"/>
            </a:xfrm>
            <a:custGeom>
              <a:avLst/>
              <a:gdLst>
                <a:gd name="T0" fmla="*/ 23 w 90"/>
                <a:gd name="T1" fmla="*/ 38 h 41"/>
                <a:gd name="T2" fmla="*/ 19 w 90"/>
                <a:gd name="T3" fmla="*/ 37 h 41"/>
                <a:gd name="T4" fmla="*/ 14 w 90"/>
                <a:gd name="T5" fmla="*/ 34 h 41"/>
                <a:gd name="T6" fmla="*/ 12 w 90"/>
                <a:gd name="T7" fmla="*/ 29 h 41"/>
                <a:gd name="T8" fmla="*/ 10 w 90"/>
                <a:gd name="T9" fmla="*/ 23 h 41"/>
                <a:gd name="T10" fmla="*/ 6 w 90"/>
                <a:gd name="T11" fmla="*/ 25 h 41"/>
                <a:gd name="T12" fmla="*/ 5 w 90"/>
                <a:gd name="T13" fmla="*/ 22 h 41"/>
                <a:gd name="T14" fmla="*/ 2 w 90"/>
                <a:gd name="T15" fmla="*/ 20 h 41"/>
                <a:gd name="T16" fmla="*/ 0 w 90"/>
                <a:gd name="T17" fmla="*/ 16 h 41"/>
                <a:gd name="T18" fmla="*/ 3 w 90"/>
                <a:gd name="T19" fmla="*/ 15 h 41"/>
                <a:gd name="T20" fmla="*/ 4 w 90"/>
                <a:gd name="T21" fmla="*/ 13 h 41"/>
                <a:gd name="T22" fmla="*/ 8 w 90"/>
                <a:gd name="T23" fmla="*/ 11 h 41"/>
                <a:gd name="T24" fmla="*/ 13 w 90"/>
                <a:gd name="T25" fmla="*/ 11 h 41"/>
                <a:gd name="T26" fmla="*/ 19 w 90"/>
                <a:gd name="T27" fmla="*/ 13 h 41"/>
                <a:gd name="T28" fmla="*/ 24 w 90"/>
                <a:gd name="T29" fmla="*/ 12 h 41"/>
                <a:gd name="T30" fmla="*/ 30 w 90"/>
                <a:gd name="T31" fmla="*/ 13 h 41"/>
                <a:gd name="T32" fmla="*/ 31 w 90"/>
                <a:gd name="T33" fmla="*/ 11 h 41"/>
                <a:gd name="T34" fmla="*/ 29 w 90"/>
                <a:gd name="T35" fmla="*/ 9 h 41"/>
                <a:gd name="T36" fmla="*/ 29 w 90"/>
                <a:gd name="T37" fmla="*/ 5 h 41"/>
                <a:gd name="T38" fmla="*/ 38 w 90"/>
                <a:gd name="T39" fmla="*/ 2 h 41"/>
                <a:gd name="T40" fmla="*/ 44 w 90"/>
                <a:gd name="T41" fmla="*/ 0 h 41"/>
                <a:gd name="T42" fmla="*/ 50 w 90"/>
                <a:gd name="T43" fmla="*/ 1 h 41"/>
                <a:gd name="T44" fmla="*/ 52 w 90"/>
                <a:gd name="T45" fmla="*/ 3 h 41"/>
                <a:gd name="T46" fmla="*/ 56 w 90"/>
                <a:gd name="T47" fmla="*/ 4 h 41"/>
                <a:gd name="T48" fmla="*/ 59 w 90"/>
                <a:gd name="T49" fmla="*/ 5 h 41"/>
                <a:gd name="T50" fmla="*/ 62 w 90"/>
                <a:gd name="T51" fmla="*/ 4 h 41"/>
                <a:gd name="T52" fmla="*/ 68 w 90"/>
                <a:gd name="T53" fmla="*/ 8 h 41"/>
                <a:gd name="T54" fmla="*/ 73 w 90"/>
                <a:gd name="T55" fmla="*/ 13 h 41"/>
                <a:gd name="T56" fmla="*/ 76 w 90"/>
                <a:gd name="T57" fmla="*/ 13 h 41"/>
                <a:gd name="T58" fmla="*/ 81 w 90"/>
                <a:gd name="T59" fmla="*/ 12 h 41"/>
                <a:gd name="T60" fmla="*/ 86 w 90"/>
                <a:gd name="T61" fmla="*/ 16 h 41"/>
                <a:gd name="T62" fmla="*/ 89 w 90"/>
                <a:gd name="T63" fmla="*/ 17 h 41"/>
                <a:gd name="T64" fmla="*/ 86 w 90"/>
                <a:gd name="T65" fmla="*/ 23 h 41"/>
                <a:gd name="T66" fmla="*/ 78 w 90"/>
                <a:gd name="T67" fmla="*/ 29 h 41"/>
                <a:gd name="T68" fmla="*/ 81 w 90"/>
                <a:gd name="T69" fmla="*/ 37 h 41"/>
                <a:gd name="T70" fmla="*/ 77 w 90"/>
                <a:gd name="T71" fmla="*/ 35 h 41"/>
                <a:gd name="T72" fmla="*/ 68 w 90"/>
                <a:gd name="T73" fmla="*/ 35 h 41"/>
                <a:gd name="T74" fmla="*/ 63 w 90"/>
                <a:gd name="T75" fmla="*/ 35 h 41"/>
                <a:gd name="T76" fmla="*/ 60 w 90"/>
                <a:gd name="T77" fmla="*/ 37 h 41"/>
                <a:gd name="T78" fmla="*/ 57 w 90"/>
                <a:gd name="T79" fmla="*/ 39 h 41"/>
                <a:gd name="T80" fmla="*/ 53 w 90"/>
                <a:gd name="T81" fmla="*/ 40 h 41"/>
                <a:gd name="T82" fmla="*/ 48 w 90"/>
                <a:gd name="T83" fmla="*/ 36 h 41"/>
                <a:gd name="T84" fmla="*/ 43 w 90"/>
                <a:gd name="T85" fmla="*/ 33 h 41"/>
                <a:gd name="T86" fmla="*/ 33 w 90"/>
                <a:gd name="T87" fmla="*/ 30 h 41"/>
                <a:gd name="T88" fmla="*/ 25 w 90"/>
                <a:gd name="T89" fmla="*/ 40 h 41"/>
                <a:gd name="T90" fmla="*/ 26 w 90"/>
                <a:gd name="T91" fmla="*/ 40 h 4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0"/>
                <a:gd name="T139" fmla="*/ 0 h 41"/>
                <a:gd name="T140" fmla="*/ 90 w 90"/>
                <a:gd name="T141" fmla="*/ 41 h 4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0" h="41">
                  <a:moveTo>
                    <a:pt x="26" y="40"/>
                  </a:moveTo>
                  <a:lnTo>
                    <a:pt x="24" y="40"/>
                  </a:lnTo>
                  <a:lnTo>
                    <a:pt x="23" y="38"/>
                  </a:lnTo>
                  <a:lnTo>
                    <a:pt x="20" y="37"/>
                  </a:ln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8" y="38"/>
                  </a:cubicBezTo>
                  <a:cubicBezTo>
                    <a:pt x="16" y="38"/>
                    <a:pt x="17" y="36"/>
                    <a:pt x="17" y="35"/>
                  </a:cubicBezTo>
                  <a:cubicBezTo>
                    <a:pt x="16" y="35"/>
                    <a:pt x="14" y="35"/>
                    <a:pt x="14" y="34"/>
                  </a:cubicBezTo>
                  <a:cubicBezTo>
                    <a:pt x="12" y="34"/>
                    <a:pt x="12" y="30"/>
                    <a:pt x="11" y="30"/>
                  </a:cubicBezTo>
                  <a:cubicBezTo>
                    <a:pt x="11" y="30"/>
                    <a:pt x="11" y="30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2" y="28"/>
                    <a:pt x="13" y="27"/>
                    <a:pt x="16" y="27"/>
                  </a:cubicBezTo>
                  <a:cubicBezTo>
                    <a:pt x="15" y="26"/>
                    <a:pt x="14" y="25"/>
                    <a:pt x="14" y="23"/>
                  </a:cubicBezTo>
                  <a:cubicBezTo>
                    <a:pt x="13" y="23"/>
                    <a:pt x="12" y="23"/>
                    <a:pt x="10" y="23"/>
                  </a:cubicBezTo>
                  <a:cubicBezTo>
                    <a:pt x="8" y="23"/>
                    <a:pt x="7" y="24"/>
                    <a:pt x="6" y="25"/>
                  </a:cubicBezTo>
                  <a:lnTo>
                    <a:pt x="5" y="24"/>
                  </a:lnTo>
                  <a:lnTo>
                    <a:pt x="6" y="23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4" y="12"/>
                  </a:lnTo>
                  <a:lnTo>
                    <a:pt x="26" y="13"/>
                  </a:lnTo>
                  <a:lnTo>
                    <a:pt x="28" y="13"/>
                  </a:lnTo>
                  <a:lnTo>
                    <a:pt x="30" y="13"/>
                  </a:lnTo>
                  <a:lnTo>
                    <a:pt x="32" y="12"/>
                  </a:lnTo>
                  <a:lnTo>
                    <a:pt x="32" y="11"/>
                  </a:lnTo>
                  <a:lnTo>
                    <a:pt x="31" y="11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33" y="4"/>
                  </a:lnTo>
                  <a:lnTo>
                    <a:pt x="37" y="3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3" y="1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0" y="1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3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59" y="5"/>
                  </a:lnTo>
                  <a:lnTo>
                    <a:pt x="61" y="3"/>
                  </a:lnTo>
                  <a:lnTo>
                    <a:pt x="62" y="3"/>
                  </a:lnTo>
                  <a:lnTo>
                    <a:pt x="62" y="4"/>
                  </a:lnTo>
                  <a:lnTo>
                    <a:pt x="64" y="5"/>
                  </a:lnTo>
                  <a:lnTo>
                    <a:pt x="66" y="6"/>
                  </a:lnTo>
                  <a:lnTo>
                    <a:pt x="68" y="8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4" y="12"/>
                  </a:lnTo>
                  <a:lnTo>
                    <a:pt x="75" y="11"/>
                  </a:lnTo>
                  <a:lnTo>
                    <a:pt x="76" y="13"/>
                  </a:lnTo>
                  <a:lnTo>
                    <a:pt x="77" y="13"/>
                  </a:lnTo>
                  <a:lnTo>
                    <a:pt x="80" y="13"/>
                  </a:lnTo>
                  <a:lnTo>
                    <a:pt x="81" y="12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6" y="16"/>
                  </a:lnTo>
                  <a:lnTo>
                    <a:pt x="89" y="16"/>
                  </a:lnTo>
                  <a:lnTo>
                    <a:pt x="89" y="17"/>
                  </a:lnTo>
                  <a:cubicBezTo>
                    <a:pt x="89" y="17"/>
                    <a:pt x="90" y="19"/>
                    <a:pt x="87" y="19"/>
                  </a:cubicBezTo>
                  <a:cubicBezTo>
                    <a:pt x="85" y="19"/>
                    <a:pt x="90" y="23"/>
                    <a:pt x="87" y="23"/>
                  </a:cubicBezTo>
                  <a:cubicBezTo>
                    <a:pt x="87" y="23"/>
                    <a:pt x="86" y="23"/>
                    <a:pt x="86" y="23"/>
                  </a:cubicBezTo>
                  <a:cubicBezTo>
                    <a:pt x="85" y="23"/>
                    <a:pt x="84" y="23"/>
                    <a:pt x="83" y="22"/>
                  </a:cubicBezTo>
                  <a:cubicBezTo>
                    <a:pt x="82" y="23"/>
                    <a:pt x="84" y="28"/>
                    <a:pt x="83" y="28"/>
                  </a:cubicBezTo>
                  <a:cubicBezTo>
                    <a:pt x="82" y="28"/>
                    <a:pt x="78" y="28"/>
                    <a:pt x="78" y="29"/>
                  </a:cubicBezTo>
                  <a:cubicBezTo>
                    <a:pt x="81" y="30"/>
                    <a:pt x="80" y="33"/>
                    <a:pt x="82" y="33"/>
                  </a:cubicBezTo>
                  <a:cubicBezTo>
                    <a:pt x="81" y="34"/>
                    <a:pt x="82" y="34"/>
                    <a:pt x="82" y="35"/>
                  </a:cubicBezTo>
                  <a:cubicBezTo>
                    <a:pt x="82" y="35"/>
                    <a:pt x="82" y="36"/>
                    <a:pt x="81" y="37"/>
                  </a:cubicBezTo>
                  <a:lnTo>
                    <a:pt x="80" y="37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2" y="35"/>
                  </a:lnTo>
                  <a:lnTo>
                    <a:pt x="68" y="35"/>
                  </a:lnTo>
                  <a:lnTo>
                    <a:pt x="66" y="34"/>
                  </a:lnTo>
                  <a:lnTo>
                    <a:pt x="65" y="37"/>
                  </a:lnTo>
                  <a:lnTo>
                    <a:pt x="63" y="35"/>
                  </a:lnTo>
                  <a:lnTo>
                    <a:pt x="61" y="35"/>
                  </a:lnTo>
                  <a:lnTo>
                    <a:pt x="60" y="36"/>
                  </a:lnTo>
                  <a:lnTo>
                    <a:pt x="60" y="37"/>
                  </a:lnTo>
                  <a:lnTo>
                    <a:pt x="58" y="38"/>
                  </a:lnTo>
                  <a:lnTo>
                    <a:pt x="57" y="39"/>
                  </a:lnTo>
                  <a:lnTo>
                    <a:pt x="56" y="40"/>
                  </a:lnTo>
                  <a:lnTo>
                    <a:pt x="55" y="41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50" y="39"/>
                  </a:lnTo>
                  <a:lnTo>
                    <a:pt x="48" y="36"/>
                  </a:lnTo>
                  <a:lnTo>
                    <a:pt x="47" y="34"/>
                  </a:lnTo>
                  <a:lnTo>
                    <a:pt x="45" y="33"/>
                  </a:lnTo>
                  <a:lnTo>
                    <a:pt x="43" y="33"/>
                  </a:lnTo>
                  <a:lnTo>
                    <a:pt x="41" y="33"/>
                  </a:lnTo>
                  <a:lnTo>
                    <a:pt x="38" y="33"/>
                  </a:lnTo>
                  <a:lnTo>
                    <a:pt x="33" y="30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5" y="40"/>
                  </a:lnTo>
                  <a:lnTo>
                    <a:pt x="26" y="4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1" name="Freeform 414">
              <a:extLst>
                <a:ext uri="{FF2B5EF4-FFF2-40B4-BE49-F238E27FC236}">
                  <a16:creationId xmlns:a16="http://schemas.microsoft.com/office/drawing/2014/main" id="{E326E663-7EC2-41DA-9197-4C9D6EB77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401" y="1837552"/>
              <a:ext cx="2167" cy="1970"/>
            </a:xfrm>
            <a:custGeom>
              <a:avLst/>
              <a:gdLst>
                <a:gd name="T0" fmla="*/ 6 w 6"/>
                <a:gd name="T1" fmla="*/ 1 h 5"/>
                <a:gd name="T2" fmla="*/ 0 w 6"/>
                <a:gd name="T3" fmla="*/ 4 h 5"/>
                <a:gd name="T4" fmla="*/ 0 w 6"/>
                <a:gd name="T5" fmla="*/ 1 h 5"/>
                <a:gd name="T6" fmla="*/ 2 w 6"/>
                <a:gd name="T7" fmla="*/ 1 h 5"/>
                <a:gd name="T8" fmla="*/ 5 w 6"/>
                <a:gd name="T9" fmla="*/ 0 h 5"/>
                <a:gd name="T10" fmla="*/ 6 w 6"/>
                <a:gd name="T11" fmla="*/ 1 h 5"/>
                <a:gd name="T12" fmla="*/ 6 w 6"/>
                <a:gd name="T13" fmla="*/ 1 h 5"/>
                <a:gd name="T14" fmla="*/ 6 w 6"/>
                <a:gd name="T15" fmla="*/ 1 h 5"/>
                <a:gd name="T16" fmla="*/ 6 w 6"/>
                <a:gd name="T17" fmla="*/ 1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5"/>
                <a:gd name="T29" fmla="*/ 6 w 6"/>
                <a:gd name="T30" fmla="*/ 5 h 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5">
                  <a:moveTo>
                    <a:pt x="6" y="1"/>
                  </a:moveTo>
                  <a:cubicBezTo>
                    <a:pt x="4" y="2"/>
                    <a:pt x="5" y="5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2" name="Freeform 415">
              <a:extLst>
                <a:ext uri="{FF2B5EF4-FFF2-40B4-BE49-F238E27FC236}">
                  <a16:creationId xmlns:a16="http://schemas.microsoft.com/office/drawing/2014/main" id="{904F51DB-5188-47E3-92CF-C0FEE130B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809" y="1837749"/>
              <a:ext cx="4727" cy="4334"/>
            </a:xfrm>
            <a:custGeom>
              <a:avLst/>
              <a:gdLst>
                <a:gd name="T0" fmla="*/ 13 w 13"/>
                <a:gd name="T1" fmla="*/ 4 h 11"/>
                <a:gd name="T2" fmla="*/ 12 w 13"/>
                <a:gd name="T3" fmla="*/ 5 h 11"/>
                <a:gd name="T4" fmla="*/ 8 w 13"/>
                <a:gd name="T5" fmla="*/ 4 h 11"/>
                <a:gd name="T6" fmla="*/ 8 w 13"/>
                <a:gd name="T7" fmla="*/ 4 h 11"/>
                <a:gd name="T8" fmla="*/ 6 w 13"/>
                <a:gd name="T9" fmla="*/ 4 h 11"/>
                <a:gd name="T10" fmla="*/ 6 w 13"/>
                <a:gd name="T11" fmla="*/ 4 h 11"/>
                <a:gd name="T12" fmla="*/ 6 w 13"/>
                <a:gd name="T13" fmla="*/ 5 h 11"/>
                <a:gd name="T14" fmla="*/ 6 w 13"/>
                <a:gd name="T15" fmla="*/ 5 h 11"/>
                <a:gd name="T16" fmla="*/ 10 w 13"/>
                <a:gd name="T17" fmla="*/ 11 h 11"/>
                <a:gd name="T18" fmla="*/ 7 w 13"/>
                <a:gd name="T19" fmla="*/ 11 h 11"/>
                <a:gd name="T20" fmla="*/ 5 w 13"/>
                <a:gd name="T21" fmla="*/ 9 h 11"/>
                <a:gd name="T22" fmla="*/ 1 w 13"/>
                <a:gd name="T23" fmla="*/ 4 h 11"/>
                <a:gd name="T24" fmla="*/ 0 w 13"/>
                <a:gd name="T25" fmla="*/ 3 h 11"/>
                <a:gd name="T26" fmla="*/ 7 w 13"/>
                <a:gd name="T27" fmla="*/ 0 h 11"/>
                <a:gd name="T28" fmla="*/ 11 w 13"/>
                <a:gd name="T29" fmla="*/ 2 h 11"/>
                <a:gd name="T30" fmla="*/ 13 w 13"/>
                <a:gd name="T31" fmla="*/ 2 h 11"/>
                <a:gd name="T32" fmla="*/ 13 w 13"/>
                <a:gd name="T33" fmla="*/ 4 h 11"/>
                <a:gd name="T34" fmla="*/ 13 w 13"/>
                <a:gd name="T35" fmla="*/ 4 h 11"/>
                <a:gd name="T36" fmla="*/ 13 w 13"/>
                <a:gd name="T37" fmla="*/ 4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11"/>
                <a:gd name="T59" fmla="*/ 13 w 13"/>
                <a:gd name="T60" fmla="*/ 11 h 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11">
                  <a:moveTo>
                    <a:pt x="13" y="4"/>
                  </a:moveTo>
                  <a:lnTo>
                    <a:pt x="12" y="5"/>
                  </a:lnTo>
                  <a:lnTo>
                    <a:pt x="8" y="4"/>
                  </a:lnTo>
                  <a:cubicBezTo>
                    <a:pt x="7" y="4"/>
                    <a:pt x="7" y="4"/>
                    <a:pt x="6" y="4"/>
                  </a:cubicBezTo>
                  <a:lnTo>
                    <a:pt x="6" y="5"/>
                  </a:lnTo>
                  <a:cubicBezTo>
                    <a:pt x="7" y="8"/>
                    <a:pt x="9" y="8"/>
                    <a:pt x="10" y="11"/>
                  </a:cubicBezTo>
                  <a:cubicBezTo>
                    <a:pt x="9" y="11"/>
                    <a:pt x="8" y="11"/>
                    <a:pt x="7" y="11"/>
                  </a:cubicBezTo>
                  <a:cubicBezTo>
                    <a:pt x="6" y="10"/>
                    <a:pt x="6" y="9"/>
                    <a:pt x="5" y="9"/>
                  </a:cubicBezTo>
                  <a:cubicBezTo>
                    <a:pt x="4" y="7"/>
                    <a:pt x="3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6" y="4"/>
                    <a:pt x="5" y="1"/>
                    <a:pt x="7" y="0"/>
                  </a:cubicBezTo>
                  <a:cubicBezTo>
                    <a:pt x="8" y="1"/>
                    <a:pt x="10" y="2"/>
                    <a:pt x="11" y="2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4"/>
                    <a:pt x="13" y="2"/>
                    <a:pt x="13" y="4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3" name="Freeform 416">
              <a:extLst>
                <a:ext uri="{FF2B5EF4-FFF2-40B4-BE49-F238E27FC236}">
                  <a16:creationId xmlns:a16="http://schemas.microsoft.com/office/drawing/2014/main" id="{B419B64A-3FA8-4D81-A705-2EF14F035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976" y="1839521"/>
              <a:ext cx="2954" cy="2954"/>
            </a:xfrm>
            <a:custGeom>
              <a:avLst/>
              <a:gdLst>
                <a:gd name="T0" fmla="*/ 4 w 8"/>
                <a:gd name="T1" fmla="*/ 7 h 8"/>
                <a:gd name="T2" fmla="*/ 0 w 8"/>
                <a:gd name="T3" fmla="*/ 1 h 8"/>
                <a:gd name="T4" fmla="*/ 0 w 8"/>
                <a:gd name="T5" fmla="*/ 1 h 8"/>
                <a:gd name="T6" fmla="*/ 0 w 8"/>
                <a:gd name="T7" fmla="*/ 0 h 8"/>
                <a:gd name="T8" fmla="*/ 0 w 8"/>
                <a:gd name="T9" fmla="*/ 0 h 8"/>
                <a:gd name="T10" fmla="*/ 2 w 8"/>
                <a:gd name="T11" fmla="*/ 0 h 8"/>
                <a:gd name="T12" fmla="*/ 2 w 8"/>
                <a:gd name="T13" fmla="*/ 0 h 8"/>
                <a:gd name="T14" fmla="*/ 6 w 8"/>
                <a:gd name="T15" fmla="*/ 0 h 8"/>
                <a:gd name="T16" fmla="*/ 8 w 8"/>
                <a:gd name="T17" fmla="*/ 4 h 8"/>
                <a:gd name="T18" fmla="*/ 8 w 8"/>
                <a:gd name="T19" fmla="*/ 4 h 8"/>
                <a:gd name="T20" fmla="*/ 6 w 8"/>
                <a:gd name="T21" fmla="*/ 8 h 8"/>
                <a:gd name="T22" fmla="*/ 6 w 8"/>
                <a:gd name="T23" fmla="*/ 8 h 8"/>
                <a:gd name="T24" fmla="*/ 4 w 8"/>
                <a:gd name="T25" fmla="*/ 7 h 8"/>
                <a:gd name="T26" fmla="*/ 4 w 8"/>
                <a:gd name="T27" fmla="*/ 7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"/>
                <a:gd name="T43" fmla="*/ 0 h 8"/>
                <a:gd name="T44" fmla="*/ 8 w 8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" h="8">
                  <a:moveTo>
                    <a:pt x="4" y="7"/>
                  </a:moveTo>
                  <a:cubicBezTo>
                    <a:pt x="3" y="4"/>
                    <a:pt x="1" y="4"/>
                    <a:pt x="0" y="1"/>
                  </a:cubicBez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lnTo>
                    <a:pt x="6" y="0"/>
                  </a:lnTo>
                  <a:lnTo>
                    <a:pt x="8" y="4"/>
                  </a:lnTo>
                  <a:cubicBezTo>
                    <a:pt x="7" y="6"/>
                    <a:pt x="6" y="6"/>
                    <a:pt x="6" y="8"/>
                  </a:cubicBezTo>
                  <a:lnTo>
                    <a:pt x="4" y="7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4" name="Freeform 417">
              <a:extLst>
                <a:ext uri="{FF2B5EF4-FFF2-40B4-BE49-F238E27FC236}">
                  <a16:creationId xmlns:a16="http://schemas.microsoft.com/office/drawing/2014/main" id="{418FA395-26B7-4310-A02A-645EB019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340" y="1838339"/>
              <a:ext cx="4136" cy="5318"/>
            </a:xfrm>
            <a:custGeom>
              <a:avLst/>
              <a:gdLst>
                <a:gd name="T0" fmla="*/ 1 w 11"/>
                <a:gd name="T1" fmla="*/ 3 h 14"/>
                <a:gd name="T2" fmla="*/ 1 w 11"/>
                <a:gd name="T3" fmla="*/ 1 h 14"/>
                <a:gd name="T4" fmla="*/ 4 w 11"/>
                <a:gd name="T5" fmla="*/ 0 h 14"/>
                <a:gd name="T6" fmla="*/ 4 w 11"/>
                <a:gd name="T7" fmla="*/ 0 h 14"/>
                <a:gd name="T8" fmla="*/ 5 w 11"/>
                <a:gd name="T9" fmla="*/ 1 h 14"/>
                <a:gd name="T10" fmla="*/ 5 w 11"/>
                <a:gd name="T11" fmla="*/ 1 h 14"/>
                <a:gd name="T12" fmla="*/ 9 w 11"/>
                <a:gd name="T13" fmla="*/ 6 h 14"/>
                <a:gd name="T14" fmla="*/ 10 w 11"/>
                <a:gd name="T15" fmla="*/ 6 h 14"/>
                <a:gd name="T16" fmla="*/ 11 w 11"/>
                <a:gd name="T17" fmla="*/ 9 h 14"/>
                <a:gd name="T18" fmla="*/ 10 w 11"/>
                <a:gd name="T19" fmla="*/ 10 h 14"/>
                <a:gd name="T20" fmla="*/ 5 w 11"/>
                <a:gd name="T21" fmla="*/ 13 h 14"/>
                <a:gd name="T22" fmla="*/ 3 w 11"/>
                <a:gd name="T23" fmla="*/ 11 h 14"/>
                <a:gd name="T24" fmla="*/ 1 w 11"/>
                <a:gd name="T25" fmla="*/ 14 h 14"/>
                <a:gd name="T26" fmla="*/ 0 w 11"/>
                <a:gd name="T27" fmla="*/ 11 h 14"/>
                <a:gd name="T28" fmla="*/ 2 w 11"/>
                <a:gd name="T29" fmla="*/ 7 h 14"/>
                <a:gd name="T30" fmla="*/ 2 w 11"/>
                <a:gd name="T31" fmla="*/ 7 h 14"/>
                <a:gd name="T32" fmla="*/ 0 w 11"/>
                <a:gd name="T33" fmla="*/ 3 h 14"/>
                <a:gd name="T34" fmla="*/ 1 w 11"/>
                <a:gd name="T35" fmla="*/ 3 h 14"/>
                <a:gd name="T36" fmla="*/ 1 w 11"/>
                <a:gd name="T37" fmla="*/ 3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"/>
                <a:gd name="T58" fmla="*/ 0 h 14"/>
                <a:gd name="T59" fmla="*/ 11 w 11"/>
                <a:gd name="T60" fmla="*/ 14 h 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" h="14">
                  <a:moveTo>
                    <a:pt x="1" y="3"/>
                  </a:moveTo>
                  <a:cubicBezTo>
                    <a:pt x="1" y="1"/>
                    <a:pt x="1" y="3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lnTo>
                    <a:pt x="5" y="1"/>
                  </a:lnTo>
                  <a:cubicBezTo>
                    <a:pt x="6" y="4"/>
                    <a:pt x="8" y="4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11" y="7"/>
                    <a:pt x="11" y="9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8" y="11"/>
                    <a:pt x="7" y="12"/>
                    <a:pt x="5" y="13"/>
                  </a:cubicBezTo>
                  <a:cubicBezTo>
                    <a:pt x="4" y="12"/>
                    <a:pt x="3" y="11"/>
                    <a:pt x="3" y="11"/>
                  </a:cubicBezTo>
                  <a:cubicBezTo>
                    <a:pt x="1" y="11"/>
                    <a:pt x="3" y="12"/>
                    <a:pt x="1" y="14"/>
                  </a:cubicBezTo>
                  <a:cubicBezTo>
                    <a:pt x="1" y="12"/>
                    <a:pt x="1" y="11"/>
                    <a:pt x="0" y="11"/>
                  </a:cubicBezTo>
                  <a:cubicBezTo>
                    <a:pt x="0" y="9"/>
                    <a:pt x="1" y="9"/>
                    <a:pt x="2" y="7"/>
                  </a:cubicBezTo>
                  <a:lnTo>
                    <a:pt x="0" y="3"/>
                  </a:lnTo>
                  <a:lnTo>
                    <a:pt x="1" y="3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5" name="Freeform 418">
              <a:extLst>
                <a:ext uri="{FF2B5EF4-FFF2-40B4-BE49-F238E27FC236}">
                  <a16:creationId xmlns:a16="http://schemas.microsoft.com/office/drawing/2014/main" id="{F5622FD6-EC5A-417D-AB80-E23C2C8BE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112" y="1842082"/>
              <a:ext cx="2757" cy="2364"/>
            </a:xfrm>
            <a:custGeom>
              <a:avLst/>
              <a:gdLst>
                <a:gd name="T0" fmla="*/ 5 w 7"/>
                <a:gd name="T1" fmla="*/ 0 h 6"/>
                <a:gd name="T2" fmla="*/ 6 w 7"/>
                <a:gd name="T3" fmla="*/ 2 h 6"/>
                <a:gd name="T4" fmla="*/ 7 w 7"/>
                <a:gd name="T5" fmla="*/ 4 h 6"/>
                <a:gd name="T6" fmla="*/ 2 w 7"/>
                <a:gd name="T7" fmla="*/ 6 h 6"/>
                <a:gd name="T8" fmla="*/ 0 w 7"/>
                <a:gd name="T9" fmla="*/ 3 h 6"/>
                <a:gd name="T10" fmla="*/ 5 w 7"/>
                <a:gd name="T11" fmla="*/ 0 h 6"/>
                <a:gd name="T12" fmla="*/ 5 w 7"/>
                <a:gd name="T13" fmla="*/ 0 h 6"/>
                <a:gd name="T14" fmla="*/ 5 w 7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6"/>
                <a:gd name="T26" fmla="*/ 7 w 7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6">
                  <a:moveTo>
                    <a:pt x="5" y="0"/>
                  </a:moveTo>
                  <a:cubicBezTo>
                    <a:pt x="5" y="1"/>
                    <a:pt x="5" y="2"/>
                    <a:pt x="6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5" y="5"/>
                    <a:pt x="3" y="6"/>
                    <a:pt x="2" y="6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3" y="1"/>
                    <a:pt x="5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6" name="Freeform 419">
              <a:extLst>
                <a:ext uri="{FF2B5EF4-FFF2-40B4-BE49-F238E27FC236}">
                  <a16:creationId xmlns:a16="http://schemas.microsoft.com/office/drawing/2014/main" id="{DA3AE781-8AE2-4D78-93F6-4D5EF1718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264" y="1863947"/>
              <a:ext cx="15561" cy="21470"/>
            </a:xfrm>
            <a:custGeom>
              <a:avLst/>
              <a:gdLst>
                <a:gd name="T0" fmla="*/ 31 w 42"/>
                <a:gd name="T1" fmla="*/ 1 h 56"/>
                <a:gd name="T2" fmla="*/ 33 w 42"/>
                <a:gd name="T3" fmla="*/ 0 h 56"/>
                <a:gd name="T4" fmla="*/ 36 w 42"/>
                <a:gd name="T5" fmla="*/ 1 h 56"/>
                <a:gd name="T6" fmla="*/ 36 w 42"/>
                <a:gd name="T7" fmla="*/ 2 h 56"/>
                <a:gd name="T8" fmla="*/ 37 w 42"/>
                <a:gd name="T9" fmla="*/ 6 h 56"/>
                <a:gd name="T10" fmla="*/ 42 w 42"/>
                <a:gd name="T11" fmla="*/ 14 h 56"/>
                <a:gd name="T12" fmla="*/ 38 w 42"/>
                <a:gd name="T13" fmla="*/ 21 h 56"/>
                <a:gd name="T14" fmla="*/ 38 w 42"/>
                <a:gd name="T15" fmla="*/ 21 h 56"/>
                <a:gd name="T16" fmla="*/ 37 w 42"/>
                <a:gd name="T17" fmla="*/ 29 h 56"/>
                <a:gd name="T18" fmla="*/ 37 w 42"/>
                <a:gd name="T19" fmla="*/ 29 h 56"/>
                <a:gd name="T20" fmla="*/ 34 w 42"/>
                <a:gd name="T21" fmla="*/ 34 h 56"/>
                <a:gd name="T22" fmla="*/ 31 w 42"/>
                <a:gd name="T23" fmla="*/ 41 h 56"/>
                <a:gd name="T24" fmla="*/ 31 w 42"/>
                <a:gd name="T25" fmla="*/ 44 h 56"/>
                <a:gd name="T26" fmla="*/ 33 w 42"/>
                <a:gd name="T27" fmla="*/ 47 h 56"/>
                <a:gd name="T28" fmla="*/ 36 w 42"/>
                <a:gd name="T29" fmla="*/ 50 h 56"/>
                <a:gd name="T30" fmla="*/ 35 w 42"/>
                <a:gd name="T31" fmla="*/ 53 h 56"/>
                <a:gd name="T32" fmla="*/ 32 w 42"/>
                <a:gd name="T33" fmla="*/ 53 h 56"/>
                <a:gd name="T34" fmla="*/ 32 w 42"/>
                <a:gd name="T35" fmla="*/ 54 h 56"/>
                <a:gd name="T36" fmla="*/ 29 w 42"/>
                <a:gd name="T37" fmla="*/ 55 h 56"/>
                <a:gd name="T38" fmla="*/ 24 w 42"/>
                <a:gd name="T39" fmla="*/ 55 h 56"/>
                <a:gd name="T40" fmla="*/ 20 w 42"/>
                <a:gd name="T41" fmla="*/ 53 h 56"/>
                <a:gd name="T42" fmla="*/ 13 w 42"/>
                <a:gd name="T43" fmla="*/ 50 h 56"/>
                <a:gd name="T44" fmla="*/ 9 w 42"/>
                <a:gd name="T45" fmla="*/ 43 h 56"/>
                <a:gd name="T46" fmla="*/ 5 w 42"/>
                <a:gd name="T47" fmla="*/ 38 h 56"/>
                <a:gd name="T48" fmla="*/ 3 w 42"/>
                <a:gd name="T49" fmla="*/ 35 h 56"/>
                <a:gd name="T50" fmla="*/ 0 w 42"/>
                <a:gd name="T51" fmla="*/ 29 h 56"/>
                <a:gd name="T52" fmla="*/ 1 w 42"/>
                <a:gd name="T53" fmla="*/ 25 h 56"/>
                <a:gd name="T54" fmla="*/ 5 w 42"/>
                <a:gd name="T55" fmla="*/ 21 h 56"/>
                <a:gd name="T56" fmla="*/ 5 w 42"/>
                <a:gd name="T57" fmla="*/ 21 h 56"/>
                <a:gd name="T58" fmla="*/ 5 w 42"/>
                <a:gd name="T59" fmla="*/ 10 h 56"/>
                <a:gd name="T60" fmla="*/ 5 w 42"/>
                <a:gd name="T61" fmla="*/ 10 h 56"/>
                <a:gd name="T62" fmla="*/ 5 w 42"/>
                <a:gd name="T63" fmla="*/ 8 h 56"/>
                <a:gd name="T64" fmla="*/ 7 w 42"/>
                <a:gd name="T65" fmla="*/ 5 h 56"/>
                <a:gd name="T66" fmla="*/ 7 w 42"/>
                <a:gd name="T67" fmla="*/ 3 h 56"/>
                <a:gd name="T68" fmla="*/ 7 w 42"/>
                <a:gd name="T69" fmla="*/ 3 h 56"/>
                <a:gd name="T70" fmla="*/ 29 w 42"/>
                <a:gd name="T71" fmla="*/ 3 h 56"/>
                <a:gd name="T72" fmla="*/ 29 w 42"/>
                <a:gd name="T73" fmla="*/ 3 h 56"/>
                <a:gd name="T74" fmla="*/ 31 w 42"/>
                <a:gd name="T75" fmla="*/ 1 h 56"/>
                <a:gd name="T76" fmla="*/ 31 w 42"/>
                <a:gd name="T77" fmla="*/ 1 h 56"/>
                <a:gd name="T78" fmla="*/ 31 w 42"/>
                <a:gd name="T79" fmla="*/ 1 h 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2"/>
                <a:gd name="T121" fmla="*/ 0 h 56"/>
                <a:gd name="T122" fmla="*/ 42 w 42"/>
                <a:gd name="T123" fmla="*/ 56 h 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2" h="56">
                  <a:moveTo>
                    <a:pt x="31" y="1"/>
                  </a:moveTo>
                  <a:cubicBezTo>
                    <a:pt x="31" y="1"/>
                    <a:pt x="33" y="0"/>
                    <a:pt x="33" y="0"/>
                  </a:cubicBezTo>
                  <a:cubicBezTo>
                    <a:pt x="34" y="1"/>
                    <a:pt x="34" y="1"/>
                    <a:pt x="36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4"/>
                    <a:pt x="37" y="5"/>
                    <a:pt x="37" y="6"/>
                  </a:cubicBezTo>
                  <a:cubicBezTo>
                    <a:pt x="37" y="9"/>
                    <a:pt x="36" y="12"/>
                    <a:pt x="42" y="14"/>
                  </a:cubicBezTo>
                  <a:cubicBezTo>
                    <a:pt x="40" y="16"/>
                    <a:pt x="37" y="18"/>
                    <a:pt x="38" y="21"/>
                  </a:cubicBezTo>
                  <a:lnTo>
                    <a:pt x="37" y="29"/>
                  </a:lnTo>
                  <a:cubicBezTo>
                    <a:pt x="36" y="30"/>
                    <a:pt x="34" y="30"/>
                    <a:pt x="34" y="34"/>
                  </a:cubicBezTo>
                  <a:cubicBezTo>
                    <a:pt x="34" y="34"/>
                    <a:pt x="32" y="33"/>
                    <a:pt x="31" y="41"/>
                  </a:cubicBezTo>
                  <a:cubicBezTo>
                    <a:pt x="29" y="41"/>
                    <a:pt x="28" y="45"/>
                    <a:pt x="31" y="44"/>
                  </a:cubicBezTo>
                  <a:cubicBezTo>
                    <a:pt x="31" y="45"/>
                    <a:pt x="33" y="45"/>
                    <a:pt x="33" y="47"/>
                  </a:cubicBezTo>
                  <a:cubicBezTo>
                    <a:pt x="34" y="48"/>
                    <a:pt x="34" y="50"/>
                    <a:pt x="36" y="50"/>
                  </a:cubicBezTo>
                  <a:cubicBezTo>
                    <a:pt x="36" y="51"/>
                    <a:pt x="36" y="51"/>
                    <a:pt x="35" y="53"/>
                  </a:cubicBezTo>
                  <a:cubicBezTo>
                    <a:pt x="34" y="53"/>
                    <a:pt x="33" y="53"/>
                    <a:pt x="32" y="53"/>
                  </a:cubicBezTo>
                  <a:cubicBezTo>
                    <a:pt x="32" y="53"/>
                    <a:pt x="32" y="54"/>
                    <a:pt x="32" y="54"/>
                  </a:cubicBezTo>
                  <a:cubicBezTo>
                    <a:pt x="32" y="54"/>
                    <a:pt x="30" y="55"/>
                    <a:pt x="29" y="55"/>
                  </a:cubicBezTo>
                  <a:cubicBezTo>
                    <a:pt x="28" y="55"/>
                    <a:pt x="26" y="56"/>
                    <a:pt x="24" y="55"/>
                  </a:cubicBezTo>
                  <a:cubicBezTo>
                    <a:pt x="23" y="55"/>
                    <a:pt x="21" y="53"/>
                    <a:pt x="20" y="53"/>
                  </a:cubicBezTo>
                  <a:cubicBezTo>
                    <a:pt x="18" y="53"/>
                    <a:pt x="12" y="54"/>
                    <a:pt x="13" y="50"/>
                  </a:cubicBezTo>
                  <a:cubicBezTo>
                    <a:pt x="12" y="47"/>
                    <a:pt x="9" y="47"/>
                    <a:pt x="9" y="43"/>
                  </a:cubicBezTo>
                  <a:cubicBezTo>
                    <a:pt x="5" y="43"/>
                    <a:pt x="6" y="41"/>
                    <a:pt x="5" y="38"/>
                  </a:cubicBezTo>
                  <a:cubicBezTo>
                    <a:pt x="4" y="37"/>
                    <a:pt x="3" y="36"/>
                    <a:pt x="3" y="35"/>
                  </a:cubicBezTo>
                  <a:cubicBezTo>
                    <a:pt x="2" y="33"/>
                    <a:pt x="1" y="30"/>
                    <a:pt x="0" y="29"/>
                  </a:cubicBezTo>
                  <a:cubicBezTo>
                    <a:pt x="1" y="28"/>
                    <a:pt x="1" y="27"/>
                    <a:pt x="1" y="25"/>
                  </a:cubicBezTo>
                  <a:cubicBezTo>
                    <a:pt x="2" y="23"/>
                    <a:pt x="4" y="21"/>
                    <a:pt x="5" y="21"/>
                  </a:cubicBezTo>
                  <a:lnTo>
                    <a:pt x="5" y="10"/>
                  </a:lnTo>
                  <a:cubicBezTo>
                    <a:pt x="5" y="10"/>
                    <a:pt x="5" y="9"/>
                    <a:pt x="5" y="8"/>
                  </a:cubicBezTo>
                  <a:cubicBezTo>
                    <a:pt x="8" y="8"/>
                    <a:pt x="7" y="7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lnTo>
                    <a:pt x="29" y="3"/>
                  </a:lnTo>
                  <a:cubicBezTo>
                    <a:pt x="30" y="4"/>
                    <a:pt x="31" y="1"/>
                    <a:pt x="31" y="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7" name="Freeform 420">
              <a:extLst>
                <a:ext uri="{FF2B5EF4-FFF2-40B4-BE49-F238E27FC236}">
                  <a16:creationId xmlns:a16="http://schemas.microsoft.com/office/drawing/2014/main" id="{65B85082-04AF-4F17-A1BD-83B828819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386" y="1875765"/>
              <a:ext cx="9258" cy="14970"/>
            </a:xfrm>
            <a:custGeom>
              <a:avLst/>
              <a:gdLst>
                <a:gd name="T0" fmla="*/ 4 w 25"/>
                <a:gd name="T1" fmla="*/ 3 h 39"/>
                <a:gd name="T2" fmla="*/ 6 w 25"/>
                <a:gd name="T3" fmla="*/ 2 h 39"/>
                <a:gd name="T4" fmla="*/ 8 w 25"/>
                <a:gd name="T5" fmla="*/ 4 h 39"/>
                <a:gd name="T6" fmla="*/ 13 w 25"/>
                <a:gd name="T7" fmla="*/ 4 h 39"/>
                <a:gd name="T8" fmla="*/ 14 w 25"/>
                <a:gd name="T9" fmla="*/ 3 h 39"/>
                <a:gd name="T10" fmla="*/ 24 w 25"/>
                <a:gd name="T11" fmla="*/ 0 h 39"/>
                <a:gd name="T12" fmla="*/ 25 w 25"/>
                <a:gd name="T13" fmla="*/ 3 h 39"/>
                <a:gd name="T14" fmla="*/ 19 w 25"/>
                <a:gd name="T15" fmla="*/ 18 h 39"/>
                <a:gd name="T16" fmla="*/ 14 w 25"/>
                <a:gd name="T17" fmla="*/ 26 h 39"/>
                <a:gd name="T18" fmla="*/ 7 w 25"/>
                <a:gd name="T19" fmla="*/ 33 h 39"/>
                <a:gd name="T20" fmla="*/ 4 w 25"/>
                <a:gd name="T21" fmla="*/ 35 h 39"/>
                <a:gd name="T22" fmla="*/ 1 w 25"/>
                <a:gd name="T23" fmla="*/ 39 h 39"/>
                <a:gd name="T24" fmla="*/ 1 w 25"/>
                <a:gd name="T25" fmla="*/ 39 h 39"/>
                <a:gd name="T26" fmla="*/ 1 w 25"/>
                <a:gd name="T27" fmla="*/ 27 h 39"/>
                <a:gd name="T28" fmla="*/ 1 w 25"/>
                <a:gd name="T29" fmla="*/ 27 h 39"/>
                <a:gd name="T30" fmla="*/ 2 w 25"/>
                <a:gd name="T31" fmla="*/ 24 h 39"/>
                <a:gd name="T32" fmla="*/ 5 w 25"/>
                <a:gd name="T33" fmla="*/ 23 h 39"/>
                <a:gd name="T34" fmla="*/ 7 w 25"/>
                <a:gd name="T35" fmla="*/ 21 h 39"/>
                <a:gd name="T36" fmla="*/ 10 w 25"/>
                <a:gd name="T37" fmla="*/ 21 h 39"/>
                <a:gd name="T38" fmla="*/ 12 w 25"/>
                <a:gd name="T39" fmla="*/ 19 h 39"/>
                <a:gd name="T40" fmla="*/ 17 w 25"/>
                <a:gd name="T41" fmla="*/ 12 h 39"/>
                <a:gd name="T42" fmla="*/ 9 w 25"/>
                <a:gd name="T43" fmla="*/ 10 h 39"/>
                <a:gd name="T44" fmla="*/ 4 w 25"/>
                <a:gd name="T45" fmla="*/ 4 h 39"/>
                <a:gd name="T46" fmla="*/ 4 w 25"/>
                <a:gd name="T47" fmla="*/ 3 h 39"/>
                <a:gd name="T48" fmla="*/ 4 w 25"/>
                <a:gd name="T49" fmla="*/ 3 h 39"/>
                <a:gd name="T50" fmla="*/ 4 w 25"/>
                <a:gd name="T51" fmla="*/ 3 h 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"/>
                <a:gd name="T79" fmla="*/ 0 h 39"/>
                <a:gd name="T80" fmla="*/ 25 w 25"/>
                <a:gd name="T81" fmla="*/ 39 h 3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" h="39">
                  <a:moveTo>
                    <a:pt x="4" y="3"/>
                  </a:moveTo>
                  <a:cubicBezTo>
                    <a:pt x="4" y="3"/>
                    <a:pt x="5" y="2"/>
                    <a:pt x="6" y="2"/>
                  </a:cubicBezTo>
                  <a:cubicBezTo>
                    <a:pt x="6" y="3"/>
                    <a:pt x="7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6" y="3"/>
                    <a:pt x="22" y="2"/>
                    <a:pt x="24" y="0"/>
                  </a:cubicBezTo>
                  <a:cubicBezTo>
                    <a:pt x="24" y="1"/>
                    <a:pt x="25" y="2"/>
                    <a:pt x="25" y="3"/>
                  </a:cubicBezTo>
                  <a:cubicBezTo>
                    <a:pt x="25" y="9"/>
                    <a:pt x="21" y="13"/>
                    <a:pt x="19" y="18"/>
                  </a:cubicBezTo>
                  <a:cubicBezTo>
                    <a:pt x="18" y="21"/>
                    <a:pt x="16" y="24"/>
                    <a:pt x="14" y="26"/>
                  </a:cubicBezTo>
                  <a:cubicBezTo>
                    <a:pt x="12" y="28"/>
                    <a:pt x="8" y="30"/>
                    <a:pt x="7" y="33"/>
                  </a:cubicBezTo>
                  <a:cubicBezTo>
                    <a:pt x="6" y="34"/>
                    <a:pt x="4" y="34"/>
                    <a:pt x="4" y="35"/>
                  </a:cubicBezTo>
                  <a:cubicBezTo>
                    <a:pt x="2" y="36"/>
                    <a:pt x="2" y="38"/>
                    <a:pt x="1" y="39"/>
                  </a:cubicBezTo>
                  <a:lnTo>
                    <a:pt x="1" y="27"/>
                  </a:lnTo>
                  <a:cubicBezTo>
                    <a:pt x="0" y="26"/>
                    <a:pt x="2" y="25"/>
                    <a:pt x="2" y="24"/>
                  </a:cubicBezTo>
                  <a:cubicBezTo>
                    <a:pt x="3" y="23"/>
                    <a:pt x="4" y="23"/>
                    <a:pt x="5" y="23"/>
                  </a:cubicBezTo>
                  <a:cubicBezTo>
                    <a:pt x="6" y="23"/>
                    <a:pt x="6" y="21"/>
                    <a:pt x="7" y="21"/>
                  </a:cubicBezTo>
                  <a:cubicBezTo>
                    <a:pt x="9" y="20"/>
                    <a:pt x="8" y="21"/>
                    <a:pt x="10" y="21"/>
                  </a:cubicBezTo>
                  <a:cubicBezTo>
                    <a:pt x="11" y="20"/>
                    <a:pt x="12" y="19"/>
                    <a:pt x="12" y="19"/>
                  </a:cubicBezTo>
                  <a:cubicBezTo>
                    <a:pt x="12" y="17"/>
                    <a:pt x="16" y="14"/>
                    <a:pt x="17" y="12"/>
                  </a:cubicBezTo>
                  <a:cubicBezTo>
                    <a:pt x="13" y="11"/>
                    <a:pt x="12" y="11"/>
                    <a:pt x="9" y="10"/>
                  </a:cubicBezTo>
                  <a:cubicBezTo>
                    <a:pt x="8" y="9"/>
                    <a:pt x="4" y="7"/>
                    <a:pt x="4" y="4"/>
                  </a:cubicBezTo>
                  <a:cubicBezTo>
                    <a:pt x="2" y="5"/>
                    <a:pt x="4" y="3"/>
                    <a:pt x="4" y="3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8" name="Freeform 421">
              <a:extLst>
                <a:ext uri="{FF2B5EF4-FFF2-40B4-BE49-F238E27FC236}">
                  <a16:creationId xmlns:a16="http://schemas.microsoft.com/office/drawing/2014/main" id="{B4217111-6571-4996-AD52-1CAB1C3F9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583" y="1875174"/>
              <a:ext cx="1576" cy="2167"/>
            </a:xfrm>
            <a:custGeom>
              <a:avLst/>
              <a:gdLst>
                <a:gd name="T0" fmla="*/ 3 w 4"/>
                <a:gd name="T1" fmla="*/ 0 h 5"/>
                <a:gd name="T2" fmla="*/ 1 w 4"/>
                <a:gd name="T3" fmla="*/ 0 h 5"/>
                <a:gd name="T4" fmla="*/ 0 w 4"/>
                <a:gd name="T5" fmla="*/ 3 h 5"/>
                <a:gd name="T6" fmla="*/ 3 w 4"/>
                <a:gd name="T7" fmla="*/ 4 h 5"/>
                <a:gd name="T8" fmla="*/ 3 w 4"/>
                <a:gd name="T9" fmla="*/ 4 h 5"/>
                <a:gd name="T10" fmla="*/ 4 w 4"/>
                <a:gd name="T11" fmla="*/ 3 h 5"/>
                <a:gd name="T12" fmla="*/ 3 w 4"/>
                <a:gd name="T13" fmla="*/ 0 h 5"/>
                <a:gd name="T14" fmla="*/ 3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5"/>
                <a:gd name="T26" fmla="*/ 4 w 4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5">
                  <a:moveTo>
                    <a:pt x="3" y="0"/>
                  </a:moveTo>
                  <a:cubicBezTo>
                    <a:pt x="3" y="0"/>
                    <a:pt x="1" y="0"/>
                    <a:pt x="1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5"/>
                    <a:pt x="2" y="4"/>
                    <a:pt x="3" y="4"/>
                  </a:cubicBezTo>
                  <a:lnTo>
                    <a:pt x="4" y="3"/>
                  </a:lnTo>
                  <a:lnTo>
                    <a:pt x="3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9" name="Freeform 422">
              <a:extLst>
                <a:ext uri="{FF2B5EF4-FFF2-40B4-BE49-F238E27FC236}">
                  <a16:creationId xmlns:a16="http://schemas.microsoft.com/office/drawing/2014/main" id="{AE6E9A21-9628-4692-9E4E-398B0FE81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507" y="1872022"/>
              <a:ext cx="14576" cy="13394"/>
            </a:xfrm>
            <a:custGeom>
              <a:avLst/>
              <a:gdLst>
                <a:gd name="T0" fmla="*/ 9 w 39"/>
                <a:gd name="T1" fmla="*/ 2 h 35"/>
                <a:gd name="T2" fmla="*/ 10 w 39"/>
                <a:gd name="T3" fmla="*/ 2 h 35"/>
                <a:gd name="T4" fmla="*/ 12 w 39"/>
                <a:gd name="T5" fmla="*/ 1 h 35"/>
                <a:gd name="T6" fmla="*/ 12 w 39"/>
                <a:gd name="T7" fmla="*/ 1 h 35"/>
                <a:gd name="T8" fmla="*/ 12 w 39"/>
                <a:gd name="T9" fmla="*/ 0 h 35"/>
                <a:gd name="T10" fmla="*/ 12 w 39"/>
                <a:gd name="T11" fmla="*/ 0 h 35"/>
                <a:gd name="T12" fmla="*/ 13 w 39"/>
                <a:gd name="T13" fmla="*/ 1 h 35"/>
                <a:gd name="T14" fmla="*/ 16 w 39"/>
                <a:gd name="T15" fmla="*/ 2 h 35"/>
                <a:gd name="T16" fmla="*/ 18 w 39"/>
                <a:gd name="T17" fmla="*/ 4 h 35"/>
                <a:gd name="T18" fmla="*/ 19 w 39"/>
                <a:gd name="T19" fmla="*/ 4 h 35"/>
                <a:gd name="T20" fmla="*/ 20 w 39"/>
                <a:gd name="T21" fmla="*/ 5 h 35"/>
                <a:gd name="T22" fmla="*/ 21 w 39"/>
                <a:gd name="T23" fmla="*/ 6 h 35"/>
                <a:gd name="T24" fmla="*/ 21 w 39"/>
                <a:gd name="T25" fmla="*/ 7 h 35"/>
                <a:gd name="T26" fmla="*/ 23 w 39"/>
                <a:gd name="T27" fmla="*/ 9 h 35"/>
                <a:gd name="T28" fmla="*/ 24 w 39"/>
                <a:gd name="T29" fmla="*/ 9 h 35"/>
                <a:gd name="T30" fmla="*/ 23 w 39"/>
                <a:gd name="T31" fmla="*/ 12 h 35"/>
                <a:gd name="T32" fmla="*/ 25 w 39"/>
                <a:gd name="T33" fmla="*/ 13 h 35"/>
                <a:gd name="T34" fmla="*/ 30 w 39"/>
                <a:gd name="T35" fmla="*/ 19 h 35"/>
                <a:gd name="T36" fmla="*/ 39 w 39"/>
                <a:gd name="T37" fmla="*/ 22 h 35"/>
                <a:gd name="T38" fmla="*/ 33 w 39"/>
                <a:gd name="T39" fmla="*/ 28 h 35"/>
                <a:gd name="T40" fmla="*/ 28 w 39"/>
                <a:gd name="T41" fmla="*/ 31 h 35"/>
                <a:gd name="T42" fmla="*/ 26 w 39"/>
                <a:gd name="T43" fmla="*/ 32 h 35"/>
                <a:gd name="T44" fmla="*/ 23 w 39"/>
                <a:gd name="T45" fmla="*/ 33 h 35"/>
                <a:gd name="T46" fmla="*/ 21 w 39"/>
                <a:gd name="T47" fmla="*/ 33 h 35"/>
                <a:gd name="T48" fmla="*/ 17 w 39"/>
                <a:gd name="T49" fmla="*/ 35 h 35"/>
                <a:gd name="T50" fmla="*/ 11 w 39"/>
                <a:gd name="T51" fmla="*/ 32 h 35"/>
                <a:gd name="T52" fmla="*/ 8 w 39"/>
                <a:gd name="T53" fmla="*/ 31 h 35"/>
                <a:gd name="T54" fmla="*/ 8 w 39"/>
                <a:gd name="T55" fmla="*/ 29 h 35"/>
                <a:gd name="T56" fmla="*/ 5 w 39"/>
                <a:gd name="T57" fmla="*/ 26 h 35"/>
                <a:gd name="T58" fmla="*/ 3 w 39"/>
                <a:gd name="T59" fmla="*/ 23 h 35"/>
                <a:gd name="T60" fmla="*/ 4 w 39"/>
                <a:gd name="T61" fmla="*/ 20 h 35"/>
                <a:gd name="T62" fmla="*/ 6 w 39"/>
                <a:gd name="T63" fmla="*/ 13 h 35"/>
                <a:gd name="T64" fmla="*/ 9 w 39"/>
                <a:gd name="T65" fmla="*/ 8 h 35"/>
                <a:gd name="T66" fmla="*/ 9 w 39"/>
                <a:gd name="T67" fmla="*/ 8 h 35"/>
                <a:gd name="T68" fmla="*/ 9 w 39"/>
                <a:gd name="T69" fmla="*/ 2 h 35"/>
                <a:gd name="T70" fmla="*/ 9 w 39"/>
                <a:gd name="T71" fmla="*/ 2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9"/>
                <a:gd name="T109" fmla="*/ 0 h 35"/>
                <a:gd name="T110" fmla="*/ 39 w 39"/>
                <a:gd name="T111" fmla="*/ 35 h 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9" h="35">
                  <a:moveTo>
                    <a:pt x="9" y="2"/>
                  </a:moveTo>
                  <a:cubicBezTo>
                    <a:pt x="9" y="2"/>
                    <a:pt x="9" y="2"/>
                    <a:pt x="10" y="2"/>
                  </a:cubicBezTo>
                  <a:cubicBezTo>
                    <a:pt x="11" y="2"/>
                    <a:pt x="12" y="1"/>
                    <a:pt x="12" y="1"/>
                  </a:cubicBezTo>
                  <a:lnTo>
                    <a:pt x="12" y="0"/>
                  </a:lnTo>
                  <a:cubicBezTo>
                    <a:pt x="12" y="0"/>
                    <a:pt x="13" y="1"/>
                    <a:pt x="13" y="1"/>
                  </a:cubicBezTo>
                  <a:cubicBezTo>
                    <a:pt x="14" y="1"/>
                    <a:pt x="15" y="2"/>
                    <a:pt x="16" y="2"/>
                  </a:cubicBezTo>
                  <a:cubicBezTo>
                    <a:pt x="16" y="2"/>
                    <a:pt x="18" y="3"/>
                    <a:pt x="18" y="4"/>
                  </a:cubicBezTo>
                  <a:cubicBezTo>
                    <a:pt x="18" y="4"/>
                    <a:pt x="19" y="4"/>
                    <a:pt x="19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3" y="9"/>
                    <a:pt x="23" y="9"/>
                  </a:cubicBezTo>
                  <a:cubicBezTo>
                    <a:pt x="23" y="9"/>
                    <a:pt x="24" y="9"/>
                    <a:pt x="24" y="9"/>
                  </a:cubicBezTo>
                  <a:cubicBezTo>
                    <a:pt x="22" y="9"/>
                    <a:pt x="23" y="11"/>
                    <a:pt x="23" y="12"/>
                  </a:cubicBezTo>
                  <a:cubicBezTo>
                    <a:pt x="23" y="14"/>
                    <a:pt x="24" y="13"/>
                    <a:pt x="25" y="13"/>
                  </a:cubicBezTo>
                  <a:cubicBezTo>
                    <a:pt x="25" y="17"/>
                    <a:pt x="29" y="19"/>
                    <a:pt x="30" y="19"/>
                  </a:cubicBezTo>
                  <a:cubicBezTo>
                    <a:pt x="33" y="21"/>
                    <a:pt x="34" y="21"/>
                    <a:pt x="39" y="22"/>
                  </a:cubicBezTo>
                  <a:cubicBezTo>
                    <a:pt x="37" y="24"/>
                    <a:pt x="33" y="26"/>
                    <a:pt x="33" y="28"/>
                  </a:cubicBezTo>
                  <a:cubicBezTo>
                    <a:pt x="32" y="31"/>
                    <a:pt x="30" y="30"/>
                    <a:pt x="28" y="31"/>
                  </a:cubicBezTo>
                  <a:cubicBezTo>
                    <a:pt x="28" y="31"/>
                    <a:pt x="26" y="32"/>
                    <a:pt x="26" y="32"/>
                  </a:cubicBezTo>
                  <a:cubicBezTo>
                    <a:pt x="25" y="33"/>
                    <a:pt x="24" y="33"/>
                    <a:pt x="23" y="33"/>
                  </a:cubicBezTo>
                  <a:cubicBezTo>
                    <a:pt x="22" y="33"/>
                    <a:pt x="23" y="33"/>
                    <a:pt x="21" y="33"/>
                  </a:cubicBezTo>
                  <a:cubicBezTo>
                    <a:pt x="19" y="33"/>
                    <a:pt x="20" y="35"/>
                    <a:pt x="17" y="35"/>
                  </a:cubicBezTo>
                  <a:cubicBezTo>
                    <a:pt x="14" y="35"/>
                    <a:pt x="14" y="33"/>
                    <a:pt x="11" y="32"/>
                  </a:cubicBezTo>
                  <a:cubicBezTo>
                    <a:pt x="10" y="32"/>
                    <a:pt x="8" y="32"/>
                    <a:pt x="8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6" y="29"/>
                    <a:pt x="6" y="27"/>
                    <a:pt x="5" y="26"/>
                  </a:cubicBezTo>
                  <a:cubicBezTo>
                    <a:pt x="5" y="24"/>
                    <a:pt x="4" y="24"/>
                    <a:pt x="3" y="23"/>
                  </a:cubicBezTo>
                  <a:cubicBezTo>
                    <a:pt x="0" y="24"/>
                    <a:pt x="1" y="20"/>
                    <a:pt x="4" y="20"/>
                  </a:cubicBezTo>
                  <a:cubicBezTo>
                    <a:pt x="4" y="12"/>
                    <a:pt x="6" y="13"/>
                    <a:pt x="6" y="13"/>
                  </a:cubicBezTo>
                  <a:cubicBezTo>
                    <a:pt x="6" y="9"/>
                    <a:pt x="8" y="9"/>
                    <a:pt x="9" y="8"/>
                  </a:cubicBezTo>
                  <a:lnTo>
                    <a:pt x="9" y="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0" name="Freeform 423">
              <a:extLst>
                <a:ext uri="{FF2B5EF4-FFF2-40B4-BE49-F238E27FC236}">
                  <a16:creationId xmlns:a16="http://schemas.microsoft.com/office/drawing/2014/main" id="{777B2689-6E5B-4BED-8C93-359BA2713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5022" y="1895068"/>
              <a:ext cx="12409" cy="13591"/>
            </a:xfrm>
            <a:custGeom>
              <a:avLst/>
              <a:gdLst>
                <a:gd name="T0" fmla="*/ 0 w 33"/>
                <a:gd name="T1" fmla="*/ 35 h 36"/>
                <a:gd name="T2" fmla="*/ 2 w 33"/>
                <a:gd name="T3" fmla="*/ 35 h 36"/>
                <a:gd name="T4" fmla="*/ 2 w 33"/>
                <a:gd name="T5" fmla="*/ 35 h 36"/>
                <a:gd name="T6" fmla="*/ 5 w 33"/>
                <a:gd name="T7" fmla="*/ 34 h 36"/>
                <a:gd name="T8" fmla="*/ 13 w 33"/>
                <a:gd name="T9" fmla="*/ 35 h 36"/>
                <a:gd name="T10" fmla="*/ 13 w 33"/>
                <a:gd name="T11" fmla="*/ 35 h 36"/>
                <a:gd name="T12" fmla="*/ 19 w 33"/>
                <a:gd name="T13" fmla="*/ 35 h 36"/>
                <a:gd name="T14" fmla="*/ 19 w 33"/>
                <a:gd name="T15" fmla="*/ 36 h 36"/>
                <a:gd name="T16" fmla="*/ 27 w 33"/>
                <a:gd name="T17" fmla="*/ 36 h 36"/>
                <a:gd name="T18" fmla="*/ 27 w 33"/>
                <a:gd name="T19" fmla="*/ 36 h 36"/>
                <a:gd name="T20" fmla="*/ 30 w 33"/>
                <a:gd name="T21" fmla="*/ 35 h 36"/>
                <a:gd name="T22" fmla="*/ 27 w 33"/>
                <a:gd name="T23" fmla="*/ 32 h 36"/>
                <a:gd name="T24" fmla="*/ 27 w 33"/>
                <a:gd name="T25" fmla="*/ 32 h 36"/>
                <a:gd name="T26" fmla="*/ 27 w 33"/>
                <a:gd name="T27" fmla="*/ 22 h 36"/>
                <a:gd name="T28" fmla="*/ 27 w 33"/>
                <a:gd name="T29" fmla="*/ 22 h 36"/>
                <a:gd name="T30" fmla="*/ 32 w 33"/>
                <a:gd name="T31" fmla="*/ 22 h 36"/>
                <a:gd name="T32" fmla="*/ 33 w 33"/>
                <a:gd name="T33" fmla="*/ 17 h 36"/>
                <a:gd name="T34" fmla="*/ 31 w 33"/>
                <a:gd name="T35" fmla="*/ 16 h 36"/>
                <a:gd name="T36" fmla="*/ 29 w 33"/>
                <a:gd name="T37" fmla="*/ 16 h 36"/>
                <a:gd name="T38" fmla="*/ 28 w 33"/>
                <a:gd name="T39" fmla="*/ 14 h 36"/>
                <a:gd name="T40" fmla="*/ 27 w 33"/>
                <a:gd name="T41" fmla="*/ 11 h 36"/>
                <a:gd name="T42" fmla="*/ 28 w 33"/>
                <a:gd name="T43" fmla="*/ 9 h 36"/>
                <a:gd name="T44" fmla="*/ 28 w 33"/>
                <a:gd name="T45" fmla="*/ 6 h 36"/>
                <a:gd name="T46" fmla="*/ 21 w 33"/>
                <a:gd name="T47" fmla="*/ 5 h 36"/>
                <a:gd name="T48" fmla="*/ 18 w 33"/>
                <a:gd name="T49" fmla="*/ 8 h 36"/>
                <a:gd name="T50" fmla="*/ 14 w 33"/>
                <a:gd name="T51" fmla="*/ 2 h 36"/>
                <a:gd name="T52" fmla="*/ 14 w 33"/>
                <a:gd name="T53" fmla="*/ 2 h 36"/>
                <a:gd name="T54" fmla="*/ 2 w 33"/>
                <a:gd name="T55" fmla="*/ 2 h 36"/>
                <a:gd name="T56" fmla="*/ 2 w 33"/>
                <a:gd name="T57" fmla="*/ 2 h 36"/>
                <a:gd name="T58" fmla="*/ 3 w 33"/>
                <a:gd name="T59" fmla="*/ 3 h 36"/>
                <a:gd name="T60" fmla="*/ 5 w 33"/>
                <a:gd name="T61" fmla="*/ 10 h 36"/>
                <a:gd name="T62" fmla="*/ 5 w 33"/>
                <a:gd name="T63" fmla="*/ 12 h 36"/>
                <a:gd name="T64" fmla="*/ 6 w 33"/>
                <a:gd name="T65" fmla="*/ 17 h 36"/>
                <a:gd name="T66" fmla="*/ 2 w 33"/>
                <a:gd name="T67" fmla="*/ 25 h 36"/>
                <a:gd name="T68" fmla="*/ 2 w 33"/>
                <a:gd name="T69" fmla="*/ 25 h 36"/>
                <a:gd name="T70" fmla="*/ 2 w 33"/>
                <a:gd name="T71" fmla="*/ 30 h 36"/>
                <a:gd name="T72" fmla="*/ 2 w 33"/>
                <a:gd name="T73" fmla="*/ 30 h 36"/>
                <a:gd name="T74" fmla="*/ 0 w 33"/>
                <a:gd name="T75" fmla="*/ 35 h 36"/>
                <a:gd name="T76" fmla="*/ 0 w 33"/>
                <a:gd name="T77" fmla="*/ 35 h 36"/>
                <a:gd name="T78" fmla="*/ 0 w 33"/>
                <a:gd name="T79" fmla="*/ 35 h 36"/>
                <a:gd name="T80" fmla="*/ 2 w 33"/>
                <a:gd name="T81" fmla="*/ 1 h 36"/>
                <a:gd name="T82" fmla="*/ 4 w 33"/>
                <a:gd name="T83" fmla="*/ 1 h 36"/>
                <a:gd name="T84" fmla="*/ 4 w 33"/>
                <a:gd name="T85" fmla="*/ 1 h 36"/>
                <a:gd name="T86" fmla="*/ 4 w 33"/>
                <a:gd name="T87" fmla="*/ 0 h 36"/>
                <a:gd name="T88" fmla="*/ 4 w 33"/>
                <a:gd name="T89" fmla="*/ 0 h 36"/>
                <a:gd name="T90" fmla="*/ 2 w 33"/>
                <a:gd name="T91" fmla="*/ 0 h 36"/>
                <a:gd name="T92" fmla="*/ 2 w 33"/>
                <a:gd name="T93" fmla="*/ 0 h 36"/>
                <a:gd name="T94" fmla="*/ 2 w 33"/>
                <a:gd name="T95" fmla="*/ 1 h 36"/>
                <a:gd name="T96" fmla="*/ 2 w 33"/>
                <a:gd name="T97" fmla="*/ 1 h 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"/>
                <a:gd name="T148" fmla="*/ 0 h 36"/>
                <a:gd name="T149" fmla="*/ 33 w 33"/>
                <a:gd name="T150" fmla="*/ 36 h 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" h="36">
                  <a:moveTo>
                    <a:pt x="0" y="35"/>
                  </a:moveTo>
                  <a:lnTo>
                    <a:pt x="2" y="35"/>
                  </a:lnTo>
                  <a:cubicBezTo>
                    <a:pt x="3" y="34"/>
                    <a:pt x="4" y="34"/>
                    <a:pt x="5" y="34"/>
                  </a:cubicBezTo>
                  <a:cubicBezTo>
                    <a:pt x="7" y="34"/>
                    <a:pt x="11" y="36"/>
                    <a:pt x="13" y="35"/>
                  </a:cubicBezTo>
                  <a:lnTo>
                    <a:pt x="19" y="35"/>
                  </a:lnTo>
                  <a:lnTo>
                    <a:pt x="19" y="36"/>
                  </a:lnTo>
                  <a:lnTo>
                    <a:pt x="27" y="36"/>
                  </a:lnTo>
                  <a:cubicBezTo>
                    <a:pt x="28" y="36"/>
                    <a:pt x="29" y="36"/>
                    <a:pt x="30" y="35"/>
                  </a:cubicBezTo>
                  <a:cubicBezTo>
                    <a:pt x="29" y="35"/>
                    <a:pt x="28" y="33"/>
                    <a:pt x="27" y="32"/>
                  </a:cubicBezTo>
                  <a:lnTo>
                    <a:pt x="27" y="22"/>
                  </a:lnTo>
                  <a:cubicBezTo>
                    <a:pt x="28" y="22"/>
                    <a:pt x="31" y="23"/>
                    <a:pt x="32" y="22"/>
                  </a:cubicBezTo>
                  <a:cubicBezTo>
                    <a:pt x="33" y="21"/>
                    <a:pt x="33" y="17"/>
                    <a:pt x="33" y="17"/>
                  </a:cubicBezTo>
                  <a:cubicBezTo>
                    <a:pt x="32" y="16"/>
                    <a:pt x="32" y="17"/>
                    <a:pt x="31" y="16"/>
                  </a:cubicBezTo>
                  <a:cubicBezTo>
                    <a:pt x="30" y="16"/>
                    <a:pt x="30" y="16"/>
                    <a:pt x="29" y="16"/>
                  </a:cubicBezTo>
                  <a:cubicBezTo>
                    <a:pt x="28" y="16"/>
                    <a:pt x="28" y="15"/>
                    <a:pt x="28" y="14"/>
                  </a:cubicBezTo>
                  <a:cubicBezTo>
                    <a:pt x="28" y="13"/>
                    <a:pt x="27" y="12"/>
                    <a:pt x="27" y="11"/>
                  </a:cubicBezTo>
                  <a:cubicBezTo>
                    <a:pt x="27" y="10"/>
                    <a:pt x="28" y="10"/>
                    <a:pt x="28" y="9"/>
                  </a:cubicBezTo>
                  <a:cubicBezTo>
                    <a:pt x="28" y="8"/>
                    <a:pt x="27" y="7"/>
                    <a:pt x="28" y="6"/>
                  </a:cubicBezTo>
                  <a:cubicBezTo>
                    <a:pt x="28" y="6"/>
                    <a:pt x="21" y="5"/>
                    <a:pt x="21" y="5"/>
                  </a:cubicBezTo>
                  <a:cubicBezTo>
                    <a:pt x="21" y="5"/>
                    <a:pt x="22" y="8"/>
                    <a:pt x="18" y="8"/>
                  </a:cubicBezTo>
                  <a:cubicBezTo>
                    <a:pt x="16" y="8"/>
                    <a:pt x="14" y="4"/>
                    <a:pt x="14" y="2"/>
                  </a:cubicBezTo>
                  <a:lnTo>
                    <a:pt x="2" y="2"/>
                  </a:lnTo>
                  <a:cubicBezTo>
                    <a:pt x="2" y="3"/>
                    <a:pt x="2" y="3"/>
                    <a:pt x="3" y="3"/>
                  </a:cubicBezTo>
                  <a:cubicBezTo>
                    <a:pt x="3" y="5"/>
                    <a:pt x="5" y="7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5" y="14"/>
                    <a:pt x="6" y="15"/>
                    <a:pt x="6" y="17"/>
                  </a:cubicBezTo>
                  <a:cubicBezTo>
                    <a:pt x="6" y="20"/>
                    <a:pt x="4" y="24"/>
                    <a:pt x="2" y="25"/>
                  </a:cubicBezTo>
                  <a:lnTo>
                    <a:pt x="2" y="30"/>
                  </a:lnTo>
                  <a:cubicBezTo>
                    <a:pt x="1" y="30"/>
                    <a:pt x="1" y="33"/>
                    <a:pt x="0" y="35"/>
                  </a:cubicBezTo>
                  <a:moveTo>
                    <a:pt x="2" y="1"/>
                  </a:moveTo>
                  <a:cubicBezTo>
                    <a:pt x="3" y="1"/>
                    <a:pt x="3" y="1"/>
                    <a:pt x="4" y="1"/>
                  </a:cubicBezTo>
                  <a:lnTo>
                    <a:pt x="4" y="0"/>
                  </a:lnTo>
                  <a:cubicBezTo>
                    <a:pt x="3" y="0"/>
                    <a:pt x="2" y="0"/>
                    <a:pt x="2" y="0"/>
                  </a:cubicBezTo>
                  <a:lnTo>
                    <a:pt x="2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1" name="Freeform 424">
              <a:extLst>
                <a:ext uri="{FF2B5EF4-FFF2-40B4-BE49-F238E27FC236}">
                  <a16:creationId xmlns:a16="http://schemas.microsoft.com/office/drawing/2014/main" id="{8E72DE98-A804-4EDE-904A-2FB5DCC710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9552" y="1913584"/>
              <a:ext cx="14773" cy="13985"/>
            </a:xfrm>
            <a:custGeom>
              <a:avLst/>
              <a:gdLst>
                <a:gd name="T0" fmla="*/ 39 w 40"/>
                <a:gd name="T1" fmla="*/ 14 h 36"/>
                <a:gd name="T2" fmla="*/ 40 w 40"/>
                <a:gd name="T3" fmla="*/ 13 h 36"/>
                <a:gd name="T4" fmla="*/ 40 w 40"/>
                <a:gd name="T5" fmla="*/ 13 h 36"/>
                <a:gd name="T6" fmla="*/ 38 w 40"/>
                <a:gd name="T7" fmla="*/ 17 h 36"/>
                <a:gd name="T8" fmla="*/ 38 w 40"/>
                <a:gd name="T9" fmla="*/ 17 h 36"/>
                <a:gd name="T10" fmla="*/ 38 w 40"/>
                <a:gd name="T11" fmla="*/ 18 h 36"/>
                <a:gd name="T12" fmla="*/ 33 w 40"/>
                <a:gd name="T13" fmla="*/ 25 h 36"/>
                <a:gd name="T14" fmla="*/ 25 w 40"/>
                <a:gd name="T15" fmla="*/ 32 h 36"/>
                <a:gd name="T16" fmla="*/ 22 w 40"/>
                <a:gd name="T17" fmla="*/ 34 h 36"/>
                <a:gd name="T18" fmla="*/ 17 w 40"/>
                <a:gd name="T19" fmla="*/ 34 h 36"/>
                <a:gd name="T20" fmla="*/ 15 w 40"/>
                <a:gd name="T21" fmla="*/ 35 h 36"/>
                <a:gd name="T22" fmla="*/ 13 w 40"/>
                <a:gd name="T23" fmla="*/ 34 h 36"/>
                <a:gd name="T24" fmla="*/ 7 w 40"/>
                <a:gd name="T25" fmla="*/ 36 h 36"/>
                <a:gd name="T26" fmla="*/ 4 w 40"/>
                <a:gd name="T27" fmla="*/ 33 h 36"/>
                <a:gd name="T28" fmla="*/ 4 w 40"/>
                <a:gd name="T29" fmla="*/ 33 h 36"/>
                <a:gd name="T30" fmla="*/ 3 w 40"/>
                <a:gd name="T31" fmla="*/ 30 h 36"/>
                <a:gd name="T32" fmla="*/ 3 w 40"/>
                <a:gd name="T33" fmla="*/ 30 h 36"/>
                <a:gd name="T34" fmla="*/ 4 w 40"/>
                <a:gd name="T35" fmla="*/ 29 h 36"/>
                <a:gd name="T36" fmla="*/ 1 w 40"/>
                <a:gd name="T37" fmla="*/ 24 h 36"/>
                <a:gd name="T38" fmla="*/ 0 w 40"/>
                <a:gd name="T39" fmla="*/ 20 h 36"/>
                <a:gd name="T40" fmla="*/ 0 w 40"/>
                <a:gd name="T41" fmla="*/ 17 h 36"/>
                <a:gd name="T42" fmla="*/ 0 w 40"/>
                <a:gd name="T43" fmla="*/ 17 h 36"/>
                <a:gd name="T44" fmla="*/ 2 w 40"/>
                <a:gd name="T45" fmla="*/ 17 h 36"/>
                <a:gd name="T46" fmla="*/ 2 w 40"/>
                <a:gd name="T47" fmla="*/ 17 h 36"/>
                <a:gd name="T48" fmla="*/ 5 w 40"/>
                <a:gd name="T49" fmla="*/ 19 h 36"/>
                <a:gd name="T50" fmla="*/ 9 w 40"/>
                <a:gd name="T51" fmla="*/ 16 h 36"/>
                <a:gd name="T52" fmla="*/ 9 w 40"/>
                <a:gd name="T53" fmla="*/ 16 h 36"/>
                <a:gd name="T54" fmla="*/ 9 w 40"/>
                <a:gd name="T55" fmla="*/ 11 h 36"/>
                <a:gd name="T56" fmla="*/ 9 w 40"/>
                <a:gd name="T57" fmla="*/ 11 h 36"/>
                <a:gd name="T58" fmla="*/ 10 w 40"/>
                <a:gd name="T59" fmla="*/ 7 h 36"/>
                <a:gd name="T60" fmla="*/ 11 w 40"/>
                <a:gd name="T61" fmla="*/ 8 h 36"/>
                <a:gd name="T62" fmla="*/ 11 w 40"/>
                <a:gd name="T63" fmla="*/ 12 h 36"/>
                <a:gd name="T64" fmla="*/ 13 w 40"/>
                <a:gd name="T65" fmla="*/ 14 h 36"/>
                <a:gd name="T66" fmla="*/ 17 w 40"/>
                <a:gd name="T67" fmla="*/ 9 h 36"/>
                <a:gd name="T68" fmla="*/ 22 w 40"/>
                <a:gd name="T69" fmla="*/ 10 h 36"/>
                <a:gd name="T70" fmla="*/ 25 w 40"/>
                <a:gd name="T71" fmla="*/ 6 h 36"/>
                <a:gd name="T72" fmla="*/ 33 w 40"/>
                <a:gd name="T73" fmla="*/ 0 h 36"/>
                <a:gd name="T74" fmla="*/ 37 w 40"/>
                <a:gd name="T75" fmla="*/ 0 h 36"/>
                <a:gd name="T76" fmla="*/ 37 w 40"/>
                <a:gd name="T77" fmla="*/ 0 h 36"/>
                <a:gd name="T78" fmla="*/ 37 w 40"/>
                <a:gd name="T79" fmla="*/ 0 h 36"/>
                <a:gd name="T80" fmla="*/ 38 w 40"/>
                <a:gd name="T81" fmla="*/ 0 h 36"/>
                <a:gd name="T82" fmla="*/ 38 w 40"/>
                <a:gd name="T83" fmla="*/ 0 h 36"/>
                <a:gd name="T84" fmla="*/ 39 w 40"/>
                <a:gd name="T85" fmla="*/ 5 h 36"/>
                <a:gd name="T86" fmla="*/ 39 w 40"/>
                <a:gd name="T87" fmla="*/ 5 h 36"/>
                <a:gd name="T88" fmla="*/ 39 w 40"/>
                <a:gd name="T89" fmla="*/ 9 h 36"/>
                <a:gd name="T90" fmla="*/ 39 w 40"/>
                <a:gd name="T91" fmla="*/ 9 h 36"/>
                <a:gd name="T92" fmla="*/ 37 w 40"/>
                <a:gd name="T93" fmla="*/ 9 h 36"/>
                <a:gd name="T94" fmla="*/ 37 w 40"/>
                <a:gd name="T95" fmla="*/ 14 h 36"/>
                <a:gd name="T96" fmla="*/ 37 w 40"/>
                <a:gd name="T97" fmla="*/ 14 h 36"/>
                <a:gd name="T98" fmla="*/ 39 w 40"/>
                <a:gd name="T99" fmla="*/ 14 h 36"/>
                <a:gd name="T100" fmla="*/ 39 w 40"/>
                <a:gd name="T101" fmla="*/ 14 h 36"/>
                <a:gd name="T102" fmla="*/ 26 w 40"/>
                <a:gd name="T103" fmla="*/ 21 h 36"/>
                <a:gd name="T104" fmla="*/ 30 w 40"/>
                <a:gd name="T105" fmla="*/ 19 h 36"/>
                <a:gd name="T106" fmla="*/ 32 w 40"/>
                <a:gd name="T107" fmla="*/ 20 h 36"/>
                <a:gd name="T108" fmla="*/ 28 w 40"/>
                <a:gd name="T109" fmla="*/ 23 h 36"/>
                <a:gd name="T110" fmla="*/ 26 w 40"/>
                <a:gd name="T111" fmla="*/ 21 h 36"/>
                <a:gd name="T112" fmla="*/ 26 w 40"/>
                <a:gd name="T113" fmla="*/ 21 h 36"/>
                <a:gd name="T114" fmla="*/ 26 w 40"/>
                <a:gd name="T115" fmla="*/ 21 h 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"/>
                <a:gd name="T175" fmla="*/ 0 h 36"/>
                <a:gd name="T176" fmla="*/ 40 w 40"/>
                <a:gd name="T177" fmla="*/ 36 h 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" h="36">
                  <a:moveTo>
                    <a:pt x="39" y="14"/>
                  </a:moveTo>
                  <a:cubicBezTo>
                    <a:pt x="39" y="14"/>
                    <a:pt x="40" y="13"/>
                    <a:pt x="40" y="13"/>
                  </a:cubicBezTo>
                  <a:lnTo>
                    <a:pt x="38" y="17"/>
                  </a:lnTo>
                  <a:cubicBezTo>
                    <a:pt x="38" y="17"/>
                    <a:pt x="38" y="18"/>
                    <a:pt x="38" y="18"/>
                  </a:cubicBezTo>
                  <a:cubicBezTo>
                    <a:pt x="37" y="19"/>
                    <a:pt x="33" y="24"/>
                    <a:pt x="33" y="25"/>
                  </a:cubicBezTo>
                  <a:cubicBezTo>
                    <a:pt x="30" y="29"/>
                    <a:pt x="27" y="29"/>
                    <a:pt x="25" y="32"/>
                  </a:cubicBezTo>
                  <a:cubicBezTo>
                    <a:pt x="24" y="34"/>
                    <a:pt x="22" y="32"/>
                    <a:pt x="22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2" y="35"/>
                    <a:pt x="7" y="36"/>
                    <a:pt x="7" y="36"/>
                  </a:cubicBezTo>
                  <a:cubicBezTo>
                    <a:pt x="5" y="36"/>
                    <a:pt x="3" y="34"/>
                    <a:pt x="4" y="33"/>
                  </a:cubicBezTo>
                  <a:lnTo>
                    <a:pt x="3" y="30"/>
                  </a:lnTo>
                  <a:cubicBezTo>
                    <a:pt x="3" y="30"/>
                    <a:pt x="4" y="29"/>
                    <a:pt x="4" y="29"/>
                  </a:cubicBezTo>
                  <a:cubicBezTo>
                    <a:pt x="4" y="26"/>
                    <a:pt x="2" y="26"/>
                    <a:pt x="1" y="24"/>
                  </a:cubicBezTo>
                  <a:cubicBezTo>
                    <a:pt x="0" y="22"/>
                    <a:pt x="1" y="21"/>
                    <a:pt x="0" y="20"/>
                  </a:cubicBezTo>
                  <a:cubicBezTo>
                    <a:pt x="0" y="19"/>
                    <a:pt x="0" y="17"/>
                    <a:pt x="0" y="17"/>
                  </a:cubicBezTo>
                  <a:lnTo>
                    <a:pt x="2" y="17"/>
                  </a:lnTo>
                  <a:cubicBezTo>
                    <a:pt x="2" y="19"/>
                    <a:pt x="4" y="19"/>
                    <a:pt x="5" y="19"/>
                  </a:cubicBezTo>
                  <a:cubicBezTo>
                    <a:pt x="7" y="19"/>
                    <a:pt x="8" y="17"/>
                    <a:pt x="9" y="16"/>
                  </a:cubicBezTo>
                  <a:lnTo>
                    <a:pt x="9" y="11"/>
                  </a:lnTo>
                  <a:cubicBezTo>
                    <a:pt x="9" y="9"/>
                    <a:pt x="9" y="8"/>
                    <a:pt x="10" y="7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6" y="14"/>
                    <a:pt x="15" y="9"/>
                    <a:pt x="17" y="9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24" y="10"/>
                    <a:pt x="24" y="8"/>
                    <a:pt x="25" y="6"/>
                  </a:cubicBezTo>
                  <a:cubicBezTo>
                    <a:pt x="26" y="4"/>
                    <a:pt x="32" y="1"/>
                    <a:pt x="33" y="0"/>
                  </a:cubicBezTo>
                  <a:cubicBezTo>
                    <a:pt x="35" y="0"/>
                    <a:pt x="36" y="0"/>
                    <a:pt x="37" y="0"/>
                  </a:cubicBezTo>
                  <a:lnTo>
                    <a:pt x="38" y="0"/>
                  </a:lnTo>
                  <a:cubicBezTo>
                    <a:pt x="38" y="3"/>
                    <a:pt x="39" y="2"/>
                    <a:pt x="39" y="5"/>
                  </a:cubicBezTo>
                  <a:lnTo>
                    <a:pt x="39" y="9"/>
                  </a:lnTo>
                  <a:cubicBezTo>
                    <a:pt x="38" y="9"/>
                    <a:pt x="37" y="9"/>
                    <a:pt x="37" y="9"/>
                  </a:cubicBezTo>
                  <a:cubicBezTo>
                    <a:pt x="36" y="12"/>
                    <a:pt x="36" y="13"/>
                    <a:pt x="37" y="14"/>
                  </a:cubicBezTo>
                  <a:lnTo>
                    <a:pt x="39" y="14"/>
                  </a:lnTo>
                  <a:moveTo>
                    <a:pt x="26" y="21"/>
                  </a:moveTo>
                  <a:cubicBezTo>
                    <a:pt x="28" y="21"/>
                    <a:pt x="28" y="19"/>
                    <a:pt x="30" y="19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32" y="21"/>
                    <a:pt x="29" y="23"/>
                    <a:pt x="28" y="23"/>
                  </a:cubicBezTo>
                  <a:cubicBezTo>
                    <a:pt x="28" y="23"/>
                    <a:pt x="25" y="21"/>
                    <a:pt x="26" y="21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2" name="Freeform 425">
              <a:extLst>
                <a:ext uri="{FF2B5EF4-FFF2-40B4-BE49-F238E27FC236}">
                  <a16:creationId xmlns:a16="http://schemas.microsoft.com/office/drawing/2014/main" id="{FDFFFEC6-966C-41F7-9C65-182C33253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264" y="1863947"/>
              <a:ext cx="15561" cy="21470"/>
            </a:xfrm>
            <a:custGeom>
              <a:avLst/>
              <a:gdLst>
                <a:gd name="T0" fmla="*/ 222 w 301"/>
                <a:gd name="T1" fmla="*/ 8 h 427"/>
                <a:gd name="T2" fmla="*/ 237 w 301"/>
                <a:gd name="T3" fmla="*/ 0 h 427"/>
                <a:gd name="T4" fmla="*/ 258 w 301"/>
                <a:gd name="T5" fmla="*/ 8 h 427"/>
                <a:gd name="T6" fmla="*/ 258 w 301"/>
                <a:gd name="T7" fmla="*/ 15 h 427"/>
                <a:gd name="T8" fmla="*/ 265 w 301"/>
                <a:gd name="T9" fmla="*/ 46 h 427"/>
                <a:gd name="T10" fmla="*/ 301 w 301"/>
                <a:gd name="T11" fmla="*/ 107 h 427"/>
                <a:gd name="T12" fmla="*/ 272 w 301"/>
                <a:gd name="T13" fmla="*/ 160 h 427"/>
                <a:gd name="T14" fmla="*/ 272 w 301"/>
                <a:gd name="T15" fmla="*/ 160 h 427"/>
                <a:gd name="T16" fmla="*/ 265 w 301"/>
                <a:gd name="T17" fmla="*/ 221 h 427"/>
                <a:gd name="T18" fmla="*/ 265 w 301"/>
                <a:gd name="T19" fmla="*/ 221 h 427"/>
                <a:gd name="T20" fmla="*/ 244 w 301"/>
                <a:gd name="T21" fmla="*/ 259 h 427"/>
                <a:gd name="T22" fmla="*/ 222 w 301"/>
                <a:gd name="T23" fmla="*/ 313 h 427"/>
                <a:gd name="T24" fmla="*/ 222 w 301"/>
                <a:gd name="T25" fmla="*/ 336 h 427"/>
                <a:gd name="T26" fmla="*/ 237 w 301"/>
                <a:gd name="T27" fmla="*/ 358 h 427"/>
                <a:gd name="T28" fmla="*/ 258 w 301"/>
                <a:gd name="T29" fmla="*/ 381 h 427"/>
                <a:gd name="T30" fmla="*/ 251 w 301"/>
                <a:gd name="T31" fmla="*/ 404 h 427"/>
                <a:gd name="T32" fmla="*/ 229 w 301"/>
                <a:gd name="T33" fmla="*/ 404 h 427"/>
                <a:gd name="T34" fmla="*/ 229 w 301"/>
                <a:gd name="T35" fmla="*/ 412 h 427"/>
                <a:gd name="T36" fmla="*/ 208 w 301"/>
                <a:gd name="T37" fmla="*/ 419 h 427"/>
                <a:gd name="T38" fmla="*/ 172 w 301"/>
                <a:gd name="T39" fmla="*/ 419 h 427"/>
                <a:gd name="T40" fmla="*/ 143 w 301"/>
                <a:gd name="T41" fmla="*/ 404 h 427"/>
                <a:gd name="T42" fmla="*/ 111 w 301"/>
                <a:gd name="T43" fmla="*/ 404 h 427"/>
                <a:gd name="T44" fmla="*/ 93 w 301"/>
                <a:gd name="T45" fmla="*/ 381 h 427"/>
                <a:gd name="T46" fmla="*/ 65 w 301"/>
                <a:gd name="T47" fmla="*/ 328 h 427"/>
                <a:gd name="T48" fmla="*/ 36 w 301"/>
                <a:gd name="T49" fmla="*/ 290 h 427"/>
                <a:gd name="T50" fmla="*/ 15 w 301"/>
                <a:gd name="T51" fmla="*/ 272 h 427"/>
                <a:gd name="T52" fmla="*/ 6 w 301"/>
                <a:gd name="T53" fmla="*/ 257 h 427"/>
                <a:gd name="T54" fmla="*/ 0 w 301"/>
                <a:gd name="T55" fmla="*/ 224 h 427"/>
                <a:gd name="T56" fmla="*/ 7 w 301"/>
                <a:gd name="T57" fmla="*/ 191 h 427"/>
                <a:gd name="T58" fmla="*/ 36 w 301"/>
                <a:gd name="T59" fmla="*/ 160 h 427"/>
                <a:gd name="T60" fmla="*/ 36 w 301"/>
                <a:gd name="T61" fmla="*/ 160 h 427"/>
                <a:gd name="T62" fmla="*/ 36 w 301"/>
                <a:gd name="T63" fmla="*/ 76 h 427"/>
                <a:gd name="T64" fmla="*/ 36 w 301"/>
                <a:gd name="T65" fmla="*/ 76 h 427"/>
                <a:gd name="T66" fmla="*/ 36 w 301"/>
                <a:gd name="T67" fmla="*/ 61 h 427"/>
                <a:gd name="T68" fmla="*/ 50 w 301"/>
                <a:gd name="T69" fmla="*/ 38 h 427"/>
                <a:gd name="T70" fmla="*/ 50 w 301"/>
                <a:gd name="T71" fmla="*/ 23 h 427"/>
                <a:gd name="T72" fmla="*/ 50 w 301"/>
                <a:gd name="T73" fmla="*/ 23 h 427"/>
                <a:gd name="T74" fmla="*/ 208 w 301"/>
                <a:gd name="T75" fmla="*/ 23 h 427"/>
                <a:gd name="T76" fmla="*/ 208 w 301"/>
                <a:gd name="T77" fmla="*/ 23 h 427"/>
                <a:gd name="T78" fmla="*/ 222 w 301"/>
                <a:gd name="T79" fmla="*/ 8 h 427"/>
                <a:gd name="T80" fmla="*/ 222 w 301"/>
                <a:gd name="T81" fmla="*/ 8 h 427"/>
                <a:gd name="T82" fmla="*/ 222 w 301"/>
                <a:gd name="T83" fmla="*/ 8 h 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1"/>
                <a:gd name="T127" fmla="*/ 0 h 427"/>
                <a:gd name="T128" fmla="*/ 301 w 301"/>
                <a:gd name="T129" fmla="*/ 427 h 4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1" h="427">
                  <a:moveTo>
                    <a:pt x="222" y="8"/>
                  </a:moveTo>
                  <a:cubicBezTo>
                    <a:pt x="222" y="8"/>
                    <a:pt x="237" y="0"/>
                    <a:pt x="237" y="0"/>
                  </a:cubicBezTo>
                  <a:cubicBezTo>
                    <a:pt x="244" y="8"/>
                    <a:pt x="244" y="8"/>
                    <a:pt x="258" y="8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8" y="31"/>
                    <a:pt x="265" y="38"/>
                    <a:pt x="265" y="46"/>
                  </a:cubicBezTo>
                  <a:cubicBezTo>
                    <a:pt x="265" y="69"/>
                    <a:pt x="258" y="92"/>
                    <a:pt x="301" y="107"/>
                  </a:cubicBezTo>
                  <a:cubicBezTo>
                    <a:pt x="287" y="122"/>
                    <a:pt x="265" y="137"/>
                    <a:pt x="272" y="160"/>
                  </a:cubicBezTo>
                  <a:lnTo>
                    <a:pt x="265" y="221"/>
                  </a:lnTo>
                  <a:cubicBezTo>
                    <a:pt x="258" y="229"/>
                    <a:pt x="244" y="229"/>
                    <a:pt x="244" y="259"/>
                  </a:cubicBezTo>
                  <a:cubicBezTo>
                    <a:pt x="244" y="259"/>
                    <a:pt x="229" y="252"/>
                    <a:pt x="222" y="313"/>
                  </a:cubicBezTo>
                  <a:cubicBezTo>
                    <a:pt x="208" y="313"/>
                    <a:pt x="201" y="343"/>
                    <a:pt x="222" y="336"/>
                  </a:cubicBezTo>
                  <a:cubicBezTo>
                    <a:pt x="222" y="343"/>
                    <a:pt x="237" y="343"/>
                    <a:pt x="237" y="358"/>
                  </a:cubicBezTo>
                  <a:cubicBezTo>
                    <a:pt x="244" y="366"/>
                    <a:pt x="244" y="381"/>
                    <a:pt x="258" y="381"/>
                  </a:cubicBezTo>
                  <a:cubicBezTo>
                    <a:pt x="258" y="389"/>
                    <a:pt x="258" y="389"/>
                    <a:pt x="251" y="404"/>
                  </a:cubicBezTo>
                  <a:cubicBezTo>
                    <a:pt x="244" y="404"/>
                    <a:pt x="237" y="404"/>
                    <a:pt x="229" y="404"/>
                  </a:cubicBezTo>
                  <a:cubicBezTo>
                    <a:pt x="229" y="404"/>
                    <a:pt x="229" y="412"/>
                    <a:pt x="229" y="412"/>
                  </a:cubicBezTo>
                  <a:cubicBezTo>
                    <a:pt x="229" y="412"/>
                    <a:pt x="215" y="419"/>
                    <a:pt x="208" y="419"/>
                  </a:cubicBezTo>
                  <a:cubicBezTo>
                    <a:pt x="201" y="419"/>
                    <a:pt x="186" y="427"/>
                    <a:pt x="172" y="419"/>
                  </a:cubicBezTo>
                  <a:cubicBezTo>
                    <a:pt x="165" y="419"/>
                    <a:pt x="151" y="404"/>
                    <a:pt x="143" y="404"/>
                  </a:cubicBezTo>
                  <a:cubicBezTo>
                    <a:pt x="133" y="402"/>
                    <a:pt x="119" y="408"/>
                    <a:pt x="111" y="404"/>
                  </a:cubicBezTo>
                  <a:cubicBezTo>
                    <a:pt x="103" y="400"/>
                    <a:pt x="101" y="394"/>
                    <a:pt x="93" y="381"/>
                  </a:cubicBezTo>
                  <a:cubicBezTo>
                    <a:pt x="86" y="358"/>
                    <a:pt x="65" y="358"/>
                    <a:pt x="65" y="328"/>
                  </a:cubicBezTo>
                  <a:cubicBezTo>
                    <a:pt x="36" y="328"/>
                    <a:pt x="43" y="313"/>
                    <a:pt x="36" y="290"/>
                  </a:cubicBezTo>
                  <a:cubicBezTo>
                    <a:pt x="29" y="282"/>
                    <a:pt x="15" y="280"/>
                    <a:pt x="15" y="272"/>
                  </a:cubicBezTo>
                  <a:cubicBezTo>
                    <a:pt x="11" y="265"/>
                    <a:pt x="9" y="265"/>
                    <a:pt x="6" y="257"/>
                  </a:cubicBezTo>
                  <a:cubicBezTo>
                    <a:pt x="3" y="249"/>
                    <a:pt x="0" y="235"/>
                    <a:pt x="0" y="224"/>
                  </a:cubicBezTo>
                  <a:cubicBezTo>
                    <a:pt x="7" y="217"/>
                    <a:pt x="7" y="206"/>
                    <a:pt x="7" y="191"/>
                  </a:cubicBezTo>
                  <a:cubicBezTo>
                    <a:pt x="14" y="175"/>
                    <a:pt x="29" y="160"/>
                    <a:pt x="36" y="160"/>
                  </a:cubicBezTo>
                  <a:lnTo>
                    <a:pt x="36" y="76"/>
                  </a:lnTo>
                  <a:cubicBezTo>
                    <a:pt x="36" y="76"/>
                    <a:pt x="36" y="69"/>
                    <a:pt x="36" y="61"/>
                  </a:cubicBezTo>
                  <a:cubicBezTo>
                    <a:pt x="57" y="61"/>
                    <a:pt x="50" y="53"/>
                    <a:pt x="50" y="38"/>
                  </a:cubicBezTo>
                  <a:cubicBezTo>
                    <a:pt x="50" y="31"/>
                    <a:pt x="50" y="31"/>
                    <a:pt x="50" y="23"/>
                  </a:cubicBezTo>
                  <a:lnTo>
                    <a:pt x="208" y="23"/>
                  </a:lnTo>
                  <a:cubicBezTo>
                    <a:pt x="215" y="31"/>
                    <a:pt x="222" y="8"/>
                    <a:pt x="222" y="8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3" name="Freeform 426">
              <a:extLst>
                <a:ext uri="{FF2B5EF4-FFF2-40B4-BE49-F238E27FC236}">
                  <a16:creationId xmlns:a16="http://schemas.microsoft.com/office/drawing/2014/main" id="{D3B9A7EA-B1F5-4E3D-BE94-E3BF0F4F0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614" y="1849961"/>
              <a:ext cx="26000" cy="29940"/>
            </a:xfrm>
            <a:custGeom>
              <a:avLst/>
              <a:gdLst>
                <a:gd name="T0" fmla="*/ 21 w 70"/>
                <a:gd name="T1" fmla="*/ 5 h 79"/>
                <a:gd name="T2" fmla="*/ 23 w 70"/>
                <a:gd name="T3" fmla="*/ 9 h 79"/>
                <a:gd name="T4" fmla="*/ 21 w 70"/>
                <a:gd name="T5" fmla="*/ 10 h 79"/>
                <a:gd name="T6" fmla="*/ 28 w 70"/>
                <a:gd name="T7" fmla="*/ 16 h 79"/>
                <a:gd name="T8" fmla="*/ 28 w 70"/>
                <a:gd name="T9" fmla="*/ 20 h 79"/>
                <a:gd name="T10" fmla="*/ 34 w 70"/>
                <a:gd name="T11" fmla="*/ 23 h 79"/>
                <a:gd name="T12" fmla="*/ 41 w 70"/>
                <a:gd name="T13" fmla="*/ 26 h 79"/>
                <a:gd name="T14" fmla="*/ 48 w 70"/>
                <a:gd name="T15" fmla="*/ 24 h 79"/>
                <a:gd name="T16" fmla="*/ 48 w 70"/>
                <a:gd name="T17" fmla="*/ 23 h 79"/>
                <a:gd name="T18" fmla="*/ 49 w 70"/>
                <a:gd name="T19" fmla="*/ 21 h 79"/>
                <a:gd name="T20" fmla="*/ 50 w 70"/>
                <a:gd name="T21" fmla="*/ 23 h 79"/>
                <a:gd name="T22" fmla="*/ 53 w 70"/>
                <a:gd name="T23" fmla="*/ 26 h 79"/>
                <a:gd name="T24" fmla="*/ 57 w 70"/>
                <a:gd name="T25" fmla="*/ 23 h 79"/>
                <a:gd name="T26" fmla="*/ 70 w 70"/>
                <a:gd name="T27" fmla="*/ 21 h 79"/>
                <a:gd name="T28" fmla="*/ 70 w 70"/>
                <a:gd name="T29" fmla="*/ 21 h 79"/>
                <a:gd name="T30" fmla="*/ 69 w 70"/>
                <a:gd name="T31" fmla="*/ 24 h 79"/>
                <a:gd name="T32" fmla="*/ 65 w 70"/>
                <a:gd name="T33" fmla="*/ 33 h 79"/>
                <a:gd name="T34" fmla="*/ 62 w 70"/>
                <a:gd name="T35" fmla="*/ 39 h 79"/>
                <a:gd name="T36" fmla="*/ 60 w 70"/>
                <a:gd name="T37" fmla="*/ 35 h 79"/>
                <a:gd name="T38" fmla="*/ 59 w 70"/>
                <a:gd name="T39" fmla="*/ 36 h 79"/>
                <a:gd name="T40" fmla="*/ 60 w 70"/>
                <a:gd name="T41" fmla="*/ 31 h 79"/>
                <a:gd name="T42" fmla="*/ 54 w 70"/>
                <a:gd name="T43" fmla="*/ 31 h 79"/>
                <a:gd name="T44" fmla="*/ 53 w 70"/>
                <a:gd name="T45" fmla="*/ 28 h 79"/>
                <a:gd name="T46" fmla="*/ 50 w 70"/>
                <a:gd name="T47" fmla="*/ 27 h 79"/>
                <a:gd name="T48" fmla="*/ 51 w 70"/>
                <a:gd name="T49" fmla="*/ 31 h 79"/>
                <a:gd name="T50" fmla="*/ 52 w 70"/>
                <a:gd name="T51" fmla="*/ 35 h 79"/>
                <a:gd name="T52" fmla="*/ 53 w 70"/>
                <a:gd name="T53" fmla="*/ 40 h 79"/>
                <a:gd name="T54" fmla="*/ 51 w 70"/>
                <a:gd name="T55" fmla="*/ 40 h 79"/>
                <a:gd name="T56" fmla="*/ 47 w 70"/>
                <a:gd name="T57" fmla="*/ 42 h 79"/>
                <a:gd name="T58" fmla="*/ 47 w 70"/>
                <a:gd name="T59" fmla="*/ 43 h 79"/>
                <a:gd name="T60" fmla="*/ 42 w 70"/>
                <a:gd name="T61" fmla="*/ 49 h 79"/>
                <a:gd name="T62" fmla="*/ 32 w 70"/>
                <a:gd name="T63" fmla="*/ 59 h 79"/>
                <a:gd name="T64" fmla="*/ 31 w 70"/>
                <a:gd name="T65" fmla="*/ 70 h 79"/>
                <a:gd name="T66" fmla="*/ 32 w 70"/>
                <a:gd name="T67" fmla="*/ 70 h 79"/>
                <a:gd name="T68" fmla="*/ 32 w 70"/>
                <a:gd name="T69" fmla="*/ 72 h 79"/>
                <a:gd name="T70" fmla="*/ 31 w 70"/>
                <a:gd name="T71" fmla="*/ 75 h 79"/>
                <a:gd name="T72" fmla="*/ 24 w 70"/>
                <a:gd name="T73" fmla="*/ 76 h 79"/>
                <a:gd name="T74" fmla="*/ 17 w 70"/>
                <a:gd name="T75" fmla="*/ 61 h 79"/>
                <a:gd name="T76" fmla="*/ 12 w 70"/>
                <a:gd name="T77" fmla="*/ 41 h 79"/>
                <a:gd name="T78" fmla="*/ 6 w 70"/>
                <a:gd name="T79" fmla="*/ 43 h 79"/>
                <a:gd name="T80" fmla="*/ 4 w 70"/>
                <a:gd name="T81" fmla="*/ 37 h 79"/>
                <a:gd name="T82" fmla="*/ 7 w 70"/>
                <a:gd name="T83" fmla="*/ 31 h 79"/>
                <a:gd name="T84" fmla="*/ 3 w 70"/>
                <a:gd name="T85" fmla="*/ 25 h 79"/>
                <a:gd name="T86" fmla="*/ 3 w 70"/>
                <a:gd name="T87" fmla="*/ 24 h 79"/>
                <a:gd name="T88" fmla="*/ 12 w 70"/>
                <a:gd name="T89" fmla="*/ 14 h 79"/>
                <a:gd name="T90" fmla="*/ 9 w 70"/>
                <a:gd name="T91" fmla="*/ 5 h 79"/>
                <a:gd name="T92" fmla="*/ 9 w 70"/>
                <a:gd name="T93" fmla="*/ 3 h 79"/>
                <a:gd name="T94" fmla="*/ 17 w 70"/>
                <a:gd name="T95" fmla="*/ 0 h 79"/>
                <a:gd name="T96" fmla="*/ 17 w 70"/>
                <a:gd name="T97" fmla="*/ 0 h 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0"/>
                <a:gd name="T148" fmla="*/ 0 h 79"/>
                <a:gd name="T149" fmla="*/ 70 w 70"/>
                <a:gd name="T150" fmla="*/ 79 h 7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0" h="79">
                  <a:moveTo>
                    <a:pt x="17" y="0"/>
                  </a:moveTo>
                  <a:cubicBezTo>
                    <a:pt x="19" y="2"/>
                    <a:pt x="20" y="4"/>
                    <a:pt x="21" y="5"/>
                  </a:cubicBezTo>
                  <a:cubicBezTo>
                    <a:pt x="22" y="6"/>
                    <a:pt x="23" y="7"/>
                    <a:pt x="23" y="9"/>
                  </a:cubicBezTo>
                  <a:lnTo>
                    <a:pt x="21" y="9"/>
                  </a:lnTo>
                  <a:lnTo>
                    <a:pt x="21" y="10"/>
                  </a:lnTo>
                  <a:cubicBezTo>
                    <a:pt x="22" y="14"/>
                    <a:pt x="26" y="13"/>
                    <a:pt x="28" y="16"/>
                  </a:cubicBezTo>
                  <a:lnTo>
                    <a:pt x="28" y="20"/>
                  </a:lnTo>
                  <a:cubicBezTo>
                    <a:pt x="29" y="21"/>
                    <a:pt x="33" y="23"/>
                    <a:pt x="34" y="23"/>
                  </a:cubicBezTo>
                  <a:cubicBezTo>
                    <a:pt x="35" y="25"/>
                    <a:pt x="37" y="23"/>
                    <a:pt x="39" y="24"/>
                  </a:cubicBezTo>
                  <a:cubicBezTo>
                    <a:pt x="40" y="24"/>
                    <a:pt x="40" y="25"/>
                    <a:pt x="41" y="26"/>
                  </a:cubicBezTo>
                  <a:cubicBezTo>
                    <a:pt x="42" y="26"/>
                    <a:pt x="48" y="28"/>
                    <a:pt x="49" y="27"/>
                  </a:cubicBezTo>
                  <a:cubicBezTo>
                    <a:pt x="48" y="26"/>
                    <a:pt x="48" y="25"/>
                    <a:pt x="48" y="24"/>
                  </a:cubicBezTo>
                  <a:lnTo>
                    <a:pt x="48" y="23"/>
                  </a:lnTo>
                  <a:lnTo>
                    <a:pt x="48" y="21"/>
                  </a:lnTo>
                  <a:lnTo>
                    <a:pt x="49" y="21"/>
                  </a:lnTo>
                  <a:cubicBezTo>
                    <a:pt x="49" y="22"/>
                    <a:pt x="50" y="22"/>
                    <a:pt x="50" y="23"/>
                  </a:cubicBezTo>
                  <a:cubicBezTo>
                    <a:pt x="50" y="24"/>
                    <a:pt x="50" y="24"/>
                    <a:pt x="50" y="25"/>
                  </a:cubicBezTo>
                  <a:cubicBezTo>
                    <a:pt x="51" y="25"/>
                    <a:pt x="52" y="26"/>
                    <a:pt x="53" y="26"/>
                  </a:cubicBezTo>
                  <a:cubicBezTo>
                    <a:pt x="53" y="26"/>
                    <a:pt x="54" y="27"/>
                    <a:pt x="54" y="27"/>
                  </a:cubicBezTo>
                  <a:cubicBezTo>
                    <a:pt x="56" y="27"/>
                    <a:pt x="57" y="24"/>
                    <a:pt x="57" y="23"/>
                  </a:cubicBezTo>
                  <a:cubicBezTo>
                    <a:pt x="60" y="20"/>
                    <a:pt x="63" y="19"/>
                    <a:pt x="66" y="18"/>
                  </a:cubicBezTo>
                  <a:cubicBezTo>
                    <a:pt x="67" y="19"/>
                    <a:pt x="69" y="21"/>
                    <a:pt x="70" y="21"/>
                  </a:cubicBezTo>
                  <a:cubicBezTo>
                    <a:pt x="70" y="22"/>
                    <a:pt x="70" y="24"/>
                    <a:pt x="69" y="24"/>
                  </a:cubicBezTo>
                  <a:cubicBezTo>
                    <a:pt x="69" y="24"/>
                    <a:pt x="66" y="25"/>
                    <a:pt x="66" y="26"/>
                  </a:cubicBezTo>
                  <a:cubicBezTo>
                    <a:pt x="66" y="28"/>
                    <a:pt x="66" y="32"/>
                    <a:pt x="65" y="33"/>
                  </a:cubicBezTo>
                  <a:cubicBezTo>
                    <a:pt x="65" y="33"/>
                    <a:pt x="63" y="33"/>
                    <a:pt x="63" y="34"/>
                  </a:cubicBezTo>
                  <a:cubicBezTo>
                    <a:pt x="63" y="35"/>
                    <a:pt x="63" y="38"/>
                    <a:pt x="62" y="39"/>
                  </a:cubicBezTo>
                  <a:lnTo>
                    <a:pt x="60" y="35"/>
                  </a:lnTo>
                  <a:cubicBezTo>
                    <a:pt x="60" y="35"/>
                    <a:pt x="59" y="36"/>
                    <a:pt x="59" y="36"/>
                  </a:cubicBezTo>
                  <a:cubicBezTo>
                    <a:pt x="58" y="36"/>
                    <a:pt x="58" y="36"/>
                    <a:pt x="58" y="35"/>
                  </a:cubicBezTo>
                  <a:cubicBezTo>
                    <a:pt x="58" y="33"/>
                    <a:pt x="60" y="32"/>
                    <a:pt x="60" y="31"/>
                  </a:cubicBezTo>
                  <a:lnTo>
                    <a:pt x="54" y="31"/>
                  </a:lnTo>
                  <a:cubicBezTo>
                    <a:pt x="54" y="31"/>
                    <a:pt x="53" y="29"/>
                    <a:pt x="53" y="28"/>
                  </a:cubicBezTo>
                  <a:cubicBezTo>
                    <a:pt x="53" y="28"/>
                    <a:pt x="52" y="28"/>
                    <a:pt x="52" y="27"/>
                  </a:cubicBezTo>
                  <a:cubicBezTo>
                    <a:pt x="51" y="27"/>
                    <a:pt x="51" y="27"/>
                    <a:pt x="50" y="27"/>
                  </a:cubicBezTo>
                  <a:cubicBezTo>
                    <a:pt x="50" y="27"/>
                    <a:pt x="49" y="28"/>
                    <a:pt x="49" y="29"/>
                  </a:cubicBezTo>
                  <a:cubicBezTo>
                    <a:pt x="49" y="29"/>
                    <a:pt x="51" y="31"/>
                    <a:pt x="51" y="31"/>
                  </a:cubicBezTo>
                  <a:cubicBezTo>
                    <a:pt x="51" y="31"/>
                    <a:pt x="49" y="32"/>
                    <a:pt x="49" y="33"/>
                  </a:cubicBezTo>
                  <a:cubicBezTo>
                    <a:pt x="49" y="34"/>
                    <a:pt x="51" y="35"/>
                    <a:pt x="52" y="35"/>
                  </a:cubicBezTo>
                  <a:lnTo>
                    <a:pt x="53" y="40"/>
                  </a:lnTo>
                  <a:cubicBezTo>
                    <a:pt x="52" y="40"/>
                    <a:pt x="51" y="40"/>
                    <a:pt x="51" y="40"/>
                  </a:cubicBezTo>
                  <a:cubicBezTo>
                    <a:pt x="51" y="40"/>
                    <a:pt x="50" y="40"/>
                    <a:pt x="49" y="40"/>
                  </a:cubicBezTo>
                  <a:cubicBezTo>
                    <a:pt x="49" y="40"/>
                    <a:pt x="47" y="42"/>
                    <a:pt x="47" y="42"/>
                  </a:cubicBezTo>
                  <a:lnTo>
                    <a:pt x="47" y="43"/>
                  </a:lnTo>
                  <a:cubicBezTo>
                    <a:pt x="47" y="46"/>
                    <a:pt x="42" y="46"/>
                    <a:pt x="42" y="49"/>
                  </a:cubicBezTo>
                  <a:cubicBezTo>
                    <a:pt x="37" y="50"/>
                    <a:pt x="37" y="57"/>
                    <a:pt x="32" y="57"/>
                  </a:cubicBezTo>
                  <a:cubicBezTo>
                    <a:pt x="32" y="58"/>
                    <a:pt x="32" y="58"/>
                    <a:pt x="32" y="59"/>
                  </a:cubicBezTo>
                  <a:cubicBezTo>
                    <a:pt x="32" y="60"/>
                    <a:pt x="32" y="64"/>
                    <a:pt x="33" y="64"/>
                  </a:cubicBezTo>
                  <a:cubicBezTo>
                    <a:pt x="33" y="66"/>
                    <a:pt x="31" y="67"/>
                    <a:pt x="31" y="70"/>
                  </a:cubicBezTo>
                  <a:cubicBezTo>
                    <a:pt x="31" y="70"/>
                    <a:pt x="32" y="70"/>
                    <a:pt x="32" y="70"/>
                  </a:cubicBezTo>
                  <a:lnTo>
                    <a:pt x="32" y="72"/>
                  </a:lnTo>
                  <a:cubicBezTo>
                    <a:pt x="32" y="73"/>
                    <a:pt x="32" y="74"/>
                    <a:pt x="30" y="74"/>
                  </a:cubicBezTo>
                  <a:cubicBezTo>
                    <a:pt x="30" y="74"/>
                    <a:pt x="30" y="75"/>
                    <a:pt x="31" y="75"/>
                  </a:cubicBezTo>
                  <a:cubicBezTo>
                    <a:pt x="29" y="77"/>
                    <a:pt x="28" y="77"/>
                    <a:pt x="27" y="79"/>
                  </a:cubicBezTo>
                  <a:cubicBezTo>
                    <a:pt x="25" y="79"/>
                    <a:pt x="25" y="78"/>
                    <a:pt x="24" y="76"/>
                  </a:cubicBezTo>
                  <a:cubicBezTo>
                    <a:pt x="23" y="73"/>
                    <a:pt x="21" y="70"/>
                    <a:pt x="20" y="68"/>
                  </a:cubicBezTo>
                  <a:cubicBezTo>
                    <a:pt x="19" y="65"/>
                    <a:pt x="19" y="63"/>
                    <a:pt x="17" y="61"/>
                  </a:cubicBezTo>
                  <a:cubicBezTo>
                    <a:pt x="16" y="59"/>
                    <a:pt x="15" y="57"/>
                    <a:pt x="14" y="55"/>
                  </a:cubicBezTo>
                  <a:cubicBezTo>
                    <a:pt x="12" y="50"/>
                    <a:pt x="12" y="46"/>
                    <a:pt x="12" y="41"/>
                  </a:cubicBezTo>
                  <a:cubicBezTo>
                    <a:pt x="11" y="41"/>
                    <a:pt x="10" y="40"/>
                    <a:pt x="10" y="38"/>
                  </a:cubicBezTo>
                  <a:cubicBezTo>
                    <a:pt x="8" y="40"/>
                    <a:pt x="8" y="43"/>
                    <a:pt x="6" y="43"/>
                  </a:cubicBezTo>
                  <a:cubicBezTo>
                    <a:pt x="5" y="43"/>
                    <a:pt x="2" y="40"/>
                    <a:pt x="2" y="38"/>
                  </a:cubicBezTo>
                  <a:cubicBezTo>
                    <a:pt x="2" y="38"/>
                    <a:pt x="3" y="37"/>
                    <a:pt x="4" y="37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2" y="32"/>
                    <a:pt x="6" y="34"/>
                    <a:pt x="7" y="31"/>
                  </a:cubicBezTo>
                  <a:cubicBezTo>
                    <a:pt x="6" y="31"/>
                    <a:pt x="4" y="28"/>
                    <a:pt x="4" y="26"/>
                  </a:cubicBezTo>
                  <a:cubicBezTo>
                    <a:pt x="3" y="26"/>
                    <a:pt x="3" y="26"/>
                    <a:pt x="3" y="25"/>
                  </a:cubicBezTo>
                  <a:lnTo>
                    <a:pt x="3" y="24"/>
                  </a:lnTo>
                  <a:cubicBezTo>
                    <a:pt x="9" y="24"/>
                    <a:pt x="9" y="16"/>
                    <a:pt x="12" y="14"/>
                  </a:cubicBezTo>
                  <a:cubicBezTo>
                    <a:pt x="12" y="12"/>
                    <a:pt x="12" y="11"/>
                    <a:pt x="13" y="10"/>
                  </a:cubicBezTo>
                  <a:cubicBezTo>
                    <a:pt x="11" y="8"/>
                    <a:pt x="10" y="8"/>
                    <a:pt x="9" y="5"/>
                  </a:cubicBezTo>
                  <a:lnTo>
                    <a:pt x="9" y="3"/>
                  </a:lnTo>
                  <a:cubicBezTo>
                    <a:pt x="12" y="3"/>
                    <a:pt x="16" y="3"/>
                    <a:pt x="17" y="0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4" name="Freeform 427">
              <a:extLst>
                <a:ext uri="{FF2B5EF4-FFF2-40B4-BE49-F238E27FC236}">
                  <a16:creationId xmlns:a16="http://schemas.microsoft.com/office/drawing/2014/main" id="{0A8DDCD2-0305-49BF-A831-A196FC74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232" y="1841098"/>
              <a:ext cx="3349" cy="1379"/>
            </a:xfrm>
            <a:custGeom>
              <a:avLst/>
              <a:gdLst>
                <a:gd name="T0" fmla="*/ 6 w 9"/>
                <a:gd name="T1" fmla="*/ 1 h 4"/>
                <a:gd name="T2" fmla="*/ 0 w 9"/>
                <a:gd name="T3" fmla="*/ 3 h 4"/>
                <a:gd name="T4" fmla="*/ 3 w 9"/>
                <a:gd name="T5" fmla="*/ 3 h 4"/>
                <a:gd name="T6" fmla="*/ 9 w 9"/>
                <a:gd name="T7" fmla="*/ 1 h 4"/>
                <a:gd name="T8" fmla="*/ 9 w 9"/>
                <a:gd name="T9" fmla="*/ 1 h 4"/>
                <a:gd name="T10" fmla="*/ 7 w 9"/>
                <a:gd name="T11" fmla="*/ 0 h 4"/>
                <a:gd name="T12" fmla="*/ 6 w 9"/>
                <a:gd name="T13" fmla="*/ 1 h 4"/>
                <a:gd name="T14" fmla="*/ 6 w 9"/>
                <a:gd name="T15" fmla="*/ 1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"/>
                <a:gd name="T25" fmla="*/ 0 h 4"/>
                <a:gd name="T26" fmla="*/ 9 w 9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" h="4">
                  <a:moveTo>
                    <a:pt x="6" y="1"/>
                  </a:moveTo>
                  <a:cubicBezTo>
                    <a:pt x="4" y="1"/>
                    <a:pt x="0" y="1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5" y="3"/>
                    <a:pt x="8" y="2"/>
                    <a:pt x="9" y="1"/>
                  </a:cubicBezTo>
                  <a:lnTo>
                    <a:pt x="7" y="0"/>
                  </a:lnTo>
                  <a:lnTo>
                    <a:pt x="6" y="1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5" name="Freeform 428">
              <a:extLst>
                <a:ext uri="{FF2B5EF4-FFF2-40B4-BE49-F238E27FC236}">
                  <a16:creationId xmlns:a16="http://schemas.microsoft.com/office/drawing/2014/main" id="{7AD21697-155C-445B-86C3-2D40AC635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2095" y="1842082"/>
              <a:ext cx="3546" cy="1970"/>
            </a:xfrm>
            <a:custGeom>
              <a:avLst/>
              <a:gdLst>
                <a:gd name="T0" fmla="*/ 5 w 10"/>
                <a:gd name="T1" fmla="*/ 2 h 5"/>
                <a:gd name="T2" fmla="*/ 0 w 10"/>
                <a:gd name="T3" fmla="*/ 4 h 5"/>
                <a:gd name="T4" fmla="*/ 3 w 10"/>
                <a:gd name="T5" fmla="*/ 5 h 5"/>
                <a:gd name="T6" fmla="*/ 10 w 10"/>
                <a:gd name="T7" fmla="*/ 2 h 5"/>
                <a:gd name="T8" fmla="*/ 5 w 10"/>
                <a:gd name="T9" fmla="*/ 2 h 5"/>
                <a:gd name="T10" fmla="*/ 5 w 10"/>
                <a:gd name="T11" fmla="*/ 2 h 5"/>
                <a:gd name="T12" fmla="*/ 5 w 10"/>
                <a:gd name="T13" fmla="*/ 2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5"/>
                <a:gd name="T23" fmla="*/ 10 w 10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5">
                  <a:moveTo>
                    <a:pt x="5" y="2"/>
                  </a:moveTo>
                  <a:cubicBezTo>
                    <a:pt x="4" y="2"/>
                    <a:pt x="0" y="3"/>
                    <a:pt x="0" y="4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4" y="5"/>
                    <a:pt x="9" y="2"/>
                    <a:pt x="10" y="2"/>
                  </a:cubicBezTo>
                  <a:cubicBezTo>
                    <a:pt x="9" y="0"/>
                    <a:pt x="5" y="2"/>
                    <a:pt x="5" y="2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6" name="Freeform 429">
              <a:extLst>
                <a:ext uri="{FF2B5EF4-FFF2-40B4-BE49-F238E27FC236}">
                  <a16:creationId xmlns:a16="http://schemas.microsoft.com/office/drawing/2014/main" id="{0C801314-1A97-4294-B963-4874E57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1" y="1835976"/>
              <a:ext cx="9652" cy="7682"/>
            </a:xfrm>
            <a:custGeom>
              <a:avLst/>
              <a:gdLst>
                <a:gd name="T0" fmla="*/ 17 w 26"/>
                <a:gd name="T1" fmla="*/ 17 h 20"/>
                <a:gd name="T2" fmla="*/ 20 w 26"/>
                <a:gd name="T3" fmla="*/ 15 h 20"/>
                <a:gd name="T4" fmla="*/ 21 w 26"/>
                <a:gd name="T5" fmla="*/ 10 h 20"/>
                <a:gd name="T6" fmla="*/ 21 w 26"/>
                <a:gd name="T7" fmla="*/ 10 h 20"/>
                <a:gd name="T8" fmla="*/ 22 w 26"/>
                <a:gd name="T9" fmla="*/ 10 h 20"/>
                <a:gd name="T10" fmla="*/ 22 w 26"/>
                <a:gd name="T11" fmla="*/ 10 h 20"/>
                <a:gd name="T12" fmla="*/ 23 w 26"/>
                <a:gd name="T13" fmla="*/ 12 h 20"/>
                <a:gd name="T14" fmla="*/ 26 w 26"/>
                <a:gd name="T15" fmla="*/ 11 h 20"/>
                <a:gd name="T16" fmla="*/ 26 w 26"/>
                <a:gd name="T17" fmla="*/ 11 h 20"/>
                <a:gd name="T18" fmla="*/ 26 w 26"/>
                <a:gd name="T19" fmla="*/ 10 h 20"/>
                <a:gd name="T20" fmla="*/ 26 w 26"/>
                <a:gd name="T21" fmla="*/ 10 h 20"/>
                <a:gd name="T22" fmla="*/ 23 w 26"/>
                <a:gd name="T23" fmla="*/ 8 h 20"/>
                <a:gd name="T24" fmla="*/ 18 w 26"/>
                <a:gd name="T25" fmla="*/ 7 h 20"/>
                <a:gd name="T26" fmla="*/ 17 w 26"/>
                <a:gd name="T27" fmla="*/ 4 h 20"/>
                <a:gd name="T28" fmla="*/ 14 w 26"/>
                <a:gd name="T29" fmla="*/ 0 h 20"/>
                <a:gd name="T30" fmla="*/ 14 w 26"/>
                <a:gd name="T31" fmla="*/ 0 h 20"/>
                <a:gd name="T32" fmla="*/ 13 w 26"/>
                <a:gd name="T33" fmla="*/ 0 h 20"/>
                <a:gd name="T34" fmla="*/ 13 w 26"/>
                <a:gd name="T35" fmla="*/ 0 h 20"/>
                <a:gd name="T36" fmla="*/ 10 w 26"/>
                <a:gd name="T37" fmla="*/ 1 h 20"/>
                <a:gd name="T38" fmla="*/ 8 w 26"/>
                <a:gd name="T39" fmla="*/ 3 h 20"/>
                <a:gd name="T40" fmla="*/ 6 w 26"/>
                <a:gd name="T41" fmla="*/ 2 h 20"/>
                <a:gd name="T42" fmla="*/ 0 w 26"/>
                <a:gd name="T43" fmla="*/ 6 h 20"/>
                <a:gd name="T44" fmla="*/ 4 w 26"/>
                <a:gd name="T45" fmla="*/ 6 h 20"/>
                <a:gd name="T46" fmla="*/ 9 w 26"/>
                <a:gd name="T47" fmla="*/ 4 h 20"/>
                <a:gd name="T48" fmla="*/ 8 w 26"/>
                <a:gd name="T49" fmla="*/ 6 h 20"/>
                <a:gd name="T50" fmla="*/ 9 w 26"/>
                <a:gd name="T51" fmla="*/ 6 h 20"/>
                <a:gd name="T52" fmla="*/ 17 w 26"/>
                <a:gd name="T53" fmla="*/ 7 h 20"/>
                <a:gd name="T54" fmla="*/ 15 w 26"/>
                <a:gd name="T55" fmla="*/ 9 h 20"/>
                <a:gd name="T56" fmla="*/ 13 w 26"/>
                <a:gd name="T57" fmla="*/ 8 h 20"/>
                <a:gd name="T58" fmla="*/ 8 w 26"/>
                <a:gd name="T59" fmla="*/ 11 h 20"/>
                <a:gd name="T60" fmla="*/ 7 w 26"/>
                <a:gd name="T61" fmla="*/ 12 h 20"/>
                <a:gd name="T62" fmla="*/ 4 w 26"/>
                <a:gd name="T63" fmla="*/ 18 h 20"/>
                <a:gd name="T64" fmla="*/ 5 w 26"/>
                <a:gd name="T65" fmla="*/ 20 h 20"/>
                <a:gd name="T66" fmla="*/ 9 w 26"/>
                <a:gd name="T67" fmla="*/ 13 h 20"/>
                <a:gd name="T68" fmla="*/ 15 w 26"/>
                <a:gd name="T69" fmla="*/ 9 h 20"/>
                <a:gd name="T70" fmla="*/ 17 w 26"/>
                <a:gd name="T71" fmla="*/ 11 h 20"/>
                <a:gd name="T72" fmla="*/ 15 w 26"/>
                <a:gd name="T73" fmla="*/ 14 h 20"/>
                <a:gd name="T74" fmla="*/ 17 w 26"/>
                <a:gd name="T75" fmla="*/ 14 h 20"/>
                <a:gd name="T76" fmla="*/ 17 w 26"/>
                <a:gd name="T77" fmla="*/ 17 h 20"/>
                <a:gd name="T78" fmla="*/ 17 w 26"/>
                <a:gd name="T79" fmla="*/ 17 h 20"/>
                <a:gd name="T80" fmla="*/ 17 w 26"/>
                <a:gd name="T81" fmla="*/ 17 h 20"/>
                <a:gd name="T82" fmla="*/ 17 w 26"/>
                <a:gd name="T83" fmla="*/ 17 h 2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0"/>
                <a:gd name="T128" fmla="*/ 26 w 26"/>
                <a:gd name="T129" fmla="*/ 20 h 2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0">
                  <a:moveTo>
                    <a:pt x="17" y="17"/>
                  </a:moveTo>
                  <a:cubicBezTo>
                    <a:pt x="18" y="17"/>
                    <a:pt x="19" y="16"/>
                    <a:pt x="20" y="15"/>
                  </a:cubicBezTo>
                  <a:cubicBezTo>
                    <a:pt x="21" y="13"/>
                    <a:pt x="20" y="12"/>
                    <a:pt x="21" y="10"/>
                  </a:cubicBezTo>
                  <a:lnTo>
                    <a:pt x="22" y="10"/>
                  </a:lnTo>
                  <a:cubicBezTo>
                    <a:pt x="22" y="11"/>
                    <a:pt x="23" y="12"/>
                    <a:pt x="23" y="12"/>
                  </a:cubicBezTo>
                  <a:cubicBezTo>
                    <a:pt x="24" y="12"/>
                    <a:pt x="24" y="12"/>
                    <a:pt x="26" y="11"/>
                  </a:cubicBezTo>
                  <a:lnTo>
                    <a:pt x="26" y="10"/>
                  </a:lnTo>
                  <a:cubicBezTo>
                    <a:pt x="25" y="9"/>
                    <a:pt x="24" y="8"/>
                    <a:pt x="23" y="8"/>
                  </a:cubicBezTo>
                  <a:cubicBezTo>
                    <a:pt x="21" y="8"/>
                    <a:pt x="18" y="8"/>
                    <a:pt x="18" y="7"/>
                  </a:cubicBezTo>
                  <a:cubicBezTo>
                    <a:pt x="17" y="6"/>
                    <a:pt x="18" y="5"/>
                    <a:pt x="17" y="4"/>
                  </a:cubicBezTo>
                  <a:cubicBezTo>
                    <a:pt x="16" y="3"/>
                    <a:pt x="14" y="3"/>
                    <a:pt x="14" y="0"/>
                  </a:cubicBezTo>
                  <a:lnTo>
                    <a:pt x="13" y="0"/>
                  </a:ln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9" y="3"/>
                    <a:pt x="8" y="3"/>
                  </a:cubicBezTo>
                  <a:cubicBezTo>
                    <a:pt x="7" y="3"/>
                    <a:pt x="7" y="2"/>
                    <a:pt x="6" y="2"/>
                  </a:cubicBezTo>
                  <a:cubicBezTo>
                    <a:pt x="5" y="4"/>
                    <a:pt x="0" y="3"/>
                    <a:pt x="0" y="6"/>
                  </a:cubicBezTo>
                  <a:cubicBezTo>
                    <a:pt x="2" y="6"/>
                    <a:pt x="2" y="6"/>
                    <a:pt x="4" y="6"/>
                  </a:cubicBezTo>
                  <a:cubicBezTo>
                    <a:pt x="4" y="6"/>
                    <a:pt x="8" y="4"/>
                    <a:pt x="9" y="4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16" y="7"/>
                    <a:pt x="17" y="7"/>
                  </a:cubicBezTo>
                  <a:cubicBezTo>
                    <a:pt x="17" y="8"/>
                    <a:pt x="16" y="9"/>
                    <a:pt x="15" y="9"/>
                  </a:cubicBezTo>
                  <a:cubicBezTo>
                    <a:pt x="14" y="9"/>
                    <a:pt x="14" y="8"/>
                    <a:pt x="13" y="8"/>
                  </a:cubicBezTo>
                  <a:cubicBezTo>
                    <a:pt x="11" y="8"/>
                    <a:pt x="9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6" y="15"/>
                    <a:pt x="4" y="16"/>
                    <a:pt x="4" y="18"/>
                  </a:cubicBezTo>
                  <a:cubicBezTo>
                    <a:pt x="4" y="19"/>
                    <a:pt x="5" y="20"/>
                    <a:pt x="5" y="20"/>
                  </a:cubicBezTo>
                  <a:cubicBezTo>
                    <a:pt x="8" y="20"/>
                    <a:pt x="8" y="14"/>
                    <a:pt x="9" y="13"/>
                  </a:cubicBezTo>
                  <a:cubicBezTo>
                    <a:pt x="11" y="11"/>
                    <a:pt x="14" y="10"/>
                    <a:pt x="15" y="9"/>
                  </a:cubicBezTo>
                  <a:cubicBezTo>
                    <a:pt x="16" y="10"/>
                    <a:pt x="17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6" y="14"/>
                    <a:pt x="16" y="14"/>
                    <a:pt x="17" y="14"/>
                  </a:cubicBezTo>
                  <a:cubicBezTo>
                    <a:pt x="17" y="15"/>
                    <a:pt x="17" y="16"/>
                    <a:pt x="17" y="17"/>
                  </a:cubicBez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7" name="Freeform 430">
              <a:extLst>
                <a:ext uri="{FF2B5EF4-FFF2-40B4-BE49-F238E27FC236}">
                  <a16:creationId xmlns:a16="http://schemas.microsoft.com/office/drawing/2014/main" id="{BA641960-46F6-4EBC-B61A-074591D4F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3431" y="1838734"/>
              <a:ext cx="1576" cy="1379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3 h 4"/>
                <a:gd name="T10" fmla="*/ 4 w 4"/>
                <a:gd name="T11" fmla="*/ 2 h 4"/>
                <a:gd name="T12" fmla="*/ 2 w 4"/>
                <a:gd name="T13" fmla="*/ 0 h 4"/>
                <a:gd name="T14" fmla="*/ 2 w 4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4"/>
                <a:gd name="T26" fmla="*/ 4 w 4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8" name="Freeform 431">
              <a:extLst>
                <a:ext uri="{FF2B5EF4-FFF2-40B4-BE49-F238E27FC236}">
                  <a16:creationId xmlns:a16="http://schemas.microsoft.com/office/drawing/2014/main" id="{63E126D1-A4DE-4DE8-96BC-D86DC9F2A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614" y="1839128"/>
              <a:ext cx="3939" cy="1970"/>
            </a:xfrm>
            <a:custGeom>
              <a:avLst/>
              <a:gdLst>
                <a:gd name="T0" fmla="*/ 1 w 11"/>
                <a:gd name="T1" fmla="*/ 5 h 5"/>
                <a:gd name="T2" fmla="*/ 1 w 11"/>
                <a:gd name="T3" fmla="*/ 4 h 5"/>
                <a:gd name="T4" fmla="*/ 2 w 11"/>
                <a:gd name="T5" fmla="*/ 3 h 5"/>
                <a:gd name="T6" fmla="*/ 3 w 11"/>
                <a:gd name="T7" fmla="*/ 2 h 5"/>
                <a:gd name="T8" fmla="*/ 5 w 11"/>
                <a:gd name="T9" fmla="*/ 2 h 5"/>
                <a:gd name="T10" fmla="*/ 8 w 11"/>
                <a:gd name="T11" fmla="*/ 2 h 5"/>
                <a:gd name="T12" fmla="*/ 11 w 11"/>
                <a:gd name="T13" fmla="*/ 1 h 5"/>
                <a:gd name="T14" fmla="*/ 11 w 11"/>
                <a:gd name="T15" fmla="*/ 0 h 5"/>
                <a:gd name="T16" fmla="*/ 11 w 11"/>
                <a:gd name="T17" fmla="*/ 0 h 5"/>
                <a:gd name="T18" fmla="*/ 9 w 11"/>
                <a:gd name="T19" fmla="*/ 1 h 5"/>
                <a:gd name="T20" fmla="*/ 7 w 11"/>
                <a:gd name="T21" fmla="*/ 0 h 5"/>
                <a:gd name="T22" fmla="*/ 5 w 11"/>
                <a:gd name="T23" fmla="*/ 1 h 5"/>
                <a:gd name="T24" fmla="*/ 2 w 11"/>
                <a:gd name="T25" fmla="*/ 1 h 5"/>
                <a:gd name="T26" fmla="*/ 1 w 11"/>
                <a:gd name="T27" fmla="*/ 2 h 5"/>
                <a:gd name="T28" fmla="*/ 0 w 11"/>
                <a:gd name="T29" fmla="*/ 3 h 5"/>
                <a:gd name="T30" fmla="*/ 0 w 11"/>
                <a:gd name="T31" fmla="*/ 5 h 5"/>
                <a:gd name="T32" fmla="*/ 1 w 11"/>
                <a:gd name="T33" fmla="*/ 5 h 5"/>
                <a:gd name="T34" fmla="*/ 1 w 11"/>
                <a:gd name="T35" fmla="*/ 5 h 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"/>
                <a:gd name="T55" fmla="*/ 0 h 5"/>
                <a:gd name="T56" fmla="*/ 11 w 11"/>
                <a:gd name="T57" fmla="*/ 5 h 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" h="5">
                  <a:moveTo>
                    <a:pt x="1" y="5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2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5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9" name="Freeform 432">
              <a:extLst>
                <a:ext uri="{FF2B5EF4-FFF2-40B4-BE49-F238E27FC236}">
                  <a16:creationId xmlns:a16="http://schemas.microsoft.com/office/drawing/2014/main" id="{CC160372-AAFF-4D14-83EA-CEB95BE5F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887" y="1827506"/>
              <a:ext cx="3939" cy="4727"/>
            </a:xfrm>
            <a:custGeom>
              <a:avLst/>
              <a:gdLst>
                <a:gd name="T0" fmla="*/ 1 w 11"/>
                <a:gd name="T1" fmla="*/ 12 h 12"/>
                <a:gd name="T2" fmla="*/ 4 w 11"/>
                <a:gd name="T3" fmla="*/ 12 h 12"/>
                <a:gd name="T4" fmla="*/ 5 w 11"/>
                <a:gd name="T5" fmla="*/ 11 h 12"/>
                <a:gd name="T6" fmla="*/ 6 w 11"/>
                <a:gd name="T7" fmla="*/ 10 h 12"/>
                <a:gd name="T8" fmla="*/ 9 w 11"/>
                <a:gd name="T9" fmla="*/ 8 h 12"/>
                <a:gd name="T10" fmla="*/ 9 w 11"/>
                <a:gd name="T11" fmla="*/ 5 h 12"/>
                <a:gd name="T12" fmla="*/ 11 w 11"/>
                <a:gd name="T13" fmla="*/ 1 h 12"/>
                <a:gd name="T14" fmla="*/ 9 w 11"/>
                <a:gd name="T15" fmla="*/ 0 h 12"/>
                <a:gd name="T16" fmla="*/ 9 w 11"/>
                <a:gd name="T17" fmla="*/ 1 h 12"/>
                <a:gd name="T18" fmla="*/ 9 w 11"/>
                <a:gd name="T19" fmla="*/ 4 h 12"/>
                <a:gd name="T20" fmla="*/ 7 w 11"/>
                <a:gd name="T21" fmla="*/ 5 h 12"/>
                <a:gd name="T22" fmla="*/ 6 w 11"/>
                <a:gd name="T23" fmla="*/ 7 h 12"/>
                <a:gd name="T24" fmla="*/ 5 w 11"/>
                <a:gd name="T25" fmla="*/ 9 h 12"/>
                <a:gd name="T26" fmla="*/ 4 w 11"/>
                <a:gd name="T27" fmla="*/ 10 h 12"/>
                <a:gd name="T28" fmla="*/ 1 w 11"/>
                <a:gd name="T29" fmla="*/ 11 h 12"/>
                <a:gd name="T30" fmla="*/ 0 w 11"/>
                <a:gd name="T31" fmla="*/ 11 h 12"/>
                <a:gd name="T32" fmla="*/ 1 w 11"/>
                <a:gd name="T33" fmla="*/ 12 h 12"/>
                <a:gd name="T34" fmla="*/ 1 w 11"/>
                <a:gd name="T35" fmla="*/ 12 h 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"/>
                <a:gd name="T55" fmla="*/ 0 h 12"/>
                <a:gd name="T56" fmla="*/ 11 w 11"/>
                <a:gd name="T57" fmla="*/ 12 h 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" h="12">
                  <a:moveTo>
                    <a:pt x="1" y="12"/>
                  </a:moveTo>
                  <a:lnTo>
                    <a:pt x="4" y="12"/>
                  </a:lnTo>
                  <a:lnTo>
                    <a:pt x="5" y="11"/>
                  </a:lnTo>
                  <a:lnTo>
                    <a:pt x="6" y="10"/>
                  </a:lnTo>
                  <a:lnTo>
                    <a:pt x="9" y="8"/>
                  </a:lnTo>
                  <a:lnTo>
                    <a:pt x="9" y="5"/>
                  </a:lnTo>
                  <a:lnTo>
                    <a:pt x="11" y="1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4"/>
                  </a:lnTo>
                  <a:lnTo>
                    <a:pt x="7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0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12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0" name="Freeform 433">
              <a:extLst>
                <a:ext uri="{FF2B5EF4-FFF2-40B4-BE49-F238E27FC236}">
                  <a16:creationId xmlns:a16="http://schemas.microsoft.com/office/drawing/2014/main" id="{A51B1741-6257-4C75-AD4C-F2F170BF1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19" y="1887977"/>
              <a:ext cx="2364" cy="2954"/>
            </a:xfrm>
            <a:custGeom>
              <a:avLst/>
              <a:gdLst>
                <a:gd name="T0" fmla="*/ 0 w 6"/>
                <a:gd name="T1" fmla="*/ 5 h 8"/>
                <a:gd name="T2" fmla="*/ 0 w 6"/>
                <a:gd name="T3" fmla="*/ 6 h 8"/>
                <a:gd name="T4" fmla="*/ 1 w 6"/>
                <a:gd name="T5" fmla="*/ 8 h 8"/>
                <a:gd name="T6" fmla="*/ 4 w 6"/>
                <a:gd name="T7" fmla="*/ 8 h 8"/>
                <a:gd name="T8" fmla="*/ 4 w 6"/>
                <a:gd name="T9" fmla="*/ 6 h 8"/>
                <a:gd name="T10" fmla="*/ 6 w 6"/>
                <a:gd name="T11" fmla="*/ 5 h 8"/>
                <a:gd name="T12" fmla="*/ 6 w 6"/>
                <a:gd name="T13" fmla="*/ 3 h 8"/>
                <a:gd name="T14" fmla="*/ 5 w 6"/>
                <a:gd name="T15" fmla="*/ 0 h 8"/>
                <a:gd name="T16" fmla="*/ 3 w 6"/>
                <a:gd name="T17" fmla="*/ 2 h 8"/>
                <a:gd name="T18" fmla="*/ 2 w 6"/>
                <a:gd name="T19" fmla="*/ 4 h 8"/>
                <a:gd name="T20" fmla="*/ 1 w 6"/>
                <a:gd name="T21" fmla="*/ 3 h 8"/>
                <a:gd name="T22" fmla="*/ 0 w 6"/>
                <a:gd name="T23" fmla="*/ 5 h 8"/>
                <a:gd name="T24" fmla="*/ 0 w 6"/>
                <a:gd name="T25" fmla="*/ 5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"/>
                <a:gd name="T40" fmla="*/ 0 h 8"/>
                <a:gd name="T41" fmla="*/ 6 w 6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" h="8">
                  <a:moveTo>
                    <a:pt x="0" y="5"/>
                  </a:moveTo>
                  <a:lnTo>
                    <a:pt x="0" y="6"/>
                  </a:lnTo>
                  <a:lnTo>
                    <a:pt x="1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5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1" name="Freeform 434">
              <a:extLst>
                <a:ext uri="{FF2B5EF4-FFF2-40B4-BE49-F238E27FC236}">
                  <a16:creationId xmlns:a16="http://schemas.microsoft.com/office/drawing/2014/main" id="{0A4DD4A6-429F-44EC-BC8F-EC0EBD7CD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401" y="1873992"/>
              <a:ext cx="2167" cy="1182"/>
            </a:xfrm>
            <a:custGeom>
              <a:avLst/>
              <a:gdLst>
                <a:gd name="T0" fmla="*/ 3 w 5"/>
                <a:gd name="T1" fmla="*/ 4 h 4"/>
                <a:gd name="T2" fmla="*/ 5 w 5"/>
                <a:gd name="T3" fmla="*/ 3 h 4"/>
                <a:gd name="T4" fmla="*/ 5 w 5"/>
                <a:gd name="T5" fmla="*/ 2 h 4"/>
                <a:gd name="T6" fmla="*/ 4 w 5"/>
                <a:gd name="T7" fmla="*/ 1 h 4"/>
                <a:gd name="T8" fmla="*/ 1 w 5"/>
                <a:gd name="T9" fmla="*/ 0 h 4"/>
                <a:gd name="T10" fmla="*/ 0 w 5"/>
                <a:gd name="T11" fmla="*/ 0 h 4"/>
                <a:gd name="T12" fmla="*/ 1 w 5"/>
                <a:gd name="T13" fmla="*/ 2 h 4"/>
                <a:gd name="T14" fmla="*/ 3 w 5"/>
                <a:gd name="T15" fmla="*/ 4 h 4"/>
                <a:gd name="T16" fmla="*/ 3 w 5"/>
                <a:gd name="T17" fmla="*/ 4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4"/>
                <a:gd name="T29" fmla="*/ 5 w 5"/>
                <a:gd name="T30" fmla="*/ 4 h 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4">
                  <a:moveTo>
                    <a:pt x="3" y="4"/>
                  </a:moveTo>
                  <a:lnTo>
                    <a:pt x="5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3" y="4"/>
                  </a:lnTo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2" name="Freeform 435">
              <a:extLst>
                <a:ext uri="{FF2B5EF4-FFF2-40B4-BE49-F238E27FC236}">
                  <a16:creationId xmlns:a16="http://schemas.microsoft.com/office/drawing/2014/main" id="{90193F1F-8BE5-4616-B6DB-5BD9FB5BC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3172" y="1945691"/>
              <a:ext cx="2757" cy="1182"/>
            </a:xfrm>
            <a:custGeom>
              <a:avLst/>
              <a:gdLst>
                <a:gd name="T0" fmla="*/ 20 w 32"/>
                <a:gd name="T1" fmla="*/ 8 h 16"/>
                <a:gd name="T2" fmla="*/ 18 w 32"/>
                <a:gd name="T3" fmla="*/ 4 h 16"/>
                <a:gd name="T4" fmla="*/ 21 w 32"/>
                <a:gd name="T5" fmla="*/ 0 h 16"/>
                <a:gd name="T6" fmla="*/ 26 w 32"/>
                <a:gd name="T7" fmla="*/ 0 h 16"/>
                <a:gd name="T8" fmla="*/ 26 w 32"/>
                <a:gd name="T9" fmla="*/ 2 h 16"/>
                <a:gd name="T10" fmla="*/ 24 w 32"/>
                <a:gd name="T11" fmla="*/ 2 h 16"/>
                <a:gd name="T12" fmla="*/ 27 w 32"/>
                <a:gd name="T13" fmla="*/ 5 h 16"/>
                <a:gd name="T14" fmla="*/ 27 w 32"/>
                <a:gd name="T15" fmla="*/ 1 h 16"/>
                <a:gd name="T16" fmla="*/ 30 w 32"/>
                <a:gd name="T17" fmla="*/ 1 h 16"/>
                <a:gd name="T18" fmla="*/ 31 w 32"/>
                <a:gd name="T19" fmla="*/ 4 h 16"/>
                <a:gd name="T20" fmla="*/ 28 w 32"/>
                <a:gd name="T21" fmla="*/ 4 h 16"/>
                <a:gd name="T22" fmla="*/ 32 w 32"/>
                <a:gd name="T23" fmla="*/ 6 h 16"/>
                <a:gd name="T24" fmla="*/ 26 w 32"/>
                <a:gd name="T25" fmla="*/ 9 h 16"/>
                <a:gd name="T26" fmla="*/ 21 w 32"/>
                <a:gd name="T27" fmla="*/ 8 h 16"/>
                <a:gd name="T28" fmla="*/ 23 w 32"/>
                <a:gd name="T29" fmla="*/ 12 h 16"/>
                <a:gd name="T30" fmla="*/ 18 w 32"/>
                <a:gd name="T31" fmla="*/ 11 h 16"/>
                <a:gd name="T32" fmla="*/ 19 w 32"/>
                <a:gd name="T33" fmla="*/ 14 h 16"/>
                <a:gd name="T34" fmla="*/ 16 w 32"/>
                <a:gd name="T35" fmla="*/ 13 h 16"/>
                <a:gd name="T36" fmla="*/ 16 w 32"/>
                <a:gd name="T37" fmla="*/ 16 h 16"/>
                <a:gd name="T38" fmla="*/ 13 w 32"/>
                <a:gd name="T39" fmla="*/ 12 h 16"/>
                <a:gd name="T40" fmla="*/ 18 w 32"/>
                <a:gd name="T41" fmla="*/ 6 h 16"/>
                <a:gd name="T42" fmla="*/ 20 w 32"/>
                <a:gd name="T43" fmla="*/ 8 h 16"/>
                <a:gd name="T44" fmla="*/ 7 w 32"/>
                <a:gd name="T45" fmla="*/ 8 h 16"/>
                <a:gd name="T46" fmla="*/ 9 w 32"/>
                <a:gd name="T47" fmla="*/ 6 h 16"/>
                <a:gd name="T48" fmla="*/ 4 w 32"/>
                <a:gd name="T49" fmla="*/ 5 h 16"/>
                <a:gd name="T50" fmla="*/ 9 w 32"/>
                <a:gd name="T51" fmla="*/ 5 h 16"/>
                <a:gd name="T52" fmla="*/ 4 w 32"/>
                <a:gd name="T53" fmla="*/ 1 h 16"/>
                <a:gd name="T54" fmla="*/ 9 w 32"/>
                <a:gd name="T55" fmla="*/ 3 h 16"/>
                <a:gd name="T56" fmla="*/ 10 w 32"/>
                <a:gd name="T57" fmla="*/ 1 h 16"/>
                <a:gd name="T58" fmla="*/ 18 w 32"/>
                <a:gd name="T59" fmla="*/ 1 h 16"/>
                <a:gd name="T60" fmla="*/ 7 w 32"/>
                <a:gd name="T61" fmla="*/ 13 h 16"/>
                <a:gd name="T62" fmla="*/ 4 w 32"/>
                <a:gd name="T63" fmla="*/ 15 h 16"/>
                <a:gd name="T64" fmla="*/ 1 w 32"/>
                <a:gd name="T65" fmla="*/ 12 h 16"/>
                <a:gd name="T66" fmla="*/ 6 w 32"/>
                <a:gd name="T67" fmla="*/ 10 h 16"/>
                <a:gd name="T68" fmla="*/ 6 w 32"/>
                <a:gd name="T69" fmla="*/ 7 h 16"/>
                <a:gd name="T70" fmla="*/ 7 w 32"/>
                <a:gd name="T71" fmla="*/ 8 h 16"/>
                <a:gd name="T72" fmla="*/ 1 w 32"/>
                <a:gd name="T73" fmla="*/ 10 h 16"/>
                <a:gd name="T74" fmla="*/ 0 w 32"/>
                <a:gd name="T75" fmla="*/ 8 h 16"/>
                <a:gd name="T76" fmla="*/ 2 w 32"/>
                <a:gd name="T77" fmla="*/ 8 h 16"/>
                <a:gd name="T78" fmla="*/ 1 w 32"/>
                <a:gd name="T79" fmla="*/ 10 h 1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2"/>
                <a:gd name="T121" fmla="*/ 0 h 16"/>
                <a:gd name="T122" fmla="*/ 32 w 32"/>
                <a:gd name="T123" fmla="*/ 16 h 1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2" h="16">
                  <a:moveTo>
                    <a:pt x="20" y="8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7" y="5"/>
                  </a:lnTo>
                  <a:lnTo>
                    <a:pt x="27" y="1"/>
                  </a:lnTo>
                  <a:lnTo>
                    <a:pt x="30" y="1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32" y="6"/>
                  </a:lnTo>
                  <a:lnTo>
                    <a:pt x="26" y="9"/>
                  </a:lnTo>
                  <a:lnTo>
                    <a:pt x="21" y="8"/>
                  </a:lnTo>
                  <a:lnTo>
                    <a:pt x="23" y="12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0" y="8"/>
                  </a:lnTo>
                  <a:close/>
                  <a:moveTo>
                    <a:pt x="7" y="8"/>
                  </a:moveTo>
                  <a:lnTo>
                    <a:pt x="9" y="6"/>
                  </a:lnTo>
                  <a:lnTo>
                    <a:pt x="4" y="5"/>
                  </a:lnTo>
                  <a:lnTo>
                    <a:pt x="9" y="5"/>
                  </a:lnTo>
                  <a:lnTo>
                    <a:pt x="4" y="1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8" y="1"/>
                  </a:lnTo>
                  <a:lnTo>
                    <a:pt x="7" y="13"/>
                  </a:lnTo>
                  <a:lnTo>
                    <a:pt x="4" y="15"/>
                  </a:lnTo>
                  <a:lnTo>
                    <a:pt x="1" y="12"/>
                  </a:lnTo>
                  <a:lnTo>
                    <a:pt x="6" y="10"/>
                  </a:lnTo>
                  <a:lnTo>
                    <a:pt x="6" y="7"/>
                  </a:lnTo>
                  <a:lnTo>
                    <a:pt x="7" y="8"/>
                  </a:lnTo>
                  <a:close/>
                  <a:moveTo>
                    <a:pt x="1" y="1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1" y="1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3" name="Freeform 436">
              <a:extLst>
                <a:ext uri="{FF2B5EF4-FFF2-40B4-BE49-F238E27FC236}">
                  <a16:creationId xmlns:a16="http://schemas.microsoft.com/office/drawing/2014/main" id="{A26945E0-9EC3-499B-BD3B-6ECFB27C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92" y="1875765"/>
              <a:ext cx="197" cy="197"/>
            </a:xfrm>
            <a:custGeom>
              <a:avLst/>
              <a:gdLst>
                <a:gd name="T0" fmla="*/ 4 w 4"/>
                <a:gd name="T1" fmla="*/ 4 h 4"/>
                <a:gd name="T2" fmla="*/ 4 w 4"/>
                <a:gd name="T3" fmla="*/ 4 h 4"/>
                <a:gd name="T4" fmla="*/ 0 w 4"/>
                <a:gd name="T5" fmla="*/ 4 h 4"/>
                <a:gd name="T6" fmla="*/ 0 w 4"/>
                <a:gd name="T7" fmla="*/ 0 h 4"/>
                <a:gd name="T8" fmla="*/ 0 w 4"/>
                <a:gd name="T9" fmla="*/ 0 h 4"/>
                <a:gd name="T10" fmla="*/ 4 w 4"/>
                <a:gd name="T11" fmla="*/ 4 h 4"/>
                <a:gd name="T12" fmla="*/ 4 w 4"/>
                <a:gd name="T13" fmla="*/ 4 h 4"/>
                <a:gd name="T14" fmla="*/ 4 w 4"/>
                <a:gd name="T15" fmla="*/ 4 h 4"/>
                <a:gd name="T16" fmla="*/ 4 w 4"/>
                <a:gd name="T17" fmla="*/ 4 h 4"/>
                <a:gd name="T18" fmla="*/ 4 w 4"/>
                <a:gd name="T19" fmla="*/ 4 h 4"/>
                <a:gd name="T20" fmla="*/ 4 w 4"/>
                <a:gd name="T21" fmla="*/ 4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"/>
                <a:gd name="T34" fmla="*/ 0 h 4"/>
                <a:gd name="T35" fmla="*/ 4 w 4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4" name="Freeform 437">
              <a:extLst>
                <a:ext uri="{FF2B5EF4-FFF2-40B4-BE49-F238E27FC236}">
                  <a16:creationId xmlns:a16="http://schemas.microsoft.com/office/drawing/2014/main" id="{4BC804DD-4513-46A9-BB74-B6AD7AE44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9580" y="1876159"/>
              <a:ext cx="788" cy="197"/>
            </a:xfrm>
            <a:custGeom>
              <a:avLst/>
              <a:gdLst>
                <a:gd name="T0" fmla="*/ 4 w 12"/>
                <a:gd name="T1" fmla="*/ 4 h 4"/>
                <a:gd name="T2" fmla="*/ 4 w 12"/>
                <a:gd name="T3" fmla="*/ 4 h 4"/>
                <a:gd name="T4" fmla="*/ 4 w 12"/>
                <a:gd name="T5" fmla="*/ 4 h 4"/>
                <a:gd name="T6" fmla="*/ 4 w 12"/>
                <a:gd name="T7" fmla="*/ 4 h 4"/>
                <a:gd name="T8" fmla="*/ 0 w 12"/>
                <a:gd name="T9" fmla="*/ 4 h 4"/>
                <a:gd name="T10" fmla="*/ 0 w 12"/>
                <a:gd name="T11" fmla="*/ 0 h 4"/>
                <a:gd name="T12" fmla="*/ 0 w 12"/>
                <a:gd name="T13" fmla="*/ 0 h 4"/>
                <a:gd name="T14" fmla="*/ 0 w 12"/>
                <a:gd name="T15" fmla="*/ 0 h 4"/>
                <a:gd name="T16" fmla="*/ 0 w 12"/>
                <a:gd name="T17" fmla="*/ 0 h 4"/>
                <a:gd name="T18" fmla="*/ 0 w 12"/>
                <a:gd name="T19" fmla="*/ 0 h 4"/>
                <a:gd name="T20" fmla="*/ 0 w 12"/>
                <a:gd name="T21" fmla="*/ 0 h 4"/>
                <a:gd name="T22" fmla="*/ 0 w 12"/>
                <a:gd name="T23" fmla="*/ 0 h 4"/>
                <a:gd name="T24" fmla="*/ 0 w 12"/>
                <a:gd name="T25" fmla="*/ 0 h 4"/>
                <a:gd name="T26" fmla="*/ 0 w 12"/>
                <a:gd name="T27" fmla="*/ 0 h 4"/>
                <a:gd name="T28" fmla="*/ 0 w 12"/>
                <a:gd name="T29" fmla="*/ 0 h 4"/>
                <a:gd name="T30" fmla="*/ 0 w 12"/>
                <a:gd name="T31" fmla="*/ 0 h 4"/>
                <a:gd name="T32" fmla="*/ 0 w 12"/>
                <a:gd name="T33" fmla="*/ 0 h 4"/>
                <a:gd name="T34" fmla="*/ 0 w 12"/>
                <a:gd name="T35" fmla="*/ 0 h 4"/>
                <a:gd name="T36" fmla="*/ 0 w 12"/>
                <a:gd name="T37" fmla="*/ 0 h 4"/>
                <a:gd name="T38" fmla="*/ 0 w 12"/>
                <a:gd name="T39" fmla="*/ 0 h 4"/>
                <a:gd name="T40" fmla="*/ 0 w 12"/>
                <a:gd name="T41" fmla="*/ 0 h 4"/>
                <a:gd name="T42" fmla="*/ 0 w 12"/>
                <a:gd name="T43" fmla="*/ 0 h 4"/>
                <a:gd name="T44" fmla="*/ 4 w 12"/>
                <a:gd name="T45" fmla="*/ 0 h 4"/>
                <a:gd name="T46" fmla="*/ 4 w 12"/>
                <a:gd name="T47" fmla="*/ 0 h 4"/>
                <a:gd name="T48" fmla="*/ 4 w 12"/>
                <a:gd name="T49" fmla="*/ 4 h 4"/>
                <a:gd name="T50" fmla="*/ 4 w 12"/>
                <a:gd name="T51" fmla="*/ 4 h 4"/>
                <a:gd name="T52" fmla="*/ 4 w 12"/>
                <a:gd name="T53" fmla="*/ 4 h 4"/>
                <a:gd name="T54" fmla="*/ 4 w 12"/>
                <a:gd name="T55" fmla="*/ 4 h 4"/>
                <a:gd name="T56" fmla="*/ 4 w 12"/>
                <a:gd name="T57" fmla="*/ 4 h 4"/>
                <a:gd name="T58" fmla="*/ 12 w 12"/>
                <a:gd name="T59" fmla="*/ 4 h 4"/>
                <a:gd name="T60" fmla="*/ 12 w 12"/>
                <a:gd name="T61" fmla="*/ 4 h 4"/>
                <a:gd name="T62" fmla="*/ 12 w 12"/>
                <a:gd name="T63" fmla="*/ 4 h 4"/>
                <a:gd name="T64" fmla="*/ 12 w 12"/>
                <a:gd name="T65" fmla="*/ 4 h 4"/>
                <a:gd name="T66" fmla="*/ 12 w 12"/>
                <a:gd name="T67" fmla="*/ 4 h 4"/>
                <a:gd name="T68" fmla="*/ 12 w 12"/>
                <a:gd name="T69" fmla="*/ 4 h 4"/>
                <a:gd name="T70" fmla="*/ 12 w 12"/>
                <a:gd name="T71" fmla="*/ 4 h 4"/>
                <a:gd name="T72" fmla="*/ 12 w 12"/>
                <a:gd name="T73" fmla="*/ 4 h 4"/>
                <a:gd name="T74" fmla="*/ 12 w 12"/>
                <a:gd name="T75" fmla="*/ 0 h 4"/>
                <a:gd name="T76" fmla="*/ 12 w 12"/>
                <a:gd name="T77" fmla="*/ 0 h 4"/>
                <a:gd name="T78" fmla="*/ 12 w 12"/>
                <a:gd name="T79" fmla="*/ 0 h 4"/>
                <a:gd name="T80" fmla="*/ 12 w 12"/>
                <a:gd name="T81" fmla="*/ 0 h 4"/>
                <a:gd name="T82" fmla="*/ 12 w 12"/>
                <a:gd name="T83" fmla="*/ 0 h 4"/>
                <a:gd name="T84" fmla="*/ 8 w 12"/>
                <a:gd name="T85" fmla="*/ 0 h 4"/>
                <a:gd name="T86" fmla="*/ 8 w 12"/>
                <a:gd name="T87" fmla="*/ 0 h 4"/>
                <a:gd name="T88" fmla="*/ 8 w 12"/>
                <a:gd name="T89" fmla="*/ 0 h 4"/>
                <a:gd name="T90" fmla="*/ 8 w 12"/>
                <a:gd name="T91" fmla="*/ 0 h 4"/>
                <a:gd name="T92" fmla="*/ 8 w 12"/>
                <a:gd name="T93" fmla="*/ 0 h 4"/>
                <a:gd name="T94" fmla="*/ 8 w 12"/>
                <a:gd name="T95" fmla="*/ 0 h 4"/>
                <a:gd name="T96" fmla="*/ 12 w 12"/>
                <a:gd name="T97" fmla="*/ 0 h 4"/>
                <a:gd name="T98" fmla="*/ 12 w 12"/>
                <a:gd name="T99" fmla="*/ 0 h 4"/>
                <a:gd name="T100" fmla="*/ 12 w 12"/>
                <a:gd name="T101" fmla="*/ 0 h 4"/>
                <a:gd name="T102" fmla="*/ 12 w 12"/>
                <a:gd name="T103" fmla="*/ 4 h 4"/>
                <a:gd name="T104" fmla="*/ 12 w 12"/>
                <a:gd name="T105" fmla="*/ 4 h 4"/>
                <a:gd name="T106" fmla="*/ 12 w 12"/>
                <a:gd name="T107" fmla="*/ 4 h 4"/>
                <a:gd name="T108" fmla="*/ 12 w 12"/>
                <a:gd name="T109" fmla="*/ 4 h 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"/>
                <a:gd name="T166" fmla="*/ 0 h 4"/>
                <a:gd name="T167" fmla="*/ 12 w 12"/>
                <a:gd name="T168" fmla="*/ 4 h 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close/>
                  <a:moveTo>
                    <a:pt x="12" y="4"/>
                  </a:moveTo>
                  <a:lnTo>
                    <a:pt x="12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5" name="Freeform 438">
              <a:extLst>
                <a:ext uri="{FF2B5EF4-FFF2-40B4-BE49-F238E27FC236}">
                  <a16:creationId xmlns:a16="http://schemas.microsoft.com/office/drawing/2014/main" id="{1A35F466-06A3-4C11-849C-9A2B97FFA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5292" y="1876947"/>
              <a:ext cx="985" cy="1182"/>
            </a:xfrm>
            <a:custGeom>
              <a:avLst/>
              <a:gdLst>
                <a:gd name="T0" fmla="*/ 16 w 20"/>
                <a:gd name="T1" fmla="*/ 4 h 24"/>
                <a:gd name="T2" fmla="*/ 16 w 20"/>
                <a:gd name="T3" fmla="*/ 4 h 24"/>
                <a:gd name="T4" fmla="*/ 20 w 20"/>
                <a:gd name="T5" fmla="*/ 4 h 24"/>
                <a:gd name="T6" fmla="*/ 20 w 20"/>
                <a:gd name="T7" fmla="*/ 0 h 24"/>
                <a:gd name="T8" fmla="*/ 20 w 20"/>
                <a:gd name="T9" fmla="*/ 4 h 24"/>
                <a:gd name="T10" fmla="*/ 20 w 20"/>
                <a:gd name="T11" fmla="*/ 4 h 24"/>
                <a:gd name="T12" fmla="*/ 20 w 20"/>
                <a:gd name="T13" fmla="*/ 4 h 24"/>
                <a:gd name="T14" fmla="*/ 16 w 20"/>
                <a:gd name="T15" fmla="*/ 4 h 24"/>
                <a:gd name="T16" fmla="*/ 12 w 20"/>
                <a:gd name="T17" fmla="*/ 12 h 24"/>
                <a:gd name="T18" fmla="*/ 16 w 20"/>
                <a:gd name="T19" fmla="*/ 12 h 24"/>
                <a:gd name="T20" fmla="*/ 16 w 20"/>
                <a:gd name="T21" fmla="*/ 12 h 24"/>
                <a:gd name="T22" fmla="*/ 16 w 20"/>
                <a:gd name="T23" fmla="*/ 12 h 24"/>
                <a:gd name="T24" fmla="*/ 12 w 20"/>
                <a:gd name="T25" fmla="*/ 12 h 24"/>
                <a:gd name="T26" fmla="*/ 12 w 20"/>
                <a:gd name="T27" fmla="*/ 16 h 24"/>
                <a:gd name="T28" fmla="*/ 16 w 20"/>
                <a:gd name="T29" fmla="*/ 20 h 24"/>
                <a:gd name="T30" fmla="*/ 12 w 20"/>
                <a:gd name="T31" fmla="*/ 24 h 24"/>
                <a:gd name="T32" fmla="*/ 12 w 20"/>
                <a:gd name="T33" fmla="*/ 24 h 24"/>
                <a:gd name="T34" fmla="*/ 8 w 20"/>
                <a:gd name="T35" fmla="*/ 24 h 24"/>
                <a:gd name="T36" fmla="*/ 4 w 20"/>
                <a:gd name="T37" fmla="*/ 24 h 24"/>
                <a:gd name="T38" fmla="*/ 0 w 20"/>
                <a:gd name="T39" fmla="*/ 24 h 24"/>
                <a:gd name="T40" fmla="*/ 0 w 20"/>
                <a:gd name="T41" fmla="*/ 24 h 24"/>
                <a:gd name="T42" fmla="*/ 0 w 20"/>
                <a:gd name="T43" fmla="*/ 24 h 24"/>
                <a:gd name="T44" fmla="*/ 0 w 20"/>
                <a:gd name="T45" fmla="*/ 24 h 24"/>
                <a:gd name="T46" fmla="*/ 8 w 20"/>
                <a:gd name="T47" fmla="*/ 20 h 24"/>
                <a:gd name="T48" fmla="*/ 8 w 20"/>
                <a:gd name="T49" fmla="*/ 20 h 24"/>
                <a:gd name="T50" fmla="*/ 8 w 20"/>
                <a:gd name="T51" fmla="*/ 16 h 24"/>
                <a:gd name="T52" fmla="*/ 4 w 20"/>
                <a:gd name="T53" fmla="*/ 12 h 24"/>
                <a:gd name="T54" fmla="*/ 4 w 20"/>
                <a:gd name="T55" fmla="*/ 12 h 24"/>
                <a:gd name="T56" fmla="*/ 4 w 20"/>
                <a:gd name="T57" fmla="*/ 12 h 24"/>
                <a:gd name="T58" fmla="*/ 8 w 20"/>
                <a:gd name="T59" fmla="*/ 12 h 24"/>
                <a:gd name="T60" fmla="*/ 8 w 20"/>
                <a:gd name="T61" fmla="*/ 12 h 24"/>
                <a:gd name="T62" fmla="*/ 12 w 20"/>
                <a:gd name="T63" fmla="*/ 12 h 24"/>
                <a:gd name="T64" fmla="*/ 12 w 20"/>
                <a:gd name="T65" fmla="*/ 12 h 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24"/>
                <a:gd name="T101" fmla="*/ 20 w 20"/>
                <a:gd name="T102" fmla="*/ 24 h 2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24">
                  <a:moveTo>
                    <a:pt x="16" y="4"/>
                  </a:moveTo>
                  <a:lnTo>
                    <a:pt x="16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4"/>
                  </a:lnTo>
                  <a:close/>
                  <a:moveTo>
                    <a:pt x="12" y="12"/>
                  </a:moveTo>
                  <a:lnTo>
                    <a:pt x="12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6" name="Freeform 439">
              <a:extLst>
                <a:ext uri="{FF2B5EF4-FFF2-40B4-BE49-F238E27FC236}">
                  <a16:creationId xmlns:a16="http://schemas.microsoft.com/office/drawing/2014/main" id="{BA052397-F2B9-42D5-B065-5E60DC03D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065" y="1877143"/>
              <a:ext cx="0" cy="197"/>
            </a:xfrm>
            <a:custGeom>
              <a:avLst/>
              <a:gdLst>
                <a:gd name="T0" fmla="*/ 4 h 4"/>
                <a:gd name="T1" fmla="*/ 4 h 4"/>
                <a:gd name="T2" fmla="*/ 4 h 4"/>
                <a:gd name="T3" fmla="*/ 4 h 4"/>
                <a:gd name="T4" fmla="*/ 4 h 4"/>
                <a:gd name="T5" fmla="*/ 4 h 4"/>
                <a:gd name="T6" fmla="*/ 0 h 4"/>
                <a:gd name="T7" fmla="*/ 0 h 4"/>
                <a:gd name="T8" fmla="*/ 0 h 4"/>
                <a:gd name="T9" fmla="*/ 0 h 4"/>
                <a:gd name="T10" fmla="*/ 0 h 4"/>
                <a:gd name="T11" fmla="*/ 0 h 4"/>
                <a:gd name="T12" fmla="*/ 0 h 4"/>
                <a:gd name="T13" fmla="*/ 0 h 4"/>
                <a:gd name="T14" fmla="*/ 0 h 4"/>
                <a:gd name="T15" fmla="*/ 4 h 4"/>
                <a:gd name="T16" fmla="*/ 4 h 4"/>
                <a:gd name="T17" fmla="*/ 4 h 4"/>
                <a:gd name="T18" fmla="*/ 4 h 4"/>
                <a:gd name="T19" fmla="*/ 4 h 4"/>
                <a:gd name="T20" fmla="*/ 4 h 4"/>
                <a:gd name="T21" fmla="*/ 4 h 4"/>
                <a:gd name="T22" fmla="*/ 4 h 4"/>
                <a:gd name="T23" fmla="*/ 4 h 4"/>
                <a:gd name="T24" fmla="*/ 4 h 4"/>
                <a:gd name="T25" fmla="*/ 4 h 4"/>
                <a:gd name="T26" fmla="*/ 4 h 4"/>
                <a:gd name="T27" fmla="*/ 4 h 4"/>
                <a:gd name="T28" fmla="*/ 4 h 4"/>
                <a:gd name="T29" fmla="*/ 4 h 4"/>
                <a:gd name="T30" fmla="*/ 4 h 4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h 4"/>
                <a:gd name="T63" fmla="*/ 4 h 4"/>
              </a:gdLst>
              <a:ahLst/>
              <a:cxnLst>
                <a:cxn ang="T31">
                  <a:pos x="0" y="T0"/>
                </a:cxn>
                <a:cxn ang="T32">
                  <a:pos x="0" y="T1"/>
                </a:cxn>
                <a:cxn ang="T33">
                  <a:pos x="0" y="T2"/>
                </a:cxn>
                <a:cxn ang="T34">
                  <a:pos x="0" y="T3"/>
                </a:cxn>
                <a:cxn ang="T35">
                  <a:pos x="0" y="T4"/>
                </a:cxn>
                <a:cxn ang="T36">
                  <a:pos x="0" y="T5"/>
                </a:cxn>
                <a:cxn ang="T37">
                  <a:pos x="0" y="T6"/>
                </a:cxn>
                <a:cxn ang="T38">
                  <a:pos x="0" y="T7"/>
                </a:cxn>
                <a:cxn ang="T39">
                  <a:pos x="0" y="T8"/>
                </a:cxn>
                <a:cxn ang="T40">
                  <a:pos x="0" y="T9"/>
                </a:cxn>
                <a:cxn ang="T41">
                  <a:pos x="0" y="T10"/>
                </a:cxn>
                <a:cxn ang="T42">
                  <a:pos x="0" y="T11"/>
                </a:cxn>
                <a:cxn ang="T43">
                  <a:pos x="0" y="T12"/>
                </a:cxn>
                <a:cxn ang="T44">
                  <a:pos x="0" y="T13"/>
                </a:cxn>
                <a:cxn ang="T45">
                  <a:pos x="0" y="T14"/>
                </a:cxn>
                <a:cxn ang="T46">
                  <a:pos x="0" y="T15"/>
                </a:cxn>
                <a:cxn ang="T47">
                  <a:pos x="0" y="T16"/>
                </a:cxn>
                <a:cxn ang="T48">
                  <a:pos x="0" y="T17"/>
                </a:cxn>
                <a:cxn ang="T49">
                  <a:pos x="0" y="T18"/>
                </a:cxn>
                <a:cxn ang="T50">
                  <a:pos x="0" y="T19"/>
                </a:cxn>
                <a:cxn ang="T51">
                  <a:pos x="0" y="T20"/>
                </a:cxn>
                <a:cxn ang="T52">
                  <a:pos x="0" y="T21"/>
                </a:cxn>
                <a:cxn ang="T53">
                  <a:pos x="0" y="T22"/>
                </a:cxn>
                <a:cxn ang="T54">
                  <a:pos x="0" y="T23"/>
                </a:cxn>
                <a:cxn ang="T55">
                  <a:pos x="0" y="T24"/>
                </a:cxn>
                <a:cxn ang="T56">
                  <a:pos x="0" y="T25"/>
                </a:cxn>
                <a:cxn ang="T57">
                  <a:pos x="0" y="T26"/>
                </a:cxn>
                <a:cxn ang="T58">
                  <a:pos x="0" y="T27"/>
                </a:cxn>
                <a:cxn ang="T59">
                  <a:pos x="0" y="T28"/>
                </a:cxn>
                <a:cxn ang="T60">
                  <a:pos x="0" y="T29"/>
                </a:cxn>
                <a:cxn ang="T61">
                  <a:pos x="0" y="T30"/>
                </a:cxn>
              </a:cxnLst>
              <a:rect l="0" t="T62" r="0" b="T63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7" name="Freeform 440">
              <a:extLst>
                <a:ext uri="{FF2B5EF4-FFF2-40B4-BE49-F238E27FC236}">
                  <a16:creationId xmlns:a16="http://schemas.microsoft.com/office/drawing/2014/main" id="{1042FFC9-B1B7-4011-AE57-A1FEB271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489" y="1878325"/>
              <a:ext cx="0" cy="197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4 h 4"/>
                <a:gd name="T4" fmla="*/ 4 h 4"/>
                <a:gd name="T5" fmla="*/ 4 h 4"/>
                <a:gd name="T6" fmla="*/ 4 h 4"/>
                <a:gd name="T7" fmla="*/ 4 h 4"/>
                <a:gd name="T8" fmla="*/ 4 h 4"/>
                <a:gd name="T9" fmla="*/ 4 h 4"/>
                <a:gd name="T10" fmla="*/ 4 h 4"/>
                <a:gd name="T11" fmla="*/ 4 h 4"/>
                <a:gd name="T12" fmla="*/ 4 h 4"/>
                <a:gd name="T13" fmla="*/ 0 h 4"/>
                <a:gd name="T14" fmla="*/ 0 h 4"/>
                <a:gd name="T15" fmla="*/ 0 h 4"/>
                <a:gd name="T16" fmla="*/ 0 h 4"/>
                <a:gd name="T17" fmla="*/ 0 h 4"/>
                <a:gd name="T18" fmla="*/ 0 h 4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h 4"/>
                <a:gd name="T39" fmla="*/ 4 h 4"/>
              </a:gdLst>
              <a:ahLst/>
              <a:cxnLst>
                <a:cxn ang="T19">
                  <a:pos x="0" y="T0"/>
                </a:cxn>
                <a:cxn ang="T20">
                  <a:pos x="0" y="T1"/>
                </a:cxn>
                <a:cxn ang="T21">
                  <a:pos x="0" y="T2"/>
                </a:cxn>
                <a:cxn ang="T22">
                  <a:pos x="0" y="T3"/>
                </a:cxn>
                <a:cxn ang="T23">
                  <a:pos x="0" y="T4"/>
                </a:cxn>
                <a:cxn ang="T24">
                  <a:pos x="0" y="T5"/>
                </a:cxn>
                <a:cxn ang="T25">
                  <a:pos x="0" y="T6"/>
                </a:cxn>
                <a:cxn ang="T26">
                  <a:pos x="0" y="T7"/>
                </a:cxn>
                <a:cxn ang="T27">
                  <a:pos x="0" y="T8"/>
                </a:cxn>
                <a:cxn ang="T28">
                  <a:pos x="0" y="T9"/>
                </a:cxn>
                <a:cxn ang="T29">
                  <a:pos x="0" y="T10"/>
                </a:cxn>
                <a:cxn ang="T30">
                  <a:pos x="0" y="T11"/>
                </a:cxn>
                <a:cxn ang="T31">
                  <a:pos x="0" y="T12"/>
                </a:cxn>
                <a:cxn ang="T32">
                  <a:pos x="0" y="T13"/>
                </a:cxn>
                <a:cxn ang="T33">
                  <a:pos x="0" y="T14"/>
                </a:cxn>
                <a:cxn ang="T34">
                  <a:pos x="0" y="T15"/>
                </a:cxn>
                <a:cxn ang="T35">
                  <a:pos x="0" y="T16"/>
                </a:cxn>
                <a:cxn ang="T36">
                  <a:pos x="0" y="T17"/>
                </a:cxn>
                <a:cxn ang="T37">
                  <a:pos x="0" y="T18"/>
                </a:cxn>
              </a:cxnLst>
              <a:rect l="0" t="T38" r="0" b="T39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8" name="Freeform 441">
              <a:extLst>
                <a:ext uri="{FF2B5EF4-FFF2-40B4-BE49-F238E27FC236}">
                  <a16:creationId xmlns:a16="http://schemas.microsoft.com/office/drawing/2014/main" id="{9E987F07-99C6-4DCC-95BF-02854A563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096" y="1873992"/>
              <a:ext cx="0" cy="197"/>
            </a:xfrm>
            <a:custGeom>
              <a:avLst/>
              <a:gdLst>
                <a:gd name="T0" fmla="*/ 4 h 4"/>
                <a:gd name="T1" fmla="*/ 4 h 4"/>
                <a:gd name="T2" fmla="*/ 4 h 4"/>
                <a:gd name="T3" fmla="*/ 0 h 4"/>
                <a:gd name="T4" fmla="*/ 0 h 4"/>
                <a:gd name="T5" fmla="*/ 0 h 4"/>
                <a:gd name="T6" fmla="*/ 0 h 4"/>
                <a:gd name="T7" fmla="*/ 0 h 4"/>
                <a:gd name="T8" fmla="*/ 0 h 4"/>
                <a:gd name="T9" fmla="*/ 0 h 4"/>
                <a:gd name="T10" fmla="*/ 4 h 4"/>
                <a:gd name="T11" fmla="*/ 4 h 4"/>
                <a:gd name="T12" fmla="*/ 4 h 4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h 4"/>
                <a:gd name="T27" fmla="*/ 4 h 4"/>
              </a:gdLst>
              <a:ahLst/>
              <a:cxnLst>
                <a:cxn ang="T13">
                  <a:pos x="0" y="T0"/>
                </a:cxn>
                <a:cxn ang="T14">
                  <a:pos x="0" y="T1"/>
                </a:cxn>
                <a:cxn ang="T15">
                  <a:pos x="0" y="T2"/>
                </a:cxn>
                <a:cxn ang="T16">
                  <a:pos x="0" y="T3"/>
                </a:cxn>
                <a:cxn ang="T17">
                  <a:pos x="0" y="T4"/>
                </a:cxn>
                <a:cxn ang="T18">
                  <a:pos x="0" y="T5"/>
                </a:cxn>
                <a:cxn ang="T19">
                  <a:pos x="0" y="T6"/>
                </a:cxn>
                <a:cxn ang="T20">
                  <a:pos x="0" y="T7"/>
                </a:cxn>
                <a:cxn ang="T21">
                  <a:pos x="0" y="T8"/>
                </a:cxn>
                <a:cxn ang="T22">
                  <a:pos x="0" y="T9"/>
                </a:cxn>
                <a:cxn ang="T23">
                  <a:pos x="0" y="T10"/>
                </a:cxn>
                <a:cxn ang="T24">
                  <a:pos x="0" y="T11"/>
                </a:cxn>
                <a:cxn ang="T25">
                  <a:pos x="0" y="T12"/>
                </a:cxn>
              </a:cxnLst>
              <a:rect l="0" t="T26" r="0" b="T27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9" name="Freeform 442">
              <a:extLst>
                <a:ext uri="{FF2B5EF4-FFF2-40B4-BE49-F238E27FC236}">
                  <a16:creationId xmlns:a16="http://schemas.microsoft.com/office/drawing/2014/main" id="{D3951E36-4D3A-4343-8A36-3E4C30C04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914" y="1855279"/>
              <a:ext cx="197" cy="197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4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0 h 4"/>
                <a:gd name="T12" fmla="*/ 4 w 4"/>
                <a:gd name="T13" fmla="*/ 0 h 4"/>
                <a:gd name="T14" fmla="*/ 0 w 4"/>
                <a:gd name="T15" fmla="*/ 0 h 4"/>
                <a:gd name="T16" fmla="*/ 0 w 4"/>
                <a:gd name="T17" fmla="*/ 0 h 4"/>
                <a:gd name="T18" fmla="*/ 0 w 4"/>
                <a:gd name="T19" fmla="*/ 4 h 4"/>
                <a:gd name="T20" fmla="*/ 0 w 4"/>
                <a:gd name="T21" fmla="*/ 4 h 4"/>
                <a:gd name="T22" fmla="*/ 0 w 4"/>
                <a:gd name="T23" fmla="*/ 4 h 4"/>
                <a:gd name="T24" fmla="*/ 0 w 4"/>
                <a:gd name="T25" fmla="*/ 4 h 4"/>
                <a:gd name="T26" fmla="*/ 0 w 4"/>
                <a:gd name="T27" fmla="*/ 4 h 4"/>
                <a:gd name="T28" fmla="*/ 0 w 4"/>
                <a:gd name="T29" fmla="*/ 4 h 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4"/>
                <a:gd name="T47" fmla="*/ 4 w 4"/>
                <a:gd name="T48" fmla="*/ 4 h 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0" name="Freeform 443">
              <a:extLst>
                <a:ext uri="{FF2B5EF4-FFF2-40B4-BE49-F238E27FC236}">
                  <a16:creationId xmlns:a16="http://schemas.microsoft.com/office/drawing/2014/main" id="{13573F07-7563-4B87-A771-8B6ECC0F7F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2686" y="1860598"/>
              <a:ext cx="4924" cy="5909"/>
            </a:xfrm>
            <a:custGeom>
              <a:avLst/>
              <a:gdLst>
                <a:gd name="T0" fmla="*/ 56 w 96"/>
                <a:gd name="T1" fmla="*/ 52 h 116"/>
                <a:gd name="T2" fmla="*/ 52 w 96"/>
                <a:gd name="T3" fmla="*/ 48 h 116"/>
                <a:gd name="T4" fmla="*/ 68 w 96"/>
                <a:gd name="T5" fmla="*/ 56 h 116"/>
                <a:gd name="T6" fmla="*/ 68 w 96"/>
                <a:gd name="T7" fmla="*/ 56 h 116"/>
                <a:gd name="T8" fmla="*/ 88 w 96"/>
                <a:gd name="T9" fmla="*/ 88 h 116"/>
                <a:gd name="T10" fmla="*/ 96 w 96"/>
                <a:gd name="T11" fmla="*/ 88 h 116"/>
                <a:gd name="T12" fmla="*/ 24 w 96"/>
                <a:gd name="T13" fmla="*/ 0 h 116"/>
                <a:gd name="T14" fmla="*/ 28 w 96"/>
                <a:gd name="T15" fmla="*/ 8 h 116"/>
                <a:gd name="T16" fmla="*/ 28 w 96"/>
                <a:gd name="T17" fmla="*/ 12 h 116"/>
                <a:gd name="T18" fmla="*/ 28 w 96"/>
                <a:gd name="T19" fmla="*/ 16 h 116"/>
                <a:gd name="T20" fmla="*/ 28 w 96"/>
                <a:gd name="T21" fmla="*/ 12 h 116"/>
                <a:gd name="T22" fmla="*/ 24 w 96"/>
                <a:gd name="T23" fmla="*/ 4 h 116"/>
                <a:gd name="T24" fmla="*/ 16 w 96"/>
                <a:gd name="T25" fmla="*/ 0 h 116"/>
                <a:gd name="T26" fmla="*/ 4 w 96"/>
                <a:gd name="T27" fmla="*/ 4 h 116"/>
                <a:gd name="T28" fmla="*/ 16 w 96"/>
                <a:gd name="T29" fmla="*/ 4 h 116"/>
                <a:gd name="T30" fmla="*/ 4 w 96"/>
                <a:gd name="T31" fmla="*/ 8 h 116"/>
                <a:gd name="T32" fmla="*/ 40 w 96"/>
                <a:gd name="T33" fmla="*/ 28 h 116"/>
                <a:gd name="T34" fmla="*/ 44 w 96"/>
                <a:gd name="T35" fmla="*/ 36 h 116"/>
                <a:gd name="T36" fmla="*/ 44 w 96"/>
                <a:gd name="T37" fmla="*/ 40 h 116"/>
                <a:gd name="T38" fmla="*/ 44 w 96"/>
                <a:gd name="T39" fmla="*/ 36 h 116"/>
                <a:gd name="T40" fmla="*/ 40 w 96"/>
                <a:gd name="T41" fmla="*/ 28 h 116"/>
                <a:gd name="T42" fmla="*/ 12 w 96"/>
                <a:gd name="T43" fmla="*/ 32 h 116"/>
                <a:gd name="T44" fmla="*/ 16 w 96"/>
                <a:gd name="T45" fmla="*/ 40 h 116"/>
                <a:gd name="T46" fmla="*/ 20 w 96"/>
                <a:gd name="T47" fmla="*/ 48 h 116"/>
                <a:gd name="T48" fmla="*/ 12 w 96"/>
                <a:gd name="T49" fmla="*/ 48 h 116"/>
                <a:gd name="T50" fmla="*/ 12 w 96"/>
                <a:gd name="T51" fmla="*/ 44 h 116"/>
                <a:gd name="T52" fmla="*/ 12 w 96"/>
                <a:gd name="T53" fmla="*/ 40 h 116"/>
                <a:gd name="T54" fmla="*/ 24 w 96"/>
                <a:gd name="T55" fmla="*/ 36 h 116"/>
                <a:gd name="T56" fmla="*/ 20 w 96"/>
                <a:gd name="T57" fmla="*/ 52 h 116"/>
                <a:gd name="T58" fmla="*/ 24 w 96"/>
                <a:gd name="T59" fmla="*/ 52 h 116"/>
                <a:gd name="T60" fmla="*/ 20 w 96"/>
                <a:gd name="T61" fmla="*/ 60 h 116"/>
                <a:gd name="T62" fmla="*/ 16 w 96"/>
                <a:gd name="T63" fmla="*/ 56 h 116"/>
                <a:gd name="T64" fmla="*/ 48 w 96"/>
                <a:gd name="T65" fmla="*/ 64 h 116"/>
                <a:gd name="T66" fmla="*/ 48 w 96"/>
                <a:gd name="T67" fmla="*/ 60 h 116"/>
                <a:gd name="T68" fmla="*/ 60 w 96"/>
                <a:gd name="T69" fmla="*/ 72 h 116"/>
                <a:gd name="T70" fmla="*/ 64 w 96"/>
                <a:gd name="T71" fmla="*/ 72 h 116"/>
                <a:gd name="T72" fmla="*/ 56 w 96"/>
                <a:gd name="T73" fmla="*/ 64 h 116"/>
                <a:gd name="T74" fmla="*/ 72 w 96"/>
                <a:gd name="T75" fmla="*/ 76 h 116"/>
                <a:gd name="T76" fmla="*/ 72 w 96"/>
                <a:gd name="T77" fmla="*/ 92 h 116"/>
                <a:gd name="T78" fmla="*/ 76 w 96"/>
                <a:gd name="T79" fmla="*/ 84 h 116"/>
                <a:gd name="T80" fmla="*/ 76 w 96"/>
                <a:gd name="T81" fmla="*/ 80 h 116"/>
                <a:gd name="T82" fmla="*/ 76 w 96"/>
                <a:gd name="T83" fmla="*/ 88 h 116"/>
                <a:gd name="T84" fmla="*/ 80 w 96"/>
                <a:gd name="T85" fmla="*/ 116 h 116"/>
                <a:gd name="T86" fmla="*/ 84 w 96"/>
                <a:gd name="T87" fmla="*/ 108 h 116"/>
                <a:gd name="T88" fmla="*/ 88 w 96"/>
                <a:gd name="T89" fmla="*/ 108 h 116"/>
                <a:gd name="T90" fmla="*/ 88 w 96"/>
                <a:gd name="T91" fmla="*/ 112 h 116"/>
                <a:gd name="T92" fmla="*/ 84 w 96"/>
                <a:gd name="T93" fmla="*/ 112 h 11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96"/>
                <a:gd name="T142" fmla="*/ 0 h 116"/>
                <a:gd name="T143" fmla="*/ 96 w 96"/>
                <a:gd name="T144" fmla="*/ 116 h 11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96" h="116">
                  <a:moveTo>
                    <a:pt x="56" y="52"/>
                  </a:moveTo>
                  <a:lnTo>
                    <a:pt x="52" y="52"/>
                  </a:lnTo>
                  <a:lnTo>
                    <a:pt x="56" y="52"/>
                  </a:lnTo>
                  <a:lnTo>
                    <a:pt x="52" y="48"/>
                  </a:lnTo>
                  <a:lnTo>
                    <a:pt x="52" y="44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52"/>
                  </a:lnTo>
                  <a:close/>
                  <a:moveTo>
                    <a:pt x="68" y="56"/>
                  </a:moveTo>
                  <a:lnTo>
                    <a:pt x="68" y="52"/>
                  </a:lnTo>
                  <a:lnTo>
                    <a:pt x="72" y="56"/>
                  </a:lnTo>
                  <a:lnTo>
                    <a:pt x="68" y="56"/>
                  </a:lnTo>
                  <a:close/>
                  <a:moveTo>
                    <a:pt x="96" y="88"/>
                  </a:moveTo>
                  <a:lnTo>
                    <a:pt x="92" y="88"/>
                  </a:lnTo>
                  <a:lnTo>
                    <a:pt x="88" y="88"/>
                  </a:lnTo>
                  <a:lnTo>
                    <a:pt x="88" y="84"/>
                  </a:lnTo>
                  <a:lnTo>
                    <a:pt x="92" y="84"/>
                  </a:lnTo>
                  <a:lnTo>
                    <a:pt x="96" y="88"/>
                  </a:lnTo>
                  <a:close/>
                  <a:moveTo>
                    <a:pt x="16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6" y="0"/>
                  </a:lnTo>
                  <a:close/>
                  <a:moveTo>
                    <a:pt x="4" y="8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8"/>
                  </a:lnTo>
                  <a:lnTo>
                    <a:pt x="4" y="8"/>
                  </a:lnTo>
                  <a:close/>
                  <a:moveTo>
                    <a:pt x="36" y="24"/>
                  </a:moveTo>
                  <a:lnTo>
                    <a:pt x="36" y="28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6" y="28"/>
                  </a:lnTo>
                  <a:lnTo>
                    <a:pt x="36" y="24"/>
                  </a:lnTo>
                  <a:close/>
                  <a:moveTo>
                    <a:pt x="12" y="32"/>
                  </a:moveTo>
                  <a:lnTo>
                    <a:pt x="16" y="32"/>
                  </a:lnTo>
                  <a:lnTo>
                    <a:pt x="16" y="36"/>
                  </a:lnTo>
                  <a:lnTo>
                    <a:pt x="16" y="40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20" y="48"/>
                  </a:lnTo>
                  <a:lnTo>
                    <a:pt x="16" y="52"/>
                  </a:lnTo>
                  <a:lnTo>
                    <a:pt x="16" y="48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8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2" y="36"/>
                  </a:lnTo>
                  <a:lnTo>
                    <a:pt x="12" y="32"/>
                  </a:lnTo>
                  <a:close/>
                  <a:moveTo>
                    <a:pt x="24" y="36"/>
                  </a:moveTo>
                  <a:lnTo>
                    <a:pt x="28" y="36"/>
                  </a:lnTo>
                  <a:lnTo>
                    <a:pt x="24" y="36"/>
                  </a:lnTo>
                  <a:close/>
                  <a:moveTo>
                    <a:pt x="20" y="52"/>
                  </a:moveTo>
                  <a:lnTo>
                    <a:pt x="20" y="56"/>
                  </a:lnTo>
                  <a:lnTo>
                    <a:pt x="20" y="52"/>
                  </a:lnTo>
                  <a:lnTo>
                    <a:pt x="24" y="52"/>
                  </a:lnTo>
                  <a:lnTo>
                    <a:pt x="24" y="56"/>
                  </a:lnTo>
                  <a:lnTo>
                    <a:pt x="24" y="60"/>
                  </a:lnTo>
                  <a:lnTo>
                    <a:pt x="20" y="60"/>
                  </a:lnTo>
                  <a:lnTo>
                    <a:pt x="24" y="60"/>
                  </a:lnTo>
                  <a:lnTo>
                    <a:pt x="20" y="60"/>
                  </a:lnTo>
                  <a:lnTo>
                    <a:pt x="16" y="56"/>
                  </a:lnTo>
                  <a:lnTo>
                    <a:pt x="20" y="52"/>
                  </a:lnTo>
                  <a:close/>
                  <a:moveTo>
                    <a:pt x="48" y="60"/>
                  </a:moveTo>
                  <a:lnTo>
                    <a:pt x="48" y="64"/>
                  </a:lnTo>
                  <a:lnTo>
                    <a:pt x="44" y="64"/>
                  </a:lnTo>
                  <a:lnTo>
                    <a:pt x="44" y="60"/>
                  </a:lnTo>
                  <a:lnTo>
                    <a:pt x="48" y="60"/>
                  </a:lnTo>
                  <a:close/>
                  <a:moveTo>
                    <a:pt x="56" y="64"/>
                  </a:moveTo>
                  <a:lnTo>
                    <a:pt x="60" y="68"/>
                  </a:lnTo>
                  <a:lnTo>
                    <a:pt x="60" y="72"/>
                  </a:lnTo>
                  <a:lnTo>
                    <a:pt x="64" y="72"/>
                  </a:lnTo>
                  <a:lnTo>
                    <a:pt x="64" y="76"/>
                  </a:lnTo>
                  <a:lnTo>
                    <a:pt x="64" y="72"/>
                  </a:lnTo>
                  <a:lnTo>
                    <a:pt x="60" y="72"/>
                  </a:lnTo>
                  <a:lnTo>
                    <a:pt x="60" y="68"/>
                  </a:lnTo>
                  <a:lnTo>
                    <a:pt x="56" y="64"/>
                  </a:lnTo>
                  <a:close/>
                  <a:moveTo>
                    <a:pt x="76" y="80"/>
                  </a:moveTo>
                  <a:lnTo>
                    <a:pt x="72" y="80"/>
                  </a:lnTo>
                  <a:lnTo>
                    <a:pt x="72" y="76"/>
                  </a:lnTo>
                  <a:lnTo>
                    <a:pt x="72" y="80"/>
                  </a:lnTo>
                  <a:lnTo>
                    <a:pt x="76" y="80"/>
                  </a:lnTo>
                  <a:close/>
                  <a:moveTo>
                    <a:pt x="72" y="92"/>
                  </a:moveTo>
                  <a:lnTo>
                    <a:pt x="72" y="88"/>
                  </a:lnTo>
                  <a:lnTo>
                    <a:pt x="76" y="88"/>
                  </a:lnTo>
                  <a:lnTo>
                    <a:pt x="76" y="84"/>
                  </a:lnTo>
                  <a:lnTo>
                    <a:pt x="80" y="84"/>
                  </a:lnTo>
                  <a:lnTo>
                    <a:pt x="76" y="84"/>
                  </a:lnTo>
                  <a:lnTo>
                    <a:pt x="76" y="80"/>
                  </a:lnTo>
                  <a:lnTo>
                    <a:pt x="80" y="80"/>
                  </a:lnTo>
                  <a:lnTo>
                    <a:pt x="80" y="84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2" y="92"/>
                  </a:lnTo>
                  <a:close/>
                  <a:moveTo>
                    <a:pt x="80" y="116"/>
                  </a:moveTo>
                  <a:lnTo>
                    <a:pt x="80" y="112"/>
                  </a:lnTo>
                  <a:lnTo>
                    <a:pt x="84" y="112"/>
                  </a:lnTo>
                  <a:lnTo>
                    <a:pt x="84" y="108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08"/>
                  </a:lnTo>
                  <a:lnTo>
                    <a:pt x="92" y="108"/>
                  </a:lnTo>
                  <a:lnTo>
                    <a:pt x="92" y="112"/>
                  </a:lnTo>
                  <a:lnTo>
                    <a:pt x="88" y="112"/>
                  </a:lnTo>
                  <a:lnTo>
                    <a:pt x="88" y="116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0" y="116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1" name="Freeform 444">
              <a:extLst>
                <a:ext uri="{FF2B5EF4-FFF2-40B4-BE49-F238E27FC236}">
                  <a16:creationId xmlns:a16="http://schemas.microsoft.com/office/drawing/2014/main" id="{F2EAE6D7-B0B4-42F6-9A36-19BC8BF26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8398" y="1865522"/>
              <a:ext cx="591" cy="394"/>
            </a:xfrm>
            <a:custGeom>
              <a:avLst/>
              <a:gdLst>
                <a:gd name="T0" fmla="*/ 12 w 12"/>
                <a:gd name="T1" fmla="*/ 8 h 8"/>
                <a:gd name="T2" fmla="*/ 12 w 12"/>
                <a:gd name="T3" fmla="*/ 8 h 8"/>
                <a:gd name="T4" fmla="*/ 12 w 12"/>
                <a:gd name="T5" fmla="*/ 8 h 8"/>
                <a:gd name="T6" fmla="*/ 12 w 12"/>
                <a:gd name="T7" fmla="*/ 8 h 8"/>
                <a:gd name="T8" fmla="*/ 12 w 12"/>
                <a:gd name="T9" fmla="*/ 8 h 8"/>
                <a:gd name="T10" fmla="*/ 0 w 12"/>
                <a:gd name="T11" fmla="*/ 0 h 8"/>
                <a:gd name="T12" fmla="*/ 0 w 12"/>
                <a:gd name="T13" fmla="*/ 0 h 8"/>
                <a:gd name="T14" fmla="*/ 0 w 12"/>
                <a:gd name="T15" fmla="*/ 0 h 8"/>
                <a:gd name="T16" fmla="*/ 0 w 12"/>
                <a:gd name="T17" fmla="*/ 0 h 8"/>
                <a:gd name="T18" fmla="*/ 0 w 12"/>
                <a:gd name="T19" fmla="*/ 0 h 8"/>
                <a:gd name="T20" fmla="*/ 0 w 12"/>
                <a:gd name="T21" fmla="*/ 0 h 8"/>
                <a:gd name="T22" fmla="*/ 0 w 12"/>
                <a:gd name="T23" fmla="*/ 0 h 8"/>
                <a:gd name="T24" fmla="*/ 0 w 12"/>
                <a:gd name="T25" fmla="*/ 0 h 8"/>
                <a:gd name="T26" fmla="*/ 0 w 12"/>
                <a:gd name="T27" fmla="*/ 0 h 8"/>
                <a:gd name="T28" fmla="*/ 0 w 12"/>
                <a:gd name="T29" fmla="*/ 0 h 8"/>
                <a:gd name="T30" fmla="*/ 0 w 12"/>
                <a:gd name="T31" fmla="*/ 0 h 8"/>
                <a:gd name="T32" fmla="*/ 0 w 12"/>
                <a:gd name="T33" fmla="*/ 0 h 8"/>
                <a:gd name="T34" fmla="*/ 0 w 12"/>
                <a:gd name="T35" fmla="*/ 0 h 8"/>
                <a:gd name="T36" fmla="*/ 4 w 12"/>
                <a:gd name="T37" fmla="*/ 4 h 8"/>
                <a:gd name="T38" fmla="*/ 4 w 12"/>
                <a:gd name="T39" fmla="*/ 4 h 8"/>
                <a:gd name="T40" fmla="*/ 4 w 12"/>
                <a:gd name="T41" fmla="*/ 4 h 8"/>
                <a:gd name="T42" fmla="*/ 4 w 12"/>
                <a:gd name="T43" fmla="*/ 0 h 8"/>
                <a:gd name="T44" fmla="*/ 4 w 12"/>
                <a:gd name="T45" fmla="*/ 0 h 8"/>
                <a:gd name="T46" fmla="*/ 4 w 12"/>
                <a:gd name="T47" fmla="*/ 0 h 8"/>
                <a:gd name="T48" fmla="*/ 4 w 12"/>
                <a:gd name="T49" fmla="*/ 0 h 8"/>
                <a:gd name="T50" fmla="*/ 0 w 12"/>
                <a:gd name="T51" fmla="*/ 4 h 8"/>
                <a:gd name="T52" fmla="*/ 0 w 12"/>
                <a:gd name="T53" fmla="*/ 4 h 8"/>
                <a:gd name="T54" fmla="*/ 0 w 12"/>
                <a:gd name="T55" fmla="*/ 0 h 8"/>
                <a:gd name="T56" fmla="*/ 0 w 12"/>
                <a:gd name="T57" fmla="*/ 0 h 8"/>
                <a:gd name="T58" fmla="*/ 0 w 12"/>
                <a:gd name="T59" fmla="*/ 0 h 8"/>
                <a:gd name="T60" fmla="*/ 4 w 12"/>
                <a:gd name="T61" fmla="*/ 0 h 8"/>
                <a:gd name="T62" fmla="*/ 4 w 12"/>
                <a:gd name="T63" fmla="*/ 0 h 8"/>
                <a:gd name="T64" fmla="*/ 4 w 12"/>
                <a:gd name="T65" fmla="*/ 0 h 8"/>
                <a:gd name="T66" fmla="*/ 4 w 12"/>
                <a:gd name="T67" fmla="*/ 0 h 8"/>
                <a:gd name="T68" fmla="*/ 4 w 12"/>
                <a:gd name="T69" fmla="*/ 4 h 8"/>
                <a:gd name="T70" fmla="*/ 4 w 12"/>
                <a:gd name="T71" fmla="*/ 4 h 8"/>
                <a:gd name="T72" fmla="*/ 4 w 12"/>
                <a:gd name="T73" fmla="*/ 4 h 8"/>
                <a:gd name="T74" fmla="*/ 4 w 12"/>
                <a:gd name="T75" fmla="*/ 4 h 8"/>
                <a:gd name="T76" fmla="*/ 4 w 12"/>
                <a:gd name="T77" fmla="*/ 4 h 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"/>
                <a:gd name="T118" fmla="*/ 0 h 8"/>
                <a:gd name="T119" fmla="*/ 12 w 12"/>
                <a:gd name="T120" fmla="*/ 8 h 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" h="8">
                  <a:moveTo>
                    <a:pt x="12" y="8"/>
                  </a:moveTo>
                  <a:lnTo>
                    <a:pt x="12" y="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2" name="Freeform 445">
              <a:extLst>
                <a:ext uri="{FF2B5EF4-FFF2-40B4-BE49-F238E27FC236}">
                  <a16:creationId xmlns:a16="http://schemas.microsoft.com/office/drawing/2014/main" id="{0B7FEEB6-A314-40BE-8359-EE28E369C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504" y="1854689"/>
              <a:ext cx="0" cy="197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"/>
                <a:gd name="T17" fmla="*/ 0 w 1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">
                  <a:moveTo>
                    <a:pt x="1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3" name="Rectangle 446">
              <a:extLst>
                <a:ext uri="{FF2B5EF4-FFF2-40B4-BE49-F238E27FC236}">
                  <a16:creationId xmlns:a16="http://schemas.microsoft.com/office/drawing/2014/main" id="{45694737-3584-4356-818D-88A8513D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7730" y="1872417"/>
              <a:ext cx="0" cy="0"/>
            </a:xfrm>
            <a:prstGeom prst="rect">
              <a:avLst/>
            </a:prstGeom>
            <a:grpFill/>
            <a:ln w="317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4" name="Freeform 447">
              <a:extLst>
                <a:ext uri="{FF2B5EF4-FFF2-40B4-BE49-F238E27FC236}">
                  <a16:creationId xmlns:a16="http://schemas.microsoft.com/office/drawing/2014/main" id="{19E363F5-8AAF-4E7E-950D-078E08E0F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624" y="1861583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  <a:cxn ang="T6">
                  <a:pos x="0" y="0"/>
                </a:cxn>
                <a:cxn ang="T7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5" name="Rectangle 448">
              <a:extLst>
                <a:ext uri="{FF2B5EF4-FFF2-40B4-BE49-F238E27FC236}">
                  <a16:creationId xmlns:a16="http://schemas.microsoft.com/office/drawing/2014/main" id="{3FDA2308-0109-478B-A258-727C585E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2609" y="1860007"/>
              <a:ext cx="197" cy="0"/>
            </a:xfrm>
            <a:prstGeom prst="rect">
              <a:avLst/>
            </a:prstGeom>
            <a:grpFill/>
            <a:ln w="317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6" name="Freeform 449">
              <a:extLst>
                <a:ext uri="{FF2B5EF4-FFF2-40B4-BE49-F238E27FC236}">
                  <a16:creationId xmlns:a16="http://schemas.microsoft.com/office/drawing/2014/main" id="{5BB72AC2-23EB-458D-8B09-2D3EA4EC7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45" y="1904129"/>
              <a:ext cx="197" cy="39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4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0 h 4"/>
                <a:gd name="T12" fmla="*/ 0 w 4"/>
                <a:gd name="T13" fmla="*/ 0 h 4"/>
                <a:gd name="T14" fmla="*/ 0 w 4"/>
                <a:gd name="T15" fmla="*/ 0 h 4"/>
                <a:gd name="T16" fmla="*/ 4 w 4"/>
                <a:gd name="T17" fmla="*/ 0 h 4"/>
                <a:gd name="T18" fmla="*/ 4 w 4"/>
                <a:gd name="T19" fmla="*/ 0 h 4"/>
                <a:gd name="T20" fmla="*/ 4 w 4"/>
                <a:gd name="T21" fmla="*/ 0 h 4"/>
                <a:gd name="T22" fmla="*/ 0 w 4"/>
                <a:gd name="T23" fmla="*/ 0 h 4"/>
                <a:gd name="T24" fmla="*/ 0 w 4"/>
                <a:gd name="T25" fmla="*/ 4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"/>
                <a:gd name="T40" fmla="*/ 0 h 4"/>
                <a:gd name="T41" fmla="*/ 4 w 4"/>
                <a:gd name="T42" fmla="*/ 4 h 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7" name="Freeform 450">
              <a:extLst>
                <a:ext uri="{FF2B5EF4-FFF2-40B4-BE49-F238E27FC236}">
                  <a16:creationId xmlns:a16="http://schemas.microsoft.com/office/drawing/2014/main" id="{61A8BEF9-9726-4D68-8DE8-ABD9670CA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215" y="1890341"/>
              <a:ext cx="0" cy="197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0 h 1"/>
                <a:gd name="T5" fmla="*/ 0 h 1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h 1"/>
                <a:gd name="T13" fmla="*/ 1 h 1"/>
              </a:gdLst>
              <a:ahLst/>
              <a:cxnLst>
                <a:cxn ang="T6">
                  <a:pos x="0" y="T0"/>
                </a:cxn>
                <a:cxn ang="T7">
                  <a:pos x="0" y="T1"/>
                </a:cxn>
                <a:cxn ang="T8">
                  <a:pos x="0" y="T2"/>
                </a:cxn>
                <a:cxn ang="T9">
                  <a:pos x="0" y="T3"/>
                </a:cxn>
                <a:cxn ang="T10">
                  <a:pos x="0" y="T4"/>
                </a:cxn>
                <a:cxn ang="T11">
                  <a:pos x="0" y="T5"/>
                </a:cxn>
              </a:cxnLst>
              <a:rect l="0" t="T12" r="0" b="T13"/>
              <a:pathLst>
                <a:path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8" name="Freeform 451">
              <a:extLst>
                <a:ext uri="{FF2B5EF4-FFF2-40B4-BE49-F238E27FC236}">
                  <a16:creationId xmlns:a16="http://schemas.microsoft.com/office/drawing/2014/main" id="{AE85D66A-DCB7-4BFB-A834-DBE76E3A0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5215" y="1891326"/>
              <a:ext cx="0" cy="197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0 h 1"/>
                <a:gd name="T5" fmla="*/ 0 h 1"/>
                <a:gd name="T6" fmla="*/ 0 h 1"/>
                <a:gd name="T7" fmla="*/ 0 h 1"/>
                <a:gd name="T8" fmla="*/ 0 h 1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h 1"/>
                <a:gd name="T19" fmla="*/ 1 h 1"/>
              </a:gdLst>
              <a:ahLst/>
              <a:cxnLst>
                <a:cxn ang="T9">
                  <a:pos x="0" y="T0"/>
                </a:cxn>
                <a:cxn ang="T10">
                  <a:pos x="0" y="T1"/>
                </a:cxn>
                <a:cxn ang="T11">
                  <a:pos x="0" y="T2"/>
                </a:cxn>
                <a:cxn ang="T12">
                  <a:pos x="0" y="T3"/>
                </a:cxn>
                <a:cxn ang="T13">
                  <a:pos x="0" y="T4"/>
                </a:cxn>
                <a:cxn ang="T14">
                  <a:pos x="0" y="T5"/>
                </a:cxn>
                <a:cxn ang="T15">
                  <a:pos x="0" y="T6"/>
                </a:cxn>
                <a:cxn ang="T16">
                  <a:pos x="0" y="T7"/>
                </a:cxn>
                <a:cxn ang="T17">
                  <a:pos x="0" y="T8"/>
                </a:cxn>
              </a:cxnLst>
              <a:rect l="0" t="T18" r="0" b="T19"/>
              <a:pathLst>
                <a:path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9" name="Freeform 452">
              <a:extLst>
                <a:ext uri="{FF2B5EF4-FFF2-40B4-BE49-F238E27FC236}">
                  <a16:creationId xmlns:a16="http://schemas.microsoft.com/office/drawing/2014/main" id="{06A0647F-AA57-4EAB-A37A-DD468EFD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957" y="1899599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  <a:gd name="T6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  <a:cxn ang="T6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0" name="Freeform 453">
              <a:extLst>
                <a:ext uri="{FF2B5EF4-FFF2-40B4-BE49-F238E27FC236}">
                  <a16:creationId xmlns:a16="http://schemas.microsoft.com/office/drawing/2014/main" id="{A6A80C23-8866-4BBC-BDB7-93B4247A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594" y="1901372"/>
              <a:ext cx="197" cy="197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0 h 2"/>
                <a:gd name="T6" fmla="*/ 3 w 3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2"/>
                <a:gd name="T14" fmla="*/ 3 w 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1" name="Freeform 454">
              <a:extLst>
                <a:ext uri="{FF2B5EF4-FFF2-40B4-BE49-F238E27FC236}">
                  <a16:creationId xmlns:a16="http://schemas.microsoft.com/office/drawing/2014/main" id="{C7A9671C-5247-44C8-9F90-3197F827F8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5563" y="1895463"/>
              <a:ext cx="1182" cy="394"/>
            </a:xfrm>
            <a:custGeom>
              <a:avLst/>
              <a:gdLst>
                <a:gd name="T0" fmla="*/ 2 w 13"/>
                <a:gd name="T1" fmla="*/ 0 h 6"/>
                <a:gd name="T2" fmla="*/ 5 w 13"/>
                <a:gd name="T3" fmla="*/ 0 h 6"/>
                <a:gd name="T4" fmla="*/ 5 w 13"/>
                <a:gd name="T5" fmla="*/ 3 h 6"/>
                <a:gd name="T6" fmla="*/ 2 w 13"/>
                <a:gd name="T7" fmla="*/ 3 h 6"/>
                <a:gd name="T8" fmla="*/ 0 w 13"/>
                <a:gd name="T9" fmla="*/ 1 h 6"/>
                <a:gd name="T10" fmla="*/ 2 w 13"/>
                <a:gd name="T11" fmla="*/ 0 h 6"/>
                <a:gd name="T12" fmla="*/ 13 w 13"/>
                <a:gd name="T13" fmla="*/ 6 h 6"/>
                <a:gd name="T14" fmla="*/ 6 w 13"/>
                <a:gd name="T15" fmla="*/ 4 h 6"/>
                <a:gd name="T16" fmla="*/ 9 w 13"/>
                <a:gd name="T17" fmla="*/ 3 h 6"/>
                <a:gd name="T18" fmla="*/ 13 w 13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6"/>
                <a:gd name="T32" fmla="*/ 13 w 13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6">
                  <a:moveTo>
                    <a:pt x="2" y="0"/>
                  </a:moveTo>
                  <a:lnTo>
                    <a:pt x="5" y="0"/>
                  </a:ln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close/>
                  <a:moveTo>
                    <a:pt x="13" y="6"/>
                  </a:moveTo>
                  <a:lnTo>
                    <a:pt x="6" y="4"/>
                  </a:lnTo>
                  <a:lnTo>
                    <a:pt x="9" y="3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2" name="Freeform 455">
              <a:extLst>
                <a:ext uri="{FF2B5EF4-FFF2-40B4-BE49-F238E27FC236}">
                  <a16:creationId xmlns:a16="http://schemas.microsoft.com/office/drawing/2014/main" id="{7F3F9D69-FF2C-4041-9B42-5A560DC1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139" y="1896053"/>
              <a:ext cx="197" cy="197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2 h 2"/>
                <a:gd name="T4" fmla="*/ 0 w 2"/>
                <a:gd name="T5" fmla="*/ 1 h 2"/>
                <a:gd name="T6" fmla="*/ 2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2" y="0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3" name="Freeform 456">
              <a:extLst>
                <a:ext uri="{FF2B5EF4-FFF2-40B4-BE49-F238E27FC236}">
                  <a16:creationId xmlns:a16="http://schemas.microsoft.com/office/drawing/2014/main" id="{DCE1383F-158F-46EF-B0DA-EC023F34C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927" y="1899796"/>
              <a:ext cx="0" cy="19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"/>
                <a:gd name="T17" fmla="*/ 0 w 1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">
                  <a:moveTo>
                    <a:pt x="0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4" name="Rectangle 457">
              <a:extLst>
                <a:ext uri="{FF2B5EF4-FFF2-40B4-BE49-F238E27FC236}">
                  <a16:creationId xmlns:a16="http://schemas.microsoft.com/office/drawing/2014/main" id="{5FCC9EFF-45ED-4E4F-AAD0-ABF380DC9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427" y="1896053"/>
              <a:ext cx="197" cy="0"/>
            </a:xfrm>
            <a:prstGeom prst="rect">
              <a:avLst/>
            </a:prstGeom>
            <a:grpFill/>
            <a:ln w="317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5" name="Rectangle 458">
              <a:extLst>
                <a:ext uri="{FF2B5EF4-FFF2-40B4-BE49-F238E27FC236}">
                  <a16:creationId xmlns:a16="http://schemas.microsoft.com/office/drawing/2014/main" id="{51EF5BFE-4919-427B-B90A-9FC4E16C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382" y="1901766"/>
              <a:ext cx="197" cy="0"/>
            </a:xfrm>
            <a:prstGeom prst="rect">
              <a:avLst/>
            </a:prstGeom>
            <a:grpFill/>
            <a:ln w="317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6" name="Freeform 459">
              <a:extLst>
                <a:ext uri="{FF2B5EF4-FFF2-40B4-BE49-F238E27FC236}">
                  <a16:creationId xmlns:a16="http://schemas.microsoft.com/office/drawing/2014/main" id="{BDA2454A-371C-45EC-A0B9-09EFA328A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4473" y="1898220"/>
              <a:ext cx="394" cy="197"/>
            </a:xfrm>
            <a:custGeom>
              <a:avLst/>
              <a:gdLst>
                <a:gd name="T0" fmla="*/ 5 w 5"/>
                <a:gd name="T1" fmla="*/ 3 h 3"/>
                <a:gd name="T2" fmla="*/ 1 w 5"/>
                <a:gd name="T3" fmla="*/ 1 h 3"/>
                <a:gd name="T4" fmla="*/ 0 w 5"/>
                <a:gd name="T5" fmla="*/ 0 h 3"/>
                <a:gd name="T6" fmla="*/ 3 w 5"/>
                <a:gd name="T7" fmla="*/ 0 h 3"/>
                <a:gd name="T8" fmla="*/ 5 w 5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5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7" name="Freeform 460">
              <a:extLst>
                <a:ext uri="{FF2B5EF4-FFF2-40B4-BE49-F238E27FC236}">
                  <a16:creationId xmlns:a16="http://schemas.microsoft.com/office/drawing/2014/main" id="{7E706741-2AC3-4C5C-BBD2-AAEF070F5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720" y="1866513"/>
              <a:ext cx="980" cy="1373"/>
            </a:xfrm>
            <a:custGeom>
              <a:avLst/>
              <a:gdLst>
                <a:gd name="T0" fmla="*/ 8 w 17"/>
                <a:gd name="T1" fmla="*/ 0 h 27"/>
                <a:gd name="T2" fmla="*/ 2 w 17"/>
                <a:gd name="T3" fmla="*/ 8 h 27"/>
                <a:gd name="T4" fmla="*/ 0 w 17"/>
                <a:gd name="T5" fmla="*/ 20 h 27"/>
                <a:gd name="T6" fmla="*/ 8 w 17"/>
                <a:gd name="T7" fmla="*/ 27 h 27"/>
                <a:gd name="T8" fmla="*/ 17 w 17"/>
                <a:gd name="T9" fmla="*/ 14 h 27"/>
                <a:gd name="T10" fmla="*/ 8 w 17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7"/>
                <a:gd name="T20" fmla="*/ 17 w 17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7">
                  <a:moveTo>
                    <a:pt x="8" y="0"/>
                  </a:moveTo>
                  <a:lnTo>
                    <a:pt x="2" y="8"/>
                  </a:lnTo>
                  <a:lnTo>
                    <a:pt x="0" y="20"/>
                  </a:lnTo>
                  <a:lnTo>
                    <a:pt x="8" y="27"/>
                  </a:lnTo>
                  <a:lnTo>
                    <a:pt x="17" y="1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8" name="Freeform 461">
              <a:extLst>
                <a:ext uri="{FF2B5EF4-FFF2-40B4-BE49-F238E27FC236}">
                  <a16:creationId xmlns:a16="http://schemas.microsoft.com/office/drawing/2014/main" id="{F52E573B-4E6A-4083-B85F-5F0446DF8F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97973" y="1864785"/>
              <a:ext cx="346" cy="305"/>
            </a:xfrm>
            <a:custGeom>
              <a:avLst/>
              <a:gdLst>
                <a:gd name="T0" fmla="*/ 8 w 17"/>
                <a:gd name="T1" fmla="*/ 0 h 27"/>
                <a:gd name="T2" fmla="*/ 2 w 17"/>
                <a:gd name="T3" fmla="*/ 8 h 27"/>
                <a:gd name="T4" fmla="*/ 0 w 17"/>
                <a:gd name="T5" fmla="*/ 20 h 27"/>
                <a:gd name="T6" fmla="*/ 8 w 17"/>
                <a:gd name="T7" fmla="*/ 27 h 27"/>
                <a:gd name="T8" fmla="*/ 17 w 17"/>
                <a:gd name="T9" fmla="*/ 14 h 27"/>
                <a:gd name="T10" fmla="*/ 8 w 17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7"/>
                <a:gd name="T20" fmla="*/ 17 w 17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7">
                  <a:moveTo>
                    <a:pt x="8" y="0"/>
                  </a:moveTo>
                  <a:lnTo>
                    <a:pt x="2" y="8"/>
                  </a:lnTo>
                  <a:lnTo>
                    <a:pt x="0" y="20"/>
                  </a:lnTo>
                  <a:lnTo>
                    <a:pt x="8" y="27"/>
                  </a:lnTo>
                  <a:lnTo>
                    <a:pt x="17" y="1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49" name="Freeform 462">
              <a:extLst>
                <a:ext uri="{FF2B5EF4-FFF2-40B4-BE49-F238E27FC236}">
                  <a16:creationId xmlns:a16="http://schemas.microsoft.com/office/drawing/2014/main" id="{A63354C6-A390-40B1-AD26-0A4B54BB69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98607" y="1864734"/>
              <a:ext cx="346" cy="305"/>
            </a:xfrm>
            <a:custGeom>
              <a:avLst/>
              <a:gdLst>
                <a:gd name="T0" fmla="*/ 8 w 17"/>
                <a:gd name="T1" fmla="*/ 0 h 27"/>
                <a:gd name="T2" fmla="*/ 2 w 17"/>
                <a:gd name="T3" fmla="*/ 8 h 27"/>
                <a:gd name="T4" fmla="*/ 0 w 17"/>
                <a:gd name="T5" fmla="*/ 20 h 27"/>
                <a:gd name="T6" fmla="*/ 8 w 17"/>
                <a:gd name="T7" fmla="*/ 27 h 27"/>
                <a:gd name="T8" fmla="*/ 17 w 17"/>
                <a:gd name="T9" fmla="*/ 14 h 27"/>
                <a:gd name="T10" fmla="*/ 8 w 17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7"/>
                <a:gd name="T20" fmla="*/ 17 w 17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7">
                  <a:moveTo>
                    <a:pt x="8" y="0"/>
                  </a:moveTo>
                  <a:lnTo>
                    <a:pt x="2" y="8"/>
                  </a:lnTo>
                  <a:lnTo>
                    <a:pt x="0" y="20"/>
                  </a:lnTo>
                  <a:lnTo>
                    <a:pt x="8" y="27"/>
                  </a:lnTo>
                  <a:lnTo>
                    <a:pt x="17" y="1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0" name="Freeform 463">
              <a:extLst>
                <a:ext uri="{FF2B5EF4-FFF2-40B4-BE49-F238E27FC236}">
                  <a16:creationId xmlns:a16="http://schemas.microsoft.com/office/drawing/2014/main" id="{26B5387D-D162-4CD2-8CCC-D31649F4C3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99645" y="1865243"/>
              <a:ext cx="346" cy="305"/>
            </a:xfrm>
            <a:custGeom>
              <a:avLst/>
              <a:gdLst>
                <a:gd name="T0" fmla="*/ 8 w 17"/>
                <a:gd name="T1" fmla="*/ 0 h 27"/>
                <a:gd name="T2" fmla="*/ 2 w 17"/>
                <a:gd name="T3" fmla="*/ 8 h 27"/>
                <a:gd name="T4" fmla="*/ 0 w 17"/>
                <a:gd name="T5" fmla="*/ 20 h 27"/>
                <a:gd name="T6" fmla="*/ 8 w 17"/>
                <a:gd name="T7" fmla="*/ 27 h 27"/>
                <a:gd name="T8" fmla="*/ 17 w 17"/>
                <a:gd name="T9" fmla="*/ 14 h 27"/>
                <a:gd name="T10" fmla="*/ 8 w 17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7"/>
                <a:gd name="T20" fmla="*/ 17 w 17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7">
                  <a:moveTo>
                    <a:pt x="8" y="0"/>
                  </a:moveTo>
                  <a:lnTo>
                    <a:pt x="2" y="8"/>
                  </a:lnTo>
                  <a:lnTo>
                    <a:pt x="0" y="20"/>
                  </a:lnTo>
                  <a:lnTo>
                    <a:pt x="8" y="27"/>
                  </a:lnTo>
                  <a:lnTo>
                    <a:pt x="17" y="1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1" name="Freeform 464">
              <a:extLst>
                <a:ext uri="{FF2B5EF4-FFF2-40B4-BE49-F238E27FC236}">
                  <a16:creationId xmlns:a16="http://schemas.microsoft.com/office/drawing/2014/main" id="{09901F49-FB68-4D0D-B32A-0D3BBF11C1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00625" y="1865497"/>
              <a:ext cx="346" cy="305"/>
            </a:xfrm>
            <a:custGeom>
              <a:avLst/>
              <a:gdLst>
                <a:gd name="T0" fmla="*/ 8 w 17"/>
                <a:gd name="T1" fmla="*/ 0 h 27"/>
                <a:gd name="T2" fmla="*/ 2 w 17"/>
                <a:gd name="T3" fmla="*/ 8 h 27"/>
                <a:gd name="T4" fmla="*/ 0 w 17"/>
                <a:gd name="T5" fmla="*/ 20 h 27"/>
                <a:gd name="T6" fmla="*/ 8 w 17"/>
                <a:gd name="T7" fmla="*/ 27 h 27"/>
                <a:gd name="T8" fmla="*/ 17 w 17"/>
                <a:gd name="T9" fmla="*/ 14 h 27"/>
                <a:gd name="T10" fmla="*/ 8 w 17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7"/>
                <a:gd name="T20" fmla="*/ 17 w 17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7">
                  <a:moveTo>
                    <a:pt x="8" y="0"/>
                  </a:moveTo>
                  <a:lnTo>
                    <a:pt x="2" y="8"/>
                  </a:lnTo>
                  <a:lnTo>
                    <a:pt x="0" y="20"/>
                  </a:lnTo>
                  <a:lnTo>
                    <a:pt x="8" y="27"/>
                  </a:lnTo>
                  <a:lnTo>
                    <a:pt x="17" y="1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2" name="Freeform 465">
              <a:extLst>
                <a:ext uri="{FF2B5EF4-FFF2-40B4-BE49-F238E27FC236}">
                  <a16:creationId xmlns:a16="http://schemas.microsoft.com/office/drawing/2014/main" id="{3F85F2DA-F9B1-4FF2-9F2C-3E18DB159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01317" y="1866005"/>
              <a:ext cx="346" cy="305"/>
            </a:xfrm>
            <a:custGeom>
              <a:avLst/>
              <a:gdLst>
                <a:gd name="T0" fmla="*/ 8 w 17"/>
                <a:gd name="T1" fmla="*/ 0 h 27"/>
                <a:gd name="T2" fmla="*/ 2 w 17"/>
                <a:gd name="T3" fmla="*/ 8 h 27"/>
                <a:gd name="T4" fmla="*/ 0 w 17"/>
                <a:gd name="T5" fmla="*/ 20 h 27"/>
                <a:gd name="T6" fmla="*/ 8 w 17"/>
                <a:gd name="T7" fmla="*/ 27 h 27"/>
                <a:gd name="T8" fmla="*/ 17 w 17"/>
                <a:gd name="T9" fmla="*/ 14 h 27"/>
                <a:gd name="T10" fmla="*/ 8 w 17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7"/>
                <a:gd name="T20" fmla="*/ 17 w 17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7">
                  <a:moveTo>
                    <a:pt x="8" y="0"/>
                  </a:moveTo>
                  <a:lnTo>
                    <a:pt x="2" y="8"/>
                  </a:lnTo>
                  <a:lnTo>
                    <a:pt x="0" y="20"/>
                  </a:lnTo>
                  <a:lnTo>
                    <a:pt x="8" y="27"/>
                  </a:lnTo>
                  <a:lnTo>
                    <a:pt x="17" y="1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3" name="Oval 466">
              <a:extLst>
                <a:ext uri="{FF2B5EF4-FFF2-40B4-BE49-F238E27FC236}">
                  <a16:creationId xmlns:a16="http://schemas.microsoft.com/office/drawing/2014/main" id="{C2FD7F36-3476-4E0B-809D-ED92258F3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962" y="1882856"/>
              <a:ext cx="197" cy="0"/>
            </a:xfrm>
            <a:prstGeom prst="ellipse">
              <a:avLst/>
            </a:prstGeom>
            <a:grpFill/>
            <a:ln w="317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4" name="Oval 467">
              <a:extLst>
                <a:ext uri="{FF2B5EF4-FFF2-40B4-BE49-F238E27FC236}">
                  <a16:creationId xmlns:a16="http://schemas.microsoft.com/office/drawing/2014/main" id="{3274ADA5-7033-4048-8788-78D02A12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962" y="1883053"/>
              <a:ext cx="197" cy="197"/>
            </a:xfrm>
            <a:prstGeom prst="ellipse">
              <a:avLst/>
            </a:prstGeom>
            <a:grpFill/>
            <a:ln w="317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5" name="Oval 468">
              <a:extLst>
                <a:ext uri="{FF2B5EF4-FFF2-40B4-BE49-F238E27FC236}">
                  <a16:creationId xmlns:a16="http://schemas.microsoft.com/office/drawing/2014/main" id="{8DCB4601-E75F-4E96-BF64-6E79CED6C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962" y="1883250"/>
              <a:ext cx="0" cy="197"/>
            </a:xfrm>
            <a:prstGeom prst="ellipse">
              <a:avLst/>
            </a:prstGeom>
            <a:grpFill/>
            <a:ln w="317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6" name="Oval 469">
              <a:extLst>
                <a:ext uri="{FF2B5EF4-FFF2-40B4-BE49-F238E27FC236}">
                  <a16:creationId xmlns:a16="http://schemas.microsoft.com/office/drawing/2014/main" id="{1F4376EC-5D08-4A8A-A928-3BBB85CA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962" y="1883644"/>
              <a:ext cx="197" cy="0"/>
            </a:xfrm>
            <a:prstGeom prst="ellipse">
              <a:avLst/>
            </a:prstGeom>
            <a:grpFill/>
            <a:ln w="317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7" name="Oval 470">
              <a:extLst>
                <a:ext uri="{FF2B5EF4-FFF2-40B4-BE49-F238E27FC236}">
                  <a16:creationId xmlns:a16="http://schemas.microsoft.com/office/drawing/2014/main" id="{79FC9B23-9381-4E45-A9B0-1C9563E27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962" y="1884038"/>
              <a:ext cx="0" cy="197"/>
            </a:xfrm>
            <a:prstGeom prst="ellipse">
              <a:avLst/>
            </a:prstGeom>
            <a:grpFill/>
            <a:ln w="317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8" name="Oval 471">
              <a:extLst>
                <a:ext uri="{FF2B5EF4-FFF2-40B4-BE49-F238E27FC236}">
                  <a16:creationId xmlns:a16="http://schemas.microsoft.com/office/drawing/2014/main" id="{EA879D8B-CEE3-4588-967D-79F8BFCE3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962" y="1884432"/>
              <a:ext cx="197" cy="0"/>
            </a:xfrm>
            <a:prstGeom prst="ellipse">
              <a:avLst/>
            </a:prstGeom>
            <a:grpFill/>
            <a:ln w="317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59" name="Freeform 472">
              <a:extLst>
                <a:ext uri="{FF2B5EF4-FFF2-40B4-BE49-F238E27FC236}">
                  <a16:creationId xmlns:a16="http://schemas.microsoft.com/office/drawing/2014/main" id="{D4386774-EC05-47A5-A5C5-B12A964C2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510" y="1869659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  <a:cxn ang="T6">
                  <a:pos x="0" y="0"/>
                </a:cxn>
                <a:cxn ang="T7">
                  <a:pos x="0" y="0"/>
                </a:cxn>
                <a:cxn ang="T8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0" name="Freeform 473">
              <a:extLst>
                <a:ext uri="{FF2B5EF4-FFF2-40B4-BE49-F238E27FC236}">
                  <a16:creationId xmlns:a16="http://schemas.microsoft.com/office/drawing/2014/main" id="{C800E12C-7169-4387-90C9-A898A7BAF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7146" y="1889940"/>
              <a:ext cx="219" cy="400"/>
            </a:xfrm>
            <a:custGeom>
              <a:avLst/>
              <a:gdLst>
                <a:gd name="T0" fmla="*/ 1 w 3"/>
                <a:gd name="T1" fmla="*/ 4 h 4"/>
                <a:gd name="T2" fmla="*/ 0 w 3"/>
                <a:gd name="T3" fmla="*/ 3 h 4"/>
                <a:gd name="T4" fmla="*/ 3 w 3"/>
                <a:gd name="T5" fmla="*/ 0 h 4"/>
                <a:gd name="T6" fmla="*/ 1 w 3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1" y="4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1" name="Freeform 474">
              <a:extLst>
                <a:ext uri="{FF2B5EF4-FFF2-40B4-BE49-F238E27FC236}">
                  <a16:creationId xmlns:a16="http://schemas.microsoft.com/office/drawing/2014/main" id="{40375F86-684B-4D10-AC84-96A996D34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7846" y="1888568"/>
              <a:ext cx="87" cy="229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2"/>
                <a:gd name="T14" fmla="*/ 1 w 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2" name="Freeform 475">
              <a:extLst>
                <a:ext uri="{FF2B5EF4-FFF2-40B4-BE49-F238E27FC236}">
                  <a16:creationId xmlns:a16="http://schemas.microsoft.com/office/drawing/2014/main" id="{33AF3C53-B881-4B36-83AD-0243FBC7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79" y="1878325"/>
              <a:ext cx="197" cy="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1 h 2"/>
                <a:gd name="T6" fmla="*/ 0 w 1"/>
                <a:gd name="T7" fmla="*/ 0 h 2"/>
                <a:gd name="T8" fmla="*/ 1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"/>
                <a:gd name="T17" fmla="*/ 1 w 1"/>
                <a:gd name="T18" fmla="*/ 0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3" name="Freeform 476">
              <a:extLst>
                <a:ext uri="{FF2B5EF4-FFF2-40B4-BE49-F238E27FC236}">
                  <a16:creationId xmlns:a16="http://schemas.microsoft.com/office/drawing/2014/main" id="{3C3BB4E4-7E24-4F05-BE98-CAD87EFAD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07" y="1877538"/>
              <a:ext cx="0" cy="197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1 w 1"/>
                <a:gd name="T5" fmla="*/ 0 h 2"/>
                <a:gd name="T6" fmla="*/ 0 w 1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2"/>
                <a:gd name="T14" fmla="*/ 0 w 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2">
                  <a:moveTo>
                    <a:pt x="0" y="2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4" name="Freeform 477">
              <a:extLst>
                <a:ext uri="{FF2B5EF4-FFF2-40B4-BE49-F238E27FC236}">
                  <a16:creationId xmlns:a16="http://schemas.microsoft.com/office/drawing/2014/main" id="{47A362A3-CAAE-4873-B0A3-A7FB0DB09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510" y="1867295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  <a:gd name="T4" fmla="*/ 1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h 1"/>
                <a:gd name="T11" fmla="*/ 1 h 1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T10" r="0" b="T11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5" name="Freeform 478">
              <a:extLst>
                <a:ext uri="{FF2B5EF4-FFF2-40B4-BE49-F238E27FC236}">
                  <a16:creationId xmlns:a16="http://schemas.microsoft.com/office/drawing/2014/main" id="{220674B6-3ADF-4A21-9987-5A183E44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085" y="1877143"/>
              <a:ext cx="0" cy="197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1"/>
                <a:gd name="T20" fmla="*/ 0 w 2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1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6" name="Freeform 479">
              <a:extLst>
                <a:ext uri="{FF2B5EF4-FFF2-40B4-BE49-F238E27FC236}">
                  <a16:creationId xmlns:a16="http://schemas.microsoft.com/office/drawing/2014/main" id="{5FED88BA-14DA-4A62-BEA7-41F80B0E4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237" y="1890341"/>
              <a:ext cx="197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0 w 4"/>
                <a:gd name="T4" fmla="*/ 0 w 4"/>
                <a:gd name="T5" fmla="*/ 0 w 4"/>
                <a:gd name="T6" fmla="*/ 0 w 4"/>
                <a:gd name="T7" fmla="*/ 4 w 4"/>
                <a:gd name="T8" fmla="*/ 4 w 4"/>
                <a:gd name="T9" fmla="*/ 4 w 4"/>
                <a:gd name="T10" fmla="*/ 0 w 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w 4"/>
                <a:gd name="T23" fmla="*/ 4 w 4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T22" t="0" r="T23" b="0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7" name="Freeform 480">
              <a:extLst>
                <a:ext uri="{FF2B5EF4-FFF2-40B4-BE49-F238E27FC236}">
                  <a16:creationId xmlns:a16="http://schemas.microsoft.com/office/drawing/2014/main" id="{1C0FAA46-9134-4894-894B-FC7EF0F61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7237" y="1900190"/>
              <a:ext cx="2364" cy="3939"/>
            </a:xfrm>
            <a:custGeom>
              <a:avLst/>
              <a:gdLst>
                <a:gd name="T0" fmla="*/ 5 w 28"/>
                <a:gd name="T1" fmla="*/ 5 h 50"/>
                <a:gd name="T2" fmla="*/ 7 w 28"/>
                <a:gd name="T3" fmla="*/ 9 h 50"/>
                <a:gd name="T4" fmla="*/ 2 w 28"/>
                <a:gd name="T5" fmla="*/ 10 h 50"/>
                <a:gd name="T6" fmla="*/ 0 w 28"/>
                <a:gd name="T7" fmla="*/ 0 h 50"/>
                <a:gd name="T8" fmla="*/ 3 w 28"/>
                <a:gd name="T9" fmla="*/ 5 h 50"/>
                <a:gd name="T10" fmla="*/ 4 w 28"/>
                <a:gd name="T11" fmla="*/ 3 h 50"/>
                <a:gd name="T12" fmla="*/ 5 w 28"/>
                <a:gd name="T13" fmla="*/ 5 h 50"/>
                <a:gd name="T14" fmla="*/ 18 w 28"/>
                <a:gd name="T15" fmla="*/ 32 h 50"/>
                <a:gd name="T16" fmla="*/ 15 w 28"/>
                <a:gd name="T17" fmla="*/ 30 h 50"/>
                <a:gd name="T18" fmla="*/ 17 w 28"/>
                <a:gd name="T19" fmla="*/ 29 h 50"/>
                <a:gd name="T20" fmla="*/ 19 w 28"/>
                <a:gd name="T21" fmla="*/ 30 h 50"/>
                <a:gd name="T22" fmla="*/ 18 w 28"/>
                <a:gd name="T23" fmla="*/ 32 h 50"/>
                <a:gd name="T24" fmla="*/ 26 w 28"/>
                <a:gd name="T25" fmla="*/ 43 h 50"/>
                <a:gd name="T26" fmla="*/ 23 w 28"/>
                <a:gd name="T27" fmla="*/ 42 h 50"/>
                <a:gd name="T28" fmla="*/ 24 w 28"/>
                <a:gd name="T29" fmla="*/ 40 h 50"/>
                <a:gd name="T30" fmla="*/ 26 w 28"/>
                <a:gd name="T31" fmla="*/ 42 h 50"/>
                <a:gd name="T32" fmla="*/ 26 w 28"/>
                <a:gd name="T33" fmla="*/ 43 h 50"/>
                <a:gd name="T34" fmla="*/ 27 w 28"/>
                <a:gd name="T35" fmla="*/ 50 h 50"/>
                <a:gd name="T36" fmla="*/ 26 w 28"/>
                <a:gd name="T37" fmla="*/ 48 h 50"/>
                <a:gd name="T38" fmla="*/ 26 w 28"/>
                <a:gd name="T39" fmla="*/ 47 h 50"/>
                <a:gd name="T40" fmla="*/ 28 w 28"/>
                <a:gd name="T41" fmla="*/ 48 h 50"/>
                <a:gd name="T42" fmla="*/ 27 w 28"/>
                <a:gd name="T43" fmla="*/ 50 h 50"/>
                <a:gd name="T44" fmla="*/ 12 w 28"/>
                <a:gd name="T45" fmla="*/ 9 h 50"/>
                <a:gd name="T46" fmla="*/ 11 w 28"/>
                <a:gd name="T47" fmla="*/ 8 h 50"/>
                <a:gd name="T48" fmla="*/ 14 w 28"/>
                <a:gd name="T49" fmla="*/ 7 h 50"/>
                <a:gd name="T50" fmla="*/ 12 w 28"/>
                <a:gd name="T51" fmla="*/ 9 h 50"/>
                <a:gd name="T52" fmla="*/ 9 w 28"/>
                <a:gd name="T53" fmla="*/ 19 h 50"/>
                <a:gd name="T54" fmla="*/ 8 w 28"/>
                <a:gd name="T55" fmla="*/ 15 h 50"/>
                <a:gd name="T56" fmla="*/ 6 w 28"/>
                <a:gd name="T57" fmla="*/ 14 h 50"/>
                <a:gd name="T58" fmla="*/ 7 w 28"/>
                <a:gd name="T59" fmla="*/ 12 h 50"/>
                <a:gd name="T60" fmla="*/ 12 w 28"/>
                <a:gd name="T61" fmla="*/ 18 h 50"/>
                <a:gd name="T62" fmla="*/ 9 w 28"/>
                <a:gd name="T63" fmla="*/ 19 h 50"/>
                <a:gd name="T64" fmla="*/ 15 w 28"/>
                <a:gd name="T65" fmla="*/ 17 h 50"/>
                <a:gd name="T66" fmla="*/ 13 w 28"/>
                <a:gd name="T67" fmla="*/ 16 h 50"/>
                <a:gd name="T68" fmla="*/ 15 w 28"/>
                <a:gd name="T69" fmla="*/ 14 h 50"/>
                <a:gd name="T70" fmla="*/ 17 w 28"/>
                <a:gd name="T71" fmla="*/ 17 h 50"/>
                <a:gd name="T72" fmla="*/ 15 w 28"/>
                <a:gd name="T73" fmla="*/ 17 h 50"/>
                <a:gd name="T74" fmla="*/ 18 w 28"/>
                <a:gd name="T75" fmla="*/ 22 h 50"/>
                <a:gd name="T76" fmla="*/ 15 w 28"/>
                <a:gd name="T77" fmla="*/ 21 h 50"/>
                <a:gd name="T78" fmla="*/ 15 w 28"/>
                <a:gd name="T79" fmla="*/ 19 h 50"/>
                <a:gd name="T80" fmla="*/ 18 w 28"/>
                <a:gd name="T81" fmla="*/ 22 h 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"/>
                <a:gd name="T124" fmla="*/ 0 h 50"/>
                <a:gd name="T125" fmla="*/ 28 w 28"/>
                <a:gd name="T126" fmla="*/ 50 h 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" h="50">
                  <a:moveTo>
                    <a:pt x="5" y="5"/>
                  </a:moveTo>
                  <a:lnTo>
                    <a:pt x="7" y="9"/>
                  </a:lnTo>
                  <a:lnTo>
                    <a:pt x="2" y="10"/>
                  </a:lnTo>
                  <a:lnTo>
                    <a:pt x="0" y="0"/>
                  </a:lnTo>
                  <a:lnTo>
                    <a:pt x="3" y="5"/>
                  </a:lnTo>
                  <a:lnTo>
                    <a:pt x="4" y="3"/>
                  </a:lnTo>
                  <a:lnTo>
                    <a:pt x="5" y="5"/>
                  </a:lnTo>
                  <a:close/>
                  <a:moveTo>
                    <a:pt x="18" y="32"/>
                  </a:moveTo>
                  <a:lnTo>
                    <a:pt x="15" y="30"/>
                  </a:lnTo>
                  <a:lnTo>
                    <a:pt x="17" y="29"/>
                  </a:lnTo>
                  <a:lnTo>
                    <a:pt x="19" y="30"/>
                  </a:lnTo>
                  <a:lnTo>
                    <a:pt x="18" y="32"/>
                  </a:lnTo>
                  <a:close/>
                  <a:moveTo>
                    <a:pt x="26" y="43"/>
                  </a:moveTo>
                  <a:lnTo>
                    <a:pt x="23" y="42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6" y="43"/>
                  </a:lnTo>
                  <a:close/>
                  <a:moveTo>
                    <a:pt x="27" y="50"/>
                  </a:moveTo>
                  <a:lnTo>
                    <a:pt x="26" y="48"/>
                  </a:lnTo>
                  <a:lnTo>
                    <a:pt x="26" y="47"/>
                  </a:lnTo>
                  <a:lnTo>
                    <a:pt x="28" y="48"/>
                  </a:lnTo>
                  <a:lnTo>
                    <a:pt x="27" y="50"/>
                  </a:lnTo>
                  <a:close/>
                  <a:moveTo>
                    <a:pt x="12" y="9"/>
                  </a:moveTo>
                  <a:lnTo>
                    <a:pt x="11" y="8"/>
                  </a:lnTo>
                  <a:lnTo>
                    <a:pt x="14" y="7"/>
                  </a:lnTo>
                  <a:lnTo>
                    <a:pt x="12" y="9"/>
                  </a:lnTo>
                  <a:close/>
                  <a:moveTo>
                    <a:pt x="9" y="19"/>
                  </a:moveTo>
                  <a:lnTo>
                    <a:pt x="8" y="15"/>
                  </a:lnTo>
                  <a:lnTo>
                    <a:pt x="6" y="14"/>
                  </a:lnTo>
                  <a:lnTo>
                    <a:pt x="7" y="12"/>
                  </a:lnTo>
                  <a:lnTo>
                    <a:pt x="12" y="18"/>
                  </a:lnTo>
                  <a:lnTo>
                    <a:pt x="9" y="19"/>
                  </a:lnTo>
                  <a:close/>
                  <a:moveTo>
                    <a:pt x="15" y="17"/>
                  </a:moveTo>
                  <a:lnTo>
                    <a:pt x="13" y="16"/>
                  </a:lnTo>
                  <a:lnTo>
                    <a:pt x="15" y="14"/>
                  </a:lnTo>
                  <a:lnTo>
                    <a:pt x="17" y="17"/>
                  </a:lnTo>
                  <a:lnTo>
                    <a:pt x="15" y="17"/>
                  </a:lnTo>
                  <a:close/>
                  <a:moveTo>
                    <a:pt x="18" y="22"/>
                  </a:moveTo>
                  <a:lnTo>
                    <a:pt x="15" y="21"/>
                  </a:lnTo>
                  <a:lnTo>
                    <a:pt x="15" y="19"/>
                  </a:lnTo>
                  <a:lnTo>
                    <a:pt x="18" y="22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8" name="Freeform 481">
              <a:extLst>
                <a:ext uri="{FF2B5EF4-FFF2-40B4-BE49-F238E27FC236}">
                  <a16:creationId xmlns:a16="http://schemas.microsoft.com/office/drawing/2014/main" id="{0AE94637-8E31-4141-B41F-EA0AA8810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5070" y="1904523"/>
              <a:ext cx="3349" cy="1773"/>
            </a:xfrm>
            <a:custGeom>
              <a:avLst/>
              <a:gdLst>
                <a:gd name="T0" fmla="*/ 15 w 40"/>
                <a:gd name="T1" fmla="*/ 10 h 23"/>
                <a:gd name="T2" fmla="*/ 29 w 40"/>
                <a:gd name="T3" fmla="*/ 20 h 23"/>
                <a:gd name="T4" fmla="*/ 29 w 40"/>
                <a:gd name="T5" fmla="*/ 23 h 23"/>
                <a:gd name="T6" fmla="*/ 24 w 40"/>
                <a:gd name="T7" fmla="*/ 23 h 23"/>
                <a:gd name="T8" fmla="*/ 21 w 40"/>
                <a:gd name="T9" fmla="*/ 19 h 23"/>
                <a:gd name="T10" fmla="*/ 13 w 40"/>
                <a:gd name="T11" fmla="*/ 15 h 23"/>
                <a:gd name="T12" fmla="*/ 5 w 40"/>
                <a:gd name="T13" fmla="*/ 7 h 23"/>
                <a:gd name="T14" fmla="*/ 0 w 40"/>
                <a:gd name="T15" fmla="*/ 0 h 23"/>
                <a:gd name="T16" fmla="*/ 13 w 40"/>
                <a:gd name="T17" fmla="*/ 7 h 23"/>
                <a:gd name="T18" fmla="*/ 15 w 40"/>
                <a:gd name="T19" fmla="*/ 10 h 23"/>
                <a:gd name="T20" fmla="*/ 33 w 40"/>
                <a:gd name="T21" fmla="*/ 11 h 23"/>
                <a:gd name="T22" fmla="*/ 30 w 40"/>
                <a:gd name="T23" fmla="*/ 9 h 23"/>
                <a:gd name="T24" fmla="*/ 31 w 40"/>
                <a:gd name="T25" fmla="*/ 8 h 23"/>
                <a:gd name="T26" fmla="*/ 30 w 40"/>
                <a:gd name="T27" fmla="*/ 6 h 23"/>
                <a:gd name="T28" fmla="*/ 32 w 40"/>
                <a:gd name="T29" fmla="*/ 6 h 23"/>
                <a:gd name="T30" fmla="*/ 32 w 40"/>
                <a:gd name="T31" fmla="*/ 8 h 23"/>
                <a:gd name="T32" fmla="*/ 34 w 40"/>
                <a:gd name="T33" fmla="*/ 10 h 23"/>
                <a:gd name="T34" fmla="*/ 33 w 40"/>
                <a:gd name="T35" fmla="*/ 11 h 23"/>
                <a:gd name="T36" fmla="*/ 39 w 40"/>
                <a:gd name="T37" fmla="*/ 16 h 23"/>
                <a:gd name="T38" fmla="*/ 37 w 40"/>
                <a:gd name="T39" fmla="*/ 13 h 23"/>
                <a:gd name="T40" fmla="*/ 40 w 40"/>
                <a:gd name="T41" fmla="*/ 14 h 23"/>
                <a:gd name="T42" fmla="*/ 40 w 40"/>
                <a:gd name="T43" fmla="*/ 16 h 23"/>
                <a:gd name="T44" fmla="*/ 39 w 40"/>
                <a:gd name="T45" fmla="*/ 16 h 2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0"/>
                <a:gd name="T70" fmla="*/ 0 h 23"/>
                <a:gd name="T71" fmla="*/ 40 w 40"/>
                <a:gd name="T72" fmla="*/ 23 h 2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0" h="23">
                  <a:moveTo>
                    <a:pt x="15" y="10"/>
                  </a:moveTo>
                  <a:lnTo>
                    <a:pt x="29" y="20"/>
                  </a:lnTo>
                  <a:lnTo>
                    <a:pt x="29" y="23"/>
                  </a:lnTo>
                  <a:lnTo>
                    <a:pt x="24" y="23"/>
                  </a:lnTo>
                  <a:lnTo>
                    <a:pt x="21" y="19"/>
                  </a:lnTo>
                  <a:lnTo>
                    <a:pt x="13" y="15"/>
                  </a:lnTo>
                  <a:lnTo>
                    <a:pt x="5" y="7"/>
                  </a:lnTo>
                  <a:lnTo>
                    <a:pt x="0" y="0"/>
                  </a:lnTo>
                  <a:lnTo>
                    <a:pt x="13" y="7"/>
                  </a:lnTo>
                  <a:lnTo>
                    <a:pt x="15" y="10"/>
                  </a:lnTo>
                  <a:close/>
                  <a:moveTo>
                    <a:pt x="33" y="11"/>
                  </a:moveTo>
                  <a:lnTo>
                    <a:pt x="30" y="9"/>
                  </a:lnTo>
                  <a:lnTo>
                    <a:pt x="31" y="8"/>
                  </a:lnTo>
                  <a:lnTo>
                    <a:pt x="30" y="6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4" y="10"/>
                  </a:lnTo>
                  <a:lnTo>
                    <a:pt x="33" y="11"/>
                  </a:lnTo>
                  <a:close/>
                  <a:moveTo>
                    <a:pt x="39" y="16"/>
                  </a:moveTo>
                  <a:lnTo>
                    <a:pt x="37" y="13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39" y="16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69" name="Freeform 482">
              <a:extLst>
                <a:ext uri="{FF2B5EF4-FFF2-40B4-BE49-F238E27FC236}">
                  <a16:creationId xmlns:a16="http://schemas.microsoft.com/office/drawing/2014/main" id="{97660E80-A6BB-484F-BC3A-7F80339AF4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9359" y="1894084"/>
              <a:ext cx="7485" cy="3939"/>
            </a:xfrm>
            <a:custGeom>
              <a:avLst/>
              <a:gdLst>
                <a:gd name="T0" fmla="*/ 5 w 92"/>
                <a:gd name="T1" fmla="*/ 6 h 50"/>
                <a:gd name="T2" fmla="*/ 6 w 92"/>
                <a:gd name="T3" fmla="*/ 3 h 50"/>
                <a:gd name="T4" fmla="*/ 10 w 92"/>
                <a:gd name="T5" fmla="*/ 7 h 50"/>
                <a:gd name="T6" fmla="*/ 32 w 92"/>
                <a:gd name="T7" fmla="*/ 18 h 50"/>
                <a:gd name="T8" fmla="*/ 20 w 92"/>
                <a:gd name="T9" fmla="*/ 9 h 50"/>
                <a:gd name="T10" fmla="*/ 32 w 92"/>
                <a:gd name="T11" fmla="*/ 18 h 50"/>
                <a:gd name="T12" fmla="*/ 1 w 92"/>
                <a:gd name="T13" fmla="*/ 10 h 50"/>
                <a:gd name="T14" fmla="*/ 2 w 92"/>
                <a:gd name="T15" fmla="*/ 13 h 50"/>
                <a:gd name="T16" fmla="*/ 5 w 92"/>
                <a:gd name="T17" fmla="*/ 14 h 50"/>
                <a:gd name="T18" fmla="*/ 7 w 92"/>
                <a:gd name="T19" fmla="*/ 12 h 50"/>
                <a:gd name="T20" fmla="*/ 13 w 92"/>
                <a:gd name="T21" fmla="*/ 19 h 50"/>
                <a:gd name="T22" fmla="*/ 8 w 92"/>
                <a:gd name="T23" fmla="*/ 16 h 50"/>
                <a:gd name="T24" fmla="*/ 13 w 92"/>
                <a:gd name="T25" fmla="*/ 16 h 50"/>
                <a:gd name="T26" fmla="*/ 13 w 92"/>
                <a:gd name="T27" fmla="*/ 19 h 50"/>
                <a:gd name="T28" fmla="*/ 8 w 92"/>
                <a:gd name="T29" fmla="*/ 19 h 50"/>
                <a:gd name="T30" fmla="*/ 9 w 92"/>
                <a:gd name="T31" fmla="*/ 20 h 50"/>
                <a:gd name="T32" fmla="*/ 14 w 92"/>
                <a:gd name="T33" fmla="*/ 19 h 50"/>
                <a:gd name="T34" fmla="*/ 15 w 92"/>
                <a:gd name="T35" fmla="*/ 20 h 50"/>
                <a:gd name="T36" fmla="*/ 89 w 92"/>
                <a:gd name="T37" fmla="*/ 39 h 50"/>
                <a:gd name="T38" fmla="*/ 90 w 92"/>
                <a:gd name="T39" fmla="*/ 41 h 50"/>
                <a:gd name="T40" fmla="*/ 33 w 92"/>
                <a:gd name="T41" fmla="*/ 47 h 50"/>
                <a:gd name="T42" fmla="*/ 39 w 92"/>
                <a:gd name="T43" fmla="*/ 50 h 50"/>
                <a:gd name="T44" fmla="*/ 47 w 92"/>
                <a:gd name="T45" fmla="*/ 29 h 50"/>
                <a:gd name="T46" fmla="*/ 39 w 92"/>
                <a:gd name="T47" fmla="*/ 16 h 50"/>
                <a:gd name="T48" fmla="*/ 43 w 92"/>
                <a:gd name="T49" fmla="*/ 19 h 50"/>
                <a:gd name="T50" fmla="*/ 46 w 92"/>
                <a:gd name="T51" fmla="*/ 24 h 50"/>
                <a:gd name="T52" fmla="*/ 40 w 92"/>
                <a:gd name="T53" fmla="*/ 32 h 50"/>
                <a:gd name="T54" fmla="*/ 30 w 92"/>
                <a:gd name="T55" fmla="*/ 26 h 50"/>
                <a:gd name="T56" fmla="*/ 42 w 92"/>
                <a:gd name="T57" fmla="*/ 31 h 50"/>
                <a:gd name="T58" fmla="*/ 56 w 92"/>
                <a:gd name="T59" fmla="*/ 41 h 50"/>
                <a:gd name="T60" fmla="*/ 46 w 92"/>
                <a:gd name="T61" fmla="*/ 34 h 50"/>
                <a:gd name="T62" fmla="*/ 56 w 92"/>
                <a:gd name="T63" fmla="*/ 39 h 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50"/>
                <a:gd name="T98" fmla="*/ 92 w 92"/>
                <a:gd name="T99" fmla="*/ 50 h 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50">
                  <a:moveTo>
                    <a:pt x="10" y="8"/>
                  </a:moveTo>
                  <a:lnTo>
                    <a:pt x="5" y="6"/>
                  </a:lnTo>
                  <a:lnTo>
                    <a:pt x="0" y="0"/>
                  </a:lnTo>
                  <a:lnTo>
                    <a:pt x="6" y="3"/>
                  </a:lnTo>
                  <a:lnTo>
                    <a:pt x="7" y="5"/>
                  </a:lnTo>
                  <a:lnTo>
                    <a:pt x="10" y="7"/>
                  </a:lnTo>
                  <a:lnTo>
                    <a:pt x="10" y="8"/>
                  </a:lnTo>
                  <a:close/>
                  <a:moveTo>
                    <a:pt x="32" y="18"/>
                  </a:moveTo>
                  <a:lnTo>
                    <a:pt x="23" y="13"/>
                  </a:lnTo>
                  <a:lnTo>
                    <a:pt x="20" y="9"/>
                  </a:lnTo>
                  <a:lnTo>
                    <a:pt x="32" y="16"/>
                  </a:lnTo>
                  <a:lnTo>
                    <a:pt x="32" y="18"/>
                  </a:lnTo>
                  <a:close/>
                  <a:moveTo>
                    <a:pt x="2" y="13"/>
                  </a:moveTo>
                  <a:lnTo>
                    <a:pt x="1" y="10"/>
                  </a:lnTo>
                  <a:lnTo>
                    <a:pt x="4" y="11"/>
                  </a:lnTo>
                  <a:lnTo>
                    <a:pt x="2" y="13"/>
                  </a:lnTo>
                  <a:close/>
                  <a:moveTo>
                    <a:pt x="7" y="15"/>
                  </a:moveTo>
                  <a:lnTo>
                    <a:pt x="5" y="14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5"/>
                  </a:lnTo>
                  <a:close/>
                  <a:moveTo>
                    <a:pt x="13" y="19"/>
                  </a:moveTo>
                  <a:lnTo>
                    <a:pt x="10" y="16"/>
                  </a:lnTo>
                  <a:lnTo>
                    <a:pt x="8" y="16"/>
                  </a:lnTo>
                  <a:lnTo>
                    <a:pt x="9" y="13"/>
                  </a:lnTo>
                  <a:lnTo>
                    <a:pt x="13" y="16"/>
                  </a:lnTo>
                  <a:lnTo>
                    <a:pt x="14" y="18"/>
                  </a:lnTo>
                  <a:lnTo>
                    <a:pt x="13" y="19"/>
                  </a:lnTo>
                  <a:close/>
                  <a:moveTo>
                    <a:pt x="9" y="20"/>
                  </a:moveTo>
                  <a:lnTo>
                    <a:pt x="8" y="19"/>
                  </a:lnTo>
                  <a:lnTo>
                    <a:pt x="9" y="17"/>
                  </a:lnTo>
                  <a:lnTo>
                    <a:pt x="9" y="20"/>
                  </a:lnTo>
                  <a:close/>
                  <a:moveTo>
                    <a:pt x="15" y="20"/>
                  </a:moveTo>
                  <a:lnTo>
                    <a:pt x="14" y="19"/>
                  </a:lnTo>
                  <a:lnTo>
                    <a:pt x="16" y="18"/>
                  </a:lnTo>
                  <a:lnTo>
                    <a:pt x="15" y="20"/>
                  </a:lnTo>
                  <a:close/>
                  <a:moveTo>
                    <a:pt x="90" y="41"/>
                  </a:moveTo>
                  <a:lnTo>
                    <a:pt x="89" y="39"/>
                  </a:lnTo>
                  <a:lnTo>
                    <a:pt x="92" y="39"/>
                  </a:lnTo>
                  <a:lnTo>
                    <a:pt x="90" y="41"/>
                  </a:lnTo>
                  <a:close/>
                  <a:moveTo>
                    <a:pt x="39" y="50"/>
                  </a:moveTo>
                  <a:lnTo>
                    <a:pt x="33" y="47"/>
                  </a:lnTo>
                  <a:lnTo>
                    <a:pt x="38" y="49"/>
                  </a:lnTo>
                  <a:lnTo>
                    <a:pt x="39" y="50"/>
                  </a:lnTo>
                  <a:close/>
                  <a:moveTo>
                    <a:pt x="46" y="24"/>
                  </a:moveTo>
                  <a:lnTo>
                    <a:pt x="47" y="29"/>
                  </a:lnTo>
                  <a:lnTo>
                    <a:pt x="42" y="24"/>
                  </a:lnTo>
                  <a:lnTo>
                    <a:pt x="39" y="16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6" y="24"/>
                  </a:lnTo>
                  <a:close/>
                  <a:moveTo>
                    <a:pt x="42" y="31"/>
                  </a:moveTo>
                  <a:lnTo>
                    <a:pt x="40" y="32"/>
                  </a:lnTo>
                  <a:lnTo>
                    <a:pt x="32" y="30"/>
                  </a:lnTo>
                  <a:lnTo>
                    <a:pt x="30" y="26"/>
                  </a:lnTo>
                  <a:lnTo>
                    <a:pt x="38" y="27"/>
                  </a:lnTo>
                  <a:lnTo>
                    <a:pt x="42" y="31"/>
                  </a:lnTo>
                  <a:close/>
                  <a:moveTo>
                    <a:pt x="56" y="39"/>
                  </a:moveTo>
                  <a:lnTo>
                    <a:pt x="56" y="41"/>
                  </a:lnTo>
                  <a:lnTo>
                    <a:pt x="51" y="39"/>
                  </a:lnTo>
                  <a:lnTo>
                    <a:pt x="46" y="34"/>
                  </a:lnTo>
                  <a:lnTo>
                    <a:pt x="54" y="37"/>
                  </a:lnTo>
                  <a:lnTo>
                    <a:pt x="56" y="39"/>
                  </a:lnTo>
                  <a:close/>
                </a:path>
              </a:pathLst>
            </a:custGeom>
            <a:grpFill/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</p:grpSp>
      <p:sp>
        <p:nvSpPr>
          <p:cNvPr id="870" name="Freeform 483">
            <a:extLst>
              <a:ext uri="{FF2B5EF4-FFF2-40B4-BE49-F238E27FC236}">
                <a16:creationId xmlns:a16="http://schemas.microsoft.com/office/drawing/2014/main" id="{5E92612A-2317-419D-BD15-9B25E95062E6}"/>
              </a:ext>
            </a:extLst>
          </p:cNvPr>
          <p:cNvSpPr/>
          <p:nvPr/>
        </p:nvSpPr>
        <p:spPr>
          <a:xfrm>
            <a:off x="5148978" y="4717074"/>
            <a:ext cx="191457" cy="265240"/>
          </a:xfrm>
          <a:custGeom>
            <a:avLst/>
            <a:gdLst>
              <a:gd name="connsiteX0" fmla="*/ 226695 w 453389"/>
              <a:gd name="connsiteY0" fmla="*/ 0 h 694227"/>
              <a:gd name="connsiteX1" fmla="*/ 386992 w 453389"/>
              <a:gd name="connsiteY1" fmla="*/ 66398 h 694227"/>
              <a:gd name="connsiteX2" fmla="*/ 386992 w 453389"/>
              <a:gd name="connsiteY2" fmla="*/ 386992 h 694227"/>
              <a:gd name="connsiteX3" fmla="*/ 226695 w 453389"/>
              <a:gd name="connsiteY3" fmla="*/ 694227 h 694227"/>
              <a:gd name="connsiteX4" fmla="*/ 66398 w 453389"/>
              <a:gd name="connsiteY4" fmla="*/ 386992 h 694227"/>
              <a:gd name="connsiteX5" fmla="*/ 66398 w 453389"/>
              <a:gd name="connsiteY5" fmla="*/ 66398 h 694227"/>
              <a:gd name="connsiteX6" fmla="*/ 226695 w 453389"/>
              <a:gd name="connsiteY6" fmla="*/ 0 h 694227"/>
              <a:gd name="connsiteX7" fmla="*/ 226695 w 453389"/>
              <a:gd name="connsiteY7" fmla="*/ 92906 h 694227"/>
              <a:gd name="connsiteX8" fmla="*/ 97888 w 453389"/>
              <a:gd name="connsiteY8" fmla="*/ 221713 h 694227"/>
              <a:gd name="connsiteX9" fmla="*/ 226695 w 453389"/>
              <a:gd name="connsiteY9" fmla="*/ 350519 h 694227"/>
              <a:gd name="connsiteX10" fmla="*/ 355502 w 453389"/>
              <a:gd name="connsiteY10" fmla="*/ 221713 h 694227"/>
              <a:gd name="connsiteX11" fmla="*/ 226695 w 453389"/>
              <a:gd name="connsiteY11" fmla="*/ 92906 h 69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389" h="694227">
                <a:moveTo>
                  <a:pt x="226695" y="0"/>
                </a:moveTo>
                <a:cubicBezTo>
                  <a:pt x="284711" y="0"/>
                  <a:pt x="342727" y="22133"/>
                  <a:pt x="386992" y="66398"/>
                </a:cubicBezTo>
                <a:cubicBezTo>
                  <a:pt x="475522" y="154927"/>
                  <a:pt x="475522" y="298462"/>
                  <a:pt x="386992" y="386992"/>
                </a:cubicBezTo>
                <a:cubicBezTo>
                  <a:pt x="309070" y="464914"/>
                  <a:pt x="255638" y="567326"/>
                  <a:pt x="226695" y="694227"/>
                </a:cubicBezTo>
                <a:cubicBezTo>
                  <a:pt x="197752" y="567326"/>
                  <a:pt x="144320" y="464914"/>
                  <a:pt x="66398" y="386992"/>
                </a:cubicBezTo>
                <a:cubicBezTo>
                  <a:pt x="-22132" y="298462"/>
                  <a:pt x="-22132" y="154927"/>
                  <a:pt x="66398" y="66398"/>
                </a:cubicBezTo>
                <a:cubicBezTo>
                  <a:pt x="110663" y="22133"/>
                  <a:pt x="168679" y="0"/>
                  <a:pt x="226695" y="0"/>
                </a:cubicBezTo>
                <a:close/>
                <a:moveTo>
                  <a:pt x="226695" y="92906"/>
                </a:moveTo>
                <a:cubicBezTo>
                  <a:pt x="155557" y="92906"/>
                  <a:pt x="97888" y="150575"/>
                  <a:pt x="97888" y="221713"/>
                </a:cubicBezTo>
                <a:cubicBezTo>
                  <a:pt x="97888" y="292851"/>
                  <a:pt x="155557" y="350519"/>
                  <a:pt x="226695" y="350519"/>
                </a:cubicBezTo>
                <a:cubicBezTo>
                  <a:pt x="297833" y="350519"/>
                  <a:pt x="355502" y="292851"/>
                  <a:pt x="355502" y="221713"/>
                </a:cubicBezTo>
                <a:cubicBezTo>
                  <a:pt x="355502" y="150575"/>
                  <a:pt x="297833" y="92906"/>
                  <a:pt x="226695" y="92906"/>
                </a:cubicBez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400" dirty="0">
              <a:solidFill>
                <a:srgbClr val="FFFFFF"/>
              </a:solidFill>
              <a:latin typeface="微软雅黑" panose="020B0503020204020204" pitchFamily="34" charset="-122"/>
              <a:sym typeface="Arial"/>
            </a:endParaRPr>
          </a:p>
        </p:txBody>
      </p:sp>
      <p:pic>
        <p:nvPicPr>
          <p:cNvPr id="871" name="Picture 484">
            <a:extLst>
              <a:ext uri="{FF2B5EF4-FFF2-40B4-BE49-F238E27FC236}">
                <a16:creationId xmlns:a16="http://schemas.microsoft.com/office/drawing/2014/main" id="{767EB30E-F077-47E1-B471-473ED35CC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672" y="4771630"/>
            <a:ext cx="667951" cy="667951"/>
          </a:xfrm>
          <a:prstGeom prst="rect">
            <a:avLst/>
          </a:prstGeom>
        </p:spPr>
      </p:pic>
      <p:sp>
        <p:nvSpPr>
          <p:cNvPr id="872" name="TextBox 485">
            <a:extLst>
              <a:ext uri="{FF2B5EF4-FFF2-40B4-BE49-F238E27FC236}">
                <a16:creationId xmlns:a16="http://schemas.microsoft.com/office/drawing/2014/main" id="{BFA1D265-8708-45FB-9B73-EFBA9E7CAF98}"/>
              </a:ext>
            </a:extLst>
          </p:cNvPr>
          <p:cNvSpPr txBox="1"/>
          <p:nvPr/>
        </p:nvSpPr>
        <p:spPr>
          <a:xfrm>
            <a:off x="8413707" y="3211635"/>
            <a:ext cx="2867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kern="0" dirty="0">
                <a:solidFill>
                  <a:srgbClr val="262626"/>
                </a:solidFill>
                <a:latin typeface="微软雅黑" panose="020B0503020204020204" pitchFamily="34" charset="-122"/>
                <a:cs typeface="Trebuchet MS"/>
                <a:sym typeface="Arial"/>
              </a:rPr>
              <a:t>What assumptions we need to make when processing the data?</a:t>
            </a:r>
          </a:p>
        </p:txBody>
      </p:sp>
      <p:cxnSp>
        <p:nvCxnSpPr>
          <p:cNvPr id="873" name="Straight Connector 486">
            <a:extLst>
              <a:ext uri="{FF2B5EF4-FFF2-40B4-BE49-F238E27FC236}">
                <a16:creationId xmlns:a16="http://schemas.microsoft.com/office/drawing/2014/main" id="{DD7FC9A6-F2F5-4AB4-8B3B-AB2B7B66B316}"/>
              </a:ext>
            </a:extLst>
          </p:cNvPr>
          <p:cNvCxnSpPr/>
          <p:nvPr/>
        </p:nvCxnSpPr>
        <p:spPr>
          <a:xfrm>
            <a:off x="8142478" y="3578741"/>
            <a:ext cx="372725" cy="3362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headEnd type="oval"/>
            <a:tailEnd type="none"/>
          </a:ln>
          <a:effectLst/>
        </p:spPr>
      </p:cxnSp>
      <p:pic>
        <p:nvPicPr>
          <p:cNvPr id="874" name="Picture 488">
            <a:extLst>
              <a:ext uri="{FF2B5EF4-FFF2-40B4-BE49-F238E27FC236}">
                <a16:creationId xmlns:a16="http://schemas.microsoft.com/office/drawing/2014/main" id="{213BBA44-60EF-4515-9CC9-E8D75ADE42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61" y="4753915"/>
            <a:ext cx="966793" cy="560058"/>
          </a:xfrm>
          <a:prstGeom prst="rect">
            <a:avLst/>
          </a:prstGeom>
        </p:spPr>
      </p:pic>
      <p:sp>
        <p:nvSpPr>
          <p:cNvPr id="875" name="TextBox 489">
            <a:extLst>
              <a:ext uri="{FF2B5EF4-FFF2-40B4-BE49-F238E27FC236}">
                <a16:creationId xmlns:a16="http://schemas.microsoft.com/office/drawing/2014/main" id="{EF0E6AF4-1B64-48B7-B7AA-DC2FA93ADDC9}"/>
              </a:ext>
            </a:extLst>
          </p:cNvPr>
          <p:cNvSpPr txBox="1"/>
          <p:nvPr/>
        </p:nvSpPr>
        <p:spPr>
          <a:xfrm>
            <a:off x="8909968" y="5408730"/>
            <a:ext cx="210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cs typeface="Trebuchet MS"/>
                <a:sym typeface="Arial"/>
              </a:rPr>
              <a:t>Town level population &amp; economic census data</a:t>
            </a:r>
          </a:p>
        </p:txBody>
      </p:sp>
      <p:grpSp>
        <p:nvGrpSpPr>
          <p:cNvPr id="876" name="Group 20">
            <a:extLst>
              <a:ext uri="{FF2B5EF4-FFF2-40B4-BE49-F238E27FC236}">
                <a16:creationId xmlns:a16="http://schemas.microsoft.com/office/drawing/2014/main" id="{5DF0FFF8-3444-4B09-9071-9D2D5C477A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9984" y="2900201"/>
            <a:ext cx="440284" cy="566387"/>
            <a:chOff x="3840" y="2121"/>
            <a:chExt cx="1704" cy="2192"/>
          </a:xfrm>
          <a:solidFill>
            <a:srgbClr val="FFFFFF"/>
          </a:solidFill>
        </p:grpSpPr>
        <p:sp>
          <p:nvSpPr>
            <p:cNvPr id="877" name="Freeform 22">
              <a:extLst>
                <a:ext uri="{FF2B5EF4-FFF2-40B4-BE49-F238E27FC236}">
                  <a16:creationId xmlns:a16="http://schemas.microsoft.com/office/drawing/2014/main" id="{9F68E9D7-90A9-4FB9-8D5E-19C5113BC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054"/>
              <a:ext cx="89" cy="90"/>
            </a:xfrm>
            <a:custGeom>
              <a:avLst/>
              <a:gdLst>
                <a:gd name="T0" fmla="*/ 89 w 178"/>
                <a:gd name="T1" fmla="*/ 0 h 180"/>
                <a:gd name="T2" fmla="*/ 113 w 178"/>
                <a:gd name="T3" fmla="*/ 4 h 180"/>
                <a:gd name="T4" fmla="*/ 134 w 178"/>
                <a:gd name="T5" fmla="*/ 12 h 180"/>
                <a:gd name="T6" fmla="*/ 153 w 178"/>
                <a:gd name="T7" fmla="*/ 27 h 180"/>
                <a:gd name="T8" fmla="*/ 166 w 178"/>
                <a:gd name="T9" fmla="*/ 45 h 180"/>
                <a:gd name="T10" fmla="*/ 176 w 178"/>
                <a:gd name="T11" fmla="*/ 67 h 180"/>
                <a:gd name="T12" fmla="*/ 178 w 178"/>
                <a:gd name="T13" fmla="*/ 89 h 180"/>
                <a:gd name="T14" fmla="*/ 176 w 178"/>
                <a:gd name="T15" fmla="*/ 113 h 180"/>
                <a:gd name="T16" fmla="*/ 166 w 178"/>
                <a:gd name="T17" fmla="*/ 135 h 180"/>
                <a:gd name="T18" fmla="*/ 153 w 178"/>
                <a:gd name="T19" fmla="*/ 153 h 180"/>
                <a:gd name="T20" fmla="*/ 134 w 178"/>
                <a:gd name="T21" fmla="*/ 167 h 180"/>
                <a:gd name="T22" fmla="*/ 113 w 178"/>
                <a:gd name="T23" fmla="*/ 176 h 180"/>
                <a:gd name="T24" fmla="*/ 89 w 178"/>
                <a:gd name="T25" fmla="*/ 180 h 180"/>
                <a:gd name="T26" fmla="*/ 65 w 178"/>
                <a:gd name="T27" fmla="*/ 176 h 180"/>
                <a:gd name="T28" fmla="*/ 44 w 178"/>
                <a:gd name="T29" fmla="*/ 167 h 180"/>
                <a:gd name="T30" fmla="*/ 26 w 178"/>
                <a:gd name="T31" fmla="*/ 153 h 180"/>
                <a:gd name="T32" fmla="*/ 12 w 178"/>
                <a:gd name="T33" fmla="*/ 135 h 180"/>
                <a:gd name="T34" fmla="*/ 2 w 178"/>
                <a:gd name="T35" fmla="*/ 113 h 180"/>
                <a:gd name="T36" fmla="*/ 0 w 178"/>
                <a:gd name="T37" fmla="*/ 89 h 180"/>
                <a:gd name="T38" fmla="*/ 2 w 178"/>
                <a:gd name="T39" fmla="*/ 67 h 180"/>
                <a:gd name="T40" fmla="*/ 12 w 178"/>
                <a:gd name="T41" fmla="*/ 45 h 180"/>
                <a:gd name="T42" fmla="*/ 26 w 178"/>
                <a:gd name="T43" fmla="*/ 27 h 180"/>
                <a:gd name="T44" fmla="*/ 44 w 178"/>
                <a:gd name="T45" fmla="*/ 12 h 180"/>
                <a:gd name="T46" fmla="*/ 65 w 178"/>
                <a:gd name="T47" fmla="*/ 4 h 180"/>
                <a:gd name="T48" fmla="*/ 89 w 178"/>
                <a:gd name="T4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180">
                  <a:moveTo>
                    <a:pt x="89" y="0"/>
                  </a:moveTo>
                  <a:lnTo>
                    <a:pt x="113" y="4"/>
                  </a:lnTo>
                  <a:lnTo>
                    <a:pt x="134" y="12"/>
                  </a:lnTo>
                  <a:lnTo>
                    <a:pt x="153" y="27"/>
                  </a:lnTo>
                  <a:lnTo>
                    <a:pt x="166" y="45"/>
                  </a:lnTo>
                  <a:lnTo>
                    <a:pt x="176" y="67"/>
                  </a:lnTo>
                  <a:lnTo>
                    <a:pt x="178" y="89"/>
                  </a:lnTo>
                  <a:lnTo>
                    <a:pt x="176" y="113"/>
                  </a:lnTo>
                  <a:lnTo>
                    <a:pt x="166" y="135"/>
                  </a:lnTo>
                  <a:lnTo>
                    <a:pt x="153" y="153"/>
                  </a:lnTo>
                  <a:lnTo>
                    <a:pt x="134" y="167"/>
                  </a:lnTo>
                  <a:lnTo>
                    <a:pt x="113" y="176"/>
                  </a:lnTo>
                  <a:lnTo>
                    <a:pt x="89" y="180"/>
                  </a:lnTo>
                  <a:lnTo>
                    <a:pt x="65" y="176"/>
                  </a:lnTo>
                  <a:lnTo>
                    <a:pt x="44" y="167"/>
                  </a:lnTo>
                  <a:lnTo>
                    <a:pt x="26" y="153"/>
                  </a:lnTo>
                  <a:lnTo>
                    <a:pt x="12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7"/>
                  </a:lnTo>
                  <a:lnTo>
                    <a:pt x="12" y="45"/>
                  </a:lnTo>
                  <a:lnTo>
                    <a:pt x="26" y="27"/>
                  </a:lnTo>
                  <a:lnTo>
                    <a:pt x="44" y="12"/>
                  </a:lnTo>
                  <a:lnTo>
                    <a:pt x="65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Open Sans Light" charset="0"/>
                <a:cs typeface="Open Sans Light" charset="0"/>
                <a:sym typeface="Arial"/>
              </a:endParaRPr>
            </a:p>
          </p:txBody>
        </p:sp>
        <p:sp>
          <p:nvSpPr>
            <p:cNvPr id="878" name="Freeform 23">
              <a:extLst>
                <a:ext uri="{FF2B5EF4-FFF2-40B4-BE49-F238E27FC236}">
                  <a16:creationId xmlns:a16="http://schemas.microsoft.com/office/drawing/2014/main" id="{BF4E1A2B-1F2D-4EE1-8E91-2992DB30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2725"/>
              <a:ext cx="119" cy="119"/>
            </a:xfrm>
            <a:custGeom>
              <a:avLst/>
              <a:gdLst>
                <a:gd name="T0" fmla="*/ 119 w 238"/>
                <a:gd name="T1" fmla="*/ 0 h 237"/>
                <a:gd name="T2" fmla="*/ 146 w 238"/>
                <a:gd name="T3" fmla="*/ 4 h 237"/>
                <a:gd name="T4" fmla="*/ 171 w 238"/>
                <a:gd name="T5" fmla="*/ 12 h 237"/>
                <a:gd name="T6" fmla="*/ 194 w 238"/>
                <a:gd name="T7" fmla="*/ 26 h 237"/>
                <a:gd name="T8" fmla="*/ 211 w 238"/>
                <a:gd name="T9" fmla="*/ 45 h 237"/>
                <a:gd name="T10" fmla="*/ 226 w 238"/>
                <a:gd name="T11" fmla="*/ 66 h 237"/>
                <a:gd name="T12" fmla="*/ 235 w 238"/>
                <a:gd name="T13" fmla="*/ 92 h 237"/>
                <a:gd name="T14" fmla="*/ 238 w 238"/>
                <a:gd name="T15" fmla="*/ 118 h 237"/>
                <a:gd name="T16" fmla="*/ 235 w 238"/>
                <a:gd name="T17" fmla="*/ 146 h 237"/>
                <a:gd name="T18" fmla="*/ 226 w 238"/>
                <a:gd name="T19" fmla="*/ 170 h 237"/>
                <a:gd name="T20" fmla="*/ 211 w 238"/>
                <a:gd name="T21" fmla="*/ 193 h 237"/>
                <a:gd name="T22" fmla="*/ 194 w 238"/>
                <a:gd name="T23" fmla="*/ 212 h 237"/>
                <a:gd name="T24" fmla="*/ 171 w 238"/>
                <a:gd name="T25" fmla="*/ 225 h 237"/>
                <a:gd name="T26" fmla="*/ 146 w 238"/>
                <a:gd name="T27" fmla="*/ 234 h 237"/>
                <a:gd name="T28" fmla="*/ 119 w 238"/>
                <a:gd name="T29" fmla="*/ 237 h 237"/>
                <a:gd name="T30" fmla="*/ 92 w 238"/>
                <a:gd name="T31" fmla="*/ 234 h 237"/>
                <a:gd name="T32" fmla="*/ 67 w 238"/>
                <a:gd name="T33" fmla="*/ 225 h 237"/>
                <a:gd name="T34" fmla="*/ 44 w 238"/>
                <a:gd name="T35" fmla="*/ 212 h 237"/>
                <a:gd name="T36" fmla="*/ 26 w 238"/>
                <a:gd name="T37" fmla="*/ 193 h 237"/>
                <a:gd name="T38" fmla="*/ 12 w 238"/>
                <a:gd name="T39" fmla="*/ 170 h 237"/>
                <a:gd name="T40" fmla="*/ 3 w 238"/>
                <a:gd name="T41" fmla="*/ 146 h 237"/>
                <a:gd name="T42" fmla="*/ 0 w 238"/>
                <a:gd name="T43" fmla="*/ 118 h 237"/>
                <a:gd name="T44" fmla="*/ 3 w 238"/>
                <a:gd name="T45" fmla="*/ 92 h 237"/>
                <a:gd name="T46" fmla="*/ 12 w 238"/>
                <a:gd name="T47" fmla="*/ 66 h 237"/>
                <a:gd name="T48" fmla="*/ 26 w 238"/>
                <a:gd name="T49" fmla="*/ 45 h 237"/>
                <a:gd name="T50" fmla="*/ 44 w 238"/>
                <a:gd name="T51" fmla="*/ 26 h 237"/>
                <a:gd name="T52" fmla="*/ 67 w 238"/>
                <a:gd name="T53" fmla="*/ 12 h 237"/>
                <a:gd name="T54" fmla="*/ 92 w 238"/>
                <a:gd name="T55" fmla="*/ 4 h 237"/>
                <a:gd name="T56" fmla="*/ 119 w 238"/>
                <a:gd name="T5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37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1" y="45"/>
                  </a:lnTo>
                  <a:lnTo>
                    <a:pt x="226" y="66"/>
                  </a:lnTo>
                  <a:lnTo>
                    <a:pt x="235" y="92"/>
                  </a:lnTo>
                  <a:lnTo>
                    <a:pt x="238" y="118"/>
                  </a:lnTo>
                  <a:lnTo>
                    <a:pt x="235" y="146"/>
                  </a:lnTo>
                  <a:lnTo>
                    <a:pt x="226" y="170"/>
                  </a:lnTo>
                  <a:lnTo>
                    <a:pt x="211" y="193"/>
                  </a:lnTo>
                  <a:lnTo>
                    <a:pt x="194" y="212"/>
                  </a:lnTo>
                  <a:lnTo>
                    <a:pt x="171" y="225"/>
                  </a:lnTo>
                  <a:lnTo>
                    <a:pt x="146" y="234"/>
                  </a:lnTo>
                  <a:lnTo>
                    <a:pt x="119" y="237"/>
                  </a:lnTo>
                  <a:lnTo>
                    <a:pt x="92" y="234"/>
                  </a:lnTo>
                  <a:lnTo>
                    <a:pt x="67" y="225"/>
                  </a:lnTo>
                  <a:lnTo>
                    <a:pt x="44" y="212"/>
                  </a:lnTo>
                  <a:lnTo>
                    <a:pt x="26" y="193"/>
                  </a:lnTo>
                  <a:lnTo>
                    <a:pt x="12" y="170"/>
                  </a:lnTo>
                  <a:lnTo>
                    <a:pt x="3" y="146"/>
                  </a:lnTo>
                  <a:lnTo>
                    <a:pt x="0" y="118"/>
                  </a:lnTo>
                  <a:lnTo>
                    <a:pt x="3" y="92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Open Sans Light" charset="0"/>
                <a:cs typeface="Open Sans Light" charset="0"/>
                <a:sym typeface="Arial"/>
              </a:endParaRPr>
            </a:p>
          </p:txBody>
        </p:sp>
        <p:sp>
          <p:nvSpPr>
            <p:cNvPr id="879" name="Freeform 24">
              <a:extLst>
                <a:ext uri="{FF2B5EF4-FFF2-40B4-BE49-F238E27FC236}">
                  <a16:creationId xmlns:a16="http://schemas.microsoft.com/office/drawing/2014/main" id="{637C36CD-19B8-4799-A056-7ED5EE8D8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2629"/>
              <a:ext cx="159" cy="158"/>
            </a:xfrm>
            <a:custGeom>
              <a:avLst/>
              <a:gdLst>
                <a:gd name="T0" fmla="*/ 159 w 319"/>
                <a:gd name="T1" fmla="*/ 0 h 318"/>
                <a:gd name="T2" fmla="*/ 191 w 319"/>
                <a:gd name="T3" fmla="*/ 3 h 318"/>
                <a:gd name="T4" fmla="*/ 222 w 319"/>
                <a:gd name="T5" fmla="*/ 12 h 318"/>
                <a:gd name="T6" fmla="*/ 248 w 319"/>
                <a:gd name="T7" fmla="*/ 27 h 318"/>
                <a:gd name="T8" fmla="*/ 272 w 319"/>
                <a:gd name="T9" fmla="*/ 47 h 318"/>
                <a:gd name="T10" fmla="*/ 291 w 319"/>
                <a:gd name="T11" fmla="*/ 70 h 318"/>
                <a:gd name="T12" fmla="*/ 306 w 319"/>
                <a:gd name="T13" fmla="*/ 98 h 318"/>
                <a:gd name="T14" fmla="*/ 315 w 319"/>
                <a:gd name="T15" fmla="*/ 127 h 318"/>
                <a:gd name="T16" fmla="*/ 319 w 319"/>
                <a:gd name="T17" fmla="*/ 159 h 318"/>
                <a:gd name="T18" fmla="*/ 315 w 319"/>
                <a:gd name="T19" fmla="*/ 191 h 318"/>
                <a:gd name="T20" fmla="*/ 306 w 319"/>
                <a:gd name="T21" fmla="*/ 220 h 318"/>
                <a:gd name="T22" fmla="*/ 291 w 319"/>
                <a:gd name="T23" fmla="*/ 248 h 318"/>
                <a:gd name="T24" fmla="*/ 272 w 319"/>
                <a:gd name="T25" fmla="*/ 271 h 318"/>
                <a:gd name="T26" fmla="*/ 248 w 319"/>
                <a:gd name="T27" fmla="*/ 291 h 318"/>
                <a:gd name="T28" fmla="*/ 222 w 319"/>
                <a:gd name="T29" fmla="*/ 306 h 318"/>
                <a:gd name="T30" fmla="*/ 191 w 319"/>
                <a:gd name="T31" fmla="*/ 315 h 318"/>
                <a:gd name="T32" fmla="*/ 159 w 319"/>
                <a:gd name="T33" fmla="*/ 318 h 318"/>
                <a:gd name="T34" fmla="*/ 127 w 319"/>
                <a:gd name="T35" fmla="*/ 315 h 318"/>
                <a:gd name="T36" fmla="*/ 98 w 319"/>
                <a:gd name="T37" fmla="*/ 306 h 318"/>
                <a:gd name="T38" fmla="*/ 70 w 319"/>
                <a:gd name="T39" fmla="*/ 291 h 318"/>
                <a:gd name="T40" fmla="*/ 47 w 319"/>
                <a:gd name="T41" fmla="*/ 271 h 318"/>
                <a:gd name="T42" fmla="*/ 27 w 319"/>
                <a:gd name="T43" fmla="*/ 248 h 318"/>
                <a:gd name="T44" fmla="*/ 12 w 319"/>
                <a:gd name="T45" fmla="*/ 220 h 318"/>
                <a:gd name="T46" fmla="*/ 3 w 319"/>
                <a:gd name="T47" fmla="*/ 191 h 318"/>
                <a:gd name="T48" fmla="*/ 0 w 319"/>
                <a:gd name="T49" fmla="*/ 159 h 318"/>
                <a:gd name="T50" fmla="*/ 3 w 319"/>
                <a:gd name="T51" fmla="*/ 127 h 318"/>
                <a:gd name="T52" fmla="*/ 12 w 319"/>
                <a:gd name="T53" fmla="*/ 98 h 318"/>
                <a:gd name="T54" fmla="*/ 27 w 319"/>
                <a:gd name="T55" fmla="*/ 70 h 318"/>
                <a:gd name="T56" fmla="*/ 47 w 319"/>
                <a:gd name="T57" fmla="*/ 47 h 318"/>
                <a:gd name="T58" fmla="*/ 70 w 319"/>
                <a:gd name="T59" fmla="*/ 27 h 318"/>
                <a:gd name="T60" fmla="*/ 98 w 319"/>
                <a:gd name="T61" fmla="*/ 12 h 318"/>
                <a:gd name="T62" fmla="*/ 127 w 319"/>
                <a:gd name="T63" fmla="*/ 3 h 318"/>
                <a:gd name="T64" fmla="*/ 159 w 319"/>
                <a:gd name="T6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9" h="318">
                  <a:moveTo>
                    <a:pt x="159" y="0"/>
                  </a:moveTo>
                  <a:lnTo>
                    <a:pt x="191" y="3"/>
                  </a:lnTo>
                  <a:lnTo>
                    <a:pt x="222" y="12"/>
                  </a:lnTo>
                  <a:lnTo>
                    <a:pt x="248" y="27"/>
                  </a:lnTo>
                  <a:lnTo>
                    <a:pt x="272" y="47"/>
                  </a:lnTo>
                  <a:lnTo>
                    <a:pt x="291" y="70"/>
                  </a:lnTo>
                  <a:lnTo>
                    <a:pt x="306" y="98"/>
                  </a:lnTo>
                  <a:lnTo>
                    <a:pt x="315" y="127"/>
                  </a:lnTo>
                  <a:lnTo>
                    <a:pt x="319" y="159"/>
                  </a:lnTo>
                  <a:lnTo>
                    <a:pt x="315" y="191"/>
                  </a:lnTo>
                  <a:lnTo>
                    <a:pt x="306" y="220"/>
                  </a:lnTo>
                  <a:lnTo>
                    <a:pt x="291" y="248"/>
                  </a:lnTo>
                  <a:lnTo>
                    <a:pt x="272" y="271"/>
                  </a:lnTo>
                  <a:lnTo>
                    <a:pt x="248" y="291"/>
                  </a:lnTo>
                  <a:lnTo>
                    <a:pt x="222" y="306"/>
                  </a:lnTo>
                  <a:lnTo>
                    <a:pt x="191" y="315"/>
                  </a:lnTo>
                  <a:lnTo>
                    <a:pt x="159" y="318"/>
                  </a:lnTo>
                  <a:lnTo>
                    <a:pt x="127" y="315"/>
                  </a:lnTo>
                  <a:lnTo>
                    <a:pt x="98" y="306"/>
                  </a:lnTo>
                  <a:lnTo>
                    <a:pt x="70" y="291"/>
                  </a:lnTo>
                  <a:lnTo>
                    <a:pt x="47" y="271"/>
                  </a:lnTo>
                  <a:lnTo>
                    <a:pt x="27" y="248"/>
                  </a:lnTo>
                  <a:lnTo>
                    <a:pt x="12" y="220"/>
                  </a:lnTo>
                  <a:lnTo>
                    <a:pt x="3" y="191"/>
                  </a:lnTo>
                  <a:lnTo>
                    <a:pt x="0" y="159"/>
                  </a:lnTo>
                  <a:lnTo>
                    <a:pt x="3" y="127"/>
                  </a:lnTo>
                  <a:lnTo>
                    <a:pt x="12" y="98"/>
                  </a:lnTo>
                  <a:lnTo>
                    <a:pt x="27" y="70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2"/>
                  </a:lnTo>
                  <a:lnTo>
                    <a:pt x="127" y="3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Open Sans Light" charset="0"/>
                <a:cs typeface="Open Sans Light" charset="0"/>
                <a:sym typeface="Arial"/>
              </a:endParaRPr>
            </a:p>
          </p:txBody>
        </p:sp>
        <p:sp>
          <p:nvSpPr>
            <p:cNvPr id="880" name="Freeform 25">
              <a:extLst>
                <a:ext uri="{FF2B5EF4-FFF2-40B4-BE49-F238E27FC236}">
                  <a16:creationId xmlns:a16="http://schemas.microsoft.com/office/drawing/2014/main" id="{054A85C6-96AE-43FC-9B5E-CED3C4FF2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0" y="2121"/>
              <a:ext cx="1704" cy="2192"/>
            </a:xfrm>
            <a:custGeom>
              <a:avLst/>
              <a:gdLst>
                <a:gd name="T0" fmla="*/ 1814 w 3409"/>
                <a:gd name="T1" fmla="*/ 1740 h 4384"/>
                <a:gd name="T2" fmla="*/ 1654 w 3409"/>
                <a:gd name="T3" fmla="*/ 1837 h 4384"/>
                <a:gd name="T4" fmla="*/ 1652 w 3409"/>
                <a:gd name="T5" fmla="*/ 1958 h 4384"/>
                <a:gd name="T6" fmla="*/ 1679 w 3409"/>
                <a:gd name="T7" fmla="*/ 2100 h 4384"/>
                <a:gd name="T8" fmla="*/ 1743 w 3409"/>
                <a:gd name="T9" fmla="*/ 2197 h 4384"/>
                <a:gd name="T10" fmla="*/ 1914 w 3409"/>
                <a:gd name="T11" fmla="*/ 2206 h 4384"/>
                <a:gd name="T12" fmla="*/ 2082 w 3409"/>
                <a:gd name="T13" fmla="*/ 2241 h 4384"/>
                <a:gd name="T14" fmla="*/ 2168 w 3409"/>
                <a:gd name="T15" fmla="*/ 2164 h 4384"/>
                <a:gd name="T16" fmla="*/ 2231 w 3409"/>
                <a:gd name="T17" fmla="*/ 2034 h 4384"/>
                <a:gd name="T18" fmla="*/ 2262 w 3409"/>
                <a:gd name="T19" fmla="*/ 1917 h 4384"/>
                <a:gd name="T20" fmla="*/ 2131 w 3409"/>
                <a:gd name="T21" fmla="*/ 1781 h 4384"/>
                <a:gd name="T22" fmla="*/ 2044 w 3409"/>
                <a:gd name="T23" fmla="*/ 1658 h 4384"/>
                <a:gd name="T24" fmla="*/ 1930 w 3409"/>
                <a:gd name="T25" fmla="*/ 1644 h 4384"/>
                <a:gd name="T26" fmla="*/ 2268 w 3409"/>
                <a:gd name="T27" fmla="*/ 986 h 4384"/>
                <a:gd name="T28" fmla="*/ 2128 w 3409"/>
                <a:gd name="T29" fmla="*/ 1068 h 4384"/>
                <a:gd name="T30" fmla="*/ 2123 w 3409"/>
                <a:gd name="T31" fmla="*/ 1317 h 4384"/>
                <a:gd name="T32" fmla="*/ 2091 w 3409"/>
                <a:gd name="T33" fmla="*/ 1514 h 4384"/>
                <a:gd name="T34" fmla="*/ 2183 w 3409"/>
                <a:gd name="T35" fmla="*/ 1634 h 4384"/>
                <a:gd name="T36" fmla="*/ 2382 w 3409"/>
                <a:gd name="T37" fmla="*/ 1653 h 4384"/>
                <a:gd name="T38" fmla="*/ 2625 w 3409"/>
                <a:gd name="T39" fmla="*/ 1712 h 4384"/>
                <a:gd name="T40" fmla="*/ 2739 w 3409"/>
                <a:gd name="T41" fmla="*/ 1598 h 4384"/>
                <a:gd name="T42" fmla="*/ 2846 w 3409"/>
                <a:gd name="T43" fmla="*/ 1442 h 4384"/>
                <a:gd name="T44" fmla="*/ 2877 w 3409"/>
                <a:gd name="T45" fmla="*/ 1290 h 4384"/>
                <a:gd name="T46" fmla="*/ 2726 w 3409"/>
                <a:gd name="T47" fmla="*/ 1122 h 4384"/>
                <a:gd name="T48" fmla="*/ 2602 w 3409"/>
                <a:gd name="T49" fmla="*/ 933 h 4384"/>
                <a:gd name="T50" fmla="*/ 2447 w 3409"/>
                <a:gd name="T51" fmla="*/ 924 h 4384"/>
                <a:gd name="T52" fmla="*/ 1402 w 3409"/>
                <a:gd name="T53" fmla="*/ 724 h 4384"/>
                <a:gd name="T54" fmla="*/ 1202 w 3409"/>
                <a:gd name="T55" fmla="*/ 660 h 4384"/>
                <a:gd name="T56" fmla="*/ 1063 w 3409"/>
                <a:gd name="T57" fmla="*/ 913 h 4384"/>
                <a:gd name="T58" fmla="*/ 871 w 3409"/>
                <a:gd name="T59" fmla="*/ 1128 h 4384"/>
                <a:gd name="T60" fmla="*/ 998 w 3409"/>
                <a:gd name="T61" fmla="*/ 1294 h 4384"/>
                <a:gd name="T62" fmla="*/ 1014 w 3409"/>
                <a:gd name="T63" fmla="*/ 1549 h 4384"/>
                <a:gd name="T64" fmla="*/ 1194 w 3409"/>
                <a:gd name="T65" fmla="*/ 1640 h 4384"/>
                <a:gd name="T66" fmla="*/ 1416 w 3409"/>
                <a:gd name="T67" fmla="*/ 1730 h 4384"/>
                <a:gd name="T68" fmla="*/ 1603 w 3409"/>
                <a:gd name="T69" fmla="*/ 1682 h 4384"/>
                <a:gd name="T70" fmla="*/ 1818 w 3409"/>
                <a:gd name="T71" fmla="*/ 1564 h 4384"/>
                <a:gd name="T72" fmla="*/ 1928 w 3409"/>
                <a:gd name="T73" fmla="*/ 1408 h 4384"/>
                <a:gd name="T74" fmla="*/ 1970 w 3409"/>
                <a:gd name="T75" fmla="*/ 1165 h 4384"/>
                <a:gd name="T76" fmla="*/ 1952 w 3409"/>
                <a:gd name="T77" fmla="*/ 973 h 4384"/>
                <a:gd name="T78" fmla="*/ 1792 w 3409"/>
                <a:gd name="T79" fmla="*/ 794 h 4384"/>
                <a:gd name="T80" fmla="*/ 1647 w 3409"/>
                <a:gd name="T81" fmla="*/ 654 h 4384"/>
                <a:gd name="T82" fmla="*/ 2156 w 3409"/>
                <a:gd name="T83" fmla="*/ 54 h 4384"/>
                <a:gd name="T84" fmla="*/ 2803 w 3409"/>
                <a:gd name="T85" fmla="*/ 374 h 4384"/>
                <a:gd name="T86" fmla="*/ 3179 w 3409"/>
                <a:gd name="T87" fmla="*/ 773 h 4384"/>
                <a:gd name="T88" fmla="*/ 3397 w 3409"/>
                <a:gd name="T89" fmla="*/ 1404 h 4384"/>
                <a:gd name="T90" fmla="*/ 3301 w 3409"/>
                <a:gd name="T91" fmla="*/ 2093 h 4384"/>
                <a:gd name="T92" fmla="*/ 2953 w 3409"/>
                <a:gd name="T93" fmla="*/ 2646 h 4384"/>
                <a:gd name="T94" fmla="*/ 2799 w 3409"/>
                <a:gd name="T95" fmla="*/ 3140 h 4384"/>
                <a:gd name="T96" fmla="*/ 1708 w 3409"/>
                <a:gd name="T97" fmla="*/ 4376 h 4384"/>
                <a:gd name="T98" fmla="*/ 1606 w 3409"/>
                <a:gd name="T99" fmla="*/ 4284 h 4384"/>
                <a:gd name="T100" fmla="*/ 1392 w 3409"/>
                <a:gd name="T101" fmla="*/ 3808 h 4384"/>
                <a:gd name="T102" fmla="*/ 1114 w 3409"/>
                <a:gd name="T103" fmla="*/ 3589 h 4384"/>
                <a:gd name="T104" fmla="*/ 656 w 3409"/>
                <a:gd name="T105" fmla="*/ 3624 h 4384"/>
                <a:gd name="T106" fmla="*/ 376 w 3409"/>
                <a:gd name="T107" fmla="*/ 3492 h 4384"/>
                <a:gd name="T108" fmla="*/ 292 w 3409"/>
                <a:gd name="T109" fmla="*/ 2970 h 4384"/>
                <a:gd name="T110" fmla="*/ 99 w 3409"/>
                <a:gd name="T111" fmla="*/ 2594 h 4384"/>
                <a:gd name="T112" fmla="*/ 12 w 3409"/>
                <a:gd name="T113" fmla="*/ 2378 h 4384"/>
                <a:gd name="T114" fmla="*/ 153 w 3409"/>
                <a:gd name="T115" fmla="*/ 2090 h 4384"/>
                <a:gd name="T116" fmla="*/ 253 w 3409"/>
                <a:gd name="T117" fmla="*/ 1821 h 4384"/>
                <a:gd name="T118" fmla="*/ 203 w 3409"/>
                <a:gd name="T119" fmla="*/ 1189 h 4384"/>
                <a:gd name="T120" fmla="*/ 440 w 3409"/>
                <a:gd name="T121" fmla="*/ 617 h 4384"/>
                <a:gd name="T122" fmla="*/ 1162 w 3409"/>
                <a:gd name="T123" fmla="*/ 113 h 4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09" h="4384">
                  <a:moveTo>
                    <a:pt x="1920" y="1640"/>
                  </a:moveTo>
                  <a:lnTo>
                    <a:pt x="1910" y="1641"/>
                  </a:lnTo>
                  <a:lnTo>
                    <a:pt x="1823" y="1664"/>
                  </a:lnTo>
                  <a:lnTo>
                    <a:pt x="1812" y="1669"/>
                  </a:lnTo>
                  <a:lnTo>
                    <a:pt x="1806" y="1677"/>
                  </a:lnTo>
                  <a:lnTo>
                    <a:pt x="1803" y="1686"/>
                  </a:lnTo>
                  <a:lnTo>
                    <a:pt x="1803" y="1698"/>
                  </a:lnTo>
                  <a:lnTo>
                    <a:pt x="1814" y="1740"/>
                  </a:lnTo>
                  <a:lnTo>
                    <a:pt x="1792" y="1754"/>
                  </a:lnTo>
                  <a:lnTo>
                    <a:pt x="1772" y="1770"/>
                  </a:lnTo>
                  <a:lnTo>
                    <a:pt x="1736" y="1749"/>
                  </a:lnTo>
                  <a:lnTo>
                    <a:pt x="1726" y="1746"/>
                  </a:lnTo>
                  <a:lnTo>
                    <a:pt x="1715" y="1746"/>
                  </a:lnTo>
                  <a:lnTo>
                    <a:pt x="1706" y="1752"/>
                  </a:lnTo>
                  <a:lnTo>
                    <a:pt x="1698" y="1760"/>
                  </a:lnTo>
                  <a:lnTo>
                    <a:pt x="1654" y="1837"/>
                  </a:lnTo>
                  <a:lnTo>
                    <a:pt x="1650" y="1848"/>
                  </a:lnTo>
                  <a:lnTo>
                    <a:pt x="1651" y="1858"/>
                  </a:lnTo>
                  <a:lnTo>
                    <a:pt x="1655" y="1868"/>
                  </a:lnTo>
                  <a:lnTo>
                    <a:pt x="1663" y="1874"/>
                  </a:lnTo>
                  <a:lnTo>
                    <a:pt x="1700" y="1897"/>
                  </a:lnTo>
                  <a:lnTo>
                    <a:pt x="1696" y="1922"/>
                  </a:lnTo>
                  <a:lnTo>
                    <a:pt x="1694" y="1948"/>
                  </a:lnTo>
                  <a:lnTo>
                    <a:pt x="1652" y="1958"/>
                  </a:lnTo>
                  <a:lnTo>
                    <a:pt x="1643" y="1964"/>
                  </a:lnTo>
                  <a:lnTo>
                    <a:pt x="1636" y="1972"/>
                  </a:lnTo>
                  <a:lnTo>
                    <a:pt x="1632" y="1982"/>
                  </a:lnTo>
                  <a:lnTo>
                    <a:pt x="1632" y="1993"/>
                  </a:lnTo>
                  <a:lnTo>
                    <a:pt x="1656" y="2080"/>
                  </a:lnTo>
                  <a:lnTo>
                    <a:pt x="1662" y="2089"/>
                  </a:lnTo>
                  <a:lnTo>
                    <a:pt x="1670" y="2096"/>
                  </a:lnTo>
                  <a:lnTo>
                    <a:pt x="1679" y="2100"/>
                  </a:lnTo>
                  <a:lnTo>
                    <a:pt x="1690" y="2098"/>
                  </a:lnTo>
                  <a:lnTo>
                    <a:pt x="1731" y="2088"/>
                  </a:lnTo>
                  <a:lnTo>
                    <a:pt x="1746" y="2109"/>
                  </a:lnTo>
                  <a:lnTo>
                    <a:pt x="1763" y="2129"/>
                  </a:lnTo>
                  <a:lnTo>
                    <a:pt x="1742" y="2166"/>
                  </a:lnTo>
                  <a:lnTo>
                    <a:pt x="1738" y="2177"/>
                  </a:lnTo>
                  <a:lnTo>
                    <a:pt x="1739" y="2188"/>
                  </a:lnTo>
                  <a:lnTo>
                    <a:pt x="1743" y="2197"/>
                  </a:lnTo>
                  <a:lnTo>
                    <a:pt x="1752" y="2204"/>
                  </a:lnTo>
                  <a:lnTo>
                    <a:pt x="1830" y="2249"/>
                  </a:lnTo>
                  <a:lnTo>
                    <a:pt x="1840" y="2252"/>
                  </a:lnTo>
                  <a:lnTo>
                    <a:pt x="1851" y="2252"/>
                  </a:lnTo>
                  <a:lnTo>
                    <a:pt x="1860" y="2246"/>
                  </a:lnTo>
                  <a:lnTo>
                    <a:pt x="1867" y="2238"/>
                  </a:lnTo>
                  <a:lnTo>
                    <a:pt x="1888" y="2201"/>
                  </a:lnTo>
                  <a:lnTo>
                    <a:pt x="1914" y="2206"/>
                  </a:lnTo>
                  <a:lnTo>
                    <a:pt x="1940" y="2208"/>
                  </a:lnTo>
                  <a:lnTo>
                    <a:pt x="1951" y="2249"/>
                  </a:lnTo>
                  <a:lnTo>
                    <a:pt x="1956" y="2260"/>
                  </a:lnTo>
                  <a:lnTo>
                    <a:pt x="1964" y="2266"/>
                  </a:lnTo>
                  <a:lnTo>
                    <a:pt x="1974" y="2270"/>
                  </a:lnTo>
                  <a:lnTo>
                    <a:pt x="1986" y="2269"/>
                  </a:lnTo>
                  <a:lnTo>
                    <a:pt x="2071" y="2246"/>
                  </a:lnTo>
                  <a:lnTo>
                    <a:pt x="2082" y="2241"/>
                  </a:lnTo>
                  <a:lnTo>
                    <a:pt x="2088" y="2233"/>
                  </a:lnTo>
                  <a:lnTo>
                    <a:pt x="2092" y="2222"/>
                  </a:lnTo>
                  <a:lnTo>
                    <a:pt x="2091" y="2212"/>
                  </a:lnTo>
                  <a:lnTo>
                    <a:pt x="2080" y="2170"/>
                  </a:lnTo>
                  <a:lnTo>
                    <a:pt x="2102" y="2156"/>
                  </a:lnTo>
                  <a:lnTo>
                    <a:pt x="2122" y="2140"/>
                  </a:lnTo>
                  <a:lnTo>
                    <a:pt x="2158" y="2161"/>
                  </a:lnTo>
                  <a:lnTo>
                    <a:pt x="2168" y="2164"/>
                  </a:lnTo>
                  <a:lnTo>
                    <a:pt x="2179" y="2164"/>
                  </a:lnTo>
                  <a:lnTo>
                    <a:pt x="2188" y="2158"/>
                  </a:lnTo>
                  <a:lnTo>
                    <a:pt x="2196" y="2150"/>
                  </a:lnTo>
                  <a:lnTo>
                    <a:pt x="2240" y="2073"/>
                  </a:lnTo>
                  <a:lnTo>
                    <a:pt x="2244" y="2062"/>
                  </a:lnTo>
                  <a:lnTo>
                    <a:pt x="2243" y="2052"/>
                  </a:lnTo>
                  <a:lnTo>
                    <a:pt x="2239" y="2042"/>
                  </a:lnTo>
                  <a:lnTo>
                    <a:pt x="2231" y="2034"/>
                  </a:lnTo>
                  <a:lnTo>
                    <a:pt x="2194" y="2013"/>
                  </a:lnTo>
                  <a:lnTo>
                    <a:pt x="2199" y="1988"/>
                  </a:lnTo>
                  <a:lnTo>
                    <a:pt x="2200" y="1962"/>
                  </a:lnTo>
                  <a:lnTo>
                    <a:pt x="2242" y="1950"/>
                  </a:lnTo>
                  <a:lnTo>
                    <a:pt x="2251" y="1946"/>
                  </a:lnTo>
                  <a:lnTo>
                    <a:pt x="2259" y="1938"/>
                  </a:lnTo>
                  <a:lnTo>
                    <a:pt x="2262" y="1928"/>
                  </a:lnTo>
                  <a:lnTo>
                    <a:pt x="2262" y="1917"/>
                  </a:lnTo>
                  <a:lnTo>
                    <a:pt x="2238" y="1830"/>
                  </a:lnTo>
                  <a:lnTo>
                    <a:pt x="2234" y="1821"/>
                  </a:lnTo>
                  <a:lnTo>
                    <a:pt x="2226" y="1814"/>
                  </a:lnTo>
                  <a:lnTo>
                    <a:pt x="2215" y="1810"/>
                  </a:lnTo>
                  <a:lnTo>
                    <a:pt x="2204" y="1810"/>
                  </a:lnTo>
                  <a:lnTo>
                    <a:pt x="2163" y="1822"/>
                  </a:lnTo>
                  <a:lnTo>
                    <a:pt x="2148" y="1801"/>
                  </a:lnTo>
                  <a:lnTo>
                    <a:pt x="2131" y="1781"/>
                  </a:lnTo>
                  <a:lnTo>
                    <a:pt x="2152" y="1744"/>
                  </a:lnTo>
                  <a:lnTo>
                    <a:pt x="2156" y="1733"/>
                  </a:lnTo>
                  <a:lnTo>
                    <a:pt x="2155" y="1722"/>
                  </a:lnTo>
                  <a:lnTo>
                    <a:pt x="2151" y="1713"/>
                  </a:lnTo>
                  <a:lnTo>
                    <a:pt x="2143" y="1706"/>
                  </a:lnTo>
                  <a:lnTo>
                    <a:pt x="2064" y="1661"/>
                  </a:lnTo>
                  <a:lnTo>
                    <a:pt x="2055" y="1658"/>
                  </a:lnTo>
                  <a:lnTo>
                    <a:pt x="2044" y="1658"/>
                  </a:lnTo>
                  <a:lnTo>
                    <a:pt x="2034" y="1664"/>
                  </a:lnTo>
                  <a:lnTo>
                    <a:pt x="2027" y="1672"/>
                  </a:lnTo>
                  <a:lnTo>
                    <a:pt x="2006" y="1709"/>
                  </a:lnTo>
                  <a:lnTo>
                    <a:pt x="1980" y="1704"/>
                  </a:lnTo>
                  <a:lnTo>
                    <a:pt x="1954" y="1701"/>
                  </a:lnTo>
                  <a:lnTo>
                    <a:pt x="1943" y="1661"/>
                  </a:lnTo>
                  <a:lnTo>
                    <a:pt x="1938" y="1650"/>
                  </a:lnTo>
                  <a:lnTo>
                    <a:pt x="1930" y="1644"/>
                  </a:lnTo>
                  <a:lnTo>
                    <a:pt x="1920" y="1640"/>
                  </a:lnTo>
                  <a:close/>
                  <a:moveTo>
                    <a:pt x="2423" y="909"/>
                  </a:moveTo>
                  <a:lnTo>
                    <a:pt x="2408" y="910"/>
                  </a:lnTo>
                  <a:lnTo>
                    <a:pt x="2294" y="941"/>
                  </a:lnTo>
                  <a:lnTo>
                    <a:pt x="2282" y="948"/>
                  </a:lnTo>
                  <a:lnTo>
                    <a:pt x="2272" y="958"/>
                  </a:lnTo>
                  <a:lnTo>
                    <a:pt x="2267" y="972"/>
                  </a:lnTo>
                  <a:lnTo>
                    <a:pt x="2268" y="986"/>
                  </a:lnTo>
                  <a:lnTo>
                    <a:pt x="2283" y="1041"/>
                  </a:lnTo>
                  <a:lnTo>
                    <a:pt x="2255" y="1060"/>
                  </a:lnTo>
                  <a:lnTo>
                    <a:pt x="2228" y="1082"/>
                  </a:lnTo>
                  <a:lnTo>
                    <a:pt x="2179" y="1054"/>
                  </a:lnTo>
                  <a:lnTo>
                    <a:pt x="2166" y="1050"/>
                  </a:lnTo>
                  <a:lnTo>
                    <a:pt x="2151" y="1050"/>
                  </a:lnTo>
                  <a:lnTo>
                    <a:pt x="2139" y="1057"/>
                  </a:lnTo>
                  <a:lnTo>
                    <a:pt x="2128" y="1068"/>
                  </a:lnTo>
                  <a:lnTo>
                    <a:pt x="2070" y="1170"/>
                  </a:lnTo>
                  <a:lnTo>
                    <a:pt x="2066" y="1184"/>
                  </a:lnTo>
                  <a:lnTo>
                    <a:pt x="2066" y="1198"/>
                  </a:lnTo>
                  <a:lnTo>
                    <a:pt x="2072" y="1212"/>
                  </a:lnTo>
                  <a:lnTo>
                    <a:pt x="2083" y="1221"/>
                  </a:lnTo>
                  <a:lnTo>
                    <a:pt x="2132" y="1249"/>
                  </a:lnTo>
                  <a:lnTo>
                    <a:pt x="2126" y="1284"/>
                  </a:lnTo>
                  <a:lnTo>
                    <a:pt x="2123" y="1317"/>
                  </a:lnTo>
                  <a:lnTo>
                    <a:pt x="2068" y="1332"/>
                  </a:lnTo>
                  <a:lnTo>
                    <a:pt x="2055" y="1338"/>
                  </a:lnTo>
                  <a:lnTo>
                    <a:pt x="2046" y="1349"/>
                  </a:lnTo>
                  <a:lnTo>
                    <a:pt x="2042" y="1362"/>
                  </a:lnTo>
                  <a:lnTo>
                    <a:pt x="2043" y="1377"/>
                  </a:lnTo>
                  <a:lnTo>
                    <a:pt x="2074" y="1492"/>
                  </a:lnTo>
                  <a:lnTo>
                    <a:pt x="2080" y="1505"/>
                  </a:lnTo>
                  <a:lnTo>
                    <a:pt x="2091" y="1514"/>
                  </a:lnTo>
                  <a:lnTo>
                    <a:pt x="2104" y="1518"/>
                  </a:lnTo>
                  <a:lnTo>
                    <a:pt x="2119" y="1517"/>
                  </a:lnTo>
                  <a:lnTo>
                    <a:pt x="2172" y="1502"/>
                  </a:lnTo>
                  <a:lnTo>
                    <a:pt x="2192" y="1530"/>
                  </a:lnTo>
                  <a:lnTo>
                    <a:pt x="2215" y="1557"/>
                  </a:lnTo>
                  <a:lnTo>
                    <a:pt x="2187" y="1606"/>
                  </a:lnTo>
                  <a:lnTo>
                    <a:pt x="2182" y="1620"/>
                  </a:lnTo>
                  <a:lnTo>
                    <a:pt x="2183" y="1634"/>
                  </a:lnTo>
                  <a:lnTo>
                    <a:pt x="2190" y="1646"/>
                  </a:lnTo>
                  <a:lnTo>
                    <a:pt x="2200" y="1657"/>
                  </a:lnTo>
                  <a:lnTo>
                    <a:pt x="2303" y="1716"/>
                  </a:lnTo>
                  <a:lnTo>
                    <a:pt x="2316" y="1721"/>
                  </a:lnTo>
                  <a:lnTo>
                    <a:pt x="2331" y="1720"/>
                  </a:lnTo>
                  <a:lnTo>
                    <a:pt x="2343" y="1713"/>
                  </a:lnTo>
                  <a:lnTo>
                    <a:pt x="2354" y="1702"/>
                  </a:lnTo>
                  <a:lnTo>
                    <a:pt x="2382" y="1653"/>
                  </a:lnTo>
                  <a:lnTo>
                    <a:pt x="2415" y="1660"/>
                  </a:lnTo>
                  <a:lnTo>
                    <a:pt x="2450" y="1662"/>
                  </a:lnTo>
                  <a:lnTo>
                    <a:pt x="2464" y="1717"/>
                  </a:lnTo>
                  <a:lnTo>
                    <a:pt x="2471" y="1730"/>
                  </a:lnTo>
                  <a:lnTo>
                    <a:pt x="2482" y="1740"/>
                  </a:lnTo>
                  <a:lnTo>
                    <a:pt x="2495" y="1744"/>
                  </a:lnTo>
                  <a:lnTo>
                    <a:pt x="2510" y="1742"/>
                  </a:lnTo>
                  <a:lnTo>
                    <a:pt x="2625" y="1712"/>
                  </a:lnTo>
                  <a:lnTo>
                    <a:pt x="2637" y="1705"/>
                  </a:lnTo>
                  <a:lnTo>
                    <a:pt x="2646" y="1696"/>
                  </a:lnTo>
                  <a:lnTo>
                    <a:pt x="2651" y="1682"/>
                  </a:lnTo>
                  <a:lnTo>
                    <a:pt x="2650" y="1668"/>
                  </a:lnTo>
                  <a:lnTo>
                    <a:pt x="2635" y="1613"/>
                  </a:lnTo>
                  <a:lnTo>
                    <a:pt x="2663" y="1593"/>
                  </a:lnTo>
                  <a:lnTo>
                    <a:pt x="2690" y="1570"/>
                  </a:lnTo>
                  <a:lnTo>
                    <a:pt x="2739" y="1598"/>
                  </a:lnTo>
                  <a:lnTo>
                    <a:pt x="2753" y="1604"/>
                  </a:lnTo>
                  <a:lnTo>
                    <a:pt x="2767" y="1602"/>
                  </a:lnTo>
                  <a:lnTo>
                    <a:pt x="2779" y="1596"/>
                  </a:lnTo>
                  <a:lnTo>
                    <a:pt x="2789" y="1585"/>
                  </a:lnTo>
                  <a:lnTo>
                    <a:pt x="2849" y="1482"/>
                  </a:lnTo>
                  <a:lnTo>
                    <a:pt x="2853" y="1469"/>
                  </a:lnTo>
                  <a:lnTo>
                    <a:pt x="2853" y="1454"/>
                  </a:lnTo>
                  <a:lnTo>
                    <a:pt x="2846" y="1442"/>
                  </a:lnTo>
                  <a:lnTo>
                    <a:pt x="2835" y="1433"/>
                  </a:lnTo>
                  <a:lnTo>
                    <a:pt x="2786" y="1404"/>
                  </a:lnTo>
                  <a:lnTo>
                    <a:pt x="2793" y="1370"/>
                  </a:lnTo>
                  <a:lnTo>
                    <a:pt x="2795" y="1336"/>
                  </a:lnTo>
                  <a:lnTo>
                    <a:pt x="2850" y="1321"/>
                  </a:lnTo>
                  <a:lnTo>
                    <a:pt x="2862" y="1314"/>
                  </a:lnTo>
                  <a:lnTo>
                    <a:pt x="2871" y="1304"/>
                  </a:lnTo>
                  <a:lnTo>
                    <a:pt x="2877" y="1290"/>
                  </a:lnTo>
                  <a:lnTo>
                    <a:pt x="2875" y="1276"/>
                  </a:lnTo>
                  <a:lnTo>
                    <a:pt x="2845" y="1162"/>
                  </a:lnTo>
                  <a:lnTo>
                    <a:pt x="2838" y="1149"/>
                  </a:lnTo>
                  <a:lnTo>
                    <a:pt x="2827" y="1140"/>
                  </a:lnTo>
                  <a:lnTo>
                    <a:pt x="2814" y="1134"/>
                  </a:lnTo>
                  <a:lnTo>
                    <a:pt x="2799" y="1136"/>
                  </a:lnTo>
                  <a:lnTo>
                    <a:pt x="2745" y="1150"/>
                  </a:lnTo>
                  <a:lnTo>
                    <a:pt x="2726" y="1122"/>
                  </a:lnTo>
                  <a:lnTo>
                    <a:pt x="2703" y="1096"/>
                  </a:lnTo>
                  <a:lnTo>
                    <a:pt x="2731" y="1046"/>
                  </a:lnTo>
                  <a:lnTo>
                    <a:pt x="2737" y="1033"/>
                  </a:lnTo>
                  <a:lnTo>
                    <a:pt x="2735" y="1018"/>
                  </a:lnTo>
                  <a:lnTo>
                    <a:pt x="2729" y="1006"/>
                  </a:lnTo>
                  <a:lnTo>
                    <a:pt x="2718" y="997"/>
                  </a:lnTo>
                  <a:lnTo>
                    <a:pt x="2615" y="937"/>
                  </a:lnTo>
                  <a:lnTo>
                    <a:pt x="2602" y="933"/>
                  </a:lnTo>
                  <a:lnTo>
                    <a:pt x="2587" y="934"/>
                  </a:lnTo>
                  <a:lnTo>
                    <a:pt x="2575" y="940"/>
                  </a:lnTo>
                  <a:lnTo>
                    <a:pt x="2565" y="950"/>
                  </a:lnTo>
                  <a:lnTo>
                    <a:pt x="2536" y="1000"/>
                  </a:lnTo>
                  <a:lnTo>
                    <a:pt x="2503" y="993"/>
                  </a:lnTo>
                  <a:lnTo>
                    <a:pt x="2468" y="990"/>
                  </a:lnTo>
                  <a:lnTo>
                    <a:pt x="2454" y="936"/>
                  </a:lnTo>
                  <a:lnTo>
                    <a:pt x="2447" y="924"/>
                  </a:lnTo>
                  <a:lnTo>
                    <a:pt x="2436" y="914"/>
                  </a:lnTo>
                  <a:lnTo>
                    <a:pt x="2423" y="909"/>
                  </a:lnTo>
                  <a:close/>
                  <a:moveTo>
                    <a:pt x="1462" y="612"/>
                  </a:moveTo>
                  <a:lnTo>
                    <a:pt x="1447" y="616"/>
                  </a:lnTo>
                  <a:lnTo>
                    <a:pt x="1434" y="624"/>
                  </a:lnTo>
                  <a:lnTo>
                    <a:pt x="1424" y="636"/>
                  </a:lnTo>
                  <a:lnTo>
                    <a:pt x="1418" y="650"/>
                  </a:lnTo>
                  <a:lnTo>
                    <a:pt x="1402" y="724"/>
                  </a:lnTo>
                  <a:lnTo>
                    <a:pt x="1355" y="729"/>
                  </a:lnTo>
                  <a:lnTo>
                    <a:pt x="1310" y="740"/>
                  </a:lnTo>
                  <a:lnTo>
                    <a:pt x="1270" y="676"/>
                  </a:lnTo>
                  <a:lnTo>
                    <a:pt x="1259" y="664"/>
                  </a:lnTo>
                  <a:lnTo>
                    <a:pt x="1246" y="656"/>
                  </a:lnTo>
                  <a:lnTo>
                    <a:pt x="1231" y="652"/>
                  </a:lnTo>
                  <a:lnTo>
                    <a:pt x="1216" y="653"/>
                  </a:lnTo>
                  <a:lnTo>
                    <a:pt x="1202" y="660"/>
                  </a:lnTo>
                  <a:lnTo>
                    <a:pt x="1067" y="745"/>
                  </a:lnTo>
                  <a:lnTo>
                    <a:pt x="1055" y="754"/>
                  </a:lnTo>
                  <a:lnTo>
                    <a:pt x="1048" y="768"/>
                  </a:lnTo>
                  <a:lnTo>
                    <a:pt x="1044" y="782"/>
                  </a:lnTo>
                  <a:lnTo>
                    <a:pt x="1046" y="798"/>
                  </a:lnTo>
                  <a:lnTo>
                    <a:pt x="1052" y="813"/>
                  </a:lnTo>
                  <a:lnTo>
                    <a:pt x="1092" y="877"/>
                  </a:lnTo>
                  <a:lnTo>
                    <a:pt x="1063" y="913"/>
                  </a:lnTo>
                  <a:lnTo>
                    <a:pt x="1039" y="952"/>
                  </a:lnTo>
                  <a:lnTo>
                    <a:pt x="966" y="936"/>
                  </a:lnTo>
                  <a:lnTo>
                    <a:pt x="950" y="934"/>
                  </a:lnTo>
                  <a:lnTo>
                    <a:pt x="935" y="938"/>
                  </a:lnTo>
                  <a:lnTo>
                    <a:pt x="922" y="946"/>
                  </a:lnTo>
                  <a:lnTo>
                    <a:pt x="912" y="958"/>
                  </a:lnTo>
                  <a:lnTo>
                    <a:pt x="906" y="973"/>
                  </a:lnTo>
                  <a:lnTo>
                    <a:pt x="871" y="1128"/>
                  </a:lnTo>
                  <a:lnTo>
                    <a:pt x="870" y="1144"/>
                  </a:lnTo>
                  <a:lnTo>
                    <a:pt x="874" y="1158"/>
                  </a:lnTo>
                  <a:lnTo>
                    <a:pt x="882" y="1170"/>
                  </a:lnTo>
                  <a:lnTo>
                    <a:pt x="894" y="1181"/>
                  </a:lnTo>
                  <a:lnTo>
                    <a:pt x="908" y="1186"/>
                  </a:lnTo>
                  <a:lnTo>
                    <a:pt x="982" y="1204"/>
                  </a:lnTo>
                  <a:lnTo>
                    <a:pt x="987" y="1249"/>
                  </a:lnTo>
                  <a:lnTo>
                    <a:pt x="998" y="1294"/>
                  </a:lnTo>
                  <a:lnTo>
                    <a:pt x="934" y="1334"/>
                  </a:lnTo>
                  <a:lnTo>
                    <a:pt x="922" y="1345"/>
                  </a:lnTo>
                  <a:lnTo>
                    <a:pt x="914" y="1358"/>
                  </a:lnTo>
                  <a:lnTo>
                    <a:pt x="911" y="1373"/>
                  </a:lnTo>
                  <a:lnTo>
                    <a:pt x="912" y="1388"/>
                  </a:lnTo>
                  <a:lnTo>
                    <a:pt x="918" y="1402"/>
                  </a:lnTo>
                  <a:lnTo>
                    <a:pt x="1003" y="1537"/>
                  </a:lnTo>
                  <a:lnTo>
                    <a:pt x="1014" y="1549"/>
                  </a:lnTo>
                  <a:lnTo>
                    <a:pt x="1026" y="1557"/>
                  </a:lnTo>
                  <a:lnTo>
                    <a:pt x="1040" y="1560"/>
                  </a:lnTo>
                  <a:lnTo>
                    <a:pt x="1056" y="1558"/>
                  </a:lnTo>
                  <a:lnTo>
                    <a:pt x="1071" y="1553"/>
                  </a:lnTo>
                  <a:lnTo>
                    <a:pt x="1135" y="1512"/>
                  </a:lnTo>
                  <a:lnTo>
                    <a:pt x="1171" y="1541"/>
                  </a:lnTo>
                  <a:lnTo>
                    <a:pt x="1210" y="1565"/>
                  </a:lnTo>
                  <a:lnTo>
                    <a:pt x="1194" y="1640"/>
                  </a:lnTo>
                  <a:lnTo>
                    <a:pt x="1192" y="1654"/>
                  </a:lnTo>
                  <a:lnTo>
                    <a:pt x="1196" y="1670"/>
                  </a:lnTo>
                  <a:lnTo>
                    <a:pt x="1204" y="1682"/>
                  </a:lnTo>
                  <a:lnTo>
                    <a:pt x="1216" y="1692"/>
                  </a:lnTo>
                  <a:lnTo>
                    <a:pt x="1231" y="1698"/>
                  </a:lnTo>
                  <a:lnTo>
                    <a:pt x="1386" y="1733"/>
                  </a:lnTo>
                  <a:lnTo>
                    <a:pt x="1402" y="1734"/>
                  </a:lnTo>
                  <a:lnTo>
                    <a:pt x="1416" y="1730"/>
                  </a:lnTo>
                  <a:lnTo>
                    <a:pt x="1428" y="1722"/>
                  </a:lnTo>
                  <a:lnTo>
                    <a:pt x="1439" y="1710"/>
                  </a:lnTo>
                  <a:lnTo>
                    <a:pt x="1444" y="1696"/>
                  </a:lnTo>
                  <a:lnTo>
                    <a:pt x="1462" y="1622"/>
                  </a:lnTo>
                  <a:lnTo>
                    <a:pt x="1507" y="1617"/>
                  </a:lnTo>
                  <a:lnTo>
                    <a:pt x="1552" y="1606"/>
                  </a:lnTo>
                  <a:lnTo>
                    <a:pt x="1592" y="1670"/>
                  </a:lnTo>
                  <a:lnTo>
                    <a:pt x="1603" y="1682"/>
                  </a:lnTo>
                  <a:lnTo>
                    <a:pt x="1616" y="1690"/>
                  </a:lnTo>
                  <a:lnTo>
                    <a:pt x="1631" y="1694"/>
                  </a:lnTo>
                  <a:lnTo>
                    <a:pt x="1646" y="1693"/>
                  </a:lnTo>
                  <a:lnTo>
                    <a:pt x="1660" y="1686"/>
                  </a:lnTo>
                  <a:lnTo>
                    <a:pt x="1795" y="1601"/>
                  </a:lnTo>
                  <a:lnTo>
                    <a:pt x="1807" y="1592"/>
                  </a:lnTo>
                  <a:lnTo>
                    <a:pt x="1815" y="1578"/>
                  </a:lnTo>
                  <a:lnTo>
                    <a:pt x="1818" y="1564"/>
                  </a:lnTo>
                  <a:lnTo>
                    <a:pt x="1816" y="1548"/>
                  </a:lnTo>
                  <a:lnTo>
                    <a:pt x="1811" y="1533"/>
                  </a:lnTo>
                  <a:lnTo>
                    <a:pt x="1770" y="1469"/>
                  </a:lnTo>
                  <a:lnTo>
                    <a:pt x="1799" y="1433"/>
                  </a:lnTo>
                  <a:lnTo>
                    <a:pt x="1823" y="1394"/>
                  </a:lnTo>
                  <a:lnTo>
                    <a:pt x="1898" y="1410"/>
                  </a:lnTo>
                  <a:lnTo>
                    <a:pt x="1914" y="1412"/>
                  </a:lnTo>
                  <a:lnTo>
                    <a:pt x="1928" y="1408"/>
                  </a:lnTo>
                  <a:lnTo>
                    <a:pt x="1940" y="1400"/>
                  </a:lnTo>
                  <a:lnTo>
                    <a:pt x="1951" y="1389"/>
                  </a:lnTo>
                  <a:lnTo>
                    <a:pt x="1956" y="1374"/>
                  </a:lnTo>
                  <a:lnTo>
                    <a:pt x="1991" y="1218"/>
                  </a:lnTo>
                  <a:lnTo>
                    <a:pt x="1992" y="1204"/>
                  </a:lnTo>
                  <a:lnTo>
                    <a:pt x="1988" y="1188"/>
                  </a:lnTo>
                  <a:lnTo>
                    <a:pt x="1980" y="1176"/>
                  </a:lnTo>
                  <a:lnTo>
                    <a:pt x="1970" y="1165"/>
                  </a:lnTo>
                  <a:lnTo>
                    <a:pt x="1955" y="1160"/>
                  </a:lnTo>
                  <a:lnTo>
                    <a:pt x="1880" y="1142"/>
                  </a:lnTo>
                  <a:lnTo>
                    <a:pt x="1875" y="1097"/>
                  </a:lnTo>
                  <a:lnTo>
                    <a:pt x="1864" y="1052"/>
                  </a:lnTo>
                  <a:lnTo>
                    <a:pt x="1930" y="1012"/>
                  </a:lnTo>
                  <a:lnTo>
                    <a:pt x="1940" y="1001"/>
                  </a:lnTo>
                  <a:lnTo>
                    <a:pt x="1948" y="988"/>
                  </a:lnTo>
                  <a:lnTo>
                    <a:pt x="1952" y="973"/>
                  </a:lnTo>
                  <a:lnTo>
                    <a:pt x="1951" y="958"/>
                  </a:lnTo>
                  <a:lnTo>
                    <a:pt x="1944" y="944"/>
                  </a:lnTo>
                  <a:lnTo>
                    <a:pt x="1860" y="809"/>
                  </a:lnTo>
                  <a:lnTo>
                    <a:pt x="1850" y="797"/>
                  </a:lnTo>
                  <a:lnTo>
                    <a:pt x="1836" y="789"/>
                  </a:lnTo>
                  <a:lnTo>
                    <a:pt x="1822" y="786"/>
                  </a:lnTo>
                  <a:lnTo>
                    <a:pt x="1806" y="788"/>
                  </a:lnTo>
                  <a:lnTo>
                    <a:pt x="1792" y="794"/>
                  </a:lnTo>
                  <a:lnTo>
                    <a:pt x="1727" y="834"/>
                  </a:lnTo>
                  <a:lnTo>
                    <a:pt x="1691" y="805"/>
                  </a:lnTo>
                  <a:lnTo>
                    <a:pt x="1652" y="781"/>
                  </a:lnTo>
                  <a:lnTo>
                    <a:pt x="1670" y="706"/>
                  </a:lnTo>
                  <a:lnTo>
                    <a:pt x="1670" y="692"/>
                  </a:lnTo>
                  <a:lnTo>
                    <a:pt x="1666" y="677"/>
                  </a:lnTo>
                  <a:lnTo>
                    <a:pt x="1658" y="664"/>
                  </a:lnTo>
                  <a:lnTo>
                    <a:pt x="1647" y="654"/>
                  </a:lnTo>
                  <a:lnTo>
                    <a:pt x="1632" y="648"/>
                  </a:lnTo>
                  <a:lnTo>
                    <a:pt x="1476" y="613"/>
                  </a:lnTo>
                  <a:lnTo>
                    <a:pt x="1462" y="612"/>
                  </a:lnTo>
                  <a:close/>
                  <a:moveTo>
                    <a:pt x="1744" y="0"/>
                  </a:moveTo>
                  <a:lnTo>
                    <a:pt x="1852" y="4"/>
                  </a:lnTo>
                  <a:lnTo>
                    <a:pt x="1956" y="14"/>
                  </a:lnTo>
                  <a:lnTo>
                    <a:pt x="2059" y="32"/>
                  </a:lnTo>
                  <a:lnTo>
                    <a:pt x="2156" y="54"/>
                  </a:lnTo>
                  <a:lnTo>
                    <a:pt x="2251" y="82"/>
                  </a:lnTo>
                  <a:lnTo>
                    <a:pt x="2342" y="114"/>
                  </a:lnTo>
                  <a:lnTo>
                    <a:pt x="2430" y="152"/>
                  </a:lnTo>
                  <a:lnTo>
                    <a:pt x="2512" y="192"/>
                  </a:lnTo>
                  <a:lnTo>
                    <a:pt x="2593" y="234"/>
                  </a:lnTo>
                  <a:lnTo>
                    <a:pt x="2667" y="280"/>
                  </a:lnTo>
                  <a:lnTo>
                    <a:pt x="2738" y="326"/>
                  </a:lnTo>
                  <a:lnTo>
                    <a:pt x="2803" y="374"/>
                  </a:lnTo>
                  <a:lnTo>
                    <a:pt x="2865" y="422"/>
                  </a:lnTo>
                  <a:lnTo>
                    <a:pt x="2921" y="470"/>
                  </a:lnTo>
                  <a:lnTo>
                    <a:pt x="2971" y="518"/>
                  </a:lnTo>
                  <a:lnTo>
                    <a:pt x="3018" y="564"/>
                  </a:lnTo>
                  <a:lnTo>
                    <a:pt x="3058" y="608"/>
                  </a:lnTo>
                  <a:lnTo>
                    <a:pt x="3094" y="650"/>
                  </a:lnTo>
                  <a:lnTo>
                    <a:pt x="3138" y="709"/>
                  </a:lnTo>
                  <a:lnTo>
                    <a:pt x="3179" y="773"/>
                  </a:lnTo>
                  <a:lnTo>
                    <a:pt x="3218" y="841"/>
                  </a:lnTo>
                  <a:lnTo>
                    <a:pt x="3255" y="913"/>
                  </a:lnTo>
                  <a:lnTo>
                    <a:pt x="3289" y="989"/>
                  </a:lnTo>
                  <a:lnTo>
                    <a:pt x="3318" y="1068"/>
                  </a:lnTo>
                  <a:lnTo>
                    <a:pt x="3345" y="1149"/>
                  </a:lnTo>
                  <a:lnTo>
                    <a:pt x="3366" y="1232"/>
                  </a:lnTo>
                  <a:lnTo>
                    <a:pt x="3385" y="1317"/>
                  </a:lnTo>
                  <a:lnTo>
                    <a:pt x="3397" y="1404"/>
                  </a:lnTo>
                  <a:lnTo>
                    <a:pt x="3406" y="1492"/>
                  </a:lnTo>
                  <a:lnTo>
                    <a:pt x="3409" y="1580"/>
                  </a:lnTo>
                  <a:lnTo>
                    <a:pt x="3406" y="1668"/>
                  </a:lnTo>
                  <a:lnTo>
                    <a:pt x="3398" y="1756"/>
                  </a:lnTo>
                  <a:lnTo>
                    <a:pt x="3383" y="1842"/>
                  </a:lnTo>
                  <a:lnTo>
                    <a:pt x="3362" y="1928"/>
                  </a:lnTo>
                  <a:lnTo>
                    <a:pt x="3335" y="2012"/>
                  </a:lnTo>
                  <a:lnTo>
                    <a:pt x="3301" y="2093"/>
                  </a:lnTo>
                  <a:lnTo>
                    <a:pt x="3259" y="2173"/>
                  </a:lnTo>
                  <a:lnTo>
                    <a:pt x="3211" y="2253"/>
                  </a:lnTo>
                  <a:lnTo>
                    <a:pt x="3158" y="2334"/>
                  </a:lnTo>
                  <a:lnTo>
                    <a:pt x="3102" y="2417"/>
                  </a:lnTo>
                  <a:lnTo>
                    <a:pt x="3063" y="2473"/>
                  </a:lnTo>
                  <a:lnTo>
                    <a:pt x="3026" y="2530"/>
                  </a:lnTo>
                  <a:lnTo>
                    <a:pt x="2989" y="2588"/>
                  </a:lnTo>
                  <a:lnTo>
                    <a:pt x="2953" y="2646"/>
                  </a:lnTo>
                  <a:lnTo>
                    <a:pt x="2919" y="2706"/>
                  </a:lnTo>
                  <a:lnTo>
                    <a:pt x="2887" y="2766"/>
                  </a:lnTo>
                  <a:lnTo>
                    <a:pt x="2861" y="2828"/>
                  </a:lnTo>
                  <a:lnTo>
                    <a:pt x="2837" y="2889"/>
                  </a:lnTo>
                  <a:lnTo>
                    <a:pt x="2818" y="2950"/>
                  </a:lnTo>
                  <a:lnTo>
                    <a:pt x="2806" y="3013"/>
                  </a:lnTo>
                  <a:lnTo>
                    <a:pt x="2798" y="3077"/>
                  </a:lnTo>
                  <a:lnTo>
                    <a:pt x="2799" y="3140"/>
                  </a:lnTo>
                  <a:lnTo>
                    <a:pt x="2806" y="3204"/>
                  </a:lnTo>
                  <a:lnTo>
                    <a:pt x="2823" y="3268"/>
                  </a:lnTo>
                  <a:lnTo>
                    <a:pt x="2826" y="3285"/>
                  </a:lnTo>
                  <a:lnTo>
                    <a:pt x="2823" y="3301"/>
                  </a:lnTo>
                  <a:lnTo>
                    <a:pt x="2818" y="3317"/>
                  </a:lnTo>
                  <a:lnTo>
                    <a:pt x="2807" y="3330"/>
                  </a:lnTo>
                  <a:lnTo>
                    <a:pt x="1722" y="4366"/>
                  </a:lnTo>
                  <a:lnTo>
                    <a:pt x="1708" y="4376"/>
                  </a:lnTo>
                  <a:lnTo>
                    <a:pt x="1695" y="4381"/>
                  </a:lnTo>
                  <a:lnTo>
                    <a:pt x="1679" y="4384"/>
                  </a:lnTo>
                  <a:lnTo>
                    <a:pt x="1671" y="4382"/>
                  </a:lnTo>
                  <a:lnTo>
                    <a:pt x="1663" y="4381"/>
                  </a:lnTo>
                  <a:lnTo>
                    <a:pt x="1644" y="4372"/>
                  </a:lnTo>
                  <a:lnTo>
                    <a:pt x="1630" y="4357"/>
                  </a:lnTo>
                  <a:lnTo>
                    <a:pt x="1620" y="4337"/>
                  </a:lnTo>
                  <a:lnTo>
                    <a:pt x="1606" y="4284"/>
                  </a:lnTo>
                  <a:lnTo>
                    <a:pt x="1588" y="4228"/>
                  </a:lnTo>
                  <a:lnTo>
                    <a:pt x="1567" y="4168"/>
                  </a:lnTo>
                  <a:lnTo>
                    <a:pt x="1543" y="4106"/>
                  </a:lnTo>
                  <a:lnTo>
                    <a:pt x="1518" y="4044"/>
                  </a:lnTo>
                  <a:lnTo>
                    <a:pt x="1490" y="3982"/>
                  </a:lnTo>
                  <a:lnTo>
                    <a:pt x="1459" y="3921"/>
                  </a:lnTo>
                  <a:lnTo>
                    <a:pt x="1427" y="3864"/>
                  </a:lnTo>
                  <a:lnTo>
                    <a:pt x="1392" y="3808"/>
                  </a:lnTo>
                  <a:lnTo>
                    <a:pt x="1356" y="3757"/>
                  </a:lnTo>
                  <a:lnTo>
                    <a:pt x="1319" y="3710"/>
                  </a:lnTo>
                  <a:lnTo>
                    <a:pt x="1280" y="3670"/>
                  </a:lnTo>
                  <a:lnTo>
                    <a:pt x="1240" y="3637"/>
                  </a:lnTo>
                  <a:lnTo>
                    <a:pt x="1199" y="3612"/>
                  </a:lnTo>
                  <a:lnTo>
                    <a:pt x="1158" y="3596"/>
                  </a:lnTo>
                  <a:lnTo>
                    <a:pt x="1138" y="3592"/>
                  </a:lnTo>
                  <a:lnTo>
                    <a:pt x="1114" y="3589"/>
                  </a:lnTo>
                  <a:lnTo>
                    <a:pt x="1087" y="3589"/>
                  </a:lnTo>
                  <a:lnTo>
                    <a:pt x="1046" y="3590"/>
                  </a:lnTo>
                  <a:lnTo>
                    <a:pt x="999" y="3593"/>
                  </a:lnTo>
                  <a:lnTo>
                    <a:pt x="951" y="3598"/>
                  </a:lnTo>
                  <a:lnTo>
                    <a:pt x="899" y="3604"/>
                  </a:lnTo>
                  <a:lnTo>
                    <a:pt x="817" y="3613"/>
                  </a:lnTo>
                  <a:lnTo>
                    <a:pt x="736" y="3621"/>
                  </a:lnTo>
                  <a:lnTo>
                    <a:pt x="656" y="3624"/>
                  </a:lnTo>
                  <a:lnTo>
                    <a:pt x="600" y="3621"/>
                  </a:lnTo>
                  <a:lnTo>
                    <a:pt x="551" y="3616"/>
                  </a:lnTo>
                  <a:lnTo>
                    <a:pt x="507" y="3605"/>
                  </a:lnTo>
                  <a:lnTo>
                    <a:pt x="469" y="3590"/>
                  </a:lnTo>
                  <a:lnTo>
                    <a:pt x="437" y="3572"/>
                  </a:lnTo>
                  <a:lnTo>
                    <a:pt x="411" y="3549"/>
                  </a:lnTo>
                  <a:lnTo>
                    <a:pt x="391" y="3522"/>
                  </a:lnTo>
                  <a:lnTo>
                    <a:pt x="376" y="3492"/>
                  </a:lnTo>
                  <a:lnTo>
                    <a:pt x="367" y="3457"/>
                  </a:lnTo>
                  <a:lnTo>
                    <a:pt x="352" y="3358"/>
                  </a:lnTo>
                  <a:lnTo>
                    <a:pt x="339" y="3260"/>
                  </a:lnTo>
                  <a:lnTo>
                    <a:pt x="331" y="3201"/>
                  </a:lnTo>
                  <a:lnTo>
                    <a:pt x="323" y="3142"/>
                  </a:lnTo>
                  <a:lnTo>
                    <a:pt x="313" y="3085"/>
                  </a:lnTo>
                  <a:lnTo>
                    <a:pt x="304" y="3026"/>
                  </a:lnTo>
                  <a:lnTo>
                    <a:pt x="292" y="2970"/>
                  </a:lnTo>
                  <a:lnTo>
                    <a:pt x="279" y="2916"/>
                  </a:lnTo>
                  <a:lnTo>
                    <a:pt x="263" y="2862"/>
                  </a:lnTo>
                  <a:lnTo>
                    <a:pt x="244" y="2810"/>
                  </a:lnTo>
                  <a:lnTo>
                    <a:pt x="223" y="2761"/>
                  </a:lnTo>
                  <a:lnTo>
                    <a:pt x="199" y="2716"/>
                  </a:lnTo>
                  <a:lnTo>
                    <a:pt x="169" y="2672"/>
                  </a:lnTo>
                  <a:lnTo>
                    <a:pt x="136" y="2632"/>
                  </a:lnTo>
                  <a:lnTo>
                    <a:pt x="99" y="2594"/>
                  </a:lnTo>
                  <a:lnTo>
                    <a:pt x="56" y="2562"/>
                  </a:lnTo>
                  <a:lnTo>
                    <a:pt x="33" y="2542"/>
                  </a:lnTo>
                  <a:lnTo>
                    <a:pt x="17" y="2521"/>
                  </a:lnTo>
                  <a:lnTo>
                    <a:pt x="7" y="2496"/>
                  </a:lnTo>
                  <a:lnTo>
                    <a:pt x="1" y="2469"/>
                  </a:lnTo>
                  <a:lnTo>
                    <a:pt x="0" y="2441"/>
                  </a:lnTo>
                  <a:lnTo>
                    <a:pt x="4" y="2410"/>
                  </a:lnTo>
                  <a:lnTo>
                    <a:pt x="12" y="2378"/>
                  </a:lnTo>
                  <a:lnTo>
                    <a:pt x="23" y="2345"/>
                  </a:lnTo>
                  <a:lnTo>
                    <a:pt x="36" y="2310"/>
                  </a:lnTo>
                  <a:lnTo>
                    <a:pt x="53" y="2276"/>
                  </a:lnTo>
                  <a:lnTo>
                    <a:pt x="71" y="2240"/>
                  </a:lnTo>
                  <a:lnTo>
                    <a:pt x="91" y="2202"/>
                  </a:lnTo>
                  <a:lnTo>
                    <a:pt x="111" y="2166"/>
                  </a:lnTo>
                  <a:lnTo>
                    <a:pt x="132" y="2129"/>
                  </a:lnTo>
                  <a:lnTo>
                    <a:pt x="153" y="2090"/>
                  </a:lnTo>
                  <a:lnTo>
                    <a:pt x="175" y="2053"/>
                  </a:lnTo>
                  <a:lnTo>
                    <a:pt x="195" y="2016"/>
                  </a:lnTo>
                  <a:lnTo>
                    <a:pt x="212" y="1978"/>
                  </a:lnTo>
                  <a:lnTo>
                    <a:pt x="228" y="1944"/>
                  </a:lnTo>
                  <a:lnTo>
                    <a:pt x="240" y="1909"/>
                  </a:lnTo>
                  <a:lnTo>
                    <a:pt x="249" y="1877"/>
                  </a:lnTo>
                  <a:lnTo>
                    <a:pt x="253" y="1848"/>
                  </a:lnTo>
                  <a:lnTo>
                    <a:pt x="253" y="1821"/>
                  </a:lnTo>
                  <a:lnTo>
                    <a:pt x="241" y="1736"/>
                  </a:lnTo>
                  <a:lnTo>
                    <a:pt x="231" y="1653"/>
                  </a:lnTo>
                  <a:lnTo>
                    <a:pt x="220" y="1572"/>
                  </a:lnTo>
                  <a:lnTo>
                    <a:pt x="211" y="1492"/>
                  </a:lnTo>
                  <a:lnTo>
                    <a:pt x="204" y="1414"/>
                  </a:lnTo>
                  <a:lnTo>
                    <a:pt x="200" y="1338"/>
                  </a:lnTo>
                  <a:lnTo>
                    <a:pt x="199" y="1264"/>
                  </a:lnTo>
                  <a:lnTo>
                    <a:pt x="203" y="1189"/>
                  </a:lnTo>
                  <a:lnTo>
                    <a:pt x="209" y="1116"/>
                  </a:lnTo>
                  <a:lnTo>
                    <a:pt x="223" y="1044"/>
                  </a:lnTo>
                  <a:lnTo>
                    <a:pt x="241" y="973"/>
                  </a:lnTo>
                  <a:lnTo>
                    <a:pt x="265" y="901"/>
                  </a:lnTo>
                  <a:lnTo>
                    <a:pt x="297" y="830"/>
                  </a:lnTo>
                  <a:lnTo>
                    <a:pt x="336" y="760"/>
                  </a:lnTo>
                  <a:lnTo>
                    <a:pt x="384" y="689"/>
                  </a:lnTo>
                  <a:lnTo>
                    <a:pt x="440" y="617"/>
                  </a:lnTo>
                  <a:lnTo>
                    <a:pt x="505" y="545"/>
                  </a:lnTo>
                  <a:lnTo>
                    <a:pt x="507" y="544"/>
                  </a:lnTo>
                  <a:lnTo>
                    <a:pt x="612" y="450"/>
                  </a:lnTo>
                  <a:lnTo>
                    <a:pt x="719" y="365"/>
                  </a:lnTo>
                  <a:lnTo>
                    <a:pt x="828" y="288"/>
                  </a:lnTo>
                  <a:lnTo>
                    <a:pt x="938" y="221"/>
                  </a:lnTo>
                  <a:lnTo>
                    <a:pt x="1050" y="162"/>
                  </a:lnTo>
                  <a:lnTo>
                    <a:pt x="1162" y="113"/>
                  </a:lnTo>
                  <a:lnTo>
                    <a:pt x="1276" y="72"/>
                  </a:lnTo>
                  <a:lnTo>
                    <a:pt x="1391" y="41"/>
                  </a:lnTo>
                  <a:lnTo>
                    <a:pt x="1508" y="18"/>
                  </a:lnTo>
                  <a:lnTo>
                    <a:pt x="1626" y="5"/>
                  </a:lnTo>
                  <a:lnTo>
                    <a:pt x="1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Open Sans Light" charset="0"/>
                <a:cs typeface="Open Sans Light" charset="0"/>
                <a:sym typeface="Arial"/>
              </a:endParaRPr>
            </a:p>
          </p:txBody>
        </p:sp>
      </p:grpSp>
      <p:grpSp>
        <p:nvGrpSpPr>
          <p:cNvPr id="881" name="Group 498">
            <a:extLst>
              <a:ext uri="{FF2B5EF4-FFF2-40B4-BE49-F238E27FC236}">
                <a16:creationId xmlns:a16="http://schemas.microsoft.com/office/drawing/2014/main" id="{31134374-5F72-47D6-9BCF-77D90595FC1E}"/>
              </a:ext>
            </a:extLst>
          </p:cNvPr>
          <p:cNvGrpSpPr/>
          <p:nvPr/>
        </p:nvGrpSpPr>
        <p:grpSpPr>
          <a:xfrm>
            <a:off x="2396728" y="4784383"/>
            <a:ext cx="386901" cy="542441"/>
            <a:chOff x="7339965" y="2722563"/>
            <a:chExt cx="942975" cy="1412875"/>
          </a:xfrm>
          <a:solidFill>
            <a:srgbClr val="FFFFFF"/>
          </a:solidFill>
        </p:grpSpPr>
        <p:sp>
          <p:nvSpPr>
            <p:cNvPr id="882" name="Freeform 5">
              <a:extLst>
                <a:ext uri="{FF2B5EF4-FFF2-40B4-BE49-F238E27FC236}">
                  <a16:creationId xmlns:a16="http://schemas.microsoft.com/office/drawing/2014/main" id="{649BFD51-DCC5-4019-8899-AAC4122C8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965" y="2722563"/>
              <a:ext cx="942975" cy="1412875"/>
            </a:xfrm>
            <a:custGeom>
              <a:avLst/>
              <a:gdLst>
                <a:gd name="T0" fmla="*/ 124 w 248"/>
                <a:gd name="T1" fmla="*/ 374 h 374"/>
                <a:gd name="T2" fmla="*/ 21 w 248"/>
                <a:gd name="T3" fmla="*/ 193 h 374"/>
                <a:gd name="T4" fmla="*/ 20 w 248"/>
                <a:gd name="T5" fmla="*/ 192 h 374"/>
                <a:gd name="T6" fmla="*/ 20 w 248"/>
                <a:gd name="T7" fmla="*/ 192 h 374"/>
                <a:gd name="T8" fmla="*/ 0 w 248"/>
                <a:gd name="T9" fmla="*/ 124 h 374"/>
                <a:gd name="T10" fmla="*/ 124 w 248"/>
                <a:gd name="T11" fmla="*/ 0 h 374"/>
                <a:gd name="T12" fmla="*/ 248 w 248"/>
                <a:gd name="T13" fmla="*/ 124 h 374"/>
                <a:gd name="T14" fmla="*/ 226 w 248"/>
                <a:gd name="T15" fmla="*/ 195 h 374"/>
                <a:gd name="T16" fmla="*/ 225 w 248"/>
                <a:gd name="T17" fmla="*/ 196 h 374"/>
                <a:gd name="T18" fmla="*/ 225 w 248"/>
                <a:gd name="T19" fmla="*/ 196 h 374"/>
                <a:gd name="T20" fmla="*/ 124 w 248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374">
                  <a:moveTo>
                    <a:pt x="124" y="374"/>
                  </a:moveTo>
                  <a:cubicBezTo>
                    <a:pt x="101" y="334"/>
                    <a:pt x="50" y="245"/>
                    <a:pt x="21" y="193"/>
                  </a:cubicBezTo>
                  <a:cubicBezTo>
                    <a:pt x="20" y="192"/>
                    <a:pt x="20" y="192"/>
                    <a:pt x="20" y="192"/>
                  </a:cubicBezTo>
                  <a:cubicBezTo>
                    <a:pt x="20" y="192"/>
                    <a:pt x="20" y="192"/>
                    <a:pt x="20" y="192"/>
                  </a:cubicBezTo>
                  <a:cubicBezTo>
                    <a:pt x="7" y="172"/>
                    <a:pt x="0" y="148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2" y="0"/>
                    <a:pt x="248" y="56"/>
                    <a:pt x="248" y="124"/>
                  </a:cubicBezTo>
                  <a:cubicBezTo>
                    <a:pt x="248" y="150"/>
                    <a:pt x="240" y="174"/>
                    <a:pt x="226" y="195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205" y="231"/>
                    <a:pt x="158" y="312"/>
                    <a:pt x="124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cs typeface="Arial"/>
                <a:sym typeface="Arial"/>
              </a:endParaRPr>
            </a:p>
          </p:txBody>
        </p:sp>
        <p:sp>
          <p:nvSpPr>
            <p:cNvPr id="883" name="Oval 6">
              <a:extLst>
                <a:ext uri="{FF2B5EF4-FFF2-40B4-BE49-F238E27FC236}">
                  <a16:creationId xmlns:a16="http://schemas.microsoft.com/office/drawing/2014/main" id="{E8AA64EE-0BFF-4783-AB37-F9E8CEC1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888" y="2820637"/>
              <a:ext cx="751432" cy="70455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cs typeface="Arial"/>
                <a:sym typeface="Arial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10168-9E0E-48F1-AA6B-D6F97D3D9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2082" y="1818711"/>
            <a:ext cx="2535106" cy="595391"/>
          </a:xfrm>
        </p:spPr>
        <p:txBody>
          <a:bodyPr>
            <a:noAutofit/>
          </a:bodyPr>
          <a:lstStyle/>
          <a:p>
            <a:pPr algn="ctr"/>
            <a:r>
              <a:rPr lang="en-SG" altLang="zh-CN" sz="1400" dirty="0">
                <a:latin typeface="微软雅黑" panose="020B0503020204020204" pitchFamily="34" charset="-122"/>
                <a:cs typeface="Trebuchet MS"/>
              </a:rPr>
              <a:t>What do we want to learn from the model?</a:t>
            </a:r>
            <a:endParaRPr lang="zh-CN" altLang="en-US" sz="1400" dirty="0"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443" name="Group 39">
            <a:extLst>
              <a:ext uri="{FF2B5EF4-FFF2-40B4-BE49-F238E27FC236}">
                <a16:creationId xmlns:a16="http://schemas.microsoft.com/office/drawing/2014/main" id="{E6B142B1-01DF-40E9-9EA4-FF592D30A83F}"/>
              </a:ext>
            </a:extLst>
          </p:cNvPr>
          <p:cNvGrpSpPr/>
          <p:nvPr/>
        </p:nvGrpSpPr>
        <p:grpSpPr>
          <a:xfrm>
            <a:off x="911111" y="3608945"/>
            <a:ext cx="3541177" cy="719110"/>
            <a:chOff x="634968" y="2392947"/>
            <a:chExt cx="2349685" cy="719110"/>
          </a:xfrm>
          <a:solidFill>
            <a:srgbClr val="BF0008"/>
          </a:solidFill>
        </p:grpSpPr>
        <p:sp>
          <p:nvSpPr>
            <p:cNvPr id="444" name="Rounded Rectangle 23">
              <a:extLst>
                <a:ext uri="{FF2B5EF4-FFF2-40B4-BE49-F238E27FC236}">
                  <a16:creationId xmlns:a16="http://schemas.microsoft.com/office/drawing/2014/main" id="{4ACE525B-D0F4-4B86-BB22-89DFD24663D2}"/>
                </a:ext>
              </a:extLst>
            </p:cNvPr>
            <p:cNvSpPr/>
            <p:nvPr/>
          </p:nvSpPr>
          <p:spPr>
            <a:xfrm>
              <a:off x="634968" y="2392947"/>
              <a:ext cx="1792849" cy="71911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sym typeface="Arial"/>
              </a:endParaRPr>
            </a:p>
          </p:txBody>
        </p:sp>
        <p:cxnSp>
          <p:nvCxnSpPr>
            <p:cNvPr id="473" name="Straight Connector 34">
              <a:extLst>
                <a:ext uri="{FF2B5EF4-FFF2-40B4-BE49-F238E27FC236}">
                  <a16:creationId xmlns:a16="http://schemas.microsoft.com/office/drawing/2014/main" id="{98AF8204-337B-4506-9A65-09B914B628EB}"/>
                </a:ext>
              </a:extLst>
            </p:cNvPr>
            <p:cNvCxnSpPr>
              <a:stCxn id="444" idx="3"/>
            </p:cNvCxnSpPr>
            <p:nvPr/>
          </p:nvCxnSpPr>
          <p:spPr>
            <a:xfrm>
              <a:off x="2427817" y="2752502"/>
              <a:ext cx="556836" cy="0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884" name="TextBox 89">
            <a:extLst>
              <a:ext uri="{FF2B5EF4-FFF2-40B4-BE49-F238E27FC236}">
                <a16:creationId xmlns:a16="http://schemas.microsoft.com/office/drawing/2014/main" id="{BC18517C-3198-4FE7-9C39-84685E5A47EC}"/>
              </a:ext>
            </a:extLst>
          </p:cNvPr>
          <p:cNvSpPr txBox="1"/>
          <p:nvPr/>
        </p:nvSpPr>
        <p:spPr>
          <a:xfrm>
            <a:off x="911110" y="3627637"/>
            <a:ext cx="2647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kern="0" dirty="0">
                <a:solidFill>
                  <a:srgbClr val="262626"/>
                </a:solidFill>
                <a:latin typeface="微软雅黑" panose="020B0503020204020204" pitchFamily="34" charset="-122"/>
                <a:cs typeface="Trebuchet MS"/>
                <a:sym typeface="Arial"/>
              </a:rPr>
              <a:t>What level of granularity should the data be collected?</a:t>
            </a:r>
          </a:p>
        </p:txBody>
      </p:sp>
    </p:spTree>
    <p:extLst>
      <p:ext uri="{BB962C8B-B14F-4D97-AF65-F5344CB8AC3E}">
        <p14:creationId xmlns:p14="http://schemas.microsoft.com/office/powerpoint/2010/main" val="276904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城市, 天空, 户外, 建筑物&#10;&#10;已生成极高可信度的说明">
            <a:extLst>
              <a:ext uri="{FF2B5EF4-FFF2-40B4-BE49-F238E27FC236}">
                <a16:creationId xmlns:a16="http://schemas.microsoft.com/office/drawing/2014/main" id="{8F23C63B-D43E-4DF6-B001-80774E283D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" t="-1" r="59" b="21092"/>
          <a:stretch/>
        </p:blipFill>
        <p:spPr>
          <a:xfrm>
            <a:off x="0" y="0"/>
            <a:ext cx="12192000" cy="685799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B3341-FA91-4B63-BAA6-F06A9129686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cs typeface="Trebuchet M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265252-34C2-4CE6-890F-6A8D5A7C3F25}"/>
              </a:ext>
            </a:extLst>
          </p:cNvPr>
          <p:cNvGrpSpPr/>
          <p:nvPr/>
        </p:nvGrpSpPr>
        <p:grpSpPr>
          <a:xfrm>
            <a:off x="0" y="440690"/>
            <a:ext cx="1920240" cy="643497"/>
            <a:chOff x="1" y="2514824"/>
            <a:chExt cx="3123059" cy="1137698"/>
          </a:xfrm>
        </p:grpSpPr>
        <p:sp>
          <p:nvSpPr>
            <p:cNvPr id="24" name="矩形 6">
              <a:extLst>
                <a:ext uri="{FF2B5EF4-FFF2-40B4-BE49-F238E27FC236}">
                  <a16:creationId xmlns:a16="http://schemas.microsoft.com/office/drawing/2014/main" id="{E6F6198D-0F87-4E08-AFE8-4C967D3C7C4C}"/>
                </a:ext>
              </a:extLst>
            </p:cNvPr>
            <p:cNvSpPr/>
            <p:nvPr/>
          </p:nvSpPr>
          <p:spPr>
            <a:xfrm>
              <a:off x="1" y="2514824"/>
              <a:ext cx="3123059" cy="1137698"/>
            </a:xfrm>
            <a:custGeom>
              <a:avLst/>
              <a:gdLst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22800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67988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  <a:gd name="connsiteX0" fmla="*/ 0 w 2228008"/>
                <a:gd name="connsiteY0" fmla="*/ 0 h 728592"/>
                <a:gd name="connsiteX1" fmla="*/ 2228008 w 2228008"/>
                <a:gd name="connsiteY1" fmla="*/ 0 h 728592"/>
                <a:gd name="connsiteX2" fmla="*/ 2032790 w 2228008"/>
                <a:gd name="connsiteY2" fmla="*/ 728592 h 728592"/>
                <a:gd name="connsiteX3" fmla="*/ 0 w 2228008"/>
                <a:gd name="connsiteY3" fmla="*/ 728592 h 728592"/>
                <a:gd name="connsiteX4" fmla="*/ 0 w 2228008"/>
                <a:gd name="connsiteY4" fmla="*/ 0 h 7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008" h="728592">
                  <a:moveTo>
                    <a:pt x="0" y="0"/>
                  </a:moveTo>
                  <a:lnTo>
                    <a:pt x="2228008" y="0"/>
                  </a:lnTo>
                  <a:lnTo>
                    <a:pt x="2032790" y="728592"/>
                  </a:lnTo>
                  <a:lnTo>
                    <a:pt x="0" y="728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  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Microsoft YaHei" panose="020B0503020204020204" pitchFamily="34" charset="-122"/>
                  <a:cs typeface="Trebuchet MS"/>
                </a:rPr>
                <a:t>CFLD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  <a:cs typeface="Trebuchet MS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EBA86EE-E5A1-4355-8A15-5471E34F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325" y="2537504"/>
              <a:ext cx="1133477" cy="1104900"/>
            </a:xfrm>
            <a:prstGeom prst="rect">
              <a:avLst/>
            </a:prstGeom>
          </p:spPr>
        </p:pic>
      </p:grpSp>
      <p:grpSp>
        <p:nvGrpSpPr>
          <p:cNvPr id="9" name="组 8"/>
          <p:cNvGrpSpPr/>
          <p:nvPr/>
        </p:nvGrpSpPr>
        <p:grpSpPr>
          <a:xfrm>
            <a:off x="7071288" y="1439306"/>
            <a:ext cx="4288969" cy="3979383"/>
            <a:chOff x="5691939" y="1516742"/>
            <a:chExt cx="4288969" cy="3979383"/>
          </a:xfrm>
        </p:grpSpPr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3DB4EA25-5983-405E-84B9-D90337569712}"/>
                </a:ext>
              </a:extLst>
            </p:cNvPr>
            <p:cNvSpPr txBox="1">
              <a:spLocks/>
            </p:cNvSpPr>
            <p:nvPr/>
          </p:nvSpPr>
          <p:spPr>
            <a:xfrm>
              <a:off x="5691939" y="1516742"/>
              <a:ext cx="1855737" cy="584775"/>
            </a:xfrm>
            <a:prstGeom prst="rect">
              <a:avLst/>
            </a:prstGeom>
          </p:spPr>
          <p:txBody>
            <a:bodyPr vert="horz" wrap="square" lIns="0" tIns="45720" rIns="0" bIns="45720" rtlCol="0" anchor="b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700" b="0" i="0" kern="1200" cap="small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cs typeface="Trebuchet MS"/>
                </a:rPr>
                <a:t>AGENDA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Trebuchet MS"/>
              </a:endParaRPr>
            </a:p>
          </p:txBody>
        </p:sp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707A527A-B69F-49AD-AD21-8BE32D02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19227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Business Objectives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7" name="矩形 4">
              <a:extLst>
                <a:ext uri="{FF2B5EF4-FFF2-40B4-BE49-F238E27FC236}">
                  <a16:creationId xmlns:a16="http://schemas.microsoft.com/office/drawing/2014/main" id="{C0EBB17A-AEB7-4A47-A1C7-776978F7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19227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1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8" name="矩形 4">
              <a:extLst>
                <a:ext uri="{FF2B5EF4-FFF2-40B4-BE49-F238E27FC236}">
                  <a16:creationId xmlns:a16="http://schemas.microsoft.com/office/drawing/2014/main" id="{A5AAB195-0BE1-41C6-8A5A-163DDC25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2878615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2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29" name="矩形 3">
              <a:extLst>
                <a:ext uri="{FF2B5EF4-FFF2-40B4-BE49-F238E27FC236}">
                  <a16:creationId xmlns:a16="http://schemas.microsoft.com/office/drawing/2014/main" id="{170415CA-ACF0-43A7-AE62-016A2AA0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2878615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Methodology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0" name="矩形 3">
              <a:extLst>
                <a:ext uri="{FF2B5EF4-FFF2-40B4-BE49-F238E27FC236}">
                  <a16:creationId xmlns:a16="http://schemas.microsoft.com/office/drawing/2014/main" id="{7BD3FC72-7CF9-43B0-87E0-08F83595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3559560"/>
              <a:ext cx="3574224" cy="574675"/>
            </a:xfrm>
            <a:prstGeom prst="rect">
              <a:avLst/>
            </a:prstGeom>
            <a:solidFill>
              <a:srgbClr val="BF0008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Model Selection Process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1" name="矩形 4">
              <a:extLst>
                <a:ext uri="{FF2B5EF4-FFF2-40B4-BE49-F238E27FC236}">
                  <a16:creationId xmlns:a16="http://schemas.microsoft.com/office/drawing/2014/main" id="{1289ACA4-E109-4E33-ABA7-A8917E4B2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3559560"/>
              <a:ext cx="576263" cy="574675"/>
            </a:xfrm>
            <a:prstGeom prst="rect">
              <a:avLst/>
            </a:prstGeom>
            <a:solidFill>
              <a:srgbClr val="BF0008"/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3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2" name="矩形 3">
              <a:extLst>
                <a:ext uri="{FF2B5EF4-FFF2-40B4-BE49-F238E27FC236}">
                  <a16:creationId xmlns:a16="http://schemas.microsoft.com/office/drawing/2014/main" id="{10E34F6B-F75C-4A42-ADD5-44ED96B8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240505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Key Business Insights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3" name="矩形 4">
              <a:extLst>
                <a:ext uri="{FF2B5EF4-FFF2-40B4-BE49-F238E27FC236}">
                  <a16:creationId xmlns:a16="http://schemas.microsoft.com/office/drawing/2014/main" id="{CE6A040A-8BA2-4A9E-BE86-C7476450A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240505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4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4" name="矩形 3">
              <a:extLst>
                <a:ext uri="{FF2B5EF4-FFF2-40B4-BE49-F238E27FC236}">
                  <a16:creationId xmlns:a16="http://schemas.microsoft.com/office/drawing/2014/main" id="{DC8FB33F-7972-416F-A4EA-1E8E5CFD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684" y="4921450"/>
              <a:ext cx="3574224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rIns="0" anchor="ctr"/>
            <a:lstStyle/>
            <a:p>
              <a:pPr defTabSz="914400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Optimal Investment Strategy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sp>
          <p:nvSpPr>
            <p:cNvPr id="35" name="矩形 4">
              <a:extLst>
                <a:ext uri="{FF2B5EF4-FFF2-40B4-BE49-F238E27FC236}">
                  <a16:creationId xmlns:a16="http://schemas.microsoft.com/office/drawing/2014/main" id="{2AEE7E81-D429-4F49-B41C-7D792E23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39" y="4921450"/>
              <a:ext cx="576263" cy="574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/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cs typeface="Trebuchet MS"/>
                  <a:sym typeface="微软雅黑"/>
                </a:rPr>
                <a:t>5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itchFamily="34" charset="-122"/>
                <a:cs typeface="Trebuchet MS"/>
                <a:sym typeface="微软雅黑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5691939" y="2080600"/>
              <a:ext cx="4288969" cy="0"/>
            </a:xfrm>
            <a:prstGeom prst="line">
              <a:avLst/>
            </a:prstGeom>
            <a:ln>
              <a:solidFill>
                <a:srgbClr val="C033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073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89999999999999990000E+000&quot;&gt;&lt;m_msothmcolidx val=&quot;0&quot;/&gt;&lt;m_rgb r=&quot;E6&quot; g=&quot;E7&quot; b=&quot;E8&quot;/&gt;&lt;m_nBrightness val=&quot;0&quot;/&gt;&lt;/elem&gt;&lt;elem m_fUsage=&quot;1.53899999999999990000E+000&quot;&gt;&lt;m_msothmcolidx val=&quot;0&quot;/&gt;&lt;m_rgb r=&quot;FF&quot; g=&quot;BF&quot; b=&quot;C2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NEWSLIDENUMBER" val="True"/>
  <p:tag name="PREVIOUSNAME" val="C:\Users\Kathy Tong\Documents\CFLD KA\产业招商模式\20161017_产业链招商模式_v8_Mck.pptx"/>
  <p:tag name="ISPRING_RESOURCE_PATHS_HASH_PRESENTER" val="cb82b27e7c967f8311d68cb7b772ce6f9f6b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主题1">
  <a:themeElements>
    <a:clrScheme name="华夏幸福主题色">
      <a:dk1>
        <a:srgbClr val="000000"/>
      </a:dk1>
      <a:lt1>
        <a:sysClr val="window" lastClr="FFFFFF"/>
      </a:lt1>
      <a:dk2>
        <a:srgbClr val="9B9EA4"/>
      </a:dk2>
      <a:lt2>
        <a:srgbClr val="89887F"/>
      </a:lt2>
      <a:accent1>
        <a:srgbClr val="7D0000"/>
      </a:accent1>
      <a:accent2>
        <a:srgbClr val="BF0008"/>
      </a:accent2>
      <a:accent3>
        <a:srgbClr val="7D0000"/>
      </a:accent3>
      <a:accent4>
        <a:srgbClr val="BF0008"/>
      </a:accent4>
      <a:accent5>
        <a:srgbClr val="7D0000"/>
      </a:accent5>
      <a:accent6>
        <a:srgbClr val="BF0008"/>
      </a:accent6>
      <a:hlink>
        <a:srgbClr val="7D0000"/>
      </a:hlink>
      <a:folHlink>
        <a:srgbClr val="BF000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1" id="{15048AC7-FED5-4AA0-B7A7-5A5CA2919FD0}" vid="{5306F458-DB87-4587-8688-5E8C437CB8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1343</Words>
  <Application>Microsoft Office PowerPoint</Application>
  <PresentationFormat>Widescreen</PresentationFormat>
  <Paragraphs>428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Microsoft YaHei</vt:lpstr>
      <vt:lpstr>Microsoft YaHei</vt:lpstr>
      <vt:lpstr>Open Sans Light</vt:lpstr>
      <vt:lpstr>黑体</vt:lpstr>
      <vt:lpstr>宋体</vt:lpstr>
      <vt:lpstr>UUS UN INCHIKE</vt:lpstr>
      <vt:lpstr>Arial</vt:lpstr>
      <vt:lpstr>Times New Roman</vt:lpstr>
      <vt:lpstr>Trebuchet MS</vt:lpstr>
      <vt:lpstr>Verdana</vt:lpstr>
      <vt:lpstr>Wingdings</vt:lpstr>
      <vt:lpstr>4_主题1</vt:lpstr>
      <vt:lpstr>think-cell Slide</vt:lpstr>
      <vt:lpstr>PowerPoint Presentation</vt:lpstr>
      <vt:lpstr>PowerPoint Presentation</vt:lpstr>
      <vt:lpstr>Business Objective </vt:lpstr>
      <vt:lpstr>Kuala Lumpur – the 2nd most viable location for business</vt:lpstr>
      <vt:lpstr> Key Business Value</vt:lpstr>
      <vt:lpstr>PowerPoint Presentation</vt:lpstr>
      <vt:lpstr>methodology</vt:lpstr>
      <vt:lpstr>thought process</vt:lpstr>
      <vt:lpstr>PowerPoint Presentation</vt:lpstr>
      <vt:lpstr>model selection process</vt:lpstr>
      <vt:lpstr>PowerPoint Presentation</vt:lpstr>
      <vt:lpstr>property prices by type changes differently over time</vt:lpstr>
      <vt:lpstr>property and land price varies between Cities</vt:lpstr>
      <vt:lpstr>profits from predicted property and land price</vt:lpstr>
      <vt:lpstr>what predicts property price?</vt:lpstr>
      <vt:lpstr>property type &amp; area accurately predicts property price</vt:lpstr>
      <vt:lpstr>PowerPoint Presentation</vt:lpstr>
      <vt:lpstr>optimal investment strategy</vt:lpstr>
      <vt:lpstr>summary</vt:lpstr>
      <vt:lpstr>PowerPoint Presentation</vt:lpstr>
      <vt:lpstr>PowerPoint Presentation</vt:lpstr>
      <vt:lpstr>Random forest model </vt:lpstr>
      <vt:lpstr>Random Forest Model</vt:lpstr>
      <vt:lpstr>Industry distribution by city</vt:lpstr>
      <vt:lpstr>Geocoding and Google API for predictors mining</vt:lpstr>
      <vt:lpstr>ROI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wang</dc:creator>
  <cp:lastModifiedBy>Yingqi Peh</cp:lastModifiedBy>
  <cp:revision>87</cp:revision>
  <dcterms:modified xsi:type="dcterms:W3CDTF">2017-12-01T15:03:57Z</dcterms:modified>
</cp:coreProperties>
</file>