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66" r:id="rId5"/>
    <p:sldId id="273" r:id="rId6"/>
    <p:sldId id="257" r:id="rId7"/>
    <p:sldId id="274" r:id="rId8"/>
    <p:sldId id="258" r:id="rId9"/>
    <p:sldId id="275" r:id="rId10"/>
    <p:sldId id="290" r:id="rId11"/>
    <p:sldId id="291" r:id="rId12"/>
    <p:sldId id="276" r:id="rId13"/>
    <p:sldId id="278" r:id="rId14"/>
    <p:sldId id="279" r:id="rId15"/>
    <p:sldId id="284" r:id="rId16"/>
    <p:sldId id="285" r:id="rId17"/>
    <p:sldId id="286" r:id="rId18"/>
    <p:sldId id="287" r:id="rId19"/>
    <p:sldId id="288" r:id="rId20"/>
    <p:sldId id="289" r:id="rId21"/>
    <p:sldId id="271" r:id="rId22"/>
    <p:sldId id="269"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274" autoAdjust="0"/>
  </p:normalViewPr>
  <p:slideViewPr>
    <p:cSldViewPr snapToGrid="0" showGuides="1">
      <p:cViewPr varScale="1">
        <p:scale>
          <a:sx n="68" d="100"/>
          <a:sy n="68" d="100"/>
        </p:scale>
        <p:origin x="756" y="72"/>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23.05.2019</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23.05.2019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27056" y="837834"/>
            <a:ext cx="5690680" cy="1517356"/>
          </a:xfrm>
        </p:spPr>
        <p:txBody>
          <a:bodyPr/>
          <a:lstStyle/>
          <a:p>
            <a:r>
              <a:rPr lang="en-US" dirty="0"/>
              <a:t>API</a:t>
            </a:r>
            <a:br>
              <a:rPr lang="en-US" dirty="0"/>
            </a:br>
            <a:r>
              <a:rPr lang="en-US" dirty="0"/>
              <a:t>Management</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normAutofit fontScale="77500" lnSpcReduction="20000"/>
          </a:bodyPr>
          <a:lstStyle/>
          <a:p>
            <a:r>
              <a:rPr lang="en-US" b="0" dirty="0"/>
              <a:t>Providing mechanisms and tools to support developer and subscriber community</a:t>
            </a:r>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cstate="email">
            <a:extLst>
              <a:ext uri="{28A0092B-C50C-407E-A947-70E740481C1C}">
                <a14:useLocalDpi xmlns:a14="http://schemas.microsoft.com/office/drawing/2010/main"/>
              </a:ext>
            </a:extLst>
          </a:blip>
          <a:stretch>
            <a:fillRect/>
          </a:stretch>
        </p:blipFill>
        <p:spPr>
          <a:xfrm>
            <a:off x="4614953" y="128213"/>
            <a:ext cx="7585924" cy="5693147"/>
          </a:xfrm>
        </p:spPr>
      </p:pic>
      <p:sp>
        <p:nvSpPr>
          <p:cNvPr id="5" name="Text Placeholder 4">
            <a:extLst>
              <a:ext uri="{FF2B5EF4-FFF2-40B4-BE49-F238E27FC236}">
                <a16:creationId xmlns:a16="http://schemas.microsoft.com/office/drawing/2014/main" id="{338529C5-38FD-4FC4-B781-C81DA62CBC07}"/>
              </a:ext>
            </a:extLst>
          </p:cNvPr>
          <p:cNvSpPr>
            <a:spLocks noGrp="1"/>
          </p:cNvSpPr>
          <p:nvPr>
            <p:ph type="body" sz="quarter" idx="20"/>
          </p:nvPr>
        </p:nvSpPr>
        <p:spPr>
          <a:xfrm>
            <a:off x="942976" y="4257675"/>
            <a:ext cx="4304274" cy="2273305"/>
          </a:xfrm>
        </p:spPr>
        <p:txBody>
          <a:bodyPr/>
          <a:lstStyle/>
          <a:p>
            <a:pPr lvl="0" algn="ctr"/>
            <a:r>
              <a:rPr lang="en-MY" sz="1600" dirty="0">
                <a:solidFill>
                  <a:srgbClr val="0BD0D9"/>
                </a:solidFill>
              </a:rPr>
              <a:t>BY</a:t>
            </a:r>
          </a:p>
          <a:p>
            <a:pPr lvl="0"/>
            <a:r>
              <a:rPr lang="en-MY" sz="1600" dirty="0">
                <a:solidFill>
                  <a:schemeClr val="tx1"/>
                </a:solidFill>
              </a:rPr>
              <a:t>SYAFIQ ALI BIN OTHMAN (GS53930)</a:t>
            </a:r>
          </a:p>
          <a:p>
            <a:pPr lvl="0"/>
            <a:r>
              <a:rPr lang="en-MY" sz="1600" dirty="0">
                <a:solidFill>
                  <a:schemeClr val="tx1"/>
                </a:solidFill>
              </a:rPr>
              <a:t>IZUKA JOSEPH IHEANACHO (GS51769 )</a:t>
            </a:r>
          </a:p>
          <a:p>
            <a:pPr lvl="0"/>
            <a:r>
              <a:rPr lang="en-MY" sz="1600" dirty="0">
                <a:solidFill>
                  <a:schemeClr val="tx1"/>
                </a:solidFill>
              </a:rPr>
              <a:t>CHINEDU STEPHEN NWISU  (GS54880)</a:t>
            </a:r>
          </a:p>
          <a:p>
            <a:r>
              <a:rPr lang="en-MY" sz="1600" dirty="0">
                <a:solidFill>
                  <a:schemeClr val="tx1"/>
                </a:solidFill>
              </a:rPr>
              <a:t>GARBA MUHAMMAD (GS54347)</a:t>
            </a:r>
          </a:p>
          <a:p>
            <a:r>
              <a:rPr lang="en-MY" sz="1600" dirty="0">
                <a:solidFill>
                  <a:schemeClr val="tx1"/>
                </a:solidFill>
              </a:rPr>
              <a:t>LIM SWEE PHANG (GS54609)</a:t>
            </a:r>
          </a:p>
          <a:p>
            <a:endParaRPr lang="en-MY" sz="1600" dirty="0">
              <a:solidFill>
                <a:srgbClr val="0BD0D9"/>
              </a:solidFill>
            </a:endParaRPr>
          </a:p>
          <a:p>
            <a:pPr lvl="0"/>
            <a:endParaRPr lang="en-MY" sz="1600" dirty="0">
              <a:solidFill>
                <a:srgbClr val="0BD0D9"/>
              </a:solidFill>
            </a:endParaRPr>
          </a:p>
        </p:txBody>
      </p:sp>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853" y="1486778"/>
            <a:ext cx="4503295" cy="571499"/>
          </a:xfrm>
        </p:spPr>
        <p:txBody>
          <a:bodyPr>
            <a:normAutofit fontScale="90000"/>
          </a:bodyPr>
          <a:lstStyle/>
          <a:p>
            <a:r>
              <a:rPr lang="en-US" dirty="0"/>
              <a:t>API Portal</a:t>
            </a:r>
          </a:p>
        </p:txBody>
      </p:sp>
      <p:sp>
        <p:nvSpPr>
          <p:cNvPr id="5" name="Slide Number Placeholder 4"/>
          <p:cNvSpPr>
            <a:spLocks noGrp="1"/>
          </p:cNvSpPr>
          <p:nvPr>
            <p:ph type="sldNum" sz="quarter" idx="12"/>
          </p:nvPr>
        </p:nvSpPr>
        <p:spPr/>
        <p:txBody>
          <a:bodyPr/>
          <a:lstStyle/>
          <a:p>
            <a:fld id="{D495E168-DA5E-4888-8D8A-92B118324C14}" type="slidenum">
              <a:rPr lang="ru-RU" smtClean="0"/>
              <a:t>10</a:t>
            </a:fld>
            <a:endParaRPr lang="ru-RU" dirty="0"/>
          </a:p>
        </p:txBody>
      </p:sp>
      <p:sp>
        <p:nvSpPr>
          <p:cNvPr id="6" name="Text Placeholder 5"/>
          <p:cNvSpPr>
            <a:spLocks noGrp="1"/>
          </p:cNvSpPr>
          <p:nvPr>
            <p:ph type="body" sz="quarter" idx="15"/>
          </p:nvPr>
        </p:nvSpPr>
        <p:spPr>
          <a:xfrm>
            <a:off x="830067" y="2239252"/>
            <a:ext cx="7771008" cy="4405314"/>
          </a:xfrm>
        </p:spPr>
        <p:txBody>
          <a:bodyPr>
            <a:normAutofit/>
          </a:bodyPr>
          <a:lstStyle/>
          <a:p>
            <a:r>
              <a:rPr lang="en-US" dirty="0"/>
              <a:t>API publishers also need ways to engage, onboard, educate and manage developers – whether these developers are inside or outside the API-owning organization itself. This will generally mean delivering registration services, documentation, analytics and other resources.</a:t>
            </a:r>
          </a:p>
          <a:p>
            <a:r>
              <a:rPr lang="en-US" dirty="0"/>
              <a:t>The best way to make these resources available to developers is via a purpose-built Web site – usually referred to as a “developer portal” or “API Portal”. A full-featured portal will offer a range of functionality for developers and API owners, including:</a:t>
            </a:r>
          </a:p>
          <a:p>
            <a:r>
              <a:rPr lang="en-US" b="1" dirty="0"/>
              <a:t>Discovery –</a:t>
            </a:r>
            <a:r>
              <a:rPr lang="en-US" dirty="0"/>
              <a:t> Making it simple for developers to find and learn about APIs</a:t>
            </a:r>
          </a:p>
          <a:p>
            <a:r>
              <a:rPr lang="en-US" b="1" dirty="0"/>
              <a:t>Onboarding –</a:t>
            </a:r>
            <a:r>
              <a:rPr lang="en-US" dirty="0"/>
              <a:t> Allowing developers to sign-up for owner-denied API usage plans</a:t>
            </a:r>
          </a:p>
          <a:p>
            <a:r>
              <a:rPr lang="en-US" b="1" dirty="0"/>
              <a:t>Education –</a:t>
            </a:r>
            <a:r>
              <a:rPr lang="en-US" dirty="0"/>
              <a:t> Providing developers with the information they need to make use of APIs</a:t>
            </a:r>
          </a:p>
          <a:p>
            <a:r>
              <a:rPr lang="en-US" b="1" dirty="0"/>
              <a:t>Examples –</a:t>
            </a:r>
            <a:r>
              <a:rPr lang="en-US" dirty="0"/>
              <a:t> Illustrating functionality with sample applications and code fragments</a:t>
            </a:r>
          </a:p>
          <a:p>
            <a:r>
              <a:rPr lang="en-US" b="1" dirty="0"/>
              <a:t>Community –</a:t>
            </a:r>
            <a:r>
              <a:rPr lang="en-US" dirty="0"/>
              <a:t> Enabling developers to share best practices via forums</a:t>
            </a:r>
          </a:p>
          <a:p>
            <a:r>
              <a:rPr lang="en-US" b="1" dirty="0"/>
              <a:t>Analytics –</a:t>
            </a:r>
            <a:r>
              <a:rPr lang="en-US" dirty="0"/>
              <a:t> Delivering insight into API and app usage and performance</a:t>
            </a:r>
          </a:p>
          <a:p>
            <a:r>
              <a:rPr lang="en-US" dirty="0"/>
              <a:t>An API Portal may be built entirely in-house or based on one of several available white-label portal solutions. Building a portal in-house allows complete control over site functionality as well as look-and-feel. However, it can also lead to a great deal of development overhead.</a:t>
            </a:r>
          </a:p>
          <a:p>
            <a:r>
              <a:rPr lang="en-US" dirty="0"/>
              <a:t>Luckily, the API Portal market is now mature enough to include providing solutions that offer a broad range of customization options. Furthermore, a white-label portal solution can often be delivered fully integrated with an API Gateway.</a:t>
            </a:r>
          </a:p>
          <a:p>
            <a:endParaRPr lang="en-US" dirty="0"/>
          </a:p>
        </p:txBody>
      </p:sp>
      <p:sp>
        <p:nvSpPr>
          <p:cNvPr id="7" name="Footer Placeholder 2">
            <a:extLst>
              <a:ext uri="{FF2B5EF4-FFF2-40B4-BE49-F238E27FC236}">
                <a16:creationId xmlns:a16="http://schemas.microsoft.com/office/drawing/2014/main" id="{49BA3AF8-BB77-46E2-B14B-46E029F2A21D}"/>
              </a:ext>
            </a:extLst>
          </p:cNvPr>
          <p:cNvSpPr>
            <a:spLocks noGrp="1"/>
          </p:cNvSpPr>
          <p:nvPr>
            <p:ph type="ftr" sz="quarter" idx="11"/>
          </p:nvPr>
        </p:nvSpPr>
        <p:spPr>
          <a:xfrm>
            <a:off x="9914087" y="6231009"/>
            <a:ext cx="3908793" cy="365125"/>
          </a:xfrm>
        </p:spPr>
        <p:txBody>
          <a:bodyPr/>
          <a:lstStyle/>
          <a:p>
            <a:r>
              <a:rPr lang="en-US" dirty="0"/>
              <a:t>API Management</a:t>
            </a:r>
          </a:p>
        </p:txBody>
      </p:sp>
    </p:spTree>
    <p:extLst>
      <p:ext uri="{BB962C8B-B14F-4D97-AF65-F5344CB8AC3E}">
        <p14:creationId xmlns:p14="http://schemas.microsoft.com/office/powerpoint/2010/main" val="84954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853" y="1628775"/>
            <a:ext cx="4503295" cy="428624"/>
          </a:xfrm>
        </p:spPr>
        <p:txBody>
          <a:bodyPr>
            <a:normAutofit fontScale="90000"/>
          </a:bodyPr>
          <a:lstStyle/>
          <a:p>
            <a:r>
              <a:rPr lang="en-US" dirty="0"/>
              <a:t>API Portal</a:t>
            </a:r>
          </a:p>
        </p:txBody>
      </p:sp>
      <p:sp>
        <p:nvSpPr>
          <p:cNvPr id="5" name="Slide Number Placeholder 4"/>
          <p:cNvSpPr>
            <a:spLocks noGrp="1"/>
          </p:cNvSpPr>
          <p:nvPr>
            <p:ph type="sldNum" sz="quarter" idx="12"/>
          </p:nvPr>
        </p:nvSpPr>
        <p:spPr/>
        <p:txBody>
          <a:bodyPr/>
          <a:lstStyle/>
          <a:p>
            <a:fld id="{D495E168-DA5E-4888-8D8A-92B118324C14}" type="slidenum">
              <a:rPr lang="ru-RU" smtClean="0"/>
              <a:t>11</a:t>
            </a:fld>
            <a:endParaRPr lang="ru-RU" dirty="0"/>
          </a:p>
        </p:txBody>
      </p:sp>
      <p:sp>
        <p:nvSpPr>
          <p:cNvPr id="6" name="Text Placeholder 5"/>
          <p:cNvSpPr>
            <a:spLocks noGrp="1"/>
          </p:cNvSpPr>
          <p:nvPr>
            <p:ph type="body" sz="quarter" idx="15"/>
          </p:nvPr>
        </p:nvSpPr>
        <p:spPr>
          <a:xfrm>
            <a:off x="638175" y="2400300"/>
            <a:ext cx="4552951" cy="3929063"/>
          </a:xfrm>
        </p:spPr>
        <p:txBody>
          <a:bodyPr/>
          <a:lstStyle/>
          <a:p>
            <a:r>
              <a:rPr lang="en-US" dirty="0"/>
              <a:t>These components are powerful individually but are especially useful when they are integrated to work together. For example, this integrated infrastructure empowers developers to self-register on the Portal and immediately begin sending requests to the Gateway.</a:t>
            </a:r>
          </a:p>
          <a:p>
            <a:r>
              <a:rPr lang="en-US" dirty="0"/>
              <a:t>Together a Gateway and Portal significantly simplify the process of managing APIs </a:t>
            </a:r>
            <a:r>
              <a:rPr lang="en-US" sz="1600" dirty="0"/>
              <a:t>and</a:t>
            </a:r>
            <a:r>
              <a:rPr lang="en-US" dirty="0"/>
              <a:t> developers in order to minimize integration costs, maintain the secure functioning of backend systems and facilitate the creation of truly valuable client applications.</a:t>
            </a:r>
          </a:p>
          <a:p>
            <a:endParaRPr lang="en-US" dirty="0"/>
          </a:p>
        </p:txBody>
      </p:sp>
      <p:pic>
        <p:nvPicPr>
          <p:cNvPr id="9" name="Picture Placeholder 8"/>
          <p:cNvPicPr>
            <a:picLocks noGrp="1" noChangeAspect="1"/>
          </p:cNvPicPr>
          <p:nvPr>
            <p:ph type="pic" sz="quarter" idx="18"/>
          </p:nvPr>
        </p:nvPicPr>
        <p:blipFill>
          <a:blip r:embed="rId2">
            <a:extLst>
              <a:ext uri="{28A0092B-C50C-407E-A947-70E740481C1C}">
                <a14:useLocalDpi xmlns:a14="http://schemas.microsoft.com/office/drawing/2010/main" val="0"/>
              </a:ext>
            </a:extLst>
          </a:blip>
          <a:stretch>
            <a:fillRect/>
          </a:stretch>
        </p:blipFill>
        <p:spPr>
          <a:xfrm>
            <a:off x="5505450" y="2299072"/>
            <a:ext cx="4867276" cy="2149103"/>
          </a:xfrm>
          <a:prstGeom prst="rect">
            <a:avLst/>
          </a:prstGeom>
          <a:ln>
            <a:noFill/>
          </a:ln>
          <a:effectLst>
            <a:outerShdw blurRad="292100" dist="139700" dir="2700000" algn="tl" rotWithShape="0">
              <a:srgbClr val="333333">
                <a:alpha val="65000"/>
              </a:srgbClr>
            </a:outerShdw>
          </a:effectLst>
        </p:spPr>
      </p:pic>
      <p:sp>
        <p:nvSpPr>
          <p:cNvPr id="7" name="Footer Placeholder 2">
            <a:extLst>
              <a:ext uri="{FF2B5EF4-FFF2-40B4-BE49-F238E27FC236}">
                <a16:creationId xmlns:a16="http://schemas.microsoft.com/office/drawing/2014/main" id="{A8D599C0-64DF-4CAC-AB6A-C5ACD7247697}"/>
              </a:ext>
            </a:extLst>
          </p:cNvPr>
          <p:cNvSpPr>
            <a:spLocks noGrp="1"/>
          </p:cNvSpPr>
          <p:nvPr>
            <p:ph type="ftr" sz="quarter" idx="11"/>
          </p:nvPr>
        </p:nvSpPr>
        <p:spPr>
          <a:xfrm>
            <a:off x="812290" y="5797769"/>
            <a:ext cx="3908793" cy="365125"/>
          </a:xfrm>
        </p:spPr>
        <p:txBody>
          <a:bodyPr/>
          <a:lstStyle/>
          <a:p>
            <a:r>
              <a:rPr lang="en-US" dirty="0"/>
              <a:t>API Management</a:t>
            </a:r>
          </a:p>
        </p:txBody>
      </p:sp>
    </p:spTree>
    <p:extLst>
      <p:ext uri="{BB962C8B-B14F-4D97-AF65-F5344CB8AC3E}">
        <p14:creationId xmlns:p14="http://schemas.microsoft.com/office/powerpoint/2010/main" val="298039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374899"/>
            <a:ext cx="4565650" cy="4198180"/>
          </a:xfrm>
        </p:spPr>
        <p:txBody>
          <a:bodyPr/>
          <a:lstStyle/>
          <a:p>
            <a:pPr algn="just"/>
            <a:r>
              <a:rPr lang="en-US" i="1" dirty="0"/>
              <a:t>Publishing</a:t>
            </a:r>
            <a:r>
              <a:rPr lang="en-US" dirty="0"/>
              <a:t> is the process of making your APIs available to app developers for consumption</a:t>
            </a:r>
          </a:p>
          <a:p>
            <a:pPr algn="just"/>
            <a:r>
              <a:rPr lang="en-US" dirty="0"/>
              <a:t>Publishing APIs involves the following activities:</a:t>
            </a:r>
          </a:p>
          <a:p>
            <a:pPr algn="just"/>
            <a:endParaRPr lang="en-US" dirty="0"/>
          </a:p>
          <a:p>
            <a:pPr marL="285750" indent="-285750" algn="just">
              <a:buFont typeface="Arial" panose="020B0604020202020204" pitchFamily="34" charset="0"/>
              <a:buChar char="•"/>
            </a:pPr>
            <a:r>
              <a:rPr lang="en-US" dirty="0"/>
              <a:t>Create the API products on Edge that bundle your APIs</a:t>
            </a:r>
          </a:p>
          <a:p>
            <a:pPr marL="285750" indent="-285750" algn="just">
              <a:buFont typeface="Arial" panose="020B0604020202020204" pitchFamily="34" charset="0"/>
              <a:buChar char="•"/>
            </a:pPr>
            <a:r>
              <a:rPr lang="en-US" dirty="0"/>
              <a:t>Register app developers on Edge</a:t>
            </a:r>
          </a:p>
          <a:p>
            <a:pPr marL="285750" indent="-285750" algn="just">
              <a:buFont typeface="Arial" panose="020B0604020202020204" pitchFamily="34" charset="0"/>
              <a:buChar char="•"/>
            </a:pPr>
            <a:r>
              <a:rPr lang="en-US" dirty="0"/>
              <a:t>Register developer apps on Edge</a:t>
            </a:r>
          </a:p>
          <a:p>
            <a:pPr marL="285750" indent="-285750" algn="just">
              <a:buFont typeface="Arial" panose="020B0604020202020204" pitchFamily="34" charset="0"/>
              <a:buChar char="•"/>
            </a:pPr>
            <a:r>
              <a:rPr lang="en-US" dirty="0"/>
              <a:t>Provide documentation and community support for your APIs</a:t>
            </a:r>
          </a:p>
          <a:p>
            <a:endParaRPr lang="en-US"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12</a:t>
            </a:fld>
            <a:endParaRPr lang="ru-RU" dirty="0"/>
          </a:p>
        </p:txBody>
      </p:sp>
      <p:sp>
        <p:nvSpPr>
          <p:cNvPr id="9" name="Title 1">
            <a:extLst>
              <a:ext uri="{FF2B5EF4-FFF2-40B4-BE49-F238E27FC236}">
                <a16:creationId xmlns:a16="http://schemas.microsoft.com/office/drawing/2014/main" id="{E3B34B16-C9FF-4292-9E9D-D35A4D9F1DC4}"/>
              </a:ext>
            </a:extLst>
          </p:cNvPr>
          <p:cNvSpPr txBox="1">
            <a:spLocks/>
          </p:cNvSpPr>
          <p:nvPr/>
        </p:nvSpPr>
        <p:spPr>
          <a:xfrm>
            <a:off x="811115" y="1098550"/>
            <a:ext cx="4503295" cy="9588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API Publishing</a:t>
            </a:r>
            <a:endParaRPr lang="ru-RU" dirty="0"/>
          </a:p>
        </p:txBody>
      </p:sp>
      <p:pic>
        <p:nvPicPr>
          <p:cNvPr id="17" name="Picture 16">
            <a:extLst>
              <a:ext uri="{FF2B5EF4-FFF2-40B4-BE49-F238E27FC236}">
                <a16:creationId xmlns:a16="http://schemas.microsoft.com/office/drawing/2014/main" id="{38961A60-4A6D-4D4C-845B-C403FB074C0E}"/>
              </a:ext>
            </a:extLst>
          </p:cNvPr>
          <p:cNvPicPr>
            <a:picLocks noChangeAspect="1"/>
          </p:cNvPicPr>
          <p:nvPr/>
        </p:nvPicPr>
        <p:blipFill>
          <a:blip r:embed="rId2"/>
          <a:stretch>
            <a:fillRect/>
          </a:stretch>
        </p:blipFill>
        <p:spPr>
          <a:xfrm>
            <a:off x="7039461" y="676056"/>
            <a:ext cx="3871523" cy="3422870"/>
          </a:xfrm>
          <a:prstGeom prst="rect">
            <a:avLst/>
          </a:prstGeom>
        </p:spPr>
      </p:pic>
      <p:sp>
        <p:nvSpPr>
          <p:cNvPr id="7" name="Footer Placeholder 2">
            <a:extLst>
              <a:ext uri="{FF2B5EF4-FFF2-40B4-BE49-F238E27FC236}">
                <a16:creationId xmlns:a16="http://schemas.microsoft.com/office/drawing/2014/main" id="{5915AA5A-FCAE-41DC-82DE-EE5C38A72366}"/>
              </a:ext>
            </a:extLst>
          </p:cNvPr>
          <p:cNvSpPr>
            <a:spLocks noGrp="1"/>
          </p:cNvSpPr>
          <p:nvPr>
            <p:ph type="ftr" sz="quarter" idx="11"/>
          </p:nvPr>
        </p:nvSpPr>
        <p:spPr>
          <a:xfrm>
            <a:off x="9914087" y="6231009"/>
            <a:ext cx="3908793" cy="365125"/>
          </a:xfrm>
        </p:spPr>
        <p:txBody>
          <a:bodyPr/>
          <a:lstStyle/>
          <a:p>
            <a:r>
              <a:rPr lang="en-US" dirty="0"/>
              <a:t>API Management</a:t>
            </a:r>
          </a:p>
        </p:txBody>
      </p:sp>
    </p:spTree>
    <p:extLst>
      <p:ext uri="{BB962C8B-B14F-4D97-AF65-F5344CB8AC3E}">
        <p14:creationId xmlns:p14="http://schemas.microsoft.com/office/powerpoint/2010/main" val="50177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2485DEA-288C-4541-A0EE-C562FCA173E0}"/>
              </a:ext>
            </a:extLst>
          </p:cNvPr>
          <p:cNvPicPr>
            <a:picLocks noGrp="1" noChangeAspect="1"/>
          </p:cNvPicPr>
          <p:nvPr>
            <p:ph idx="1"/>
          </p:nvPr>
        </p:nvPicPr>
        <p:blipFill>
          <a:blip r:embed="rId2"/>
          <a:stretch>
            <a:fillRect/>
          </a:stretch>
        </p:blipFill>
        <p:spPr>
          <a:xfrm>
            <a:off x="2066984" y="1825625"/>
            <a:ext cx="8058032" cy="4351338"/>
          </a:xfrm>
          <a:prstGeom prst="rect">
            <a:avLst/>
          </a:prstGeom>
          <a:noFill/>
        </p:spPr>
      </p:pic>
      <p:sp>
        <p:nvSpPr>
          <p:cNvPr id="5" name="Slide Number Placeholder 4">
            <a:extLst>
              <a:ext uri="{FF2B5EF4-FFF2-40B4-BE49-F238E27FC236}">
                <a16:creationId xmlns:a16="http://schemas.microsoft.com/office/drawing/2014/main" id="{E6B5492A-7FC5-46DA-A065-4519766E5554}"/>
              </a:ext>
            </a:extLst>
          </p:cNvPr>
          <p:cNvSpPr>
            <a:spLocks noGrp="1"/>
          </p:cNvSpPr>
          <p:nvPr>
            <p:ph type="sldNum" sz="quarter" idx="12"/>
          </p:nvPr>
        </p:nvSpPr>
        <p:spPr>
          <a:xfrm>
            <a:off x="10804358" y="5816819"/>
            <a:ext cx="549442" cy="365125"/>
          </a:xfrm>
          <a:prstGeom prst="rect">
            <a:avLst/>
          </a:prstGeom>
        </p:spPr>
        <p:txBody>
          <a:bodyPr anchor="ctr">
            <a:normAutofit/>
          </a:bodyPr>
          <a:lstStyle/>
          <a:p>
            <a:pPr>
              <a:spcAft>
                <a:spcPts val="600"/>
              </a:spcAft>
            </a:pPr>
            <a:fld id="{D495E168-DA5E-4888-8D8A-92B118324C14}" type="slidenum">
              <a:rPr lang="ru-RU" smtClean="0"/>
              <a:pPr>
                <a:spcAft>
                  <a:spcPts val="600"/>
                </a:spcAft>
              </a:pPr>
              <a:t>13</a:t>
            </a:fld>
            <a:endParaRPr lang="ru-RU"/>
          </a:p>
        </p:txBody>
      </p:sp>
      <p:sp>
        <p:nvSpPr>
          <p:cNvPr id="6" name="Text Placeholder 5">
            <a:extLst>
              <a:ext uri="{FF2B5EF4-FFF2-40B4-BE49-F238E27FC236}">
                <a16:creationId xmlns:a16="http://schemas.microsoft.com/office/drawing/2014/main" id="{A3ADA475-EBA6-49F3-8B53-9529437141C9}"/>
              </a:ext>
            </a:extLst>
          </p:cNvPr>
          <p:cNvSpPr>
            <a:spLocks noGrp="1"/>
          </p:cNvSpPr>
          <p:nvPr>
            <p:ph type="title"/>
          </p:nvPr>
        </p:nvSpPr>
        <p:spPr>
          <a:xfrm>
            <a:off x="838200" y="365126"/>
            <a:ext cx="9050518" cy="945498"/>
          </a:xfrm>
          <a:prstGeom prst="rect">
            <a:avLst/>
          </a:prstGeom>
        </p:spPr>
        <p:txBody>
          <a:bodyPr anchor="ctr">
            <a:normAutofit/>
          </a:bodyPr>
          <a:lstStyle/>
          <a:p>
            <a:pPr marL="0" indent="0">
              <a:buNone/>
            </a:pPr>
            <a:r>
              <a:rPr lang="en-US" sz="1900" dirty="0"/>
              <a:t>The API resources bundled in an API product can come from one or more APIs, so you can mix and match resources to create specialized feature sets, as shown in the following figure</a:t>
            </a:r>
          </a:p>
        </p:txBody>
      </p:sp>
      <p:sp>
        <p:nvSpPr>
          <p:cNvPr id="7" name="Footer Placeholder 2">
            <a:extLst>
              <a:ext uri="{FF2B5EF4-FFF2-40B4-BE49-F238E27FC236}">
                <a16:creationId xmlns:a16="http://schemas.microsoft.com/office/drawing/2014/main" id="{0922A274-31E4-405F-B8EF-1AAA04E376FC}"/>
              </a:ext>
            </a:extLst>
          </p:cNvPr>
          <p:cNvSpPr>
            <a:spLocks noGrp="1"/>
          </p:cNvSpPr>
          <p:nvPr>
            <p:ph type="ftr" sz="quarter" idx="11"/>
          </p:nvPr>
        </p:nvSpPr>
        <p:spPr>
          <a:xfrm>
            <a:off x="812290" y="5797769"/>
            <a:ext cx="3908793" cy="365125"/>
          </a:xfrm>
        </p:spPr>
        <p:txBody>
          <a:bodyPr/>
          <a:lstStyle/>
          <a:p>
            <a:r>
              <a:rPr lang="en-US" dirty="0"/>
              <a:t>API Management</a:t>
            </a:r>
          </a:p>
        </p:txBody>
      </p:sp>
    </p:spTree>
    <p:extLst>
      <p:ext uri="{BB962C8B-B14F-4D97-AF65-F5344CB8AC3E}">
        <p14:creationId xmlns:p14="http://schemas.microsoft.com/office/powerpoint/2010/main" val="96970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0A738C31-F591-4CD8-AF0D-58E0647CEC8F}"/>
              </a:ext>
            </a:extLst>
          </p:cNvPr>
          <p:cNvSpPr>
            <a:spLocks noGrp="1"/>
          </p:cNvSpPr>
          <p:nvPr>
            <p:ph type="title"/>
          </p:nvPr>
        </p:nvSpPr>
        <p:spPr>
          <a:xfrm>
            <a:off x="839788" y="457200"/>
            <a:ext cx="3932237" cy="1442729"/>
          </a:xfrm>
        </p:spPr>
        <p:txBody>
          <a:bodyPr/>
          <a:lstStyle/>
          <a:p>
            <a:r>
              <a:rPr lang="en-US" dirty="0"/>
              <a:t>API Consumer</a:t>
            </a:r>
          </a:p>
        </p:txBody>
      </p:sp>
      <p:sp>
        <p:nvSpPr>
          <p:cNvPr id="17" name="Text Placeholder 4">
            <a:extLst>
              <a:ext uri="{FF2B5EF4-FFF2-40B4-BE49-F238E27FC236}">
                <a16:creationId xmlns:a16="http://schemas.microsoft.com/office/drawing/2014/main" id="{E30CBA54-B384-4C15-9220-337235E86BED}"/>
              </a:ext>
            </a:extLst>
          </p:cNvPr>
          <p:cNvSpPr>
            <a:spLocks noGrp="1"/>
          </p:cNvSpPr>
          <p:nvPr>
            <p:ph type="body" sz="half" idx="2"/>
          </p:nvPr>
        </p:nvSpPr>
        <p:spPr>
          <a:xfrm>
            <a:off x="838200" y="2270438"/>
            <a:ext cx="4184374" cy="3962205"/>
          </a:xfrm>
        </p:spPr>
        <p:txBody>
          <a:bodyPr>
            <a:normAutofit/>
          </a:bodyPr>
          <a:lstStyle/>
          <a:p>
            <a:r>
              <a:rPr lang="en-US" dirty="0"/>
              <a:t>In order to understand what is API Consumer the Digital Value Chain coupled with the concept of Multi-speed Enterprise IT need to be understood.</a:t>
            </a:r>
          </a:p>
          <a:p>
            <a:r>
              <a:rPr lang="en-US" dirty="0"/>
              <a:t>First, the Digital Value Chain. Moving from left to right, the User is the end consumer of the application (i.e., mobile apps on a smartphone, a retail website, etc.) This connected experience is provided by an app developer (reference Developer in the picture) who bases their development on APIs built by an API team. The APIs connect to backend systems (see far right) and provide access to data. This is the Digital Value Chain..</a:t>
            </a:r>
          </a:p>
        </p:txBody>
      </p:sp>
      <p:sp>
        <p:nvSpPr>
          <p:cNvPr id="5" name="Slide Number Placeholder 4">
            <a:extLst>
              <a:ext uri="{FF2B5EF4-FFF2-40B4-BE49-F238E27FC236}">
                <a16:creationId xmlns:a16="http://schemas.microsoft.com/office/drawing/2014/main" id="{485005AE-4C6C-4E19-BCFB-51639CA8CDF4}"/>
              </a:ext>
            </a:extLst>
          </p:cNvPr>
          <p:cNvSpPr>
            <a:spLocks noGrp="1"/>
          </p:cNvSpPr>
          <p:nvPr>
            <p:ph type="sldNum" sz="quarter" idx="12"/>
          </p:nvPr>
        </p:nvSpPr>
        <p:spPr>
          <a:xfrm>
            <a:off x="10804358" y="5816819"/>
            <a:ext cx="549442" cy="365125"/>
          </a:xfrm>
          <a:prstGeom prst="rect">
            <a:avLst/>
          </a:prstGeom>
        </p:spPr>
        <p:txBody>
          <a:bodyPr anchor="ctr">
            <a:normAutofit/>
          </a:bodyPr>
          <a:lstStyle/>
          <a:p>
            <a:pPr>
              <a:spcAft>
                <a:spcPts val="600"/>
              </a:spcAft>
            </a:pPr>
            <a:fld id="{D495E168-DA5E-4888-8D8A-92B118324C14}" type="slidenum">
              <a:rPr lang="ru-RU" smtClean="0"/>
              <a:pPr>
                <a:spcAft>
                  <a:spcPts val="600"/>
                </a:spcAft>
              </a:pPr>
              <a:t>14</a:t>
            </a:fld>
            <a:endParaRPr lang="ru-RU"/>
          </a:p>
        </p:txBody>
      </p:sp>
      <p:pic>
        <p:nvPicPr>
          <p:cNvPr id="12" name="Picture 11">
            <a:extLst>
              <a:ext uri="{FF2B5EF4-FFF2-40B4-BE49-F238E27FC236}">
                <a16:creationId xmlns:a16="http://schemas.microsoft.com/office/drawing/2014/main" id="{B4F5454D-716E-40F3-BB1E-0E4DA42A8848}"/>
              </a:ext>
            </a:extLst>
          </p:cNvPr>
          <p:cNvPicPr>
            <a:picLocks noChangeAspect="1"/>
          </p:cNvPicPr>
          <p:nvPr/>
        </p:nvPicPr>
        <p:blipFill>
          <a:blip r:embed="rId2"/>
          <a:stretch>
            <a:fillRect/>
          </a:stretch>
        </p:blipFill>
        <p:spPr>
          <a:xfrm>
            <a:off x="5155096" y="676056"/>
            <a:ext cx="6950102" cy="3962205"/>
          </a:xfrm>
          <a:prstGeom prst="rect">
            <a:avLst/>
          </a:prstGeom>
        </p:spPr>
      </p:pic>
      <p:sp>
        <p:nvSpPr>
          <p:cNvPr id="6" name="Footer Placeholder 2">
            <a:extLst>
              <a:ext uri="{FF2B5EF4-FFF2-40B4-BE49-F238E27FC236}">
                <a16:creationId xmlns:a16="http://schemas.microsoft.com/office/drawing/2014/main" id="{ABDFF06F-2501-4A73-8F34-B6BAD1A7252D}"/>
              </a:ext>
            </a:extLst>
          </p:cNvPr>
          <p:cNvSpPr>
            <a:spLocks noGrp="1"/>
          </p:cNvSpPr>
          <p:nvPr>
            <p:ph type="ftr" sz="quarter" idx="11"/>
          </p:nvPr>
        </p:nvSpPr>
        <p:spPr>
          <a:xfrm>
            <a:off x="812290" y="5797769"/>
            <a:ext cx="3908793" cy="365125"/>
          </a:xfrm>
        </p:spPr>
        <p:txBody>
          <a:bodyPr/>
          <a:lstStyle/>
          <a:p>
            <a:r>
              <a:rPr lang="en-US" dirty="0"/>
              <a:t>API Management</a:t>
            </a:r>
          </a:p>
        </p:txBody>
      </p:sp>
    </p:spTree>
    <p:extLst>
      <p:ext uri="{BB962C8B-B14F-4D97-AF65-F5344CB8AC3E}">
        <p14:creationId xmlns:p14="http://schemas.microsoft.com/office/powerpoint/2010/main" val="108097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CD3E5C-A465-4217-B54E-721D5A4EF531}"/>
              </a:ext>
            </a:extLst>
          </p:cNvPr>
          <p:cNvSpPr>
            <a:spLocks noGrp="1"/>
          </p:cNvSpPr>
          <p:nvPr>
            <p:ph type="sldNum" sz="quarter" idx="12"/>
          </p:nvPr>
        </p:nvSpPr>
        <p:spPr>
          <a:xfrm>
            <a:off x="10804358" y="5816819"/>
            <a:ext cx="549442" cy="365125"/>
          </a:xfrm>
          <a:prstGeom prst="rect">
            <a:avLst/>
          </a:prstGeom>
        </p:spPr>
        <p:txBody>
          <a:bodyPr anchor="ctr">
            <a:normAutofit/>
          </a:bodyPr>
          <a:lstStyle/>
          <a:p>
            <a:pPr>
              <a:spcAft>
                <a:spcPts val="600"/>
              </a:spcAft>
            </a:pPr>
            <a:fld id="{D495E168-DA5E-4888-8D8A-92B118324C14}" type="slidenum">
              <a:rPr lang="ru-RU" smtClean="0"/>
              <a:pPr>
                <a:spcAft>
                  <a:spcPts val="600"/>
                </a:spcAft>
              </a:pPr>
              <a:t>15</a:t>
            </a:fld>
            <a:endParaRPr lang="ru-RU"/>
          </a:p>
        </p:txBody>
      </p:sp>
      <p:sp>
        <p:nvSpPr>
          <p:cNvPr id="4" name="Content Placeholder 3">
            <a:extLst>
              <a:ext uri="{FF2B5EF4-FFF2-40B4-BE49-F238E27FC236}">
                <a16:creationId xmlns:a16="http://schemas.microsoft.com/office/drawing/2014/main" id="{3FEF64C1-C815-4D46-9385-6EC6E50B9C03}"/>
              </a:ext>
            </a:extLst>
          </p:cNvPr>
          <p:cNvSpPr>
            <a:spLocks noGrp="1"/>
          </p:cNvSpPr>
          <p:nvPr>
            <p:ph type="body" sz="half" idx="2"/>
          </p:nvPr>
        </p:nvSpPr>
        <p:spPr>
          <a:xfrm>
            <a:off x="733771" y="2123693"/>
            <a:ext cx="4169533" cy="4734307"/>
          </a:xfrm>
          <a:prstGeom prst="rect">
            <a:avLst/>
          </a:prstGeom>
        </p:spPr>
        <p:txBody>
          <a:bodyPr>
            <a:noAutofit/>
          </a:bodyPr>
          <a:lstStyle/>
          <a:p>
            <a:r>
              <a:rPr lang="en-US" sz="1700" dirty="0"/>
              <a:t>For most companies, large enterprise companies as well as smaller, start-up companies, the API team will  comprise of two teams with </a:t>
            </a:r>
            <a:r>
              <a:rPr lang="en-US" sz="1700" i="1" dirty="0"/>
              <a:t>different goals, speed of development and focus areas</a:t>
            </a:r>
            <a:r>
              <a:rPr lang="en-US" sz="1700" dirty="0"/>
              <a:t>. </a:t>
            </a:r>
          </a:p>
          <a:p>
            <a:pPr marL="285750" indent="-285750">
              <a:buFont typeface="Arial" panose="020B0604020202020204" pitchFamily="34" charset="0"/>
              <a:buChar char="•"/>
            </a:pPr>
            <a:r>
              <a:rPr lang="en-US" sz="1700" dirty="0"/>
              <a:t>A new API tier allows for one team to focus on APIs for Systems of Engagement and </a:t>
            </a:r>
          </a:p>
          <a:p>
            <a:pPr marL="285750" indent="-285750">
              <a:buFont typeface="Arial" panose="020B0604020202020204" pitchFamily="34" charset="0"/>
              <a:buChar char="•"/>
            </a:pPr>
            <a:r>
              <a:rPr lang="en-US" sz="1700" dirty="0"/>
              <a:t>another team to focus on APIs for Systems of Record. See diagram by the right:</a:t>
            </a:r>
          </a:p>
          <a:p>
            <a:r>
              <a:rPr lang="en-US" sz="1700" dirty="0"/>
              <a:t>Application developers move at a much faster pace to meet consumer demand for mobile applications. The pace at which new features are created for mobile apps known as Systems of Engagement, are days versus months or years. </a:t>
            </a:r>
          </a:p>
        </p:txBody>
      </p:sp>
      <p:pic>
        <p:nvPicPr>
          <p:cNvPr id="12" name="Picture 11" descr="A screenshot of a cell phone&#10;&#10;Description automatically generated">
            <a:extLst>
              <a:ext uri="{FF2B5EF4-FFF2-40B4-BE49-F238E27FC236}">
                <a16:creationId xmlns:a16="http://schemas.microsoft.com/office/drawing/2014/main" id="{249611EE-0335-4D03-B67E-456FC2336FB9}"/>
              </a:ext>
            </a:extLst>
          </p:cNvPr>
          <p:cNvPicPr>
            <a:picLocks noChangeAspect="1"/>
          </p:cNvPicPr>
          <p:nvPr/>
        </p:nvPicPr>
        <p:blipFill>
          <a:blip r:embed="rId2"/>
          <a:stretch>
            <a:fillRect/>
          </a:stretch>
        </p:blipFill>
        <p:spPr>
          <a:xfrm>
            <a:off x="4772025" y="1782162"/>
            <a:ext cx="7419975" cy="4734307"/>
          </a:xfrm>
          <a:prstGeom prst="rect">
            <a:avLst/>
          </a:prstGeom>
        </p:spPr>
      </p:pic>
      <p:sp>
        <p:nvSpPr>
          <p:cNvPr id="6" name="Footer Placeholder 2">
            <a:extLst>
              <a:ext uri="{FF2B5EF4-FFF2-40B4-BE49-F238E27FC236}">
                <a16:creationId xmlns:a16="http://schemas.microsoft.com/office/drawing/2014/main" id="{0F54B903-6E43-4888-807B-F50ED887F147}"/>
              </a:ext>
            </a:extLst>
          </p:cNvPr>
          <p:cNvSpPr>
            <a:spLocks noGrp="1"/>
          </p:cNvSpPr>
          <p:nvPr>
            <p:ph type="ftr" sz="quarter" idx="11"/>
          </p:nvPr>
        </p:nvSpPr>
        <p:spPr>
          <a:xfrm>
            <a:off x="9914087" y="6231009"/>
            <a:ext cx="3908793" cy="365125"/>
          </a:xfrm>
        </p:spPr>
        <p:txBody>
          <a:bodyPr/>
          <a:lstStyle/>
          <a:p>
            <a:r>
              <a:rPr lang="en-US" dirty="0"/>
              <a:t>API Management</a:t>
            </a:r>
          </a:p>
        </p:txBody>
      </p:sp>
    </p:spTree>
    <p:extLst>
      <p:ext uri="{BB962C8B-B14F-4D97-AF65-F5344CB8AC3E}">
        <p14:creationId xmlns:p14="http://schemas.microsoft.com/office/powerpoint/2010/main" val="331984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3C2FD-6F79-42E5-92AB-F5506254BC67}"/>
              </a:ext>
            </a:extLst>
          </p:cNvPr>
          <p:cNvSpPr>
            <a:spLocks noGrp="1"/>
          </p:cNvSpPr>
          <p:nvPr>
            <p:ph type="sldNum" sz="quarter" idx="12"/>
          </p:nvPr>
        </p:nvSpPr>
        <p:spPr/>
        <p:txBody>
          <a:bodyPr/>
          <a:lstStyle/>
          <a:p>
            <a:fld id="{D495E168-DA5E-4888-8D8A-92B118324C14}" type="slidenum">
              <a:rPr lang="ru-RU" smtClean="0"/>
              <a:t>16</a:t>
            </a:fld>
            <a:endParaRPr lang="ru-RU" dirty="0"/>
          </a:p>
        </p:txBody>
      </p:sp>
      <p:sp>
        <p:nvSpPr>
          <p:cNvPr id="5" name="Text Placeholder 4">
            <a:extLst>
              <a:ext uri="{FF2B5EF4-FFF2-40B4-BE49-F238E27FC236}">
                <a16:creationId xmlns:a16="http://schemas.microsoft.com/office/drawing/2014/main" id="{2577A052-3666-4CF5-932D-98D8E4EB639A}"/>
              </a:ext>
            </a:extLst>
          </p:cNvPr>
          <p:cNvSpPr>
            <a:spLocks noGrp="1"/>
          </p:cNvSpPr>
          <p:nvPr>
            <p:ph type="body" sz="half" idx="2"/>
          </p:nvPr>
        </p:nvSpPr>
        <p:spPr>
          <a:xfrm>
            <a:off x="839788" y="2356700"/>
            <a:ext cx="9964570" cy="4335648"/>
          </a:xfrm>
        </p:spPr>
        <p:txBody>
          <a:bodyPr>
            <a:noAutofit/>
          </a:bodyPr>
          <a:lstStyle/>
          <a:p>
            <a:r>
              <a:rPr lang="en-US" sz="1900" dirty="0"/>
              <a:t>On the other hand, those API teams that are focused on backend systems are responsible for Systems of Record.</a:t>
            </a:r>
          </a:p>
          <a:p>
            <a:r>
              <a:rPr lang="en-US" sz="1900" dirty="0"/>
              <a:t>These API teams need to ensure that their backend systems are not negatively affected by requests for data. They need to ensure that performance remains high, latency is minimal or non-existent and availability is always “ON”. Think of financial systems or support systems that must be available 24x7 with 99.999% availability</a:t>
            </a:r>
          </a:p>
          <a:p>
            <a:r>
              <a:rPr lang="en-US" sz="1900" dirty="0"/>
              <a:t>The pace of change or enhancements to Systems of Record are defined in months or years. With two different points of views, the API team must be differentiated, and  the two teams are:</a:t>
            </a:r>
          </a:p>
          <a:p>
            <a:pPr marL="285750" indent="-285750">
              <a:buFont typeface="Arial" panose="020B0604020202020204" pitchFamily="34" charset="0"/>
              <a:buChar char="•"/>
            </a:pPr>
            <a:r>
              <a:rPr lang="en-US" sz="1900" dirty="0"/>
              <a:t>API Delivery team who has an “outside-in” point of view, focuses on providing value to the end consumer at a rapid pace and</a:t>
            </a:r>
          </a:p>
          <a:p>
            <a:pPr marL="285750" indent="-285750">
              <a:buFont typeface="Arial" panose="020B0604020202020204" pitchFamily="34" charset="0"/>
              <a:buChar char="•"/>
            </a:pPr>
            <a:r>
              <a:rPr lang="en-US" sz="1900" dirty="0"/>
              <a:t>API Services team whose focus is on ensuring stability and security of backend systems, maintaining a high level of performance and whose pace of change is measured in months or years</a:t>
            </a:r>
          </a:p>
        </p:txBody>
      </p:sp>
      <p:sp>
        <p:nvSpPr>
          <p:cNvPr id="4" name="Footer Placeholder 2">
            <a:extLst>
              <a:ext uri="{FF2B5EF4-FFF2-40B4-BE49-F238E27FC236}">
                <a16:creationId xmlns:a16="http://schemas.microsoft.com/office/drawing/2014/main" id="{B0184D84-6FF9-44F9-8217-D65F18C6C76E}"/>
              </a:ext>
            </a:extLst>
          </p:cNvPr>
          <p:cNvSpPr>
            <a:spLocks noGrp="1"/>
          </p:cNvSpPr>
          <p:nvPr>
            <p:ph type="ftr" sz="quarter" idx="11"/>
          </p:nvPr>
        </p:nvSpPr>
        <p:spPr>
          <a:xfrm>
            <a:off x="9914087" y="6231009"/>
            <a:ext cx="3908793" cy="365125"/>
          </a:xfrm>
        </p:spPr>
        <p:txBody>
          <a:bodyPr/>
          <a:lstStyle/>
          <a:p>
            <a:r>
              <a:rPr lang="en-US" dirty="0"/>
              <a:t>API Management</a:t>
            </a:r>
          </a:p>
        </p:txBody>
      </p:sp>
    </p:spTree>
    <p:extLst>
      <p:ext uri="{BB962C8B-B14F-4D97-AF65-F5344CB8AC3E}">
        <p14:creationId xmlns:p14="http://schemas.microsoft.com/office/powerpoint/2010/main" val="404149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1320363F-C997-43AC-832F-DD755D27AF83}"/>
              </a:ext>
            </a:extLst>
          </p:cNvPr>
          <p:cNvPicPr>
            <a:picLocks noGrp="1" noChangeAspect="1"/>
          </p:cNvPicPr>
          <p:nvPr>
            <p:ph idx="1"/>
          </p:nvPr>
        </p:nvPicPr>
        <p:blipFill>
          <a:blip r:embed="rId2"/>
          <a:stretch>
            <a:fillRect/>
          </a:stretch>
        </p:blipFill>
        <p:spPr>
          <a:xfrm>
            <a:off x="1261179" y="1825625"/>
            <a:ext cx="9669642" cy="4351338"/>
          </a:xfrm>
          <a:prstGeom prst="rect">
            <a:avLst/>
          </a:prstGeom>
          <a:noFill/>
        </p:spPr>
      </p:pic>
      <p:sp>
        <p:nvSpPr>
          <p:cNvPr id="2" name="Footer Placeholder 1">
            <a:extLst>
              <a:ext uri="{FF2B5EF4-FFF2-40B4-BE49-F238E27FC236}">
                <a16:creationId xmlns:a16="http://schemas.microsoft.com/office/drawing/2014/main" id="{9B562251-86D5-4ADD-B3FF-B77155311145}"/>
              </a:ext>
            </a:extLst>
          </p:cNvPr>
          <p:cNvSpPr>
            <a:spLocks noGrp="1"/>
          </p:cNvSpPr>
          <p:nvPr>
            <p:ph type="ftr" sz="quarter" idx="11"/>
          </p:nvPr>
        </p:nvSpPr>
        <p:spPr>
          <a:xfrm>
            <a:off x="812290" y="5797769"/>
            <a:ext cx="4114800" cy="365125"/>
          </a:xfrm>
          <a:prstGeom prst="rect">
            <a:avLst/>
          </a:prstGeom>
        </p:spPr>
        <p:txBody>
          <a:bodyPr anchor="ctr">
            <a:normAutofit/>
          </a:bodyPr>
          <a:lstStyle/>
          <a:p>
            <a:r>
              <a:rPr lang="en-US" dirty="0"/>
              <a:t>API Management</a:t>
            </a:r>
          </a:p>
        </p:txBody>
      </p:sp>
      <p:sp>
        <p:nvSpPr>
          <p:cNvPr id="3" name="Slide Number Placeholder 2">
            <a:extLst>
              <a:ext uri="{FF2B5EF4-FFF2-40B4-BE49-F238E27FC236}">
                <a16:creationId xmlns:a16="http://schemas.microsoft.com/office/drawing/2014/main" id="{B54E6C30-6E7B-470E-A9DD-11FBFDE7B88B}"/>
              </a:ext>
            </a:extLst>
          </p:cNvPr>
          <p:cNvSpPr>
            <a:spLocks noGrp="1"/>
          </p:cNvSpPr>
          <p:nvPr>
            <p:ph type="sldNum" sz="quarter" idx="12"/>
          </p:nvPr>
        </p:nvSpPr>
        <p:spPr>
          <a:xfrm>
            <a:off x="10804358" y="5816819"/>
            <a:ext cx="549442" cy="365125"/>
          </a:xfrm>
          <a:prstGeom prst="rect">
            <a:avLst/>
          </a:prstGeom>
        </p:spPr>
        <p:txBody>
          <a:bodyPr anchor="ctr">
            <a:normAutofit/>
          </a:bodyPr>
          <a:lstStyle/>
          <a:p>
            <a:pPr>
              <a:spcAft>
                <a:spcPts val="600"/>
              </a:spcAft>
            </a:pPr>
            <a:fld id="{D495E168-DA5E-4888-8D8A-92B118324C14}" type="slidenum">
              <a:rPr lang="ru-RU" smtClean="0"/>
              <a:pPr>
                <a:spcAft>
                  <a:spcPts val="600"/>
                </a:spcAft>
              </a:pPr>
              <a:t>17</a:t>
            </a:fld>
            <a:endParaRPr lang="ru-RU"/>
          </a:p>
        </p:txBody>
      </p:sp>
      <p:sp>
        <p:nvSpPr>
          <p:cNvPr id="5" name="Text Placeholder 4">
            <a:extLst>
              <a:ext uri="{FF2B5EF4-FFF2-40B4-BE49-F238E27FC236}">
                <a16:creationId xmlns:a16="http://schemas.microsoft.com/office/drawing/2014/main" id="{1DA2EB6F-69BC-4479-BE6E-DAEE82EEE696}"/>
              </a:ext>
            </a:extLst>
          </p:cNvPr>
          <p:cNvSpPr>
            <a:spLocks noGrp="1"/>
          </p:cNvSpPr>
          <p:nvPr>
            <p:ph type="title"/>
          </p:nvPr>
        </p:nvSpPr>
        <p:spPr>
          <a:xfrm>
            <a:off x="838200" y="365126"/>
            <a:ext cx="9050518" cy="945498"/>
          </a:xfrm>
          <a:prstGeom prst="rect">
            <a:avLst/>
          </a:prstGeom>
        </p:spPr>
        <p:txBody>
          <a:bodyPr anchor="ctr">
            <a:normAutofit/>
          </a:bodyPr>
          <a:lstStyle/>
          <a:p>
            <a:r>
              <a:rPr lang="en-US" sz="3100"/>
              <a:t>See the expanded API Teams along the Digital Value Chain below</a:t>
            </a:r>
          </a:p>
        </p:txBody>
      </p:sp>
      <p:sp>
        <p:nvSpPr>
          <p:cNvPr id="6" name="Footer Placeholder 2">
            <a:extLst>
              <a:ext uri="{FF2B5EF4-FFF2-40B4-BE49-F238E27FC236}">
                <a16:creationId xmlns:a16="http://schemas.microsoft.com/office/drawing/2014/main" id="{76949987-FC95-4F7F-A635-13E340AE8AB5}"/>
              </a:ext>
            </a:extLst>
          </p:cNvPr>
          <p:cNvSpPr txBox="1">
            <a:spLocks/>
          </p:cNvSpPr>
          <p:nvPr/>
        </p:nvSpPr>
        <p:spPr>
          <a:xfrm>
            <a:off x="9914087" y="6231009"/>
            <a:ext cx="3908793" cy="365125"/>
          </a:xfrm>
          <a:prstGeom prst="rect">
            <a:avLst/>
          </a:prstGeom>
        </p:spPr>
        <p:txBody>
          <a:bodyPr vert="horz" lIns="91440" tIns="45720" rIns="91440" bIns="45720" rtlCol="0" anchor="ctr"/>
          <a:lstStyle>
            <a:defPPr>
              <a:defRPr lang="ru-RU"/>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API Management</a:t>
            </a:r>
            <a:endParaRPr lang="en-US" dirty="0"/>
          </a:p>
        </p:txBody>
      </p:sp>
    </p:spTree>
    <p:extLst>
      <p:ext uri="{BB962C8B-B14F-4D97-AF65-F5344CB8AC3E}">
        <p14:creationId xmlns:p14="http://schemas.microsoft.com/office/powerpoint/2010/main" val="3535514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45DB45-A744-4939-A7FE-863B69ECEA97}"/>
              </a:ext>
            </a:extLst>
          </p:cNvPr>
          <p:cNvSpPr>
            <a:spLocks noGrp="1"/>
          </p:cNvSpPr>
          <p:nvPr>
            <p:ph type="ftr" sz="quarter" idx="11"/>
          </p:nvPr>
        </p:nvSpPr>
        <p:spPr/>
        <p:txBody>
          <a:bodyPr/>
          <a:lstStyle/>
          <a:p>
            <a:r>
              <a:rPr lang="en-US" dirty="0"/>
              <a:t>API Management</a:t>
            </a:r>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18</a:t>
            </a:fld>
            <a:endParaRPr lang="ru-RU" dirty="0"/>
          </a:p>
        </p:txBody>
      </p:sp>
      <p:sp>
        <p:nvSpPr>
          <p:cNvPr id="7" name="Title 6">
            <a:extLst>
              <a:ext uri="{FF2B5EF4-FFF2-40B4-BE49-F238E27FC236}">
                <a16:creationId xmlns:a16="http://schemas.microsoft.com/office/drawing/2014/main" id="{1ADE7291-A1B2-4217-99F2-4DADA378EF66}"/>
              </a:ext>
            </a:extLst>
          </p:cNvPr>
          <p:cNvSpPr>
            <a:spLocks noGrp="1"/>
          </p:cNvSpPr>
          <p:nvPr>
            <p:ph type="title"/>
          </p:nvPr>
        </p:nvSpPr>
        <p:spPr>
          <a:xfrm>
            <a:off x="2412986" y="3002003"/>
            <a:ext cx="7366027" cy="853993"/>
          </a:xfrm>
        </p:spPr>
        <p:txBody>
          <a:bodyPr>
            <a:normAutofit/>
          </a:bodyPr>
          <a:lstStyle/>
          <a:p>
            <a:r>
              <a:rPr lang="en-GB" sz="4000" dirty="0"/>
              <a:t>DEMO</a:t>
            </a:r>
          </a:p>
        </p:txBody>
      </p:sp>
    </p:spTree>
    <p:extLst>
      <p:ext uri="{BB962C8B-B14F-4D97-AF65-F5344CB8AC3E}">
        <p14:creationId xmlns:p14="http://schemas.microsoft.com/office/powerpoint/2010/main" val="1855796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a:t>API Management</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a:p>
        </p:txBody>
      </p:sp>
      <p:grpSp>
        <p:nvGrpSpPr>
          <p:cNvPr id="11" name="Group 10" descr="rectangle">
            <a:extLst>
              <a:ext uri="{FF2B5EF4-FFF2-40B4-BE49-F238E27FC236}">
                <a16:creationId xmlns:a16="http://schemas.microsoft.com/office/drawing/2014/main" id="{D8BE7A4D-0952-4CCE-B4D5-5EA8630027CD}"/>
              </a:ext>
            </a:extLst>
          </p:cNvPr>
          <p:cNvGrpSpPr/>
          <p:nvPr/>
        </p:nvGrpSpPr>
        <p:grpSpPr>
          <a:xfrm>
            <a:off x="3628583" y="5215610"/>
            <a:ext cx="4754880" cy="425066"/>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dirty="0"/>
                <a:t>Demo</a:t>
              </a:r>
            </a:p>
          </p:txBody>
        </p:sp>
      </p:grpSp>
      <p:grpSp>
        <p:nvGrpSpPr>
          <p:cNvPr id="16" name="Group 15" descr="rectangle">
            <a:extLst>
              <a:ext uri="{FF2B5EF4-FFF2-40B4-BE49-F238E27FC236}">
                <a16:creationId xmlns:a16="http://schemas.microsoft.com/office/drawing/2014/main" id="{CBE9B9A0-2E55-404A-BA78-59DB18604AD2}"/>
              </a:ext>
            </a:extLst>
          </p:cNvPr>
          <p:cNvGrpSpPr/>
          <p:nvPr/>
        </p:nvGrpSpPr>
        <p:grpSpPr>
          <a:xfrm>
            <a:off x="4522470" y="3223164"/>
            <a:ext cx="2971800" cy="653752"/>
            <a:chOff x="0" y="1251046"/>
            <a:chExt cx="8229600" cy="1261798"/>
          </a:xfrm>
          <a:solidFill>
            <a:schemeClr val="accent4">
              <a:lumMod val="75000"/>
            </a:schemeClr>
          </a:solidFill>
        </p:grpSpPr>
        <p:sp>
          <p:nvSpPr>
            <p:cNvPr id="20" name="Callout: Up Arrow 19">
              <a:extLst>
                <a:ext uri="{FF2B5EF4-FFF2-40B4-BE49-F238E27FC236}">
                  <a16:creationId xmlns:a16="http://schemas.microsoft.com/office/drawing/2014/main" id="{2DE9FEE3-FE02-475E-8B6D-A2F80E168D6C}"/>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dirty="0">
                  <a:solidFill>
                    <a:schemeClr val="bg1"/>
                  </a:solidFill>
                </a:rPr>
                <a:t>Why Used API Gateway?</a:t>
              </a:r>
            </a:p>
          </p:txBody>
        </p:sp>
      </p:grpSp>
      <p:grpSp>
        <p:nvGrpSpPr>
          <p:cNvPr id="17" name="Group 16" descr="rectangle">
            <a:extLst>
              <a:ext uri="{FF2B5EF4-FFF2-40B4-BE49-F238E27FC236}">
                <a16:creationId xmlns:a16="http://schemas.microsoft.com/office/drawing/2014/main" id="{1D227B02-3746-4E15-9429-D3DBB15D0457}"/>
              </a:ext>
            </a:extLst>
          </p:cNvPr>
          <p:cNvGrpSpPr/>
          <p:nvPr/>
        </p:nvGrpSpPr>
        <p:grpSpPr>
          <a:xfrm>
            <a:off x="4038600" y="2539132"/>
            <a:ext cx="3939540" cy="653752"/>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dirty="0">
                  <a:solidFill>
                    <a:schemeClr val="bg1"/>
                  </a:solidFill>
                </a:rPr>
                <a:t>What is API Management?</a:t>
              </a:r>
            </a:p>
          </p:txBody>
        </p:sp>
      </p:grpSp>
      <p:sp>
        <p:nvSpPr>
          <p:cNvPr id="35" name="Rectangle 1">
            <a:extLst>
              <a:ext uri="{FF2B5EF4-FFF2-40B4-BE49-F238E27FC236}">
                <a16:creationId xmlns:a16="http://schemas.microsoft.com/office/drawing/2014/main" id="{8CC15F9C-F619-429D-9895-1F58A93C27CA}"/>
              </a:ext>
            </a:extLst>
          </p:cNvPr>
          <p:cNvSpPr txBox="1">
            <a:spLocks/>
          </p:cNvSpPr>
          <p:nvPr/>
        </p:nvSpPr>
        <p:spPr>
          <a:xfrm>
            <a:off x="1990725" y="332656"/>
            <a:ext cx="4638674" cy="675926"/>
          </a:xfrm>
          <a:prstGeom prst="rect">
            <a:avLst/>
          </a:prstGeom>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dirty="0"/>
              <a:t>Summary</a:t>
            </a:r>
          </a:p>
        </p:txBody>
      </p:sp>
      <p:grpSp>
        <p:nvGrpSpPr>
          <p:cNvPr id="14" name="Group 13" descr="rectangle">
            <a:extLst>
              <a:ext uri="{FF2B5EF4-FFF2-40B4-BE49-F238E27FC236}">
                <a16:creationId xmlns:a16="http://schemas.microsoft.com/office/drawing/2014/main" id="{EFEFBB7C-EF0B-43C6-9F68-64C8F70D3125}"/>
              </a:ext>
            </a:extLst>
          </p:cNvPr>
          <p:cNvGrpSpPr/>
          <p:nvPr/>
        </p:nvGrpSpPr>
        <p:grpSpPr>
          <a:xfrm>
            <a:off x="4520124" y="3896067"/>
            <a:ext cx="2971800" cy="653752"/>
            <a:chOff x="0" y="1251046"/>
            <a:chExt cx="8229600" cy="1261798"/>
          </a:xfrm>
          <a:solidFill>
            <a:schemeClr val="accent4">
              <a:lumMod val="75000"/>
            </a:schemeClr>
          </a:solidFill>
        </p:grpSpPr>
        <p:sp>
          <p:nvSpPr>
            <p:cNvPr id="15" name="Callout: Up Arrow 14">
              <a:extLst>
                <a:ext uri="{FF2B5EF4-FFF2-40B4-BE49-F238E27FC236}">
                  <a16:creationId xmlns:a16="http://schemas.microsoft.com/office/drawing/2014/main" id="{2150718B-9DF3-4CE2-AE12-204E959446BF}"/>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Callout: Up Arrow 14">
              <a:extLst>
                <a:ext uri="{FF2B5EF4-FFF2-40B4-BE49-F238E27FC236}">
                  <a16:creationId xmlns:a16="http://schemas.microsoft.com/office/drawing/2014/main" id="{E97EC4F4-B3E4-4CB8-92A2-21F0A15C82B0}"/>
                </a:ext>
              </a:extLst>
            </p:cNvPr>
            <p:cNvSpPr txBox="1"/>
            <p:nvPr/>
          </p:nvSpPr>
          <p:spPr>
            <a:xfrm rot="21600000">
              <a:off x="0" y="1251046"/>
              <a:ext cx="8229600" cy="819878"/>
            </a:xfrm>
            <a:prstGeom prst="rect">
              <a:avLst/>
            </a:prstGeom>
            <a:solidFill>
              <a:schemeClr val="accent4">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dirty="0">
                  <a:solidFill>
                    <a:schemeClr val="bg1"/>
                  </a:solidFill>
                </a:rPr>
                <a:t>API Portal</a:t>
              </a:r>
            </a:p>
          </p:txBody>
        </p:sp>
      </p:grpSp>
      <p:grpSp>
        <p:nvGrpSpPr>
          <p:cNvPr id="23" name="Group 22" descr="rectangle">
            <a:extLst>
              <a:ext uri="{FF2B5EF4-FFF2-40B4-BE49-F238E27FC236}">
                <a16:creationId xmlns:a16="http://schemas.microsoft.com/office/drawing/2014/main" id="{C1F535AA-27B0-417D-B849-CEA0BB615E83}"/>
              </a:ext>
            </a:extLst>
          </p:cNvPr>
          <p:cNvGrpSpPr/>
          <p:nvPr/>
        </p:nvGrpSpPr>
        <p:grpSpPr>
          <a:xfrm>
            <a:off x="4517780" y="4554902"/>
            <a:ext cx="2971800" cy="653752"/>
            <a:chOff x="0" y="1251046"/>
            <a:chExt cx="8229600" cy="1261798"/>
          </a:xfrm>
          <a:solidFill>
            <a:schemeClr val="accent4">
              <a:lumMod val="75000"/>
            </a:schemeClr>
          </a:solidFill>
        </p:grpSpPr>
        <p:sp>
          <p:nvSpPr>
            <p:cNvPr id="24" name="Callout: Up Arrow 23">
              <a:extLst>
                <a:ext uri="{FF2B5EF4-FFF2-40B4-BE49-F238E27FC236}">
                  <a16:creationId xmlns:a16="http://schemas.microsoft.com/office/drawing/2014/main" id="{E55E2FE5-D1A8-42B3-90BA-57719D9F5EED}"/>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Callout: Up Arrow 14">
              <a:extLst>
                <a:ext uri="{FF2B5EF4-FFF2-40B4-BE49-F238E27FC236}">
                  <a16:creationId xmlns:a16="http://schemas.microsoft.com/office/drawing/2014/main" id="{105952A2-0542-4235-8A4E-4AA6708D736E}"/>
                </a:ext>
              </a:extLst>
            </p:cNvPr>
            <p:cNvSpPr txBox="1"/>
            <p:nvPr/>
          </p:nvSpPr>
          <p:spPr>
            <a:xfrm>
              <a:off x="0" y="1251046"/>
              <a:ext cx="8229600" cy="819878"/>
            </a:xfrm>
            <a:prstGeom prst="rect">
              <a:avLst/>
            </a:prstGeom>
            <a:solidFill>
              <a:schemeClr val="accent4">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dirty="0">
                  <a:solidFill>
                    <a:schemeClr val="bg1"/>
                  </a:solidFill>
                </a:rPr>
                <a:t>API Publisher and Consumer</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tretch>
            <a:fillRect/>
          </a:stretch>
        </p:blipFill>
        <p:spPr>
          <a:xfrm>
            <a:off x="345221" y="1750730"/>
            <a:ext cx="5225234" cy="326577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910023" y="666750"/>
            <a:ext cx="4503295" cy="958850"/>
          </a:xfrm>
        </p:spPr>
        <p:txBody>
          <a:bodyPr>
            <a:normAutofit fontScale="90000"/>
          </a:bodyPr>
          <a:lstStyle/>
          <a:p>
            <a:r>
              <a:rPr lang="en-US" dirty="0"/>
              <a:t>What is API Management</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910023" y="2012375"/>
            <a:ext cx="4548187" cy="1378525"/>
          </a:xfrm>
        </p:spPr>
        <p:txBody>
          <a:bodyPr>
            <a:noAutofit/>
          </a:bodyPr>
          <a:lstStyle/>
          <a:p>
            <a:r>
              <a:rPr lang="en-US" sz="1400" dirty="0"/>
              <a:t>API management is the process of creating and publishing web APIs, enforcing their usage policies, controlling access, nurturing the subscriber community, collecting and analyzing usage statistics, and reporting on performance. Enterprise-level API management solutions will likely include features for:</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3423914"/>
            <a:ext cx="4548187" cy="2916952"/>
          </a:xfrm>
        </p:spPr>
        <p:txBody>
          <a:bodyPr/>
          <a:lstStyle/>
          <a:p>
            <a:r>
              <a:rPr lang="en-US" dirty="0"/>
              <a:t>Composition and orchestration (converting backend services to developer-friendly APIs).</a:t>
            </a:r>
          </a:p>
          <a:p>
            <a:r>
              <a:rPr lang="en-US" dirty="0"/>
              <a:t>Security (protecting exposed information assets against attack and misuse).</a:t>
            </a:r>
          </a:p>
          <a:p>
            <a:r>
              <a:rPr lang="en-US" dirty="0"/>
              <a:t>Identity (enabling client apps to provide secure, seamless access to backend services).</a:t>
            </a:r>
          </a:p>
          <a:p>
            <a:r>
              <a:rPr lang="en-US" dirty="0"/>
              <a:t>Performance and lifecycle (ensuring the availability of APIs for client apps and users).</a:t>
            </a:r>
          </a:p>
          <a:p>
            <a:r>
              <a:rPr lang="en-US" dirty="0"/>
              <a:t>Developer engagement (onboarding, educating and managing app </a:t>
            </a:r>
            <a:r>
              <a:rPr lang="en-US" dirty="0" err="1"/>
              <a:t>devs</a:t>
            </a:r>
            <a:r>
              <a:rPr lang="en-US" dirty="0"/>
              <a:t>).</a:t>
            </a:r>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a:xfrm>
            <a:off x="838200" y="5816818"/>
            <a:ext cx="3908793" cy="365125"/>
          </a:xfrm>
        </p:spPr>
        <p:txBody>
          <a:bodyPr/>
          <a:lstStyle/>
          <a:p>
            <a:r>
              <a:rPr lang="en-US" dirty="0"/>
              <a:t>API Management</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tretch>
            <a:fillRect/>
          </a:stretch>
        </p:blipFill>
        <p:spPr>
          <a:xfrm>
            <a:off x="1337653" y="2030130"/>
            <a:ext cx="3265770" cy="326577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910023" y="666750"/>
            <a:ext cx="4503295" cy="958850"/>
          </a:xfrm>
        </p:spPr>
        <p:txBody>
          <a:bodyPr>
            <a:normAutofit fontScale="90000"/>
          </a:bodyPr>
          <a:lstStyle/>
          <a:p>
            <a:r>
              <a:rPr lang="en-US" dirty="0"/>
              <a:t>What is API Management</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07213" y="2161132"/>
            <a:ext cx="4548187" cy="3452268"/>
          </a:xfrm>
        </p:spPr>
        <p:txBody>
          <a:bodyPr>
            <a:normAutofit lnSpcReduction="10000"/>
          </a:bodyPr>
          <a:lstStyle/>
          <a:p>
            <a:r>
              <a:rPr lang="en-US" dirty="0"/>
              <a:t>The core component of a full-featured API Management solution is an API Gateway.</a:t>
            </a:r>
          </a:p>
          <a:p>
            <a:r>
              <a:rPr lang="en-US" dirty="0"/>
              <a:t>This is a networking appliance (either hardware or virtual) that acts as a proxy so that APIs do not have to directly interact with client applications</a:t>
            </a:r>
          </a:p>
          <a:p>
            <a:r>
              <a:rPr lang="en-US" dirty="0"/>
              <a:t>The Gateway represents a central point where all the abstracted API functionality is located and managed via a set of governance policies.</a:t>
            </a:r>
          </a:p>
          <a:p>
            <a:r>
              <a:rPr lang="en-US" dirty="0"/>
              <a:t>Gateways cover most of the technical features needed for layered API architecture, additional functionality is required to make the APIs themselves user-friendly for developers.</a:t>
            </a:r>
          </a:p>
          <a:p>
            <a:r>
              <a:rPr lang="en-US" dirty="0"/>
              <a:t>This will normally involve integrating a Web-based API Portal into the Gateway, through which </a:t>
            </a:r>
            <a:r>
              <a:rPr lang="en-US" dirty="0" err="1"/>
              <a:t>devs</a:t>
            </a:r>
            <a:r>
              <a:rPr lang="en-US" dirty="0"/>
              <a:t> can register for APIs, access educational resources and monitor app/API performance.</a:t>
            </a:r>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a:xfrm>
            <a:off x="838200" y="5816818"/>
            <a:ext cx="3908793" cy="365125"/>
          </a:xfrm>
        </p:spPr>
        <p:txBody>
          <a:bodyPr/>
          <a:lstStyle/>
          <a:p>
            <a:r>
              <a:rPr lang="en-US" dirty="0"/>
              <a:t>API Management</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136197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374899"/>
            <a:ext cx="4565650" cy="3422870"/>
          </a:xfrm>
        </p:spPr>
        <p:txBody>
          <a:bodyPr/>
          <a:lstStyle/>
          <a:p>
            <a:r>
              <a:rPr lang="en-US" dirty="0"/>
              <a:t>Using an API Gateway and integrated API Portal, an organization can:</a:t>
            </a:r>
          </a:p>
          <a:p>
            <a:pPr marL="285750" indent="-285750">
              <a:buFont typeface="Arial" panose="020B0604020202020204" pitchFamily="34" charset="0"/>
              <a:buChar char="•"/>
            </a:pPr>
            <a:r>
              <a:rPr lang="en-US" dirty="0"/>
              <a:t>Remains secure</a:t>
            </a:r>
          </a:p>
          <a:p>
            <a:pPr marL="285750" indent="-285750">
              <a:buFont typeface="Arial" panose="020B0604020202020204" pitchFamily="34" charset="0"/>
              <a:buChar char="•"/>
            </a:pPr>
            <a:r>
              <a:rPr lang="en-US" dirty="0"/>
              <a:t>Performs efficiently</a:t>
            </a:r>
          </a:p>
          <a:p>
            <a:pPr marL="285750" indent="-285750">
              <a:buFont typeface="Arial" panose="020B0604020202020204" pitchFamily="34" charset="0"/>
              <a:buChar char="•"/>
            </a:pPr>
            <a:r>
              <a:rPr lang="en-US" dirty="0"/>
              <a:t>Does not impact the performance of backend system</a:t>
            </a:r>
          </a:p>
          <a:p>
            <a:pPr marL="285750" indent="-285750">
              <a:buFont typeface="Arial" panose="020B0604020202020204" pitchFamily="34" charset="0"/>
              <a:buChar char="•"/>
            </a:pPr>
            <a:r>
              <a:rPr lang="en-US" dirty="0"/>
              <a:t>Can be updated without breaking client apps.</a:t>
            </a:r>
          </a:p>
          <a:p>
            <a:pPr marL="285750" indent="-285750">
              <a:buFont typeface="Arial" panose="020B0604020202020204" pitchFamily="34" charset="0"/>
              <a:buChar char="•"/>
            </a:pPr>
            <a:r>
              <a:rPr lang="en-US" dirty="0"/>
              <a:t>Developers can quickly, easily leverage the interface to build truly valuable client applications</a:t>
            </a:r>
          </a:p>
        </p:txBody>
      </p:sp>
      <p:sp>
        <p:nvSpPr>
          <p:cNvPr id="3" name="Footer Placeholder 2">
            <a:extLst>
              <a:ext uri="{FF2B5EF4-FFF2-40B4-BE49-F238E27FC236}">
                <a16:creationId xmlns:a16="http://schemas.microsoft.com/office/drawing/2014/main" id="{56F8E1FB-FE5C-46BC-83C4-88721E70C4E1}"/>
              </a:ext>
            </a:extLst>
          </p:cNvPr>
          <p:cNvSpPr>
            <a:spLocks noGrp="1"/>
          </p:cNvSpPr>
          <p:nvPr>
            <p:ph type="ftr" sz="quarter" idx="11"/>
          </p:nvPr>
        </p:nvSpPr>
        <p:spPr/>
        <p:txBody>
          <a:bodyPr/>
          <a:lstStyle/>
          <a:p>
            <a:r>
              <a:rPr lang="en-US" dirty="0"/>
              <a:t>API Management</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9" name="Title 1">
            <a:extLst>
              <a:ext uri="{FF2B5EF4-FFF2-40B4-BE49-F238E27FC236}">
                <a16:creationId xmlns:a16="http://schemas.microsoft.com/office/drawing/2014/main" id="{E3B34B16-C9FF-4292-9E9D-D35A4D9F1DC4}"/>
              </a:ext>
            </a:extLst>
          </p:cNvPr>
          <p:cNvSpPr txBox="1">
            <a:spLocks/>
          </p:cNvSpPr>
          <p:nvPr/>
        </p:nvSpPr>
        <p:spPr>
          <a:xfrm>
            <a:off x="811115" y="1098550"/>
            <a:ext cx="4503295" cy="95885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Why used API Gateway?</a:t>
            </a:r>
            <a:endParaRPr lang="ru-RU" dirty="0"/>
          </a:p>
        </p:txBody>
      </p:sp>
      <p:pic>
        <p:nvPicPr>
          <p:cNvPr id="17" name="Picture 16">
            <a:extLst>
              <a:ext uri="{FF2B5EF4-FFF2-40B4-BE49-F238E27FC236}">
                <a16:creationId xmlns:a16="http://schemas.microsoft.com/office/drawing/2014/main" id="{38961A60-4A6D-4D4C-845B-C403FB074C0E}"/>
              </a:ext>
            </a:extLst>
          </p:cNvPr>
          <p:cNvPicPr>
            <a:picLocks noChangeAspect="1"/>
          </p:cNvPicPr>
          <p:nvPr/>
        </p:nvPicPr>
        <p:blipFill>
          <a:blip r:embed="rId2"/>
          <a:stretch>
            <a:fillRect/>
          </a:stretch>
        </p:blipFill>
        <p:spPr>
          <a:xfrm>
            <a:off x="7039461" y="676056"/>
            <a:ext cx="3871523" cy="3422870"/>
          </a:xfrm>
          <a:prstGeom prst="rect">
            <a:avLst/>
          </a:prstGeom>
        </p:spPr>
      </p:pic>
    </p:spTree>
    <p:extLst>
      <p:ext uri="{BB962C8B-B14F-4D97-AF65-F5344CB8AC3E}">
        <p14:creationId xmlns:p14="http://schemas.microsoft.com/office/powerpoint/2010/main" val="202353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527030" y="2508063"/>
            <a:ext cx="6659804" cy="3590895"/>
          </a:xfrm>
        </p:spPr>
        <p:txBody>
          <a:bodyPr/>
          <a:lstStyle/>
          <a:p>
            <a:pPr algn="just"/>
            <a:r>
              <a:rPr lang="en-US" b="0" dirty="0"/>
              <a:t>The API Gateway takes all the requests from the clients, then routes them to the appropriate microservice with request routing, composition, and protocol translation. Typically it handles a request by invoking multiple microservices and aggregating the results, to determine the best path. It can translate between web protocols and web-unfriendly protocols that are used internally.</a:t>
            </a:r>
            <a:endParaRPr lang="en-US" dirty="0"/>
          </a:p>
          <a:p>
            <a:pPr algn="just"/>
            <a:endParaRPr lang="en-US" dirty="0"/>
          </a:p>
        </p:txBody>
      </p:sp>
      <p:sp>
        <p:nvSpPr>
          <p:cNvPr id="3" name="Footer Placeholder 2">
            <a:extLst>
              <a:ext uri="{FF2B5EF4-FFF2-40B4-BE49-F238E27FC236}">
                <a16:creationId xmlns:a16="http://schemas.microsoft.com/office/drawing/2014/main" id="{56F8E1FB-FE5C-46BC-83C4-88721E70C4E1}"/>
              </a:ext>
            </a:extLst>
          </p:cNvPr>
          <p:cNvSpPr>
            <a:spLocks noGrp="1"/>
          </p:cNvSpPr>
          <p:nvPr>
            <p:ph type="ftr" sz="quarter" idx="11"/>
          </p:nvPr>
        </p:nvSpPr>
        <p:spPr/>
        <p:txBody>
          <a:bodyPr/>
          <a:lstStyle/>
          <a:p>
            <a:r>
              <a:rPr lang="en-US" dirty="0"/>
              <a:t>API Management</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9" name="Title 1">
            <a:extLst>
              <a:ext uri="{FF2B5EF4-FFF2-40B4-BE49-F238E27FC236}">
                <a16:creationId xmlns:a16="http://schemas.microsoft.com/office/drawing/2014/main" id="{E3B34B16-C9FF-4292-9E9D-D35A4D9F1DC4}"/>
              </a:ext>
            </a:extLst>
          </p:cNvPr>
          <p:cNvSpPr txBox="1">
            <a:spLocks/>
          </p:cNvSpPr>
          <p:nvPr/>
        </p:nvSpPr>
        <p:spPr>
          <a:xfrm>
            <a:off x="811115" y="1098550"/>
            <a:ext cx="4503295" cy="9588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API Gateway </a:t>
            </a:r>
            <a:endParaRPr lang="ru-RU" dirty="0"/>
          </a:p>
        </p:txBody>
      </p:sp>
      <p:pic>
        <p:nvPicPr>
          <p:cNvPr id="17" name="Picture 16">
            <a:extLst>
              <a:ext uri="{FF2B5EF4-FFF2-40B4-BE49-F238E27FC236}">
                <a16:creationId xmlns:a16="http://schemas.microsoft.com/office/drawing/2014/main" id="{38961A60-4A6D-4D4C-845B-C403FB074C0E}"/>
              </a:ext>
            </a:extLst>
          </p:cNvPr>
          <p:cNvPicPr>
            <a:picLocks noChangeAspect="1"/>
          </p:cNvPicPr>
          <p:nvPr/>
        </p:nvPicPr>
        <p:blipFill>
          <a:blip r:embed="rId2"/>
          <a:stretch>
            <a:fillRect/>
          </a:stretch>
        </p:blipFill>
        <p:spPr>
          <a:xfrm>
            <a:off x="7039461" y="676056"/>
            <a:ext cx="3871523" cy="3422870"/>
          </a:xfrm>
          <a:prstGeom prst="rect">
            <a:avLst/>
          </a:prstGeom>
        </p:spPr>
      </p:pic>
    </p:spTree>
    <p:extLst>
      <p:ext uri="{BB962C8B-B14F-4D97-AF65-F5344CB8AC3E}">
        <p14:creationId xmlns:p14="http://schemas.microsoft.com/office/powerpoint/2010/main" val="202777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C142C2-EE95-4269-B3C9-7DC90676B25B}"/>
              </a:ext>
            </a:extLst>
          </p:cNvPr>
          <p:cNvSpPr>
            <a:spLocks noGrp="1"/>
          </p:cNvSpPr>
          <p:nvPr>
            <p:ph type="ftr" sz="quarter" idx="11"/>
          </p:nvPr>
        </p:nvSpPr>
        <p:spPr/>
        <p:txBody>
          <a:bodyPr/>
          <a:lstStyle/>
          <a:p>
            <a:r>
              <a:rPr lang="en-US" dirty="0"/>
              <a:t>API Management</a:t>
            </a:r>
          </a:p>
        </p:txBody>
      </p:sp>
      <p:sp>
        <p:nvSpPr>
          <p:cNvPr id="3" name="Slide Number Placeholder 2">
            <a:extLst>
              <a:ext uri="{FF2B5EF4-FFF2-40B4-BE49-F238E27FC236}">
                <a16:creationId xmlns:a16="http://schemas.microsoft.com/office/drawing/2014/main" id="{7C180B99-8794-4C5A-8A43-0985D92C3E40}"/>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4" name="Content Placeholder 3">
            <a:extLst>
              <a:ext uri="{FF2B5EF4-FFF2-40B4-BE49-F238E27FC236}">
                <a16:creationId xmlns:a16="http://schemas.microsoft.com/office/drawing/2014/main" id="{DC8E5F3F-5900-4506-B370-742C24F3DCE8}"/>
              </a:ext>
            </a:extLst>
          </p:cNvPr>
          <p:cNvSpPr>
            <a:spLocks noGrp="1"/>
          </p:cNvSpPr>
          <p:nvPr>
            <p:ph idx="1"/>
          </p:nvPr>
        </p:nvSpPr>
        <p:spPr>
          <a:xfrm>
            <a:off x="838200" y="1544265"/>
            <a:ext cx="5127594" cy="4351338"/>
          </a:xfrm>
        </p:spPr>
        <p:txBody>
          <a:bodyPr>
            <a:normAutofit/>
          </a:bodyPr>
          <a:lstStyle/>
          <a:p>
            <a:pPr marL="0" indent="0" algn="just">
              <a:buNone/>
            </a:pPr>
            <a:endParaRPr lang="en-US" sz="1800" dirty="0"/>
          </a:p>
          <a:p>
            <a:pPr marL="0" indent="0" algn="just">
              <a:buNone/>
            </a:pPr>
            <a:r>
              <a:rPr lang="en-US" sz="1800" dirty="0">
                <a:solidFill>
                  <a:schemeClr val="accent1"/>
                </a:solidFill>
              </a:rPr>
              <a:t>Abstracting key API functionality out to the Gateway removes the need to build this functionality into each new API, making the processes of API design, implementation and management considerably simpler and more consistent. </a:t>
            </a:r>
          </a:p>
          <a:p>
            <a:pPr marL="0" indent="0" algn="just">
              <a:buNone/>
            </a:pPr>
            <a:r>
              <a:rPr lang="en-US" sz="1800" dirty="0">
                <a:solidFill>
                  <a:schemeClr val="accent1"/>
                </a:solidFill>
              </a:rPr>
              <a:t>A key advantage of this approach is “loose coupling” between exposed resources and client applications.  Each API call must pass through every architectural layer encapsulated by the Gateway before reaching the interface, so resources and apps do not interact directly.</a:t>
            </a:r>
          </a:p>
          <a:p>
            <a:pPr marL="0" indent="0" algn="just">
              <a:buNone/>
            </a:pPr>
            <a:endParaRPr lang="en-US" sz="1800" dirty="0"/>
          </a:p>
          <a:p>
            <a:pPr algn="just"/>
            <a:endParaRPr lang="en-US" sz="1800" dirty="0"/>
          </a:p>
        </p:txBody>
      </p:sp>
      <p:sp>
        <p:nvSpPr>
          <p:cNvPr id="5" name="Title 4">
            <a:extLst>
              <a:ext uri="{FF2B5EF4-FFF2-40B4-BE49-F238E27FC236}">
                <a16:creationId xmlns:a16="http://schemas.microsoft.com/office/drawing/2014/main" id="{D53E4E0B-EA56-44A5-B467-62CD19882B95}"/>
              </a:ext>
            </a:extLst>
          </p:cNvPr>
          <p:cNvSpPr>
            <a:spLocks noGrp="1"/>
          </p:cNvSpPr>
          <p:nvPr>
            <p:ph type="title"/>
          </p:nvPr>
        </p:nvSpPr>
        <p:spPr>
          <a:xfrm>
            <a:off x="812290" y="365126"/>
            <a:ext cx="9076428" cy="1792148"/>
          </a:xfrm>
        </p:spPr>
        <p:txBody>
          <a:bodyPr/>
          <a:lstStyle/>
          <a:p>
            <a:r>
              <a:rPr lang="en-US" dirty="0"/>
              <a:t>API Gateway</a:t>
            </a:r>
          </a:p>
        </p:txBody>
      </p:sp>
      <p:pic>
        <p:nvPicPr>
          <p:cNvPr id="6" name="Picture 5" descr="A picture containing object&#10;&#10;Description automatically generated">
            <a:extLst>
              <a:ext uri="{FF2B5EF4-FFF2-40B4-BE49-F238E27FC236}">
                <a16:creationId xmlns:a16="http://schemas.microsoft.com/office/drawing/2014/main" id="{BD289720-3024-494C-A805-5CE8762B7A83}"/>
              </a:ext>
            </a:extLst>
          </p:cNvPr>
          <p:cNvPicPr>
            <a:picLocks noChangeAspect="1"/>
          </p:cNvPicPr>
          <p:nvPr/>
        </p:nvPicPr>
        <p:blipFill>
          <a:blip r:embed="rId2"/>
          <a:stretch>
            <a:fillRect/>
          </a:stretch>
        </p:blipFill>
        <p:spPr>
          <a:xfrm>
            <a:off x="5991704" y="1980839"/>
            <a:ext cx="5069382" cy="2686772"/>
          </a:xfrm>
          <a:prstGeom prst="rect">
            <a:avLst/>
          </a:prstGeom>
        </p:spPr>
      </p:pic>
    </p:spTree>
    <p:extLst>
      <p:ext uri="{BB962C8B-B14F-4D97-AF65-F5344CB8AC3E}">
        <p14:creationId xmlns:p14="http://schemas.microsoft.com/office/powerpoint/2010/main" val="4681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D6540C-8D0C-48AD-B631-2F2527DAF29E}"/>
              </a:ext>
            </a:extLst>
          </p:cNvPr>
          <p:cNvSpPr>
            <a:spLocks noGrp="1"/>
          </p:cNvSpPr>
          <p:nvPr>
            <p:ph type="title"/>
          </p:nvPr>
        </p:nvSpPr>
        <p:spPr>
          <a:xfrm>
            <a:off x="838200" y="807868"/>
            <a:ext cx="10515600" cy="882820"/>
          </a:xfrm>
        </p:spPr>
        <p:txBody>
          <a:bodyPr vert="horz" lIns="91440" tIns="45720" rIns="91440" bIns="45720" rtlCol="0" anchor="ctr">
            <a:normAutofit/>
          </a:bodyPr>
          <a:lstStyle/>
          <a:p>
            <a:r>
              <a:rPr lang="en-US" sz="4400" dirty="0">
                <a:solidFill>
                  <a:schemeClr val="tx1"/>
                </a:solidFill>
              </a:rPr>
              <a:t>Functions</a:t>
            </a:r>
          </a:p>
        </p:txBody>
      </p:sp>
      <p:sp>
        <p:nvSpPr>
          <p:cNvPr id="4" name="Content Placeholder 3">
            <a:extLst>
              <a:ext uri="{FF2B5EF4-FFF2-40B4-BE49-F238E27FC236}">
                <a16:creationId xmlns:a16="http://schemas.microsoft.com/office/drawing/2014/main" id="{F0264A9B-362F-4DF3-8A47-3DFC023E3592}"/>
              </a:ext>
            </a:extLst>
          </p:cNvPr>
          <p:cNvSpPr>
            <a:spLocks noGrp="1"/>
          </p:cNvSpPr>
          <p:nvPr>
            <p:ph idx="1"/>
          </p:nvPr>
        </p:nvSpPr>
        <p:spPr>
          <a:xfrm>
            <a:off x="838200" y="1347322"/>
            <a:ext cx="5015484" cy="4351338"/>
          </a:xfrm>
        </p:spPr>
        <p:txBody>
          <a:bodyPr vert="horz" lIns="91440" tIns="45720" rIns="91440" bIns="45720" rtlCol="0">
            <a:normAutofit/>
          </a:bodyPr>
          <a:lstStyle/>
          <a:p>
            <a:pPr marL="0" algn="just"/>
            <a:endParaRPr lang="en-US" sz="2000" dirty="0"/>
          </a:p>
          <a:p>
            <a:pPr algn="just"/>
            <a:r>
              <a:rPr lang="en-US" sz="2000" b="1" dirty="0"/>
              <a:t>Security –</a:t>
            </a:r>
            <a:r>
              <a:rPr lang="en-US" sz="2000" dirty="0"/>
              <a:t> Protecting exposed backend systems against attack and hijack</a:t>
            </a:r>
          </a:p>
          <a:p>
            <a:pPr algn="just"/>
            <a:r>
              <a:rPr lang="en-US" sz="2000" b="1" dirty="0"/>
              <a:t>Performance –</a:t>
            </a:r>
            <a:r>
              <a:rPr lang="en-US" sz="2000" dirty="0"/>
              <a:t> Maximizing API and client app efficiency and minimizing downtime</a:t>
            </a:r>
          </a:p>
          <a:p>
            <a:pPr algn="just"/>
            <a:r>
              <a:rPr lang="en-US" sz="2000" b="1" dirty="0"/>
              <a:t>Data transformation –</a:t>
            </a:r>
            <a:r>
              <a:rPr lang="en-US" sz="2000" dirty="0"/>
              <a:t> Converting backend systems into API and app-friendly formats</a:t>
            </a:r>
          </a:p>
          <a:p>
            <a:pPr algn="just"/>
            <a:r>
              <a:rPr lang="en-US" sz="2000" b="1" dirty="0"/>
              <a:t>Orchestration –</a:t>
            </a:r>
            <a:r>
              <a:rPr lang="en-US" sz="2000" dirty="0"/>
              <a:t> Composing new APIs from multiple backend resources</a:t>
            </a:r>
          </a:p>
          <a:p>
            <a:pPr algn="just"/>
            <a:r>
              <a:rPr lang="en-US" sz="2000" b="1" dirty="0"/>
              <a:t>Logging –</a:t>
            </a:r>
            <a:r>
              <a:rPr lang="en-US" sz="2000" dirty="0"/>
              <a:t> Recording message-based events for analysis and auditing</a:t>
            </a:r>
          </a:p>
          <a:p>
            <a:pPr marL="0" algn="just"/>
            <a:endParaRPr lang="en-US" sz="2000" dirty="0"/>
          </a:p>
          <a:p>
            <a:pPr algn="just"/>
            <a:endParaRPr lang="en-US" sz="2000" dirty="0"/>
          </a:p>
          <a:p>
            <a:pPr algn="just"/>
            <a:endParaRPr lang="en-US" sz="2000" dirty="0"/>
          </a:p>
          <a:p>
            <a:pPr algn="just"/>
            <a:endParaRPr lang="en-US" sz="2000" dirty="0"/>
          </a:p>
        </p:txBody>
      </p:sp>
      <p:pic>
        <p:nvPicPr>
          <p:cNvPr id="6" name="Picture 5" descr="A screenshot of a cell phone&#10;&#10;Description automatically generated">
            <a:extLst>
              <a:ext uri="{FF2B5EF4-FFF2-40B4-BE49-F238E27FC236}">
                <a16:creationId xmlns:a16="http://schemas.microsoft.com/office/drawing/2014/main" id="{F2713B19-00D1-4E5A-BD3E-D5457BB417BC}"/>
              </a:ext>
            </a:extLst>
          </p:cNvPr>
          <p:cNvPicPr>
            <a:picLocks noChangeAspect="1"/>
          </p:cNvPicPr>
          <p:nvPr/>
        </p:nvPicPr>
        <p:blipFill rotWithShape="1">
          <a:blip r:embed="rId2"/>
          <a:srcRect r="835" b="-4"/>
          <a:stretch/>
        </p:blipFill>
        <p:spPr>
          <a:xfrm>
            <a:off x="6338316" y="1904281"/>
            <a:ext cx="5074070" cy="4272681"/>
          </a:xfrm>
          <a:prstGeom prst="rect">
            <a:avLst/>
          </a:prstGeom>
        </p:spPr>
      </p:pic>
      <p:sp>
        <p:nvSpPr>
          <p:cNvPr id="2" name="Footer Placeholder 1">
            <a:extLst>
              <a:ext uri="{FF2B5EF4-FFF2-40B4-BE49-F238E27FC236}">
                <a16:creationId xmlns:a16="http://schemas.microsoft.com/office/drawing/2014/main" id="{55A2716C-E90C-456E-B7F0-D36C809C17B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defRPr/>
            </a:pPr>
            <a:r>
              <a:rPr lang="en-US" sz="1200" kern="1200">
                <a:solidFill>
                  <a:prstClr val="black">
                    <a:tint val="75000"/>
                  </a:prstClr>
                </a:solidFill>
                <a:latin typeface="Calibri" panose="020F0502020204030204"/>
                <a:ea typeface="+mn-ea"/>
                <a:cs typeface="+mn-cs"/>
              </a:rPr>
              <a:t>ADD A FOOTER</a:t>
            </a:r>
          </a:p>
        </p:txBody>
      </p:sp>
      <p:sp>
        <p:nvSpPr>
          <p:cNvPr id="3" name="Slide Number Placeholder 2">
            <a:extLst>
              <a:ext uri="{FF2B5EF4-FFF2-40B4-BE49-F238E27FC236}">
                <a16:creationId xmlns:a16="http://schemas.microsoft.com/office/drawing/2014/main" id="{F3882EB8-6268-469A-9565-E01E69E3016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defRPr/>
            </a:pPr>
            <a:fld id="{D495E168-DA5E-4888-8D8A-92B118324C14}" type="slidenum">
              <a:rPr lang="en-US" sz="1200" smtClean="0">
                <a:solidFill>
                  <a:prstClr val="black">
                    <a:tint val="75000"/>
                  </a:prstClr>
                </a:solidFill>
                <a:latin typeface="Calibri" panose="020F0502020204030204"/>
              </a:rPr>
              <a:pPr algn="r">
                <a:spcAft>
                  <a:spcPts val="600"/>
                </a:spcAft>
                <a:defRPr/>
              </a:pPr>
              <a:t>8</a:t>
            </a:fld>
            <a:endParaRPr lang="en-US" sz="1200">
              <a:solidFill>
                <a:prstClr val="black">
                  <a:tint val="75000"/>
                </a:prstClr>
              </a:solidFill>
              <a:latin typeface="Calibri" panose="020F0502020204030204"/>
            </a:endParaRPr>
          </a:p>
        </p:txBody>
      </p:sp>
      <p:sp>
        <p:nvSpPr>
          <p:cNvPr id="7" name="Footer Placeholder 1">
            <a:extLst>
              <a:ext uri="{FF2B5EF4-FFF2-40B4-BE49-F238E27FC236}">
                <a16:creationId xmlns:a16="http://schemas.microsoft.com/office/drawing/2014/main" id="{FFFA657B-D12F-47F9-86CB-B05F5A1C68A2}"/>
              </a:ext>
            </a:extLst>
          </p:cNvPr>
          <p:cNvSpPr txBox="1">
            <a:spLocks/>
          </p:cNvSpPr>
          <p:nvPr/>
        </p:nvSpPr>
        <p:spPr>
          <a:xfrm>
            <a:off x="812290" y="5797769"/>
            <a:ext cx="4114800" cy="365125"/>
          </a:xfrm>
          <a:prstGeom prst="rect">
            <a:avLst/>
          </a:prstGeom>
        </p:spPr>
        <p:txBody>
          <a:bodyPr vert="horz" lIns="91440" tIns="45720" rIns="91440" bIns="45720" rtlCol="0" anchor="ctr"/>
          <a:lstStyle>
            <a:defPPr>
              <a:defRPr lang="ru-RU"/>
            </a:defPPr>
            <a:lvl1pPr marL="0" algn="l" defTabSz="914400" rtl="0" eaLnBrk="1" latinLnBrk="0" hangingPunct="1">
              <a:defRPr sz="10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API Management</a:t>
            </a:r>
          </a:p>
        </p:txBody>
      </p:sp>
    </p:spTree>
    <p:extLst>
      <p:ext uri="{BB962C8B-B14F-4D97-AF65-F5344CB8AC3E}">
        <p14:creationId xmlns:p14="http://schemas.microsoft.com/office/powerpoint/2010/main" val="57162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387491"/>
            <a:ext cx="5294410" cy="2803634"/>
          </a:xfrm>
        </p:spPr>
        <p:txBody>
          <a:bodyPr/>
          <a:lstStyle/>
          <a:p>
            <a:r>
              <a:rPr lang="en-US" dirty="0"/>
              <a:t>API Portal</a:t>
            </a:r>
            <a:r>
              <a:rPr lang="en-US" b="0" dirty="0"/>
              <a:t> : The Developer Experience, one of the keys to a successful API program is making sure client application developers can quickly and easily leverage APIs to create apps that offer something of real value.</a:t>
            </a:r>
          </a:p>
          <a:p>
            <a:r>
              <a:rPr lang="en-US" b="0" dirty="0"/>
              <a:t>While an API Gateway will support most of the architectural functionality required for composing, implementing and managing APIs, it cannot entirely satisfy the requirement to engage and enable client app developers.</a:t>
            </a:r>
          </a:p>
          <a:p>
            <a:endParaRPr lang="en-US" dirty="0"/>
          </a:p>
        </p:txBody>
      </p:sp>
      <p:sp>
        <p:nvSpPr>
          <p:cNvPr id="3" name="Footer Placeholder 2">
            <a:extLst>
              <a:ext uri="{FF2B5EF4-FFF2-40B4-BE49-F238E27FC236}">
                <a16:creationId xmlns:a16="http://schemas.microsoft.com/office/drawing/2014/main" id="{56F8E1FB-FE5C-46BC-83C4-88721E70C4E1}"/>
              </a:ext>
            </a:extLst>
          </p:cNvPr>
          <p:cNvSpPr>
            <a:spLocks noGrp="1"/>
          </p:cNvSpPr>
          <p:nvPr>
            <p:ph type="ftr" sz="quarter" idx="11"/>
          </p:nvPr>
        </p:nvSpPr>
        <p:spPr/>
        <p:txBody>
          <a:bodyPr/>
          <a:lstStyle/>
          <a:p>
            <a:r>
              <a:rPr lang="en-US" dirty="0"/>
              <a:t>API Management</a:t>
            </a:r>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9</a:t>
            </a:fld>
            <a:endParaRPr lang="ru-RU" dirty="0"/>
          </a:p>
        </p:txBody>
      </p:sp>
      <p:sp>
        <p:nvSpPr>
          <p:cNvPr id="9" name="Title 1">
            <a:extLst>
              <a:ext uri="{FF2B5EF4-FFF2-40B4-BE49-F238E27FC236}">
                <a16:creationId xmlns:a16="http://schemas.microsoft.com/office/drawing/2014/main" id="{E3B34B16-C9FF-4292-9E9D-D35A4D9F1DC4}"/>
              </a:ext>
            </a:extLst>
          </p:cNvPr>
          <p:cNvSpPr txBox="1">
            <a:spLocks/>
          </p:cNvSpPr>
          <p:nvPr/>
        </p:nvSpPr>
        <p:spPr>
          <a:xfrm>
            <a:off x="811115" y="1098550"/>
            <a:ext cx="4503295" cy="9588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API Portal </a:t>
            </a:r>
            <a:endParaRPr lang="ru-RU" dirty="0"/>
          </a:p>
        </p:txBody>
      </p:sp>
      <p:pic>
        <p:nvPicPr>
          <p:cNvPr id="17" name="Picture 16">
            <a:extLst>
              <a:ext uri="{FF2B5EF4-FFF2-40B4-BE49-F238E27FC236}">
                <a16:creationId xmlns:a16="http://schemas.microsoft.com/office/drawing/2014/main" id="{38961A60-4A6D-4D4C-845B-C403FB074C0E}"/>
              </a:ext>
            </a:extLst>
          </p:cNvPr>
          <p:cNvPicPr>
            <a:picLocks noChangeAspect="1"/>
          </p:cNvPicPr>
          <p:nvPr/>
        </p:nvPicPr>
        <p:blipFill>
          <a:blip r:embed="rId2"/>
          <a:stretch>
            <a:fillRect/>
          </a:stretch>
        </p:blipFill>
        <p:spPr>
          <a:xfrm>
            <a:off x="7039461" y="676056"/>
            <a:ext cx="3871523" cy="3422870"/>
          </a:xfrm>
          <a:prstGeom prst="rect">
            <a:avLst/>
          </a:prstGeom>
        </p:spPr>
      </p:pic>
    </p:spTree>
    <p:extLst>
      <p:ext uri="{BB962C8B-B14F-4D97-AF65-F5344CB8AC3E}">
        <p14:creationId xmlns:p14="http://schemas.microsoft.com/office/powerpoint/2010/main" val="332819420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2006/documentManagement/types"/>
    <ds:schemaRef ds:uri="http://schemas.microsoft.com/sharepoint/v3"/>
    <ds:schemaRef ds:uri="http://purl.org/dc/elements/1.1/"/>
    <ds:schemaRef ds:uri="6dc4bcd6-49db-4c07-9060-8acfc67cef9f"/>
    <ds:schemaRef ds:uri="http://purl.org/dc/dcmitype/"/>
    <ds:schemaRef ds:uri="http://schemas.microsoft.com/office/infopath/2007/PartnerControls"/>
    <ds:schemaRef ds:uri="fb0879af-3eba-417a-a55a-ffe6dcd6ca77"/>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1207</Words>
  <Application>Microsoft Office PowerPoint</Application>
  <PresentationFormat>Widescreen</PresentationFormat>
  <Paragraphs>127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Century Gothic</vt:lpstr>
      <vt:lpstr>Office Theme</vt:lpstr>
      <vt:lpstr>API Management</vt:lpstr>
      <vt:lpstr>PowerPoint Presentation</vt:lpstr>
      <vt:lpstr>What is API Management</vt:lpstr>
      <vt:lpstr>What is API Management</vt:lpstr>
      <vt:lpstr>PowerPoint Presentation</vt:lpstr>
      <vt:lpstr>PowerPoint Presentation</vt:lpstr>
      <vt:lpstr>API Gateway</vt:lpstr>
      <vt:lpstr>Functions</vt:lpstr>
      <vt:lpstr>PowerPoint Presentation</vt:lpstr>
      <vt:lpstr>API Portal</vt:lpstr>
      <vt:lpstr>API Portal</vt:lpstr>
      <vt:lpstr>PowerPoint Presentation</vt:lpstr>
      <vt:lpstr>The API resources bundled in an API product can come from one or more APIs, so you can mix and match resources to create specialized feature sets, as shown in the following figure</vt:lpstr>
      <vt:lpstr>API Consumer</vt:lpstr>
      <vt:lpstr>PowerPoint Presentation</vt:lpstr>
      <vt:lpstr>PowerPoint Presentation</vt:lpstr>
      <vt:lpstr>See the expanded API Teams along the Digital Value Chain below</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2019-04-28T14:10:09Z</dcterms:created>
  <dcterms:modified xsi:type="dcterms:W3CDTF">2019-05-23T09:37:11Z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