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665" r:id="rId2"/>
    <p:sldId id="666" r:id="rId3"/>
    <p:sldId id="679" r:id="rId4"/>
    <p:sldId id="677" r:id="rId5"/>
    <p:sldId id="707" r:id="rId6"/>
    <p:sldId id="708" r:id="rId7"/>
    <p:sldId id="709" r:id="rId8"/>
    <p:sldId id="691" r:id="rId9"/>
    <p:sldId id="692" r:id="rId10"/>
    <p:sldId id="694" r:id="rId11"/>
    <p:sldId id="693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684" r:id="rId25"/>
    <p:sldId id="685" r:id="rId26"/>
    <p:sldId id="686" r:id="rId27"/>
    <p:sldId id="687" r:id="rId28"/>
    <p:sldId id="689" r:id="rId29"/>
    <p:sldId id="690" r:id="rId30"/>
    <p:sldId id="680" r:id="rId31"/>
    <p:sldId id="681" r:id="rId32"/>
    <p:sldId id="682" r:id="rId33"/>
    <p:sldId id="683" r:id="rId34"/>
    <p:sldId id="67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5EF"/>
    <a:srgbClr val="0070C0"/>
    <a:srgbClr val="4835CB"/>
    <a:srgbClr val="11E7C3"/>
    <a:srgbClr val="0C4790"/>
    <a:srgbClr val="487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3372E-4DEA-4EB2-81C9-60BBC81AA6CF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53539-0D8B-41E2-88EF-F66195899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9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77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1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45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2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3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87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7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57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1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0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10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33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57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06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4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79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3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24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70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5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72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32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7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9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3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2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5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53539-0D8B-41E2-88EF-F661958995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043490" y="365130"/>
            <a:ext cx="4105396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90" y="337934"/>
            <a:ext cx="3956527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EFB-C7C4-4FA6-A353-095E35FA0F5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BDD953-3839-4B5D-9A85-07274E2BF588}"/>
              </a:ext>
            </a:extLst>
          </p:cNvPr>
          <p:cNvSpPr/>
          <p:nvPr/>
        </p:nvSpPr>
        <p:spPr>
          <a:xfrm>
            <a:off x="560993" y="2277132"/>
            <a:ext cx="3171061" cy="2086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90000"/>
              </a:lnSpc>
            </a:pPr>
            <a:r>
              <a:rPr lang="ko-KR" altLang="en-US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희망 기업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latinLnBrk="1">
              <a:lnSpc>
                <a:spcPct val="90000"/>
              </a:lnSpc>
            </a:pPr>
            <a:r>
              <a:rPr lang="ko-KR" altLang="en-US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분석 보고서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latinLnBrk="1">
              <a:lnSpc>
                <a:spcPct val="90000"/>
              </a:lnSpc>
            </a:pPr>
            <a:r>
              <a:rPr lang="en-US" altLang="ko-KR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r>
              <a:rPr lang="ko-KR" altLang="en-US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조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C4790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50F49-09A7-4E7F-A92F-AB5E50EF9474}"/>
              </a:ext>
            </a:extLst>
          </p:cNvPr>
          <p:cNvSpPr/>
          <p:nvPr/>
        </p:nvSpPr>
        <p:spPr>
          <a:xfrm>
            <a:off x="592421" y="4462124"/>
            <a:ext cx="3273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defRPr/>
            </a:pPr>
            <a:r>
              <a:rPr lang="en-US" altLang="ko-KR" sz="1200" spc="-7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[17</a:t>
            </a:r>
            <a:r>
              <a:rPr lang="ko-KR" altLang="en-US" sz="1200" spc="-7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회차</a:t>
            </a:r>
            <a:r>
              <a:rPr lang="en-US" altLang="ko-KR" sz="1200" spc="-7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AI</a:t>
            </a:r>
            <a:r>
              <a:rPr lang="ko-KR" altLang="en-US" sz="1200" spc="-7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 과정</a:t>
            </a:r>
            <a:endParaRPr lang="en-US" altLang="ko-KR" sz="1200" spc="-7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653381" y="1923135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 </a:t>
            </a:r>
            <a:r>
              <a:rPr lang="ko-KR" altLang="en-US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플랫폼을 활용한 웹 서비스 개발 과정 </a:t>
            </a:r>
            <a:r>
              <a:rPr lang="en-US" altLang="ko-KR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파이널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BE1569-DAC4-4F64-AF06-871FC0EDF17D}"/>
              </a:ext>
            </a:extLst>
          </p:cNvPr>
          <p:cNvSpPr/>
          <p:nvPr/>
        </p:nvSpPr>
        <p:spPr>
          <a:xfrm>
            <a:off x="592421" y="5387941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2022.08.01 / 1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조 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– </a:t>
            </a:r>
            <a:r>
              <a:rPr lang="ko-KR" altLang="en-US" sz="160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변우중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이정석 이준성</a:t>
            </a:r>
            <a:endParaRPr lang="en-US" altLang="ko-KR" sz="16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				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임  수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오동현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41F97C-4084-4591-A8EF-00A7F5083E14}"/>
              </a:ext>
            </a:extLst>
          </p:cNvPr>
          <p:cNvCxnSpPr>
            <a:cxnSpLocks/>
          </p:cNvCxnSpPr>
          <p:nvPr/>
        </p:nvCxnSpPr>
        <p:spPr>
          <a:xfrm>
            <a:off x="655320" y="4441768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인재육성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1553FFA-BB6C-243C-D7E2-120B2FE4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6" y="1864632"/>
            <a:ext cx="6042582" cy="305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3CCD1B-6AF3-1C9A-D962-0F7542F5D1E0}"/>
              </a:ext>
            </a:extLst>
          </p:cNvPr>
          <p:cNvSpPr txBox="1"/>
          <p:nvPr/>
        </p:nvSpPr>
        <p:spPr>
          <a:xfrm>
            <a:off x="252713" y="5366900"/>
            <a:ext cx="8638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i="0" dirty="0">
                <a:solidFill>
                  <a:srgbClr val="505050"/>
                </a:solidFill>
                <a:effectLst/>
                <a:latin typeface="Pretendard"/>
              </a:rPr>
              <a:t>커리어의 목표가 관리자로 승진이 아닌 개인의 역량 및 적성에 따라 관리자 또는</a:t>
            </a:r>
            <a:br>
              <a:rPr lang="ko-KR" altLang="en-US" sz="1400" b="1" dirty="0"/>
            </a:br>
            <a:r>
              <a:rPr lang="ko-KR" altLang="en-US" sz="1400" b="1" i="0" dirty="0">
                <a:solidFill>
                  <a:srgbClr val="505050"/>
                </a:solidFill>
                <a:effectLst/>
                <a:latin typeface="Pretendard"/>
              </a:rPr>
              <a:t>직무전문가로 진로를 설정하여 각각 최고의 전문가로 성장하는 것을 목표로 합니다</a:t>
            </a:r>
            <a:endParaRPr lang="en-US" altLang="ko-KR" sz="1400" b="1" i="0" dirty="0">
              <a:solidFill>
                <a:srgbClr val="B2B2B2"/>
              </a:solidFill>
              <a:effectLst/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3344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복지제도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D00285D-CF95-F556-6CA3-A0660CBB4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2" y="2280929"/>
            <a:ext cx="8641829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채용절차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289C71-0E21-BA07-87C3-33A78505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1" y="2415452"/>
            <a:ext cx="7582557" cy="30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0EAB15A4-0C07-F726-7035-136A660D03CA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1891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응용 소프트웨어 개발 및 공급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408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중구 남대문로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FBBB9C6-9300-688A-CA21-D8EC844DB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4" y="1851364"/>
            <a:ext cx="2541373" cy="7560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3BFE31-EAED-67BB-4227-C82C4AC85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7" y="4262600"/>
            <a:ext cx="8234005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핵심가치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5CD648-3703-CB1C-B95C-167DDFFB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" y="2167553"/>
            <a:ext cx="7805394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7275B28-321F-D75A-A8C5-BD01DE8D1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40" y="1915195"/>
            <a:ext cx="6970285" cy="269771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1C30F34-69AF-CF50-B29D-67D9AE0F9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18" y="4639432"/>
            <a:ext cx="4581979" cy="21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복지제도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64AFFD2-7BDC-6031-7751-4CA8E288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46" y="1857154"/>
            <a:ext cx="5224787" cy="49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iPortfolio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채용절차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3E55112-91BC-2604-3FFD-06B2A5BC9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40" y="2243465"/>
            <a:ext cx="646232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두나무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4339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84A518-6BF9-07B5-1486-549D06C78E5D}"/>
              </a:ext>
            </a:extLst>
          </p:cNvPr>
          <p:cNvSpPr txBox="1"/>
          <p:nvPr/>
        </p:nvSpPr>
        <p:spPr>
          <a:xfrm>
            <a:off x="478232" y="87069"/>
            <a:ext cx="71157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업종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금융</a:t>
            </a:r>
            <a:r>
              <a:rPr lang="en-US" altLang="ko-KR" sz="2000" dirty="0">
                <a:solidFill>
                  <a:srgbClr val="1B2040"/>
                </a:solidFill>
              </a:rPr>
              <a:t>/</a:t>
            </a:r>
            <a:r>
              <a:rPr lang="ko-KR" altLang="en-US" sz="2000" dirty="0">
                <a:solidFill>
                  <a:srgbClr val="1B2040"/>
                </a:solidFill>
              </a:rPr>
              <a:t>서비스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기업 구분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대기업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설립일 </a:t>
            </a:r>
            <a:r>
              <a:rPr lang="en-US" altLang="ko-KR" sz="2000" dirty="0">
                <a:solidFill>
                  <a:srgbClr val="1B2040"/>
                </a:solidFill>
              </a:rPr>
              <a:t>: 2012</a:t>
            </a:r>
            <a:r>
              <a:rPr lang="ko-KR" altLang="en-US" sz="2000" dirty="0">
                <a:solidFill>
                  <a:srgbClr val="1B2040"/>
                </a:solidFill>
              </a:rPr>
              <a:t>년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위치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서울시 강남구 </a:t>
            </a:r>
            <a:r>
              <a:rPr lang="ko-KR" altLang="en-US" sz="2000" dirty="0" err="1">
                <a:solidFill>
                  <a:srgbClr val="1B2040"/>
                </a:solidFill>
              </a:rPr>
              <a:t>테헤란로</a:t>
            </a:r>
            <a:r>
              <a:rPr lang="en-US" altLang="ko-KR" sz="2000" dirty="0">
                <a:solidFill>
                  <a:srgbClr val="1B2040"/>
                </a:solidFill>
              </a:rPr>
              <a:t>4</a:t>
            </a:r>
            <a:r>
              <a:rPr lang="ko-KR" altLang="en-US" sz="2000" dirty="0">
                <a:solidFill>
                  <a:srgbClr val="1B2040"/>
                </a:solidFill>
              </a:rPr>
              <a:t>길 </a:t>
            </a:r>
            <a:r>
              <a:rPr lang="en-US" altLang="ko-KR" sz="2000" dirty="0">
                <a:solidFill>
                  <a:srgbClr val="1B2040"/>
                </a:solidFill>
              </a:rPr>
              <a:t>14</a:t>
            </a:r>
            <a:endParaRPr lang="en-US" altLang="ko-KR" sz="24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총 </a:t>
            </a:r>
            <a:r>
              <a:rPr lang="ko-KR" altLang="en-US" sz="2000" dirty="0" err="1">
                <a:solidFill>
                  <a:srgbClr val="1B2040"/>
                </a:solidFill>
              </a:rPr>
              <a:t>회원수</a:t>
            </a:r>
            <a:r>
              <a:rPr lang="en-US" altLang="ko-KR" sz="2000" dirty="0">
                <a:solidFill>
                  <a:srgbClr val="1B2040"/>
                </a:solidFill>
              </a:rPr>
              <a:t>: 800</a:t>
            </a:r>
            <a:r>
              <a:rPr lang="ko-KR" altLang="en-US" sz="2000" dirty="0">
                <a:solidFill>
                  <a:srgbClr val="1B2040"/>
                </a:solidFill>
              </a:rPr>
              <a:t>만명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사원수 </a:t>
            </a:r>
            <a:r>
              <a:rPr lang="en-US" altLang="ko-KR" sz="2000" dirty="0">
                <a:solidFill>
                  <a:srgbClr val="1B2040"/>
                </a:solidFill>
              </a:rPr>
              <a:t>: 487</a:t>
            </a:r>
            <a:r>
              <a:rPr lang="ko-KR" altLang="en-US" sz="2000" dirty="0">
                <a:solidFill>
                  <a:srgbClr val="1B2040"/>
                </a:solidFill>
              </a:rPr>
              <a:t>명 </a:t>
            </a:r>
            <a:r>
              <a:rPr lang="en-US" altLang="ko-KR" sz="2000" dirty="0">
                <a:solidFill>
                  <a:srgbClr val="1B2040"/>
                </a:solidFill>
              </a:rPr>
              <a:t>(2021)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매출액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약 </a:t>
            </a:r>
            <a:r>
              <a:rPr lang="en-US" altLang="ko-KR" sz="2000" dirty="0">
                <a:solidFill>
                  <a:srgbClr val="1B2040"/>
                </a:solidFill>
              </a:rPr>
              <a:t>3</a:t>
            </a:r>
            <a:r>
              <a:rPr lang="ko-KR" altLang="en-US" sz="2000" dirty="0">
                <a:solidFill>
                  <a:srgbClr val="1B2040"/>
                </a:solidFill>
              </a:rPr>
              <a:t>조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ko-KR" altLang="en-US" sz="2000" dirty="0">
              <a:solidFill>
                <a:srgbClr val="1B204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A001FA-1063-59D4-5A79-1ABF9A48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89" y="2016632"/>
            <a:ext cx="3631020" cy="35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두나무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83119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사업분야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C03776A6-D2EC-8805-D664-16858D0CB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" y="1985786"/>
            <a:ext cx="7958373" cy="1146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145E3B-09B7-212F-3D12-47BF8546D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" y="3115423"/>
            <a:ext cx="7065845" cy="12396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E245E1-F196-9E03-3412-918488F3A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" y="4277644"/>
            <a:ext cx="7152619" cy="9421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863375-0D37-68F4-7C24-D89D03F39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" y="5435248"/>
            <a:ext cx="6272487" cy="9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24B2-5ECA-44A1-BB4E-CE999A4AD8B8}"/>
              </a:ext>
            </a:extLst>
          </p:cNvPr>
          <p:cNvSpPr/>
          <p:nvPr/>
        </p:nvSpPr>
        <p:spPr>
          <a:xfrm>
            <a:off x="1886215" y="2900099"/>
            <a:ext cx="3544348" cy="2110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 선정 기준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 리스트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 소개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QNA</a:t>
            </a:r>
            <a:endParaRPr lang="ko-KR" altLang="en-US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BB9551-FA1D-4737-B0D8-29524C42E16C}"/>
              </a:ext>
            </a:extLst>
          </p:cNvPr>
          <p:cNvGrpSpPr/>
          <p:nvPr/>
        </p:nvGrpSpPr>
        <p:grpSpPr>
          <a:xfrm>
            <a:off x="1532672" y="3531754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EAE4504-48B4-4223-9A86-99F0F89099C5}"/>
                </a:ext>
              </a:extLst>
            </p:cNvPr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A6843E-9D60-4D9F-8198-33CBCA8144D4}"/>
                </a:ext>
              </a:extLst>
            </p:cNvPr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D7D85E7-14CE-40A1-9DFE-7C97E3955240}"/>
                </a:ext>
              </a:extLst>
            </p:cNvPr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DF4F68-C8DA-4EC4-AD43-AA500DE01456}"/>
                </a:ext>
              </a:extLst>
            </p:cNvPr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6E293C-CD7A-4739-9173-EE2710958BBE}"/>
              </a:ext>
            </a:extLst>
          </p:cNvPr>
          <p:cNvSpPr/>
          <p:nvPr/>
        </p:nvSpPr>
        <p:spPr>
          <a:xfrm>
            <a:off x="1552822" y="3137302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188D13-4DB4-46CD-9F5B-361D04E1B724}"/>
              </a:ext>
            </a:extLst>
          </p:cNvPr>
          <p:cNvSpPr/>
          <p:nvPr/>
        </p:nvSpPr>
        <p:spPr>
          <a:xfrm>
            <a:off x="1552822" y="3649217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2F7355-437F-48DE-BBC5-01676FC23B39}"/>
              </a:ext>
            </a:extLst>
          </p:cNvPr>
          <p:cNvSpPr/>
          <p:nvPr/>
        </p:nvSpPr>
        <p:spPr>
          <a:xfrm>
            <a:off x="1552822" y="4161132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7F19AA-5957-48DA-8948-0C5DE05A310F}"/>
              </a:ext>
            </a:extLst>
          </p:cNvPr>
          <p:cNvSpPr/>
          <p:nvPr/>
        </p:nvSpPr>
        <p:spPr>
          <a:xfrm>
            <a:off x="1552822" y="4673047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3E864F-1ACA-4B80-9DDF-0E1178F79EE9}"/>
              </a:ext>
            </a:extLst>
          </p:cNvPr>
          <p:cNvCxnSpPr>
            <a:cxnSpLocks/>
          </p:cNvCxnSpPr>
          <p:nvPr/>
        </p:nvCxnSpPr>
        <p:spPr>
          <a:xfrm>
            <a:off x="1318295" y="3116841"/>
            <a:ext cx="0" cy="1938769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2C0EE-8283-0A64-6359-FD9EFF26BEEF}"/>
              </a:ext>
            </a:extLst>
          </p:cNvPr>
          <p:cNvSpPr/>
          <p:nvPr/>
        </p:nvSpPr>
        <p:spPr>
          <a:xfrm>
            <a:off x="1251468" y="2440327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 </a:t>
            </a:r>
            <a:r>
              <a:rPr lang="ko-KR" altLang="en-US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플랫폼을 활용한 웹 서비스 개발 과정 </a:t>
            </a:r>
            <a:r>
              <a:rPr lang="en-US" altLang="ko-KR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13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파이널</a:t>
            </a:r>
          </a:p>
        </p:txBody>
      </p:sp>
    </p:spTree>
    <p:extLst>
      <p:ext uri="{BB962C8B-B14F-4D97-AF65-F5344CB8AC3E}">
        <p14:creationId xmlns:p14="http://schemas.microsoft.com/office/powerpoint/2010/main" val="41003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두나무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37467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서비스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F25A9DDB-FD97-DFCD-EED4-B2CCA64FF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2" y="2073763"/>
            <a:ext cx="3421250" cy="18301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7FB0E6-BBA3-15A5-1C7C-F4D15D01D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18" y="2073763"/>
            <a:ext cx="3409931" cy="14866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9DED81-1F27-9B5E-1BB3-00750A98E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4" y="4199771"/>
            <a:ext cx="3297383" cy="21324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71951CC-A7D4-2B59-41E6-968CEC079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79" y="4199771"/>
            <a:ext cx="4116004" cy="19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MIDAS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70365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523F192-735C-B99C-4CA3-A6EC9EB8A590}"/>
              </a:ext>
            </a:extLst>
          </p:cNvPr>
          <p:cNvSpPr txBox="1"/>
          <p:nvPr/>
        </p:nvSpPr>
        <p:spPr>
          <a:xfrm>
            <a:off x="482019" y="848996"/>
            <a:ext cx="50940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업종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시스템배포</a:t>
            </a:r>
            <a:r>
              <a:rPr lang="en-US" altLang="ko-KR" sz="2000" dirty="0">
                <a:solidFill>
                  <a:srgbClr val="1B2040"/>
                </a:solidFill>
              </a:rPr>
              <a:t>/</a:t>
            </a:r>
            <a:r>
              <a:rPr lang="ko-KR" altLang="en-US" sz="2000" dirty="0">
                <a:solidFill>
                  <a:srgbClr val="1B2040"/>
                </a:solidFill>
              </a:rPr>
              <a:t>서비스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기업 구분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중소기업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설립일 </a:t>
            </a:r>
            <a:r>
              <a:rPr lang="en-US" altLang="ko-KR" sz="2000" dirty="0">
                <a:solidFill>
                  <a:srgbClr val="1B2040"/>
                </a:solidFill>
              </a:rPr>
              <a:t>: 2006</a:t>
            </a:r>
            <a:r>
              <a:rPr lang="ko-KR" altLang="en-US" sz="2000" dirty="0">
                <a:solidFill>
                  <a:srgbClr val="1B2040"/>
                </a:solidFill>
              </a:rPr>
              <a:t>년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위치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dirty="0"/>
              <a:t>경기도 성남시 분당구 </a:t>
            </a:r>
            <a:r>
              <a:rPr lang="ko-KR" altLang="en-US" dirty="0" err="1"/>
              <a:t>삼평동</a:t>
            </a:r>
            <a:r>
              <a:rPr lang="ko-KR" altLang="en-US" dirty="0"/>
              <a:t> </a:t>
            </a:r>
            <a:r>
              <a:rPr lang="en-US" altLang="ko-KR" dirty="0"/>
              <a:t>633 </a:t>
            </a:r>
            <a:endParaRPr lang="en-US" altLang="ko-KR" sz="24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총 </a:t>
            </a:r>
            <a:r>
              <a:rPr lang="ko-KR" altLang="en-US" sz="2000" dirty="0" err="1">
                <a:solidFill>
                  <a:srgbClr val="1B2040"/>
                </a:solidFill>
              </a:rPr>
              <a:t>회원수</a:t>
            </a:r>
            <a:r>
              <a:rPr lang="en-US" altLang="ko-KR" sz="2000" dirty="0">
                <a:solidFill>
                  <a:srgbClr val="1B2040"/>
                </a:solidFill>
              </a:rPr>
              <a:t>: 800</a:t>
            </a:r>
            <a:r>
              <a:rPr lang="ko-KR" altLang="en-US" sz="2000" dirty="0">
                <a:solidFill>
                  <a:srgbClr val="1B2040"/>
                </a:solidFill>
              </a:rPr>
              <a:t>만명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사원수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en-US" altLang="ko-KR" b="1" dirty="0"/>
              <a:t>231</a:t>
            </a:r>
            <a:r>
              <a:rPr lang="ko-KR" altLang="en-US" sz="2000" dirty="0">
                <a:solidFill>
                  <a:srgbClr val="1B2040"/>
                </a:solidFill>
              </a:rPr>
              <a:t>명 </a:t>
            </a:r>
            <a:r>
              <a:rPr lang="en-US" altLang="ko-KR" sz="2000" dirty="0">
                <a:solidFill>
                  <a:srgbClr val="1B2040"/>
                </a:solidFill>
              </a:rPr>
              <a:t>(2022)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매출액 </a:t>
            </a:r>
            <a:r>
              <a:rPr lang="en-US" altLang="ko-KR" sz="2000" dirty="0">
                <a:solidFill>
                  <a:srgbClr val="1B2040"/>
                </a:solidFill>
              </a:rPr>
              <a:t>: 2500</a:t>
            </a:r>
            <a:r>
              <a:rPr lang="ko-KR" altLang="en-US" sz="2000" dirty="0">
                <a:solidFill>
                  <a:srgbClr val="1B2040"/>
                </a:solidFill>
              </a:rPr>
              <a:t>억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ko-KR" altLang="en-US" sz="2000" dirty="0">
              <a:solidFill>
                <a:srgbClr val="1B204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6D246A-68FD-214B-77B6-A39FE666B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06" y="2152711"/>
            <a:ext cx="3975503" cy="37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MIDAS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1118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사업 분야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CEF993C0-FB79-2024-808B-03013D700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4" y="1868700"/>
            <a:ext cx="3844388" cy="21542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574BCC-1CB0-81DF-4481-A8CB25951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3" y="4184986"/>
            <a:ext cx="4093768" cy="21968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9928E4-5A2A-51A2-C68B-FC774C704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10" y="1892931"/>
            <a:ext cx="4011606" cy="19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MIDAS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33D133CD-23B7-9300-F464-078849FE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62659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서비스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63D399E0-FE8C-3AD6-1E55-5103F8A6F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8" y="2755492"/>
            <a:ext cx="8191788" cy="26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478232" y="2272248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CARROT GLOBAL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60DDB-1653-DB6C-F38A-E564FA1E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81189"/>
              </p:ext>
            </p:extLst>
          </p:nvPr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교육지원 서비스업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용산구 이태원로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268-20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050F42C-B0E1-3E18-4088-39246469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16" y="1396181"/>
            <a:ext cx="1993083" cy="1454835"/>
          </a:xfrm>
          <a:prstGeom prst="rect">
            <a:avLst/>
          </a:prstGeom>
        </p:spPr>
      </p:pic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B766317-00A1-4F89-20B2-3E82D4B36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51263"/>
              </p:ext>
            </p:extLst>
          </p:nvPr>
        </p:nvGraphicFramePr>
        <p:xfrm>
          <a:off x="529032" y="3647025"/>
          <a:ext cx="8085936" cy="2144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312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390624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28446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41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ea typeface="고도 B" panose="02000503000000020004"/>
                        </a:rPr>
                        <a:t>백엔드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 개발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Spring boot, </a:t>
                      </a:r>
                      <a:r>
                        <a:rPr lang="en-US" altLang="ko-KR" sz="1600" dirty="0" err="1"/>
                        <a:t>MYBatis</a:t>
                      </a:r>
                      <a:r>
                        <a:rPr lang="ko-KR" altLang="en-US" sz="1600" dirty="0"/>
                        <a:t>를 이용한 </a:t>
                      </a:r>
                      <a:r>
                        <a:rPr lang="en-US" altLang="ko-KR" sz="1600" dirty="0"/>
                        <a:t>RESTful API </a:t>
                      </a:r>
                      <a:r>
                        <a:rPr lang="ko-KR" altLang="en-US" sz="1600" dirty="0"/>
                        <a:t>개발</a:t>
                      </a: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367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기술 스택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317477DA-CA2B-13EF-910F-BDE31C6C7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553" y="4343057"/>
            <a:ext cx="494416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0CA9CBA5-05B7-F85A-C4E1-6E65C62A3E10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CARROT GLOBAL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E116DD-A4F9-7806-2770-4238EE16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5" y="1594313"/>
            <a:ext cx="8460509" cy="42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0CA9CBA5-05B7-F85A-C4E1-6E65C62A3E10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CARROT GLOBAL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3AD754-5285-7FCE-727F-C0135B6B6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0" y="1429085"/>
            <a:ext cx="6863800" cy="48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478232" y="2272248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유알피시스템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60DDB-1653-DB6C-F38A-E564FA1E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07288"/>
              </p:ext>
            </p:extLst>
          </p:nvPr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응용 소프트웨어 개발 및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공급업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영등포구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국제금융로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B766317-00A1-4F89-20B2-3E82D4B36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54566"/>
              </p:ext>
            </p:extLst>
          </p:nvPr>
        </p:nvGraphicFramePr>
        <p:xfrm>
          <a:off x="478232" y="3517487"/>
          <a:ext cx="8085936" cy="3342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312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390624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32301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129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ea typeface="고도 B" panose="02000503000000020004"/>
                        </a:rPr>
                        <a:t>JAVA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웹 개발자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Java 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웹어플리케이션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개발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Spring(Spring Boot), 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전자정부표준프레임워크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어플리케이션 개발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Oracle, </a:t>
                      </a:r>
                      <a:r>
                        <a:rPr lang="en-US" altLang="ko-KR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Cubrid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 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RDBMS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Git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버전관리 활용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가능자</a:t>
                      </a: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20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우대사항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관련학과 전공 및 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교육센터 수료자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정보처리기사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SW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_L5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관련 자격소지자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능동적인 자세와 활발한 커뮤니케이션 역량 보유자</a:t>
                      </a: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3427573-1A83-8FE7-32C0-E049171B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20" y="1468917"/>
            <a:ext cx="2184956" cy="10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AFA9B464-5E77-04B3-9EA8-30BAA9928205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유알피시스템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DD907-1B97-A957-9CDB-6F046637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18" y="1859260"/>
            <a:ext cx="8337489" cy="415360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B99B7A-E548-5BBA-31CB-E9396CD5ACB9}"/>
              </a:ext>
            </a:extLst>
          </p:cNvPr>
          <p:cNvCxnSpPr/>
          <p:nvPr/>
        </p:nvCxnSpPr>
        <p:spPr>
          <a:xfrm>
            <a:off x="405218" y="1237119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0426ECA8-F0E3-7073-6488-5E3133ED58D9}"/>
              </a:ext>
            </a:extLst>
          </p:cNvPr>
          <p:cNvSpPr txBox="1">
            <a:spLocks/>
          </p:cNvSpPr>
          <p:nvPr/>
        </p:nvSpPr>
        <p:spPr>
          <a:xfrm>
            <a:off x="557938" y="1687793"/>
            <a:ext cx="1824182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기업 비전</a:t>
            </a:r>
            <a:endParaRPr lang="id-ID" altLang="ko-KR" sz="1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AFA9B464-5E77-04B3-9EA8-30BAA9928205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유알피시스템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B99B7A-E548-5BBA-31CB-E9396CD5ACB9}"/>
              </a:ext>
            </a:extLst>
          </p:cNvPr>
          <p:cNvCxnSpPr/>
          <p:nvPr/>
        </p:nvCxnSpPr>
        <p:spPr>
          <a:xfrm>
            <a:off x="405218" y="1237119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0426ECA8-F0E3-7073-6488-5E3133ED58D9}"/>
              </a:ext>
            </a:extLst>
          </p:cNvPr>
          <p:cNvSpPr txBox="1">
            <a:spLocks/>
          </p:cNvSpPr>
          <p:nvPr/>
        </p:nvSpPr>
        <p:spPr>
          <a:xfrm>
            <a:off x="557938" y="1687793"/>
            <a:ext cx="1824182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채용 절차</a:t>
            </a:r>
            <a:endParaRPr lang="id-ID" altLang="ko-KR" sz="1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F823F8-C896-18DA-7FCF-5F4E1587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8" y="2111406"/>
            <a:ext cx="7176655" cy="24990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DBA5C4-3D8C-5FD2-A65A-0672AB683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82" y="4387235"/>
            <a:ext cx="6585527" cy="24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149409-F7D6-4906-8BE1-CFEE9C0BB30D}"/>
              </a:ext>
            </a:extLst>
          </p:cNvPr>
          <p:cNvGrpSpPr/>
          <p:nvPr/>
        </p:nvGrpSpPr>
        <p:grpSpPr>
          <a:xfrm>
            <a:off x="418007" y="2672159"/>
            <a:ext cx="6671355" cy="1536172"/>
            <a:chOff x="430836" y="1331089"/>
            <a:chExt cx="8289790" cy="315503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81CE7B-6A30-4DE2-9425-41A852C837B7}"/>
                </a:ext>
              </a:extLst>
            </p:cNvPr>
            <p:cNvSpPr/>
            <p:nvPr/>
          </p:nvSpPr>
          <p:spPr>
            <a:xfrm>
              <a:off x="430836" y="1331089"/>
              <a:ext cx="2070179" cy="3155034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Front-End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A3ACCD9-3567-487C-AE52-96BD9262FEFB}"/>
                </a:ext>
              </a:extLst>
            </p:cNvPr>
            <p:cNvSpPr/>
            <p:nvPr/>
          </p:nvSpPr>
          <p:spPr>
            <a:xfrm>
              <a:off x="2504040" y="1331089"/>
              <a:ext cx="2070179" cy="3155034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Front-End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10490BC-6935-4580-85A9-AED54446CE7C}"/>
                </a:ext>
              </a:extLst>
            </p:cNvPr>
            <p:cNvSpPr/>
            <p:nvPr/>
          </p:nvSpPr>
          <p:spPr>
            <a:xfrm>
              <a:off x="4577243" y="1331089"/>
              <a:ext cx="2070179" cy="3155034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Back-End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D2A1F23-4439-43FA-974A-9843795FE4B4}"/>
                </a:ext>
              </a:extLst>
            </p:cNvPr>
            <p:cNvSpPr/>
            <p:nvPr/>
          </p:nvSpPr>
          <p:spPr>
            <a:xfrm>
              <a:off x="6650447" y="1331089"/>
              <a:ext cx="2070179" cy="3155034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Back-End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Rectangle 11">
            <a:extLst>
              <a:ext uri="{FF2B5EF4-FFF2-40B4-BE49-F238E27FC236}">
                <a16:creationId xmlns:a16="http://schemas.microsoft.com/office/drawing/2014/main" id="{71A46BEA-8740-494E-B3AB-A2CDB015D4C9}"/>
              </a:ext>
            </a:extLst>
          </p:cNvPr>
          <p:cNvSpPr/>
          <p:nvPr/>
        </p:nvSpPr>
        <p:spPr>
          <a:xfrm>
            <a:off x="479522" y="4644430"/>
            <a:ext cx="1539956" cy="44706"/>
          </a:xfrm>
          <a:prstGeom prst="rect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7DA8E72-4A60-47FD-B839-EF0CDF1341BB}"/>
              </a:ext>
            </a:extLst>
          </p:cNvPr>
          <p:cNvSpPr/>
          <p:nvPr/>
        </p:nvSpPr>
        <p:spPr>
          <a:xfrm>
            <a:off x="2212512" y="4644294"/>
            <a:ext cx="1539956" cy="447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9819068-B1A5-42FB-B4F5-8E9F8FD8AA3D}"/>
              </a:ext>
            </a:extLst>
          </p:cNvPr>
          <p:cNvSpPr/>
          <p:nvPr/>
        </p:nvSpPr>
        <p:spPr>
          <a:xfrm>
            <a:off x="3851578" y="4644294"/>
            <a:ext cx="1539956" cy="44706"/>
          </a:xfrm>
          <a:prstGeom prst="rect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79CD7988-BAC4-4419-823C-49A958A3E5C9}"/>
              </a:ext>
            </a:extLst>
          </p:cNvPr>
          <p:cNvSpPr/>
          <p:nvPr/>
        </p:nvSpPr>
        <p:spPr>
          <a:xfrm>
            <a:off x="5540856" y="4643521"/>
            <a:ext cx="1539956" cy="447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69F5E72B-7FBA-451E-9298-A61873DDE4F0}"/>
              </a:ext>
            </a:extLst>
          </p:cNvPr>
          <p:cNvSpPr txBox="1">
            <a:spLocks/>
          </p:cNvSpPr>
          <p:nvPr/>
        </p:nvSpPr>
        <p:spPr>
          <a:xfrm>
            <a:off x="2279009" y="4787358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관심분야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기업의 발전가능성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복지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1A4182BF-D1CA-4282-9C34-35117DC123DD}"/>
              </a:ext>
            </a:extLst>
          </p:cNvPr>
          <p:cNvSpPr txBox="1">
            <a:spLocks/>
          </p:cNvSpPr>
          <p:nvPr/>
        </p:nvSpPr>
        <p:spPr>
          <a:xfrm>
            <a:off x="530774" y="4787494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D97506AE-0F37-4E89-8AFF-9052C4DCA55E}"/>
              </a:ext>
            </a:extLst>
          </p:cNvPr>
          <p:cNvSpPr txBox="1">
            <a:spLocks/>
          </p:cNvSpPr>
          <p:nvPr/>
        </p:nvSpPr>
        <p:spPr>
          <a:xfrm>
            <a:off x="3948557" y="4787358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DE3C8AE-4A2C-4077-A2D6-7942E82CD663}"/>
              </a:ext>
            </a:extLst>
          </p:cNvPr>
          <p:cNvSpPr txBox="1">
            <a:spLocks/>
          </p:cNvSpPr>
          <p:nvPr/>
        </p:nvSpPr>
        <p:spPr>
          <a:xfrm>
            <a:off x="5617799" y="4786585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직무 분야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기업의 발전가능성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신기술 지향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21E85597-2EF5-440C-8DC5-5BF33A96702F}"/>
              </a:ext>
            </a:extLst>
          </p:cNvPr>
          <p:cNvSpPr txBox="1">
            <a:spLocks/>
          </p:cNvSpPr>
          <p:nvPr/>
        </p:nvSpPr>
        <p:spPr>
          <a:xfrm>
            <a:off x="2286730" y="4359477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이정석</a:t>
            </a:r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3662F407-9778-4487-9173-F37FC40576AF}"/>
              </a:ext>
            </a:extLst>
          </p:cNvPr>
          <p:cNvSpPr txBox="1">
            <a:spLocks/>
          </p:cNvSpPr>
          <p:nvPr/>
        </p:nvSpPr>
        <p:spPr>
          <a:xfrm>
            <a:off x="565744" y="4359613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변우중</a:t>
            </a:r>
            <a:endParaRPr lang="en-US" altLang="ko-KR" sz="15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61143B19-837B-490C-97B7-FC55287A0134}"/>
              </a:ext>
            </a:extLst>
          </p:cNvPr>
          <p:cNvSpPr txBox="1">
            <a:spLocks/>
          </p:cNvSpPr>
          <p:nvPr/>
        </p:nvSpPr>
        <p:spPr>
          <a:xfrm>
            <a:off x="3913793" y="4359477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이준성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FFB97AF-0C01-4B80-9097-AEDCF6A4C98B}"/>
              </a:ext>
            </a:extLst>
          </p:cNvPr>
          <p:cNvSpPr txBox="1">
            <a:spLocks/>
          </p:cNvSpPr>
          <p:nvPr/>
        </p:nvSpPr>
        <p:spPr>
          <a:xfrm>
            <a:off x="5591065" y="4358704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임수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1840640" y="1634939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r>
              <a:rPr lang="ko-KR" altLang="en-US" sz="12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 원하는 기업체 분석</a:t>
            </a: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r>
              <a:rPr lang="ko-KR" altLang="en-US" sz="12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각자 원하는 기업들에 대한 본인의 선정 기준</a:t>
            </a: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2923309" y="121357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기업 선정 기준 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534160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선정 기준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ECC9B8-657B-7833-B122-C63FA4D052A1}"/>
              </a:ext>
            </a:extLst>
          </p:cNvPr>
          <p:cNvSpPr/>
          <p:nvPr/>
        </p:nvSpPr>
        <p:spPr>
          <a:xfrm>
            <a:off x="7092896" y="2672486"/>
            <a:ext cx="1666013" cy="153617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Front-End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68C2147-4B45-B9AC-BF5A-CC50E42F7BCD}"/>
              </a:ext>
            </a:extLst>
          </p:cNvPr>
          <p:cNvSpPr/>
          <p:nvPr/>
        </p:nvSpPr>
        <p:spPr>
          <a:xfrm>
            <a:off x="7218953" y="4665874"/>
            <a:ext cx="1539956" cy="44706"/>
          </a:xfrm>
          <a:prstGeom prst="rect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82814173-7059-80E5-BA86-0653078D85CA}"/>
              </a:ext>
            </a:extLst>
          </p:cNvPr>
          <p:cNvSpPr txBox="1">
            <a:spLocks/>
          </p:cNvSpPr>
          <p:nvPr/>
        </p:nvSpPr>
        <p:spPr>
          <a:xfrm>
            <a:off x="7270205" y="4808938"/>
            <a:ext cx="1412765" cy="32284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관심분야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기업의 발전가능성</a:t>
            </a:r>
            <a:endParaRPr lang="en-US" altLang="ko-KR" sz="10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4B72EBCE-73F2-B6B5-CB19-80EB36C58B9D}"/>
              </a:ext>
            </a:extLst>
          </p:cNvPr>
          <p:cNvSpPr txBox="1">
            <a:spLocks/>
          </p:cNvSpPr>
          <p:nvPr/>
        </p:nvSpPr>
        <p:spPr>
          <a:xfrm>
            <a:off x="7305175" y="4381057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오동현</a:t>
            </a:r>
            <a:endParaRPr lang="en-US" altLang="ko-KR" sz="15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3C3C6-D033-A402-D8E8-78A5AFD5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28" y="2966365"/>
            <a:ext cx="923641" cy="97334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88072D7-4C4A-5B19-D2FD-9A3D80CC8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40" y="2966365"/>
            <a:ext cx="923641" cy="97334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6FA67D0-04CB-2A3A-08C9-A62C740FF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33" y="2966365"/>
            <a:ext cx="923641" cy="9733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B65C99-AC65-CF39-C125-815242C2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051" y="2960500"/>
            <a:ext cx="1013163" cy="97334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EACCBF7-85DA-7C94-2DB9-FA6F4551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188" y="2960500"/>
            <a:ext cx="1013163" cy="9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478232" y="2272248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706582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당근 마켓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pic>
        <p:nvPicPr>
          <p:cNvPr id="28" name="내용 개체 틀 4">
            <a:extLst>
              <a:ext uri="{FF2B5EF4-FFF2-40B4-BE49-F238E27FC236}">
                <a16:creationId xmlns:a16="http://schemas.microsoft.com/office/drawing/2014/main" id="{B578CAC7-00E9-0B86-A89A-D224CCED3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86" y="1545478"/>
            <a:ext cx="3144482" cy="881438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60DDB-1653-DB6C-F38A-E564FA1E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47502"/>
              </p:ext>
            </p:extLst>
          </p:nvPr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중고거래 플랫폼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서초구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E193F66E-D008-592B-2BE7-A51BF63903F4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3647025"/>
          <a:ext cx="8085936" cy="2468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312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390624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28446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41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ea typeface="고도 B" panose="02000503000000020004"/>
                        </a:rPr>
                        <a:t>프론트엔드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 개발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ea typeface="고도 B" panose="02000503000000020004"/>
                        </a:rPr>
                        <a:t>웹 기반의 다양한 툴이나 </a:t>
                      </a:r>
                      <a:r>
                        <a:rPr lang="en-US" altLang="ko-KR" sz="1500" dirty="0" err="1">
                          <a:ea typeface="고도 B" panose="02000503000000020004"/>
                        </a:rPr>
                        <a:t>Procduct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를 개발하고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UI/UX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를 개선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367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기술 스택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ea typeface="고도 B" panose="02000503000000020004"/>
                        </a:rPr>
                        <a:t>- HTML, CSS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및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JavaScript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가 익숙하신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ea typeface="고도 B" panose="02000503000000020004"/>
                        </a:rPr>
                        <a:t>- TypeScript, Flow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등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JS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정적 타이핑 툴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ea typeface="고도 B" panose="02000503000000020004"/>
                        </a:rPr>
                        <a:t>- React.js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프로젝트 개발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ea typeface="고도 B" panose="02000503000000020004"/>
                        </a:rPr>
                        <a:t>- Redux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등 상태 관리 패턴 사용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706582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당근 마켓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DEFCE6D-832F-32F7-6CFE-13B7ECD1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82362"/>
              </p:ext>
            </p:extLst>
          </p:nvPr>
        </p:nvGraphicFramePr>
        <p:xfrm>
          <a:off x="480291" y="1535545"/>
          <a:ext cx="7176654" cy="428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654">
                  <a:extLst>
                    <a:ext uri="{9D8B030D-6E8A-4147-A177-3AD203B41FA5}">
                      <a16:colId xmlns:a16="http://schemas.microsoft.com/office/drawing/2014/main" val="1825896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사업분야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80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500" b="1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이웃과 더 가까워지는 따뜻한 동네를 만들어요</a:t>
                      </a:r>
                      <a:r>
                        <a:rPr lang="en-US" altLang="ko-KR" sz="1500" b="1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1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월평균 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1,800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만 명의 사용자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하루 평균 사용 시간 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20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분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, 1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억 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2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천만 번의 연결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중고 직거래로 시작한 당근마켓은 국내 최대의 지역 생활 커뮤니티 서비스로 나아가고 있어요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. 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이웃이 알려주는 진짜 우리 동네 정보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내 근처에 숨어있는 좋은 가게를 발견하고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이웃과 함께 소소한 일상을 나눌 수 있는 따뜻하고 풍요로운 동네 생활을 꿈꿔요</a:t>
                      </a:r>
                      <a:r>
                        <a:rPr lang="en-US" altLang="ko-KR" sz="1500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.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7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i="0" dirty="0">
                          <a:solidFill>
                            <a:srgbClr val="212124"/>
                          </a:solidFill>
                          <a:effectLst/>
                          <a:latin typeface="-apple-system"/>
                        </a:rPr>
                        <a:t>사용자 가치를 최우선으로 생각해요</a:t>
                      </a:r>
                      <a:endParaRPr lang="en-US" altLang="ko-KR" sz="1500" b="1" i="0" dirty="0">
                        <a:solidFill>
                          <a:srgbClr val="212124"/>
                        </a:solidFill>
                        <a:effectLst/>
                        <a:latin typeface="-apple-syste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0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우리는 동네 안에서 연결되지 못한 가치 있는 정보를 발견하고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지역 생활 속의 불편함을 해결하기 위해 모였어요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. </a:t>
                      </a: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만드는 사람이 불편할수록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쓰는 사람은 편하다는 믿음으로 언제나 사용자 관점에서 생각하며 지속적인 테스트를 통해 답을 찾아요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지역 커뮤니티와 이웃에 대한 공감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, </a:t>
                      </a:r>
                      <a:r>
                        <a:rPr lang="ko-KR" altLang="en-US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동료를 향한 신뢰를 바탕으로 모두의 생활에 없어서는 안 될 최고의 서비스를 만들기 위해 노력해요</a:t>
                      </a:r>
                      <a:r>
                        <a:rPr lang="en-US" altLang="ko-KR" sz="1500" b="0" i="0" dirty="0">
                          <a:solidFill>
                            <a:srgbClr val="4D5159"/>
                          </a:solidFill>
                          <a:effectLst/>
                          <a:latin typeface="-apple-system"/>
                        </a:rPr>
                        <a:t>.</a:t>
                      </a:r>
                      <a:endParaRPr lang="en-US" altLang="ko-KR" sz="1500" b="1" i="0" dirty="0">
                        <a:solidFill>
                          <a:srgbClr val="212124"/>
                        </a:solidFill>
                        <a:effectLst/>
                        <a:latin typeface="-apple-system"/>
                      </a:endParaRP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0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478232" y="2272248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706582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번개 장터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60DDB-1653-DB6C-F38A-E564FA1E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04747"/>
              </p:ext>
            </p:extLst>
          </p:nvPr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중고거래 플랫폼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벤처기업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서초구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4D99B7D3-D08E-6803-D53B-3C89A3B01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94538"/>
              </p:ext>
            </p:extLst>
          </p:nvPr>
        </p:nvGraphicFramePr>
        <p:xfrm>
          <a:off x="478232" y="3647025"/>
          <a:ext cx="8333564" cy="282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855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555709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28446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411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Frontend Engineer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React, Angular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프레임워크 경험이 있으신 분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Redux, </a:t>
                      </a:r>
                      <a:r>
                        <a:rPr lang="en-US" altLang="ko-KR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MobX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이와 유사한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client-side state management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경험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HTML, CSS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W3C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표준규격에 대한 이해가 있으신 분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JavaScript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이해가 있으신 분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REST API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개발 경험이 있으신 분</a:t>
                      </a:r>
                      <a:br>
                        <a:rPr lang="ko-KR" altLang="en-US" sz="1500" dirty="0"/>
                      </a:b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크로스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브라우징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표준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접근성에 대한 이해와 경험</a:t>
                      </a:r>
                      <a:endParaRPr lang="ko-KR" altLang="en-US" sz="15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367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기술 스택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ea typeface="고도 B" panose="02000503000000020004"/>
                        </a:rPr>
                        <a:t>- HTML, CSS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및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JavaScript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가 익숙하신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r>
                        <a:rPr lang="en-US" altLang="ko-KR" sz="1500" dirty="0">
                          <a:ea typeface="고도 B" panose="02000503000000020004"/>
                        </a:rPr>
                        <a:t>- TypeScript, Flow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등 </a:t>
                      </a:r>
                      <a:r>
                        <a:rPr lang="en-US" altLang="ko-KR" sz="1500" dirty="0">
                          <a:ea typeface="고도 B" panose="02000503000000020004"/>
                        </a:rPr>
                        <a:t>JS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정적 타이핑 툴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r>
                        <a:rPr lang="en-US" altLang="ko-KR" sz="1500" dirty="0">
                          <a:ea typeface="고도 B" panose="02000503000000020004"/>
                        </a:rPr>
                        <a:t>- React.js 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프로젝트 개발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r>
                        <a:rPr lang="en-US" altLang="ko-KR" sz="1500" dirty="0">
                          <a:ea typeface="고도 B" panose="02000503000000020004"/>
                        </a:rPr>
                        <a:t>- Redux</a:t>
                      </a:r>
                      <a:r>
                        <a:rPr lang="ko-KR" altLang="en-US" sz="1500" dirty="0">
                          <a:ea typeface="고도 B" panose="02000503000000020004"/>
                        </a:rPr>
                        <a:t>등 상태 관리 패턴 사용 경험이 있으신 분</a:t>
                      </a: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2F195F7-4DB1-7441-2C79-E5963F390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76" y="1583160"/>
            <a:ext cx="3207146" cy="8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-706582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번개 장터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DEFCE6D-832F-32F7-6CFE-13B7ECD1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13772"/>
              </p:ext>
            </p:extLst>
          </p:nvPr>
        </p:nvGraphicFramePr>
        <p:xfrm>
          <a:off x="480291" y="1535545"/>
          <a:ext cx="7176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654">
                  <a:extLst>
                    <a:ext uri="{9D8B030D-6E8A-4147-A177-3AD203B41FA5}">
                      <a16:colId xmlns:a16="http://schemas.microsoft.com/office/drawing/2014/main" val="1825896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사업분야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806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807A11E-EF88-9458-CE3A-217F82ED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1" y="1906385"/>
            <a:ext cx="8561758" cy="2172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85BF0E-68A3-731C-F1F4-BF90380CB037}"/>
              </a:ext>
            </a:extLst>
          </p:cNvPr>
          <p:cNvSpPr txBox="1"/>
          <p:nvPr/>
        </p:nvSpPr>
        <p:spPr>
          <a:xfrm>
            <a:off x="291121" y="4303950"/>
            <a:ext cx="86385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i="0" dirty="0">
                <a:solidFill>
                  <a:srgbClr val="191919"/>
                </a:solidFill>
                <a:effectLst/>
                <a:latin typeface="SF Pro Display"/>
              </a:rPr>
              <a:t>저마다의 취향이라는 세계 속에서</a:t>
            </a:r>
            <a:br>
              <a:rPr lang="ko-KR" altLang="en-US" sz="2800" b="1" i="0" dirty="0">
                <a:solidFill>
                  <a:srgbClr val="191919"/>
                </a:solidFill>
                <a:effectLst/>
                <a:latin typeface="SF Pro Display"/>
              </a:rPr>
            </a:br>
            <a:r>
              <a:rPr lang="ko-KR" altLang="en-US" sz="2800" b="1" i="0" dirty="0">
                <a:solidFill>
                  <a:srgbClr val="191919"/>
                </a:solidFill>
                <a:effectLst/>
                <a:latin typeface="SF Pro Display"/>
              </a:rPr>
              <a:t>모두가 행복해질 수 있도록</a:t>
            </a:r>
            <a:r>
              <a:rPr lang="en-US" altLang="ko-KR" sz="2800" b="1" i="0" dirty="0">
                <a:solidFill>
                  <a:srgbClr val="191919"/>
                </a:solidFill>
                <a:effectLst/>
                <a:latin typeface="SF Pro Display"/>
              </a:rPr>
              <a:t>,</a:t>
            </a:r>
          </a:p>
          <a:p>
            <a:pPr algn="ctr" fontAlgn="base"/>
            <a:r>
              <a:rPr lang="ko-KR" altLang="en-US" sz="2800" b="1" i="0" dirty="0">
                <a:solidFill>
                  <a:srgbClr val="B2B2B2"/>
                </a:solidFill>
                <a:effectLst/>
                <a:latin typeface="SF Pro Display"/>
              </a:rPr>
              <a:t>오늘도 번개장터는 더 쉽고 안전한</a:t>
            </a:r>
            <a:br>
              <a:rPr lang="ko-KR" altLang="en-US" sz="2800" b="1" i="0" dirty="0">
                <a:solidFill>
                  <a:srgbClr val="B2B2B2"/>
                </a:solidFill>
                <a:effectLst/>
                <a:latin typeface="SF Pro Display"/>
              </a:rPr>
            </a:br>
            <a:r>
              <a:rPr lang="ko-KR" altLang="en-US" sz="2800" b="1" i="0" dirty="0">
                <a:solidFill>
                  <a:srgbClr val="B2B2B2"/>
                </a:solidFill>
                <a:effectLst/>
                <a:latin typeface="SF Pro Display"/>
              </a:rPr>
              <a:t>개인간 거래를 만들어갑니다</a:t>
            </a:r>
            <a:r>
              <a:rPr lang="en-US" altLang="ko-KR" sz="2800" b="1" i="0" dirty="0">
                <a:solidFill>
                  <a:srgbClr val="B2B2B2"/>
                </a:solidFill>
                <a:effectLst/>
                <a:latin typeface="SF Pro Displ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6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6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149409-F7D6-4906-8BE1-CFEE9C0BB30D}"/>
              </a:ext>
            </a:extLst>
          </p:cNvPr>
          <p:cNvGrpSpPr/>
          <p:nvPr/>
        </p:nvGrpSpPr>
        <p:grpSpPr>
          <a:xfrm>
            <a:off x="418007" y="2672158"/>
            <a:ext cx="6671355" cy="2651679"/>
            <a:chOff x="430836" y="1331089"/>
            <a:chExt cx="8289790" cy="315503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81CE7B-6A30-4DE2-9425-41A852C837B7}"/>
                </a:ext>
              </a:extLst>
            </p:cNvPr>
            <p:cNvSpPr/>
            <p:nvPr/>
          </p:nvSpPr>
          <p:spPr>
            <a:xfrm>
              <a:off x="430836" y="1331089"/>
              <a:ext cx="2070179" cy="3155034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solidFill>
                    <a:schemeClr val="accent1"/>
                  </a:solidFill>
                </a:rPr>
                <a:t>온시큐리티</a:t>
              </a:r>
              <a:r>
                <a:rPr lang="ko-KR" altLang="en-US" sz="1500" dirty="0">
                  <a:solidFill>
                    <a:schemeClr val="accent1"/>
                  </a:solidFill>
                </a:rPr>
                <a:t>㈜</a:t>
              </a:r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endParaRPr lang="en-US" altLang="ko-KR" sz="15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500" dirty="0" err="1">
                  <a:solidFill>
                    <a:schemeClr val="accent1"/>
                  </a:solidFill>
                </a:rPr>
                <a:t>iO</a:t>
              </a:r>
              <a:r>
                <a:rPr lang="en-US" altLang="ko-KR" sz="1500" dirty="0">
                  <a:solidFill>
                    <a:schemeClr val="accent1"/>
                  </a:solidFill>
                </a:rPr>
                <a:t> Centre</a:t>
              </a:r>
              <a:endParaRPr lang="ko-KR" altLang="en-US" sz="1500" dirty="0">
                <a:solidFill>
                  <a:schemeClr val="accent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A3ACCD9-3567-487C-AE52-96BD9262FEFB}"/>
                </a:ext>
              </a:extLst>
            </p:cNvPr>
            <p:cNvSpPr/>
            <p:nvPr/>
          </p:nvSpPr>
          <p:spPr>
            <a:xfrm>
              <a:off x="2504040" y="1331089"/>
              <a:ext cx="2070179" cy="3155034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10490BC-6935-4580-85A9-AED54446CE7C}"/>
                </a:ext>
              </a:extLst>
            </p:cNvPr>
            <p:cNvSpPr/>
            <p:nvPr/>
          </p:nvSpPr>
          <p:spPr>
            <a:xfrm>
              <a:off x="4577243" y="1331089"/>
              <a:ext cx="2070179" cy="3155034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D2A1F23-4439-43FA-974A-9843795FE4B4}"/>
                </a:ext>
              </a:extLst>
            </p:cNvPr>
            <p:cNvSpPr/>
            <p:nvPr/>
          </p:nvSpPr>
          <p:spPr>
            <a:xfrm>
              <a:off x="6650447" y="1331089"/>
              <a:ext cx="2070179" cy="3155034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Rectangle 11">
            <a:extLst>
              <a:ext uri="{FF2B5EF4-FFF2-40B4-BE49-F238E27FC236}">
                <a16:creationId xmlns:a16="http://schemas.microsoft.com/office/drawing/2014/main" id="{71A46BEA-8740-494E-B3AB-A2CDB015D4C9}"/>
              </a:ext>
            </a:extLst>
          </p:cNvPr>
          <p:cNvSpPr/>
          <p:nvPr/>
        </p:nvSpPr>
        <p:spPr>
          <a:xfrm>
            <a:off x="479522" y="5930152"/>
            <a:ext cx="1539956" cy="44706"/>
          </a:xfrm>
          <a:prstGeom prst="rect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7DA8E72-4A60-47FD-B839-EF0CDF1341BB}"/>
              </a:ext>
            </a:extLst>
          </p:cNvPr>
          <p:cNvSpPr/>
          <p:nvPr/>
        </p:nvSpPr>
        <p:spPr>
          <a:xfrm>
            <a:off x="2212512" y="5930016"/>
            <a:ext cx="1539956" cy="447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9819068-B1A5-42FB-B4F5-8E9F8FD8AA3D}"/>
              </a:ext>
            </a:extLst>
          </p:cNvPr>
          <p:cNvSpPr/>
          <p:nvPr/>
        </p:nvSpPr>
        <p:spPr>
          <a:xfrm>
            <a:off x="3851578" y="5930016"/>
            <a:ext cx="1539956" cy="44706"/>
          </a:xfrm>
          <a:prstGeom prst="rect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79CD7988-BAC4-4419-823C-49A958A3E5C9}"/>
              </a:ext>
            </a:extLst>
          </p:cNvPr>
          <p:cNvSpPr/>
          <p:nvPr/>
        </p:nvSpPr>
        <p:spPr>
          <a:xfrm>
            <a:off x="5540856" y="5929243"/>
            <a:ext cx="1539956" cy="447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21E85597-2EF5-440C-8DC5-5BF33A96702F}"/>
              </a:ext>
            </a:extLst>
          </p:cNvPr>
          <p:cNvSpPr txBox="1">
            <a:spLocks/>
          </p:cNvSpPr>
          <p:nvPr/>
        </p:nvSpPr>
        <p:spPr>
          <a:xfrm>
            <a:off x="2286730" y="5645199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이정석</a:t>
            </a:r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3662F407-9778-4487-9173-F37FC40576AF}"/>
              </a:ext>
            </a:extLst>
          </p:cNvPr>
          <p:cNvSpPr txBox="1">
            <a:spLocks/>
          </p:cNvSpPr>
          <p:nvPr/>
        </p:nvSpPr>
        <p:spPr>
          <a:xfrm>
            <a:off x="565744" y="5645335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변우중</a:t>
            </a:r>
            <a:endParaRPr lang="en-US" altLang="ko-KR" sz="15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Text Placeholder 33">
            <a:extLst>
              <a:ext uri="{FF2B5EF4-FFF2-40B4-BE49-F238E27FC236}">
                <a16:creationId xmlns:a16="http://schemas.microsoft.com/office/drawing/2014/main" id="{61143B19-837B-490C-97B7-FC55287A0134}"/>
              </a:ext>
            </a:extLst>
          </p:cNvPr>
          <p:cNvSpPr txBox="1">
            <a:spLocks/>
          </p:cNvSpPr>
          <p:nvPr/>
        </p:nvSpPr>
        <p:spPr>
          <a:xfrm>
            <a:off x="3913793" y="5645199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이준성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FFB97AF-0C01-4B80-9097-AEDCF6A4C98B}"/>
              </a:ext>
            </a:extLst>
          </p:cNvPr>
          <p:cNvSpPr txBox="1">
            <a:spLocks/>
          </p:cNvSpPr>
          <p:nvPr/>
        </p:nvSpPr>
        <p:spPr>
          <a:xfrm>
            <a:off x="5591065" y="5644426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임수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81C15B4-30DC-44CE-B161-3C11C115A85C}"/>
              </a:ext>
            </a:extLst>
          </p:cNvPr>
          <p:cNvSpPr txBox="1">
            <a:spLocks/>
          </p:cNvSpPr>
          <p:nvPr/>
        </p:nvSpPr>
        <p:spPr>
          <a:xfrm>
            <a:off x="1840640" y="1634939"/>
            <a:ext cx="5462721" cy="57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r>
              <a:rPr lang="ko-KR" altLang="en-US" sz="12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 원하는 기업체 분석</a:t>
            </a: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r>
              <a:rPr lang="ko-KR" altLang="en-US" sz="125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각자 원하는 기업들에 대한 본인의 선정 기준</a:t>
            </a:r>
            <a:endParaRPr lang="en-US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25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3BAB7985-80F8-458E-AE70-EB509CA8FC73}"/>
              </a:ext>
            </a:extLst>
          </p:cNvPr>
          <p:cNvSpPr txBox="1">
            <a:spLocks/>
          </p:cNvSpPr>
          <p:nvPr/>
        </p:nvSpPr>
        <p:spPr>
          <a:xfrm>
            <a:off x="2923309" y="121357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기업 리스트 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534160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ECC9B8-657B-7833-B122-C63FA4D052A1}"/>
              </a:ext>
            </a:extLst>
          </p:cNvPr>
          <p:cNvSpPr/>
          <p:nvPr/>
        </p:nvSpPr>
        <p:spPr>
          <a:xfrm>
            <a:off x="7092896" y="2672485"/>
            <a:ext cx="1666013" cy="265167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68C2147-4B45-B9AC-BF5A-CC50E42F7BCD}"/>
              </a:ext>
            </a:extLst>
          </p:cNvPr>
          <p:cNvSpPr/>
          <p:nvPr/>
        </p:nvSpPr>
        <p:spPr>
          <a:xfrm>
            <a:off x="7218953" y="5920259"/>
            <a:ext cx="1539956" cy="44706"/>
          </a:xfrm>
          <a:prstGeom prst="rect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4B72EBCE-73F2-B6B5-CB19-80EB36C58B9D}"/>
              </a:ext>
            </a:extLst>
          </p:cNvPr>
          <p:cNvSpPr txBox="1">
            <a:spLocks/>
          </p:cNvSpPr>
          <p:nvPr/>
        </p:nvSpPr>
        <p:spPr>
          <a:xfrm>
            <a:off x="7305175" y="5635442"/>
            <a:ext cx="1409410" cy="210354"/>
          </a:xfrm>
          <a:prstGeom prst="rect">
            <a:avLst/>
          </a:prstGeom>
        </p:spPr>
        <p:txBody>
          <a:bodyPr wrap="none"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ko-KR" altLang="en-US" sz="15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오동현</a:t>
            </a:r>
            <a:endParaRPr lang="en-US" altLang="ko-KR" sz="15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7" name="내용 개체 틀 4">
            <a:extLst>
              <a:ext uri="{FF2B5EF4-FFF2-40B4-BE49-F238E27FC236}">
                <a16:creationId xmlns:a16="http://schemas.microsoft.com/office/drawing/2014/main" id="{E31E7D18-E296-58C3-62FD-4BAE8B8AC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41" y="3320155"/>
            <a:ext cx="1496922" cy="41960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DB2B141-F090-A786-1B83-8CF638937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40" y="4187841"/>
            <a:ext cx="1496923" cy="3991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68FDC5-9507-773C-B54F-7AD175179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759" y="3096249"/>
            <a:ext cx="1003369" cy="8297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B912A1-D525-2FA7-F7BE-BEB606073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138" y="4187841"/>
            <a:ext cx="1305107" cy="628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D2882C-405C-DB0E-021F-F2822272AE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55" y="3273264"/>
            <a:ext cx="1480310" cy="57876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3D5CC09-F184-B4CA-9A49-DE41FFCBC2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2" y="4187841"/>
            <a:ext cx="1387756" cy="44961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E848E30-D014-3532-6F91-2080BE8888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78" y="3303045"/>
            <a:ext cx="1055160" cy="51920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949F632-28CF-3973-B3F0-77BE6A6EBA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52" y="4280702"/>
            <a:ext cx="1372496" cy="4783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0FBEE7-CC9A-56FA-F50A-801D29F295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168" y="3702089"/>
            <a:ext cx="1315111" cy="5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온시큐리티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㈜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99987"/>
              </p:ext>
            </p:extLst>
          </p:nvPr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 부문 및 상세내용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9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5B0BDF4-DF28-E3CB-D4EF-3C836E01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2" y="2073763"/>
            <a:ext cx="4391078" cy="3981464"/>
          </a:xfrm>
          <a:prstGeom prst="rect">
            <a:avLst/>
          </a:prstGeom>
        </p:spPr>
      </p:pic>
      <p:pic>
        <p:nvPicPr>
          <p:cNvPr id="1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B6D0A97-670D-6408-BA46-012BC803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255" y="5369244"/>
            <a:ext cx="3956528" cy="9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178663" y="937260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[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오더히어로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]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딜리버리랩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 부문 및 상세내용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FF16EC-DB8C-B45F-D23B-10E40ACD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2" y="2026832"/>
            <a:ext cx="3385897" cy="1525040"/>
          </a:xfrm>
          <a:prstGeom prst="rect">
            <a:avLst/>
          </a:prstGeom>
        </p:spPr>
      </p:pic>
      <p:pic>
        <p:nvPicPr>
          <p:cNvPr id="15" name="그림 9">
            <a:extLst>
              <a:ext uri="{FF2B5EF4-FFF2-40B4-BE49-F238E27FC236}">
                <a16:creationId xmlns:a16="http://schemas.microsoft.com/office/drawing/2014/main" id="{B111C995-FA78-CA3C-E1FF-AB738F2E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94" y="5434466"/>
            <a:ext cx="4521785" cy="979255"/>
          </a:xfrm>
          <a:prstGeom prst="rect">
            <a:avLst/>
          </a:prstGeom>
        </p:spPr>
      </p:pic>
      <p:pic>
        <p:nvPicPr>
          <p:cNvPr id="16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290D1F8-14C1-7810-C05F-18EE85187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32" y="3641927"/>
            <a:ext cx="4521785" cy="1634104"/>
          </a:xfrm>
          <a:prstGeom prst="rect">
            <a:avLst/>
          </a:prstGeom>
        </p:spPr>
      </p:pic>
      <p:pic>
        <p:nvPicPr>
          <p:cNvPr id="17" name="그림 8">
            <a:extLst>
              <a:ext uri="{FF2B5EF4-FFF2-40B4-BE49-F238E27FC236}">
                <a16:creationId xmlns:a16="http://schemas.microsoft.com/office/drawing/2014/main" id="{9C9B7444-EA07-2F93-0A15-80E3C4B5B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176" y="1690413"/>
            <a:ext cx="3817592" cy="36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3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178663" y="937260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iO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Centre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모집 부문 및 상세내용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1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7C53635-BC6B-DBA3-8709-57401368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0" y="3471548"/>
            <a:ext cx="4239683" cy="2877991"/>
          </a:xfrm>
          <a:prstGeom prst="rect">
            <a:avLst/>
          </a:prstGeom>
        </p:spPr>
      </p:pic>
      <p:pic>
        <p:nvPicPr>
          <p:cNvPr id="18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A76C4C-A4F6-51F2-11CA-BE4884BA7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937" y="1690413"/>
            <a:ext cx="3077293" cy="2480587"/>
          </a:xfrm>
          <a:prstGeom prst="rect">
            <a:avLst/>
          </a:prstGeom>
        </p:spPr>
      </p:pic>
      <p:pic>
        <p:nvPicPr>
          <p:cNvPr id="19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537EE0C-07D6-FAD8-2DB1-3BEB3868F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936" y="4276641"/>
            <a:ext cx="3077294" cy="2366570"/>
          </a:xfrm>
          <a:prstGeom prst="rect">
            <a:avLst/>
          </a:prstGeom>
        </p:spPr>
      </p:pic>
      <p:pic>
        <p:nvPicPr>
          <p:cNvPr id="20" name="그림 2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91BF7DD2-71E1-FC10-B9C8-07A82E404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47" y="2009796"/>
            <a:ext cx="4560136" cy="13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04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  <a:gridCol w="2844799">
                  <a:extLst>
                    <a:ext uri="{9D8B030D-6E8A-4147-A177-3AD203B41FA5}">
                      <a16:colId xmlns:a16="http://schemas.microsoft.com/office/drawing/2014/main" val="400360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 정보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업         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시스템 소프트웨어 개발 및 공급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6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기업구분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중소기업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설  립  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위         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서울시 강남구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언주로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134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81791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85032698-D032-CBBE-32F6-124CF4ABD67F}"/>
              </a:ext>
            </a:extLst>
          </p:cNvPr>
          <p:cNvGraphicFramePr>
            <a:graphicFrameLocks noGrp="1"/>
          </p:cNvGraphicFramePr>
          <p:nvPr/>
        </p:nvGraphicFramePr>
        <p:xfrm>
          <a:off x="529032" y="3647025"/>
          <a:ext cx="8085936" cy="2144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312">
                  <a:extLst>
                    <a:ext uri="{9D8B030D-6E8A-4147-A177-3AD203B41FA5}">
                      <a16:colId xmlns:a16="http://schemas.microsoft.com/office/drawing/2014/main" val="3450743718"/>
                    </a:ext>
                  </a:extLst>
                </a:gridCol>
                <a:gridCol w="5390624">
                  <a:extLst>
                    <a:ext uri="{9D8B030D-6E8A-4147-A177-3AD203B41FA5}">
                      <a16:colId xmlns:a16="http://schemas.microsoft.com/office/drawing/2014/main" val="1710180861"/>
                    </a:ext>
                  </a:extLst>
                </a:gridCol>
              </a:tblGrid>
              <a:tr h="28446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채용 프로세스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81675"/>
                  </a:ext>
                </a:extLst>
              </a:tr>
              <a:tr h="41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프론트 엔드 개발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Vue.js</a:t>
                      </a:r>
                      <a:r>
                        <a:rPr lang="ko-KR" altLang="en-US" sz="1600" dirty="0"/>
                        <a:t>를 이용한 </a:t>
                      </a:r>
                      <a:r>
                        <a:rPr lang="ko-KR" altLang="en-US" sz="1600" dirty="0" err="1"/>
                        <a:t>딜리버리</a:t>
                      </a:r>
                      <a:r>
                        <a:rPr lang="ko-KR" altLang="en-US" sz="1600" dirty="0"/>
                        <a:t> 서비스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플랫폼 개발</a:t>
                      </a:r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16105"/>
                  </a:ext>
                </a:extLst>
              </a:tr>
              <a:tr h="1367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ea typeface="고도 B" panose="02000503000000020004"/>
                        </a:rPr>
                        <a:t>기술 스택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500" dirty="0">
                        <a:ea typeface="고도 B" panose="02000503000000020004"/>
                      </a:endParaRPr>
                    </a:p>
                    <a:p>
                      <a:pPr latinLnBrk="1"/>
                      <a:endParaRPr lang="ko-KR" altLang="en-US" sz="1500" dirty="0">
                        <a:ea typeface="고도 B" panose="0200050300000002000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4783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3ED62C8-9FE4-A49E-33C8-6A072767A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3" y="4402318"/>
            <a:ext cx="4121186" cy="3170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1C8B4C-B60F-D025-4073-3E3A8969A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67" y="1576216"/>
            <a:ext cx="2899044" cy="1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7B59F5-0946-4D40-852E-B50C61E67D7D}"/>
              </a:ext>
            </a:extLst>
          </p:cNvPr>
          <p:cNvCxnSpPr/>
          <p:nvPr/>
        </p:nvCxnSpPr>
        <p:spPr>
          <a:xfrm>
            <a:off x="405218" y="1269704"/>
            <a:ext cx="833356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6F562-DC65-4AB3-9E7A-B153AAC167D7}"/>
              </a:ext>
            </a:extLst>
          </p:cNvPr>
          <p:cNvSpPr/>
          <p:nvPr/>
        </p:nvSpPr>
        <p:spPr>
          <a:xfrm>
            <a:off x="6742010" y="388165"/>
            <a:ext cx="20168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AI </a:t>
            </a:r>
            <a:r>
              <a:rPr lang="ko-KR" altLang="en-US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플랫폼을 활용한 웹 서비스 개발</a:t>
            </a:r>
            <a:endParaRPr lang="en-US" altLang="ko-KR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r" latinLnBrk="1"/>
            <a:r>
              <a:rPr lang="ko-KR" altLang="en-US" sz="9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희망 기업 분석 보고서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121E12-C0A1-4A3E-A7CE-41AC723ABFF2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EF0C0B3-0A42-4A48-8E75-F5096AA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278AF5E-3D80-CB21-989F-196AFCAAA46B}"/>
              </a:ext>
            </a:extLst>
          </p:cNvPr>
          <p:cNvSpPr txBox="1">
            <a:spLocks/>
          </p:cNvSpPr>
          <p:nvPr/>
        </p:nvSpPr>
        <p:spPr>
          <a:xfrm>
            <a:off x="-494146" y="949118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BAROGO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1449B11-8766-3979-4AD6-93663736E988}"/>
              </a:ext>
            </a:extLst>
          </p:cNvPr>
          <p:cNvGraphicFramePr>
            <a:graphicFrameLocks noGrp="1"/>
          </p:cNvGraphicFramePr>
          <p:nvPr/>
        </p:nvGraphicFramePr>
        <p:xfrm>
          <a:off x="478232" y="1486314"/>
          <a:ext cx="4001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403">
                  <a:extLst>
                    <a:ext uri="{9D8B030D-6E8A-4147-A177-3AD203B41FA5}">
                      <a16:colId xmlns:a16="http://schemas.microsoft.com/office/drawing/2014/main" val="310371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핵심가치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374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E9902B3-642F-5A6A-EAE6-8AE151505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7" y="1973152"/>
            <a:ext cx="7681626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</TotalTime>
  <Words>1337</Words>
  <Application>Microsoft Office PowerPoint</Application>
  <PresentationFormat>화면 슬라이드 쇼(4:3)</PresentationFormat>
  <Paragraphs>372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-apple-system</vt:lpstr>
      <vt:lpstr>Noto Sans CJK KR Black</vt:lpstr>
      <vt:lpstr>Noto Sans CJK KR Bold</vt:lpstr>
      <vt:lpstr>Noto Sans CJK KR Regular</vt:lpstr>
      <vt:lpstr>Pretendard</vt:lpstr>
      <vt:lpstr>SF Pro Display</vt:lpstr>
      <vt:lpstr>고도 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기업 선정 기준</vt:lpstr>
      <vt:lpstr>기업 리스트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기업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Daeun</dc:creator>
  <cp:lastModifiedBy>임 수</cp:lastModifiedBy>
  <cp:revision>57</cp:revision>
  <dcterms:created xsi:type="dcterms:W3CDTF">2018-08-02T22:51:55Z</dcterms:created>
  <dcterms:modified xsi:type="dcterms:W3CDTF">2022-08-02T06:36:45Z</dcterms:modified>
</cp:coreProperties>
</file>