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9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12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3.xml" ContentType="application/vnd.openxmlformats-officedocument.presentationml.notesSlide+xml"/>
  <Override PartName="/ppt/tags/tag219.xml" ContentType="application/vnd.openxmlformats-officedocument.presentationml.tags+xml"/>
  <Override PartName="/ppt/notesSlides/notesSlide14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15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16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17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18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27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6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57"/>
  </p:notesMasterIdLst>
  <p:sldIdLst>
    <p:sldId id="552" r:id="rId2"/>
    <p:sldId id="553" r:id="rId3"/>
    <p:sldId id="549" r:id="rId4"/>
    <p:sldId id="542" r:id="rId5"/>
    <p:sldId id="554" r:id="rId6"/>
    <p:sldId id="555" r:id="rId7"/>
    <p:sldId id="557" r:id="rId8"/>
    <p:sldId id="556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73" r:id="rId21"/>
    <p:sldId id="569" r:id="rId22"/>
    <p:sldId id="508" r:id="rId23"/>
    <p:sldId id="509" r:id="rId24"/>
    <p:sldId id="510" r:id="rId25"/>
    <p:sldId id="511" r:id="rId26"/>
    <p:sldId id="512" r:id="rId27"/>
    <p:sldId id="513" r:id="rId28"/>
    <p:sldId id="521" r:id="rId29"/>
    <p:sldId id="522" r:id="rId30"/>
    <p:sldId id="523" r:id="rId31"/>
    <p:sldId id="570" r:id="rId32"/>
    <p:sldId id="525" r:id="rId33"/>
    <p:sldId id="550" r:id="rId34"/>
    <p:sldId id="551" r:id="rId35"/>
    <p:sldId id="571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9" r:id="rId44"/>
    <p:sldId id="540" r:id="rId45"/>
    <p:sldId id="416" r:id="rId46"/>
    <p:sldId id="417" r:id="rId47"/>
    <p:sldId id="418" r:id="rId48"/>
    <p:sldId id="419" r:id="rId49"/>
    <p:sldId id="429" r:id="rId50"/>
    <p:sldId id="446" r:id="rId51"/>
    <p:sldId id="431" r:id="rId52"/>
    <p:sldId id="541" r:id="rId53"/>
    <p:sldId id="546" r:id="rId54"/>
    <p:sldId id="451" r:id="rId55"/>
    <p:sldId id="57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233"/>
    <a:srgbClr val="F5A9BC"/>
    <a:srgbClr val="FE2E64"/>
    <a:srgbClr val="F78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5A78F-75A2-4C2F-84C0-7244571A53F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AB6E7-3483-4637-A081-363CEB5CE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1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소트</a:t>
            </a:r>
            <a:r>
              <a:rPr lang="en-US" altLang="ko-KR" dirty="0"/>
              <a:t>  </a:t>
            </a:r>
            <a:r>
              <a:rPr lang="ko-KR" altLang="en-US" dirty="0"/>
              <a:t>시간이 오래 걸림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예약기능 등을 추가 할 수 있습니다</a:t>
            </a:r>
            <a:r>
              <a:rPr lang="en-US" altLang="ko-KR" dirty="0"/>
              <a:t>., </a:t>
            </a:r>
            <a:r>
              <a:rPr lang="ko-KR" altLang="en-US" dirty="0"/>
              <a:t>중복 메일 주소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거래 완료건 포인트 일괄 지급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숨김 기능 추가 </a:t>
            </a:r>
            <a:r>
              <a:rPr lang="ko-KR" altLang="en-US" dirty="0" err="1"/>
              <a:t>공지예약기능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수정이력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순번 입력을 개선해 보세요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9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r="21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1180276" y="1700808"/>
            <a:ext cx="7928982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80276" y="3861048"/>
            <a:ext cx="5358850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80123" y="2420888"/>
            <a:ext cx="7929135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84258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16200000">
            <a:off x="737770" y="-627890"/>
            <a:ext cx="360040" cy="18484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6413" y="115954"/>
            <a:ext cx="1677737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120223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6933234" y="474489"/>
            <a:ext cx="2232248" cy="828528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4870" y="4436774"/>
            <a:ext cx="7799020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5469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2"/>
          <p:cNvSpPr/>
          <p:nvPr userDrawn="1"/>
        </p:nvSpPr>
        <p:spPr>
          <a:xfrm>
            <a:off x="0" y="-1"/>
            <a:ext cx="9553431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sp>
        <p:nvSpPr>
          <p:cNvPr id="9" name="모서리가 둥근 직사각형 165"/>
          <p:cNvSpPr/>
          <p:nvPr userDrawn="1"/>
        </p:nvSpPr>
        <p:spPr>
          <a:xfrm>
            <a:off x="9553432" y="-1"/>
            <a:ext cx="263856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53563" y="28575"/>
            <a:ext cx="9465137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9553870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9553870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-1" y="1"/>
            <a:ext cx="9286510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/>
            </a:lvl1pPr>
          </a:lstStyle>
          <a:p>
            <a:pPr marL="0" lvl="0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553431" y="-9526"/>
            <a:ext cx="2638569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00" b="0" dirty="0"/>
              <a:t>Description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3197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9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C809-33E6-47EC-9476-494E0742DC0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4.xml"/><Relationship Id="rId7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8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10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111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tags" Target="../tags/tag113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8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image" Target="../media/image12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26" Type="http://schemas.openxmlformats.org/officeDocument/2006/relationships/tags" Target="../tags/tag146.xml"/><Relationship Id="rId3" Type="http://schemas.openxmlformats.org/officeDocument/2006/relationships/tags" Target="../tags/tag123.xml"/><Relationship Id="rId21" Type="http://schemas.openxmlformats.org/officeDocument/2006/relationships/tags" Target="../tags/tag141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5" Type="http://schemas.openxmlformats.org/officeDocument/2006/relationships/tags" Target="../tags/tag14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0" Type="http://schemas.openxmlformats.org/officeDocument/2006/relationships/tags" Target="../tags/tag140.xml"/><Relationship Id="rId29" Type="http://schemas.openxmlformats.org/officeDocument/2006/relationships/tags" Target="../tags/tag149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tags" Target="../tags/tag144.xml"/><Relationship Id="rId32" Type="http://schemas.openxmlformats.org/officeDocument/2006/relationships/tags" Target="../tags/tag152.xml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23" Type="http://schemas.openxmlformats.org/officeDocument/2006/relationships/tags" Target="../tags/tag143.xml"/><Relationship Id="rId28" Type="http://schemas.openxmlformats.org/officeDocument/2006/relationships/tags" Target="../tags/tag148.xml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31" Type="http://schemas.openxmlformats.org/officeDocument/2006/relationships/tags" Target="../tags/tag151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tags" Target="../tags/tag142.xml"/><Relationship Id="rId27" Type="http://schemas.openxmlformats.org/officeDocument/2006/relationships/tags" Target="../tags/tag147.xml"/><Relationship Id="rId30" Type="http://schemas.openxmlformats.org/officeDocument/2006/relationships/tags" Target="../tags/tag150.xml"/><Relationship Id="rId8" Type="http://schemas.openxmlformats.org/officeDocument/2006/relationships/tags" Target="../tags/tag1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26" Type="http://schemas.openxmlformats.org/officeDocument/2006/relationships/tags" Target="../tags/tag184.xml"/><Relationship Id="rId3" Type="http://schemas.openxmlformats.org/officeDocument/2006/relationships/tags" Target="../tags/tag161.xml"/><Relationship Id="rId21" Type="http://schemas.openxmlformats.org/officeDocument/2006/relationships/tags" Target="../tags/tag179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5" Type="http://schemas.openxmlformats.org/officeDocument/2006/relationships/tags" Target="../tags/tag183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tags" Target="../tags/tag178.xml"/><Relationship Id="rId29" Type="http://schemas.openxmlformats.org/officeDocument/2006/relationships/tags" Target="../tags/tag187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24" Type="http://schemas.openxmlformats.org/officeDocument/2006/relationships/tags" Target="../tags/tag182.xml"/><Relationship Id="rId32" Type="http://schemas.openxmlformats.org/officeDocument/2006/relationships/tags" Target="../tags/tag190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23" Type="http://schemas.openxmlformats.org/officeDocument/2006/relationships/tags" Target="../tags/tag181.xml"/><Relationship Id="rId28" Type="http://schemas.openxmlformats.org/officeDocument/2006/relationships/tags" Target="../tags/tag186.xml"/><Relationship Id="rId10" Type="http://schemas.openxmlformats.org/officeDocument/2006/relationships/tags" Target="../tags/tag168.xml"/><Relationship Id="rId19" Type="http://schemas.openxmlformats.org/officeDocument/2006/relationships/tags" Target="../tags/tag177.xml"/><Relationship Id="rId31" Type="http://schemas.openxmlformats.org/officeDocument/2006/relationships/tags" Target="../tags/tag189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Relationship Id="rId22" Type="http://schemas.openxmlformats.org/officeDocument/2006/relationships/tags" Target="../tags/tag180.xml"/><Relationship Id="rId27" Type="http://schemas.openxmlformats.org/officeDocument/2006/relationships/tags" Target="../tags/tag185.xml"/><Relationship Id="rId30" Type="http://schemas.openxmlformats.org/officeDocument/2006/relationships/tags" Target="../tags/tag188.xml"/><Relationship Id="rId8" Type="http://schemas.openxmlformats.org/officeDocument/2006/relationships/tags" Target="../tags/tag16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9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7" Type="http://schemas.openxmlformats.org/officeDocument/2006/relationships/image" Target="../media/image13.png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9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image" Target="../media/image13.pn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03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202.xml"/><Relationship Id="rId9" Type="http://schemas.openxmlformats.org/officeDocument/2006/relationships/tags" Target="../tags/tag20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19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image" Target="../media/image15.png"/><Relationship Id="rId5" Type="http://schemas.openxmlformats.org/officeDocument/2006/relationships/tags" Target="../tags/tag224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223.xml"/><Relationship Id="rId9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3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notesSlide" Target="../notesSlides/notesSlide17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slideLayout" Target="../slideLayouts/slideLayout15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5" Type="http://schemas.openxmlformats.org/officeDocument/2006/relationships/tags" Target="../tags/tag236.xml"/><Relationship Id="rId10" Type="http://schemas.openxmlformats.org/officeDocument/2006/relationships/tags" Target="../tags/tag241.xml"/><Relationship Id="rId4" Type="http://schemas.openxmlformats.org/officeDocument/2006/relationships/tags" Target="../tags/tag235.xml"/><Relationship Id="rId9" Type="http://schemas.openxmlformats.org/officeDocument/2006/relationships/tags" Target="../tags/tag2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251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250.xml"/><Relationship Id="rId9" Type="http://schemas.openxmlformats.org/officeDocument/2006/relationships/tags" Target="../tags/tag25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7" Type="http://schemas.openxmlformats.org/officeDocument/2006/relationships/image" Target="../media/image13.png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5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6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6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8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MONOTT(Movie and OTT)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01851" y="3645024"/>
            <a:ext cx="3648261" cy="21461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오동현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2022-08-03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(admin) </a:t>
            </a:r>
            <a:r>
              <a:rPr lang="ko-KR" altLang="en-US" dirty="0">
                <a:solidFill>
                  <a:schemeClr val="tx1"/>
                </a:solidFill>
              </a:rPr>
              <a:t>화면 정의서</a:t>
            </a:r>
          </a:p>
        </p:txBody>
      </p:sp>
    </p:spTree>
    <p:extLst>
      <p:ext uri="{BB962C8B-B14F-4D97-AF65-F5344CB8AC3E}">
        <p14:creationId xmlns:p14="http://schemas.microsoft.com/office/powerpoint/2010/main" val="130112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평점을 입력시킨다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평론가평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지정한 평론가만 평론 글을 남길 수 있다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[7]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박스오피스 추이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비슷한 장르의 박스오피스를 비교할 수 있도록 등록한다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사이트별 평점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1822303" y="148823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92" y="1710481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2542996" y="16014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1667125" y="2716959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2783433" y="1978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3926261" y="147621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4683492" y="205602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4887391" y="1966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16" y="1695543"/>
            <a:ext cx="402303" cy="450340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4646954" y="160371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5992079" y="14867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6712772" y="16000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6749310" y="20665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6953209" y="1977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55" y="1697396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8034668" y="145750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8755361" y="157077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8791899" y="203732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8995798" y="1947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32" y="1642155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A00BC-ED58-B533-694F-8479A1432D8B}"/>
              </a:ext>
            </a:extLst>
          </p:cNvPr>
          <p:cNvSpPr txBox="1"/>
          <p:nvPr/>
        </p:nvSpPr>
        <p:spPr>
          <a:xfrm>
            <a:off x="1922209" y="2637236"/>
            <a:ext cx="82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평론가평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507840"/>
            <a:ext cx="5109617" cy="3238753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671641" y="3089725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박스오피스 추이비교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7096570" y="3503792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7096570" y="4164758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7096568" y="4799845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7096568" y="5452186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1987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7096568" y="6121777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8852725" y="3589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44CD2C64-758D-D245-2300-2E27CED87A55}"/>
              </a:ext>
            </a:extLst>
          </p:cNvPr>
          <p:cNvSpPr/>
          <p:nvPr/>
        </p:nvSpPr>
        <p:spPr>
          <a:xfrm rot="2657138">
            <a:off x="8888791" y="490494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더하기 기호 50">
            <a:extLst>
              <a:ext uri="{FF2B5EF4-FFF2-40B4-BE49-F238E27FC236}">
                <a16:creationId xmlns:a16="http://schemas.microsoft.com/office/drawing/2014/main" id="{E9CE5B02-798F-D573-6A7F-72028355BE34}"/>
              </a:ext>
            </a:extLst>
          </p:cNvPr>
          <p:cNvSpPr/>
          <p:nvPr/>
        </p:nvSpPr>
        <p:spPr>
          <a:xfrm rot="2657138">
            <a:off x="8888791" y="5538023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78815D35-01FD-6347-2AE5-251AC43F8B4F}"/>
              </a:ext>
            </a:extLst>
          </p:cNvPr>
          <p:cNvSpPr/>
          <p:nvPr/>
        </p:nvSpPr>
        <p:spPr>
          <a:xfrm rot="2657138">
            <a:off x="8888792" y="619602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F6D00971-25CC-8CFD-1882-0EFF77C5C2E4}"/>
              </a:ext>
            </a:extLst>
          </p:cNvPr>
          <p:cNvSpPr/>
          <p:nvPr/>
        </p:nvSpPr>
        <p:spPr>
          <a:xfrm rot="2657138">
            <a:off x="8888792" y="427386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794169" y="25878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1589459" y="31671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4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20580"/>
              </p:ext>
            </p:extLst>
          </p:nvPr>
        </p:nvGraphicFramePr>
        <p:xfrm>
          <a:off x="1704621" y="1039954"/>
          <a:ext cx="83973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99133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떠오르는 화제작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한국드라마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해외드라마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44013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드라마명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기묘한 이야기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종이의집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나의 아저씨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이상한변호사 </a:t>
                      </a:r>
                      <a:r>
                        <a:rPr lang="ko-KR" altLang="en-US" sz="1400" dirty="0" err="1"/>
                        <a:t>우영우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떠오르는 화제작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91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떠오르는 드라마 화제작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1895468" y="3429000"/>
            <a:ext cx="19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드라마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드라마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99618"/>
              </p:ext>
            </p:extLst>
          </p:nvPr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06496"/>
              </p:ext>
            </p:extLst>
          </p:nvPr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41499"/>
              </p:ext>
            </p:extLst>
          </p:nvPr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07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드라마가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C61F3C-C804-3FC0-ED36-BEAC71E4E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10" y="1671634"/>
            <a:ext cx="1376363" cy="5243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00BE083-061A-1153-CB62-97AABFF23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04" y="1545420"/>
            <a:ext cx="871180" cy="8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6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78520"/>
              </p:ext>
            </p:extLst>
          </p:nvPr>
        </p:nvGraphicFramePr>
        <p:xfrm>
          <a:off x="1704621" y="1039954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최신 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한국예능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해외예능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완결예능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68062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예능명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예능명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헬</a:t>
                      </a:r>
                      <a:r>
                        <a:rPr lang="en-US" altLang="ko-KR" sz="1400" dirty="0"/>
                        <a:t>’s</a:t>
                      </a:r>
                      <a:r>
                        <a:rPr lang="ko-KR" altLang="en-US" sz="1400" dirty="0"/>
                        <a:t>키친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투핫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박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런닝맨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 예능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25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떠오르는 드라마 화제작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3" y="3353222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예능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예능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/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/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/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23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예능이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E71AE6-E96B-7FC9-659C-3A23F55DA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23" y="1656564"/>
            <a:ext cx="2249483" cy="582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2B2551-8FEC-286F-A90A-8EF0000CF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68" y="1515383"/>
            <a:ext cx="1237264" cy="10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55154"/>
              </p:ext>
            </p:extLst>
          </p:nvPr>
        </p:nvGraphicFramePr>
        <p:xfrm>
          <a:off x="1704621" y="1039954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highlight>
                            <a:srgbClr val="C0C0C0"/>
                          </a:highlight>
                        </a:rPr>
                        <a:t>넷플릭스</a:t>
                      </a:r>
                      <a:endParaRPr lang="ko-KR" altLang="en-US" sz="14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디즈니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쿠팡플레이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애플</a:t>
                      </a:r>
                      <a:r>
                        <a:rPr lang="en-US" altLang="ko-KR" sz="1400" dirty="0"/>
                        <a:t>TV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14865"/>
              </p:ext>
            </p:extLst>
          </p:nvPr>
        </p:nvGraphicFramePr>
        <p:xfrm>
          <a:off x="1683492" y="1555353"/>
          <a:ext cx="8721993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30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321405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52821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5553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영화명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영화명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드라마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예능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그외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어바웃타임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너의 이름은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검사외전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기생충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88018" y="2737353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88018" y="3521552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488103" y="4251881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501214" y="499106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538445" y="56975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725116" y="257449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725116" y="329947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729783" y="402299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756720" y="492405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756720" y="567896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426614" y="491568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넷플릭스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영화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6957FA-318E-0DFC-8759-B41F0561DCDE}"/>
              </a:ext>
            </a:extLst>
          </p:cNvPr>
          <p:cNvSpPr txBox="1"/>
          <p:nvPr/>
        </p:nvSpPr>
        <p:spPr>
          <a:xfrm>
            <a:off x="1756486" y="1376951"/>
            <a:ext cx="235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>
                <a:highlight>
                  <a:srgbClr val="C0C0C0"/>
                </a:highlight>
              </a:rPr>
              <a:t>영화</a:t>
            </a:r>
            <a:r>
              <a:rPr lang="en-US" altLang="ko-KR" sz="1400" dirty="0">
                <a:highlight>
                  <a:srgbClr val="C0C0C0"/>
                </a:highlight>
              </a:rPr>
              <a:t>  </a:t>
            </a:r>
            <a:r>
              <a:rPr lang="en-US" altLang="ko-KR" sz="1400" dirty="0"/>
              <a:t>-</a:t>
            </a:r>
            <a:r>
              <a:rPr lang="ko-KR" altLang="en-US" sz="1400" dirty="0"/>
              <a:t>드라마 </a:t>
            </a:r>
            <a:r>
              <a:rPr lang="en-US" altLang="ko-KR" sz="1400" dirty="0"/>
              <a:t>–</a:t>
            </a:r>
            <a:r>
              <a:rPr lang="ko-KR" altLang="en-US" sz="1400" dirty="0"/>
              <a:t>예능 </a:t>
            </a:r>
            <a:r>
              <a:rPr lang="en-US" altLang="ko-KR" sz="1400" dirty="0"/>
              <a:t>-</a:t>
            </a:r>
            <a:r>
              <a:rPr lang="ko-KR" altLang="en-US" sz="1400" dirty="0" err="1"/>
              <a:t>그외</a:t>
            </a:r>
            <a:endParaRPr lang="en-US" altLang="ko-KR" sz="1400" dirty="0"/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678919" y="13079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01EC38-333C-5795-0A46-387DBC3CD4AA}"/>
              </a:ext>
            </a:extLst>
          </p:cNvPr>
          <p:cNvSpPr/>
          <p:nvPr/>
        </p:nvSpPr>
        <p:spPr>
          <a:xfrm>
            <a:off x="1593467" y="40358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1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예정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 누적관객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감독 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4" y="3429000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/>
        </p:nvGraphicFramePr>
        <p:xfrm>
          <a:off x="4760330" y="4240210"/>
          <a:ext cx="5125156" cy="1975827"/>
        </p:xfrm>
        <a:graphic>
          <a:graphicData uri="http://schemas.openxmlformats.org/drawingml/2006/table">
            <a:tbl>
              <a:tblPr/>
              <a:tblGrid>
                <a:gridCol w="51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6513389" y="5043458"/>
            <a:ext cx="19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59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나라별 평점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나라별 평점을 입력시킨다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나라별 반응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해외 반응을 알 수 있게 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[7]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나라별 인기순위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영상이 다른 나라에는 몇 위인지 알 수 있게 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나라별 평점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1822303" y="148823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2542996" y="16014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1667125" y="2716959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2783433" y="1978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3926261" y="147621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4683492" y="205602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4887391" y="1966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4646954" y="160371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5992079" y="14867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6712772" y="16000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6749310" y="20665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6953209" y="1977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8034668" y="145750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8755361" y="157077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8791899" y="203732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8995798" y="1947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A00BC-ED58-B533-694F-8479A1432D8B}"/>
              </a:ext>
            </a:extLst>
          </p:cNvPr>
          <p:cNvSpPr txBox="1"/>
          <p:nvPr/>
        </p:nvSpPr>
        <p:spPr>
          <a:xfrm>
            <a:off x="1922209" y="2637236"/>
            <a:ext cx="82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평론가평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507840"/>
            <a:ext cx="5109617" cy="3238753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671641" y="3089725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박스오피스 추이비교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7096570" y="3503792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7096570" y="4164758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미국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7096568" y="4799845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7096568" y="5452186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7096568" y="6121777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인도</a:t>
            </a: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8852725" y="3589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44CD2C64-758D-D245-2300-2E27CED87A55}"/>
              </a:ext>
            </a:extLst>
          </p:cNvPr>
          <p:cNvSpPr/>
          <p:nvPr/>
        </p:nvSpPr>
        <p:spPr>
          <a:xfrm rot="2657138">
            <a:off x="8888791" y="490494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더하기 기호 50">
            <a:extLst>
              <a:ext uri="{FF2B5EF4-FFF2-40B4-BE49-F238E27FC236}">
                <a16:creationId xmlns:a16="http://schemas.microsoft.com/office/drawing/2014/main" id="{E9CE5B02-798F-D573-6A7F-72028355BE34}"/>
              </a:ext>
            </a:extLst>
          </p:cNvPr>
          <p:cNvSpPr/>
          <p:nvPr/>
        </p:nvSpPr>
        <p:spPr>
          <a:xfrm rot="2657138">
            <a:off x="8888791" y="5538023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78815D35-01FD-6347-2AE5-251AC43F8B4F}"/>
              </a:ext>
            </a:extLst>
          </p:cNvPr>
          <p:cNvSpPr/>
          <p:nvPr/>
        </p:nvSpPr>
        <p:spPr>
          <a:xfrm rot="2657138">
            <a:off x="8888792" y="619602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F6D00971-25CC-8CFD-1882-0EFF77C5C2E4}"/>
              </a:ext>
            </a:extLst>
          </p:cNvPr>
          <p:cNvSpPr/>
          <p:nvPr/>
        </p:nvSpPr>
        <p:spPr>
          <a:xfrm rot="2657138">
            <a:off x="8888792" y="427386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794169" y="25878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1589459" y="31671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F5A8B-250A-662B-B0B6-6765E747A7A8}"/>
              </a:ext>
            </a:extLst>
          </p:cNvPr>
          <p:cNvSpPr txBox="1"/>
          <p:nvPr/>
        </p:nvSpPr>
        <p:spPr>
          <a:xfrm>
            <a:off x="1922209" y="1743075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F9BF0-9F28-A2FB-4881-0AA739FE4607}"/>
              </a:ext>
            </a:extLst>
          </p:cNvPr>
          <p:cNvSpPr txBox="1"/>
          <p:nvPr/>
        </p:nvSpPr>
        <p:spPr>
          <a:xfrm>
            <a:off x="4015830" y="1751119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DCA2B-FF50-E557-6101-439B9F82A35E}"/>
              </a:ext>
            </a:extLst>
          </p:cNvPr>
          <p:cNvSpPr txBox="1"/>
          <p:nvPr/>
        </p:nvSpPr>
        <p:spPr>
          <a:xfrm>
            <a:off x="6027459" y="1770680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5C498-1C2F-27CB-002E-0D822ADB7071}"/>
              </a:ext>
            </a:extLst>
          </p:cNvPr>
          <p:cNvSpPr txBox="1"/>
          <p:nvPr/>
        </p:nvSpPr>
        <p:spPr>
          <a:xfrm>
            <a:off x="8123756" y="1736047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</a:t>
            </a:r>
          </a:p>
        </p:txBody>
      </p:sp>
    </p:spTree>
    <p:extLst>
      <p:ext uri="{BB962C8B-B14F-4D97-AF65-F5344CB8AC3E}">
        <p14:creationId xmlns:p14="http://schemas.microsoft.com/office/powerpoint/2010/main" val="313078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81140"/>
              </p:ext>
            </p:extLst>
          </p:nvPr>
        </p:nvGraphicFramePr>
        <p:xfrm>
          <a:off x="1548520" y="908721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이력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0.01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+mn-lt"/>
                        </a:rPr>
                        <a:t>2022-08-03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81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소식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소식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40254"/>
              </p:ext>
            </p:extLst>
          </p:nvPr>
        </p:nvGraphicFramePr>
        <p:xfrm>
          <a:off x="1701467" y="905027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국내소식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수상소식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그외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73633"/>
              </p:ext>
            </p:extLst>
          </p:nvPr>
        </p:nvGraphicFramePr>
        <p:xfrm>
          <a:off x="1665676" y="1402821"/>
          <a:ext cx="8721993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30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321405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52821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70808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소식명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소식명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분야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한산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만 돌파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범죄도시 </a:t>
                      </a:r>
                      <a:r>
                        <a:rPr lang="en-US" altLang="ko-KR" sz="1400" dirty="0"/>
                        <a:t>1000</a:t>
                      </a:r>
                      <a:r>
                        <a:rPr lang="ko-KR" altLang="en-US" sz="1400" dirty="0" err="1"/>
                        <a:t>만돌파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9146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이상한 변호사 </a:t>
                      </a:r>
                      <a:r>
                        <a:rPr lang="ko-KR" altLang="en-US" sz="1400" dirty="0" err="1"/>
                        <a:t>우영우</a:t>
                      </a:r>
                      <a:r>
                        <a:rPr lang="ko-KR" altLang="en-US" sz="1400" dirty="0"/>
                        <a:t> 시청률 </a:t>
                      </a:r>
                      <a:r>
                        <a:rPr lang="en-US" altLang="ko-KR" sz="1400" dirty="0"/>
                        <a:t>13% </a:t>
                      </a:r>
                      <a:r>
                        <a:rPr lang="ko-KR" altLang="en-US" sz="1400" dirty="0"/>
                        <a:t>돌파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쿠팡</a:t>
                      </a:r>
                      <a:r>
                        <a:rPr lang="ko-KR" altLang="en-US" sz="1400" dirty="0"/>
                        <a:t> 플레이 안나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46346" y="244619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46346" y="323039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446431" y="3960726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459542" y="46999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496773" y="5406345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725116" y="257449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725116" y="329947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729783" y="402299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756720" y="492405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756720" y="567896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426614" y="491568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국내소식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링크로 연결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678919" y="13079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01EC38-333C-5795-0A46-387DBC3CD4AA}"/>
              </a:ext>
            </a:extLst>
          </p:cNvPr>
          <p:cNvSpPr/>
          <p:nvPr/>
        </p:nvSpPr>
        <p:spPr>
          <a:xfrm>
            <a:off x="1593467" y="40358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36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24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91329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없는 경우</a:t>
            </a:r>
            <a:r>
              <a:rPr lang="en-US" altLang="ko-KR" sz="900" dirty="0">
                <a:solidFill>
                  <a:schemeClr val="tx1"/>
                </a:solidFill>
              </a:rPr>
              <a:t>: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게시판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게시판 구성 요소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스케치 참조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검색 기능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게시판은 이용자 스토리보드 화면과 동일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페이지당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최신순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10</a:t>
            </a:r>
            <a:r>
              <a:rPr lang="ko-KR" altLang="en-US" sz="900" dirty="0">
                <a:solidFill>
                  <a:schemeClr val="tx1"/>
                </a:solidFill>
              </a:rPr>
              <a:t>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체크한 글은 게시판 위쪽에 한 번 더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게시글이 없는 경우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글쓰기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- 00</a:t>
            </a:r>
            <a:r>
              <a:rPr lang="ko-KR" altLang="en-US" sz="900" dirty="0">
                <a:solidFill>
                  <a:schemeClr val="tx1"/>
                </a:solidFill>
              </a:rPr>
              <a:t>페이지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87043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67436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19000"/>
              </p:ext>
            </p:extLst>
          </p:nvPr>
        </p:nvGraphicFramePr>
        <p:xfrm>
          <a:off x="2584450" y="1412777"/>
          <a:ext cx="5902324" cy="3846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폭설로 인한 배송 지연안내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{</a:t>
                      </a:r>
                      <a:r>
                        <a:rPr lang="ko-KR" altLang="en-US" sz="900" dirty="0"/>
                        <a:t>제목표기</a:t>
                      </a:r>
                      <a:r>
                        <a:rPr lang="en-US" altLang="ko-KR" sz="900" dirty="0"/>
                        <a:t>}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{</a:t>
                      </a:r>
                      <a:r>
                        <a:rPr lang="ko-KR" altLang="en-US" sz="900" dirty="0"/>
                        <a:t>작성일 표기</a:t>
                      </a:r>
                      <a:r>
                        <a:rPr lang="en-US" altLang="ko-KR" sz="900" dirty="0"/>
                        <a:t>}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서버 다운 점검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홈페이지 점검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신규 회원을 환영합니다</a:t>
                      </a:r>
                      <a:r>
                        <a:rPr lang="en-US" altLang="ko-KR" sz="900" dirty="0"/>
                        <a:t>!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이용 시 주의사항 안내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5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이벤트 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4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포인트 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3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이용 등급안내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MONOTT</a:t>
                      </a:r>
                      <a:r>
                        <a:rPr lang="ko-KR" altLang="en-US" sz="900" dirty="0"/>
                        <a:t>게시판 이용안내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게시글</a:t>
                      </a:r>
                      <a:r>
                        <a:rPr lang="ko-KR" altLang="en-US" sz="900" dirty="0"/>
                        <a:t> 제목이 표기 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788847" y="1798981"/>
            <a:ext cx="360000" cy="180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중요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76906" y="580337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7717783" y="535377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20" name="타원 19"/>
          <p:cNvSpPr/>
          <p:nvPr/>
        </p:nvSpPr>
        <p:spPr>
          <a:xfrm>
            <a:off x="7601673" y="5380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467698" y="14655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공지사항 리스트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4DA621-0C0F-42A5-AD4F-9752C9CB5DFE}"/>
              </a:ext>
            </a:extLst>
          </p:cNvPr>
          <p:cNvSpPr/>
          <p:nvPr/>
        </p:nvSpPr>
        <p:spPr>
          <a:xfrm>
            <a:off x="4469583" y="1023767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입력하세요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5" name="모서리가 둥근 직사각형 54">
            <a:extLst>
              <a:ext uri="{FF2B5EF4-FFF2-40B4-BE49-F238E27FC236}">
                <a16:creationId xmlns:a16="http://schemas.microsoft.com/office/drawing/2014/main" id="{C7162CC7-94E2-4A93-9301-B0300E7355C1}"/>
              </a:ext>
            </a:extLst>
          </p:cNvPr>
          <p:cNvSpPr/>
          <p:nvPr/>
        </p:nvSpPr>
        <p:spPr>
          <a:xfrm>
            <a:off x="7348012" y="1023767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694A09C-852F-439D-B5F0-7A9194923FB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78163" y="1019974"/>
            <a:ext cx="1080000" cy="248786"/>
            <a:chOff x="441436" y="1547729"/>
            <a:chExt cx="1522393" cy="248786"/>
          </a:xfrm>
          <a:solidFill>
            <a:srgbClr val="FFFFFF"/>
          </a:solidFill>
        </p:grpSpPr>
        <p:sp>
          <p:nvSpPr>
            <p:cNvPr id="2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6C430E2-2384-4B2E-AFE0-E156DEEB8C1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9"/>
              <a:ext cx="1288411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내용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E5E632-0D51-472B-A67C-55DB4F38669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29847" y="1547729"/>
              <a:ext cx="233982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336BFF4-6440-4E1E-8408-8ECA864ADA54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1724" y="1654033"/>
              <a:ext cx="9022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3031832" y="1040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11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24262" y="36958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관리자 스토리보드의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화면은 이용자 스토리보드의 공지사항 화면에서 </a:t>
            </a:r>
            <a:r>
              <a:rPr lang="en-US" altLang="ko-KR" sz="900" dirty="0">
                <a:solidFill>
                  <a:schemeClr val="tx1"/>
                </a:solidFill>
              </a:rPr>
              <a:t>(5) [</a:t>
            </a:r>
            <a:r>
              <a:rPr lang="ko-KR" altLang="en-US" sz="900" dirty="0">
                <a:solidFill>
                  <a:schemeClr val="tx1"/>
                </a:solidFill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</a:rPr>
              <a:t>], (6) [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], (7)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버튼만 추가된 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작성일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2017-01-01 12:20:20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목록 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직전 쪽수로 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쪽에서 글을 클릭했다면 처음</a:t>
            </a:r>
            <a:r>
              <a:rPr lang="en-US" altLang="ko-KR" sz="900" dirty="0">
                <a:solidFill>
                  <a:schemeClr val="tx1"/>
                </a:solidFill>
              </a:rPr>
              <a:t>(1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이 아니라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쪽으로 </a:t>
            </a:r>
            <a:r>
              <a:rPr lang="ko-KR" altLang="en-US" sz="900" dirty="0" err="1">
                <a:solidFill>
                  <a:schemeClr val="tx1"/>
                </a:solidFill>
              </a:rPr>
              <a:t>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이전 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이전 글 상세 보기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다음 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다음 글 상세 보기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글쓰기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 수정 상태로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?‘)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글은 삭제되고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2379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67436"/>
            <a:ext cx="12279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직사각형 10"/>
          <p:cNvSpPr/>
          <p:nvPr/>
        </p:nvSpPr>
        <p:spPr>
          <a:xfrm>
            <a:off x="2581800" y="1233736"/>
            <a:ext cx="24304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/>
              <a:t>{</a:t>
            </a:r>
            <a:r>
              <a:rPr lang="ko-KR" altLang="en-US" sz="1100" b="1" dirty="0"/>
              <a:t>제목 표기</a:t>
            </a:r>
            <a:r>
              <a:rPr lang="en-US" altLang="ko-KR" sz="1100" b="1" dirty="0"/>
              <a:t>} </a:t>
            </a:r>
            <a:r>
              <a:rPr lang="ko-KR" altLang="en-US" sz="1100" dirty="0"/>
              <a:t>신규 회원을 환영합니다</a:t>
            </a:r>
            <a:r>
              <a:rPr lang="en-US" altLang="ko-KR" sz="1100" dirty="0"/>
              <a:t>!</a:t>
            </a:r>
            <a:endParaRPr lang="ko-KR" altLang="en-US" sz="1100" dirty="0"/>
          </a:p>
          <a:p>
            <a:pPr>
              <a:defRPr/>
            </a:pPr>
            <a:endParaRPr lang="ko-KR" altLang="en-US" sz="11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449885" y="1579532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58405" y="1661999"/>
            <a:ext cx="5724525" cy="2375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{</a:t>
            </a:r>
            <a:r>
              <a:rPr lang="ko-KR" altLang="en-US" sz="1000" dirty="0"/>
              <a:t>내용표기</a:t>
            </a:r>
            <a:r>
              <a:rPr lang="en-US" altLang="ko-KR" sz="1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고객님 안녕하세요</a:t>
            </a:r>
            <a:r>
              <a:rPr lang="en-US" altLang="ko-KR" sz="1000" dirty="0"/>
              <a:t>! MONOTT </a:t>
            </a:r>
            <a:r>
              <a:rPr lang="ko-KR" altLang="en-US" sz="1000" dirty="0"/>
              <a:t>관리자입니다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회원 가입해 주셔서 감사합니다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다양한 이벤트를 공지사항 혹은 이벤트 게시판을 이용하여 확인해 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더 많은 활동을 하면 등급도 올라가고 다양한 </a:t>
            </a:r>
            <a:r>
              <a:rPr lang="ko-KR" altLang="en-US" sz="1000" dirty="0" err="1"/>
              <a:t>해택을</a:t>
            </a:r>
            <a:r>
              <a:rPr lang="ko-KR" altLang="en-US" sz="1000" dirty="0"/>
              <a:t> 드리고 있습니다</a:t>
            </a:r>
            <a:r>
              <a:rPr lang="en-US" altLang="ko-KR" sz="1000" dirty="0"/>
              <a:t>.!!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MONOTT</a:t>
            </a:r>
            <a:r>
              <a:rPr lang="ko-KR" altLang="en-US" sz="1000" dirty="0"/>
              <a:t>일동</a:t>
            </a:r>
            <a:endParaRPr lang="en-US" altLang="ko-KR" sz="10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487985" y="5016866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20996" y="1124744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378889" y="1255148"/>
            <a:ext cx="947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{</a:t>
            </a:r>
            <a:r>
              <a:rPr lang="ko-KR" altLang="en-US" sz="1000" dirty="0"/>
              <a:t>작성일 표기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7718276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943182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6168088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33" name="타원 32"/>
          <p:cNvSpPr/>
          <p:nvPr/>
        </p:nvSpPr>
        <p:spPr>
          <a:xfrm>
            <a:off x="6420088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95182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70276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201623" y="12782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</a:t>
            </a:r>
            <a:r>
              <a:rPr lang="ko-KR" altLang="en-US" dirty="0"/>
              <a:t> 공지사항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sp>
        <p:nvSpPr>
          <p:cNvPr id="27" name="모서리가 둥근 직사각형 33"/>
          <p:cNvSpPr/>
          <p:nvPr/>
        </p:nvSpPr>
        <p:spPr>
          <a:xfrm>
            <a:off x="2483253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목록 보기</a:t>
            </a:r>
          </a:p>
        </p:txBody>
      </p:sp>
      <p:sp>
        <p:nvSpPr>
          <p:cNvPr id="37" name="모서리가 둥근 직사각형 35"/>
          <p:cNvSpPr/>
          <p:nvPr/>
        </p:nvSpPr>
        <p:spPr>
          <a:xfrm>
            <a:off x="3265439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이전 글▼</a:t>
            </a:r>
          </a:p>
        </p:txBody>
      </p:sp>
      <p:sp>
        <p:nvSpPr>
          <p:cNvPr id="38" name="모서리가 둥근 직사각형 36"/>
          <p:cNvSpPr/>
          <p:nvPr/>
        </p:nvSpPr>
        <p:spPr>
          <a:xfrm>
            <a:off x="4047624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다음 글▲</a:t>
            </a:r>
          </a:p>
        </p:txBody>
      </p:sp>
      <p:sp>
        <p:nvSpPr>
          <p:cNvPr id="39" name="타원 38"/>
          <p:cNvSpPr/>
          <p:nvPr/>
        </p:nvSpPr>
        <p:spPr>
          <a:xfrm>
            <a:off x="2754303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513237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299624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814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2479500" y="1747332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</a:t>
            </a:r>
            <a:endParaRPr lang="en-US" altLang="ko-KR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9645352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</a:rPr>
              <a:t>에 등록할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게시물을 작성하는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중요 공지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</a:rPr>
              <a:t>000</a:t>
            </a:r>
            <a:r>
              <a:rPr lang="ko-KR" altLang="en-US" sz="900" dirty="0">
                <a:solidFill>
                  <a:schemeClr val="tx1"/>
                </a:solidFill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작성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검사 진행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공지사항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작성 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에디터</a:t>
            </a:r>
            <a:r>
              <a:rPr lang="en-US" altLang="ko-KR" sz="900" b="1" dirty="0">
                <a:solidFill>
                  <a:schemeClr val="tx1"/>
                </a:solidFill>
              </a:rPr>
              <a:t>, HTML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, HTML</a:t>
            </a:r>
            <a:r>
              <a:rPr lang="ko-KR" altLang="en-US" sz="900" dirty="0">
                <a:solidFill>
                  <a:schemeClr val="tx1"/>
                </a:solidFill>
              </a:rPr>
              <a:t> 둘 중 작성 방식을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선택하여 글 등록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93647"/>
            <a:ext cx="1866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 </a:t>
            </a:r>
            <a:r>
              <a:rPr lang="en-US" altLang="ko-KR" sz="900" dirty="0"/>
              <a:t>&gt; </a:t>
            </a:r>
            <a:r>
              <a:rPr lang="ko-KR" altLang="en-US" sz="900" dirty="0"/>
              <a:t>글쓰기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47592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 글쓰기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60221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11581" y="5613902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완료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76576" y="5613902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취소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2471705" y="1729631"/>
            <a:ext cx="5955217" cy="371207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sp>
        <p:nvSpPr>
          <p:cNvPr id="19" name="직사각형 18"/>
          <p:cNvSpPr/>
          <p:nvPr/>
        </p:nvSpPr>
        <p:spPr>
          <a:xfrm>
            <a:off x="2546648" y="2170937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23" name="타원 22"/>
          <p:cNvSpPr/>
          <p:nvPr/>
        </p:nvSpPr>
        <p:spPr>
          <a:xfrm>
            <a:off x="4511848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447952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양쪽 모서리가 둥근 사각형 28"/>
          <p:cNvSpPr/>
          <p:nvPr/>
        </p:nvSpPr>
        <p:spPr bwMode="auto">
          <a:xfrm>
            <a:off x="7573095" y="5221177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  <p:sp>
        <p:nvSpPr>
          <p:cNvPr id="30" name="양쪽 모서리가 둥근 사각형 29"/>
          <p:cNvSpPr/>
          <p:nvPr/>
        </p:nvSpPr>
        <p:spPr bwMode="auto">
          <a:xfrm>
            <a:off x="6801570" y="5221177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31" name="타원 30"/>
          <p:cNvSpPr/>
          <p:nvPr/>
        </p:nvSpPr>
        <p:spPr>
          <a:xfrm>
            <a:off x="7465094" y="51137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</a:t>
            </a:r>
            <a:r>
              <a:rPr lang="ko-KR" altLang="en-US"/>
              <a:t> 공지사항 </a:t>
            </a:r>
            <a:r>
              <a:rPr lang="en-US" altLang="ko-KR"/>
              <a:t>&gt; </a:t>
            </a:r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427000" y="1318637"/>
            <a:ext cx="441146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제목</a:t>
            </a:r>
            <a:endParaRPr lang="en-US" altLang="ko-KR" sz="1000" b="1" dirty="0"/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2903731" y="1357296"/>
            <a:ext cx="451964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49941" y="984872"/>
            <a:ext cx="726481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01" y="108231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3362884" y="10381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369274" y="13673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2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9948" y="341007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커뮤니티 게시글 검색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 없음 </a:t>
            </a:r>
            <a:r>
              <a:rPr lang="en-US" altLang="ko-KR" sz="900" dirty="0">
                <a:solidFill>
                  <a:schemeClr val="tx1"/>
                </a:solidFill>
              </a:rPr>
              <a:t>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게시판 기본사항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게시판 세부 정보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스케치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최신순으로 페이지당</a:t>
            </a:r>
            <a:r>
              <a:rPr lang="en-US" altLang="ko-KR" sz="900" dirty="0">
                <a:solidFill>
                  <a:schemeClr val="tx1"/>
                </a:solidFill>
              </a:rPr>
              <a:t> 10</a:t>
            </a:r>
            <a:r>
              <a:rPr lang="ko-KR" altLang="en-US" sz="900" dirty="0">
                <a:solidFill>
                  <a:schemeClr val="tx1"/>
                </a:solidFill>
              </a:rPr>
              <a:t>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작성 시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항목에 체크된 글은 게시판 위쪽에 한 번 더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 글 없음</a:t>
            </a:r>
            <a:r>
              <a:rPr lang="en-US" altLang="ko-KR" sz="900" dirty="0">
                <a:solidFill>
                  <a:schemeClr val="tx1"/>
                </a:solidFill>
              </a:rPr>
              <a:t>: ‘</a:t>
            </a:r>
            <a:r>
              <a:rPr lang="ko-KR" altLang="en-US" sz="900" dirty="0">
                <a:solidFill>
                  <a:schemeClr val="tx1"/>
                </a:solidFill>
              </a:rPr>
              <a:t>등록된 게시글이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없습니다</a:t>
            </a:r>
            <a:r>
              <a:rPr lang="en-US" altLang="ko-KR" sz="900" dirty="0">
                <a:solidFill>
                  <a:schemeClr val="tx1"/>
                </a:solidFill>
              </a:rPr>
              <a:t>.’</a:t>
            </a: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글쓰기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클릭 시 글쓰기 화면</a:t>
            </a:r>
            <a:r>
              <a:rPr lang="en-US" altLang="ko-KR" sz="900" dirty="0">
                <a:solidFill>
                  <a:schemeClr val="tx1"/>
                </a:solidFill>
              </a:rPr>
              <a:t>(25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답변 없는 문의만 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체크 후 검색 버튼 클릭 시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관리자가 답변하지 않은 문의 글만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검색 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1877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67436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커뮤니티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79333"/>
              </p:ext>
            </p:extLst>
          </p:nvPr>
        </p:nvGraphicFramePr>
        <p:xfrm>
          <a:off x="2476501" y="1553742"/>
          <a:ext cx="6718570" cy="37105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작성일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커뮤니티 게시판 이용 방법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admin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비밀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 err="1"/>
                        <a:t>신형만님이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이유없이</a:t>
                      </a:r>
                      <a:r>
                        <a:rPr lang="ko-KR" altLang="en-US" sz="900" dirty="0"/>
                        <a:t> 리뷰를 깎아요 제제해주세요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비밀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짱구님이 리뷰 도배를 해요 제제해주세요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abcde8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기생충은 디즈니에 없는데 있다고 </a:t>
                      </a:r>
                      <a:r>
                        <a:rPr lang="ko-KR" altLang="en-US" sz="900" dirty="0" err="1"/>
                        <a:t>표시되어있어요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abcde7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넷플릭스에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예능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아는형님이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없어요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abcde6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이벤트 당첨됐는데 포인트가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안들어왔어요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abcde5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이벤트당첨은 어디서 확인가능한가요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abcde4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포인트는 어떻게 사용하나요</a:t>
                      </a:r>
                      <a:r>
                        <a:rPr lang="en-US" altLang="ko-KR" sz="900" dirty="0"/>
                        <a:t>?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abcde3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비밀번호를 잊어버렸어요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2022-12-10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관리자님께 문의 드립니다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2022-12-09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920916" y="582582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03798" y="199136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중요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7679683" y="534499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23" name="타원 22"/>
          <p:cNvSpPr/>
          <p:nvPr/>
        </p:nvSpPr>
        <p:spPr>
          <a:xfrm>
            <a:off x="2343873" y="16187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44523" y="53620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커뮤니티 리스트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6D40E8-0C4F-47F2-8089-840560F7AC1A}"/>
              </a:ext>
            </a:extLst>
          </p:cNvPr>
          <p:cNvSpPr/>
          <p:nvPr/>
        </p:nvSpPr>
        <p:spPr>
          <a:xfrm>
            <a:off x="4469583" y="1023767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입력하세요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7" name="모서리가 둥근 직사각형 54">
            <a:extLst>
              <a:ext uri="{FF2B5EF4-FFF2-40B4-BE49-F238E27FC236}">
                <a16:creationId xmlns:a16="http://schemas.microsoft.com/office/drawing/2014/main" id="{04F4DD96-9574-4794-80B8-21EA1CAAA88B}"/>
              </a:ext>
            </a:extLst>
          </p:cNvPr>
          <p:cNvSpPr/>
          <p:nvPr/>
        </p:nvSpPr>
        <p:spPr>
          <a:xfrm>
            <a:off x="7348012" y="1023767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B7C24773-6E5F-4F1B-9501-4DAA1FE8BC7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78163" y="1019974"/>
            <a:ext cx="1080000" cy="248786"/>
            <a:chOff x="441436" y="1547729"/>
            <a:chExt cx="1522393" cy="248786"/>
          </a:xfrm>
          <a:solidFill>
            <a:srgbClr val="FFFFFF"/>
          </a:solidFill>
        </p:grpSpPr>
        <p:sp>
          <p:nvSpPr>
            <p:cNvPr id="2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9ADBB57-E5F2-4753-AF81-9EAE4B94B1A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9"/>
              <a:ext cx="1288411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내용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D8BD4EB-C646-4EF0-B724-4DA4BEC299E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29847" y="1547729"/>
              <a:ext cx="233982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F353F3C-6FEA-4415-84FC-81C93FEDDA12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1724" y="1654033"/>
              <a:ext cx="9022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FD7D8038-969A-4B3E-BC4C-9093C78C1B78}"/>
              </a:ext>
            </a:extLst>
          </p:cNvPr>
          <p:cNvSpPr/>
          <p:nvPr/>
        </p:nvSpPr>
        <p:spPr>
          <a:xfrm>
            <a:off x="3031832" y="1040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69A3E5-78BE-DFD4-25F2-645C2A407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0786"/>
              </p:ext>
            </p:extLst>
          </p:nvPr>
        </p:nvGraphicFramePr>
        <p:xfrm>
          <a:off x="7700541" y="1553210"/>
          <a:ext cx="592069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2069">
                  <a:extLst>
                    <a:ext uri="{9D8B030D-6E8A-4147-A177-3AD203B41FA5}">
                      <a16:colId xmlns:a16="http://schemas.microsoft.com/office/drawing/2014/main" val="586276040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답변여부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5126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미답변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83632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83495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54318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98302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55294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84936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170792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80172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9696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568422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A409C03-A5B6-8C32-F0D5-65B9B1C595FC}"/>
              </a:ext>
            </a:extLst>
          </p:cNvPr>
          <p:cNvSpPr/>
          <p:nvPr/>
        </p:nvSpPr>
        <p:spPr>
          <a:xfrm>
            <a:off x="2437046" y="1216227"/>
            <a:ext cx="1473480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답변 없는 문의만 보기</a:t>
            </a:r>
            <a:endParaRPr lang="en-US" altLang="ko-KR" sz="1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AB1942D-478E-B390-C003-20E0C125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85" y="131421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36D1828-5B41-96E3-7882-AF50F9AB0054}"/>
              </a:ext>
            </a:extLst>
          </p:cNvPr>
          <p:cNvSpPr/>
          <p:nvPr/>
        </p:nvSpPr>
        <p:spPr>
          <a:xfrm>
            <a:off x="2343873" y="12031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17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54229" y="30709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관리자의 상세 보기 화면은 이용자 화면과 동일하되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 기능이 추가됩니다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작성일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2017-01-01 12:20:20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댓글 작성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작성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댓글 에디터 보임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댓글 에디터 숨김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댓글 수정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작성한 댓글 수정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댓글을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댓글 삭제 →</a:t>
            </a:r>
            <a:r>
              <a:rPr lang="en-US" altLang="ko-KR" sz="900" dirty="0">
                <a:solidFill>
                  <a:schemeClr val="tx1"/>
                </a:solidFill>
              </a:rPr>
              <a:t> Alert(‘</a:t>
            </a:r>
            <a:r>
              <a:rPr lang="ko-KR" altLang="en-US" sz="900" dirty="0">
                <a:solidFill>
                  <a:schemeClr val="tx1"/>
                </a:solidFill>
              </a:rPr>
              <a:t>댓글이 삭제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글쓰기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페이지</a:t>
            </a:r>
            <a:r>
              <a:rPr lang="en-US" altLang="ko-KR" sz="900" dirty="0">
                <a:solidFill>
                  <a:schemeClr val="tx1"/>
                </a:solidFill>
              </a:rPr>
              <a:t>(26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 수정 상태로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Confirm('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글 삭제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2379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4609" y="667436"/>
            <a:ext cx="132087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| </a:t>
            </a:r>
            <a:r>
              <a:rPr lang="ko-KR" altLang="en-US" sz="1100" b="1" dirty="0">
                <a:latin typeface="+mn-ea"/>
              </a:rPr>
              <a:t>커뮤니티 상세 보기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52" name="직사각형 51"/>
          <p:cNvSpPr/>
          <p:nvPr/>
        </p:nvSpPr>
        <p:spPr>
          <a:xfrm>
            <a:off x="2470353" y="1157573"/>
            <a:ext cx="2414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+mn-ea"/>
              </a:rPr>
              <a:t>{</a:t>
            </a:r>
            <a:r>
              <a:rPr lang="ko-KR" altLang="en-US" sz="1000" b="1" dirty="0">
                <a:latin typeface="+mn-ea"/>
              </a:rPr>
              <a:t>제목 표기</a:t>
            </a:r>
            <a:r>
              <a:rPr lang="en-US" altLang="ko-KR" sz="1000" b="1" dirty="0">
                <a:latin typeface="+mn-ea"/>
              </a:rPr>
              <a:t>} </a:t>
            </a:r>
            <a:r>
              <a:rPr lang="ko-KR" altLang="en-US" sz="1000" b="1" dirty="0">
                <a:latin typeface="+mn-ea"/>
              </a:rPr>
              <a:t>관리자님께 문의 드립니다</a:t>
            </a:r>
            <a:r>
              <a:rPr lang="en-US" altLang="ko-KR" sz="1000" b="1" dirty="0">
                <a:latin typeface="+mn-ea"/>
              </a:rPr>
              <a:t>.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396555" y="1467021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505075" y="1504083"/>
            <a:ext cx="5724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내용표기</a:t>
            </a:r>
            <a:r>
              <a:rPr lang="en-US" altLang="ko-KR" sz="900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영화 리뷰를 남기고 싶어 리뷰 버튼을 클릭하면</a:t>
            </a:r>
            <a:r>
              <a:rPr lang="en-US" altLang="ko-KR" sz="9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이용 가능한 등급이 아니라고 합니다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어떻게 하면 이용 할 수 있는 등급이 되나요</a:t>
            </a:r>
            <a:r>
              <a:rPr lang="en-US" altLang="ko-KR" sz="900" dirty="0">
                <a:latin typeface="+mn-ea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빠른 답변 부탁드립니다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2396555" y="1089756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603253" y="4249166"/>
            <a:ext cx="5756523" cy="50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안녕하세요</a:t>
            </a:r>
            <a:r>
              <a:rPr lang="en-US" altLang="ko-KR" sz="900" dirty="0">
                <a:latin typeface="+mn-ea"/>
              </a:rPr>
              <a:t>! </a:t>
            </a:r>
            <a:r>
              <a:rPr lang="ko-KR" altLang="en-US" sz="900" dirty="0">
                <a:latin typeface="+mn-ea"/>
              </a:rPr>
              <a:t>고객님 저희 </a:t>
            </a:r>
            <a:r>
              <a:rPr lang="en-US" altLang="ko-KR" sz="900" dirty="0">
                <a:latin typeface="+mn-ea"/>
              </a:rPr>
              <a:t>MONOTT </a:t>
            </a:r>
            <a:r>
              <a:rPr lang="ko-KR" altLang="en-US" sz="900" dirty="0">
                <a:latin typeface="+mn-ea"/>
              </a:rPr>
              <a:t>본인인증이 완료된 고객님만 이용할 수 있는 서비스입니다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확인 결과 고객님은 아직 본인인증 절차가 진행되지 않습니다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본인인증 후 진행해 주세요</a:t>
            </a:r>
            <a:r>
              <a:rPr lang="en-US" altLang="ko-KR" sz="1000" dirty="0">
                <a:latin typeface="+mn-ea"/>
              </a:rPr>
              <a:t>!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409453" y="2804345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</a:rPr>
              <a:t>작성된 </a:t>
            </a:r>
            <a:r>
              <a:rPr lang="ko-KR" altLang="en-US" sz="1000" b="1" dirty="0" err="1">
                <a:latin typeface="+mn-ea"/>
              </a:rPr>
              <a:t>댓글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(1</a:t>
            </a:r>
            <a:r>
              <a:rPr lang="ko-KR" altLang="en-US" sz="1000" b="1" dirty="0">
                <a:latin typeface="+mn-ea"/>
              </a:rPr>
              <a:t>개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2462300" y="2748464"/>
            <a:ext cx="590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467745" y="3093262"/>
            <a:ext cx="590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411839" y="1159835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작성자 </a:t>
            </a:r>
            <a:r>
              <a:rPr lang="en-US" altLang="ko-KR" sz="1000" dirty="0">
                <a:latin typeface="+mn-ea"/>
              </a:rPr>
              <a:t>ID </a:t>
            </a:r>
            <a:r>
              <a:rPr lang="ko-KR" altLang="en-US" sz="1000" dirty="0">
                <a:latin typeface="+mn-ea"/>
              </a:rPr>
              <a:t>표기</a:t>
            </a:r>
            <a:r>
              <a:rPr lang="en-US" altLang="ko-KR" sz="1000" dirty="0">
                <a:latin typeface="+mn-ea"/>
              </a:rPr>
              <a:t>} | {</a:t>
            </a:r>
            <a:r>
              <a:rPr lang="ko-KR" altLang="en-US" sz="1000" dirty="0">
                <a:latin typeface="+mn-ea"/>
              </a:rPr>
              <a:t>작성일 표기</a:t>
            </a:r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74119" y="3804478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작성자 </a:t>
            </a:r>
            <a:r>
              <a:rPr lang="en-US" altLang="ko-KR" sz="1000" dirty="0">
                <a:latin typeface="+mn-ea"/>
              </a:rPr>
              <a:t>ID </a:t>
            </a:r>
            <a:r>
              <a:rPr lang="ko-KR" altLang="en-US" sz="1000" dirty="0">
                <a:latin typeface="+mn-ea"/>
              </a:rPr>
              <a:t>표기</a:t>
            </a:r>
            <a:r>
              <a:rPr lang="en-US" altLang="ko-KR" sz="1000" dirty="0">
                <a:latin typeface="+mn-ea"/>
              </a:rPr>
              <a:t>} | {</a:t>
            </a:r>
            <a:r>
              <a:rPr lang="ko-KR" altLang="en-US" sz="1000" dirty="0">
                <a:latin typeface="+mn-ea"/>
              </a:rPr>
              <a:t>작성일 표기</a:t>
            </a:r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598074" y="3991231"/>
            <a:ext cx="77457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내용표기</a:t>
            </a:r>
            <a:r>
              <a:rPr lang="en-US" altLang="ko-KR" sz="1000" dirty="0">
                <a:latin typeface="+mn-ea"/>
              </a:rPr>
              <a:t>}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416075" y="3745840"/>
            <a:ext cx="37098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└</a:t>
            </a:r>
            <a:endParaRPr lang="en-US" altLang="ko-KR" sz="1000" dirty="0"/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2488084" y="3201802"/>
            <a:ext cx="4846167" cy="4950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최대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000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자까지 작성할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띄어쓰기 포함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).</a:t>
            </a: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※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욕설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영업에 방해되는 글은 관리자에 의해 삭제됩니다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7439025" y="3196489"/>
            <a:ext cx="879846" cy="4908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등록</a:t>
            </a:r>
            <a:endParaRPr lang="en-US" altLang="ko-KR" sz="10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628168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작성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75937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628668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976437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타원 34"/>
          <p:cNvSpPr/>
          <p:nvPr/>
        </p:nvSpPr>
        <p:spPr>
          <a:xfrm>
            <a:off x="4378872" y="28174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359775" y="11747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커뮤니티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2487985" y="4814102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 bwMode="auto">
          <a:xfrm>
            <a:off x="7718276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6943182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6168088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48" name="타원 47"/>
          <p:cNvSpPr/>
          <p:nvPr/>
        </p:nvSpPr>
        <p:spPr>
          <a:xfrm>
            <a:off x="6420088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195182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970276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350243" y="45455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158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15BF9B-4901-444C-AC2B-EB6DE49C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5" y="1729631"/>
            <a:ext cx="5955217" cy="371207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sp>
        <p:nvSpPr>
          <p:cNvPr id="22" name="직사각형 21"/>
          <p:cNvSpPr/>
          <p:nvPr/>
        </p:nvSpPr>
        <p:spPr>
          <a:xfrm>
            <a:off x="8911127" y="323131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</a:rPr>
              <a:t>에 등록할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게시물을 작성하는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공지사항 글쓰기 화면과 동일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중요 공지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</a:rPr>
              <a:t>000</a:t>
            </a:r>
            <a:r>
              <a:rPr lang="ko-KR" altLang="en-US" sz="900" dirty="0">
                <a:solidFill>
                  <a:schemeClr val="tx1"/>
                </a:solidFill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작성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검사 진행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작성 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커뮤니티 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에디터</a:t>
            </a:r>
            <a:r>
              <a:rPr lang="en-US" altLang="ko-KR" sz="900" b="1" dirty="0">
                <a:solidFill>
                  <a:schemeClr val="tx1"/>
                </a:solidFill>
              </a:rPr>
              <a:t>, HTML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, HTML</a:t>
            </a:r>
            <a:r>
              <a:rPr lang="ko-KR" altLang="en-US" sz="900" dirty="0">
                <a:solidFill>
                  <a:schemeClr val="tx1"/>
                </a:solidFill>
              </a:rPr>
              <a:t> 둘 중 작성 방식을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선택하여 글 등록 가능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67199"/>
            <a:ext cx="1866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</a:t>
            </a:r>
            <a:r>
              <a:rPr lang="en-US" altLang="ko-KR" sz="900" dirty="0"/>
              <a:t>&gt; </a:t>
            </a:r>
            <a:r>
              <a:rPr lang="ko-KR" altLang="en-US" sz="900" dirty="0"/>
              <a:t>글쓰기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47592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커뮤니티 글쓰기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60221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커뮤니티 </a:t>
            </a:r>
            <a:r>
              <a:rPr lang="en-US" altLang="ko-KR"/>
              <a:t>&gt; </a:t>
            </a:r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894D8A-848E-4C27-B4D7-9E758740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00" y="1747332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</a:t>
            </a:r>
            <a:endParaRPr lang="en-US" altLang="ko-KR" sz="1000" dirty="0"/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76355C89-8F46-43C0-8F4B-2E90DB7B0B32}"/>
              </a:ext>
            </a:extLst>
          </p:cNvPr>
          <p:cNvSpPr/>
          <p:nvPr/>
        </p:nvSpPr>
        <p:spPr>
          <a:xfrm>
            <a:off x="4611581" y="5613902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완료</a:t>
            </a:r>
          </a:p>
        </p:txBody>
      </p:sp>
      <p:sp>
        <p:nvSpPr>
          <p:cNvPr id="27" name="모서리가 둥근 직사각형 11">
            <a:extLst>
              <a:ext uri="{FF2B5EF4-FFF2-40B4-BE49-F238E27FC236}">
                <a16:creationId xmlns:a16="http://schemas.microsoft.com/office/drawing/2014/main" id="{C993ADEA-2DED-4FA9-8986-0B812BDCFC49}"/>
              </a:ext>
            </a:extLst>
          </p:cNvPr>
          <p:cNvSpPr/>
          <p:nvPr/>
        </p:nvSpPr>
        <p:spPr>
          <a:xfrm>
            <a:off x="5576576" y="5613902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취소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FAA289-2CF7-4B68-8CA8-8324ECAFA1CC}"/>
              </a:ext>
            </a:extLst>
          </p:cNvPr>
          <p:cNvSpPr/>
          <p:nvPr/>
        </p:nvSpPr>
        <p:spPr>
          <a:xfrm>
            <a:off x="2546648" y="2170937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2939E2-A8AB-4988-8F4F-0AF113D09457}"/>
              </a:ext>
            </a:extLst>
          </p:cNvPr>
          <p:cNvSpPr/>
          <p:nvPr/>
        </p:nvSpPr>
        <p:spPr>
          <a:xfrm>
            <a:off x="4511848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6F33E3D-DCEB-4A34-ADCA-57857610E837}"/>
              </a:ext>
            </a:extLst>
          </p:cNvPr>
          <p:cNvSpPr/>
          <p:nvPr/>
        </p:nvSpPr>
        <p:spPr>
          <a:xfrm>
            <a:off x="5447952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양쪽 모서리가 둥근 사각형 28">
            <a:extLst>
              <a:ext uri="{FF2B5EF4-FFF2-40B4-BE49-F238E27FC236}">
                <a16:creationId xmlns:a16="http://schemas.microsoft.com/office/drawing/2014/main" id="{DCD367DA-2BBD-41C0-B747-4E800F19F294}"/>
              </a:ext>
            </a:extLst>
          </p:cNvPr>
          <p:cNvSpPr/>
          <p:nvPr/>
        </p:nvSpPr>
        <p:spPr bwMode="auto">
          <a:xfrm>
            <a:off x="7565952" y="5227422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  <p:sp>
        <p:nvSpPr>
          <p:cNvPr id="46" name="양쪽 모서리가 둥근 사각형 29">
            <a:extLst>
              <a:ext uri="{FF2B5EF4-FFF2-40B4-BE49-F238E27FC236}">
                <a16:creationId xmlns:a16="http://schemas.microsoft.com/office/drawing/2014/main" id="{36DBBF6B-0B35-45B0-A825-88397F25DB16}"/>
              </a:ext>
            </a:extLst>
          </p:cNvPr>
          <p:cNvSpPr/>
          <p:nvPr/>
        </p:nvSpPr>
        <p:spPr bwMode="auto">
          <a:xfrm>
            <a:off x="6801570" y="5227422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D56A370-840F-4854-83E4-AE367B51FA9F}"/>
              </a:ext>
            </a:extLst>
          </p:cNvPr>
          <p:cNvSpPr/>
          <p:nvPr/>
        </p:nvSpPr>
        <p:spPr>
          <a:xfrm>
            <a:off x="7465094" y="51223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3A7023-F436-4DF0-A43B-62F5C65A7881}"/>
              </a:ext>
            </a:extLst>
          </p:cNvPr>
          <p:cNvSpPr/>
          <p:nvPr/>
        </p:nvSpPr>
        <p:spPr>
          <a:xfrm>
            <a:off x="2427000" y="1318637"/>
            <a:ext cx="441146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제목</a:t>
            </a:r>
            <a:endParaRPr lang="en-US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F29091-35A6-4021-A9A7-E6F9FA19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731" y="1357296"/>
            <a:ext cx="451964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E0EA69-3A30-440A-8467-92D72304F148}"/>
              </a:ext>
            </a:extLst>
          </p:cNvPr>
          <p:cNvSpPr/>
          <p:nvPr/>
        </p:nvSpPr>
        <p:spPr>
          <a:xfrm>
            <a:off x="2649941" y="984872"/>
            <a:ext cx="726481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E78CA0A-AE2E-47C5-8DCA-E9E4E802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01" y="108231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A8649090-8003-427F-973A-80A50373F7E4}"/>
              </a:ext>
            </a:extLst>
          </p:cNvPr>
          <p:cNvSpPr/>
          <p:nvPr/>
        </p:nvSpPr>
        <p:spPr>
          <a:xfrm>
            <a:off x="3362884" y="10381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81933FC-B9D4-4EB5-95A0-92BAE319FF47}"/>
              </a:ext>
            </a:extLst>
          </p:cNvPr>
          <p:cNvSpPr/>
          <p:nvPr/>
        </p:nvSpPr>
        <p:spPr>
          <a:xfrm>
            <a:off x="7369274" y="13673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469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78831" y="307094"/>
            <a:ext cx="2138400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계정의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관리자는 모든 </a:t>
            </a:r>
            <a:r>
              <a:rPr lang="ko-KR" altLang="en-US" sz="900" dirty="0" err="1">
                <a:solidFill>
                  <a:schemeClr val="tx1"/>
                </a:solidFill>
              </a:rPr>
              <a:t>문의글</a:t>
            </a:r>
            <a:r>
              <a:rPr lang="ko-KR" altLang="en-US" sz="900" dirty="0">
                <a:solidFill>
                  <a:schemeClr val="tx1"/>
                </a:solidFill>
              </a:rPr>
              <a:t> 수정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삭제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 바로 이동</a:t>
            </a:r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최대 </a:t>
            </a:r>
            <a:r>
              <a:rPr lang="en-US" altLang="ko-KR" sz="900" b="1" dirty="0">
                <a:solidFill>
                  <a:schemeClr val="tx1"/>
                </a:solidFill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</a:rPr>
              <a:t>개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등록한 내용은 이용자 계정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화면의 검색 창 아래에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검색어를 등록할 수 있는 필드 추가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- 5</a:t>
            </a:r>
            <a:r>
              <a:rPr lang="ko-KR" altLang="en-US" sz="900" dirty="0">
                <a:solidFill>
                  <a:schemeClr val="tx1"/>
                </a:solidFill>
              </a:rPr>
              <a:t>개 필드 생성 후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 Alert(“</a:t>
            </a:r>
            <a:r>
              <a:rPr lang="ko-KR" altLang="en-US" sz="900" dirty="0">
                <a:solidFill>
                  <a:schemeClr val="tx1"/>
                </a:solidFill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</a:rPr>
              <a:t>5</a:t>
            </a:r>
            <a:r>
              <a:rPr lang="ko-KR" altLang="en-US" sz="900" dirty="0">
                <a:solidFill>
                  <a:schemeClr val="tx1"/>
                </a:solidFill>
              </a:rPr>
              <a:t>개만 사용할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수 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필드 선택 후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선택 삭제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선택한 필드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저장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입력한 내용이 이용자 화면에 반영 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자주 하는 질문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답변 등록 팝업에서 수정</a:t>
            </a:r>
            <a:r>
              <a:rPr lang="en-US" altLang="ko-KR" sz="900" dirty="0">
                <a:solidFill>
                  <a:schemeClr val="tx1"/>
                </a:solidFill>
              </a:rPr>
              <a:t>(35</a:t>
            </a:r>
            <a:r>
              <a:rPr lang="ko-KR" altLang="en-US" sz="900" dirty="0">
                <a:solidFill>
                  <a:schemeClr val="tx1"/>
                </a:solidFill>
              </a:rPr>
              <a:t>쪽 참조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Confirm(“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글 삭제 →</a:t>
            </a:r>
            <a:r>
              <a:rPr lang="en-US" altLang="ko-KR" sz="900" dirty="0">
                <a:solidFill>
                  <a:schemeClr val="tx1"/>
                </a:solidFill>
              </a:rPr>
              <a:t> Alert(“</a:t>
            </a:r>
            <a:r>
              <a:rPr lang="ko-KR" altLang="en-US" sz="900" dirty="0">
                <a:solidFill>
                  <a:schemeClr val="tx1"/>
                </a:solidFill>
              </a:rPr>
              <a:t>글이 삭제 되었습니다</a:t>
            </a:r>
            <a:r>
              <a:rPr lang="en-US" altLang="ko-KR" sz="900" dirty="0">
                <a:solidFill>
                  <a:schemeClr val="tx1"/>
                </a:solidFill>
              </a:rPr>
              <a:t>.”)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질문 등록 팝업 노출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61231"/>
            <a:ext cx="20649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자주 하는 질문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41624"/>
            <a:ext cx="141865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자주 하는 질문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542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자주 하는 질문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35" name="직사각형 34"/>
          <p:cNvSpPr/>
          <p:nvPr/>
        </p:nvSpPr>
        <p:spPr>
          <a:xfrm>
            <a:off x="3061188" y="3019585"/>
            <a:ext cx="51896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  </a:t>
            </a:r>
            <a:r>
              <a:rPr lang="en-US" altLang="ko-KR" sz="1050" dirty="0"/>
              <a:t>| </a:t>
            </a:r>
            <a:r>
              <a:rPr lang="en-US" altLang="ko-KR" sz="1050" b="1" dirty="0"/>
              <a:t> </a:t>
            </a:r>
            <a:r>
              <a:rPr lang="ko-KR" altLang="en-US" sz="1050" dirty="0"/>
              <a:t>배송관련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상품구매</a:t>
            </a:r>
            <a:r>
              <a:rPr lang="en-US" altLang="ko-KR" sz="1050" dirty="0"/>
              <a:t>/</a:t>
            </a:r>
            <a:r>
              <a:rPr lang="ko-KR" altLang="en-US" sz="1050" dirty="0"/>
              <a:t>주문절차 및 취소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 판매방법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54194" y="3463116"/>
            <a:ext cx="40152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▶ </a:t>
            </a:r>
            <a:r>
              <a:rPr lang="en-US" altLang="ko-KR" sz="1050" b="1" dirty="0"/>
              <a:t>{</a:t>
            </a:r>
            <a:r>
              <a:rPr lang="ko-KR" altLang="en-US" sz="1050" b="1" dirty="0"/>
              <a:t>클릭한 카테고리 표기</a:t>
            </a:r>
            <a:r>
              <a:rPr lang="en-US" altLang="ko-KR" sz="1050" b="1" dirty="0"/>
              <a:t>} (</a:t>
            </a:r>
            <a:r>
              <a:rPr lang="ko-KR" altLang="en-US" sz="1050" b="1" dirty="0"/>
              <a:t>예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</a:t>
            </a:r>
            <a:endParaRPr lang="ko-KR" altLang="en-US" sz="105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48743"/>
              </p:ext>
            </p:extLst>
          </p:nvPr>
        </p:nvGraphicFramePr>
        <p:xfrm>
          <a:off x="2674284" y="3760553"/>
          <a:ext cx="5812956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064">
                  <a:extLst>
                    <a:ext uri="{9D8B030D-6E8A-4147-A177-3AD203B41FA5}">
                      <a16:colId xmlns:a16="http://schemas.microsoft.com/office/drawing/2014/main" val="15606981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Q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관리자에서 등록한 자주 하는 질문 제목 표기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닫기 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  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관리자에서 등록한 자주 하는 질문 내용 표기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Q 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회원가입을 했는데 게시판 글쓰기가 불가능 합니다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3. Q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잊어벼렸어요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2405766" y="904131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67848" y="646203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7767410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등록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414068" y="2132856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414068" y="1120552"/>
            <a:ext cx="10906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검색 바로 이동</a:t>
            </a: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4318142" y="2607892"/>
            <a:ext cx="230430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707371" y="2604072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529509" y="1425955"/>
            <a:ext cx="309563" cy="17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92401" y="1427635"/>
            <a:ext cx="546125" cy="163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5006356" y="182577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93FA87-DB18-49C2-8DD4-F4F96EA89B5A}"/>
              </a:ext>
            </a:extLst>
          </p:cNvPr>
          <p:cNvGrpSpPr/>
          <p:nvPr/>
        </p:nvGrpSpPr>
        <p:grpSpPr>
          <a:xfrm>
            <a:off x="3626748" y="1024665"/>
            <a:ext cx="4732010" cy="216000"/>
            <a:chOff x="2483748" y="1055145"/>
            <a:chExt cx="4732010" cy="216000"/>
          </a:xfrm>
        </p:grpSpPr>
        <p:sp>
          <p:nvSpPr>
            <p:cNvPr id="72" name="직사각형 71"/>
            <p:cNvSpPr>
              <a:spLocks noChangeArrowheads="1"/>
            </p:cNvSpPr>
            <p:nvPr/>
          </p:nvSpPr>
          <p:spPr bwMode="auto">
            <a:xfrm>
              <a:off x="2654077" y="1055145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</a:p>
          </p:txBody>
        </p:sp>
        <p:sp>
          <p:nvSpPr>
            <p:cNvPr id="73" name="직사각형 72"/>
            <p:cNvSpPr>
              <a:spLocks noChangeArrowheads="1"/>
            </p:cNvSpPr>
            <p:nvPr/>
          </p:nvSpPr>
          <p:spPr bwMode="auto">
            <a:xfrm>
              <a:off x="3534320" y="1055145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48" y="1091708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9BA8ED-FECD-4829-8E21-3E81EA036F17}"/>
              </a:ext>
            </a:extLst>
          </p:cNvPr>
          <p:cNvGrpSpPr/>
          <p:nvPr/>
        </p:nvGrpSpPr>
        <p:grpSpPr>
          <a:xfrm>
            <a:off x="3623346" y="1289266"/>
            <a:ext cx="4735413" cy="216000"/>
            <a:chOff x="2480345" y="1298603"/>
            <a:chExt cx="4735413" cy="216000"/>
          </a:xfrm>
        </p:grpSpPr>
        <p:sp>
          <p:nvSpPr>
            <p:cNvPr id="74" name="직사각형 73"/>
            <p:cNvSpPr>
              <a:spLocks noChangeArrowheads="1"/>
            </p:cNvSpPr>
            <p:nvPr/>
          </p:nvSpPr>
          <p:spPr bwMode="auto">
            <a:xfrm>
              <a:off x="2654077" y="1298603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</a:p>
          </p:txBody>
        </p:sp>
        <p:sp>
          <p:nvSpPr>
            <p:cNvPr id="75" name="직사각형 74"/>
            <p:cNvSpPr>
              <a:spLocks noChangeArrowheads="1"/>
            </p:cNvSpPr>
            <p:nvPr/>
          </p:nvSpPr>
          <p:spPr bwMode="auto">
            <a:xfrm>
              <a:off x="3534320" y="1298603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345" y="1335166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F0D3-CEAD-495A-828C-4CFB84B65981}"/>
              </a:ext>
            </a:extLst>
          </p:cNvPr>
          <p:cNvGrpSpPr/>
          <p:nvPr/>
        </p:nvGrpSpPr>
        <p:grpSpPr>
          <a:xfrm>
            <a:off x="3619154" y="1553868"/>
            <a:ext cx="4739605" cy="216000"/>
            <a:chOff x="2476153" y="1553868"/>
            <a:chExt cx="4739605" cy="216000"/>
          </a:xfrm>
        </p:grpSpPr>
        <p:sp>
          <p:nvSpPr>
            <p:cNvPr id="76" name="직사각형 75"/>
            <p:cNvSpPr>
              <a:spLocks noChangeArrowheads="1"/>
            </p:cNvSpPr>
            <p:nvPr/>
          </p:nvSpPr>
          <p:spPr bwMode="auto">
            <a:xfrm>
              <a:off x="2654077" y="1553868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직사각형 76"/>
            <p:cNvSpPr>
              <a:spLocks noChangeArrowheads="1"/>
            </p:cNvSpPr>
            <p:nvPr/>
          </p:nvSpPr>
          <p:spPr bwMode="auto">
            <a:xfrm>
              <a:off x="3534320" y="1553868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153" y="1590431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" name="모서리가 둥근 직사각형 86"/>
          <p:cNvSpPr/>
          <p:nvPr/>
        </p:nvSpPr>
        <p:spPr>
          <a:xfrm>
            <a:off x="7627350" y="4956905"/>
            <a:ext cx="360000" cy="1800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8040751" y="4947380"/>
            <a:ext cx="360000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6" name="타원 35"/>
          <p:cNvSpPr/>
          <p:nvPr/>
        </p:nvSpPr>
        <p:spPr>
          <a:xfrm>
            <a:off x="2277198" y="11383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394125" y="49411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41775" y="60392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자주 하는 질문 리스트</a:t>
            </a:r>
          </a:p>
        </p:txBody>
      </p:sp>
    </p:spTree>
    <p:extLst>
      <p:ext uri="{BB962C8B-B14F-4D97-AF65-F5344CB8AC3E}">
        <p14:creationId xmlns:p14="http://schemas.microsoft.com/office/powerpoint/2010/main" val="34422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51293" y="288857"/>
            <a:ext cx="2138400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자주 하는 질문 등록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카테고리 선택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게시판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카테고리 관리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생성한 질문 카테고리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글 정상 등록 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카테고리 </a:t>
            </a:r>
            <a:r>
              <a:rPr lang="ko-KR" altLang="en-US" sz="900" b="1" dirty="0" err="1">
                <a:solidFill>
                  <a:schemeClr val="tx1"/>
                </a:solidFill>
              </a:rPr>
              <a:t>미선택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카테고리를 선택해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제목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순번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순번을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 </a:t>
            </a:r>
            <a:r>
              <a:rPr lang="ko-KR" altLang="en-US" sz="900" dirty="0">
                <a:solidFill>
                  <a:schemeClr val="tx1"/>
                </a:solidFill>
              </a:rPr>
              <a:t>숫자만 입력할 수 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내용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등록된 순번이 있을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alert('</a:t>
            </a:r>
            <a:r>
              <a:rPr lang="ko-KR" altLang="en-US" sz="900" dirty="0">
                <a:solidFill>
                  <a:schemeClr val="tx1"/>
                </a:solidFill>
              </a:rPr>
              <a:t>같은 순번이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다른 순번으로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 ('</a:t>
            </a:r>
            <a:r>
              <a:rPr lang="ko-KR" altLang="en-US" sz="900" dirty="0">
                <a:solidFill>
                  <a:schemeClr val="tx1"/>
                </a:solidFill>
              </a:rPr>
              <a:t> 작성을 취소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팝업이 닫히며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작성 중이던 글은 손실 됨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930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자주 하는 질문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6094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자주 하는 질문 </a:t>
            </a:r>
            <a:r>
              <a:rPr lang="en-US" altLang="ko-KR" sz="1100" b="1" dirty="0"/>
              <a:t>&gt; </a:t>
            </a:r>
            <a:r>
              <a:rPr lang="ko-KR" altLang="en-US" sz="1100" b="1" dirty="0"/>
              <a:t>등록하기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자주 하는 질문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414340" y="2764393"/>
            <a:ext cx="51896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  </a:t>
            </a:r>
            <a:r>
              <a:rPr lang="en-US" altLang="ko-KR" sz="1050" dirty="0"/>
              <a:t>| </a:t>
            </a:r>
            <a:r>
              <a:rPr lang="en-US" altLang="ko-KR" sz="1050" b="1" dirty="0"/>
              <a:t> </a:t>
            </a:r>
            <a:r>
              <a:rPr lang="ko-KR" altLang="en-US" sz="1050" dirty="0"/>
              <a:t>배송관련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상품구매</a:t>
            </a:r>
            <a:r>
              <a:rPr lang="en-US" altLang="ko-KR" sz="1050" dirty="0"/>
              <a:t>/</a:t>
            </a:r>
            <a:r>
              <a:rPr lang="ko-KR" altLang="en-US" sz="1050" dirty="0"/>
              <a:t>주문절차 및 취소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 판매방법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52167" y="3273008"/>
            <a:ext cx="40152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▶ </a:t>
            </a:r>
            <a:r>
              <a:rPr lang="en-US" altLang="ko-KR" sz="1050" b="1" dirty="0"/>
              <a:t>{</a:t>
            </a:r>
            <a:r>
              <a:rPr lang="ko-KR" altLang="en-US" sz="1050" b="1" dirty="0"/>
              <a:t>클릭한 카테고리 표기</a:t>
            </a:r>
            <a:r>
              <a:rPr lang="en-US" altLang="ko-KR" sz="1050" b="1" dirty="0"/>
              <a:t>} (</a:t>
            </a:r>
            <a:r>
              <a:rPr lang="ko-KR" altLang="en-US" sz="1050" b="1" dirty="0"/>
              <a:t>예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</a:t>
            </a:r>
            <a:endParaRPr lang="ko-KR" altLang="en-US" sz="105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472257" y="3505361"/>
          <a:ext cx="5812956" cy="242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7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Q 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관리자에서 등록한 자주 하는 질문 제목 표기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관리자에서 등록한 자주 하는 질문 내용 표기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Q  </a:t>
                      </a:r>
                      <a:r>
                        <a:rPr lang="ko-KR" altLang="en-US" sz="1000" dirty="0" err="1"/>
                        <a:t>모바일에서</a:t>
                      </a:r>
                      <a:r>
                        <a:rPr lang="ko-KR" altLang="en-US" sz="1000" dirty="0"/>
                        <a:t> 결제를 하면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상품 주문이 되었다고 했는데</a:t>
                      </a:r>
                      <a:r>
                        <a:rPr lang="en-US" altLang="ko-KR" sz="1000" baseline="0" dirty="0"/>
                        <a:t>... 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Q  </a:t>
                      </a:r>
                      <a:r>
                        <a:rPr lang="ko-KR" altLang="en-US" sz="1000" dirty="0"/>
                        <a:t>오픈 </a:t>
                      </a:r>
                      <a:r>
                        <a:rPr lang="ko-KR" altLang="en-US" sz="1000" dirty="0" err="1"/>
                        <a:t>숍에서</a:t>
                      </a:r>
                      <a:r>
                        <a:rPr lang="ko-KR" altLang="en-US" sz="1000" dirty="0"/>
                        <a:t> 구매를 했는데요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입금은 어떻게 하면 되나</a:t>
                      </a:r>
                      <a:r>
                        <a:rPr lang="en-US" altLang="ko-KR" sz="1000" dirty="0"/>
                        <a:t>...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557567" y="3559900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닫기 ▲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575895" y="5330667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보기 ▼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80087" y="5662132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보기 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405766" y="86603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700305" y="6392362"/>
            <a:ext cx="3028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처음</a:t>
            </a:r>
            <a:r>
              <a:rPr lang="en-US" altLang="ko-KR" sz="1000" dirty="0"/>
              <a:t>|  &lt;</a:t>
            </a:r>
            <a:r>
              <a:rPr lang="ko-KR" altLang="en-US" sz="1000" dirty="0"/>
              <a:t>이전</a:t>
            </a:r>
            <a:r>
              <a:rPr lang="en-US" altLang="ko-KR" sz="1000" dirty="0"/>
              <a:t> | [1] [2] </a:t>
            </a:r>
            <a:r>
              <a:rPr lang="en-US" altLang="ko-KR" sz="1200" b="1" dirty="0"/>
              <a:t>[3]</a:t>
            </a:r>
            <a:r>
              <a:rPr lang="en-US" altLang="ko-KR" sz="1000" dirty="0"/>
              <a:t> [4] [5] | </a:t>
            </a:r>
            <a:r>
              <a:rPr lang="ko-KR" altLang="en-US" sz="1000" dirty="0"/>
              <a:t>다음</a:t>
            </a:r>
            <a:r>
              <a:rPr lang="en-US" altLang="ko-KR" sz="1000" dirty="0"/>
              <a:t>&gt;  |</a:t>
            </a:r>
            <a:r>
              <a:rPr lang="ko-KR" altLang="en-US" sz="1000" dirty="0"/>
              <a:t>마지막</a:t>
            </a:r>
            <a:r>
              <a:rPr lang="en-US" altLang="ko-KR" sz="1000" dirty="0"/>
              <a:t>|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7565383" y="59591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질문등록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414068" y="2094756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3797078" y="1014916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4677320" y="1019176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4" name="직사각형 73"/>
          <p:cNvSpPr>
            <a:spLocks noChangeArrowheads="1"/>
          </p:cNvSpPr>
          <p:nvPr/>
        </p:nvSpPr>
        <p:spPr bwMode="auto">
          <a:xfrm>
            <a:off x="3797078" y="1258374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677320" y="1262634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3797078" y="1513639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  <a:endParaRPr lang="ko-KR" altLang="en-US" sz="900" b="1" dirty="0"/>
          </a:p>
        </p:txBody>
      </p:sp>
      <p:sp>
        <p:nvSpPr>
          <p:cNvPr id="77" name="직사각형 76"/>
          <p:cNvSpPr>
            <a:spLocks noChangeArrowheads="1"/>
          </p:cNvSpPr>
          <p:nvPr/>
        </p:nvSpPr>
        <p:spPr bwMode="auto">
          <a:xfrm>
            <a:off x="4677320" y="1517899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414068" y="1082452"/>
            <a:ext cx="10906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검색 바로 이동</a:t>
            </a: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3671294" y="2352700"/>
            <a:ext cx="2304306" cy="24383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060523" y="2348880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529509" y="1387855"/>
            <a:ext cx="309563" cy="17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92401" y="1389535"/>
            <a:ext cx="546125" cy="163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5006356" y="178767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16" y="104699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46" y="129847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54" y="153355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7425323" y="5011720"/>
            <a:ext cx="360000" cy="1800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838724" y="5002195"/>
            <a:ext cx="360000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409825" y="381001"/>
            <a:ext cx="6305550" cy="6381749"/>
          </a:xfrm>
          <a:prstGeom prst="rect">
            <a:avLst/>
          </a:prstGeom>
          <a:solidFill>
            <a:schemeClr val="bg1">
              <a:alpha val="72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2787428" y="1248172"/>
            <a:ext cx="4971626" cy="34140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989759" y="1371254"/>
            <a:ext cx="23711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자주 하는 질문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답변 등록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)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981872" y="142968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95136" y="1712895"/>
            <a:ext cx="47301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483653" y="1480389"/>
            <a:ext cx="108477" cy="104978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925292" y="2399556"/>
            <a:ext cx="4694709" cy="17907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내용을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2937250" y="2409037"/>
            <a:ext cx="4682751" cy="190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 노출</a:t>
            </a:r>
            <a:endParaRPr lang="en-US" altLang="ko-KR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637169" y="4299001"/>
            <a:ext cx="576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완료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75984" y="4299001"/>
            <a:ext cx="576000" cy="216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2925291" y="2102001"/>
            <a:ext cx="4694708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4125385" y="1807245"/>
            <a:ext cx="1164975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순번 입력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479259" y="42990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257961" y="42990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자주 하는 질문</a:t>
            </a:r>
            <a:r>
              <a:rPr lang="en-US" altLang="ko-KR" dirty="0"/>
              <a:t>/ </a:t>
            </a:r>
            <a:r>
              <a:rPr lang="ko-KR" altLang="en-US" dirty="0"/>
              <a:t>답변 등록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r>
              <a:rPr lang="ko-KR" altLang="en-US" dirty="0"/>
              <a:t>팝업</a:t>
            </a:r>
          </a:p>
        </p:txBody>
      </p:sp>
      <p:grpSp>
        <p:nvGrpSpPr>
          <p:cNvPr id="6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00FCA25B-FFD4-40DA-BECE-7F8E589C0C2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19734" y="1806760"/>
            <a:ext cx="1152000" cy="244803"/>
            <a:chOff x="441436" y="1553110"/>
            <a:chExt cx="1522392" cy="213254"/>
          </a:xfrm>
          <a:solidFill>
            <a:srgbClr val="FFFFFF"/>
          </a:solidFill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72E5CE4-6CC2-462C-92C5-B310C857924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1436" y="1553116"/>
              <a:ext cx="1303035" cy="21324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카테고리 선택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7231F63-7194-4A23-AF70-56D044C113D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744470" y="1553110"/>
              <a:ext cx="219358" cy="21325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1AA86FB-C83F-41A1-845B-9D2B6630E026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11854" y="1656364"/>
              <a:ext cx="84588" cy="3151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012879AD-CC48-4CF8-AFDE-16308B4901A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474263" y="2608513"/>
            <a:ext cx="144000" cy="1584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8042AB8F-C39B-405D-94F6-0F59F41E3A35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E930AFF-2A7B-4362-AA23-D1EE2548969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431742" y="2622727"/>
              <a:ext cx="1414041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B55FB11-28C5-49F4-9137-56B34F41A6EB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7937" y="1763557"/>
              <a:ext cx="61654" cy="67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69647C10-B4EC-4510-928C-4153F401D3F7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7937" y="3783872"/>
              <a:ext cx="61654" cy="67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2755124" y="18337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40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0799"/>
              </p:ext>
            </p:extLst>
          </p:nvPr>
        </p:nvGraphicFramePr>
        <p:xfrm>
          <a:off x="1330400" y="881624"/>
          <a:ext cx="9394750" cy="208040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커뮤니티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배너 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영화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자주하는 질문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불편 사항 접수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커뮤니티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자주 하는 질문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이벤트</a:t>
                      </a:r>
                      <a:endParaRPr lang="en-US" altLang="ko-KR" sz="10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메일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대량 메일 발송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GNB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서브메뉴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고객센터 상단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76905"/>
              </p:ext>
            </p:extLst>
          </p:nvPr>
        </p:nvGraphicFramePr>
        <p:xfrm>
          <a:off x="1330400" y="4082403"/>
          <a:ext cx="9391005" cy="1893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기본 정책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282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방문자 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페이지 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가입자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인기 순위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포인트 통계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사유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접근 권한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98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11428" y="323131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리스트의 기능은 이용자 화면과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동일하며</a:t>
            </a:r>
            <a:r>
              <a:rPr lang="en-US" altLang="ko-KR" sz="900" dirty="0">
                <a:solidFill>
                  <a:schemeClr val="tx1"/>
                </a:solidFill>
              </a:rPr>
              <a:t>, Admin</a:t>
            </a:r>
            <a:r>
              <a:rPr lang="ko-KR" altLang="en-US" sz="900" dirty="0">
                <a:solidFill>
                  <a:schemeClr val="tx1"/>
                </a:solidFill>
              </a:rPr>
              <a:t>에서는 모든 </a:t>
            </a:r>
            <a:r>
              <a:rPr lang="ko-KR" altLang="en-US" sz="900" dirty="0" err="1">
                <a:solidFill>
                  <a:schemeClr val="tx1"/>
                </a:solidFill>
              </a:rPr>
              <a:t>문의글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수정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 검색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없는 경우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 리스트 선택 후 클릭 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confirm('</a:t>
            </a:r>
            <a:r>
              <a:rPr lang="ko-KR" altLang="en-US" sz="900" dirty="0">
                <a:solidFill>
                  <a:schemeClr val="tx1"/>
                </a:solidFill>
              </a:rPr>
              <a:t>선택한 이벤트를 삭제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삭제됨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>
                <a:solidFill>
                  <a:schemeClr val="tx1"/>
                </a:solidFill>
              </a:rPr>
              <a:t>삭제 </a:t>
            </a:r>
            <a:r>
              <a:rPr lang="ko-KR" altLang="en-US" sz="900" dirty="0" err="1">
                <a:solidFill>
                  <a:schemeClr val="tx1"/>
                </a:solidFill>
              </a:rPr>
              <a:t>되었습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 err="1">
                <a:solidFill>
                  <a:schemeClr val="tx1"/>
                </a:solidFill>
              </a:rPr>
              <a:t>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이벤트 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 등록 페이지로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- 61P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21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89607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이벤트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415291" y="862427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 bwMode="auto">
          <a:xfrm>
            <a:off x="7708258" y="619956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이벤트 등록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139682" y="6566493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2424816" y="6112984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 bwMode="auto">
          <a:xfrm>
            <a:off x="2450458" y="620908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149695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240407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31020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4216342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512247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2324823" y="62342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525473" y="62152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이벤트 리스트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C83829D-F448-4796-BF29-A3F3F7D27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125" y="1006623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내용을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E161CD3-9D9C-4278-AF2B-2650B6D87349}"/>
              </a:ext>
            </a:extLst>
          </p:cNvPr>
          <p:cNvGrpSpPr/>
          <p:nvPr/>
        </p:nvGrpSpPr>
        <p:grpSpPr>
          <a:xfrm>
            <a:off x="3359862" y="1007374"/>
            <a:ext cx="1080000" cy="239593"/>
            <a:chOff x="3172974" y="961098"/>
            <a:chExt cx="1080000" cy="239593"/>
          </a:xfrm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A04261A-185E-4CD7-BD0F-5A933B890C2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172974" y="961098"/>
              <a:ext cx="914012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카테고리 전체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AE4EEA1-431B-4913-BEE6-43894F58A9CB}"/>
                </a:ext>
              </a:extLst>
            </p:cNvPr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69" name="Arrow Box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3E4CAA-7242-4750-A303-5FFD5929E124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A7765DC-69EB-4DD0-A816-81738CC406F6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1" name="Button">
            <a:extLst>
              <a:ext uri="{FF2B5EF4-FFF2-40B4-BE49-F238E27FC236}">
                <a16:creationId xmlns:a16="http://schemas.microsoft.com/office/drawing/2014/main" id="{B60F83BF-006E-4500-8477-2AC5DFDB1428}"/>
              </a:ext>
            </a:extLst>
          </p:cNvPr>
          <p:cNvSpPr>
            <a:spLocks/>
          </p:cNvSpPr>
          <p:nvPr/>
        </p:nvSpPr>
        <p:spPr bwMode="auto">
          <a:xfrm>
            <a:off x="6981807" y="1006569"/>
            <a:ext cx="684000" cy="241200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86522" y="10191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F3B77D0-38CD-4892-9646-B1AACDD5D911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5122476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09869038-89A9-4BF5-9F9B-351830D14986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4216342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1E32D204-338D-4C86-8EB1-9A1787A92549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3310208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2CD4F8F-7CE0-47F4-B380-29E17E0AFCA9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2404074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76C9E0D-5303-479E-9A14-7DDEFDC3A8AF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1496951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23CF089-F2F5-408E-B73D-56D69702DF47}"/>
              </a:ext>
            </a:extLst>
          </p:cNvPr>
          <p:cNvSpPr/>
          <p:nvPr/>
        </p:nvSpPr>
        <p:spPr>
          <a:xfrm>
            <a:off x="4333883" y="1433634"/>
            <a:ext cx="3001487" cy="83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이벤트명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내용 요약 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8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시작일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~ 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종료일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 | 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5D01B1-23AD-4C1A-B953-B44D7B8E8FBE}"/>
              </a:ext>
            </a:extLst>
          </p:cNvPr>
          <p:cNvSpPr/>
          <p:nvPr/>
        </p:nvSpPr>
        <p:spPr>
          <a:xfrm>
            <a:off x="7654976" y="1466478"/>
            <a:ext cx="10935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7DBA37-7CBA-4531-8A0F-61528224A6AE}"/>
              </a:ext>
            </a:extLst>
          </p:cNvPr>
          <p:cNvSpPr/>
          <p:nvPr/>
        </p:nvSpPr>
        <p:spPr>
          <a:xfrm>
            <a:off x="7654976" y="23713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38440E1-172B-412E-A2C9-85804C125A7F}"/>
              </a:ext>
            </a:extLst>
          </p:cNvPr>
          <p:cNvSpPr/>
          <p:nvPr/>
        </p:nvSpPr>
        <p:spPr>
          <a:xfrm>
            <a:off x="7654976" y="32476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E7C590-8E14-4502-BDF2-2CA8880294EC}"/>
              </a:ext>
            </a:extLst>
          </p:cNvPr>
          <p:cNvSpPr/>
          <p:nvPr/>
        </p:nvSpPr>
        <p:spPr>
          <a:xfrm>
            <a:off x="7654976" y="41620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08B9F06-86DB-4C8D-B857-6721534A4234}"/>
              </a:ext>
            </a:extLst>
          </p:cNvPr>
          <p:cNvSpPr/>
          <p:nvPr/>
        </p:nvSpPr>
        <p:spPr>
          <a:xfrm>
            <a:off x="7654976" y="509550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35466DB-54B3-403C-BD2E-C82981D6152C}"/>
              </a:ext>
            </a:extLst>
          </p:cNvPr>
          <p:cNvSpPr/>
          <p:nvPr/>
        </p:nvSpPr>
        <p:spPr>
          <a:xfrm>
            <a:off x="2961862" y="1758922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2580F8-124E-4093-B256-9A43FC25559B}"/>
              </a:ext>
            </a:extLst>
          </p:cNvPr>
          <p:cNvSpPr/>
          <p:nvPr/>
        </p:nvSpPr>
        <p:spPr>
          <a:xfrm>
            <a:off x="2961862" y="2664823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52C1298-DF75-4C5E-A2B9-92E5A85AB356}"/>
              </a:ext>
            </a:extLst>
          </p:cNvPr>
          <p:cNvSpPr/>
          <p:nvPr/>
        </p:nvSpPr>
        <p:spPr>
          <a:xfrm>
            <a:off x="2961862" y="3570724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BB7D7C-21D4-4C59-B52A-A5747A83AF92}"/>
              </a:ext>
            </a:extLst>
          </p:cNvPr>
          <p:cNvSpPr/>
          <p:nvPr/>
        </p:nvSpPr>
        <p:spPr>
          <a:xfrm>
            <a:off x="2961862" y="4476625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F1EBDD-0247-4CAF-99CB-2EB20A34608B}"/>
              </a:ext>
            </a:extLst>
          </p:cNvPr>
          <p:cNvSpPr/>
          <p:nvPr/>
        </p:nvSpPr>
        <p:spPr>
          <a:xfrm>
            <a:off x="2961862" y="5382528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23A422A-4DA3-4BA4-BB5F-0F773A4B3DE5}"/>
              </a:ext>
            </a:extLst>
          </p:cNvPr>
          <p:cNvSpPr/>
          <p:nvPr/>
        </p:nvSpPr>
        <p:spPr>
          <a:xfrm>
            <a:off x="4333883" y="2365950"/>
            <a:ext cx="3001487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94B36FE-768E-4381-BB11-EBB1AABC0DB6}"/>
              </a:ext>
            </a:extLst>
          </p:cNvPr>
          <p:cNvSpPr/>
          <p:nvPr/>
        </p:nvSpPr>
        <p:spPr>
          <a:xfrm>
            <a:off x="4333883" y="3268253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7CE7217-90B8-4183-99F3-0FF0AC869CC4}"/>
              </a:ext>
            </a:extLst>
          </p:cNvPr>
          <p:cNvSpPr/>
          <p:nvPr/>
        </p:nvSpPr>
        <p:spPr>
          <a:xfrm>
            <a:off x="4333883" y="4172079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244076-377D-45B8-B8BE-3035EBBB98F2}"/>
              </a:ext>
            </a:extLst>
          </p:cNvPr>
          <p:cNvSpPr/>
          <p:nvPr/>
        </p:nvSpPr>
        <p:spPr>
          <a:xfrm>
            <a:off x="4333883" y="5075905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98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6927" y="34890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상세 보기 기능은 이용자 화면과 동일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목록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보던 리스트 페이지로 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페이지 글을 클릭하였다면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리스트 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페이지로 돌아감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</a:rPr>
              <a:t>이전글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이전글</a:t>
            </a:r>
            <a:r>
              <a:rPr lang="ko-KR" altLang="en-US" sz="900" dirty="0">
                <a:solidFill>
                  <a:schemeClr val="tx1"/>
                </a:solidFill>
              </a:rPr>
              <a:t> 상세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>
                <a:solidFill>
                  <a:schemeClr val="tx1"/>
                </a:solidFill>
              </a:rPr>
              <a:t>번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</a:rPr>
              <a:t>다음글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다음글</a:t>
            </a:r>
            <a:r>
              <a:rPr lang="ko-KR" altLang="en-US" sz="900" dirty="0">
                <a:solidFill>
                  <a:schemeClr val="tx1"/>
                </a:solidFill>
              </a:rPr>
              <a:t> 상세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</a:rPr>
              <a:t>4</a:t>
            </a:r>
            <a:r>
              <a:rPr lang="ko-KR" altLang="en-US" sz="900" dirty="0">
                <a:solidFill>
                  <a:schemeClr val="tx1"/>
                </a:solidFill>
              </a:rPr>
              <a:t>번 글로 이동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이벤트 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글쓰기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- 61P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수정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글 수정 상태로 변경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 ('</a:t>
            </a:r>
            <a:r>
              <a:rPr lang="ko-KR" altLang="en-US" sz="900" dirty="0">
                <a:solidFill>
                  <a:schemeClr val="tx1"/>
                </a:solidFill>
              </a:rPr>
              <a:t>글을 삭제 </a:t>
            </a:r>
            <a:r>
              <a:rPr lang="ko-KR" altLang="en-US" sz="900" dirty="0" err="1">
                <a:solidFill>
                  <a:schemeClr val="tx1"/>
                </a:solidFill>
              </a:rPr>
              <a:t>하시겠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글이 삭제되며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리스트로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22637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이벤트 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직사각형 10"/>
          <p:cNvSpPr/>
          <p:nvPr/>
        </p:nvSpPr>
        <p:spPr>
          <a:xfrm>
            <a:off x="2451315" y="1126417"/>
            <a:ext cx="1518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/>
              <a:t>리뷰 작성하기 이벤트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83024" y="1496487"/>
            <a:ext cx="59329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2017.01.01  ~ 2017.01.31                                                                              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000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07641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17266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이전글</a:t>
            </a:r>
            <a:r>
              <a:rPr lang="ko-KR" altLang="en-US" sz="90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17366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다음글</a:t>
            </a:r>
            <a:r>
              <a:rPr lang="ko-KR" altLang="en-US" sz="900">
                <a:solidFill>
                  <a:schemeClr val="tx1"/>
                </a:solidFill>
              </a:rPr>
              <a:t>▼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72755" y="1780277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63230" y="1437377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484166" y="1949717"/>
          <a:ext cx="5933231" cy="3889109"/>
        </p:xfrm>
        <a:graphic>
          <a:graphicData uri="http://schemas.openxmlformats.org/drawingml/2006/table">
            <a:tbl>
              <a:tblPr/>
              <a:tblGrid>
                <a:gridCol w="593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1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2442643" y="83671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 bwMode="auto">
          <a:xfrm>
            <a:off x="7670158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6917683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136633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이벤트 등록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2385493" y="603736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7629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630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3631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396556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162107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904551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이벤트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</p:spTree>
    <p:extLst>
      <p:ext uri="{BB962C8B-B14F-4D97-AF65-F5344CB8AC3E}">
        <p14:creationId xmlns:p14="http://schemas.microsoft.com/office/powerpoint/2010/main" val="1177285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6161" y="353363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이벤트 등록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- 000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이벤트 요약 내용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- 000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이벤트 기간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달력 기능을 통해 입력할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이벤트는 설정한 이벤트 기간에만 이용자 화면 이벤트 리스트에 노출됨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조회수 시작 카운트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입력한 숫자부터 조회수가 시작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PC, </a:t>
            </a:r>
            <a:r>
              <a:rPr lang="ko-KR" altLang="en-US" sz="900" b="1" dirty="0">
                <a:solidFill>
                  <a:schemeClr val="tx1"/>
                </a:solidFill>
              </a:rPr>
              <a:t>모바일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선택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PC, </a:t>
            </a:r>
            <a:r>
              <a:rPr lang="ko-KR" altLang="en-US" sz="900" dirty="0">
                <a:solidFill>
                  <a:schemeClr val="tx1"/>
                </a:solidFill>
              </a:rPr>
              <a:t>모바일용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다른 사이즈로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이벤트 등록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리스트 이미지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 시 미리 보기 기능 제공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이벤트 내용 입력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또는 </a:t>
            </a:r>
            <a:r>
              <a:rPr lang="en-US" altLang="ko-KR" sz="900" dirty="0">
                <a:solidFill>
                  <a:schemeClr val="tx1"/>
                </a:solidFill>
              </a:rPr>
              <a:t>HTML</a:t>
            </a:r>
            <a:r>
              <a:rPr lang="ko-KR" altLang="en-US" sz="900" dirty="0">
                <a:solidFill>
                  <a:schemeClr val="tx1"/>
                </a:solidFill>
              </a:rPr>
              <a:t> 방법으로 입력 가능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기본은 에디터 화면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등록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검사 진행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검사 표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</a:rPr>
              <a:t>등록 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Confirm(“</a:t>
            </a:r>
            <a:r>
              <a:rPr lang="ko-KR" altLang="en-US" sz="900" dirty="0">
                <a:solidFill>
                  <a:schemeClr val="tx1"/>
                </a:solidFill>
              </a:rPr>
              <a:t>등록을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이벤트 리스트로 이동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수정하기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428066" y="603524"/>
            <a:ext cx="15797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/>
              <a:t>|  </a:t>
            </a:r>
            <a:r>
              <a:rPr lang="ko-KR" altLang="en-US" sz="1100" b="1" dirty="0"/>
              <a:t>이벤트 등록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수정하기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2447924" y="933475"/>
            <a:ext cx="601027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442643" y="83671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2447924" y="1266850"/>
            <a:ext cx="6010276" cy="55242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요약 내용을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3343750" y="1954086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</a:t>
            </a:r>
            <a:r>
              <a:rPr lang="ko-KR" altLang="en-US" sz="1000" dirty="0"/>
              <a:t>시작일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4839175" y="1954086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</a:t>
            </a:r>
            <a:r>
              <a:rPr lang="ko-KR" altLang="en-US" sz="1000" dirty="0"/>
              <a:t>종료일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59364" y="19469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~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alendar"/>
          <p:cNvSpPr>
            <a:spLocks noChangeAspect="1" noEditPoints="1"/>
          </p:cNvSpPr>
          <p:nvPr/>
        </p:nvSpPr>
        <p:spPr bwMode="auto">
          <a:xfrm>
            <a:off x="3394233" y="2011790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alendar"/>
          <p:cNvSpPr>
            <a:spLocks noChangeAspect="1" noEditPoints="1"/>
          </p:cNvSpPr>
          <p:nvPr/>
        </p:nvSpPr>
        <p:spPr bwMode="auto">
          <a:xfrm>
            <a:off x="4891088" y="200400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04462" y="1940422"/>
            <a:ext cx="967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</a:rPr>
              <a:t>이벤트 기간 </a:t>
            </a:r>
            <a:r>
              <a:rPr lang="en-US" altLang="ko-KR" sz="1000" dirty="0">
                <a:solidFill>
                  <a:srgbClr val="000000"/>
                </a:solidFill>
              </a:rPr>
              <a:t>: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2417215" y="3315277"/>
            <a:ext cx="6364835" cy="3024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이벤트 내용을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2418036" y="2434422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/>
              <a:t>PC</a:t>
            </a:r>
            <a:endParaRPr lang="ko-KR" altLang="en-US" sz="1000" dirty="0"/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3307309" y="2434422"/>
            <a:ext cx="891902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Mobile</a:t>
            </a:r>
            <a:endParaRPr lang="ko-KR" altLang="en-US" sz="1000" dirty="0"/>
          </a:p>
        </p:txBody>
      </p:sp>
      <p:sp>
        <p:nvSpPr>
          <p:cNvPr id="32" name="직사각형 31"/>
          <p:cNvSpPr>
            <a:spLocks noChangeArrowheads="1"/>
          </p:cNvSpPr>
          <p:nvPr/>
        </p:nvSpPr>
        <p:spPr bwMode="auto">
          <a:xfrm>
            <a:off x="2432424" y="3334004"/>
            <a:ext cx="6349626" cy="1972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 노출</a:t>
            </a:r>
            <a:endParaRPr lang="en-US" altLang="ko-KR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177533" y="1968997"/>
            <a:ext cx="14436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</a:rPr>
              <a:t>조회수 시작 카운트 </a:t>
            </a:r>
            <a:r>
              <a:rPr lang="en-US" altLang="ko-KR" sz="1000" b="1" dirty="0">
                <a:solidFill>
                  <a:srgbClr val="000000"/>
                </a:solidFill>
              </a:rPr>
              <a:t>: 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496651" y="1973136"/>
            <a:ext cx="952025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63764" y="6443811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등록 완료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707226" y="6443811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등록 취소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92910" y="2864347"/>
            <a:ext cx="1123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리스트 이미지 </a:t>
            </a:r>
            <a:r>
              <a:rPr lang="en-US" altLang="ko-KR" sz="1000" dirty="0">
                <a:solidFill>
                  <a:srgbClr val="000000"/>
                </a:solidFill>
              </a:rPr>
              <a:t>: 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7847832" y="2864346"/>
            <a:ext cx="650329" cy="2591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찾아보기</a:t>
            </a: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5029201" y="2869920"/>
            <a:ext cx="2743200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2417215" y="2686627"/>
            <a:ext cx="6364835" cy="62807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2584275" y="2791079"/>
            <a:ext cx="1139406" cy="41532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등록된 이미지가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없습니다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56464" y="3967146"/>
          <a:ext cx="5777918" cy="1940559"/>
        </p:xfrm>
        <a:graphic>
          <a:graphicData uri="http://schemas.openxmlformats.org/drawingml/2006/table">
            <a:tbl>
              <a:tblPr/>
              <a:tblGrid>
                <a:gridCol w="204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5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예측 행동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안내 문구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 클릭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요약 내용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요약 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미선택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기간을 선택해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 종료일이 시작일 보다 늦거나 과거의 날짜 선택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기간의 종료일은 시작일보다 늦거나 과거 날짜로 선택할 수 없습니다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기간을 다시 선택해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 시작 카운트 숫자 이외의 다른 문자 입력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조회수는 숫자만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리스트 이미지 미등록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리스트 이미지를 등록해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 미등록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2277198" y="957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77198" y="13098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277198" y="19575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068148" y="19861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852759" y="28830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277198" y="24623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277198" y="3624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619429" y="64798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71356" y="64798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이벤트 등록</a:t>
            </a:r>
            <a:r>
              <a:rPr lang="en-US" altLang="ko-KR"/>
              <a:t>/ </a:t>
            </a:r>
            <a:r>
              <a:rPr lang="ko-KR" altLang="en-US"/>
              <a:t>수정하기</a:t>
            </a:r>
            <a:endParaRPr lang="ko-KR" altLang="en-US" dirty="0"/>
          </a:p>
        </p:txBody>
      </p:sp>
      <p:grpSp>
        <p:nvGrpSpPr>
          <p:cNvPr id="52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931A5788-5377-4338-B985-2B5CE138C6A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10933" y="3529309"/>
            <a:ext cx="173361" cy="2808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53" name="Track">
              <a:extLst>
                <a:ext uri="{FF2B5EF4-FFF2-40B4-BE49-F238E27FC236}">
                  <a16:creationId xmlns:a16="http://schemas.microsoft.com/office/drawing/2014/main" id="{2EBDD6DD-DF6F-4EE2-B81A-A5BC6F02FC59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F06CCDD-6D1A-467D-B983-095DC31DA6A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4267238" y="2648972"/>
              <a:ext cx="1743042" cy="9493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9114BEC-753D-4D67-9BB5-5BD7FBE4215B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15136"/>
              <a:ext cx="51212" cy="3825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71DC71DC-41B9-424E-9AEE-42FBFF42735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59265"/>
              <a:ext cx="51212" cy="3825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양쪽 모서리가 둥근 사각형 27"/>
          <p:cNvSpPr/>
          <p:nvPr/>
        </p:nvSpPr>
        <p:spPr bwMode="auto">
          <a:xfrm>
            <a:off x="6988633" y="6124284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29" name="양쪽 모서리가 둥근 사각형 28"/>
          <p:cNvSpPr/>
          <p:nvPr/>
        </p:nvSpPr>
        <p:spPr bwMode="auto">
          <a:xfrm>
            <a:off x="7749734" y="6124284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7891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6E33978-3347-433E-981E-56A70C0E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92523"/>
              </p:ext>
            </p:extLst>
          </p:nvPr>
        </p:nvGraphicFramePr>
        <p:xfrm>
          <a:off x="2442617" y="1822163"/>
          <a:ext cx="6245669" cy="3551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951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10566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사유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내용 보기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사유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욕설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비방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43478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866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리뷰도배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61165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욕설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리뷰도배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불편해요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허위 광고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허위광고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550482" y="330255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불편사항  접수 리스트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신고 사유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리뷰 도배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욕설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비방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허위 광고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시 해당 신고 사유만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처리 전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처리 완료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상품명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상품명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해당 상품의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상세 보기 화면으로 연결</a:t>
            </a:r>
            <a:r>
              <a:rPr lang="en-US" altLang="ko-KR" sz="900" dirty="0">
                <a:solidFill>
                  <a:schemeClr val="tx1"/>
                </a:solidFill>
              </a:rPr>
              <a:t>(Blank)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신고 상세 내용 팝업</a:t>
            </a:r>
            <a:r>
              <a:rPr lang="en-US" altLang="ko-KR" sz="900" dirty="0">
                <a:solidFill>
                  <a:schemeClr val="tx1"/>
                </a:solidFill>
              </a:rPr>
              <a:t>(40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참고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선택 처리 완료 이동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항목이 처리 완료 탭 목록으로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불만</a:t>
            </a:r>
            <a:r>
              <a:rPr lang="en-US" altLang="ko-KR" sz="900" dirty="0"/>
              <a:t>/</a:t>
            </a:r>
            <a:r>
              <a:rPr lang="ko-KR" altLang="en-US" sz="900" dirty="0"/>
              <a:t>불편 사항 접수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2535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불만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불편 사항 접수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불만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불편사항 접수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4351" y="100893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 사유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056413" y="551723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2" name="타원 71"/>
          <p:cNvSpPr/>
          <p:nvPr/>
        </p:nvSpPr>
        <p:spPr>
          <a:xfrm>
            <a:off x="4104147" y="1019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50" panose="02020503020101020101" pitchFamily="18" charset="-127"/>
                <a:ea typeface="타이포_씨고딕 15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50" panose="02020503020101020101" pitchFamily="18" charset="-127"/>
              <a:ea typeface="타이포_씨고딕 150" panose="020205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67808" y="6222504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</a:t>
            </a:r>
            <a:r>
              <a:rPr lang="en-US" altLang="ko-KR" sz="900" b="1" dirty="0"/>
              <a:t>[1]</a:t>
            </a:r>
            <a:r>
              <a:rPr lang="en-US" altLang="ko-KR" sz="900" dirty="0"/>
              <a:t> [2] [3]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2442617" y="1426493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처리 전</a:t>
            </a: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3331890" y="1426493"/>
            <a:ext cx="891902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처리 완료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494312" y="5517232"/>
            <a:ext cx="143951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처리 완료로 이동</a:t>
            </a:r>
          </a:p>
        </p:txBody>
      </p:sp>
      <p:sp>
        <p:nvSpPr>
          <p:cNvPr id="86" name="타원 85"/>
          <p:cNvSpPr/>
          <p:nvPr/>
        </p:nvSpPr>
        <p:spPr>
          <a:xfrm>
            <a:off x="4642680" y="22035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65394" y="21935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402517" y="55466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259808" y="14333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50" panose="02020503020101020101" pitchFamily="18" charset="-127"/>
                <a:ea typeface="타이포_씨고딕 15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50" panose="02020503020101020101" pitchFamily="18" charset="-127"/>
              <a:ea typeface="타이포_씨고딕 15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불만</a:t>
            </a:r>
            <a:r>
              <a:rPr lang="en-US" altLang="ko-KR" dirty="0"/>
              <a:t>/</a:t>
            </a:r>
            <a:r>
              <a:rPr lang="ko-KR" altLang="en-US" dirty="0"/>
              <a:t>불편사항 접수</a:t>
            </a:r>
          </a:p>
        </p:txBody>
      </p:sp>
      <p:grpSp>
        <p:nvGrpSpPr>
          <p:cNvPr id="33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ACD781F-BE13-4893-BB86-0B29AC4E41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078256" y="1000254"/>
            <a:ext cx="978157" cy="241200"/>
            <a:chOff x="595684" y="1510660"/>
            <a:chExt cx="1368146" cy="323064"/>
          </a:xfrm>
          <a:solidFill>
            <a:srgbClr val="FFFFFF"/>
          </a:solidFill>
        </p:grpSpPr>
        <p:sp>
          <p:nvSpPr>
            <p:cNvPr id="34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BCEEF1A-ABFC-40B5-A265-D608D55300C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510660"/>
              <a:ext cx="1135988" cy="322919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/>
                  </a:solidFill>
                  <a:latin typeface="+mj-lt"/>
                  <a:cs typeface="Segoe UI" panose="020B0502040204020203" pitchFamily="34" charset="0"/>
                </a:rPr>
                <a:t>모두 보기</a:t>
              </a:r>
              <a:endParaRPr lang="en-US" sz="9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5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F6BD9-8960-4465-B8CF-0613C5CAC50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31664" y="1510660"/>
              <a:ext cx="232166" cy="323064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6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D0EFD8-AEBB-4728-9451-8CF6DB7A9B6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2983" y="1647895"/>
              <a:ext cx="89531" cy="4845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38" name="모서리가 둥근 직사각형 65">
            <a:extLst>
              <a:ext uri="{FF2B5EF4-FFF2-40B4-BE49-F238E27FC236}">
                <a16:creationId xmlns:a16="http://schemas.microsoft.com/office/drawing/2014/main" id="{EE38B894-7058-4F92-AB8F-2575D76CE859}"/>
              </a:ext>
            </a:extLst>
          </p:cNvPr>
          <p:cNvSpPr/>
          <p:nvPr/>
        </p:nvSpPr>
        <p:spPr>
          <a:xfrm>
            <a:off x="7987674" y="222953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보기</a:t>
            </a:r>
          </a:p>
        </p:txBody>
      </p:sp>
      <p:sp>
        <p:nvSpPr>
          <p:cNvPr id="39" name="모서리가 둥근 직사각형 65">
            <a:extLst>
              <a:ext uri="{FF2B5EF4-FFF2-40B4-BE49-F238E27FC236}">
                <a16:creationId xmlns:a16="http://schemas.microsoft.com/office/drawing/2014/main" id="{50422F83-1C36-4C95-9EC4-487F0E33B8AE}"/>
              </a:ext>
            </a:extLst>
          </p:cNvPr>
          <p:cNvSpPr/>
          <p:nvPr/>
        </p:nvSpPr>
        <p:spPr>
          <a:xfrm>
            <a:off x="7987674" y="2592050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0" name="모서리가 둥근 직사각형 65">
            <a:extLst>
              <a:ext uri="{FF2B5EF4-FFF2-40B4-BE49-F238E27FC236}">
                <a16:creationId xmlns:a16="http://schemas.microsoft.com/office/drawing/2014/main" id="{89CB2A45-F806-44A9-9D5B-D9E42E9FF0DC}"/>
              </a:ext>
            </a:extLst>
          </p:cNvPr>
          <p:cNvSpPr/>
          <p:nvPr/>
        </p:nvSpPr>
        <p:spPr>
          <a:xfrm>
            <a:off x="7987674" y="2954562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1" name="모서리가 둥근 직사각형 65">
            <a:extLst>
              <a:ext uri="{FF2B5EF4-FFF2-40B4-BE49-F238E27FC236}">
                <a16:creationId xmlns:a16="http://schemas.microsoft.com/office/drawing/2014/main" id="{B6CDA5DD-C69A-4A45-9E4C-C1CA1DEDE7E4}"/>
              </a:ext>
            </a:extLst>
          </p:cNvPr>
          <p:cNvSpPr/>
          <p:nvPr/>
        </p:nvSpPr>
        <p:spPr>
          <a:xfrm>
            <a:off x="7987674" y="3317074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2" name="모서리가 둥근 직사각형 65">
            <a:extLst>
              <a:ext uri="{FF2B5EF4-FFF2-40B4-BE49-F238E27FC236}">
                <a16:creationId xmlns:a16="http://schemas.microsoft.com/office/drawing/2014/main" id="{CC8CCAE2-A924-4016-AAAF-CADAD6F7AE74}"/>
              </a:ext>
            </a:extLst>
          </p:cNvPr>
          <p:cNvSpPr/>
          <p:nvPr/>
        </p:nvSpPr>
        <p:spPr>
          <a:xfrm>
            <a:off x="7987674" y="3679586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3" name="모서리가 둥근 직사각형 65">
            <a:extLst>
              <a:ext uri="{FF2B5EF4-FFF2-40B4-BE49-F238E27FC236}">
                <a16:creationId xmlns:a16="http://schemas.microsoft.com/office/drawing/2014/main" id="{D6A3726F-59EE-41F1-8C7C-A5029B4CFA79}"/>
              </a:ext>
            </a:extLst>
          </p:cNvPr>
          <p:cNvSpPr/>
          <p:nvPr/>
        </p:nvSpPr>
        <p:spPr>
          <a:xfrm>
            <a:off x="7987674" y="404209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4" name="모서리가 둥근 직사각형 65">
            <a:extLst>
              <a:ext uri="{FF2B5EF4-FFF2-40B4-BE49-F238E27FC236}">
                <a16:creationId xmlns:a16="http://schemas.microsoft.com/office/drawing/2014/main" id="{E7FC2023-9720-4EFA-B185-BC18254B427F}"/>
              </a:ext>
            </a:extLst>
          </p:cNvPr>
          <p:cNvSpPr/>
          <p:nvPr/>
        </p:nvSpPr>
        <p:spPr>
          <a:xfrm>
            <a:off x="7987674" y="4404610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5" name="모서리가 둥근 직사각형 65">
            <a:extLst>
              <a:ext uri="{FF2B5EF4-FFF2-40B4-BE49-F238E27FC236}">
                <a16:creationId xmlns:a16="http://schemas.microsoft.com/office/drawing/2014/main" id="{311A3110-01CF-43D7-831A-957AEFE556D7}"/>
              </a:ext>
            </a:extLst>
          </p:cNvPr>
          <p:cNvSpPr/>
          <p:nvPr/>
        </p:nvSpPr>
        <p:spPr>
          <a:xfrm>
            <a:off x="7987674" y="4767122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6" name="모서리가 둥근 직사각형 65">
            <a:extLst>
              <a:ext uri="{FF2B5EF4-FFF2-40B4-BE49-F238E27FC236}">
                <a16:creationId xmlns:a16="http://schemas.microsoft.com/office/drawing/2014/main" id="{46388822-4B89-4C09-8F98-358394D4F0F0}"/>
              </a:ext>
            </a:extLst>
          </p:cNvPr>
          <p:cNvSpPr/>
          <p:nvPr/>
        </p:nvSpPr>
        <p:spPr>
          <a:xfrm>
            <a:off x="7987674" y="5129634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보기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4C58156-E5E1-4DB2-871B-05889BCC8035}"/>
              </a:ext>
            </a:extLst>
          </p:cNvPr>
          <p:cNvCxnSpPr>
            <a:cxnSpLocks/>
          </p:cNvCxnSpPr>
          <p:nvPr/>
        </p:nvCxnSpPr>
        <p:spPr>
          <a:xfrm>
            <a:off x="2447925" y="1678493"/>
            <a:ext cx="6228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17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73105" y="332065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불편사항 신고 내용보기 팝업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 사항 팝업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버튼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신고 상세 내용 팝업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187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불만 불편 접수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불만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불편 접수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  </a:t>
            </a:r>
            <a:r>
              <a:rPr lang="en-US" altLang="ko-KR" sz="900" dirty="0"/>
              <a:t>- </a:t>
            </a:r>
            <a:r>
              <a:rPr lang="ko-KR" altLang="en-US" sz="900" dirty="0"/>
              <a:t>스타일 </a:t>
            </a:r>
            <a:r>
              <a:rPr lang="ko-KR" altLang="en-US" sz="900" dirty="0" err="1"/>
              <a:t>숍</a:t>
            </a:r>
            <a:r>
              <a:rPr lang="en-US" altLang="ko-KR" sz="900" dirty="0"/>
              <a:t> </a:t>
            </a:r>
            <a:r>
              <a:rPr lang="ko-KR" altLang="en-US" sz="900" dirty="0"/>
              <a:t>공지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 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상품 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1:1 </a:t>
            </a:r>
            <a:r>
              <a:rPr lang="ko-KR" altLang="en-US" sz="900" dirty="0"/>
              <a:t>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상품평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허위 상품 접수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게시판 카테고리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</a:t>
            </a:r>
            <a:r>
              <a:rPr lang="ko-KR" altLang="en-US" sz="900" dirty="0"/>
              <a:t> 관리</a:t>
            </a:r>
            <a:endParaRPr lang="en-US" altLang="ko-K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4352" y="10089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신고사유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3166572" y="1011763"/>
            <a:ext cx="1233978" cy="24425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모두 보기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79" y="1100552"/>
            <a:ext cx="8572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226074" y="1009688"/>
            <a:ext cx="171450" cy="2484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433514" y="1682108"/>
          <a:ext cx="6434260" cy="244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순번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신고사유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상품명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신고 내용 보기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40913" y="1924836"/>
          <a:ext cx="64332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신규사유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 {</a:t>
                      </a:r>
                      <a:r>
                        <a:rPr lang="ko-KR" altLang="en-US" sz="900" b="1" baseline="0" dirty="0"/>
                        <a:t>상품명 표기</a:t>
                      </a:r>
                      <a:r>
                        <a:rPr lang="en-US" altLang="ko-KR" sz="900" b="1" baseline="0" dirty="0"/>
                        <a:t>}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작성자</a:t>
                      </a:r>
                      <a:r>
                        <a:rPr lang="en-US" altLang="ko-KR" sz="900" b="0" dirty="0"/>
                        <a:t>ID}</a:t>
                      </a:r>
                      <a:endParaRPr lang="ko-KR" altLang="en-US" sz="900" b="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작성일</a:t>
                      </a:r>
                      <a:r>
                        <a:rPr lang="ko-KR" altLang="en-US" sz="900" b="0" baseline="0" dirty="0"/>
                        <a:t> 표기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9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상품도배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abcde8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8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abcde7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7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업체상품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abcde6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상품도배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abcde5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5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abcde4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4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업체상품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abcde3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abcde2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허위매물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abcde1</a:t>
                      </a:r>
                      <a:endParaRPr lang="ko-KR" altLang="en-US" sz="900" b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03794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410475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78300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315553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352806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76" y="389374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4056413" y="5318697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068834" y="6104330"/>
            <a:ext cx="29770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처음</a:t>
            </a:r>
            <a:r>
              <a:rPr lang="en-US" altLang="ko-KR" sz="1000" dirty="0"/>
              <a:t>|  &lt;</a:t>
            </a:r>
            <a:r>
              <a:rPr lang="ko-KR" altLang="en-US" sz="1000" dirty="0"/>
              <a:t>이전</a:t>
            </a:r>
            <a:r>
              <a:rPr lang="en-US" altLang="ko-KR" sz="1000" dirty="0"/>
              <a:t> | </a:t>
            </a:r>
            <a:r>
              <a:rPr lang="en-US" altLang="ko-KR" sz="1000" b="1" dirty="0"/>
              <a:t>[1]</a:t>
            </a:r>
            <a:r>
              <a:rPr lang="en-US" altLang="ko-KR" sz="1000" dirty="0"/>
              <a:t> [2] [3] [4] [5] | </a:t>
            </a:r>
            <a:r>
              <a:rPr lang="ko-KR" altLang="en-US" sz="1000" dirty="0"/>
              <a:t>다음</a:t>
            </a:r>
            <a:r>
              <a:rPr lang="en-US" altLang="ko-KR" sz="1000" dirty="0"/>
              <a:t>&gt;  |</a:t>
            </a:r>
            <a:r>
              <a:rPr lang="ko-KR" altLang="en-US" sz="1000" dirty="0"/>
              <a:t>마지막</a:t>
            </a:r>
            <a:r>
              <a:rPr lang="en-US" altLang="ko-KR" sz="1000" dirty="0"/>
              <a:t>|</a:t>
            </a:r>
            <a:endParaRPr lang="ko-KR" altLang="en-US" sz="1000" dirty="0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09" y="425817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09" y="463070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69" y="499638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2432323" y="1426493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처리 전</a:t>
            </a: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3321596" y="1426493"/>
            <a:ext cx="891902" cy="25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처리 완료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494312" y="5318697"/>
            <a:ext cx="143951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처리 완료로 이동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1156080" y="327224"/>
            <a:ext cx="7710057" cy="6418053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1628775" y="796283"/>
            <a:ext cx="4755258" cy="41448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1802751" y="974379"/>
            <a:ext cx="1964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MONOTT </a:t>
            </a:r>
            <a:r>
              <a:rPr lang="ko-KR" altLang="en-US" sz="1200" b="1" dirty="0" err="1"/>
              <a:t>비매너</a:t>
            </a:r>
            <a:r>
              <a:rPr lang="ko-KR" altLang="en-US" sz="1200" b="1" dirty="0"/>
              <a:t> 회원 신고</a:t>
            </a:r>
            <a:endParaRPr lang="en-US" altLang="ko-KR" sz="12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802750" y="1316999"/>
            <a:ext cx="446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036926" y="1050225"/>
            <a:ext cx="131083" cy="126854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36075" y="1409353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아이디  </a:t>
            </a:r>
            <a:r>
              <a:rPr lang="en-US" altLang="ko-KR" sz="900" dirty="0"/>
              <a:t>{</a:t>
            </a:r>
            <a:r>
              <a:rPr lang="ko-KR" altLang="en-US" sz="900" dirty="0"/>
              <a:t>신고 아이디 표기</a:t>
            </a:r>
            <a:r>
              <a:rPr lang="en-US" altLang="ko-KR" sz="900" dirty="0"/>
              <a:t>}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767547" y="1378342"/>
            <a:ext cx="1694682" cy="2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작성자 </a:t>
            </a:r>
            <a:r>
              <a:rPr lang="en-US" altLang="ko-KR" sz="900" b="1" dirty="0"/>
              <a:t> </a:t>
            </a:r>
            <a:r>
              <a:rPr lang="en-US" altLang="ko-KR" sz="900" dirty="0"/>
              <a:t>{</a:t>
            </a:r>
            <a:r>
              <a:rPr lang="ko-KR" altLang="en-US" sz="900" dirty="0"/>
              <a:t>작성자 </a:t>
            </a:r>
            <a:r>
              <a:rPr lang="en-US" altLang="ko-KR" sz="900" dirty="0"/>
              <a:t>ID </a:t>
            </a:r>
            <a:r>
              <a:rPr lang="ko-KR" altLang="en-US" sz="900" dirty="0"/>
              <a:t>표기</a:t>
            </a:r>
            <a:r>
              <a:rPr lang="en-US" altLang="ko-KR" sz="900" dirty="0"/>
              <a:t>}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30946" y="1682517"/>
            <a:ext cx="28712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신고사유 </a:t>
            </a:r>
            <a:r>
              <a:rPr lang="en-US" altLang="ko-KR" sz="900" b="1" dirty="0"/>
              <a:t> </a:t>
            </a:r>
            <a:r>
              <a:rPr lang="en-US" altLang="ko-KR" sz="900" dirty="0"/>
              <a:t>{</a:t>
            </a:r>
            <a:r>
              <a:rPr lang="ko-KR" altLang="en-US" sz="900" dirty="0"/>
              <a:t>선택한 신고 사유 표기</a:t>
            </a:r>
            <a:r>
              <a:rPr lang="en-US" altLang="ko-KR" sz="900" dirty="0"/>
              <a:t> (</a:t>
            </a:r>
            <a:r>
              <a:rPr lang="ko-KR" altLang="en-US" sz="900" dirty="0"/>
              <a:t>예</a:t>
            </a:r>
            <a:r>
              <a:rPr lang="en-US" altLang="ko-KR" sz="900" dirty="0"/>
              <a:t>) </a:t>
            </a:r>
            <a:r>
              <a:rPr lang="ko-KR" altLang="en-US" sz="900" dirty="0"/>
              <a:t>광고</a:t>
            </a:r>
            <a:r>
              <a:rPr lang="en-US" altLang="ko-KR" sz="900" dirty="0"/>
              <a:t>, </a:t>
            </a:r>
            <a:r>
              <a:rPr lang="ko-KR" altLang="en-US" sz="900" dirty="0"/>
              <a:t>허위리뷰</a:t>
            </a:r>
            <a:r>
              <a:rPr lang="en-US" altLang="ko-KR" sz="900" dirty="0"/>
              <a:t>}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49642" y="2196238"/>
            <a:ext cx="11785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제목을 표기합니다</a:t>
            </a:r>
            <a:r>
              <a:rPr lang="en-US" altLang="ko-KR" sz="900" b="1" dirty="0"/>
              <a:t>.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802750" y="1988840"/>
            <a:ext cx="446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>
            <a:spLocks noChangeArrowheads="1"/>
          </p:cNvSpPr>
          <p:nvPr/>
        </p:nvSpPr>
        <p:spPr bwMode="auto">
          <a:xfrm>
            <a:off x="1802750" y="2468431"/>
            <a:ext cx="4464000" cy="197102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  </a:t>
            </a:r>
            <a:endParaRPr lang="en-US" altLang="ko-KR" sz="900" dirty="0"/>
          </a:p>
          <a:p>
            <a:r>
              <a:rPr lang="ko-KR" altLang="en-US" sz="900" dirty="0"/>
              <a:t>내용을 표기합니다</a:t>
            </a:r>
            <a:r>
              <a:rPr lang="en-US" altLang="ko-KR" sz="900" dirty="0"/>
              <a:t>.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95700" y="4588224"/>
            <a:ext cx="59055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60" name="타원 59"/>
          <p:cNvSpPr/>
          <p:nvPr/>
        </p:nvSpPr>
        <p:spPr>
          <a:xfrm>
            <a:off x="3680456" y="9796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불만 불편 접수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489FD5-3AF1-4F03-96D7-48D4A470D178}"/>
              </a:ext>
            </a:extLst>
          </p:cNvPr>
          <p:cNvSpPr/>
          <p:nvPr/>
        </p:nvSpPr>
        <p:spPr bwMode="auto">
          <a:xfrm>
            <a:off x="1806047" y="1035941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4391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920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8582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단일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상세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보기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 닫기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다중 입력 시에도 해당 조건에 맞는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검색 결과 출력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소요 시간이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초 이상인 경우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액티브 </a:t>
            </a:r>
            <a:r>
              <a:rPr lang="ko-KR" altLang="en-US" sz="900" dirty="0" err="1">
                <a:solidFill>
                  <a:schemeClr val="tx1"/>
                </a:solidFill>
              </a:rPr>
              <a:t>인티케이터</a:t>
            </a:r>
            <a:r>
              <a:rPr lang="ko-KR" altLang="en-US" sz="900" dirty="0">
                <a:solidFill>
                  <a:schemeClr val="tx1"/>
                </a:solidFill>
              </a:rPr>
              <a:t> 노출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로딩 이미지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로딩 이미지 삽입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등급별 의미 안내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각 등급별 회원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 가입일 순 정렬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</a:rPr>
              <a:t>20</a:t>
            </a:r>
            <a:r>
              <a:rPr lang="ko-KR" altLang="en-US" sz="900" dirty="0">
                <a:solidFill>
                  <a:schemeClr val="tx1"/>
                </a:solidFill>
              </a:rPr>
              <a:t>개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1</a:t>
            </a:r>
            <a:r>
              <a:rPr lang="ko-KR" altLang="en-US" sz="900" dirty="0">
                <a:solidFill>
                  <a:schemeClr val="tx1"/>
                </a:solidFill>
              </a:rPr>
              <a:t>만 고객 이상 시 기본값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최근 가입한 회원 </a:t>
            </a:r>
            <a:r>
              <a:rPr lang="en-US" altLang="ko-KR" sz="900" dirty="0">
                <a:solidFill>
                  <a:schemeClr val="tx1"/>
                </a:solidFill>
              </a:rPr>
              <a:t>100</a:t>
            </a:r>
            <a:r>
              <a:rPr lang="ko-KR" altLang="en-US" sz="900" dirty="0">
                <a:solidFill>
                  <a:schemeClr val="tx1"/>
                </a:solidFill>
              </a:rPr>
              <a:t>명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표기 항목 </a:t>
            </a:r>
            <a:r>
              <a:rPr lang="ko-KR" altLang="en-US" sz="900" dirty="0" err="1">
                <a:solidFill>
                  <a:schemeClr val="tx1"/>
                </a:solidFill>
              </a:rPr>
              <a:t>기획안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아이디 클릭 시 상세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선택 탈퇴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리스트  선택 후 클릭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선택된 리스트 회원 탈퇴 리스트로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이용자 화면에서 탈퇴 회원 리스트로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이동된 아이디 로그인 시 비회원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로그인 시와 같은 프로세스로 처리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선택 회원 포인트 지급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계정에 포인트 지급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적립금 지급 팝업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검색된 회원 포인트 지급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검색된 계정에 포인트 일괄 지급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적립금 지급 팝업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584" y="323131"/>
            <a:ext cx="1462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0419" y="603524"/>
            <a:ext cx="7550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38451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93102" y="2982144"/>
            <a:ext cx="5662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▶회원 등급</a:t>
            </a:r>
            <a:r>
              <a:rPr lang="en-US" altLang="ko-KR" sz="900" dirty="0"/>
              <a:t>: 1. MONOTT</a:t>
            </a:r>
            <a:r>
              <a:rPr lang="ko-KR" altLang="en-US" sz="900" dirty="0"/>
              <a:t> 회원</a:t>
            </a:r>
            <a:r>
              <a:rPr lang="en-US" altLang="ko-KR" sz="900" dirty="0"/>
              <a:t>({00}</a:t>
            </a:r>
            <a:r>
              <a:rPr lang="ko-KR" altLang="en-US" sz="900" dirty="0"/>
              <a:t>명</a:t>
            </a:r>
            <a:r>
              <a:rPr lang="en-US" altLang="ko-KR" sz="900" dirty="0"/>
              <a:t>),</a:t>
            </a:r>
            <a:r>
              <a:rPr lang="ko-KR" altLang="en-US" sz="900" dirty="0"/>
              <a:t> </a:t>
            </a:r>
            <a:r>
              <a:rPr lang="en-US" altLang="ko-KR" sz="900" dirty="0"/>
              <a:t>2. VIP</a:t>
            </a:r>
            <a:r>
              <a:rPr lang="ko-KR" altLang="en-US" sz="900" dirty="0"/>
              <a:t> 회원</a:t>
            </a:r>
            <a:r>
              <a:rPr lang="en-US" altLang="ko-KR" sz="900" dirty="0"/>
              <a:t>({00})</a:t>
            </a:r>
            <a:r>
              <a:rPr lang="ko-KR" altLang="en-US" sz="900" dirty="0"/>
              <a:t>명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3. </a:t>
            </a:r>
            <a:r>
              <a:rPr lang="ko-KR" altLang="en-US" sz="900" dirty="0"/>
              <a:t>고객센터</a:t>
            </a:r>
            <a:r>
              <a:rPr lang="en-US" altLang="ko-KR" sz="900" dirty="0"/>
              <a:t>({0})</a:t>
            </a:r>
            <a:r>
              <a:rPr lang="ko-KR" altLang="en-US" sz="900" dirty="0"/>
              <a:t>명</a:t>
            </a:r>
            <a:r>
              <a:rPr lang="en-US" altLang="ko-KR" sz="900" dirty="0"/>
              <a:t>, 4. </a:t>
            </a:r>
            <a:r>
              <a:rPr lang="ko-KR" altLang="en-US" sz="900" dirty="0" err="1"/>
              <a:t>운영팀</a:t>
            </a:r>
            <a:r>
              <a:rPr lang="en-US" altLang="ko-KR" sz="900" dirty="0"/>
              <a:t>({00}</a:t>
            </a:r>
            <a:r>
              <a:rPr lang="ko-KR" altLang="en-US" sz="900" dirty="0"/>
              <a:t>명</a:t>
            </a:r>
            <a:r>
              <a:rPr lang="en-US" altLang="ko-KR" sz="900" dirty="0"/>
              <a:t>), 5. </a:t>
            </a:r>
            <a:r>
              <a:rPr lang="ko-KR" altLang="en-US" sz="900" dirty="0" err="1"/>
              <a:t>사업팀</a:t>
            </a:r>
            <a:r>
              <a:rPr lang="en-US" altLang="ko-KR" sz="900" dirty="0"/>
              <a:t>({00})</a:t>
            </a:r>
            <a:r>
              <a:rPr lang="ko-KR" altLang="en-US" sz="900" dirty="0"/>
              <a:t>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67386" y="1727365"/>
            <a:ext cx="671979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가입일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회원 등급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메일 수신</a:t>
            </a:r>
            <a:endParaRPr lang="en-US" altLang="ko-KR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5776617" y="1425424"/>
            <a:ext cx="923925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포인트</a:t>
            </a:r>
            <a:endParaRPr lang="en-US" altLang="ko-KR" sz="900" b="1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2495191" y="959360"/>
            <a:ext cx="6245674" cy="20193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567608" y="1721385"/>
            <a:ext cx="6120000" cy="0"/>
          </a:xfrm>
          <a:prstGeom prst="lin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44" name="직사각형 43"/>
          <p:cNvSpPr/>
          <p:nvPr/>
        </p:nvSpPr>
        <p:spPr bwMode="auto">
          <a:xfrm>
            <a:off x="5165083" y="260863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상세 검색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495580" y="2365107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수신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425216" y="1845363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4320339" y="1805179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7783809" y="1800980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 bwMode="auto">
          <a:xfrm>
            <a:off x="6788252" y="1800980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7348652" y="1784364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8352923" y="18220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720488" y="1490553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/>
              <a:t>상세 검색  닫기△</a:t>
            </a:r>
            <a:endParaRPr lang="en-US" altLang="ko-KR" sz="900" b="1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560566" y="589632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64" name="Calendar"/>
          <p:cNvSpPr>
            <a:spLocks noChangeAspect="1" noEditPoints="1"/>
          </p:cNvSpPr>
          <p:nvPr/>
        </p:nvSpPr>
        <p:spPr bwMode="auto">
          <a:xfrm>
            <a:off x="3481388" y="187134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556521" y="1845363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0" name="Calendar"/>
          <p:cNvSpPr>
            <a:spLocks noChangeAspect="1" noEditPoints="1"/>
          </p:cNvSpPr>
          <p:nvPr/>
        </p:nvSpPr>
        <p:spPr bwMode="auto">
          <a:xfrm>
            <a:off x="4612693" y="187134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715345" y="11367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370036" y="12627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262348" y="2993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270075" y="37077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420204" y="59175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357268" y="5901655"/>
            <a:ext cx="1362941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회원 포인트 지급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4805068" y="5901655"/>
            <a:ext cx="1362941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검색된 회원 포인트 지급</a:t>
            </a:r>
          </a:p>
        </p:txBody>
      </p:sp>
      <p:sp>
        <p:nvSpPr>
          <p:cNvPr id="68" name="타원 67"/>
          <p:cNvSpPr/>
          <p:nvPr/>
        </p:nvSpPr>
        <p:spPr>
          <a:xfrm>
            <a:off x="3258404" y="59271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665389" y="59207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2050" name="Picture 2" descr="C:\Users\이정원\Desktop\1476789018_loadi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839" y="2568961"/>
            <a:ext cx="323603" cy="32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993001" y="3391275"/>
            <a:ext cx="17924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000</a:t>
            </a:r>
            <a:r>
              <a:rPr lang="ko-KR" altLang="en-US" sz="900" dirty="0"/>
              <a:t>건의 검색 결과가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</a:t>
            </a:r>
          </a:p>
        </p:txBody>
      </p:sp>
      <p:sp>
        <p:nvSpPr>
          <p:cNvPr id="79" name="타원 78"/>
          <p:cNvSpPr/>
          <p:nvPr/>
        </p:nvSpPr>
        <p:spPr>
          <a:xfrm>
            <a:off x="6475388" y="26227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14DA27-76E7-422C-ADDD-B5F71BDF90F0}"/>
              </a:ext>
            </a:extLst>
          </p:cNvPr>
          <p:cNvSpPr/>
          <p:nvPr/>
        </p:nvSpPr>
        <p:spPr>
          <a:xfrm>
            <a:off x="4909602" y="1118709"/>
            <a:ext cx="2160000" cy="2520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모서리가 둥근 직사각형 54">
            <a:extLst>
              <a:ext uri="{FF2B5EF4-FFF2-40B4-BE49-F238E27FC236}">
                <a16:creationId xmlns:a16="http://schemas.microsoft.com/office/drawing/2014/main" id="{59DA1ECC-9BBB-450F-9752-BE2B0210913D}"/>
              </a:ext>
            </a:extLst>
          </p:cNvPr>
          <p:cNvSpPr/>
          <p:nvPr/>
        </p:nvSpPr>
        <p:spPr>
          <a:xfrm>
            <a:off x="7154539" y="1118709"/>
            <a:ext cx="648564" cy="25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8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B57A26A-7353-4113-83E7-D1F25EA7538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4266" y="1118709"/>
            <a:ext cx="864000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8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04580D0-E980-454D-8BEA-B2A03C23A7A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41436" y="1547727"/>
              <a:ext cx="1229917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5FFA45-C0AC-4188-9720-684E03D3F78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671351" y="1547725"/>
              <a:ext cx="29247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5A1DCFC-947F-4504-BD5F-01AEBFF4E6B5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61197" y="1654264"/>
              <a:ext cx="112784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16F53231-C439-471B-BD01-ED11CAD9FB7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429364" y="2099426"/>
            <a:ext cx="443014" cy="248786"/>
            <a:chOff x="441436" y="1528848"/>
            <a:chExt cx="1522391" cy="286550"/>
          </a:xfrm>
          <a:solidFill>
            <a:srgbClr val="FFFFFF"/>
          </a:solidFill>
        </p:grpSpPr>
        <p:sp>
          <p:nvSpPr>
            <p:cNvPr id="8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0F04942-C297-491A-A2F6-C0C7573E4CA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41436" y="1528848"/>
              <a:ext cx="951983" cy="28655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1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D16B3BC-61E9-4AB9-A14A-E906728B819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393416" y="1547725"/>
              <a:ext cx="570411" cy="24879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38A2CC7-2F38-4806-BDBA-D706DFDB43AB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568640" y="1651287"/>
              <a:ext cx="219960" cy="4166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F41218E6-7556-489F-A908-C6AD616D9F72}"/>
              </a:ext>
            </a:extLst>
          </p:cNvPr>
          <p:cNvSpPr/>
          <p:nvPr/>
        </p:nvSpPr>
        <p:spPr bwMode="auto">
          <a:xfrm>
            <a:off x="3430867" y="243342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91FF221-A98F-423E-A0B2-B90566CDA20A}"/>
              </a:ext>
            </a:extLst>
          </p:cNvPr>
          <p:cNvSpPr/>
          <p:nvPr/>
        </p:nvSpPr>
        <p:spPr bwMode="auto">
          <a:xfrm>
            <a:off x="4007068" y="243342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F6F596D-B243-4794-B626-8A056BD6BE8E}"/>
              </a:ext>
            </a:extLst>
          </p:cNvPr>
          <p:cNvSpPr/>
          <p:nvPr/>
        </p:nvSpPr>
        <p:spPr>
          <a:xfrm>
            <a:off x="4057588" y="2365107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거부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DFB41B7-21E3-4BDB-8283-6EBF5B6F19BF}"/>
              </a:ext>
            </a:extLst>
          </p:cNvPr>
          <p:cNvSpPr/>
          <p:nvPr/>
        </p:nvSpPr>
        <p:spPr>
          <a:xfrm>
            <a:off x="4298807" y="6413121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95D3595C-CBCF-4ABB-9FD4-FFD927CDD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5307"/>
              </p:ext>
            </p:extLst>
          </p:nvPr>
        </p:nvGraphicFramePr>
        <p:xfrm>
          <a:off x="2495192" y="3669569"/>
          <a:ext cx="6420208" cy="2106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169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847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33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  <a:gridCol w="715737">
                  <a:extLst>
                    <a:ext uri="{9D8B030D-6E8A-4147-A177-3AD203B41FA5}">
                      <a16:colId xmlns:a16="http://schemas.microsoft.com/office/drawing/2014/main" val="917588959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포인트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본인확인 여부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년</a:t>
                      </a:r>
                      <a:r>
                        <a:rPr lang="en-US" altLang="ko-KR" sz="900" b="0" dirty="0"/>
                        <a:t>-</a:t>
                      </a:r>
                      <a:r>
                        <a:rPr lang="ko-KR" altLang="en-US" sz="900" b="0" dirty="0"/>
                        <a:t>월</a:t>
                      </a:r>
                      <a:r>
                        <a:rPr lang="en-US" altLang="ko-KR" sz="900" b="0" dirty="0"/>
                        <a:t>-</a:t>
                      </a:r>
                      <a:r>
                        <a:rPr lang="ko-KR" altLang="en-US" sz="900" b="0" dirty="0"/>
                        <a:t>일</a:t>
                      </a:r>
                      <a:r>
                        <a:rPr lang="en-US" altLang="ko-KR" sz="900" b="0" dirty="0"/>
                        <a:t>|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적립금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본인확인 여부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임꺽정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39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2687" y="31685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이름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아이디 수정 불가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비밀번호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비밀번호는 표기하지 않음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새로운 비밀번호로만 설정할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</a:rPr>
              <a:t>이메일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연락처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주소 수정가능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CI </a:t>
            </a:r>
            <a:r>
              <a:rPr lang="ko-KR" altLang="en-US" sz="900" b="1" dirty="0">
                <a:solidFill>
                  <a:schemeClr val="tx1"/>
                </a:solidFill>
              </a:rPr>
              <a:t>값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CI</a:t>
            </a:r>
            <a:r>
              <a:rPr lang="ko-KR" altLang="en-US" sz="900" dirty="0">
                <a:solidFill>
                  <a:schemeClr val="tx1"/>
                </a:solidFill>
              </a:rPr>
              <a:t>값이 있는 회원은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수정 불가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동의 내역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시 동의 내역 표기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가입일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가입 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 시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1, 2, 3, 4, 5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※ [</a:t>
            </a:r>
            <a:r>
              <a:rPr lang="ko-KR" altLang="en-US" sz="900" dirty="0">
                <a:solidFill>
                  <a:schemeClr val="tx1"/>
                </a:solidFill>
              </a:rPr>
              <a:t>기본 정책 관리 </a:t>
            </a:r>
            <a:r>
              <a:rPr lang="en-US" altLang="ko-KR" sz="900" dirty="0">
                <a:solidFill>
                  <a:schemeClr val="tx1"/>
                </a:solidFill>
              </a:rPr>
              <a:t>&gt; Admin </a:t>
            </a:r>
            <a:r>
              <a:rPr lang="ko-KR" altLang="en-US" sz="900" dirty="0">
                <a:solidFill>
                  <a:schemeClr val="tx1"/>
                </a:solidFill>
              </a:rPr>
              <a:t>메뉴 접근 권한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에서 회원 등급 생성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방문 횟수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해당 계정의 로그인 횟수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로그인 기록 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(46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</a:rPr>
              <a:t>최근 로그인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 로그인 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[10] </a:t>
            </a:r>
            <a:r>
              <a:rPr lang="ko-KR" altLang="en-US" sz="900" b="1" dirty="0">
                <a:solidFill>
                  <a:schemeClr val="tx1"/>
                </a:solidFill>
              </a:rPr>
              <a:t>총 구매 금액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총 구매 금액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배송 완료된 상품 금액만 계산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구매 내역보기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(46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[11] </a:t>
            </a:r>
            <a:r>
              <a:rPr lang="ko-KR" altLang="en-US" sz="900" b="1" dirty="0">
                <a:solidFill>
                  <a:schemeClr val="tx1"/>
                </a:solidFill>
              </a:rPr>
              <a:t>포인트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계정의 최종 적립금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포인트 적립 내역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팝업</a:t>
            </a:r>
            <a:r>
              <a:rPr lang="en-US" altLang="ko-KR" sz="900" dirty="0">
                <a:solidFill>
                  <a:schemeClr val="tx1"/>
                </a:solidFill>
              </a:rPr>
              <a:t>(00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[12]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25458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회원정보 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2279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회원정보 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465416" y="1151409"/>
          <a:ext cx="6006849" cy="3478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이름</a:t>
                      </a:r>
                      <a:endParaRPr lang="en-US" altLang="ko-KR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아이디</a:t>
                      </a:r>
                      <a:endParaRPr lang="en-US" altLang="ko-KR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person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비밀번호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  </a:t>
                      </a:r>
                      <a:r>
                        <a:rPr lang="ko-KR" altLang="en-US" sz="900" b="0" dirty="0"/>
                        <a:t>암호화 되어 있음       변경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연락처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CI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t/+HqBC5AAT26asgeW9W5i21a3dryfasdf87qm6a4T8Fw== 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동의 내역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 | </a:t>
                      </a:r>
                      <a:r>
                        <a:rPr lang="ko-KR" altLang="en-US" sz="900" b="0" dirty="0"/>
                        <a:t>이용약관</a:t>
                      </a:r>
                      <a:r>
                        <a:rPr lang="ko-KR" altLang="en-US" sz="900" b="0" baseline="0" dirty="0"/>
                        <a:t>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동의   </a:t>
                      </a:r>
                      <a:r>
                        <a:rPr lang="en-US" altLang="ko-KR" sz="900" b="0" dirty="0"/>
                        <a:t> | </a:t>
                      </a:r>
                      <a:r>
                        <a:rPr lang="ko-KR" altLang="en-US" sz="900" b="0" baseline="0" dirty="0"/>
                        <a:t>개인정보 처리방침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동의    </a:t>
                      </a:r>
                      <a:r>
                        <a:rPr lang="en-US" altLang="ko-KR" sz="900" b="0" dirty="0"/>
                        <a:t>| </a:t>
                      </a:r>
                      <a:r>
                        <a:rPr lang="ko-KR" altLang="en-US" sz="900" b="0" baseline="0" dirty="0"/>
                        <a:t>마케팅 동의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미동의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40697"/>
              </p:ext>
            </p:extLst>
          </p:nvPr>
        </p:nvGraphicFramePr>
        <p:xfrm>
          <a:off x="2446366" y="5020872"/>
          <a:ext cx="6033917" cy="1326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2022-08-23 12:30:20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 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방문횟수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23</a:t>
                      </a:r>
                      <a:r>
                        <a:rPr lang="ko-KR" altLang="en-US" sz="900" b="0" dirty="0"/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최근 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2017-08-23 12:30:20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리뷰수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100</a:t>
                      </a:r>
                      <a:r>
                        <a:rPr lang="ko-KR" altLang="en-US" sz="900" b="0" dirty="0"/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포인트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2,500</a:t>
                      </a:r>
                      <a:r>
                        <a:rPr lang="ko-KR" altLang="en-US" sz="900" b="0" dirty="0"/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 flipH="1">
            <a:off x="4600743" y="2397816"/>
            <a:ext cx="21431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50" b="1" dirty="0"/>
              <a:t>@</a:t>
            </a:r>
            <a:endParaRPr lang="ko-KR" altLang="en-US" sz="1050" b="1" dirty="0"/>
          </a:p>
        </p:txBody>
      </p:sp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3271114" y="2416867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 person</a:t>
            </a: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4811006" y="2416867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 person.co.kr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209586" y="2389788"/>
            <a:ext cx="1805302" cy="277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메일 수신 여부 </a:t>
            </a:r>
            <a:r>
              <a:rPr lang="en-US" altLang="ko-KR" sz="900" dirty="0"/>
              <a:t>:      </a:t>
            </a:r>
            <a:r>
              <a:rPr lang="ko-KR" altLang="en-US" sz="900" dirty="0"/>
              <a:t>수신        거부</a:t>
            </a:r>
            <a:endParaRPr lang="en-US" altLang="ko-KR" sz="900" dirty="0"/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5034931" y="2012455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비밀번호 입력</a:t>
            </a:r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6463424" y="2009822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</a:p>
        </p:txBody>
      </p:sp>
      <p:sp>
        <p:nvSpPr>
          <p:cNvPr id="75" name="타원 74"/>
          <p:cNvSpPr/>
          <p:nvPr/>
        </p:nvSpPr>
        <p:spPr>
          <a:xfrm>
            <a:off x="3317384" y="2118284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6" name="타원 75"/>
          <p:cNvSpPr/>
          <p:nvPr/>
        </p:nvSpPr>
        <p:spPr>
          <a:xfrm>
            <a:off x="7258084" y="25148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2452168" y="945942"/>
            <a:ext cx="5979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가입정보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23592" y="4806330"/>
            <a:ext cx="9553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이용</a:t>
            </a:r>
            <a:r>
              <a:rPr lang="en-US" altLang="ko-KR" sz="1000" dirty="0"/>
              <a:t>/</a:t>
            </a:r>
            <a:r>
              <a:rPr lang="ko-KR" altLang="en-US" sz="1000" dirty="0"/>
              <a:t>운영 정보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46391" y="2808888"/>
            <a:ext cx="1779654" cy="277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수신 여부 </a:t>
            </a:r>
            <a:r>
              <a:rPr lang="en-US" altLang="ko-KR" sz="900" dirty="0"/>
              <a:t>:      </a:t>
            </a:r>
            <a:r>
              <a:rPr lang="ko-KR" altLang="en-US" sz="900" dirty="0"/>
              <a:t>수신        거부</a:t>
            </a:r>
            <a:endParaRPr lang="en-US" altLang="ko-KR" sz="900" dirty="0"/>
          </a:p>
        </p:txBody>
      </p:sp>
      <p:sp>
        <p:nvSpPr>
          <p:cNvPr id="87" name="타원 86"/>
          <p:cNvSpPr/>
          <p:nvPr/>
        </p:nvSpPr>
        <p:spPr>
          <a:xfrm>
            <a:off x="6383787" y="29288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 bwMode="auto">
          <a:xfrm>
            <a:off x="7032104" y="6039536"/>
            <a:ext cx="10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포인트 적립 내역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4072137" y="6039536"/>
            <a:ext cx="972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리뷰 내역 보기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3791744" y="5620793"/>
            <a:ext cx="10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 기록 보기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5012683" y="6450510"/>
            <a:ext cx="711843" cy="2442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7746358" y="644098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목록보기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46" name="타원 45"/>
          <p:cNvSpPr/>
          <p:nvPr/>
        </p:nvSpPr>
        <p:spPr>
          <a:xfrm>
            <a:off x="2400756" y="20409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96996" y="24262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368860" y="55603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279576" y="60049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447928" y="51111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55668" y="55603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519960" y="60049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886817" y="6471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431408" y="641888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회원 탈퇴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5793733" y="645051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3278321" y="3205760"/>
            <a:ext cx="117938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62" name="직사각형 61"/>
          <p:cNvSpPr>
            <a:spLocks noChangeArrowheads="1"/>
          </p:cNvSpPr>
          <p:nvPr/>
        </p:nvSpPr>
        <p:spPr bwMode="auto">
          <a:xfrm>
            <a:off x="3278321" y="3508629"/>
            <a:ext cx="2579554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5916746" y="3508629"/>
            <a:ext cx="1722304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560143" y="3227988"/>
            <a:ext cx="1047031" cy="209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우편번호 검색</a:t>
            </a:r>
          </a:p>
        </p:txBody>
      </p:sp>
      <p:sp>
        <p:nvSpPr>
          <p:cNvPr id="98" name="타원 97"/>
          <p:cNvSpPr/>
          <p:nvPr/>
        </p:nvSpPr>
        <p:spPr>
          <a:xfrm>
            <a:off x="2576980" y="39369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351584" y="43122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639616" y="12378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440844" y="51111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 </a:t>
            </a:r>
            <a:r>
              <a:rPr lang="en-US" altLang="ko-KR" dirty="0"/>
              <a:t>&gt; </a:t>
            </a:r>
            <a:r>
              <a:rPr lang="ko-KR" altLang="en-US" dirty="0"/>
              <a:t>회원정보 상세 보기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30864B5-46B2-42D9-968E-904D5D58C648}"/>
              </a:ext>
            </a:extLst>
          </p:cNvPr>
          <p:cNvGrpSpPr/>
          <p:nvPr/>
        </p:nvGrpSpPr>
        <p:grpSpPr>
          <a:xfrm>
            <a:off x="3268798" y="2816408"/>
            <a:ext cx="1990527" cy="253911"/>
            <a:chOff x="2840169" y="2473549"/>
            <a:chExt cx="1990527" cy="25391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F7540A3-7ED7-4C4C-B14E-2422271B2987}"/>
                </a:ext>
              </a:extLst>
            </p:cNvPr>
            <p:cNvGrpSpPr/>
            <p:nvPr/>
          </p:nvGrpSpPr>
          <p:grpSpPr>
            <a:xfrm>
              <a:off x="2840169" y="2473549"/>
              <a:ext cx="1990527" cy="253911"/>
              <a:chOff x="2840169" y="1863104"/>
              <a:chExt cx="1990527" cy="253911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3B0B3D3-9512-4708-ADBB-9DF89DBA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616" y="1863104"/>
                <a:ext cx="540000" cy="25372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F58C0B46-76DD-4658-BF2D-EB8A16FF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169" y="1865015"/>
                <a:ext cx="540000" cy="252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00741BBD-62C9-4EAA-BF33-7FE0C84E2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96" y="1863104"/>
                <a:ext cx="540000" cy="25372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31BB5A-6DC2-4F54-BE4E-356ED87B112D}"/>
                </a:ext>
              </a:extLst>
            </p:cNvPr>
            <p:cNvSpPr txBox="1"/>
            <p:nvPr/>
          </p:nvSpPr>
          <p:spPr>
            <a:xfrm>
              <a:off x="3454126" y="2528651"/>
              <a:ext cx="3847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7B784A-210C-4A77-A321-2C1C8CDF77A4}"/>
                </a:ext>
              </a:extLst>
            </p:cNvPr>
            <p:cNvSpPr txBox="1"/>
            <p:nvPr/>
          </p:nvSpPr>
          <p:spPr>
            <a:xfrm>
              <a:off x="4178439" y="2528651"/>
              <a:ext cx="3847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109" name="타원 108">
            <a:extLst>
              <a:ext uri="{FF2B5EF4-FFF2-40B4-BE49-F238E27FC236}">
                <a16:creationId xmlns:a16="http://schemas.microsoft.com/office/drawing/2014/main" id="{89711C52-BC74-453A-BFCF-6CB34F84C0B6}"/>
              </a:ext>
            </a:extLst>
          </p:cNvPr>
          <p:cNvSpPr/>
          <p:nvPr/>
        </p:nvSpPr>
        <p:spPr bwMode="auto">
          <a:xfrm>
            <a:off x="6369267" y="2914340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CE4B62F-60FE-4F21-8462-09307330B58B}"/>
              </a:ext>
            </a:extLst>
          </p:cNvPr>
          <p:cNvSpPr/>
          <p:nvPr/>
        </p:nvSpPr>
        <p:spPr bwMode="auto">
          <a:xfrm>
            <a:off x="6936491" y="2914340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E728B40-9BFB-468C-8C10-047AC8EC9C7F}"/>
              </a:ext>
            </a:extLst>
          </p:cNvPr>
          <p:cNvSpPr/>
          <p:nvPr/>
        </p:nvSpPr>
        <p:spPr bwMode="auto">
          <a:xfrm>
            <a:off x="7797531" y="250035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C421AF8-ABA6-4F1C-A6C0-C1C87B1A0A5A}"/>
              </a:ext>
            </a:extLst>
          </p:cNvPr>
          <p:cNvSpPr/>
          <p:nvPr/>
        </p:nvSpPr>
        <p:spPr bwMode="auto">
          <a:xfrm>
            <a:off x="7243564" y="250035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75A858B-63B1-4519-9F4A-7C5805711B53}"/>
              </a:ext>
            </a:extLst>
          </p:cNvPr>
          <p:cNvSpPr/>
          <p:nvPr/>
        </p:nvSpPr>
        <p:spPr bwMode="auto">
          <a:xfrm>
            <a:off x="4444502" y="2102199"/>
            <a:ext cx="86170" cy="8617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8CF3302-EFEB-48A6-93F7-34B7D514C445}"/>
              </a:ext>
            </a:extLst>
          </p:cNvPr>
          <p:cNvSpPr/>
          <p:nvPr/>
        </p:nvSpPr>
        <p:spPr bwMode="auto">
          <a:xfrm>
            <a:off x="3301299" y="2102199"/>
            <a:ext cx="86170" cy="8617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11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B703EECC-2177-4096-AA96-3282A606657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543801" y="5118945"/>
            <a:ext cx="443014" cy="248786"/>
            <a:chOff x="441436" y="1528848"/>
            <a:chExt cx="1522391" cy="286550"/>
          </a:xfrm>
          <a:solidFill>
            <a:srgbClr val="FFFFFF"/>
          </a:solidFill>
        </p:grpSpPr>
        <p:sp>
          <p:nvSpPr>
            <p:cNvPr id="11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E3EAFA0-8D89-43A2-912B-6C4F96431AA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28848"/>
              <a:ext cx="951983" cy="28655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1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5EC3AFC-8A7D-4C7A-A174-A7322F5BE9F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393416" y="1547725"/>
              <a:ext cx="570411" cy="24879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C31993C-E006-4666-B768-9A34BAE6A99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568640" y="1651287"/>
              <a:ext cx="219960" cy="4166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257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/>
          <p:cNvSpPr/>
          <p:nvPr/>
        </p:nvSpPr>
        <p:spPr bwMode="auto">
          <a:xfrm>
            <a:off x="3179992" y="2966790"/>
            <a:ext cx="3924120" cy="34145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3298217" y="3042990"/>
            <a:ext cx="1011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리뷰 내역 보기</a:t>
            </a:r>
            <a:endParaRPr lang="en-US" altLang="ko-KR" sz="1000" b="1" dirty="0"/>
          </a:p>
        </p:txBody>
      </p:sp>
      <p:sp>
        <p:nvSpPr>
          <p:cNvPr id="108" name="직사각형 107"/>
          <p:cNvSpPr/>
          <p:nvPr/>
        </p:nvSpPr>
        <p:spPr bwMode="auto">
          <a:xfrm>
            <a:off x="3300754" y="3099783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09" name="직선 연결선 108"/>
          <p:cNvCxnSpPr>
            <a:cxnSpLocks/>
          </p:cNvCxnSpPr>
          <p:nvPr/>
        </p:nvCxnSpPr>
        <p:spPr>
          <a:xfrm>
            <a:off x="3280066" y="3353767"/>
            <a:ext cx="37469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 bwMode="auto">
          <a:xfrm>
            <a:off x="4903340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246689" y="3510051"/>
            <a:ext cx="107753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 </a:t>
            </a:r>
            <a:r>
              <a:rPr lang="en-US" altLang="ko-KR" sz="1000" dirty="0"/>
              <a:t>: person</a:t>
            </a:r>
          </a:p>
        </p:txBody>
      </p:sp>
      <p:sp>
        <p:nvSpPr>
          <p:cNvPr id="11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916194" y="3063579"/>
            <a:ext cx="110774" cy="10720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23018"/>
              </p:ext>
            </p:extLst>
          </p:nvPr>
        </p:nvGraphicFramePr>
        <p:xfrm>
          <a:off x="3281912" y="3740747"/>
          <a:ext cx="3731753" cy="21385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15">
                  <a:extLst>
                    <a:ext uri="{9D8B030D-6E8A-4147-A177-3AD203B41FA5}">
                      <a16:colId xmlns:a16="http://schemas.microsoft.com/office/drawing/2014/main" val="2155915364"/>
                    </a:ext>
                  </a:extLst>
                </a:gridCol>
                <a:gridCol w="1536646">
                  <a:extLst>
                    <a:ext uri="{9D8B030D-6E8A-4147-A177-3AD203B41FA5}">
                      <a16:colId xmlns:a16="http://schemas.microsoft.com/office/drawing/2014/main" val="1823930955"/>
                    </a:ext>
                  </a:extLst>
                </a:gridCol>
                <a:gridCol w="1185148">
                  <a:extLst>
                    <a:ext uri="{9D8B030D-6E8A-4147-A177-3AD203B41FA5}">
                      <a16:colId xmlns:a16="http://schemas.microsoft.com/office/drawing/2014/main" val="35709729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번호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주문일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/>
                        <a:t>리뷰명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리뷰내용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98358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6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40747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5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56180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4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4412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9592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65411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20492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1281826" y="423705"/>
            <a:ext cx="3741366" cy="228481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406854" y="465401"/>
            <a:ext cx="11833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/>
              <a:t>적립금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삭제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1376804" y="49705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356117" y="738378"/>
            <a:ext cx="358167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348014" y="824844"/>
            <a:ext cx="37670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</a:t>
            </a:r>
            <a:endParaRPr lang="en-US" altLang="ko-KR" sz="1000" dirty="0"/>
          </a:p>
        </p:txBody>
      </p:sp>
      <p:sp>
        <p:nvSpPr>
          <p:cNvPr id="52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807203" y="523086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887186" y="1834671"/>
            <a:ext cx="630957" cy="19015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3200762" y="1836209"/>
            <a:ext cx="966296" cy="18707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1290546" y="1806637"/>
            <a:ext cx="660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포인트 </a:t>
            </a:r>
            <a:r>
              <a:rPr lang="en-US" altLang="ko-KR" sz="1000" dirty="0"/>
              <a:t>: 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745898" y="1806637"/>
            <a:ext cx="5325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내용 </a:t>
            </a:r>
            <a:r>
              <a:rPr lang="en-US" altLang="ko-KR" sz="1000" dirty="0"/>
              <a:t>: 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238994" y="1830666"/>
            <a:ext cx="711843" cy="1981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적립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330172" y="2081540"/>
            <a:ext cx="1907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※ </a:t>
            </a:r>
            <a:r>
              <a:rPr lang="ko-KR" altLang="en-US" sz="800" dirty="0"/>
              <a:t>적립금 삭감 시 </a:t>
            </a:r>
            <a:r>
              <a:rPr lang="en-US" altLang="ko-KR" sz="800" dirty="0"/>
              <a:t>(</a:t>
            </a:r>
            <a:r>
              <a:rPr lang="ko-KR" altLang="en-US" sz="800" dirty="0"/>
              <a:t> </a:t>
            </a:r>
            <a:r>
              <a:rPr lang="en-US" altLang="ko-KR" sz="800" dirty="0"/>
              <a:t>- ) </a:t>
            </a:r>
            <a:r>
              <a:rPr lang="ko-KR" altLang="en-US" sz="800" dirty="0"/>
              <a:t>입력 </a:t>
            </a:r>
            <a:r>
              <a:rPr lang="en-US" altLang="ko-KR" sz="800" dirty="0"/>
              <a:t>(</a:t>
            </a:r>
            <a:r>
              <a:rPr lang="ko-KR" altLang="en-US" sz="800" dirty="0"/>
              <a:t>예</a:t>
            </a:r>
            <a:r>
              <a:rPr lang="en-US" altLang="ko-KR" sz="800" dirty="0"/>
              <a:t>) -5000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438265" y="180663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/>
              <a:t>원</a:t>
            </a:r>
            <a:endParaRPr lang="en-US" altLang="ko-KR" sz="10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1386318" y="1101095"/>
            <a:ext cx="3551175" cy="6046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r>
              <a:rPr lang="en-US" altLang="ko-KR" sz="1050" dirty="0"/>
              <a:t>abcde1,abcde2,abcde3,abcde4,abcde5,abcde6,abcde7</a:t>
            </a:r>
          </a:p>
          <a:p>
            <a:r>
              <a:rPr lang="en-US" altLang="ko-KR" sz="1050" dirty="0"/>
              <a:t>,abcde8</a:t>
            </a:r>
            <a:endParaRPr lang="ko-KR" altLang="en-US" sz="1050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786468" y="237291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292456" y="2966790"/>
            <a:ext cx="1576934" cy="34145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402150" y="304299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방문일 보기</a:t>
            </a:r>
            <a:endParaRPr lang="en-US" altLang="ko-KR" sz="1000" b="1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1387434" y="3091899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366747" y="3353767"/>
            <a:ext cx="13425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 bwMode="auto">
          <a:xfrm>
            <a:off x="1725499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359204" y="3747706"/>
            <a:ext cx="1149674" cy="2148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</p:txBody>
      </p:sp>
      <p:sp>
        <p:nvSpPr>
          <p:cNvPr id="66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2709030" y="3023940"/>
            <a:ext cx="110774" cy="10720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378865" y="3733384"/>
            <a:ext cx="1404000" cy="216279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 </a:t>
            </a:r>
            <a:r>
              <a:rPr lang="en-US" altLang="ko-KR" dirty="0"/>
              <a:t>&gt; </a:t>
            </a:r>
            <a:r>
              <a:rPr lang="ko-KR" altLang="en-US" dirty="0"/>
              <a:t>회원정보 상세 보기 </a:t>
            </a:r>
            <a:r>
              <a:rPr lang="en-US" altLang="ko-KR" dirty="0"/>
              <a:t>&gt; </a:t>
            </a:r>
            <a:r>
              <a:rPr lang="ko-KR" altLang="en-US" dirty="0"/>
              <a:t>팝업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0B2C3B-B719-408E-8C5B-18A8DCA39BBC}"/>
              </a:ext>
            </a:extLst>
          </p:cNvPr>
          <p:cNvSpPr/>
          <p:nvPr/>
        </p:nvSpPr>
        <p:spPr>
          <a:xfrm>
            <a:off x="1339737" y="3510051"/>
            <a:ext cx="107753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 </a:t>
            </a:r>
            <a:r>
              <a:rPr lang="en-US" altLang="ko-KR" sz="1000" dirty="0"/>
              <a:t>: person</a:t>
            </a:r>
          </a:p>
        </p:txBody>
      </p:sp>
      <p:grpSp>
        <p:nvGrpSpPr>
          <p:cNvPr id="61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60D8D8D6-81CE-4367-B935-ABCA95E4EF4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855483" y="4104184"/>
            <a:ext cx="144000" cy="1764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62" name="Track">
              <a:extLst>
                <a:ext uri="{FF2B5EF4-FFF2-40B4-BE49-F238E27FC236}">
                  <a16:creationId xmlns:a16="http://schemas.microsoft.com/office/drawing/2014/main" id="{5EC441DA-F718-4034-AAA1-D5CF978F810A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ED5F4B3-3787-4D8D-96AD-814A56619AA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5400000">
              <a:off x="4592761" y="2430515"/>
              <a:ext cx="1092005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D0CD962-487F-4462-AD4E-7F40A60BB0E1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0800000" flipH="1">
              <a:off x="5107937" y="1752222"/>
              <a:ext cx="61654" cy="609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1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F82397C7-80DE-4B5B-B569-25703877E26D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107936" y="3801521"/>
              <a:ext cx="61654" cy="609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90879BAE-2F08-4F9F-B0F4-8ED7E6BEE65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39411" y="3736180"/>
            <a:ext cx="144000" cy="216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73" name="Track">
              <a:extLst>
                <a:ext uri="{FF2B5EF4-FFF2-40B4-BE49-F238E27FC236}">
                  <a16:creationId xmlns:a16="http://schemas.microsoft.com/office/drawing/2014/main" id="{6703DEC2-3977-4013-B87A-2DF99A07A14E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EBAD4A2-5E5A-4CD5-B309-CA526B7E9A2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5400000">
              <a:off x="4481627" y="2491322"/>
              <a:ext cx="1314271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5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83C3DC-8263-4F82-BCAC-3B656A0E075B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5107937" y="1733934"/>
              <a:ext cx="61654" cy="4973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6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440F6843-05E4-4879-A2AA-23918662C27D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107936" y="3829995"/>
              <a:ext cx="61654" cy="4973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238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30252" y="39352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탈퇴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: ‘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.’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탈퇴일 순 정렬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</a:rPr>
              <a:t>20</a:t>
            </a:r>
            <a:r>
              <a:rPr lang="ko-KR" altLang="en-US" sz="900" dirty="0">
                <a:solidFill>
                  <a:schemeClr val="tx1"/>
                </a:solidFill>
              </a:rPr>
              <a:t>개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삭제 예정일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탈퇴일 기준 </a:t>
            </a:r>
            <a:r>
              <a:rPr lang="en-US" altLang="ko-KR" sz="900" dirty="0">
                <a:solidFill>
                  <a:schemeClr val="tx1"/>
                </a:solidFill>
              </a:rPr>
              <a:t>90</a:t>
            </a:r>
            <a:r>
              <a:rPr lang="ko-KR" altLang="en-US" sz="900" dirty="0">
                <a:solidFill>
                  <a:schemeClr val="tx1"/>
                </a:solidFill>
              </a:rPr>
              <a:t>일 뒤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(D-day </a:t>
            </a:r>
            <a:r>
              <a:rPr lang="ko-KR" altLang="en-US" sz="900" dirty="0">
                <a:solidFill>
                  <a:schemeClr val="tx1"/>
                </a:solidFill>
              </a:rPr>
              <a:t>기능 제공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상세 페이지 제공하지 않음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선택된 리스트 예정일과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무관하게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리스트 선택 후 클릭 시 </a:t>
            </a:r>
            <a:r>
              <a:rPr lang="en-US" altLang="ko-KR" sz="900" dirty="0">
                <a:solidFill>
                  <a:schemeClr val="tx1"/>
                </a:solidFill>
              </a:rPr>
              <a:t>confirm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('</a:t>
            </a:r>
            <a:r>
              <a:rPr lang="ko-KR" altLang="en-US" sz="900" dirty="0">
                <a:solidFill>
                  <a:schemeClr val="tx1"/>
                </a:solidFill>
              </a:rPr>
              <a:t>선택한 회원을 삭제 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삭제됨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 err="1">
                <a:solidFill>
                  <a:schemeClr val="tx1"/>
                </a:solidFill>
              </a:rPr>
              <a:t>삭제되었습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 err="1">
                <a:solidFill>
                  <a:schemeClr val="tx1"/>
                </a:solidFill>
              </a:rPr>
              <a:t>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187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탈퇴 회원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탈퇴 회원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2495191" y="956718"/>
            <a:ext cx="6269799" cy="60007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421883" y="3976769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탈퇴 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44" name="타원 43"/>
          <p:cNvSpPr/>
          <p:nvPr/>
        </p:nvSpPr>
        <p:spPr>
          <a:xfrm>
            <a:off x="3680278" y="11402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278337" y="39945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탈퇴 회원 리스트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0BAF743-986A-47E2-8A25-1F6139A3B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0720"/>
              </p:ext>
            </p:extLst>
          </p:nvPr>
        </p:nvGraphicFramePr>
        <p:xfrm>
          <a:off x="2495192" y="1777179"/>
          <a:ext cx="6269798" cy="2106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923">
                  <a:extLst>
                    <a:ext uri="{9D8B030D-6E8A-4147-A177-3AD203B41FA5}">
                      <a16:colId xmlns:a16="http://schemas.microsoft.com/office/drawing/2014/main" val="3676801026"/>
                    </a:ext>
                  </a:extLst>
                </a:gridCol>
                <a:gridCol w="589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179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832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213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탈퇴일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 예정일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임꺽정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user1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2012212-31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8F361A-D459-48A2-8320-2496AE22DFF4}"/>
              </a:ext>
            </a:extLst>
          </p:cNvPr>
          <p:cNvSpPr/>
          <p:nvPr/>
        </p:nvSpPr>
        <p:spPr>
          <a:xfrm>
            <a:off x="4298807" y="443711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42BDB0-C70E-4B62-8A1A-E7DB3F582C8E}"/>
              </a:ext>
            </a:extLst>
          </p:cNvPr>
          <p:cNvSpPr/>
          <p:nvPr/>
        </p:nvSpPr>
        <p:spPr>
          <a:xfrm>
            <a:off x="4909602" y="1113742"/>
            <a:ext cx="2160000" cy="2520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모서리가 둥근 직사각형 54">
            <a:extLst>
              <a:ext uri="{FF2B5EF4-FFF2-40B4-BE49-F238E27FC236}">
                <a16:creationId xmlns:a16="http://schemas.microsoft.com/office/drawing/2014/main" id="{41213ABB-F749-42AE-9F36-3B66F72C7D5F}"/>
              </a:ext>
            </a:extLst>
          </p:cNvPr>
          <p:cNvSpPr/>
          <p:nvPr/>
        </p:nvSpPr>
        <p:spPr>
          <a:xfrm>
            <a:off x="7154539" y="1113742"/>
            <a:ext cx="648564" cy="25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3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A04F2E15-CD67-4BEE-844A-32567D67800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4266" y="1113742"/>
            <a:ext cx="864000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38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AA8063-DD23-4281-A620-0D7DD6CCE26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7"/>
              <a:ext cx="1229917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3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B48BED-24E3-4679-A0D0-16C7028BB80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71351" y="1547725"/>
              <a:ext cx="29247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2EBC916-A392-4A4F-B457-850CD3683BB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61197" y="1654264"/>
              <a:ext cx="112784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2365419" y="16602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84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85052" y="30756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자동 발송 메일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메일 종류 선택 값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선택한 메일 양식 볼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완료 메일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탈퇴 완료 메일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자동 발송 여부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상황별로 메일 자동 발송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</a:rPr>
              <a:t>아니오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자동으로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발송하지 않음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※ </a:t>
            </a:r>
            <a:r>
              <a:rPr lang="ko-KR" altLang="en-US" sz="900" b="1" dirty="0">
                <a:solidFill>
                  <a:schemeClr val="tx1"/>
                </a:solidFill>
              </a:rPr>
              <a:t>발송 시점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가입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완료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주문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상품 주문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취소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상품 취소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배송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주문 상태를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배송중에서</a:t>
            </a:r>
            <a:r>
              <a:rPr lang="ko-KR" altLang="en-US" sz="900" dirty="0">
                <a:solidFill>
                  <a:schemeClr val="tx1"/>
                </a:solidFill>
              </a:rPr>
              <a:t> 배송 완료로 수정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탈퇴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회원 탈퇴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수정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346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메일 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6139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메일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메일 관리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443652" y="1742206"/>
            <a:ext cx="6262198" cy="45823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61110" y="1154352"/>
            <a:ext cx="20986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자동 발송 여부</a:t>
            </a:r>
            <a:r>
              <a:rPr lang="en-US" altLang="ko-KR" sz="1000" dirty="0"/>
              <a:t>    </a:t>
            </a:r>
            <a:r>
              <a:rPr lang="ko-KR" altLang="en-US" sz="1000" dirty="0"/>
              <a:t>○ 예    ○ </a:t>
            </a:r>
            <a:r>
              <a:rPr lang="ko-KR" altLang="en-US" sz="1000" dirty="0" err="1"/>
              <a:t>아니오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443652" y="1465980"/>
            <a:ext cx="6262198" cy="22947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MONOTT</a:t>
            </a:r>
            <a:r>
              <a:rPr lang="ko-KR" altLang="en-US" sz="900" dirty="0">
                <a:solidFill>
                  <a:schemeClr val="tx1"/>
                </a:solidFill>
              </a:rPr>
              <a:t>에 오신걸 환영합니다</a:t>
            </a:r>
            <a:r>
              <a:rPr lang="en-US" altLang="ko-KR" sz="900" dirty="0">
                <a:solidFill>
                  <a:schemeClr val="tx1"/>
                </a:solidFill>
              </a:rPr>
              <a:t>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31121" y="2184718"/>
            <a:ext cx="3960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MONOTT</a:t>
            </a:r>
            <a:endParaRPr lang="ko-KR" altLang="en-US" sz="2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709630" y="3068960"/>
            <a:ext cx="5618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49656" y="3193643"/>
            <a:ext cx="5706607" cy="194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34555" y="5187796"/>
            <a:ext cx="1188000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MONOTT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바로가기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980685" y="642625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수정완료</a:t>
            </a: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2469975" y="1756611"/>
            <a:ext cx="6218313" cy="2443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/>
              <a:t>에디터</a:t>
            </a:r>
            <a:r>
              <a:rPr lang="en-US" altLang="ko-KR" sz="900" b="1" dirty="0"/>
              <a:t>(editor)</a:t>
            </a:r>
            <a:r>
              <a:rPr lang="ko-KR" altLang="en-US" sz="900" b="1" dirty="0"/>
              <a:t> 기능 노출</a:t>
            </a:r>
            <a:endParaRPr lang="en-US" altLang="ko-KR" sz="900" b="1" dirty="0"/>
          </a:p>
        </p:txBody>
      </p:sp>
      <p:sp>
        <p:nvSpPr>
          <p:cNvPr id="43" name="양쪽 모서리가 둥근 사각형 42"/>
          <p:cNvSpPr/>
          <p:nvPr/>
        </p:nvSpPr>
        <p:spPr bwMode="auto">
          <a:xfrm>
            <a:off x="7731622" y="6107758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HTML</a:t>
            </a:r>
            <a:endParaRPr lang="ko-KR" altLang="en-US" sz="900" dirty="0"/>
          </a:p>
        </p:txBody>
      </p:sp>
      <p:sp>
        <p:nvSpPr>
          <p:cNvPr id="48" name="양쪽 모서리가 둥근 사각형 47"/>
          <p:cNvSpPr/>
          <p:nvPr/>
        </p:nvSpPr>
        <p:spPr bwMode="auto">
          <a:xfrm>
            <a:off x="6960097" y="6107758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에디터</a:t>
            </a:r>
          </a:p>
        </p:txBody>
      </p:sp>
      <p:sp>
        <p:nvSpPr>
          <p:cNvPr id="49" name="타원 48"/>
          <p:cNvSpPr/>
          <p:nvPr/>
        </p:nvSpPr>
        <p:spPr>
          <a:xfrm>
            <a:off x="4845038" y="64403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메일 관리</a:t>
            </a:r>
          </a:p>
        </p:txBody>
      </p:sp>
      <p:grpSp>
        <p:nvGrpSpPr>
          <p:cNvPr id="51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B65C534-4C35-46C9-A5A5-52C9B152C94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68281" y="837832"/>
            <a:ext cx="2187559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52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CE3F75C-C925-4B3E-8257-23F273A36A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1436" y="1547727"/>
              <a:ext cx="1406876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회원 가입 완료 메일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BB5E8C8-6661-41D3-A3F9-8105D8A13C0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848311" y="1547725"/>
              <a:ext cx="11551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FB2CBB4-4AF7-4957-86B2-97530AAA921B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83797" y="1654264"/>
              <a:ext cx="44545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82DC3F33-ED98-46FB-BFFB-79FCEAA85EE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1540" y="2003801"/>
            <a:ext cx="144000" cy="432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57" name="Track">
              <a:extLst>
                <a:ext uri="{FF2B5EF4-FFF2-40B4-BE49-F238E27FC236}">
                  <a16:creationId xmlns:a16="http://schemas.microsoft.com/office/drawing/2014/main" id="{9FB36E65-35E0-480E-B8B9-0B26ADA0B977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1E09B9-90D9-417B-A8A2-3791B7F3AA1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234117" y="2626760"/>
              <a:ext cx="1809316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F4B4681-C336-4A2B-81ED-C54B8B34F05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7934" y="1693205"/>
              <a:ext cx="61654" cy="2486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B7A750E5-7502-4954-9540-DAB9413345D8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7934" y="3893415"/>
              <a:ext cx="61654" cy="2486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2212455" y="11591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320455" y="8539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0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21465" y="319857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자동 발송 </a:t>
            </a:r>
            <a:r>
              <a:rPr lang="en-US" altLang="ko-KR" sz="900" b="1" dirty="0">
                <a:solidFill>
                  <a:schemeClr val="tx1"/>
                </a:solidFill>
              </a:rPr>
              <a:t>SMS</a:t>
            </a:r>
            <a:r>
              <a:rPr lang="ko-KR" altLang="en-US" sz="900" b="1" dirty="0">
                <a:solidFill>
                  <a:schemeClr val="tx1"/>
                </a:solidFill>
              </a:rPr>
              <a:t>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발송 시점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이용자 회원 가입 완료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이용자 결제 완료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(※</a:t>
            </a:r>
            <a:r>
              <a:rPr lang="ko-KR" altLang="en-US" sz="900" dirty="0">
                <a:solidFill>
                  <a:schemeClr val="tx1"/>
                </a:solidFill>
              </a:rPr>
              <a:t>발송 시점은 관리자가 임의로 추가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수정할 수 없음</a:t>
            </a:r>
            <a:r>
              <a:rPr lang="en-US" altLang="ko-KR" sz="900" dirty="0">
                <a:solidFill>
                  <a:schemeClr val="tx1"/>
                </a:solidFill>
              </a:rPr>
              <a:t>.)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발송 문구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관리자는 문구를 수정할 수 있음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최대 길이는 </a:t>
            </a:r>
            <a:r>
              <a:rPr lang="en-US" altLang="ko-KR" sz="900" dirty="0">
                <a:solidFill>
                  <a:schemeClr val="tx1"/>
                </a:solidFill>
              </a:rPr>
              <a:t>80byte</a:t>
            </a:r>
            <a:r>
              <a:rPr lang="ko-KR" altLang="en-US" sz="900" dirty="0">
                <a:solidFill>
                  <a:schemeClr val="tx1"/>
                </a:solidFill>
              </a:rPr>
              <a:t>로 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자동 발송 여부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선택할 경우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발송 시점별로 자동 발송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한 번 더 선택하면 선택이 해제됨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수정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402280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SMS </a:t>
            </a:r>
            <a:r>
              <a:rPr lang="ko-KR" altLang="en-US" sz="900" dirty="0"/>
              <a:t>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82673"/>
            <a:ext cx="57227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SMS </a:t>
            </a:r>
            <a:r>
              <a:rPr lang="ko-KR" altLang="en-US" sz="1100" b="1" dirty="0"/>
              <a:t>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95302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SMS </a:t>
            </a:r>
            <a:r>
              <a:rPr lang="ko-KR" altLang="en-US" sz="900" dirty="0">
                <a:solidFill>
                  <a:srgbClr val="FF0000"/>
                </a:solidFill>
              </a:rPr>
              <a:t>관리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 bwMode="auto">
          <a:xfrm>
            <a:off x="8019879" y="366999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 완료</a:t>
            </a:r>
          </a:p>
        </p:txBody>
      </p:sp>
      <p:sp>
        <p:nvSpPr>
          <p:cNvPr id="49" name="타원 48"/>
          <p:cNvSpPr/>
          <p:nvPr/>
        </p:nvSpPr>
        <p:spPr>
          <a:xfrm>
            <a:off x="7874403" y="36841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SMS 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B9734E8-51EF-41AB-A43D-6B6B2AEAC55B}"/>
              </a:ext>
            </a:extLst>
          </p:cNvPr>
          <p:cNvGraphicFramePr>
            <a:graphicFrameLocks noGrp="1"/>
          </p:cNvGraphicFramePr>
          <p:nvPr/>
        </p:nvGraphicFramePr>
        <p:xfrm>
          <a:off x="2428456" y="1052736"/>
          <a:ext cx="6331841" cy="2460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994">
                  <a:extLst>
                    <a:ext uri="{9D8B030D-6E8A-4147-A177-3AD203B41FA5}">
                      <a16:colId xmlns:a16="http://schemas.microsoft.com/office/drawing/2014/main" val="1086605383"/>
                    </a:ext>
                  </a:extLst>
                </a:gridCol>
                <a:gridCol w="1658115">
                  <a:extLst>
                    <a:ext uri="{9D8B030D-6E8A-4147-A177-3AD203B41FA5}">
                      <a16:colId xmlns:a16="http://schemas.microsoft.com/office/drawing/2014/main" val="3676801026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발송 시점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발송 문구 및 자동 발송 설정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수신자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이용자 회원 가입 완료 시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□ 자동 발송 여부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이용자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이용자 결제 완료 시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□ 자동 발송 여부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C82D0D-F4B7-4970-A654-2B80483E99E4}"/>
              </a:ext>
            </a:extLst>
          </p:cNvPr>
          <p:cNvSpPr/>
          <p:nvPr/>
        </p:nvSpPr>
        <p:spPr>
          <a:xfrm>
            <a:off x="4457701" y="1484784"/>
            <a:ext cx="1494283" cy="79208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안녕하세요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MONOTT</a:t>
            </a:r>
            <a:r>
              <a:rPr lang="ko-KR" altLang="en-US" sz="900" dirty="0">
                <a:solidFill>
                  <a:schemeClr val="tx1"/>
                </a:solidFill>
              </a:rPr>
              <a:t>의 회원이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되신 것을 </a:t>
            </a:r>
            <a:r>
              <a:rPr lang="ko-KR" altLang="en-US" sz="900" dirty="0" err="1">
                <a:solidFill>
                  <a:schemeClr val="tx1"/>
                </a:solidFill>
              </a:rPr>
              <a:t>축하드립니다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69391A-1DE5-47EB-8E93-72DDA29F11CE}"/>
              </a:ext>
            </a:extLst>
          </p:cNvPr>
          <p:cNvSpPr/>
          <p:nvPr/>
        </p:nvSpPr>
        <p:spPr>
          <a:xfrm>
            <a:off x="4457701" y="2593976"/>
            <a:ext cx="1494282" cy="76301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신규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주문 접수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{</a:t>
            </a:r>
            <a:r>
              <a:rPr lang="ko-KR" altLang="en-US" sz="900" dirty="0">
                <a:solidFill>
                  <a:schemeClr val="tx1"/>
                </a:solidFill>
              </a:rPr>
              <a:t>숍</a:t>
            </a:r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{</a:t>
            </a:r>
            <a:r>
              <a:rPr lang="ko-KR" altLang="en-US" sz="900" dirty="0">
                <a:solidFill>
                  <a:schemeClr val="tx1"/>
                </a:solidFill>
              </a:rPr>
              <a:t>주문 번호</a:t>
            </a:r>
            <a:r>
              <a:rPr lang="en-US" altLang="ko-KR" sz="900" dirty="0">
                <a:solidFill>
                  <a:schemeClr val="tx1"/>
                </a:solidFill>
              </a:rPr>
              <a:t>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CFACE6-9B76-4FE3-BF20-CD63228FC3C8}"/>
              </a:ext>
            </a:extLst>
          </p:cNvPr>
          <p:cNvSpPr/>
          <p:nvPr/>
        </p:nvSpPr>
        <p:spPr>
          <a:xfrm>
            <a:off x="5096841" y="13797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927279-6C8B-4B73-B1FD-1A2CF3D9AB01}"/>
              </a:ext>
            </a:extLst>
          </p:cNvPr>
          <p:cNvSpPr/>
          <p:nvPr/>
        </p:nvSpPr>
        <p:spPr>
          <a:xfrm>
            <a:off x="7093119" y="17728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178FB0-B843-4476-91A9-6E197E8C983A}"/>
              </a:ext>
            </a:extLst>
          </p:cNvPr>
          <p:cNvSpPr/>
          <p:nvPr/>
        </p:nvSpPr>
        <p:spPr>
          <a:xfrm>
            <a:off x="3335078" y="14877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910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7414" y="30756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대량 메일 발송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발송 메일 주소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발송 메일 주소 작성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최근에 입력한 메일 주소 자동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메일 발송 내용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제목 및 내용 입력 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내용은 에디터</a:t>
            </a:r>
            <a:r>
              <a:rPr lang="en-US" altLang="ko-KR" sz="900" dirty="0">
                <a:solidFill>
                  <a:schemeClr val="tx1"/>
                </a:solidFill>
              </a:rPr>
              <a:t>, Html 2</a:t>
            </a:r>
            <a:r>
              <a:rPr lang="ko-KR" altLang="en-US" sz="900" dirty="0">
                <a:solidFill>
                  <a:schemeClr val="tx1"/>
                </a:solidFill>
              </a:rPr>
              <a:t>가지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방법으로 입력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발송 대상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가입일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회원 등급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적립금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메일 수신여부 범위 지정 검색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다중 입력 시에도 해당 조건에 맞는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검색 결과 출력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발송대상을 검색해 주세요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(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 없음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아이디 클릭 시 상세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(</a:t>
            </a:r>
            <a:r>
              <a:rPr lang="ko-KR" altLang="en-US" sz="900" dirty="0">
                <a:solidFill>
                  <a:schemeClr val="tx1"/>
                </a:solidFill>
              </a:rPr>
              <a:t>새 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검색된 회원 모두 발송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내용이 검색된 회원 메일 주소로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발송 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선택 회원만 발송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내용이 체크된 리스트 회원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메일 주소로 발송 됨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033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대량 메일 발송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2367" y="603524"/>
            <a:ext cx="103874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| </a:t>
            </a:r>
            <a:r>
              <a:rPr lang="ko-KR" altLang="en-US" sz="1100" b="1" dirty="0"/>
              <a:t>대량 메일 발송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대량 메일 발송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3652" y="1933449"/>
            <a:ext cx="6262198" cy="149555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43652" y="1657224"/>
            <a:ext cx="6262198" cy="22947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72359" y="2322900"/>
            <a:ext cx="1880566" cy="2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작성하세요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3901466" y="6493323"/>
            <a:ext cx="1591566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검색된 회원 모두 발송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61693" y="1455837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</a:t>
            </a:r>
            <a:r>
              <a:rPr lang="ko-KR" altLang="en-US" sz="1000" b="1" dirty="0"/>
              <a:t> 발송 내용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14068" y="3555479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수신 대상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5621037" y="6493323"/>
            <a:ext cx="1591566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회원만 발송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2428876" y="3758928"/>
            <a:ext cx="6276975" cy="103822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93" name="양쪽 모서리가 둥근 사각형 92"/>
          <p:cNvSpPr/>
          <p:nvPr/>
        </p:nvSpPr>
        <p:spPr bwMode="auto">
          <a:xfrm>
            <a:off x="7650936" y="3248025"/>
            <a:ext cx="764679" cy="180000"/>
          </a:xfrm>
          <a:prstGeom prst="round2Same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HTML</a:t>
            </a:r>
            <a:endParaRPr lang="ko-KR" altLang="en-US" sz="900" dirty="0"/>
          </a:p>
        </p:txBody>
      </p:sp>
      <p:sp>
        <p:nvSpPr>
          <p:cNvPr id="95" name="타원 94"/>
          <p:cNvSpPr/>
          <p:nvPr/>
        </p:nvSpPr>
        <p:spPr>
          <a:xfrm>
            <a:off x="3128588" y="14227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090916" y="35162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848308" y="65105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572333" y="6501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양쪽 모서리가 둥근 사각형 59"/>
          <p:cNvSpPr/>
          <p:nvPr/>
        </p:nvSpPr>
        <p:spPr bwMode="auto">
          <a:xfrm>
            <a:off x="6882750" y="3248025"/>
            <a:ext cx="764679" cy="1800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에디터</a:t>
            </a:r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2479500" y="1945036"/>
            <a:ext cx="6208788" cy="1889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에디터</a:t>
            </a:r>
            <a:r>
              <a:rPr lang="en-US" altLang="ko-KR" sz="900" dirty="0"/>
              <a:t>(editor)</a:t>
            </a:r>
            <a:r>
              <a:rPr lang="ko-KR" altLang="en-US" sz="900" dirty="0"/>
              <a:t> 기능 노출</a:t>
            </a:r>
            <a:endParaRPr lang="en-US" altLang="ko-KR" sz="900" dirty="0"/>
          </a:p>
        </p:txBody>
      </p:sp>
      <p:sp>
        <p:nvSpPr>
          <p:cNvPr id="62" name="직사각형 61"/>
          <p:cNvSpPr/>
          <p:nvPr/>
        </p:nvSpPr>
        <p:spPr>
          <a:xfrm>
            <a:off x="3158505" y="4086562"/>
            <a:ext cx="186690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900" dirty="0"/>
              <a:t>    1     2     3     4     5</a:t>
            </a:r>
            <a:endParaRPr lang="ko-KR" altLang="en-US" sz="900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44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30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87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85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67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433118" y="865287"/>
            <a:ext cx="9441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</a:t>
            </a:r>
            <a:r>
              <a:rPr lang="ko-KR" altLang="en-US" sz="1000" b="1" dirty="0"/>
              <a:t> 발송 메일 주소</a:t>
            </a:r>
          </a:p>
        </p:txBody>
      </p:sp>
      <p:sp>
        <p:nvSpPr>
          <p:cNvPr id="105" name="직사각형 104"/>
          <p:cNvSpPr>
            <a:spLocks noChangeArrowheads="1"/>
          </p:cNvSpPr>
          <p:nvPr/>
        </p:nvSpPr>
        <p:spPr bwMode="auto">
          <a:xfrm>
            <a:off x="2451396" y="1073842"/>
            <a:ext cx="206304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dcstyle@dcstyle.co.kr</a:t>
            </a:r>
          </a:p>
        </p:txBody>
      </p:sp>
      <p:sp>
        <p:nvSpPr>
          <p:cNvPr id="107" name="타원 106"/>
          <p:cNvSpPr/>
          <p:nvPr/>
        </p:nvSpPr>
        <p:spPr>
          <a:xfrm>
            <a:off x="3406204" y="8305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대량 메일 발송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4D7882BF-6CC3-4589-9C46-E7347742E7CA}"/>
              </a:ext>
            </a:extLst>
          </p:cNvPr>
          <p:cNvGraphicFramePr>
            <a:graphicFrameLocks noGrp="1"/>
          </p:cNvGraphicFramePr>
          <p:nvPr/>
        </p:nvGraphicFramePr>
        <p:xfrm>
          <a:off x="2428875" y="4993755"/>
          <a:ext cx="6269438" cy="138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256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72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102">
                  <a:extLst>
                    <a:ext uri="{9D8B030D-6E8A-4147-A177-3AD203B41FA5}">
                      <a16:colId xmlns:a16="http://schemas.microsoft.com/office/drawing/2014/main" val="3491365442"/>
                    </a:ext>
                  </a:extLst>
                </a:gridCol>
                <a:gridCol w="782270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917588959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구매 금액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적립금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메일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거부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BF74BED9-C628-4629-A94D-8076E35550BE}"/>
              </a:ext>
            </a:extLst>
          </p:cNvPr>
          <p:cNvSpPr txBox="1"/>
          <p:nvPr/>
        </p:nvSpPr>
        <p:spPr>
          <a:xfrm>
            <a:off x="2588168" y="3709421"/>
            <a:ext cx="671979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가입일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회원 등급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메일 수신</a:t>
            </a:r>
            <a:endParaRPr lang="en-US" altLang="ko-KR" sz="9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D79B4E-24A3-4E4A-9AFC-087013D74A0E}"/>
              </a:ext>
            </a:extLst>
          </p:cNvPr>
          <p:cNvSpPr/>
          <p:nvPr/>
        </p:nvSpPr>
        <p:spPr>
          <a:xfrm>
            <a:off x="5292681" y="3708279"/>
            <a:ext cx="923925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구매 금액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적립금</a:t>
            </a:r>
            <a:endParaRPr lang="en-US" altLang="ko-KR" sz="9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1D5B8D6-6839-4519-BC90-AD94EA9C844F}"/>
              </a:ext>
            </a:extLst>
          </p:cNvPr>
          <p:cNvSpPr/>
          <p:nvPr/>
        </p:nvSpPr>
        <p:spPr bwMode="auto">
          <a:xfrm>
            <a:off x="5105651" y="4535569"/>
            <a:ext cx="711843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BC8A92F-3352-48AF-B0B2-DBAE0D00C450}"/>
              </a:ext>
            </a:extLst>
          </p:cNvPr>
          <p:cNvSpPr/>
          <p:nvPr/>
        </p:nvSpPr>
        <p:spPr>
          <a:xfrm>
            <a:off x="3316362" y="4347163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수신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A22D1-1630-498C-B4D5-346C3BBF2697}"/>
              </a:ext>
            </a:extLst>
          </p:cNvPr>
          <p:cNvSpPr/>
          <p:nvPr/>
        </p:nvSpPr>
        <p:spPr bwMode="auto">
          <a:xfrm>
            <a:off x="3245998" y="3827419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2760ADE-3FB2-4F2D-B39E-4E098807C2CF}"/>
              </a:ext>
            </a:extLst>
          </p:cNvPr>
          <p:cNvSpPr/>
          <p:nvPr/>
        </p:nvSpPr>
        <p:spPr>
          <a:xfrm>
            <a:off x="4141121" y="378723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642338D-7ACD-40EA-8CF5-A0F4B8A20889}"/>
              </a:ext>
            </a:extLst>
          </p:cNvPr>
          <p:cNvSpPr/>
          <p:nvPr/>
        </p:nvSpPr>
        <p:spPr bwMode="auto">
          <a:xfrm>
            <a:off x="7197301" y="381403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F1C3D04-60E9-4090-A92C-3E39F66B577B}"/>
              </a:ext>
            </a:extLst>
          </p:cNvPr>
          <p:cNvSpPr/>
          <p:nvPr/>
        </p:nvSpPr>
        <p:spPr bwMode="auto">
          <a:xfrm>
            <a:off x="6203643" y="381403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9F322C6-FECD-4C1E-93C4-AF7625609DA8}"/>
              </a:ext>
            </a:extLst>
          </p:cNvPr>
          <p:cNvSpPr/>
          <p:nvPr/>
        </p:nvSpPr>
        <p:spPr>
          <a:xfrm>
            <a:off x="6762144" y="3797417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A1C7064-119F-443D-B300-10D1EDE26A87}"/>
              </a:ext>
            </a:extLst>
          </p:cNvPr>
          <p:cNvSpPr/>
          <p:nvPr/>
        </p:nvSpPr>
        <p:spPr>
          <a:xfrm>
            <a:off x="7766415" y="3835093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6E11525-05F8-42D6-B16F-EF0A70662B56}"/>
              </a:ext>
            </a:extLst>
          </p:cNvPr>
          <p:cNvSpPr/>
          <p:nvPr/>
        </p:nvSpPr>
        <p:spPr bwMode="auto">
          <a:xfrm>
            <a:off x="7199200" y="409787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6D8604D-47B7-4A4C-9396-3B958EB2EB64}"/>
              </a:ext>
            </a:extLst>
          </p:cNvPr>
          <p:cNvSpPr/>
          <p:nvPr/>
        </p:nvSpPr>
        <p:spPr bwMode="auto">
          <a:xfrm>
            <a:off x="6203643" y="409787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C58571-5DBC-4369-86E8-A61274478912}"/>
              </a:ext>
            </a:extLst>
          </p:cNvPr>
          <p:cNvSpPr/>
          <p:nvPr/>
        </p:nvSpPr>
        <p:spPr>
          <a:xfrm>
            <a:off x="6764043" y="4081257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04529A6-0721-4C80-912A-0CFAB78F86B0}"/>
              </a:ext>
            </a:extLst>
          </p:cNvPr>
          <p:cNvSpPr/>
          <p:nvPr/>
        </p:nvSpPr>
        <p:spPr>
          <a:xfrm>
            <a:off x="7768314" y="4118933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117" name="Calendar">
            <a:extLst>
              <a:ext uri="{FF2B5EF4-FFF2-40B4-BE49-F238E27FC236}">
                <a16:creationId xmlns:a16="http://schemas.microsoft.com/office/drawing/2014/main" id="{606228CC-BB58-411D-990A-0FCF152D55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02170" y="385339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D955186-5ABB-4CFB-AAEE-78AC213BEBCA}"/>
              </a:ext>
            </a:extLst>
          </p:cNvPr>
          <p:cNvSpPr/>
          <p:nvPr/>
        </p:nvSpPr>
        <p:spPr bwMode="auto">
          <a:xfrm>
            <a:off x="4377303" y="3827419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Calendar">
            <a:extLst>
              <a:ext uri="{FF2B5EF4-FFF2-40B4-BE49-F238E27FC236}">
                <a16:creationId xmlns:a16="http://schemas.microsoft.com/office/drawing/2014/main" id="{65A9DCEF-6393-47EE-BE63-B0A8FE6A70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33475" y="385339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57EB84A-8790-4F19-BFD7-688188EAF96B}"/>
              </a:ext>
            </a:extLst>
          </p:cNvPr>
          <p:cNvSpPr/>
          <p:nvPr/>
        </p:nvSpPr>
        <p:spPr bwMode="auto">
          <a:xfrm>
            <a:off x="3251649" y="4415479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3B17424-F891-4865-A1E8-C667D778A509}"/>
              </a:ext>
            </a:extLst>
          </p:cNvPr>
          <p:cNvSpPr/>
          <p:nvPr/>
        </p:nvSpPr>
        <p:spPr bwMode="auto">
          <a:xfrm>
            <a:off x="3827850" y="4415479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E383AD6-31DA-40A2-B767-36DF95A7DC92}"/>
              </a:ext>
            </a:extLst>
          </p:cNvPr>
          <p:cNvSpPr/>
          <p:nvPr/>
        </p:nvSpPr>
        <p:spPr>
          <a:xfrm>
            <a:off x="3878370" y="4347163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거부</a:t>
            </a:r>
          </a:p>
        </p:txBody>
      </p:sp>
      <p:sp>
        <p:nvSpPr>
          <p:cNvPr id="97" name="타원 96"/>
          <p:cNvSpPr/>
          <p:nvPr/>
        </p:nvSpPr>
        <p:spPr>
          <a:xfrm>
            <a:off x="2327225" y="48667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29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E5CDFD12-0ECF-4AE0-B8D6-BF25E7DB3D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63322" y="2132984"/>
            <a:ext cx="144000" cy="1296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130" name="Track">
              <a:extLst>
                <a:ext uri="{FF2B5EF4-FFF2-40B4-BE49-F238E27FC236}">
                  <a16:creationId xmlns:a16="http://schemas.microsoft.com/office/drawing/2014/main" id="{99844232-EBBB-48EF-96E0-C1BAD27ADB67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85116E-4F60-4601-8E91-366DB4FCC67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4811669" y="2310754"/>
              <a:ext cx="654211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2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B630B86-6FD8-4F0D-A26B-123105FE8DC6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07934" y="1788248"/>
              <a:ext cx="61654" cy="8288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3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9654B272-09DC-4FE6-9647-F3C5738537F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07934" y="3745440"/>
              <a:ext cx="61654" cy="8288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041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배너 관리</a:t>
            </a:r>
          </a:p>
        </p:txBody>
      </p:sp>
    </p:spTree>
    <p:extLst>
      <p:ext uri="{BB962C8B-B14F-4D97-AF65-F5344CB8AC3E}">
        <p14:creationId xmlns:p14="http://schemas.microsoft.com/office/powerpoint/2010/main" val="1311015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9470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배너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이용자 화면의 여러 페이지의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배너 관리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배너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서브메뉴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페이지의 </a:t>
            </a:r>
            <a:r>
              <a:rPr lang="ko-KR" altLang="en-US" sz="900" b="1" dirty="0" err="1">
                <a:solidFill>
                  <a:schemeClr val="tx1"/>
                </a:solidFill>
              </a:rPr>
              <a:t>배너별</a:t>
            </a:r>
            <a:r>
              <a:rPr lang="ko-KR" altLang="en-US" sz="900" b="1" dirty="0">
                <a:solidFill>
                  <a:schemeClr val="tx1"/>
                </a:solidFill>
              </a:rPr>
              <a:t> 탭 구성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노출 방식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한 배너 영역에 여러 배너가 등록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등록한 배너 모두 노출 가능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슬라이드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배너가 오른쪽에서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왼쪽으로 이동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랜덤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페이지 새로 고침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등록된 배너가 랜덤 노출됨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노출하지 않음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이용자 화면 배너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영역에 배너 숨김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배너 한 개 등록 시 슬라이드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랜덤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노출 기능 적용되지 않으며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일반적인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배너 노출 형태로 설계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등록된 배너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등록된 배너가 없는 경우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등록된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배너가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배너 이미지 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찾아보기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링크 주소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새 창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본 창 중 선택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배너 추가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배너를 등록할 수 있는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폼 생성 </a:t>
            </a:r>
            <a:r>
              <a:rPr lang="en-US" altLang="ko-KR" sz="900" dirty="0">
                <a:solidFill>
                  <a:schemeClr val="tx1"/>
                </a:solidFill>
              </a:rPr>
              <a:t>[3-2] </a:t>
            </a:r>
            <a:r>
              <a:rPr lang="ko-KR" altLang="en-US" sz="900" dirty="0">
                <a:solidFill>
                  <a:schemeClr val="tx1"/>
                </a:solidFill>
              </a:rPr>
              <a:t>참조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수정하기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등록하기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정상 등록 시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>
                <a:solidFill>
                  <a:schemeClr val="tx1"/>
                </a:solidFill>
              </a:rPr>
              <a:t>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배너 이미지 미등록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Alert('</a:t>
            </a:r>
            <a:r>
              <a:rPr lang="ko-KR" altLang="en-US" sz="900" dirty="0">
                <a:solidFill>
                  <a:schemeClr val="tx1"/>
                </a:solidFill>
              </a:rPr>
              <a:t>배너 이미지를 등록해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링크 주소는 필수 아님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배너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배너를 삭제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배너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※ </a:t>
            </a:r>
            <a:r>
              <a:rPr lang="ko-KR" altLang="en-US" sz="900" b="1" dirty="0">
                <a:solidFill>
                  <a:schemeClr val="tx1"/>
                </a:solidFill>
              </a:rPr>
              <a:t>이하 서브메뉴는 본 내용과 동일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배너관리 </a:t>
            </a:r>
            <a:r>
              <a:rPr lang="en-US" altLang="ko-KR" sz="900" dirty="0"/>
              <a:t>&gt; GNB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88966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GNB </a:t>
            </a:r>
            <a:r>
              <a:rPr lang="ko-KR" altLang="en-US" sz="1100" b="1" dirty="0"/>
              <a:t>배너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배너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GNB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서브메뉴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고객센터 상단</a:t>
            </a:r>
            <a:endParaRPr lang="en-US" altLang="ko-KR" sz="9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466280" y="4523978"/>
          <a:ext cx="5065517" cy="734890"/>
        </p:xfrm>
        <a:graphic>
          <a:graphicData uri="http://schemas.openxmlformats.org/drawingml/2006/table">
            <a:tbl>
              <a:tblPr/>
              <a:tblGrid>
                <a:gridCol w="506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4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575146" y="1942297"/>
            <a:ext cx="8111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b="1" dirty="0"/>
              <a:t>| </a:t>
            </a:r>
            <a:r>
              <a:rPr lang="ko-KR" altLang="en-US" sz="1050" b="1" dirty="0"/>
              <a:t>등록된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배너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7915421" y="640219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수정하기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7819954" y="192082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배너 추가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323815" y="1500238"/>
            <a:ext cx="2598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○ 슬라이드      ○ 랜덤       ○ 노출하지 않음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75146" y="1546403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노출 방식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635957" y="4824230"/>
            <a:ext cx="65081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/>
              <a:t>Banner Image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2496296" y="4365104"/>
            <a:ext cx="6120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6885832" y="3221781"/>
            <a:ext cx="650329" cy="20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찾아보기</a:t>
            </a: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3466280" y="3203500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466280" y="3514394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498270" y="3212015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＊배너 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729102" y="3521320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링크 주소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07454" y="3521320"/>
            <a:ext cx="15520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○새 창</a:t>
            </a:r>
            <a:r>
              <a:rPr lang="en-US" altLang="ko-KR" sz="900" dirty="0"/>
              <a:t>(Blank)  </a:t>
            </a:r>
            <a:r>
              <a:rPr lang="ko-KR" altLang="en-US" sz="900" dirty="0"/>
              <a:t>○본 창</a:t>
            </a:r>
            <a:r>
              <a:rPr lang="en-US" altLang="ko-KR" sz="900" dirty="0"/>
              <a:t>(Self)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3466280" y="2348880"/>
            <a:ext cx="5065516" cy="77728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dirty="0"/>
              <a:t>등록된 </a:t>
            </a:r>
            <a:r>
              <a:rPr lang="ko-KR" altLang="en-US" sz="900"/>
              <a:t>배너가 없습니다</a:t>
            </a:r>
            <a:r>
              <a:rPr lang="en-US" altLang="ko-KR" sz="900"/>
              <a:t>.</a:t>
            </a:r>
            <a:endParaRPr lang="en-US" altLang="ko-KR" sz="900" dirty="0"/>
          </a:p>
        </p:txBody>
      </p:sp>
      <p:sp>
        <p:nvSpPr>
          <p:cNvPr id="64" name="직사각형 63"/>
          <p:cNvSpPr/>
          <p:nvPr/>
        </p:nvSpPr>
        <p:spPr>
          <a:xfrm>
            <a:off x="4403999" y="2668538"/>
            <a:ext cx="65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endParaRPr lang="en-US" altLang="ko-KR" sz="105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498269" y="2238676"/>
            <a:ext cx="6106292" cy="1995433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982095" y="640219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3466280" y="3847769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613686" y="3855861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대체 텍스트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2385492" y="6298679"/>
            <a:ext cx="62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 bwMode="auto">
          <a:xfrm>
            <a:off x="2639616" y="952502"/>
            <a:ext cx="900000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상단 배너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3533670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오른쪽 배너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4433539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왼쪽 배너</a:t>
            </a:r>
          </a:p>
        </p:txBody>
      </p:sp>
      <p:sp>
        <p:nvSpPr>
          <p:cNvPr id="86" name="직사각형 85"/>
          <p:cNvSpPr/>
          <p:nvPr/>
        </p:nvSpPr>
        <p:spPr bwMode="auto">
          <a:xfrm>
            <a:off x="5332165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하단 배너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2415046" y="1195561"/>
            <a:ext cx="633999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배너 관리 </a:t>
            </a:r>
            <a:r>
              <a:rPr lang="en-US" altLang="ko-KR"/>
              <a:t>&gt; GNB</a:t>
            </a:r>
            <a:endParaRPr lang="ko-KR" altLang="en-US" dirty="0"/>
          </a:p>
        </p:txBody>
      </p:sp>
      <p:cxnSp>
        <p:nvCxnSpPr>
          <p:cNvPr id="7" name="연결선: 꺾임 6"/>
          <p:cNvCxnSpPr>
            <a:cxnSpLocks/>
            <a:stCxn id="42" idx="2"/>
            <a:endCxn id="69" idx="0"/>
          </p:cNvCxnSpPr>
          <p:nvPr/>
        </p:nvCxnSpPr>
        <p:spPr>
          <a:xfrm rot="10800000" flipV="1">
            <a:off x="5551415" y="2045661"/>
            <a:ext cx="2133896" cy="193014"/>
          </a:xfrm>
          <a:prstGeom prst="bentConnector2">
            <a:avLst/>
          </a:prstGeom>
          <a:noFill/>
          <a:ln w="31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타원 71"/>
          <p:cNvSpPr/>
          <p:nvPr/>
        </p:nvSpPr>
        <p:spPr>
          <a:xfrm>
            <a:off x="1749724" y="401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443439" y="9760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27201" y="15062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327201" y="1916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685311" y="19376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771253" y="64163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866502" y="64163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1E89DA8-65E4-4FC5-924F-14EAE250F029}"/>
              </a:ext>
            </a:extLst>
          </p:cNvPr>
          <p:cNvSpPr/>
          <p:nvPr/>
        </p:nvSpPr>
        <p:spPr>
          <a:xfrm>
            <a:off x="3246250" y="2361218"/>
            <a:ext cx="123136" cy="12794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/>
          <a:p>
            <a:endParaRPr lang="en-US" altLang="ko-KR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6BCA04-5A3D-4DCD-8CA9-5602B26C49D9}"/>
              </a:ext>
            </a:extLst>
          </p:cNvPr>
          <p:cNvSpPr/>
          <p:nvPr/>
        </p:nvSpPr>
        <p:spPr>
          <a:xfrm>
            <a:off x="3246250" y="4507324"/>
            <a:ext cx="123136" cy="12794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/>
          <a:p>
            <a:endParaRPr lang="en-US" altLang="ko-KR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E8222EC-F657-4194-8AE7-17986FCD0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832" y="5348149"/>
            <a:ext cx="650329" cy="20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찾아보기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3027DD5-874E-4703-B1FF-17B22A96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329868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327F794-ADE8-4728-8F9D-79D2A592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640762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DDB849F-2A5F-44D4-82FF-28F97BDF9047}"/>
              </a:ext>
            </a:extLst>
          </p:cNvPr>
          <p:cNvSpPr/>
          <p:nvPr/>
        </p:nvSpPr>
        <p:spPr>
          <a:xfrm>
            <a:off x="2498270" y="5338383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＊배너 이미지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CED5DD-1E09-4F85-87F6-D8B366EC5E56}"/>
              </a:ext>
            </a:extLst>
          </p:cNvPr>
          <p:cNvSpPr/>
          <p:nvPr/>
        </p:nvSpPr>
        <p:spPr>
          <a:xfrm>
            <a:off x="2729102" y="5647688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링크 주소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550525-E942-48F5-8E6A-521D3D958300}"/>
              </a:ext>
            </a:extLst>
          </p:cNvPr>
          <p:cNvSpPr/>
          <p:nvPr/>
        </p:nvSpPr>
        <p:spPr>
          <a:xfrm>
            <a:off x="6807454" y="5647688"/>
            <a:ext cx="15520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○새 창</a:t>
            </a:r>
            <a:r>
              <a:rPr lang="en-US" altLang="ko-KR" sz="900" dirty="0"/>
              <a:t>(Blank)  </a:t>
            </a:r>
            <a:r>
              <a:rPr lang="ko-KR" altLang="en-US" sz="900" dirty="0"/>
              <a:t>○본 창</a:t>
            </a:r>
            <a:r>
              <a:rPr lang="en-US" altLang="ko-KR" sz="900" dirty="0"/>
              <a:t>(Self)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BF2E086-DBE5-4961-91EB-A024D002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974137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5A144F8-E422-489D-9175-470FA22DF947}"/>
              </a:ext>
            </a:extLst>
          </p:cNvPr>
          <p:cNvSpPr/>
          <p:nvPr/>
        </p:nvSpPr>
        <p:spPr>
          <a:xfrm>
            <a:off x="2613686" y="5982229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대체 텍스트</a:t>
            </a:r>
          </a:p>
        </p:txBody>
      </p:sp>
    </p:spTree>
    <p:extLst>
      <p:ext uri="{BB962C8B-B14F-4D97-AF65-F5344CB8AC3E}">
        <p14:creationId xmlns:p14="http://schemas.microsoft.com/office/powerpoint/2010/main" val="3741522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1790087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74680" y="31685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방문자 수 </a:t>
            </a:r>
            <a:r>
              <a:rPr lang="en-US" altLang="ko-KR" sz="900" b="1" dirty="0">
                <a:solidFill>
                  <a:schemeClr val="tx1"/>
                </a:solidFill>
              </a:rPr>
              <a:t>/ </a:t>
            </a:r>
            <a:r>
              <a:rPr lang="ko-KR" altLang="en-US" sz="900" b="1" dirty="0" err="1">
                <a:solidFill>
                  <a:schemeClr val="tx1"/>
                </a:solidFill>
              </a:rPr>
              <a:t>페이지뷰</a:t>
            </a:r>
            <a:r>
              <a:rPr lang="ko-KR" altLang="en-US" sz="900" b="1" dirty="0">
                <a:solidFill>
                  <a:schemeClr val="tx1"/>
                </a:solidFill>
              </a:rPr>
              <a:t> 통계 화면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 검색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방문자 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방문자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페이지 </a:t>
            </a:r>
            <a:r>
              <a:rPr lang="ko-KR" altLang="en-US" sz="900" b="1" dirty="0" err="1">
                <a:solidFill>
                  <a:schemeClr val="tx1"/>
                </a:solidFill>
              </a:rPr>
              <a:t>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페이지 </a:t>
            </a:r>
            <a:r>
              <a:rPr lang="ko-KR" altLang="en-US" sz="900" dirty="0" err="1">
                <a:solidFill>
                  <a:schemeClr val="tx1"/>
                </a:solidFill>
              </a:rPr>
              <a:t>뷰</a:t>
            </a:r>
            <a:r>
              <a:rPr lang="ko-KR" altLang="en-US" sz="900" dirty="0">
                <a:solidFill>
                  <a:schemeClr val="tx1"/>
                </a:solidFill>
              </a:rPr>
              <a:t>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다운로드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엑셀 파일로 다운로드 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48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방문자 수 </a:t>
            </a:r>
            <a:r>
              <a:rPr lang="en-US" altLang="ko-KR" sz="900" dirty="0"/>
              <a:t>/ </a:t>
            </a:r>
            <a:r>
              <a:rPr lang="ko-KR" altLang="en-US" sz="900" dirty="0" err="1"/>
              <a:t>페이지뷰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3176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방문자 수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페이지 </a:t>
            </a:r>
            <a:r>
              <a:rPr lang="ko-KR" altLang="en-US" sz="1100" b="1" dirty="0" err="1"/>
              <a:t>뷰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방문자수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 err="1">
                <a:solidFill>
                  <a:srgbClr val="FF0000"/>
                </a:solidFill>
              </a:rPr>
              <a:t>페이지뷰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409827" y="1642808"/>
          <a:ext cx="6432005" cy="2290249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3089920" y="925456"/>
            <a:ext cx="375616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08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2438400" y="925456"/>
            <a:ext cx="489971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2022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852321" y="9324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년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388824" y="9324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666583" y="92573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7975" y="1404636"/>
            <a:ext cx="18691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</a:t>
            </a:r>
            <a:r>
              <a:rPr lang="en-US" altLang="ko-KR" sz="1000" dirty="0"/>
              <a:t>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방문자 수</a:t>
            </a:r>
            <a:r>
              <a:rPr lang="en-US" altLang="ko-KR" sz="1200" dirty="0"/>
              <a:t> </a:t>
            </a:r>
            <a:r>
              <a:rPr lang="en-US" altLang="ko-KR" sz="1200" b="1" dirty="0"/>
              <a:t>10,595</a:t>
            </a:r>
            <a:r>
              <a:rPr lang="ko-KR" altLang="en-US" sz="1000" dirty="0"/>
              <a:t>명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2419352" y="4307104"/>
          <a:ext cx="6432005" cy="2290249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397975" y="4068932"/>
            <a:ext cx="194764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</a:t>
            </a:r>
            <a:r>
              <a:rPr lang="en-US" altLang="ko-KR" sz="1000" dirty="0"/>
              <a:t>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페이지 뷰</a:t>
            </a:r>
            <a:r>
              <a:rPr lang="en-US" altLang="ko-KR" sz="1200" dirty="0"/>
              <a:t> </a:t>
            </a:r>
            <a:r>
              <a:rPr lang="en-US" altLang="ko-KR" sz="1200" b="1" dirty="0"/>
              <a:t>100,215</a:t>
            </a:r>
            <a:r>
              <a:rPr lang="ko-KR" altLang="en-US" sz="1000" dirty="0"/>
              <a:t>회</a:t>
            </a:r>
          </a:p>
        </p:txBody>
      </p:sp>
      <p:sp>
        <p:nvSpPr>
          <p:cNvPr id="18" name="타원 17"/>
          <p:cNvSpPr/>
          <p:nvPr/>
        </p:nvSpPr>
        <p:spPr>
          <a:xfrm>
            <a:off x="4359182" y="939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16732" y="13791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963472" y="92573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다운로드</a:t>
            </a:r>
          </a:p>
        </p:txBody>
      </p:sp>
      <p:sp>
        <p:nvSpPr>
          <p:cNvPr id="23" name="타원 22"/>
          <p:cNvSpPr/>
          <p:nvPr/>
        </p:nvSpPr>
        <p:spPr>
          <a:xfrm>
            <a:off x="7779216" y="939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방문자 수</a:t>
            </a:r>
            <a:r>
              <a:rPr lang="en-US" altLang="ko-KR"/>
              <a:t>/</a:t>
            </a:r>
            <a:r>
              <a:rPr lang="ko-KR" altLang="en-US"/>
              <a:t>페이지 뷰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7474" y="40532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151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6371504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4404680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2437856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9691577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가입자 수 통계화면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회원 수 통계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'</a:t>
            </a:r>
            <a:r>
              <a:rPr lang="ko-KR" altLang="en-US" sz="900" dirty="0">
                <a:solidFill>
                  <a:schemeClr val="tx1"/>
                </a:solidFill>
              </a:rPr>
              <a:t>상품 구매 계정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수와 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상품구매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상품판매 계정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를 구분하여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표기하며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총 회원 가입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 검색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가입자 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가입자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탈퇴 회원 수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탈퇴 회원 수 표기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9492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 err="1"/>
              <a:t>회원수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47288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 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428877" y="2328263"/>
          <a:ext cx="6432005" cy="1937903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3089920" y="1734716"/>
            <a:ext cx="375616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08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2438400" y="1734716"/>
            <a:ext cx="489971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2017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842796" y="1794301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년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388824" y="179464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666583" y="1744567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42903" y="2094540"/>
            <a:ext cx="1941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가입 회원 수 </a:t>
            </a:r>
            <a:r>
              <a:rPr lang="en-US" altLang="ko-KR" sz="1200" b="1" dirty="0"/>
              <a:t>1,595</a:t>
            </a:r>
            <a:r>
              <a:rPr lang="ko-KR" altLang="en-US" sz="1000" dirty="0"/>
              <a:t>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2358" y="964516"/>
            <a:ext cx="798295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/>
              <a:t>전체 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50" dirty="0"/>
              <a:t>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4131" y="964516"/>
            <a:ext cx="987450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err="1"/>
              <a:t>비본인인증회원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00" dirty="0"/>
              <a:t>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428" y="964516"/>
            <a:ext cx="910507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/>
              <a:t>본인 인증 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50" dirty="0"/>
              <a:t>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49095" y="1018377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/>
              <a:t>+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5919" y="1018377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438402" y="4690463"/>
          <a:ext cx="6432005" cy="1937903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42903" y="4466265"/>
            <a:ext cx="1822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탈퇴 회원 수</a:t>
            </a:r>
            <a:r>
              <a:rPr lang="en-US" altLang="ko-KR" sz="1000" dirty="0"/>
              <a:t> </a:t>
            </a:r>
            <a:r>
              <a:rPr lang="en-US" altLang="ko-KR" sz="1200" b="1" dirty="0"/>
              <a:t>595</a:t>
            </a:r>
            <a:r>
              <a:rPr lang="ko-KR" altLang="en-US" sz="1000" dirty="0"/>
              <a:t>명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>
                <a:solidFill>
                  <a:srgbClr val="FF0000"/>
                </a:solidFill>
              </a:rPr>
              <a:t>회원수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31" name="타원 30"/>
          <p:cNvSpPr/>
          <p:nvPr/>
        </p:nvSpPr>
        <p:spPr>
          <a:xfrm>
            <a:off x="4316423" y="17555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532076" y="20821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9938" y="44443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80148" y="5825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통계 </a:t>
            </a:r>
            <a:r>
              <a:rPr lang="en-US" altLang="ko-KR" dirty="0"/>
              <a:t>&gt; </a:t>
            </a:r>
            <a:r>
              <a:rPr lang="ko-KR" altLang="en-US" dirty="0" err="1"/>
              <a:t>회원수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54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E976FBA-7857-46D7-A709-ABCFD86B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62221"/>
              </p:ext>
            </p:extLst>
          </p:nvPr>
        </p:nvGraphicFramePr>
        <p:xfrm>
          <a:off x="2474175" y="1749407"/>
          <a:ext cx="6300000" cy="431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카테고리와 상품명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가입수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{OTT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명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}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넷플릭스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디즈니플러스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5598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쿠팡플레이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339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291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애플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tv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2072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시즌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67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웨이브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3479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왓챠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41397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티빙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43478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866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717825" y="3247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상품별 조회수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전체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 err="1">
                <a:solidFill>
                  <a:schemeClr val="tx1"/>
                </a:solidFill>
              </a:rPr>
              <a:t>넷플릭스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디즈니플러스 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OTT</a:t>
            </a:r>
            <a:r>
              <a:rPr lang="ko-KR" altLang="en-US" sz="900" dirty="0">
                <a:solidFill>
                  <a:schemeClr val="tx1"/>
                </a:solidFill>
              </a:rPr>
              <a:t>명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클릭 시 해당 </a:t>
            </a:r>
            <a:r>
              <a:rPr lang="en-US" altLang="ko-KR" sz="900" dirty="0">
                <a:solidFill>
                  <a:schemeClr val="tx1"/>
                </a:solidFill>
              </a:rPr>
              <a:t>OTT</a:t>
            </a:r>
            <a:r>
              <a:rPr lang="ko-KR" altLang="en-US" sz="900" dirty="0">
                <a:solidFill>
                  <a:schemeClr val="tx1"/>
                </a:solidFill>
              </a:rPr>
              <a:t>커뮤니티로 이동</a:t>
            </a:r>
            <a:r>
              <a:rPr lang="en-US" altLang="ko-KR" sz="900" dirty="0">
                <a:solidFill>
                  <a:schemeClr val="tx1"/>
                </a:solidFill>
              </a:rPr>
              <a:t>(Blank)</a:t>
            </a:r>
          </a:p>
          <a:p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61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 조회수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88513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회원가입한 회원의 </a:t>
            </a:r>
            <a:r>
              <a:rPr lang="en-US" altLang="ko-KR" sz="1100" b="1" dirty="0"/>
              <a:t>OTT </a:t>
            </a:r>
            <a:r>
              <a:rPr lang="ko-KR" altLang="en-US" sz="1100" b="1" dirty="0" err="1"/>
              <a:t>가입수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43274" y="995561"/>
            <a:ext cx="10627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</a:t>
            </a:r>
            <a:r>
              <a:rPr lang="ko-KR" altLang="en-US" sz="1000" dirty="0"/>
              <a:t>기간별 상품 조회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58243" y="1292520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300345" y="630636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회원가입한 회원의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ts val="14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가입수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43" name="타원 42"/>
          <p:cNvSpPr/>
          <p:nvPr/>
        </p:nvSpPr>
        <p:spPr>
          <a:xfrm>
            <a:off x="2392423" y="164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상품 조회수 </a:t>
            </a:r>
            <a:r>
              <a:rPr lang="en-US" altLang="ko-KR"/>
              <a:t>&gt; </a:t>
            </a:r>
            <a:r>
              <a:rPr lang="ko-KR" altLang="en-US"/>
              <a:t>상품별</a:t>
            </a:r>
            <a:endParaRPr lang="ko-KR" altLang="en-US" dirty="0"/>
          </a:p>
        </p:txBody>
      </p:sp>
      <p:grpSp>
        <p:nvGrpSpPr>
          <p:cNvPr id="6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576584-26A1-4329-9BA0-0A99703E9B0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490520" y="1294433"/>
            <a:ext cx="936000" cy="241200"/>
            <a:chOff x="441440" y="1550364"/>
            <a:chExt cx="1522398" cy="238126"/>
          </a:xfrm>
          <a:solidFill>
            <a:srgbClr val="FFFFFF"/>
          </a:solidFill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2609252-2AAA-4C94-9CED-F15CCE8E81D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40" y="1550418"/>
              <a:ext cx="1252421" cy="23801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2853AE-F098-41B1-91DE-CBF22CA3771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93858" y="1550364"/>
              <a:ext cx="269980" cy="23812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07D67E-8BA9-4C38-A793-C6B3DC2567A6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76780" y="1654264"/>
              <a:ext cx="104109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2366175" y="11688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260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71694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카테고리 조회수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개봉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개봉예정작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한국영화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외국영화 등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일 내역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943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 조회수 </a:t>
            </a:r>
            <a:r>
              <a:rPr lang="en-US" altLang="ko-KR" sz="900" dirty="0"/>
              <a:t>&gt; </a:t>
            </a:r>
            <a:r>
              <a:rPr lang="ko-KR" altLang="en-US" sz="900" dirty="0"/>
              <a:t>카테고리 별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카테고리 조회수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43273" y="995561"/>
            <a:ext cx="131927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</a:t>
            </a:r>
            <a:r>
              <a:rPr lang="ko-KR" altLang="en-US" sz="1000" dirty="0"/>
              <a:t>기간별 카테고리 조회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상품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카테고리 조회수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상품 조회수 </a:t>
            </a:r>
            <a:r>
              <a:rPr lang="en-US" altLang="ko-KR"/>
              <a:t>&gt; </a:t>
            </a:r>
            <a:r>
              <a:rPr lang="ko-KR" altLang="en-US"/>
              <a:t>카테고리 별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DEEE83-819F-426A-834F-AD579FED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712" y="1288174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2017-09-01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EAB3C3-2134-4B29-8054-A7770EE9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37" y="1288174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2017-09-07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6A66D4-82AB-4E1B-8F93-2056CA26DAB6}"/>
              </a:ext>
            </a:extLst>
          </p:cNvPr>
          <p:cNvSpPr/>
          <p:nvPr/>
        </p:nvSpPr>
        <p:spPr>
          <a:xfrm>
            <a:off x="4719326" y="12611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42" name="Calendar">
            <a:extLst>
              <a:ext uri="{FF2B5EF4-FFF2-40B4-BE49-F238E27FC236}">
                <a16:creationId xmlns:a16="http://schemas.microsoft.com/office/drawing/2014/main" id="{48820067-2153-4AB2-9E86-5842C6347C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4195" y="133407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lendar">
            <a:extLst>
              <a:ext uri="{FF2B5EF4-FFF2-40B4-BE49-F238E27FC236}">
                <a16:creationId xmlns:a16="http://schemas.microsoft.com/office/drawing/2014/main" id="{6C095D3A-C32F-4F25-9A86-C8F0C62773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51050" y="133407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모서리가 둥근 직사각형 15">
            <a:extLst>
              <a:ext uri="{FF2B5EF4-FFF2-40B4-BE49-F238E27FC236}">
                <a16:creationId xmlns:a16="http://schemas.microsoft.com/office/drawing/2014/main" id="{95FDB8A2-D953-4471-A486-2C9C3F142047}"/>
              </a:ext>
            </a:extLst>
          </p:cNvPr>
          <p:cNvSpPr/>
          <p:nvPr/>
        </p:nvSpPr>
        <p:spPr>
          <a:xfrm>
            <a:off x="6312024" y="1285095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23FF95E-2607-4BE7-9CBD-E6649E5FBF29}"/>
              </a:ext>
            </a:extLst>
          </p:cNvPr>
          <p:cNvSpPr/>
          <p:nvPr/>
        </p:nvSpPr>
        <p:spPr>
          <a:xfrm>
            <a:off x="6968629" y="13024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0F62850E-9102-47A3-868F-2F4BA33BB06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490520" y="1294433"/>
            <a:ext cx="936000" cy="241200"/>
            <a:chOff x="441440" y="1550364"/>
            <a:chExt cx="1522398" cy="238126"/>
          </a:xfrm>
          <a:solidFill>
            <a:srgbClr val="FFFFFF"/>
          </a:solidFill>
        </p:grpSpPr>
        <p:sp>
          <p:nvSpPr>
            <p:cNvPr id="61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4E27CCB-1BA7-4AAD-979C-373000A685C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40" y="1550418"/>
              <a:ext cx="1252421" cy="23801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스타일 숍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83DBDB-3B0F-49E9-8DC5-B65BF177739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93858" y="1550364"/>
              <a:ext cx="269980" cy="23812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5FE539-BABD-495A-A944-62D617140BCA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76780" y="1654264"/>
              <a:ext cx="104109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1841504-EAD0-42A5-B586-F09E6A05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35649"/>
              </p:ext>
            </p:extLst>
          </p:nvPr>
        </p:nvGraphicFramePr>
        <p:xfrm>
          <a:off x="2474175" y="1749407"/>
          <a:ext cx="6300000" cy="2708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카테고리명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개봉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개봉예정작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한국영화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5598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한국드라마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339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291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한국예능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2072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해외예능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67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17CE7B-07B4-4270-9111-E4A3A49DEAB5}"/>
              </a:ext>
            </a:extLst>
          </p:cNvPr>
          <p:cNvSpPr/>
          <p:nvPr/>
        </p:nvSpPr>
        <p:spPr>
          <a:xfrm>
            <a:off x="4300345" y="4689057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457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0A38-9144-5D8A-1CF6-01E2C5AB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" y="150638"/>
            <a:ext cx="10515600" cy="315912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로그인화면</a:t>
            </a:r>
            <a:endParaRPr lang="ko-KR" altLang="en-US" sz="2400" dirty="0"/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8FDD26A9-6B1F-E80B-A256-3DB57D987A2B}"/>
              </a:ext>
            </a:extLst>
          </p:cNvPr>
          <p:cNvCxnSpPr>
            <a:cxnSpLocks/>
          </p:cNvCxnSpPr>
          <p:nvPr/>
        </p:nvCxnSpPr>
        <p:spPr bwMode="auto">
          <a:xfrm>
            <a:off x="660111" y="1240757"/>
            <a:ext cx="1101260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1B7D14-9A62-6DD4-01BA-FDE53D22C08E}"/>
              </a:ext>
            </a:extLst>
          </p:cNvPr>
          <p:cNvSpPr txBox="1"/>
          <p:nvPr/>
        </p:nvSpPr>
        <p:spPr>
          <a:xfrm>
            <a:off x="660111" y="773981"/>
            <a:ext cx="158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</a:t>
            </a:r>
            <a:endParaRPr lang="ko-KR" altLang="en-US" sz="2800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55241103-0060-56C9-D9A7-7EFD0AF60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63317"/>
              </p:ext>
            </p:extLst>
          </p:nvPr>
        </p:nvGraphicFramePr>
        <p:xfrm>
          <a:off x="3381021" y="2210930"/>
          <a:ext cx="3589867" cy="12299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89867">
                  <a:extLst>
                    <a:ext uri="{9D8B030D-6E8A-4147-A177-3AD203B41FA5}">
                      <a16:colId xmlns:a16="http://schemas.microsoft.com/office/drawing/2014/main" val="2607432025"/>
                    </a:ext>
                  </a:extLst>
                </a:gridCol>
              </a:tblGrid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이메일</a:t>
                      </a:r>
                      <a:r>
                        <a:rPr lang="en-US" altLang="ko-KR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(example@gmail.com)</a:t>
                      </a:r>
                      <a:endParaRPr lang="ko-KR" altLang="en-US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13006"/>
                  </a:ext>
                </a:extLst>
              </a:tr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비밀번호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31939"/>
                  </a:ext>
                </a:extLst>
              </a:tr>
            </a:tbl>
          </a:graphicData>
        </a:graphic>
      </p:graphicFrame>
      <p:cxnSp>
        <p:nvCxnSpPr>
          <p:cNvPr id="36" name="Line">
            <a:extLst>
              <a:ext uri="{FF2B5EF4-FFF2-40B4-BE49-F238E27FC236}">
                <a16:creationId xmlns:a16="http://schemas.microsoft.com/office/drawing/2014/main" id="{29F29479-72BE-CB6D-38E6-D90DDC93985E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 bwMode="auto">
          <a:xfrm>
            <a:off x="3381021" y="2825892"/>
            <a:ext cx="358986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765D26-C734-1C63-8A7A-3AFD07457D22}"/>
              </a:ext>
            </a:extLst>
          </p:cNvPr>
          <p:cNvSpPr txBox="1"/>
          <p:nvPr/>
        </p:nvSpPr>
        <p:spPr>
          <a:xfrm>
            <a:off x="3307645" y="1697298"/>
            <a:ext cx="107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8EE18A62-F5DB-B3B9-6B7D-1EB48E43D0D4}"/>
              </a:ext>
            </a:extLst>
          </p:cNvPr>
          <p:cNvSpPr/>
          <p:nvPr/>
        </p:nvSpPr>
        <p:spPr>
          <a:xfrm>
            <a:off x="3454398" y="3739868"/>
            <a:ext cx="3443111" cy="677334"/>
          </a:xfrm>
          <a:prstGeom prst="flowChartTerminator">
            <a:avLst/>
          </a:prstGeom>
          <a:solidFill>
            <a:srgbClr val="5E223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F375E7-B3B8-2ED8-119D-61A59B7AF93F}"/>
              </a:ext>
            </a:extLst>
          </p:cNvPr>
          <p:cNvSpPr/>
          <p:nvPr/>
        </p:nvSpPr>
        <p:spPr bwMode="auto">
          <a:xfrm>
            <a:off x="3297888" y="5160702"/>
            <a:ext cx="5002050" cy="1284465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이용자 화면에서 회원 가입한 후 아래의 정보로 연락해 주세요</a:t>
            </a:r>
            <a:r>
              <a:rPr lang="en-US" altLang="ko-KR" sz="1400" dirty="0"/>
              <a:t>!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홍길동 과장 </a:t>
            </a:r>
            <a:r>
              <a:rPr lang="en-US" altLang="ko-KR" sz="1400" dirty="0"/>
              <a:t>/ 000-0000-0000 / admin@style.co.kr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아이디와 비밀번호는 이용자 화면에서 찾을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46CEA0-EFED-2C4A-5FF5-3B0C02B56C84}"/>
              </a:ext>
            </a:extLst>
          </p:cNvPr>
          <p:cNvSpPr/>
          <p:nvPr/>
        </p:nvSpPr>
        <p:spPr bwMode="auto">
          <a:xfrm>
            <a:off x="3297888" y="4716216"/>
            <a:ext cx="3528392" cy="444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dirty="0"/>
              <a:t>관리자 계정 생성 안내</a:t>
            </a:r>
            <a:endParaRPr lang="en-US" altLang="ko-KR" sz="1400" dirty="0"/>
          </a:p>
        </p:txBody>
      </p:sp>
      <p:grpSp>
        <p:nvGrpSpPr>
          <p:cNvPr id="5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B798363-9C38-D3BF-F62D-A80DB1C62D7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843911" y="1629834"/>
            <a:ext cx="1828800" cy="3996584"/>
            <a:chOff x="595686" y="1184134"/>
            <a:chExt cx="1828800" cy="1678300"/>
          </a:xfrm>
        </p:grpSpPr>
        <p:sp>
          <p:nvSpPr>
            <p:cNvPr id="5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575DC84-B1D2-CFA5-2273-4A132D9F6EF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1651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/>
                  </a:solidFill>
                </a:rPr>
                <a:t>Admin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로그인 화면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{1}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로그인 가능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꼐정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이상만 로그인 가능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이하가 로그인하거나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일치하지않을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경우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:alert(‘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일치하지 않습니다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다시입력해주세요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!’)</a:t>
              </a: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549438-C59D-FE48-BE8E-D0338835CE5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48509" y="1184134"/>
              <a:ext cx="1586378" cy="1370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844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49302" y="3247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포인트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일 내역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2057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포인트 통계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53888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포인트 적립 및 사용 내역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3919245" y="1207170"/>
            <a:ext cx="12624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총 누적 포인트</a:t>
            </a:r>
            <a:endParaRPr lang="en-US" altLang="ko-KR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4986465" y="9807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12,124,500</a:t>
            </a:r>
            <a:r>
              <a:rPr lang="ko-KR" altLang="en-US" sz="1200" dirty="0"/>
              <a:t>원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1931"/>
              </p:ext>
            </p:extLst>
          </p:nvPr>
        </p:nvGraphicFramePr>
        <p:xfrm>
          <a:off x="2497764" y="2282049"/>
          <a:ext cx="6238876" cy="288577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1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abcde7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abcde6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-1000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abcde5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 취소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abcde4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abcde3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abcde2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년간 미사용 포인트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-500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425887" y="552130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상품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포인트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포인트 통계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FE2EDF-4B21-450E-908E-3DB1114F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56" y="1698301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2017-09-01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7704E1-80DB-4A85-9663-46313E30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181" y="1698301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2017-09-07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6FE2E8-3424-4E83-8D81-D7B9C9194F08}"/>
              </a:ext>
            </a:extLst>
          </p:cNvPr>
          <p:cNvSpPr/>
          <p:nvPr/>
        </p:nvSpPr>
        <p:spPr>
          <a:xfrm>
            <a:off x="4983370" y="16712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35" name="Calendar">
            <a:extLst>
              <a:ext uri="{FF2B5EF4-FFF2-40B4-BE49-F238E27FC236}">
                <a16:creationId xmlns:a16="http://schemas.microsoft.com/office/drawing/2014/main" id="{CE193805-6E0F-4E2D-B357-690451B14E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18239" y="174419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alendar">
            <a:extLst>
              <a:ext uri="{FF2B5EF4-FFF2-40B4-BE49-F238E27FC236}">
                <a16:creationId xmlns:a16="http://schemas.microsoft.com/office/drawing/2014/main" id="{CD90BC60-9533-4D5E-B146-11FEC6AB0E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15094" y="174419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모서리가 둥근 직사각형 15">
            <a:extLst>
              <a:ext uri="{FF2B5EF4-FFF2-40B4-BE49-F238E27FC236}">
                <a16:creationId xmlns:a16="http://schemas.microsoft.com/office/drawing/2014/main" id="{F7C8D226-22A4-4BE7-9F43-C64C2CB0B860}"/>
              </a:ext>
            </a:extLst>
          </p:cNvPr>
          <p:cNvSpPr/>
          <p:nvPr/>
        </p:nvSpPr>
        <p:spPr>
          <a:xfrm>
            <a:off x="6576068" y="1695222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9A8F75F-01D4-4EFD-A387-889636B6DCDF}"/>
              </a:ext>
            </a:extLst>
          </p:cNvPr>
          <p:cNvSpPr/>
          <p:nvPr/>
        </p:nvSpPr>
        <p:spPr>
          <a:xfrm>
            <a:off x="7232673" y="17125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087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6221" y="2866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회원 탈퇴 사유 통계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객관식 집계 내용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표기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주관식 집계 내용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탈퇴사유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6139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탈퇴 사유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상품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탈퇴 사유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07911" y="906867"/>
            <a:ext cx="236395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이용률 감소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상품 저 품질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상품 가격 불만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오픈 숍</a:t>
            </a:r>
            <a:r>
              <a:rPr lang="en-US" altLang="ko-KR" sz="900" dirty="0"/>
              <a:t> </a:t>
            </a:r>
            <a:r>
              <a:rPr lang="ko-KR" altLang="en-US" sz="900" dirty="0"/>
              <a:t>구매 가능 상품 수 저조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오픈 숍</a:t>
            </a:r>
            <a:r>
              <a:rPr lang="en-US" altLang="ko-KR" sz="900" dirty="0"/>
              <a:t> </a:t>
            </a:r>
            <a:r>
              <a:rPr lang="ko-KR" altLang="en-US" sz="900" dirty="0"/>
              <a:t>사기성 상품 과다</a:t>
            </a:r>
            <a:endParaRPr lang="en-US" altLang="ko-KR" sz="900" dirty="0"/>
          </a:p>
        </p:txBody>
      </p:sp>
      <p:sp>
        <p:nvSpPr>
          <p:cNvPr id="33" name="직사각형 32"/>
          <p:cNvSpPr/>
          <p:nvPr/>
        </p:nvSpPr>
        <p:spPr>
          <a:xfrm>
            <a:off x="4902226" y="906867"/>
            <a:ext cx="5269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900" dirty="0"/>
              <a:t>111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132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153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90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101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81" name="직사각형 80"/>
          <p:cNvSpPr/>
          <p:nvPr/>
        </p:nvSpPr>
        <p:spPr>
          <a:xfrm>
            <a:off x="4085010" y="6093296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82" name="직사각형 81"/>
          <p:cNvSpPr/>
          <p:nvPr/>
        </p:nvSpPr>
        <p:spPr bwMode="auto">
          <a:xfrm>
            <a:off x="2445229" y="574880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2419350" y="855416"/>
            <a:ext cx="3172594" cy="127236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5483810" y="7687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통계 </a:t>
            </a:r>
            <a:r>
              <a:rPr lang="en-US" altLang="ko-KR" dirty="0"/>
              <a:t>&gt;</a:t>
            </a:r>
            <a:r>
              <a:rPr lang="ko-KR" altLang="en-US" dirty="0"/>
              <a:t> 탈퇴 사유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695C43C-D875-4495-8ADC-67A4CDC8A9E7}"/>
              </a:ext>
            </a:extLst>
          </p:cNvPr>
          <p:cNvGraphicFramePr>
            <a:graphicFrameLocks noGrp="1"/>
          </p:cNvGraphicFramePr>
          <p:nvPr/>
        </p:nvGraphicFramePr>
        <p:xfrm>
          <a:off x="2437166" y="2472984"/>
          <a:ext cx="6202995" cy="31600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7094554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402636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내용의 앞 </a:t>
                      </a:r>
                      <a:r>
                        <a:rPr lang="en-US" altLang="ko-KR" sz="900" b="0" dirty="0"/>
                        <a:t>000</a:t>
                      </a:r>
                      <a:r>
                        <a:rPr lang="ko-KR" altLang="en-US" sz="900" b="0" dirty="0"/>
                        <a:t>자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닫기 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탈퇴 사유 내용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66174" y="23589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458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 정책 관리</a:t>
            </a:r>
          </a:p>
        </p:txBody>
      </p:sp>
    </p:spTree>
    <p:extLst>
      <p:ext uri="{BB962C8B-B14F-4D97-AF65-F5344CB8AC3E}">
        <p14:creationId xmlns:p14="http://schemas.microsoft.com/office/powerpoint/2010/main" val="2809698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 bwMode="auto">
          <a:xfrm>
            <a:off x="2459013" y="1209138"/>
            <a:ext cx="6303987" cy="282126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91156" y="334245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등급별 </a:t>
            </a:r>
            <a:r>
              <a:rPr lang="en-US" altLang="ko-KR" sz="900" b="1" dirty="0">
                <a:solidFill>
                  <a:schemeClr val="tx1"/>
                </a:solidFill>
              </a:rPr>
              <a:t>Admin </a:t>
            </a:r>
            <a:r>
              <a:rPr lang="ko-KR" altLang="en-US" sz="900" b="1" dirty="0">
                <a:solidFill>
                  <a:schemeClr val="tx1"/>
                </a:solidFill>
              </a:rPr>
              <a:t>메뉴 접근 제한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   </a:t>
            </a:r>
            <a:r>
              <a:rPr lang="ko-KR" altLang="en-US" sz="900" b="1" dirty="0">
                <a:solidFill>
                  <a:schemeClr val="tx1"/>
                </a:solidFill>
              </a:rPr>
              <a:t>설정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그룹을 탭 메뉴로 나열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r>
              <a:rPr lang="ko-KR" altLang="en-US" sz="900" dirty="0">
                <a:solidFill>
                  <a:schemeClr val="tx1"/>
                </a:solidFill>
              </a:rPr>
              <a:t> 레벨별로 선택된 메뉴만 접근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접근 권한이 없는 메뉴 클릭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: alert (‘</a:t>
            </a:r>
            <a:r>
              <a:rPr lang="ko-KR" altLang="en-US" sz="900" dirty="0">
                <a:solidFill>
                  <a:schemeClr val="tx1"/>
                </a:solidFill>
              </a:rPr>
              <a:t>접근권한이 없습니다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등급 추가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새로운 등급이 생성되며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생성된 레벨에 접근 권한을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번과 같이 설정 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생성 시 연관된 화면 업데이트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관리자 계정의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회원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회원 리스트 </a:t>
            </a:r>
            <a:r>
              <a:rPr lang="en-US" altLang="ko-KR" sz="900" dirty="0">
                <a:solidFill>
                  <a:schemeClr val="tx1"/>
                </a:solidFill>
              </a:rPr>
              <a:t>&gt; 3</a:t>
            </a:r>
            <a:r>
              <a:rPr lang="ko-KR" altLang="en-US" sz="900" dirty="0">
                <a:solidFill>
                  <a:schemeClr val="tx1"/>
                </a:solidFill>
              </a:rPr>
              <a:t>번 회원 등급</a:t>
            </a:r>
            <a:r>
              <a:rPr lang="en-US" altLang="ko-KR" sz="900" dirty="0">
                <a:solidFill>
                  <a:schemeClr val="tx1"/>
                </a:solidFill>
              </a:rPr>
              <a:t>] ,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회원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회원 리스트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 회원 상세 정보 </a:t>
            </a:r>
            <a:r>
              <a:rPr lang="en-US" altLang="ko-KR" sz="900" dirty="0">
                <a:solidFill>
                  <a:schemeClr val="tx1"/>
                </a:solidFill>
              </a:rPr>
              <a:t>&gt; 6</a:t>
            </a:r>
            <a:r>
              <a:rPr lang="ko-KR" altLang="en-US" sz="900" dirty="0">
                <a:solidFill>
                  <a:schemeClr val="tx1"/>
                </a:solidFill>
              </a:rPr>
              <a:t>번 회원 등급 선택 옵션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 추가됨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저장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정책이 저장되었습니다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설정을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Admin </a:t>
            </a:r>
            <a:r>
              <a:rPr lang="ko-KR" altLang="en-US" sz="900" dirty="0">
                <a:solidFill>
                  <a:schemeClr val="tx1"/>
                </a:solidFill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기본 정책 관리 </a:t>
            </a:r>
            <a:r>
              <a:rPr lang="en-US" altLang="ko-KR" sz="900" dirty="0"/>
              <a:t>&gt; Admin </a:t>
            </a:r>
            <a:r>
              <a:rPr lang="ko-KR" altLang="en-US" sz="900" dirty="0"/>
              <a:t>메뉴 접근 권한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3288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Admin </a:t>
            </a:r>
            <a:r>
              <a:rPr lang="ko-KR" altLang="en-US" sz="1100" b="1" dirty="0"/>
              <a:t>메뉴 접근 권한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r>
              <a:rPr lang="ko-KR" altLang="en-US" sz="900" b="1" dirty="0"/>
              <a:t>기본 정책 관리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메뉴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접근 권한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334027" y="970095"/>
            <a:ext cx="936000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3 </a:t>
            </a:r>
            <a:r>
              <a:rPr lang="ko-KR" altLang="en-US" sz="900" dirty="0"/>
              <a:t>고객센터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5266275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4 </a:t>
            </a:r>
            <a:r>
              <a:rPr lang="ko-KR" altLang="en-US" sz="900" dirty="0" err="1"/>
              <a:t>운영팀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 bwMode="auto">
          <a:xfrm>
            <a:off x="619852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5 </a:t>
            </a:r>
            <a:r>
              <a:rPr lang="ko-KR" altLang="en-US" sz="900" dirty="0" err="1"/>
              <a:t>사업팀</a:t>
            </a:r>
            <a:endParaRPr lang="ko-KR" altLang="en-US" sz="9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7286454" y="41208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8048454" y="4120854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0120" y="1399226"/>
            <a:ext cx="1343025" cy="13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공지사항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커뮤니티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자주 하는 질문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이벤트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카테고리 관리</a:t>
            </a:r>
            <a:endParaRPr lang="en-US" altLang="ko-KR" sz="900" dirty="0"/>
          </a:p>
        </p:txBody>
      </p:sp>
      <p:sp>
        <p:nvSpPr>
          <p:cNvPr id="6" name="직사각형 5"/>
          <p:cNvSpPr/>
          <p:nvPr/>
        </p:nvSpPr>
        <p:spPr>
          <a:xfrm>
            <a:off x="2535654" y="1399226"/>
            <a:ext cx="149150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회원 리스트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탈퇴 회원 리스트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메일 관리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대량 메일 발송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관리자</a:t>
            </a:r>
            <a:r>
              <a:rPr lang="en-US" altLang="ko-KR" sz="900" dirty="0"/>
              <a:t> </a:t>
            </a:r>
            <a:r>
              <a:rPr lang="ko-KR" altLang="en-US" sz="900" dirty="0"/>
              <a:t>메뉴</a:t>
            </a:r>
            <a:r>
              <a:rPr lang="en-US" altLang="ko-KR" sz="900" dirty="0"/>
              <a:t> </a:t>
            </a:r>
            <a:r>
              <a:rPr lang="ko-KR" altLang="en-US" sz="900" dirty="0"/>
              <a:t>접근 권한</a:t>
            </a:r>
            <a:endParaRPr lang="en-US" altLang="ko-KR" sz="900" dirty="0"/>
          </a:p>
        </p:txBody>
      </p:sp>
      <p:sp>
        <p:nvSpPr>
          <p:cNvPr id="7" name="직사각형 6"/>
          <p:cNvSpPr/>
          <p:nvPr/>
        </p:nvSpPr>
        <p:spPr>
          <a:xfrm>
            <a:off x="5473146" y="1399226"/>
            <a:ext cx="1203022" cy="151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개봉</a:t>
            </a:r>
            <a:r>
              <a:rPr lang="en-US" altLang="ko-KR" sz="900" dirty="0"/>
              <a:t>/</a:t>
            </a:r>
            <a:r>
              <a:rPr lang="ko-KR" altLang="en-US" sz="900" dirty="0" err="1"/>
              <a:t>개봉예정작</a:t>
            </a:r>
            <a:r>
              <a:rPr lang="en-US" altLang="ko-KR" sz="900" dirty="0"/>
              <a:t> </a:t>
            </a:r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한국영화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외국영화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</a:t>
            </a:r>
            <a:r>
              <a:rPr lang="en-US" altLang="ko-KR" sz="900" dirty="0"/>
              <a:t>OTT</a:t>
            </a:r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소식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/>
          </a:p>
        </p:txBody>
      </p:sp>
      <p:sp>
        <p:nvSpPr>
          <p:cNvPr id="44" name="직사각형 43"/>
          <p:cNvSpPr/>
          <p:nvPr/>
        </p:nvSpPr>
        <p:spPr>
          <a:xfrm>
            <a:off x="8189616" y="1383986"/>
            <a:ext cx="319318" cy="274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ko-KR" sz="1400" dirty="0"/>
              <a:t>...</a:t>
            </a:r>
          </a:p>
        </p:txBody>
      </p:sp>
      <p:sp>
        <p:nvSpPr>
          <p:cNvPr id="45" name="타원 44"/>
          <p:cNvSpPr/>
          <p:nvPr/>
        </p:nvSpPr>
        <p:spPr>
          <a:xfrm>
            <a:off x="4509555" y="8139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04159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18434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329943" y="4120854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등급 삭제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246035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1 </a:t>
            </a:r>
            <a:r>
              <a:rPr lang="ko-KR" altLang="en-US" sz="900" dirty="0" err="1"/>
              <a:t>비인증</a:t>
            </a:r>
            <a:r>
              <a:rPr lang="ko-KR" altLang="en-US" sz="900" dirty="0"/>
              <a:t> 회원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339635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2 </a:t>
            </a:r>
            <a:r>
              <a:rPr lang="ko-KR" altLang="en-US" sz="900" dirty="0"/>
              <a:t>본인인증 회원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2535654" y="4795361"/>
            <a:ext cx="2563313" cy="122592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625194" y="485531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등급 추가하기</a:t>
            </a:r>
            <a:endParaRPr lang="en-US" altLang="ko-KR" sz="1000" b="1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2628629" y="4889666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8" name="직선 연결선 57"/>
          <p:cNvCxnSpPr>
            <a:cxnSpLocks/>
          </p:cNvCxnSpPr>
          <p:nvPr/>
        </p:nvCxnSpPr>
        <p:spPr>
          <a:xfrm>
            <a:off x="2608569" y="5150036"/>
            <a:ext cx="238094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882488" y="4916768"/>
            <a:ext cx="95667" cy="9258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071665" y="570503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확인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819921" y="5705030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600844" y="5151391"/>
            <a:ext cx="530915" cy="329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 err="1"/>
              <a:t>등급명</a:t>
            </a:r>
            <a:endParaRPr lang="ko-KR" altLang="en-US" sz="900" dirty="0"/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3196949" y="5238898"/>
            <a:ext cx="1792565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384843" y="48691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522227" y="41208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등급 추가</a:t>
            </a:r>
          </a:p>
        </p:txBody>
      </p:sp>
      <p:sp>
        <p:nvSpPr>
          <p:cNvPr id="72" name="타원 71"/>
          <p:cNvSpPr/>
          <p:nvPr/>
        </p:nvSpPr>
        <p:spPr>
          <a:xfrm>
            <a:off x="239268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133455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추가 생성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1100" dirty="0"/>
          </a:p>
          <a:p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A03CF7D-C328-4890-AF67-3F93386A2CF0}"/>
              </a:ext>
            </a:extLst>
          </p:cNvPr>
          <p:cNvCxnSpPr>
            <a:cxnSpLocks/>
            <a:stCxn id="71" idx="2"/>
            <a:endCxn id="55" idx="0"/>
          </p:cNvCxnSpPr>
          <p:nvPr/>
        </p:nvCxnSpPr>
        <p:spPr>
          <a:xfrm rot="16200000" flipH="1">
            <a:off x="3132602" y="4110651"/>
            <a:ext cx="430257" cy="939162"/>
          </a:xfrm>
          <a:prstGeom prst="bentConnector3">
            <a:avLst/>
          </a:prstGeom>
          <a:ln w="6350">
            <a:solidFill>
              <a:srgbClr val="FF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DDD465-0008-6D00-C78B-1E556B4CFFB7}"/>
              </a:ext>
            </a:extLst>
          </p:cNvPr>
          <p:cNvSpPr txBox="1"/>
          <p:nvPr/>
        </p:nvSpPr>
        <p:spPr>
          <a:xfrm>
            <a:off x="0" y="5058"/>
            <a:ext cx="149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기본 정책 관리</a:t>
            </a:r>
          </a:p>
        </p:txBody>
      </p:sp>
    </p:spTree>
    <p:extLst>
      <p:ext uri="{BB962C8B-B14F-4D97-AF65-F5344CB8AC3E}">
        <p14:creationId xmlns:p14="http://schemas.microsoft.com/office/powerpoint/2010/main" val="1871562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650215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ACD2-C019-FB83-17E0-3333467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52576"/>
            <a:ext cx="10515600" cy="40251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Admin </a:t>
            </a:r>
            <a:r>
              <a:rPr lang="ko-KR" altLang="en-US" sz="24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1E1-7191-8273-4962-74C3E6894029}"/>
              </a:ext>
            </a:extLst>
          </p:cNvPr>
          <p:cNvSpPr txBox="1"/>
          <p:nvPr/>
        </p:nvSpPr>
        <p:spPr>
          <a:xfrm>
            <a:off x="296334" y="767644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MONOTT(Admin)</a:t>
            </a:r>
            <a:endParaRPr lang="ko-KR" altLang="en-US" sz="2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CA3B77E1-9096-0195-98A6-800FF570F5FA}"/>
              </a:ext>
            </a:extLst>
          </p:cNvPr>
          <p:cNvSpPr>
            <a:spLocks/>
          </p:cNvSpPr>
          <p:nvPr/>
        </p:nvSpPr>
        <p:spPr bwMode="auto">
          <a:xfrm>
            <a:off x="6269419" y="964045"/>
            <a:ext cx="1734222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 화면보기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EDAE82BA-2E67-895F-917E-D72FD54999C5}"/>
              </a:ext>
            </a:extLst>
          </p:cNvPr>
          <p:cNvSpPr>
            <a:spLocks/>
          </p:cNvSpPr>
          <p:nvPr/>
        </p:nvSpPr>
        <p:spPr bwMode="auto">
          <a:xfrm>
            <a:off x="8430293" y="977047"/>
            <a:ext cx="1269275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F7D12628-AEF0-558C-9537-D17C60A69711}"/>
              </a:ext>
            </a:extLst>
          </p:cNvPr>
          <p:cNvGraphicFramePr>
            <a:graphicFrameLocks noGrp="1"/>
          </p:cNvGraphicFramePr>
          <p:nvPr/>
        </p:nvGraphicFramePr>
        <p:xfrm>
          <a:off x="296336" y="1550533"/>
          <a:ext cx="9515879" cy="4616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16846">
                  <a:extLst>
                    <a:ext uri="{9D8B030D-6E8A-4147-A177-3AD203B41FA5}">
                      <a16:colId xmlns:a16="http://schemas.microsoft.com/office/drawing/2014/main" val="3463170840"/>
                    </a:ext>
                  </a:extLst>
                </a:gridCol>
                <a:gridCol w="1189984">
                  <a:extLst>
                    <a:ext uri="{9D8B030D-6E8A-4147-A177-3AD203B41FA5}">
                      <a16:colId xmlns:a16="http://schemas.microsoft.com/office/drawing/2014/main" val="2026992344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530387245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336818111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137172870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159274473"/>
                    </a:ext>
                  </a:extLst>
                </a:gridCol>
                <a:gridCol w="1395389">
                  <a:extLst>
                    <a:ext uri="{9D8B030D-6E8A-4147-A177-3AD203B41FA5}">
                      <a16:colId xmlns:a16="http://schemas.microsoft.com/office/drawing/2014/main" val="2452922602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808080"/>
                          </a:highlight>
                        </a:rPr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정책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499"/>
                  </a:ext>
                </a:extLst>
              </a:tr>
            </a:tbl>
          </a:graphicData>
        </a:graphic>
      </p:graphicFrame>
      <p:grpSp>
        <p:nvGrpSpPr>
          <p:cNvPr id="1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DB5C144-10F0-DEE8-BB68-DD4B066AE9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28127" y="236880"/>
            <a:ext cx="1828800" cy="5999890"/>
            <a:chOff x="5442213" y="-1146472"/>
            <a:chExt cx="1828800" cy="5999890"/>
          </a:xfrm>
        </p:grpSpPr>
        <p:sp>
          <p:nvSpPr>
            <p:cNvPr id="1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4038BF6-124E-DF20-B838-A075AF94511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442213" y="-888637"/>
              <a:ext cx="1828800" cy="57420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○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Admin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메인 화면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-1</a:t>
              </a: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[1]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로그인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ID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표기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 </a:t>
              </a:r>
              <a:r>
                <a:rPr lang="ko-KR" altLang="en-US" sz="900" dirty="0">
                  <a:solidFill>
                    <a:schemeClr val="tx1"/>
                  </a:solidFill>
                </a:rPr>
                <a:t>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[2]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자주 이용 메뉴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</a:t>
              </a:r>
              <a:r>
                <a:rPr lang="ko-KR" altLang="en-US" sz="900" dirty="0">
                  <a:solidFill>
                    <a:schemeClr val="tx1"/>
                  </a:solidFill>
                </a:rPr>
                <a:t>별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자주 이용하는 메뉴 노출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</a:t>
              </a:r>
              <a:r>
                <a:rPr lang="ko-KR" altLang="en-US" sz="900" dirty="0">
                  <a:solidFill>
                    <a:schemeClr val="tx1"/>
                  </a:solidFill>
                </a:rPr>
                <a:t>가 이용한 메뉴 카운트 필요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[3]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호스팅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도메인 만료일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설정된 일정으로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D-day </a:t>
              </a:r>
              <a:r>
                <a:rPr lang="ko-KR" altLang="en-US" sz="900" dirty="0">
                  <a:solidFill>
                    <a:schemeClr val="tx1"/>
                  </a:solidFill>
                </a:rPr>
                <a:t>기능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설정 버튼 클릭 시 설정 팝업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[4] Today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 현황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항목별 금일 집계한 통계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정보 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[5]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미처리 현황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불편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불만사항 신고 </a:t>
              </a:r>
              <a:r>
                <a:rPr lang="en-US" altLang="ko-KR" sz="900" dirty="0">
                  <a:solidFill>
                    <a:schemeClr val="tx1"/>
                  </a:solidFill>
                </a:rPr>
                <a:t>: [</a:t>
              </a:r>
              <a:r>
                <a:rPr lang="ko-KR" altLang="en-US" sz="900" dirty="0">
                  <a:solidFill>
                    <a:schemeClr val="tx1"/>
                  </a:solidFill>
                </a:rPr>
                <a:t>게시판 </a:t>
              </a:r>
              <a:r>
                <a:rPr lang="en-US" altLang="ko-KR" sz="9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>
                  <a:solidFill>
                    <a:schemeClr val="tx1"/>
                  </a:solidFill>
                </a:rPr>
                <a:t>불편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불만사항 접수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 미처리 신고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ko-KR" altLang="en-US" sz="900" dirty="0">
                  <a:solidFill>
                    <a:schemeClr val="tx1"/>
                  </a:solidFill>
                </a:rPr>
                <a:t> 개수 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커뮤니티 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답변하지 않은 문의 개수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69B783B-A993-A58C-3D16-AF8AABAA1A0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42213" y="-1146472"/>
              <a:ext cx="977960" cy="2339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EFED37-8BFF-9833-4DA9-46CA1BE5A765}"/>
              </a:ext>
            </a:extLst>
          </p:cNvPr>
          <p:cNvSpPr/>
          <p:nvPr/>
        </p:nvSpPr>
        <p:spPr bwMode="auto">
          <a:xfrm>
            <a:off x="3712532" y="3007637"/>
            <a:ext cx="2998416" cy="22631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E0E88-AC2D-7849-2F80-1239681DFC4F}"/>
              </a:ext>
            </a:extLst>
          </p:cNvPr>
          <p:cNvSpPr txBox="1"/>
          <p:nvPr/>
        </p:nvSpPr>
        <p:spPr>
          <a:xfrm>
            <a:off x="3768006" y="3055481"/>
            <a:ext cx="290623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/>
              <a:t>Today</a:t>
            </a:r>
            <a:r>
              <a:rPr lang="ko-KR" altLang="en-US" sz="900" dirty="0"/>
              <a:t> 현황 </a:t>
            </a:r>
            <a:r>
              <a:rPr lang="en-US" altLang="ko-KR" sz="900" dirty="0"/>
              <a:t>{</a:t>
            </a:r>
            <a:r>
              <a:rPr lang="ko-KR" altLang="en-US" sz="900" dirty="0"/>
              <a:t>오늘 날짜</a:t>
            </a:r>
            <a:r>
              <a:rPr lang="en-US" altLang="ko-KR" sz="900" dirty="0"/>
              <a:t>} </a:t>
            </a:r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4CD8EFF-5431-E23F-018B-A18A5ED1F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1258"/>
              </p:ext>
            </p:extLst>
          </p:nvPr>
        </p:nvGraphicFramePr>
        <p:xfrm>
          <a:off x="4151347" y="3640986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 가입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49AB40-1CFD-124F-D221-FAB1EBC6C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95858"/>
              </p:ext>
            </p:extLst>
          </p:nvPr>
        </p:nvGraphicFramePr>
        <p:xfrm>
          <a:off x="5339645" y="3650512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회원탈퇴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B5B12A-7967-FE4C-DB41-645B08A51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15284"/>
              </p:ext>
            </p:extLst>
          </p:nvPr>
        </p:nvGraphicFramePr>
        <p:xfrm>
          <a:off x="4151347" y="4439732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D7C7400-4D55-C8AF-A8F6-8E87663A7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5060"/>
              </p:ext>
            </p:extLst>
          </p:nvPr>
        </p:nvGraphicFramePr>
        <p:xfrm>
          <a:off x="5339645" y="446005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페이지 </a:t>
                      </a:r>
                      <a:r>
                        <a:rPr lang="ko-KR" altLang="en-US" sz="900" b="0" dirty="0" err="1"/>
                        <a:t>뷰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40F72C-533A-719E-15E6-56C7F18F0B29}"/>
              </a:ext>
            </a:extLst>
          </p:cNvPr>
          <p:cNvSpPr/>
          <p:nvPr/>
        </p:nvSpPr>
        <p:spPr bwMode="auto">
          <a:xfrm>
            <a:off x="1252452" y="3007637"/>
            <a:ext cx="2369766" cy="226310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5DB85-6FD8-966D-E3EF-4F45BAA5911A}"/>
              </a:ext>
            </a:extLst>
          </p:cNvPr>
          <p:cNvSpPr txBox="1"/>
          <p:nvPr/>
        </p:nvSpPr>
        <p:spPr>
          <a:xfrm>
            <a:off x="2483275" y="4457131"/>
            <a:ext cx="917239" cy="507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 만료일</a:t>
            </a:r>
            <a:endParaRPr lang="en-US" altLang="ko-KR" sz="900" b="1" dirty="0"/>
          </a:p>
          <a:p>
            <a:r>
              <a:rPr lang="en-US" altLang="ko-KR" sz="900" dirty="0"/>
              <a:t>- 2022-09-01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AE596-E09C-B04C-E670-A700F71E52C2}"/>
              </a:ext>
            </a:extLst>
          </p:cNvPr>
          <p:cNvSpPr txBox="1"/>
          <p:nvPr/>
        </p:nvSpPr>
        <p:spPr>
          <a:xfrm>
            <a:off x="1395597" y="4457131"/>
            <a:ext cx="917239" cy="507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호스팅</a:t>
            </a:r>
            <a:r>
              <a:rPr lang="ko-KR" altLang="en-US" sz="900" b="1" dirty="0"/>
              <a:t> 만료일</a:t>
            </a:r>
            <a:endParaRPr lang="en-US" altLang="ko-KR" sz="900" b="1" dirty="0"/>
          </a:p>
          <a:p>
            <a:r>
              <a:rPr lang="en-US" altLang="ko-KR" sz="900" dirty="0"/>
              <a:t>- 2022-09-01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D4BF2-B353-8EEB-D982-189AC1DD26E4}"/>
              </a:ext>
            </a:extLst>
          </p:cNvPr>
          <p:cNvSpPr/>
          <p:nvPr/>
        </p:nvSpPr>
        <p:spPr bwMode="auto">
          <a:xfrm>
            <a:off x="6827207" y="3007637"/>
            <a:ext cx="2036390" cy="22535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FDDCA-EB38-665F-5C98-438188BCB3D6}"/>
              </a:ext>
            </a:extLst>
          </p:cNvPr>
          <p:cNvSpPr txBox="1"/>
          <p:nvPr/>
        </p:nvSpPr>
        <p:spPr>
          <a:xfrm>
            <a:off x="6897083" y="3055481"/>
            <a:ext cx="1928962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/>
              <a:t>미처리 현황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6B8480C-0082-6A0B-638C-AC5767D35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61117"/>
              </p:ext>
            </p:extLst>
          </p:nvPr>
        </p:nvGraphicFramePr>
        <p:xfrm>
          <a:off x="7282931" y="4311384"/>
          <a:ext cx="1147362" cy="808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커뮤니티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4C63BA1-6716-3A04-A169-74289FBE7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31918"/>
              </p:ext>
            </p:extLst>
          </p:nvPr>
        </p:nvGraphicFramePr>
        <p:xfrm>
          <a:off x="7282932" y="3429000"/>
          <a:ext cx="1147362" cy="695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baseline="0" dirty="0"/>
                        <a:t>불편</a:t>
                      </a:r>
                      <a:r>
                        <a:rPr lang="en-US" altLang="ko-KR" sz="900" b="0" baseline="0" dirty="0"/>
                        <a:t>/</a:t>
                      </a:r>
                      <a:r>
                        <a:rPr lang="ko-KR" altLang="en-US" sz="900" b="0" baseline="0" dirty="0"/>
                        <a:t>불만사항 신고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30A96F-60B7-3905-1F2F-52F70A79EDC0}"/>
              </a:ext>
            </a:extLst>
          </p:cNvPr>
          <p:cNvSpPr/>
          <p:nvPr/>
        </p:nvSpPr>
        <p:spPr>
          <a:xfrm>
            <a:off x="1307755" y="3250327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{</a:t>
            </a:r>
            <a:r>
              <a:rPr lang="ko-KR" altLang="en-US" sz="900" dirty="0"/>
              <a:t>로그인 </a:t>
            </a:r>
            <a:r>
              <a:rPr lang="en-US" altLang="ko-KR" sz="900" dirty="0"/>
              <a:t>ID</a:t>
            </a:r>
            <a:r>
              <a:rPr lang="ko-KR" altLang="en-US" sz="900" dirty="0"/>
              <a:t>표기</a:t>
            </a:r>
            <a:r>
              <a:rPr lang="en-US" altLang="ko-KR" sz="900" dirty="0"/>
              <a:t>}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D378DF-5825-BE4E-4026-955640B71E81}"/>
              </a:ext>
            </a:extLst>
          </p:cNvPr>
          <p:cNvGrpSpPr/>
          <p:nvPr/>
        </p:nvGrpSpPr>
        <p:grpSpPr>
          <a:xfrm>
            <a:off x="3226440" y="4810908"/>
            <a:ext cx="195436" cy="167606"/>
            <a:chOff x="985664" y="2737520"/>
            <a:chExt cx="195436" cy="167606"/>
          </a:xfrm>
        </p:grpSpPr>
        <p:pic>
          <p:nvPicPr>
            <p:cNvPr id="22" name="Picture 2" descr="C:\Users\이정원\Desktop\1476796344_cog.png">
              <a:extLst>
                <a:ext uri="{FF2B5EF4-FFF2-40B4-BE49-F238E27FC236}">
                  <a16:creationId xmlns:a16="http://schemas.microsoft.com/office/drawing/2014/main" id="{8C35A385-C35C-2FD5-9319-688A20E8D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5178F8-CF7B-3E36-0791-B1BA1DAC300A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C5AC669-6A73-5AC8-F992-CA318B46AEB9}"/>
              </a:ext>
            </a:extLst>
          </p:cNvPr>
          <p:cNvSpPr txBox="1"/>
          <p:nvPr/>
        </p:nvSpPr>
        <p:spPr>
          <a:xfrm>
            <a:off x="1295424" y="3055481"/>
            <a:ext cx="230084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/>
              <a:t>자주 이용 메뉴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B66E97-B06A-69FA-AD9E-5A635A99BC2D}"/>
              </a:ext>
            </a:extLst>
          </p:cNvPr>
          <p:cNvSpPr/>
          <p:nvPr/>
        </p:nvSpPr>
        <p:spPr bwMode="auto">
          <a:xfrm>
            <a:off x="1405876" y="3605215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정책</a:t>
            </a:r>
            <a:endParaRPr lang="en-US" altLang="ko-KR" sz="900" dirty="0"/>
          </a:p>
          <a:p>
            <a:pPr algn="ctr"/>
            <a:r>
              <a:rPr lang="ko-KR" altLang="en-US" sz="900" dirty="0"/>
              <a:t>관리</a:t>
            </a:r>
            <a:endParaRPr lang="en-US" altLang="ko-KR" sz="9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E27F134-B067-2E53-0638-72D79D5EFA5A}"/>
              </a:ext>
            </a:extLst>
          </p:cNvPr>
          <p:cNvSpPr/>
          <p:nvPr/>
        </p:nvSpPr>
        <p:spPr bwMode="auto">
          <a:xfrm>
            <a:off x="2139301" y="3605215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통계</a:t>
            </a:r>
            <a:endParaRPr lang="en-US" altLang="ko-KR" sz="9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4A2529-6146-A0F8-F221-1EBC04B76B0A}"/>
              </a:ext>
            </a:extLst>
          </p:cNvPr>
          <p:cNvSpPr/>
          <p:nvPr/>
        </p:nvSpPr>
        <p:spPr bwMode="auto">
          <a:xfrm>
            <a:off x="2863201" y="3614740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커뮤니티</a:t>
            </a:r>
            <a:endParaRPr lang="en-US" altLang="ko-KR" sz="900" dirty="0"/>
          </a:p>
          <a:p>
            <a:pPr algn="ctr"/>
            <a:r>
              <a:rPr lang="ko-KR" altLang="en-US" sz="900" dirty="0"/>
              <a:t>관리</a:t>
            </a:r>
            <a:endParaRPr lang="en-US" altLang="ko-KR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FA70BEE-01B0-06BB-667D-177559FFCEDF}"/>
              </a:ext>
            </a:extLst>
          </p:cNvPr>
          <p:cNvSpPr/>
          <p:nvPr/>
        </p:nvSpPr>
        <p:spPr>
          <a:xfrm>
            <a:off x="1314013" y="43317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1A03637-FD39-103B-ABCA-025E9E3872B7}"/>
              </a:ext>
            </a:extLst>
          </p:cNvPr>
          <p:cNvSpPr/>
          <p:nvPr/>
        </p:nvSpPr>
        <p:spPr>
          <a:xfrm>
            <a:off x="2399863" y="4350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20E8C9-3F18-D1C6-03D5-48518A106449}"/>
              </a:ext>
            </a:extLst>
          </p:cNvPr>
          <p:cNvSpPr/>
          <p:nvPr/>
        </p:nvSpPr>
        <p:spPr>
          <a:xfrm>
            <a:off x="4368810" y="30207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7624D95-B53D-040D-D14B-2685C2E9F879}"/>
              </a:ext>
            </a:extLst>
          </p:cNvPr>
          <p:cNvSpPr/>
          <p:nvPr/>
        </p:nvSpPr>
        <p:spPr>
          <a:xfrm>
            <a:off x="7282931" y="30263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A53C6F-D94E-F8E9-59AF-3C34CD3564F9}"/>
              </a:ext>
            </a:extLst>
          </p:cNvPr>
          <p:cNvSpPr/>
          <p:nvPr/>
        </p:nvSpPr>
        <p:spPr>
          <a:xfrm>
            <a:off x="1812553" y="30263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344FFD-6D7C-0028-8510-59496DCF05C8}"/>
              </a:ext>
            </a:extLst>
          </p:cNvPr>
          <p:cNvSpPr/>
          <p:nvPr/>
        </p:nvSpPr>
        <p:spPr bwMode="auto">
          <a:xfrm>
            <a:off x="1364792" y="3539056"/>
            <a:ext cx="2136877" cy="709432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08646C4-07C0-49C9-684D-79464E14BE9D}"/>
              </a:ext>
            </a:extLst>
          </p:cNvPr>
          <p:cNvSpPr/>
          <p:nvPr/>
        </p:nvSpPr>
        <p:spPr>
          <a:xfrm>
            <a:off x="1246375" y="34829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9012813-FCC8-0C6E-7C1D-960A312A6716}"/>
              </a:ext>
            </a:extLst>
          </p:cNvPr>
          <p:cNvGrpSpPr/>
          <p:nvPr/>
        </p:nvGrpSpPr>
        <p:grpSpPr>
          <a:xfrm>
            <a:off x="2137694" y="4810908"/>
            <a:ext cx="195436" cy="167606"/>
            <a:chOff x="985664" y="2737520"/>
            <a:chExt cx="195436" cy="167606"/>
          </a:xfrm>
        </p:grpSpPr>
        <p:pic>
          <p:nvPicPr>
            <p:cNvPr id="36" name="Picture 2" descr="C:\Users\이정원\Desktop\1476796344_cog.png">
              <a:extLst>
                <a:ext uri="{FF2B5EF4-FFF2-40B4-BE49-F238E27FC236}">
                  <a16:creationId xmlns:a16="http://schemas.microsoft.com/office/drawing/2014/main" id="{6BA87D6E-2932-1E29-B1E3-970B418A1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394D462-DC4F-7405-0AAA-2F6F1099F70B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20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ACD2-C019-FB83-17E0-3333467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52576"/>
            <a:ext cx="10515600" cy="402519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Gnb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1E1-7191-8273-4962-74C3E6894029}"/>
              </a:ext>
            </a:extLst>
          </p:cNvPr>
          <p:cNvSpPr txBox="1"/>
          <p:nvPr/>
        </p:nvSpPr>
        <p:spPr>
          <a:xfrm>
            <a:off x="296334" y="767644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MONOTT(Admin)</a:t>
            </a:r>
            <a:endParaRPr lang="ko-KR" altLang="en-US" sz="2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CA3B77E1-9096-0195-98A6-800FF570F5FA}"/>
              </a:ext>
            </a:extLst>
          </p:cNvPr>
          <p:cNvSpPr>
            <a:spLocks/>
          </p:cNvSpPr>
          <p:nvPr/>
        </p:nvSpPr>
        <p:spPr bwMode="auto">
          <a:xfrm>
            <a:off x="6269419" y="964045"/>
            <a:ext cx="1734222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 화면보기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EDAE82BA-2E67-895F-917E-D72FD54999C5}"/>
              </a:ext>
            </a:extLst>
          </p:cNvPr>
          <p:cNvSpPr>
            <a:spLocks/>
          </p:cNvSpPr>
          <p:nvPr/>
        </p:nvSpPr>
        <p:spPr bwMode="auto">
          <a:xfrm>
            <a:off x="8430293" y="977047"/>
            <a:ext cx="1269275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F7D12628-AEF0-558C-9537-D17C60A69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84917"/>
              </p:ext>
            </p:extLst>
          </p:nvPr>
        </p:nvGraphicFramePr>
        <p:xfrm>
          <a:off x="296336" y="1550533"/>
          <a:ext cx="9515879" cy="4616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16846">
                  <a:extLst>
                    <a:ext uri="{9D8B030D-6E8A-4147-A177-3AD203B41FA5}">
                      <a16:colId xmlns:a16="http://schemas.microsoft.com/office/drawing/2014/main" val="3463170840"/>
                    </a:ext>
                  </a:extLst>
                </a:gridCol>
                <a:gridCol w="1189984">
                  <a:extLst>
                    <a:ext uri="{9D8B030D-6E8A-4147-A177-3AD203B41FA5}">
                      <a16:colId xmlns:a16="http://schemas.microsoft.com/office/drawing/2014/main" val="2026992344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530387245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336818111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137172870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159274473"/>
                    </a:ext>
                  </a:extLst>
                </a:gridCol>
                <a:gridCol w="1395389">
                  <a:extLst>
                    <a:ext uri="{9D8B030D-6E8A-4147-A177-3AD203B41FA5}">
                      <a16:colId xmlns:a16="http://schemas.microsoft.com/office/drawing/2014/main" val="2452922602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808080"/>
                          </a:highlight>
                        </a:rPr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정책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499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36C01-1FC5-F5B6-648F-4FA2DEB15FB7}"/>
              </a:ext>
            </a:extLst>
          </p:cNvPr>
          <p:cNvSpPr/>
          <p:nvPr/>
        </p:nvSpPr>
        <p:spPr>
          <a:xfrm>
            <a:off x="4424648" y="2921494"/>
            <a:ext cx="2847623" cy="200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2FD0254-AFA6-CAEB-5A86-2668FB31BAB6}"/>
              </a:ext>
            </a:extLst>
          </p:cNvPr>
          <p:cNvSpPr/>
          <p:nvPr/>
        </p:nvSpPr>
        <p:spPr bwMode="auto">
          <a:xfrm>
            <a:off x="296334" y="2793315"/>
            <a:ext cx="2847622" cy="226310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25E417-A6E9-9827-44C4-5A9301CCB77D}"/>
              </a:ext>
            </a:extLst>
          </p:cNvPr>
          <p:cNvSpPr txBox="1"/>
          <p:nvPr/>
        </p:nvSpPr>
        <p:spPr>
          <a:xfrm>
            <a:off x="1493831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도메인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492FFE-6CE4-4A77-E421-2A0E7B2C3AA3}"/>
              </a:ext>
            </a:extLst>
          </p:cNvPr>
          <p:cNvSpPr txBox="1"/>
          <p:nvPr/>
        </p:nvSpPr>
        <p:spPr>
          <a:xfrm>
            <a:off x="406153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호스팅</a:t>
            </a:r>
            <a:r>
              <a:rPr lang="ko-KR" altLang="en-US" sz="1000" b="1" dirty="0"/>
              <a:t>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60" name="모서리가 둥근 직사각형 51">
            <a:extLst>
              <a:ext uri="{FF2B5EF4-FFF2-40B4-BE49-F238E27FC236}">
                <a16:creationId xmlns:a16="http://schemas.microsoft.com/office/drawing/2014/main" id="{C3C232E0-758E-AF40-6389-9B3F0A9E6628}"/>
              </a:ext>
            </a:extLst>
          </p:cNvPr>
          <p:cNvSpPr/>
          <p:nvPr/>
        </p:nvSpPr>
        <p:spPr>
          <a:xfrm>
            <a:off x="408675" y="3801043"/>
            <a:ext cx="2518533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로그아웃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9D5C3A9-F8C1-EC53-AA04-9BD1AEB89FC6}"/>
              </a:ext>
            </a:extLst>
          </p:cNvPr>
          <p:cNvGrpSpPr/>
          <p:nvPr/>
        </p:nvGrpSpPr>
        <p:grpSpPr>
          <a:xfrm>
            <a:off x="1213363" y="4484139"/>
            <a:ext cx="234845" cy="167606"/>
            <a:chOff x="985664" y="2737520"/>
            <a:chExt cx="195436" cy="167606"/>
          </a:xfrm>
        </p:grpSpPr>
        <p:pic>
          <p:nvPicPr>
            <p:cNvPr id="63" name="Picture 2" descr="C:\Users\이정원\Desktop\1476796344_cog.png">
              <a:extLst>
                <a:ext uri="{FF2B5EF4-FFF2-40B4-BE49-F238E27FC236}">
                  <a16:creationId xmlns:a16="http://schemas.microsoft.com/office/drawing/2014/main" id="{0D9BB608-DE09-1D28-9B0E-57B26CA55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70539D-106B-2507-6639-77B54DE4C2AE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9E93387-429B-68BA-136C-73404C2202CF}"/>
              </a:ext>
            </a:extLst>
          </p:cNvPr>
          <p:cNvGrpSpPr/>
          <p:nvPr/>
        </p:nvGrpSpPr>
        <p:grpSpPr>
          <a:xfrm>
            <a:off x="2301917" y="4479922"/>
            <a:ext cx="234845" cy="167606"/>
            <a:chOff x="985664" y="2737520"/>
            <a:chExt cx="195436" cy="167606"/>
          </a:xfrm>
        </p:grpSpPr>
        <p:pic>
          <p:nvPicPr>
            <p:cNvPr id="66" name="Picture 2" descr="C:\Users\이정원\Desktop\1476796344_cog.png">
              <a:extLst>
                <a:ext uri="{FF2B5EF4-FFF2-40B4-BE49-F238E27FC236}">
                  <a16:creationId xmlns:a16="http://schemas.microsoft.com/office/drawing/2014/main" id="{FA445536-28BC-15B7-F290-2826CDA2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8183B46-34A9-A010-EB32-81BF6E6E32BF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8A908A0-F91E-C940-A56F-0DA1B54A92C9}"/>
              </a:ext>
            </a:extLst>
          </p:cNvPr>
          <p:cNvSpPr txBox="1"/>
          <p:nvPr/>
        </p:nvSpPr>
        <p:spPr>
          <a:xfrm>
            <a:off x="364051" y="2824008"/>
            <a:ext cx="11345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자주 이용 메뉴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28ED09-AC15-0158-721A-717E71CFBFDA}"/>
              </a:ext>
            </a:extLst>
          </p:cNvPr>
          <p:cNvSpPr/>
          <p:nvPr/>
        </p:nvSpPr>
        <p:spPr bwMode="auto">
          <a:xfrm>
            <a:off x="449757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정책관리</a:t>
            </a:r>
            <a:endParaRPr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AEEADA4-A69B-29BB-86FA-D2A85F784601}"/>
              </a:ext>
            </a:extLst>
          </p:cNvPr>
          <p:cNvSpPr/>
          <p:nvPr/>
        </p:nvSpPr>
        <p:spPr bwMode="auto">
          <a:xfrm>
            <a:off x="1183182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통계</a:t>
            </a:r>
            <a:endParaRPr lang="en-US" altLang="ko-KR" sz="10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A02AC9A-3EAC-AC87-FFF1-9B2681F0E58B}"/>
              </a:ext>
            </a:extLst>
          </p:cNvPr>
          <p:cNvSpPr/>
          <p:nvPr/>
        </p:nvSpPr>
        <p:spPr bwMode="auto">
          <a:xfrm>
            <a:off x="1907082" y="3081927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상품 등록</a:t>
            </a:r>
            <a:endParaRPr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54F4D9B-9681-8946-AF14-372F413B7542}"/>
              </a:ext>
            </a:extLst>
          </p:cNvPr>
          <p:cNvSpPr/>
          <p:nvPr/>
        </p:nvSpPr>
        <p:spPr>
          <a:xfrm>
            <a:off x="2215357" y="2516198"/>
            <a:ext cx="259556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B15E2FA-604E-2FCA-EBB4-337B87489346}"/>
              </a:ext>
            </a:extLst>
          </p:cNvPr>
          <p:cNvSpPr/>
          <p:nvPr/>
        </p:nvSpPr>
        <p:spPr bwMode="auto">
          <a:xfrm>
            <a:off x="4311090" y="2750358"/>
            <a:ext cx="2998416" cy="22631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2BF744-B189-2795-006A-DB55CF340842}"/>
              </a:ext>
            </a:extLst>
          </p:cNvPr>
          <p:cNvSpPr txBox="1"/>
          <p:nvPr/>
        </p:nvSpPr>
        <p:spPr>
          <a:xfrm>
            <a:off x="4489041" y="2948737"/>
            <a:ext cx="17600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Today</a:t>
            </a:r>
            <a:r>
              <a:rPr lang="ko-KR" altLang="en-US" sz="1100" b="1" dirty="0"/>
              <a:t> 현황 </a:t>
            </a:r>
            <a:r>
              <a:rPr lang="en-US" altLang="ko-KR" sz="1100" b="1" dirty="0"/>
              <a:t>{2017-09-23} </a:t>
            </a:r>
            <a:endParaRPr lang="ko-KR" altLang="en-US" sz="1100" b="1" dirty="0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DA56F033-B844-9BD9-B9F1-851E609BB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48"/>
              </p:ext>
            </p:extLst>
          </p:nvPr>
        </p:nvGraphicFramePr>
        <p:xfrm>
          <a:off x="4502806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 가입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479AD91E-6B94-C40F-47F5-9E9D80388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31484"/>
              </p:ext>
            </p:extLst>
          </p:nvPr>
        </p:nvGraphicFramePr>
        <p:xfrm>
          <a:off x="5407681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회원탈퇴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8B31D663-D7E7-A575-CB51-AFD89B36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59364"/>
              </p:ext>
            </p:extLst>
          </p:nvPr>
        </p:nvGraphicFramePr>
        <p:xfrm>
          <a:off x="44932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리뷰 등록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8950A150-4EED-4901-6598-88FA03D9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81743"/>
              </p:ext>
            </p:extLst>
          </p:nvPr>
        </p:nvGraphicFramePr>
        <p:xfrm>
          <a:off x="54076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페이지 </a:t>
                      </a:r>
                      <a:r>
                        <a:rPr lang="ko-KR" altLang="en-US" sz="900" b="1" dirty="0" err="1"/>
                        <a:t>뷰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9655F4F4-7AEE-13F5-9549-492F67EB75A7}"/>
              </a:ext>
            </a:extLst>
          </p:cNvPr>
          <p:cNvSpPr txBox="1"/>
          <p:nvPr/>
        </p:nvSpPr>
        <p:spPr>
          <a:xfrm>
            <a:off x="7527115" y="2977896"/>
            <a:ext cx="7550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미처리 현황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47F9989C-ABA2-2925-0FFD-FD6FBEE08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4014"/>
              </p:ext>
            </p:extLst>
          </p:nvPr>
        </p:nvGraphicFramePr>
        <p:xfrm>
          <a:off x="75295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1:1 </a:t>
                      </a:r>
                      <a:r>
                        <a:rPr lang="ko-KR" altLang="en-US" sz="900" b="1" dirty="0"/>
                        <a:t>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1B4B7CA-93E7-787A-7550-D0818DA35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71035"/>
              </p:ext>
            </p:extLst>
          </p:nvPr>
        </p:nvGraphicFramePr>
        <p:xfrm>
          <a:off x="84439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상품 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EE7DD5B-BB80-806B-CD75-17E86C302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7528"/>
              </p:ext>
            </p:extLst>
          </p:nvPr>
        </p:nvGraphicFramePr>
        <p:xfrm>
          <a:off x="7525418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/>
                        <a:t>유저 신고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AEC04660-D009-9515-8D4F-26646D7B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99799"/>
              </p:ext>
            </p:extLst>
          </p:nvPr>
        </p:nvGraphicFramePr>
        <p:xfrm>
          <a:off x="8430293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이벤트문의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Modal Dialog Overlay">
            <a:extLst>
              <a:ext uri="{FF2B5EF4-FFF2-40B4-BE49-F238E27FC236}">
                <a16:creationId xmlns:a16="http://schemas.microsoft.com/office/drawing/2014/main" id="{08F0353D-1E12-7A35-E3B5-01F5770D796D}"/>
              </a:ext>
            </a:extLst>
          </p:cNvPr>
          <p:cNvSpPr>
            <a:spLocks/>
          </p:cNvSpPr>
          <p:nvPr/>
        </p:nvSpPr>
        <p:spPr bwMode="auto">
          <a:xfrm>
            <a:off x="215024" y="2160395"/>
            <a:ext cx="9675059" cy="388843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7D8B58-A11D-6B5B-7B74-8DCBFBFBE0ED}"/>
              </a:ext>
            </a:extLst>
          </p:cNvPr>
          <p:cNvSpPr txBox="1"/>
          <p:nvPr/>
        </p:nvSpPr>
        <p:spPr>
          <a:xfrm>
            <a:off x="1818223" y="1923784"/>
            <a:ext cx="143368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4CAAAC0-3F1A-69A0-44FF-0441ADA7B151}"/>
              </a:ext>
            </a:extLst>
          </p:cNvPr>
          <p:cNvSpPr/>
          <p:nvPr/>
        </p:nvSpPr>
        <p:spPr>
          <a:xfrm>
            <a:off x="232483" y="7729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24FCFA6-B06C-DC51-5A1D-EEBA82609C2E}"/>
              </a:ext>
            </a:extLst>
          </p:cNvPr>
          <p:cNvSpPr/>
          <p:nvPr/>
        </p:nvSpPr>
        <p:spPr>
          <a:xfrm>
            <a:off x="188334" y="142462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77086E-DA73-EDA5-9E23-9F98F0AF30C6}"/>
              </a:ext>
            </a:extLst>
          </p:cNvPr>
          <p:cNvSpPr/>
          <p:nvPr/>
        </p:nvSpPr>
        <p:spPr>
          <a:xfrm>
            <a:off x="1842232" y="26339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008C91B-5488-4ACC-D144-1CF05D3690FF}"/>
              </a:ext>
            </a:extLst>
          </p:cNvPr>
          <p:cNvSpPr/>
          <p:nvPr/>
        </p:nvSpPr>
        <p:spPr>
          <a:xfrm>
            <a:off x="6161419" y="77761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0A3752-F9B1-53E2-CA0A-B6D6FACB76DE}"/>
              </a:ext>
            </a:extLst>
          </p:cNvPr>
          <p:cNvSpPr/>
          <p:nvPr/>
        </p:nvSpPr>
        <p:spPr>
          <a:xfrm>
            <a:off x="8390566" y="8250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DB5C144-10F0-DEE8-BB68-DD4B066AE9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28127" y="353835"/>
            <a:ext cx="1828800" cy="5859010"/>
            <a:chOff x="5442213" y="-1029517"/>
            <a:chExt cx="1828800" cy="5859010"/>
          </a:xfrm>
        </p:grpSpPr>
        <p:sp>
          <p:nvSpPr>
            <p:cNvPr id="1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4038BF6-124E-DF20-B838-A075AF94511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442213" y="-912562"/>
              <a:ext cx="1828800" cy="57420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GNB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9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로고이미지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메인페이지로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GNB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 번째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마우스 포인터 접근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서브메뉴를 드롭다운 형대로 표기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화면 보기버튼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메인 화면 페이지로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 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로그아웃됨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69B783B-A993-A58C-3D16-AF8AABAA1A0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42213" y="-1029517"/>
              <a:ext cx="977960" cy="2339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4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커뮤니티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33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53980"/>
              </p:ext>
            </p:extLst>
          </p:nvPr>
        </p:nvGraphicFramePr>
        <p:xfrm>
          <a:off x="1704621" y="1039954"/>
          <a:ext cx="848519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52558357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8916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개봉</a:t>
                      </a:r>
                      <a:r>
                        <a:rPr lang="en-US" altLang="ko-KR" sz="1400" dirty="0">
                          <a:highlight>
                            <a:srgbClr val="C0C0C0"/>
                          </a:highlight>
                        </a:rPr>
                        <a:t>/</a:t>
                      </a:r>
                      <a:r>
                        <a:rPr lang="ko-KR" altLang="en-US" sz="1400" dirty="0" err="1">
                          <a:highlight>
                            <a:srgbClr val="C0C0C0"/>
                          </a:highlight>
                        </a:rPr>
                        <a:t>개봉예정작</a:t>
                      </a:r>
                      <a:endParaRPr lang="ko-KR" altLang="en-US" sz="14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최신영화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70178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영화명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영화명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개봉작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개봉예정작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육사오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뱅크시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미니언즈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한산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용의 출현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12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개봉예정작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7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예정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 누적관객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감독 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개봉</a:t>
            </a:r>
            <a:r>
              <a:rPr lang="en-US" altLang="ko-KR" dirty="0"/>
              <a:t>/</a:t>
            </a:r>
            <a:r>
              <a:rPr lang="ko-KR" altLang="en-US" dirty="0" err="1"/>
              <a:t>개봉예정작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8553"/>
              </p:ext>
            </p:extLst>
          </p:nvPr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4" y="3429000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88525"/>
              </p:ext>
            </p:extLst>
          </p:nvPr>
        </p:nvGraphicFramePr>
        <p:xfrm>
          <a:off x="4760330" y="4240210"/>
          <a:ext cx="5125156" cy="1975827"/>
        </p:xfrm>
        <a:graphic>
          <a:graphicData uri="http://schemas.openxmlformats.org/drawingml/2006/table">
            <a:tbl>
              <a:tblPr/>
              <a:tblGrid>
                <a:gridCol w="51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6513389" y="5043458"/>
            <a:ext cx="19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303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9684</Words>
  <Application>Microsoft Office PowerPoint</Application>
  <PresentationFormat>와이드스크린</PresentationFormat>
  <Paragraphs>3302</Paragraphs>
  <Slides>55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맑은 고딕</vt:lpstr>
      <vt:lpstr>타이포_씨고딕 140</vt:lpstr>
      <vt:lpstr>타이포_씨고딕 150</vt:lpstr>
      <vt:lpstr>Arial</vt:lpstr>
      <vt:lpstr>Calibri</vt:lpstr>
      <vt:lpstr>Calibri Light</vt:lpstr>
      <vt:lpstr>Segoe UI</vt:lpstr>
      <vt:lpstr>Wingdings</vt:lpstr>
      <vt:lpstr>Office Theme</vt:lpstr>
      <vt:lpstr>MONOTT(Movie and OTT)</vt:lpstr>
      <vt:lpstr>PowerPoint 프레젠테이션</vt:lpstr>
      <vt:lpstr>PowerPoint 프레젠테이션</vt:lpstr>
      <vt:lpstr>PowerPoint 프레젠테이션</vt:lpstr>
      <vt:lpstr>로그인화면</vt:lpstr>
      <vt:lpstr>Gnb</vt:lpstr>
      <vt:lpstr>PowerPoint 프레젠테이션</vt:lpstr>
      <vt:lpstr>커뮤니티 관리&gt;영화</vt:lpstr>
      <vt:lpstr>커뮤니티 관리&gt;영화&gt;상세보기1</vt:lpstr>
      <vt:lpstr>커뮤니티 관리&gt;영화&gt;상세보기2</vt:lpstr>
      <vt:lpstr>커뮤니티 관리&gt;드라마</vt:lpstr>
      <vt:lpstr>커뮤니티 관리&gt;드라마&gt;상세보기1</vt:lpstr>
      <vt:lpstr>커뮤니티 관리&gt;드라마&gt;상세보기2</vt:lpstr>
      <vt:lpstr>커뮤니티 관리&gt;예능</vt:lpstr>
      <vt:lpstr>커뮤니티 관리&gt;예능&gt;상세보기1</vt:lpstr>
      <vt:lpstr>커뮤니티 관리&gt;예능&gt;상세보기2</vt:lpstr>
      <vt:lpstr>커뮤니티 관리&gt;OTT&gt;넷플릭스&gt;영화</vt:lpstr>
      <vt:lpstr>커뮤니티 관리&gt;OTT&gt;넷플릭스&gt;영화&gt;상세보기1</vt:lpstr>
      <vt:lpstr>커뮤니티 관리&gt;OTT&gt;넷플릭스&gt;영화&gt;상세보기2</vt:lpstr>
      <vt:lpstr>커뮤니티 관리&gt;소식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Admin 메인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MONOTT(Movie and OTT)</dc:title>
  <dc:creator>oh</dc:creator>
  <cp:lastModifiedBy>임 수</cp:lastModifiedBy>
  <cp:revision>6</cp:revision>
  <dcterms:created xsi:type="dcterms:W3CDTF">2022-08-03T02:04:50Z</dcterms:created>
  <dcterms:modified xsi:type="dcterms:W3CDTF">2022-08-04T01:13:49Z</dcterms:modified>
</cp:coreProperties>
</file>