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1" r:id="rId2"/>
    <p:sldId id="513" r:id="rId3"/>
    <p:sldId id="536" r:id="rId4"/>
    <p:sldId id="552" r:id="rId5"/>
    <p:sldId id="551" r:id="rId6"/>
    <p:sldId id="550" r:id="rId7"/>
    <p:sldId id="549" r:id="rId8"/>
    <p:sldId id="538" r:id="rId9"/>
    <p:sldId id="541" r:id="rId10"/>
    <p:sldId id="542" r:id="rId11"/>
    <p:sldId id="537" r:id="rId12"/>
    <p:sldId id="539" r:id="rId13"/>
    <p:sldId id="540" r:id="rId14"/>
    <p:sldId id="543" r:id="rId15"/>
    <p:sldId id="544" r:id="rId16"/>
    <p:sldId id="545" r:id="rId17"/>
    <p:sldId id="546" r:id="rId18"/>
    <p:sldId id="548" r:id="rId19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625456D8-C46D-4937-B980-029E2502E52C}">
          <p14:sldIdLst>
            <p14:sldId id="301"/>
          </p14:sldIdLst>
        </p14:section>
        <p14:section name="히스토리" id="{6427B406-0FC5-40AB-A722-A71B3745C11E}">
          <p14:sldIdLst>
            <p14:sldId id="513"/>
          </p14:sldIdLst>
        </p14:section>
        <p14:section name="사이트맵" id="{7D32A209-AC2D-47AC-BE68-6460F94F1540}">
          <p14:sldIdLst>
            <p14:sldId id="536"/>
            <p14:sldId id="552"/>
            <p14:sldId id="551"/>
            <p14:sldId id="550"/>
            <p14:sldId id="549"/>
          </p14:sldIdLst>
        </p14:section>
        <p14:section name="08-1 헤더와 푸터" id="{F148A0B5-E2EA-44F3-9BBA-D96BE21FB6BC}">
          <p14:sldIdLst/>
        </p14:section>
        <p14:section name="08-2 회원 가입" id="{AB78A92E-D8F5-40B4-94A2-F24D27933E6F}">
          <p14:sldIdLst/>
        </p14:section>
        <p14:section name="08-3 회사 소개" id="{D751C5A0-5A49-4408-B5D7-3D338E166082}">
          <p14:sldIdLst/>
        </p14:section>
        <p14:section name="08-4 스타일 숍 상품 소개" id="{1127897E-A105-4DE4-9192-5313680520F9}">
          <p14:sldIdLst/>
        </p14:section>
        <p14:section name="08-5 오픈 숍 상품 소개" id="{0DF6AA9F-4924-4434-B23B-954C9E4569B2}">
          <p14:sldIdLst/>
        </p14:section>
        <p14:section name="08-6 상품 구매" id="{87D5E0FF-1447-467F-9B04-66C2D1A8E412}">
          <p14:sldIdLst/>
        </p14:section>
        <p14:section name="08-7 상품평" id="{E38E5475-11C7-40E8-9723-5F1297286B78}">
          <p14:sldIdLst/>
        </p14:section>
        <p14:section name="08-8 이벤트 게시판" id="{3EAF0DC1-374F-4ABE-BFFC-0DC4CA89621B}">
          <p14:sldIdLst/>
        </p14:section>
        <p14:section name="08-9 고객센터" id="{71E25269-804C-4C4A-A940-8B101135FD15}">
          <p14:sldIdLst/>
        </p14:section>
        <p14:section name="08-10 마이 페이지 ①" id="{BE52DF32-8E29-487E-B35B-3D9CAD023D09}">
          <p14:sldIdLst/>
        </p14:section>
        <p14:section name="08-11 마이 페이지 ②" id="{560A671E-B07A-43B3-8C3A-EB8DE6B714BB}">
          <p14:sldIdLst/>
        </p14:section>
        <p14:section name="08-12 마이 페이지 ③" id="{8248B4EA-019F-4FD7-8E7B-D5C1A8C2A6C9}">
          <p14:sldIdLst/>
        </p14:section>
        <p14:section name="08-13 마이 페이지 ④" id="{B9A310DA-5B9D-4AA7-8F69-52B4FA5DDDF5}">
          <p14:sldIdLst/>
        </p14:section>
        <p14:section name="08-14 메인" id="{30B87ECB-A4BD-4F8E-BC93-3CAE54E5D11E}">
          <p14:sldIdLst/>
        </p14:section>
        <p14:section name="화면 설계 - 상품 검색" id="{8BC01AEF-AB81-4A7B-9C96-5E1C4B24E214}">
          <p14:sldIdLst/>
        </p14:section>
        <p14:section name="화면 설계 - 로그인 페이지" id="{C67588B4-037B-4C88-A7C6-1A36C1BAE4B4}">
          <p14:sldIdLst>
            <p14:sldId id="538"/>
            <p14:sldId id="541"/>
            <p14:sldId id="542"/>
            <p14:sldId id="537"/>
            <p14:sldId id="539"/>
            <p14:sldId id="540"/>
            <p14:sldId id="543"/>
            <p14:sldId id="544"/>
            <p14:sldId id="545"/>
            <p14:sldId id="546"/>
            <p14:sldId id="5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ONGJUN KIM" initials="YK" lastIdx="3" clrIdx="0"/>
  <p:cmAuthor id="2" name="Registered User" initials="RU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66"/>
    <a:srgbClr val="FFD966"/>
    <a:srgbClr val="7F7F7F"/>
    <a:srgbClr val="FFFF66"/>
    <a:srgbClr val="D9D9D9"/>
    <a:srgbClr val="0033CC"/>
    <a:srgbClr val="962F1A"/>
    <a:srgbClr val="F7F7F7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336676-D8F1-423D-856D-37AE0B6BF9A1}" v="2536" dt="2022-08-03T04:29:39.9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3" autoAdjust="0"/>
    <p:restoredTop sz="99317" autoAdjust="0"/>
  </p:normalViewPr>
  <p:slideViewPr>
    <p:cSldViewPr>
      <p:cViewPr varScale="1">
        <p:scale>
          <a:sx n="111" d="100"/>
          <a:sy n="111" d="100"/>
        </p:scale>
        <p:origin x="990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5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1547A007-5F0D-45DF-865E-D6A54F2BF170}" type="datetimeFigureOut">
              <a:rPr lang="ko-KR" altLang="en-US" smtClean="0"/>
              <a:pPr/>
              <a:t>2022-08-02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379D622A-0B6B-4B18-AFD5-E942AA2A47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58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511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15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661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012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11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59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8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52" r="2153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1391022" y="1700808"/>
            <a:ext cx="6442298" cy="648072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91022" y="3861048"/>
            <a:ext cx="4354066" cy="1320552"/>
          </a:xfrm>
        </p:spPr>
        <p:txBody>
          <a:bodyPr>
            <a:normAutofit/>
          </a:bodyPr>
          <a:lstStyle>
            <a:lvl1pPr marL="171450" indent="-171450" algn="l">
              <a:buFont typeface="Arial" panose="020B0604020202020204" pitchFamily="34" charset="0"/>
              <a:buChar char="•"/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9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390898" y="2420888"/>
            <a:ext cx="6442422" cy="36004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부제목 </a:t>
            </a:r>
          </a:p>
        </p:txBody>
      </p:sp>
    </p:spTree>
    <p:extLst>
      <p:ext uri="{BB962C8B-B14F-4D97-AF65-F5344CB8AC3E}">
        <p14:creationId xmlns:p14="http://schemas.microsoft.com/office/powerpoint/2010/main" val="378578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위쪽 모서리 15"/>
          <p:cNvSpPr/>
          <p:nvPr userDrawn="1"/>
        </p:nvSpPr>
        <p:spPr bwMode="auto">
          <a:xfrm rot="16200000">
            <a:off x="565684" y="-454602"/>
            <a:ext cx="360040" cy="150182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-5211" y="115953"/>
            <a:ext cx="1363161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73296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/>
          <p:cNvSpPr/>
          <p:nvPr userDrawn="1"/>
        </p:nvSpPr>
        <p:spPr bwMode="auto">
          <a:xfrm rot="5400000">
            <a:off x="5423979" y="1251234"/>
            <a:ext cx="2232248" cy="6731796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440832" y="4436773"/>
            <a:ext cx="6336704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8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304012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42"/>
          <p:cNvSpPr/>
          <p:nvPr userDrawn="1"/>
        </p:nvSpPr>
        <p:spPr>
          <a:xfrm>
            <a:off x="-1" y="-1"/>
            <a:ext cx="7762163" cy="316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모서리가 둥근 직사각형 165"/>
          <p:cNvSpPr/>
          <p:nvPr userDrawn="1"/>
        </p:nvSpPr>
        <p:spPr>
          <a:xfrm>
            <a:off x="7762163" y="-1"/>
            <a:ext cx="2143836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모서리가 둥근 직사각형 42"/>
          <p:cNvSpPr/>
          <p:nvPr userDrawn="1"/>
        </p:nvSpPr>
        <p:spPr>
          <a:xfrm>
            <a:off x="43520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 userDrawn="1"/>
        </p:nvCxnSpPr>
        <p:spPr>
          <a:xfrm>
            <a:off x="7762519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00" b="0" dirty="0"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/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762162" y="-1"/>
            <a:ext cx="2143837" cy="30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b="0" dirty="0"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Description</a:t>
            </a:r>
            <a:endParaRPr lang="ko-KR" altLang="en-US" b="0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59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pPr/>
              <a:t>2022-08-02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CBE-AD79-4A73-89D7-6BF06FF2C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5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AF365E1-C5BB-472B-AAA4-ABDFC928ACAA}" type="datetimeFigureOut">
              <a:rPr lang="ko-KR" altLang="en-US" smtClean="0"/>
              <a:pPr/>
              <a:t>2022-08-02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1D554CBE-AD79-4A73-89D7-6BF06FF2C44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30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5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ovie.naver.com/movie/sdb/browsing/bmovie.naver?open=20220727" TargetMode="External"/><Relationship Id="rId4" Type="http://schemas.openxmlformats.org/officeDocument/2006/relationships/hyperlink" Target="https://movie.naver.com/movie/sdb/browsing/bmovie.naver?open=2022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046064" y="1700808"/>
            <a:ext cx="5203080" cy="64807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b="1" dirty="0">
                <a:latin typeface="맑은 고딕"/>
                <a:ea typeface="맑은 고딕"/>
              </a:rPr>
              <a:t>MONOTT</a:t>
            </a:r>
            <a:r>
              <a:rPr lang="en-US" sz="1800" dirty="0">
                <a:latin typeface="맑은 고딕"/>
                <a:ea typeface="맑은 고딕"/>
              </a:rPr>
              <a:t>(Movie and OTT)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045940" y="2420888"/>
            <a:ext cx="4987180" cy="3600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dirty="0">
                <a:latin typeface="맑은 고딕"/>
                <a:ea typeface="맑은 고딕"/>
              </a:rPr>
              <a:t>이용자</a:t>
            </a:r>
            <a:r>
              <a:rPr lang="en-US" altLang="ko-KR" dirty="0">
                <a:latin typeface="맑은 고딕"/>
                <a:ea typeface="맑은 고딕"/>
              </a:rPr>
              <a:t>(user)</a:t>
            </a:r>
            <a:r>
              <a:rPr lang="ko-KR" altLang="en-US">
                <a:latin typeface="맑은 고딕"/>
                <a:ea typeface="맑은 고딕"/>
              </a:rPr>
              <a:t> 화면 정의사</a:t>
            </a:r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50B57624-3657-4423-98CB-A750B566B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940" y="3573016"/>
            <a:ext cx="3129930" cy="1800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맑은 고딕"/>
                <a:ea typeface="맑은 고딕"/>
              </a:rPr>
              <a:t>회사명</a:t>
            </a:r>
            <a:r>
              <a:rPr lang="en-US" altLang="ko-KR" sz="1200" dirty="0">
                <a:solidFill>
                  <a:schemeClr val="tx1"/>
                </a:solidFill>
                <a:latin typeface="맑은 고딕"/>
                <a:ea typeface="맑은 고딕"/>
              </a:rPr>
              <a:t>: </a:t>
            </a:r>
            <a:endParaRPr lang="ko-KR" altLang="en-US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맑은 고딕"/>
                <a:ea typeface="맑은 고딕"/>
              </a:rPr>
              <a:t>작성자</a:t>
            </a:r>
            <a:r>
              <a:rPr lang="en-US" altLang="ko-KR" sz="1200" dirty="0">
                <a:solidFill>
                  <a:schemeClr val="tx1"/>
                </a:solidFill>
                <a:latin typeface="맑은 고딕"/>
                <a:ea typeface="맑은 고딕"/>
              </a:rPr>
              <a:t>: Version: 0.01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맑은 고딕"/>
                <a:ea typeface="맑은 고딕"/>
              </a:rPr>
              <a:t>작성 기간</a:t>
            </a:r>
            <a:r>
              <a:rPr lang="en-US" altLang="ko-KR" sz="1200" dirty="0">
                <a:solidFill>
                  <a:schemeClr val="tx1"/>
                </a:solidFill>
                <a:latin typeface="맑은 고딕"/>
                <a:ea typeface="맑은 고딕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맑은 고딕"/>
                <a:ea typeface="맑은 고딕"/>
              </a:rPr>
              <a:t>작성 중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맑은 고딕"/>
                <a:ea typeface="맑은 고딕"/>
              </a:rPr>
              <a:t>연락처</a:t>
            </a:r>
            <a:r>
              <a:rPr lang="en-US" altLang="ko-KR" sz="1200" dirty="0">
                <a:solidFill>
                  <a:schemeClr val="tx1"/>
                </a:solidFill>
                <a:latin typeface="맑은 고딕"/>
                <a:ea typeface="맑은 고딕"/>
              </a:rPr>
              <a:t>: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70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영화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589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" y="330"/>
            <a:ext cx="7769444" cy="6854735"/>
          </a:xfrm>
          <a:solidFill>
            <a:schemeClr val="tx1"/>
          </a:solidFill>
        </p:spPr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로그인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68126" y="315913"/>
            <a:ext cx="2137873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영화</a:t>
            </a:r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r>
              <a:rPr lang="ko-KR" altLang="en-US" sz="900" b="1" dirty="0">
                <a:solidFill>
                  <a:schemeClr val="tx1"/>
                </a:solidFill>
                <a:latin typeface="맑은 고딕"/>
                <a:ea typeface="맑은 고딕"/>
              </a:rPr>
              <a:t>정보</a:t>
            </a:r>
            <a:endParaRPr lang="en-US" altLang="ko-KR" sz="9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영화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정보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소개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부분</a:t>
            </a:r>
            <a:endParaRPr lang="en-US" altLang="ko-KR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/>
                <a:ea typeface="맑은 고딕"/>
              </a:rPr>
              <a:t>박스 오피스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endParaRPr lang="ko-KR" altLang="en-US" sz="90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[3]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예매율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 확인</a:t>
            </a:r>
            <a:endParaRPr lang="ko-KR" altLang="en-US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b="1" dirty="0">
              <a:solidFill>
                <a:schemeClr val="tx1"/>
              </a:solidFill>
              <a:latin typeface="맑은 고딕"/>
              <a:ea typeface="+mn-lt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Malgun Gothic"/>
                <a:ea typeface="+mn-lt"/>
              </a:rPr>
              <a:t>[4] </a:t>
            </a:r>
            <a:r>
              <a:rPr lang="en-US" altLang="ko-KR" sz="900" b="1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endParaRPr lang="ko-KR" altLang="en-US" sz="900" b="1" dirty="0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페이지</a:t>
            </a:r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이동</a:t>
            </a:r>
            <a:endParaRPr lang="ko-KR" sz="900">
              <a:solidFill>
                <a:schemeClr val="tx1"/>
              </a:solidFill>
              <a:latin typeface="Malgun Gothic"/>
              <a:ea typeface="Malgun Gothic"/>
            </a:endParaRPr>
          </a:p>
          <a:p>
            <a:endParaRPr lang="ko-KR" sz="900" b="1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ea typeface="+mn-lt"/>
              </a:rPr>
              <a:t>[5] </a:t>
            </a:r>
            <a:r>
              <a:rPr lang="en-US" altLang="ko-KR" sz="900" b="1" dirty="0" err="1">
                <a:solidFill>
                  <a:schemeClr val="tx1"/>
                </a:solidFill>
                <a:ea typeface="+mn-lt"/>
              </a:rPr>
              <a:t>예고편</a:t>
            </a:r>
            <a:endParaRPr lang="ko-KR" altLang="en-US" sz="900" b="1" dirty="0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 dirty="0">
                <a:solidFill>
                  <a:schemeClr val="tx1"/>
                </a:solidFill>
                <a:ea typeface="+mn-lt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동영상으로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예고편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삽입</a:t>
            </a:r>
            <a:endParaRPr lang="ko-KR" sz="900" dirty="0" err="1">
              <a:solidFill>
                <a:schemeClr val="tx1"/>
              </a:solidFill>
              <a:latin typeface="Malgun Gothic"/>
              <a:ea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E76A7C-0B09-D562-F56A-1769E3C111A8}"/>
              </a:ext>
            </a:extLst>
          </p:cNvPr>
          <p:cNvSpPr/>
          <p:nvPr/>
        </p:nvSpPr>
        <p:spPr>
          <a:xfrm>
            <a:off x="-1096" y="847159"/>
            <a:ext cx="7691625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368CA3-AE99-0654-4518-A7C5C5B86A6A}"/>
              </a:ext>
            </a:extLst>
          </p:cNvPr>
          <p:cNvSpPr/>
          <p:nvPr/>
        </p:nvSpPr>
        <p:spPr>
          <a:xfrm>
            <a:off x="2776061" y="312341"/>
            <a:ext cx="1978730" cy="5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30BCD7A-232A-0370-3ED2-EDBCEE6A0939}"/>
              </a:ext>
            </a:extLst>
          </p:cNvPr>
          <p:cNvSpPr txBox="1"/>
          <p:nvPr/>
        </p:nvSpPr>
        <p:spPr>
          <a:xfrm>
            <a:off x="152400" y="102667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영화정보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6C33CC-56A0-DFCF-1752-F4DF9627E518}"/>
              </a:ext>
            </a:extLst>
          </p:cNvPr>
          <p:cNvSpPr/>
          <p:nvPr/>
        </p:nvSpPr>
        <p:spPr>
          <a:xfrm>
            <a:off x="7245831" y="1117111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9801C-6622-99D0-3208-D64DFE379D1E}"/>
              </a:ext>
            </a:extLst>
          </p:cNvPr>
          <p:cNvSpPr/>
          <p:nvPr/>
        </p:nvSpPr>
        <p:spPr>
          <a:xfrm>
            <a:off x="7245831" y="1298605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749D7-5913-158C-6394-6CCBD2F3E343}"/>
              </a:ext>
            </a:extLst>
          </p:cNvPr>
          <p:cNvSpPr/>
          <p:nvPr/>
        </p:nvSpPr>
        <p:spPr>
          <a:xfrm>
            <a:off x="7245831" y="944722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01076F4-FEA7-9DA6-A193-4EAC03CE56F2}"/>
              </a:ext>
            </a:extLst>
          </p:cNvPr>
          <p:cNvSpPr txBox="1"/>
          <p:nvPr/>
        </p:nvSpPr>
        <p:spPr>
          <a:xfrm>
            <a:off x="1436217" y="1026673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박스오피스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F5EC219F-6AC0-0A03-649F-DEDCC60BE509}"/>
              </a:ext>
            </a:extLst>
          </p:cNvPr>
          <p:cNvSpPr txBox="1"/>
          <p:nvPr/>
        </p:nvSpPr>
        <p:spPr>
          <a:xfrm>
            <a:off x="4266333" y="1030028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이벤트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A2DC25C6-0ADA-0709-35D6-DC9CEE65E583}"/>
              </a:ext>
            </a:extLst>
          </p:cNvPr>
          <p:cNvSpPr txBox="1"/>
          <p:nvPr/>
        </p:nvSpPr>
        <p:spPr>
          <a:xfrm>
            <a:off x="3066679" y="1012775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bg1"/>
                </a:solidFill>
              </a:rPr>
              <a:t>예매율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2" name="Picture 2" descr="한산-용의 출현 메인 포스터">
            <a:extLst>
              <a:ext uri="{FF2B5EF4-FFF2-40B4-BE49-F238E27FC236}">
                <a16:creationId xmlns:a16="http://schemas.microsoft.com/office/drawing/2014/main" id="{1B64079B-C7FE-829D-6D56-78BA0CEF8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4" y="1648973"/>
            <a:ext cx="3193437" cy="455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00339BE7-A074-A195-A005-8D7CF8F14731}"/>
              </a:ext>
            </a:extLst>
          </p:cNvPr>
          <p:cNvSpPr txBox="1"/>
          <p:nvPr/>
        </p:nvSpPr>
        <p:spPr>
          <a:xfrm>
            <a:off x="3394215" y="1652328"/>
            <a:ext cx="3826481" cy="55399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solidFill>
                  <a:srgbClr val="FFFFFF"/>
                </a:solidFill>
                <a:ea typeface="맑은 고딕"/>
              </a:rPr>
              <a:t>한산</a:t>
            </a:r>
            <a:r>
              <a:rPr lang="en-US" altLang="ko-KR" sz="3000" dirty="0">
                <a:solidFill>
                  <a:srgbClr val="FFFFFF"/>
                </a:solidFill>
                <a:ea typeface="맑은 고딕"/>
              </a:rPr>
              <a:t>:</a:t>
            </a:r>
            <a:r>
              <a:rPr lang="ko-KR" altLang="en-US" sz="3000" err="1">
                <a:solidFill>
                  <a:srgbClr val="FFFFFF"/>
                </a:solidFill>
                <a:ea typeface="맑은 고딕"/>
              </a:rPr>
              <a:t>용의출현</a:t>
            </a:r>
            <a:r>
              <a:rPr lang="ko-KR" altLang="en-US" sz="300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3000" dirty="0">
                <a:solidFill>
                  <a:srgbClr val="FFFFFF"/>
                </a:solidFill>
                <a:ea typeface="맑은 고딕"/>
              </a:rPr>
              <a:t>(2022)</a:t>
            </a:r>
            <a:endParaRPr lang="ko-KR" altLang="en-US" sz="3000" dirty="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8CF6C630-87C1-838B-732E-CCFC7A658B5E}"/>
              </a:ext>
            </a:extLst>
          </p:cNvPr>
          <p:cNvSpPr txBox="1"/>
          <p:nvPr/>
        </p:nvSpPr>
        <p:spPr>
          <a:xfrm>
            <a:off x="3451858" y="2648027"/>
            <a:ext cx="228940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개봉일</a:t>
            </a:r>
            <a:r>
              <a:rPr lang="en-US" altLang="ko-KR" sz="1600" dirty="0">
                <a:solidFill>
                  <a:schemeClr val="bg1"/>
                </a:solidFill>
                <a:ea typeface="맑은 고딕"/>
              </a:rPr>
              <a:t>: </a:t>
            </a:r>
            <a:r>
              <a:rPr lang="en-US" altLang="ko-KR" sz="1600" dirty="0">
                <a:solidFill>
                  <a:schemeClr val="bg1"/>
                </a:solidFill>
                <a:ea typeface="맑은 고딕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2022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 </a:t>
            </a:r>
            <a:r>
              <a:rPr lang="en-US" altLang="ko-KR" sz="1600" dirty="0">
                <a:solidFill>
                  <a:schemeClr val="bg1"/>
                </a:solidFill>
                <a:ea typeface="맑은 고딕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.07.27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 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AF899609-66B0-4F41-FF58-27BF2FF0AAB8}"/>
              </a:ext>
            </a:extLst>
          </p:cNvPr>
          <p:cNvSpPr txBox="1"/>
          <p:nvPr/>
        </p:nvSpPr>
        <p:spPr>
          <a:xfrm>
            <a:off x="5435674" y="2650163"/>
            <a:ext cx="246093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누적관객</a:t>
            </a:r>
            <a:r>
              <a:rPr lang="en-US" altLang="ko-KR" sz="1600" dirty="0">
                <a:solidFill>
                  <a:schemeClr val="bg1"/>
                </a:solidFill>
                <a:ea typeface="맑은 고딕"/>
              </a:rPr>
              <a:t>: 2,656,125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FDBE13-0FFC-5941-399B-F7EEC70D3C72}"/>
              </a:ext>
            </a:extLst>
          </p:cNvPr>
          <p:cNvSpPr/>
          <p:nvPr/>
        </p:nvSpPr>
        <p:spPr>
          <a:xfrm>
            <a:off x="3576620" y="3838507"/>
            <a:ext cx="4045783" cy="2310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ea typeface="맑은 고딕"/>
              </a:rPr>
              <a:t>예고편</a:t>
            </a: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9D55E4BA-10B0-BDFE-195E-6080A48F05AC}"/>
              </a:ext>
            </a:extLst>
          </p:cNvPr>
          <p:cNvSpPr txBox="1"/>
          <p:nvPr/>
        </p:nvSpPr>
        <p:spPr>
          <a:xfrm>
            <a:off x="3447450" y="2262356"/>
            <a:ext cx="14718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액션</a:t>
            </a:r>
            <a:r>
              <a:rPr lang="en-US" altLang="ko-KR" sz="1600" dirty="0">
                <a:solidFill>
                  <a:schemeClr val="bg1"/>
                </a:solidFill>
                <a:ea typeface="맑은 고딕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드라마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B0BF19AE-6F7B-BD28-5CC1-6AB3764E1F6F}"/>
              </a:ext>
            </a:extLst>
          </p:cNvPr>
          <p:cNvSpPr txBox="1"/>
          <p:nvPr/>
        </p:nvSpPr>
        <p:spPr>
          <a:xfrm>
            <a:off x="5435869" y="2262356"/>
            <a:ext cx="185178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상영시간</a:t>
            </a:r>
            <a:r>
              <a:rPr lang="en-US" altLang="ko-KR" sz="1600" dirty="0">
                <a:solidFill>
                  <a:schemeClr val="bg1"/>
                </a:solidFill>
                <a:ea typeface="맑은 고딕"/>
              </a:rPr>
              <a:t>: 129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분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477D7A37-7C3B-2882-B843-0426A47FB7D1}"/>
              </a:ext>
            </a:extLst>
          </p:cNvPr>
          <p:cNvSpPr txBox="1"/>
          <p:nvPr/>
        </p:nvSpPr>
        <p:spPr>
          <a:xfrm>
            <a:off x="3448075" y="3020544"/>
            <a:ext cx="14718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감독</a:t>
            </a:r>
            <a:r>
              <a:rPr lang="en-US" altLang="ko-KR" sz="1600" dirty="0">
                <a:solidFill>
                  <a:schemeClr val="bg1"/>
                </a:solidFill>
                <a:ea typeface="맑은 고딕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김한민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1B079236-1BAC-1958-DBAE-610D89667FAD}"/>
              </a:ext>
            </a:extLst>
          </p:cNvPr>
          <p:cNvSpPr txBox="1"/>
          <p:nvPr/>
        </p:nvSpPr>
        <p:spPr>
          <a:xfrm>
            <a:off x="3444505" y="3387746"/>
            <a:ext cx="252825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출연</a:t>
            </a:r>
            <a:r>
              <a:rPr lang="en-US" altLang="ko-KR" sz="1600" dirty="0">
                <a:solidFill>
                  <a:schemeClr val="bg1"/>
                </a:solidFill>
                <a:ea typeface="맑은 고딕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박해일</a:t>
            </a:r>
            <a:r>
              <a:rPr lang="en-US" altLang="ko-KR" sz="1600" dirty="0">
                <a:solidFill>
                  <a:schemeClr val="bg1"/>
                </a:solidFill>
                <a:ea typeface="맑은 고딕"/>
              </a:rPr>
              <a:t>,</a:t>
            </a:r>
            <a:r>
              <a:rPr lang="ko-KR" altLang="en-US" sz="1600" dirty="0" err="1">
                <a:solidFill>
                  <a:schemeClr val="bg1"/>
                </a:solidFill>
                <a:ea typeface="맑은 고딕"/>
              </a:rPr>
              <a:t>변요한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 등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C14DD7B-41A7-4450-C135-3614FE0B308F}"/>
              </a:ext>
            </a:extLst>
          </p:cNvPr>
          <p:cNvSpPr/>
          <p:nvPr/>
        </p:nvSpPr>
        <p:spPr>
          <a:xfrm>
            <a:off x="82541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2CC315B-F8A2-5483-B6EF-175091004CA3}"/>
              </a:ext>
            </a:extLst>
          </p:cNvPr>
          <p:cNvSpPr/>
          <p:nvPr/>
        </p:nvSpPr>
        <p:spPr>
          <a:xfrm>
            <a:off x="1324157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A124F6C-B64D-535A-2B27-FB8B463676A2}"/>
              </a:ext>
            </a:extLst>
          </p:cNvPr>
          <p:cNvSpPr/>
          <p:nvPr/>
        </p:nvSpPr>
        <p:spPr>
          <a:xfrm>
            <a:off x="3006185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548C28-46F5-1253-F108-9C74E8239F90}"/>
              </a:ext>
            </a:extLst>
          </p:cNvPr>
          <p:cNvSpPr/>
          <p:nvPr/>
        </p:nvSpPr>
        <p:spPr>
          <a:xfrm>
            <a:off x="4221889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33C893B-F1E4-F3D2-EBAC-D9B35C152CD3}"/>
              </a:ext>
            </a:extLst>
          </p:cNvPr>
          <p:cNvSpPr/>
          <p:nvPr/>
        </p:nvSpPr>
        <p:spPr>
          <a:xfrm>
            <a:off x="3629548" y="392786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0258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" y="330"/>
            <a:ext cx="7769444" cy="6854735"/>
          </a:xfrm>
          <a:solidFill>
            <a:schemeClr val="tx1"/>
          </a:solidFill>
        </p:spPr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로그인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68126" y="315913"/>
            <a:ext cx="2137873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[1] 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+mn-lt"/>
              </a:rPr>
              <a:t>영화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ko-KR" sz="900" b="1" dirty="0">
                <a:solidFill>
                  <a:schemeClr val="tx1"/>
                </a:solidFill>
                <a:latin typeface="Malgun Gothic"/>
                <a:ea typeface="Malgun Gothic"/>
              </a:rPr>
              <a:t>정보</a:t>
            </a:r>
            <a:endParaRPr lang="en-US" sz="900" dirty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영화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정보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소개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부분</a:t>
            </a:r>
            <a:endParaRPr lang="en-US" altLang="ko-KR" sz="900" dirty="0">
              <a:ea typeface="+mn-lt"/>
              <a:cs typeface="+mn-lt"/>
            </a:endParaRPr>
          </a:p>
          <a:p>
            <a:endParaRPr lang="en-US" sz="900" dirty="0">
              <a:ea typeface="+mn-lt"/>
              <a:cs typeface="+mn-lt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[2] </a:t>
            </a:r>
            <a:r>
              <a:rPr lang="ko-KR" sz="900" b="1" dirty="0">
                <a:solidFill>
                  <a:schemeClr val="tx1"/>
                </a:solidFill>
                <a:latin typeface="Malgun Gothic"/>
                <a:ea typeface="Malgun Gothic"/>
              </a:rPr>
              <a:t>박스 오피스</a:t>
            </a:r>
            <a:endParaRPr lang="en-US" sz="90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endParaRPr lang="ko-KR" sz="900">
              <a:solidFill>
                <a:schemeClr val="tx1"/>
              </a:solidFill>
              <a:latin typeface="Malgun Gothic"/>
              <a:ea typeface="+mn-lt"/>
              <a:cs typeface="+mn-lt"/>
            </a:endParaRPr>
          </a:p>
          <a:p>
            <a:endParaRPr lang="en-US" sz="900" dirty="0">
              <a:ea typeface="+mn-lt"/>
              <a:cs typeface="+mn-lt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[3] 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+mn-lt"/>
              </a:rPr>
              <a:t>예매율</a:t>
            </a:r>
            <a:endParaRPr lang="en-US" sz="900">
              <a:solidFill>
                <a:schemeClr val="tx1"/>
              </a:solidFill>
              <a:latin typeface="Malgun Gothic"/>
              <a:ea typeface="+mn-lt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- </a:t>
            </a:r>
            <a:r>
              <a:rPr lang="ko-KR" alt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예매율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 확인</a:t>
            </a:r>
            <a:endParaRPr lang="ko-KR" altLang="en-US" sz="900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ko-KR" sz="900" dirty="0">
              <a:ea typeface="+mn-lt"/>
              <a:cs typeface="+mn-lt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[4] 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endParaRPr lang="ko-KR" sz="9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페이지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이동</a:t>
            </a:r>
            <a:endParaRPr lang="ko-KR"/>
          </a:p>
          <a:p>
            <a:endParaRPr lang="ko-KR" sz="900" b="1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ea typeface="+mn-lt"/>
              </a:rPr>
              <a:t>[5] </a:t>
            </a:r>
            <a:r>
              <a:rPr lang="en-US" altLang="ko-KR" sz="900" b="1" dirty="0" err="1">
                <a:solidFill>
                  <a:schemeClr val="tx1"/>
                </a:solidFill>
                <a:ea typeface="+mn-lt"/>
              </a:rPr>
              <a:t>평가</a:t>
            </a:r>
            <a:endParaRPr lang="ko-KR" altLang="en-US" sz="900" b="1" dirty="0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 dirty="0">
                <a:solidFill>
                  <a:schemeClr val="tx1"/>
                </a:solidFill>
                <a:ea typeface="+mn-lt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수치상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평가를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보여주기</a:t>
            </a:r>
            <a:endParaRPr lang="ko-KR" altLang="en-US" sz="900" dirty="0" err="1">
              <a:solidFill>
                <a:schemeClr val="tx1"/>
              </a:solidFill>
              <a:latin typeface="Malgun Gothic"/>
              <a:ea typeface="Malgun Gothic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</a:rPr>
              <a:t>[6] </a:t>
            </a:r>
            <a:r>
              <a:rPr lang="ko-KR" altLang="en-US" sz="900" b="1" dirty="0">
                <a:solidFill>
                  <a:schemeClr val="tx1"/>
                </a:solidFill>
                <a:latin typeface="Malgun Gothic"/>
                <a:ea typeface="Malgun Gothic"/>
              </a:rPr>
              <a:t>평론가평</a:t>
            </a:r>
            <a:endParaRPr lang="ko-KR" altLang="en-US" sz="9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유명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평론가평을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한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눈에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볼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수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있게</a:t>
            </a:r>
            <a:r>
              <a:rPr lang="en-US" altLang="ko-KR" sz="900" dirty="0">
                <a:solidFill>
                  <a:schemeClr val="tx1"/>
                </a:solidFill>
                <a:latin typeface="Malgun Gothic"/>
                <a:ea typeface="Malgun Gothic"/>
              </a:rPr>
              <a:t> 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Malgun Gothic"/>
              </a:rPr>
              <a:t>보여주기</a:t>
            </a:r>
            <a:endParaRPr lang="en-US" sz="900" dirty="0" err="1">
              <a:solidFill>
                <a:schemeClr val="tx1"/>
              </a:solidFill>
              <a:latin typeface="Malgun Gothic"/>
              <a:ea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E76A7C-0B09-D562-F56A-1769E3C111A8}"/>
              </a:ext>
            </a:extLst>
          </p:cNvPr>
          <p:cNvSpPr/>
          <p:nvPr/>
        </p:nvSpPr>
        <p:spPr>
          <a:xfrm>
            <a:off x="-1096" y="847159"/>
            <a:ext cx="7691625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368CA3-AE99-0654-4518-A7C5C5B86A6A}"/>
              </a:ext>
            </a:extLst>
          </p:cNvPr>
          <p:cNvSpPr/>
          <p:nvPr/>
        </p:nvSpPr>
        <p:spPr>
          <a:xfrm>
            <a:off x="2776061" y="312341"/>
            <a:ext cx="1978730" cy="5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30BCD7A-232A-0370-3ED2-EDBCEE6A0939}"/>
              </a:ext>
            </a:extLst>
          </p:cNvPr>
          <p:cNvSpPr txBox="1"/>
          <p:nvPr/>
        </p:nvSpPr>
        <p:spPr>
          <a:xfrm>
            <a:off x="152400" y="102667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영화정보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6C33CC-56A0-DFCF-1752-F4DF9627E518}"/>
              </a:ext>
            </a:extLst>
          </p:cNvPr>
          <p:cNvSpPr/>
          <p:nvPr/>
        </p:nvSpPr>
        <p:spPr>
          <a:xfrm>
            <a:off x="7245831" y="1117111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9801C-6622-99D0-3208-D64DFE379D1E}"/>
              </a:ext>
            </a:extLst>
          </p:cNvPr>
          <p:cNvSpPr/>
          <p:nvPr/>
        </p:nvSpPr>
        <p:spPr>
          <a:xfrm>
            <a:off x="7245831" y="1298605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749D7-5913-158C-6394-6CCBD2F3E343}"/>
              </a:ext>
            </a:extLst>
          </p:cNvPr>
          <p:cNvSpPr/>
          <p:nvPr/>
        </p:nvSpPr>
        <p:spPr>
          <a:xfrm>
            <a:off x="7245831" y="944722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01076F4-FEA7-9DA6-A193-4EAC03CE56F2}"/>
              </a:ext>
            </a:extLst>
          </p:cNvPr>
          <p:cNvSpPr txBox="1"/>
          <p:nvPr/>
        </p:nvSpPr>
        <p:spPr>
          <a:xfrm>
            <a:off x="1436217" y="1026673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박스오피스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F5EC219F-6AC0-0A03-649F-DEDCC60BE509}"/>
              </a:ext>
            </a:extLst>
          </p:cNvPr>
          <p:cNvSpPr txBox="1"/>
          <p:nvPr/>
        </p:nvSpPr>
        <p:spPr>
          <a:xfrm>
            <a:off x="4266333" y="1030028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이벤트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A2DC25C6-0ADA-0709-35D6-DC9CEE65E583}"/>
              </a:ext>
            </a:extLst>
          </p:cNvPr>
          <p:cNvSpPr txBox="1"/>
          <p:nvPr/>
        </p:nvSpPr>
        <p:spPr>
          <a:xfrm>
            <a:off x="3066679" y="1012775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bg1"/>
                </a:solidFill>
              </a:rPr>
              <a:t>예매율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2" name="Picture 2" descr="한산-용의 출현 메인 포스터">
            <a:extLst>
              <a:ext uri="{FF2B5EF4-FFF2-40B4-BE49-F238E27FC236}">
                <a16:creationId xmlns:a16="http://schemas.microsoft.com/office/drawing/2014/main" id="{1B64079B-C7FE-829D-6D56-78BA0CEF8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4" y="1648973"/>
            <a:ext cx="3193437" cy="455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00339BE7-A074-A195-A005-8D7CF8F14731}"/>
              </a:ext>
            </a:extLst>
          </p:cNvPr>
          <p:cNvSpPr txBox="1"/>
          <p:nvPr/>
        </p:nvSpPr>
        <p:spPr>
          <a:xfrm>
            <a:off x="3394215" y="1652328"/>
            <a:ext cx="3826481" cy="55399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solidFill>
                  <a:srgbClr val="FFFFFF"/>
                </a:solidFill>
                <a:ea typeface="맑은 고딕"/>
              </a:rPr>
              <a:t>한산</a:t>
            </a:r>
            <a:r>
              <a:rPr lang="en-US" altLang="ko-KR" sz="3000" dirty="0">
                <a:solidFill>
                  <a:srgbClr val="FFFFFF"/>
                </a:solidFill>
                <a:ea typeface="맑은 고딕"/>
              </a:rPr>
              <a:t>:</a:t>
            </a:r>
            <a:r>
              <a:rPr lang="ko-KR" altLang="en-US" sz="3000" err="1">
                <a:solidFill>
                  <a:srgbClr val="FFFFFF"/>
                </a:solidFill>
                <a:ea typeface="맑은 고딕"/>
              </a:rPr>
              <a:t>용의출현</a:t>
            </a:r>
            <a:r>
              <a:rPr lang="ko-KR" altLang="en-US" sz="300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3000" dirty="0">
                <a:solidFill>
                  <a:srgbClr val="FFFFFF"/>
                </a:solidFill>
                <a:ea typeface="맑은 고딕"/>
              </a:rPr>
              <a:t>(2022)</a:t>
            </a:r>
            <a:endParaRPr lang="ko-KR" altLang="en-US" sz="3000" dirty="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C14DD7B-41A7-4450-C135-3614FE0B308F}"/>
              </a:ext>
            </a:extLst>
          </p:cNvPr>
          <p:cNvSpPr/>
          <p:nvPr/>
        </p:nvSpPr>
        <p:spPr>
          <a:xfrm>
            <a:off x="82541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2CC315B-F8A2-5483-B6EF-175091004CA3}"/>
              </a:ext>
            </a:extLst>
          </p:cNvPr>
          <p:cNvSpPr/>
          <p:nvPr/>
        </p:nvSpPr>
        <p:spPr>
          <a:xfrm>
            <a:off x="1324157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A124F6C-B64D-535A-2B27-FB8B463676A2}"/>
              </a:ext>
            </a:extLst>
          </p:cNvPr>
          <p:cNvSpPr/>
          <p:nvPr/>
        </p:nvSpPr>
        <p:spPr>
          <a:xfrm>
            <a:off x="3006185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548C28-46F5-1253-F108-9C74E8239F90}"/>
              </a:ext>
            </a:extLst>
          </p:cNvPr>
          <p:cNvSpPr/>
          <p:nvPr/>
        </p:nvSpPr>
        <p:spPr>
          <a:xfrm>
            <a:off x="4221889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33C893B-F1E4-F3D2-EBAC-D9B35C152CD3}"/>
              </a:ext>
            </a:extLst>
          </p:cNvPr>
          <p:cNvSpPr/>
          <p:nvPr/>
        </p:nvSpPr>
        <p:spPr>
          <a:xfrm>
            <a:off x="3508848" y="2245712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5" name="TextBox 1">
            <a:extLst>
              <a:ext uri="{FF2B5EF4-FFF2-40B4-BE49-F238E27FC236}">
                <a16:creationId xmlns:a16="http://schemas.microsoft.com/office/drawing/2014/main" id="{4CC53084-431C-0218-FBEF-38DF71AC42E9}"/>
              </a:ext>
            </a:extLst>
          </p:cNvPr>
          <p:cNvSpPr txBox="1"/>
          <p:nvPr/>
        </p:nvSpPr>
        <p:spPr>
          <a:xfrm>
            <a:off x="3723599" y="4992325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평론가평</a:t>
            </a: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01D7393C-A6F8-78B8-A08A-38C33A6B556C}"/>
              </a:ext>
            </a:extLst>
          </p:cNvPr>
          <p:cNvSpPr/>
          <p:nvPr/>
        </p:nvSpPr>
        <p:spPr>
          <a:xfrm rot="5400000">
            <a:off x="3486982" y="5081580"/>
            <a:ext cx="265492" cy="1905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3C803A83-6BDA-532F-9D9E-327EF1863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145" y="5464465"/>
            <a:ext cx="4164723" cy="42231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115A32C3-D3C2-A3DF-F396-8D365E9184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198" y="6045300"/>
            <a:ext cx="2837652" cy="445172"/>
          </a:xfrm>
          <a:prstGeom prst="rect">
            <a:avLst/>
          </a:prstGeom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4F1FA650-583D-4148-F9AE-2D661B63DD30}"/>
              </a:ext>
            </a:extLst>
          </p:cNvPr>
          <p:cNvSpPr/>
          <p:nvPr/>
        </p:nvSpPr>
        <p:spPr>
          <a:xfrm>
            <a:off x="3476484" y="4773251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/>
                <a:ea typeface="타이포_씨고딕 140" panose="02020503020101020101" pitchFamily="18" charset="-127"/>
              </a:rPr>
              <a:t>6</a:t>
            </a:r>
            <a:endParaRPr lang="en-US" altLang="ko-KR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D5F66C0-264A-692C-F26A-7B8A7E41031C}"/>
              </a:ext>
            </a:extLst>
          </p:cNvPr>
          <p:cNvSpPr/>
          <p:nvPr/>
        </p:nvSpPr>
        <p:spPr>
          <a:xfrm>
            <a:off x="3515170" y="2533553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1" name="Picture 10" descr="네이버 아이콘 PNG AI 무료 다운로드 (2022년) - 리틀딥">
            <a:extLst>
              <a:ext uri="{FF2B5EF4-FFF2-40B4-BE49-F238E27FC236}">
                <a16:creationId xmlns:a16="http://schemas.microsoft.com/office/drawing/2014/main" id="{B1CF4E01-EE5C-83DB-4A22-534AA0101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59" y="2755803"/>
            <a:ext cx="4445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3">
            <a:extLst>
              <a:ext uri="{FF2B5EF4-FFF2-40B4-BE49-F238E27FC236}">
                <a16:creationId xmlns:a16="http://schemas.microsoft.com/office/drawing/2014/main" id="{A211B44F-A05F-EF04-CAED-58B6FEC05C0D}"/>
              </a:ext>
            </a:extLst>
          </p:cNvPr>
          <p:cNvSpPr txBox="1"/>
          <p:nvPr/>
        </p:nvSpPr>
        <p:spPr>
          <a:xfrm>
            <a:off x="4235863" y="2646821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8.47 / 10</a:t>
            </a:r>
            <a:endParaRPr lang="ko-KR" altLang="en-US" dirty="0"/>
          </a:p>
        </p:txBody>
      </p: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id="{57D70694-41B2-2E8E-9A65-C5D6D57831C7}"/>
              </a:ext>
            </a:extLst>
          </p:cNvPr>
          <p:cNvSpPr/>
          <p:nvPr/>
        </p:nvSpPr>
        <p:spPr>
          <a:xfrm rot="5400000">
            <a:off x="4272401" y="3113366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4" name="TextBox 5">
            <a:extLst>
              <a:ext uri="{FF2B5EF4-FFF2-40B4-BE49-F238E27FC236}">
                <a16:creationId xmlns:a16="http://schemas.microsoft.com/office/drawing/2014/main" id="{06353525-DCA3-86F3-1675-8CF3C8AB540A}"/>
              </a:ext>
            </a:extLst>
          </p:cNvPr>
          <p:cNvSpPr txBox="1"/>
          <p:nvPr/>
        </p:nvSpPr>
        <p:spPr>
          <a:xfrm>
            <a:off x="4476300" y="30239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B98D137-5998-2077-EF97-E9C7ED5B5177}"/>
              </a:ext>
            </a:extLst>
          </p:cNvPr>
          <p:cNvSpPr/>
          <p:nvPr/>
        </p:nvSpPr>
        <p:spPr>
          <a:xfrm>
            <a:off x="5619128" y="2521535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88ADB5E5-2B38-B82C-A60E-B2E9D83A4A23}"/>
              </a:ext>
            </a:extLst>
          </p:cNvPr>
          <p:cNvSpPr/>
          <p:nvPr/>
        </p:nvSpPr>
        <p:spPr>
          <a:xfrm rot="5400000">
            <a:off x="6376359" y="3101348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0F83CA7E-1488-2AA0-29DA-132BCDFB9612}"/>
              </a:ext>
            </a:extLst>
          </p:cNvPr>
          <p:cNvSpPr txBox="1"/>
          <p:nvPr/>
        </p:nvSpPr>
        <p:spPr>
          <a:xfrm>
            <a:off x="6580258" y="30119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FADEA785-26D0-57E6-8402-07F2489643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983" y="2740865"/>
            <a:ext cx="402303" cy="450340"/>
          </a:xfrm>
          <a:prstGeom prst="rect">
            <a:avLst/>
          </a:prstGeom>
        </p:spPr>
      </p:pic>
      <p:sp>
        <p:nvSpPr>
          <p:cNvPr id="69" name="TextBox 5">
            <a:extLst>
              <a:ext uri="{FF2B5EF4-FFF2-40B4-BE49-F238E27FC236}">
                <a16:creationId xmlns:a16="http://schemas.microsoft.com/office/drawing/2014/main" id="{EFB088DB-37BE-5B75-4AFF-248CECCB4FCB}"/>
              </a:ext>
            </a:extLst>
          </p:cNvPr>
          <p:cNvSpPr txBox="1"/>
          <p:nvPr/>
        </p:nvSpPr>
        <p:spPr>
          <a:xfrm>
            <a:off x="6339821" y="2649038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95%</a:t>
            </a:r>
            <a:endParaRPr lang="ko-KR" altLang="en-US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10FA07E-51CF-3302-799A-8B56F2F2398F}"/>
              </a:ext>
            </a:extLst>
          </p:cNvPr>
          <p:cNvSpPr/>
          <p:nvPr/>
        </p:nvSpPr>
        <p:spPr>
          <a:xfrm>
            <a:off x="3499330" y="3491270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1" name="TextBox 2">
            <a:extLst>
              <a:ext uri="{FF2B5EF4-FFF2-40B4-BE49-F238E27FC236}">
                <a16:creationId xmlns:a16="http://schemas.microsoft.com/office/drawing/2014/main" id="{7F0B1127-E1A7-0E50-7B8B-6B8ABDDD7C64}"/>
              </a:ext>
            </a:extLst>
          </p:cNvPr>
          <p:cNvSpPr txBox="1"/>
          <p:nvPr/>
        </p:nvSpPr>
        <p:spPr>
          <a:xfrm>
            <a:off x="4220023" y="3604538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50%</a:t>
            </a:r>
            <a:endParaRPr lang="ko-KR" altLang="en-US" dirty="0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A87E6ABC-B876-D142-7897-CEAD44ACA0BD}"/>
              </a:ext>
            </a:extLst>
          </p:cNvPr>
          <p:cNvSpPr/>
          <p:nvPr/>
        </p:nvSpPr>
        <p:spPr>
          <a:xfrm rot="5400000">
            <a:off x="4256561" y="4071083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3" name="TextBox 4">
            <a:extLst>
              <a:ext uri="{FF2B5EF4-FFF2-40B4-BE49-F238E27FC236}">
                <a16:creationId xmlns:a16="http://schemas.microsoft.com/office/drawing/2014/main" id="{4B66859E-F7FD-0D1A-0DBC-2477339DB390}"/>
              </a:ext>
            </a:extLst>
          </p:cNvPr>
          <p:cNvSpPr txBox="1"/>
          <p:nvPr/>
        </p:nvSpPr>
        <p:spPr>
          <a:xfrm>
            <a:off x="4460460" y="39816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pic>
        <p:nvPicPr>
          <p:cNvPr id="74" name="Picture 12">
            <a:extLst>
              <a:ext uri="{FF2B5EF4-FFF2-40B4-BE49-F238E27FC236}">
                <a16:creationId xmlns:a16="http://schemas.microsoft.com/office/drawing/2014/main" id="{7F5E874D-63AA-390A-FB4A-DF1E135B0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706" y="3701887"/>
            <a:ext cx="424355" cy="4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9F8154EA-7574-F512-E926-A18EE65A5AEF}"/>
              </a:ext>
            </a:extLst>
          </p:cNvPr>
          <p:cNvSpPr/>
          <p:nvPr/>
        </p:nvSpPr>
        <p:spPr>
          <a:xfrm>
            <a:off x="5627750" y="3497315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6" name="TextBox 2">
            <a:extLst>
              <a:ext uri="{FF2B5EF4-FFF2-40B4-BE49-F238E27FC236}">
                <a16:creationId xmlns:a16="http://schemas.microsoft.com/office/drawing/2014/main" id="{B9E684FA-57DF-7FAD-968A-4D3A6F0A7047}"/>
              </a:ext>
            </a:extLst>
          </p:cNvPr>
          <p:cNvSpPr txBox="1"/>
          <p:nvPr/>
        </p:nvSpPr>
        <p:spPr>
          <a:xfrm>
            <a:off x="6348443" y="361058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89%</a:t>
            </a:r>
            <a:endParaRPr lang="ko-KR" altLang="en-US" dirty="0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71C31485-34CB-D93C-7952-8AC67A78FE70}"/>
              </a:ext>
            </a:extLst>
          </p:cNvPr>
          <p:cNvSpPr/>
          <p:nvPr/>
        </p:nvSpPr>
        <p:spPr>
          <a:xfrm rot="5400000">
            <a:off x="6384981" y="4077128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8" name="TextBox 4">
            <a:extLst>
              <a:ext uri="{FF2B5EF4-FFF2-40B4-BE49-F238E27FC236}">
                <a16:creationId xmlns:a16="http://schemas.microsoft.com/office/drawing/2014/main" id="{9F41353C-CF9C-6120-F872-7379370E8144}"/>
              </a:ext>
            </a:extLst>
          </p:cNvPr>
          <p:cNvSpPr txBox="1"/>
          <p:nvPr/>
        </p:nvSpPr>
        <p:spPr>
          <a:xfrm>
            <a:off x="6588880" y="39877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pic>
        <p:nvPicPr>
          <p:cNvPr id="79" name="Picture 2">
            <a:extLst>
              <a:ext uri="{FF2B5EF4-FFF2-40B4-BE49-F238E27FC236}">
                <a16:creationId xmlns:a16="http://schemas.microsoft.com/office/drawing/2014/main" id="{04602ABB-EEE8-F18D-62A2-339F310D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514" y="3681962"/>
            <a:ext cx="455667" cy="57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389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" y="330"/>
            <a:ext cx="7769444" cy="6854735"/>
          </a:xfrm>
          <a:solidFill>
            <a:schemeClr val="tx1"/>
          </a:solidFill>
        </p:spPr>
        <p:txBody>
          <a:bodyPr/>
          <a:lstStyle/>
          <a:p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768126" y="315913"/>
            <a:ext cx="2137873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[1] 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+mn-lt"/>
              </a:rPr>
              <a:t>영화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ko-KR" sz="900" b="1" dirty="0">
                <a:solidFill>
                  <a:schemeClr val="tx1"/>
                </a:solidFill>
                <a:latin typeface="Malgun Gothic"/>
                <a:ea typeface="Malgun Gothic"/>
              </a:rPr>
              <a:t>정보</a:t>
            </a:r>
            <a:endParaRPr lang="en-US" sz="900" dirty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영화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정보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소개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부분</a:t>
            </a:r>
            <a:endParaRPr lang="en-US" altLang="ko-KR" sz="900" dirty="0" err="1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900" dirty="0">
              <a:ea typeface="+mn-lt"/>
              <a:cs typeface="+mn-lt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[2] </a:t>
            </a:r>
            <a:r>
              <a:rPr lang="ko-KR" sz="900" b="1" dirty="0">
                <a:solidFill>
                  <a:schemeClr val="tx1"/>
                </a:solidFill>
                <a:latin typeface="Malgun Gothic"/>
                <a:ea typeface="Malgun Gothic"/>
              </a:rPr>
              <a:t>박스 오피스</a:t>
            </a:r>
            <a:endParaRPr lang="en-US" sz="900" dirty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endParaRPr lang="ko-KR" sz="900" dirty="0">
              <a:solidFill>
                <a:schemeClr val="tx1"/>
              </a:solidFill>
              <a:latin typeface="Malgun Gothic"/>
              <a:ea typeface="+mn-lt"/>
              <a:cs typeface="+mn-lt"/>
            </a:endParaRPr>
          </a:p>
          <a:p>
            <a:endParaRPr lang="en-US" sz="900" dirty="0">
              <a:ea typeface="+mn-lt"/>
              <a:cs typeface="+mn-lt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[3] 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+mn-lt"/>
              </a:rPr>
              <a:t>예매율</a:t>
            </a:r>
            <a:endParaRPr lang="en-US" sz="900" dirty="0" err="1">
              <a:solidFill>
                <a:schemeClr val="tx1"/>
              </a:solidFill>
              <a:latin typeface="Malgun Gothic"/>
              <a:ea typeface="+mn-lt"/>
              <a:cs typeface="+mn-lt"/>
            </a:endParaRPr>
          </a:p>
          <a:p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Malgun Gothic"/>
                <a:ea typeface="+mn-lt"/>
              </a:rPr>
              <a:t>에매율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 확인</a:t>
            </a:r>
            <a:endParaRPr lang="ko-KR" altLang="en-US" sz="900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ko-KR" sz="900" dirty="0">
              <a:ea typeface="+mn-lt"/>
              <a:cs typeface="+mn-lt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[4] 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endParaRPr lang="ko-KR" sz="900" dirty="0" err="1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페이지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이동</a:t>
            </a:r>
            <a:endParaRPr lang="ko-KR" dirty="0" err="1">
              <a:solidFill>
                <a:schemeClr val="tx1"/>
              </a:solidFill>
            </a:endParaRPr>
          </a:p>
          <a:p>
            <a:endParaRPr lang="ko-KR" sz="900" b="1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ea typeface="+mn-lt"/>
              </a:rPr>
              <a:t>[5] </a:t>
            </a:r>
            <a:r>
              <a:rPr lang="en-US" altLang="ko-KR" sz="900" b="1" dirty="0" err="1">
                <a:solidFill>
                  <a:schemeClr val="tx1"/>
                </a:solidFill>
                <a:ea typeface="+mn-lt"/>
              </a:rPr>
              <a:t>박스오피스</a:t>
            </a:r>
            <a:r>
              <a:rPr lang="en-US" altLang="ko-KR" sz="900" b="1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b="1" dirty="0" err="1">
                <a:solidFill>
                  <a:schemeClr val="tx1"/>
                </a:solidFill>
                <a:ea typeface="+mn-lt"/>
              </a:rPr>
              <a:t>추이비교</a:t>
            </a:r>
            <a:endParaRPr lang="ko-KR" altLang="en-US" sz="900" b="1" dirty="0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 dirty="0">
                <a:solidFill>
                  <a:schemeClr val="tx1"/>
                </a:solidFill>
                <a:ea typeface="+mn-lt"/>
              </a:rPr>
              <a:t>- </a:t>
            </a:r>
            <a:endParaRPr lang="ko-KR" altLang="en-US" sz="900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ko-KR" altLang="en-US" sz="900" b="1" dirty="0">
              <a:solidFill>
                <a:schemeClr val="tx1"/>
              </a:solidFill>
              <a:latin typeface="Malgun Gothic"/>
              <a:ea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E76A7C-0B09-D562-F56A-1769E3C111A8}"/>
              </a:ext>
            </a:extLst>
          </p:cNvPr>
          <p:cNvSpPr/>
          <p:nvPr/>
        </p:nvSpPr>
        <p:spPr>
          <a:xfrm>
            <a:off x="-1096" y="847159"/>
            <a:ext cx="7691625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368CA3-AE99-0654-4518-A7C5C5B86A6A}"/>
              </a:ext>
            </a:extLst>
          </p:cNvPr>
          <p:cNvSpPr/>
          <p:nvPr/>
        </p:nvSpPr>
        <p:spPr>
          <a:xfrm>
            <a:off x="2776061" y="312341"/>
            <a:ext cx="1978730" cy="5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30BCD7A-232A-0370-3ED2-EDBCEE6A0939}"/>
              </a:ext>
            </a:extLst>
          </p:cNvPr>
          <p:cNvSpPr txBox="1"/>
          <p:nvPr/>
        </p:nvSpPr>
        <p:spPr>
          <a:xfrm>
            <a:off x="152400" y="102667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영화정보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6C33CC-56A0-DFCF-1752-F4DF9627E518}"/>
              </a:ext>
            </a:extLst>
          </p:cNvPr>
          <p:cNvSpPr/>
          <p:nvPr/>
        </p:nvSpPr>
        <p:spPr>
          <a:xfrm>
            <a:off x="7245831" y="1117111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9801C-6622-99D0-3208-D64DFE379D1E}"/>
              </a:ext>
            </a:extLst>
          </p:cNvPr>
          <p:cNvSpPr/>
          <p:nvPr/>
        </p:nvSpPr>
        <p:spPr>
          <a:xfrm>
            <a:off x="7245831" y="1298605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749D7-5913-158C-6394-6CCBD2F3E343}"/>
              </a:ext>
            </a:extLst>
          </p:cNvPr>
          <p:cNvSpPr/>
          <p:nvPr/>
        </p:nvSpPr>
        <p:spPr>
          <a:xfrm>
            <a:off x="7245831" y="944722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01076F4-FEA7-9DA6-A193-4EAC03CE56F2}"/>
              </a:ext>
            </a:extLst>
          </p:cNvPr>
          <p:cNvSpPr txBox="1"/>
          <p:nvPr/>
        </p:nvSpPr>
        <p:spPr>
          <a:xfrm>
            <a:off x="1436217" y="1026673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박스오피스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F5EC219F-6AC0-0A03-649F-DEDCC60BE509}"/>
              </a:ext>
            </a:extLst>
          </p:cNvPr>
          <p:cNvSpPr txBox="1"/>
          <p:nvPr/>
        </p:nvSpPr>
        <p:spPr>
          <a:xfrm>
            <a:off x="4266333" y="1030028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이벤트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A2DC25C6-0ADA-0709-35D6-DC9CEE65E583}"/>
              </a:ext>
            </a:extLst>
          </p:cNvPr>
          <p:cNvSpPr txBox="1"/>
          <p:nvPr/>
        </p:nvSpPr>
        <p:spPr>
          <a:xfrm>
            <a:off x="3066679" y="1012775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bg1"/>
                </a:solidFill>
              </a:rPr>
              <a:t>예매율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C14DD7B-41A7-4450-C135-3614FE0B308F}"/>
              </a:ext>
            </a:extLst>
          </p:cNvPr>
          <p:cNvSpPr/>
          <p:nvPr/>
        </p:nvSpPr>
        <p:spPr>
          <a:xfrm>
            <a:off x="82541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2CC315B-F8A2-5483-B6EF-175091004CA3}"/>
              </a:ext>
            </a:extLst>
          </p:cNvPr>
          <p:cNvSpPr/>
          <p:nvPr/>
        </p:nvSpPr>
        <p:spPr>
          <a:xfrm>
            <a:off x="1324157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A124F6C-B64D-535A-2B27-FB8B463676A2}"/>
              </a:ext>
            </a:extLst>
          </p:cNvPr>
          <p:cNvSpPr/>
          <p:nvPr/>
        </p:nvSpPr>
        <p:spPr>
          <a:xfrm>
            <a:off x="3006185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548C28-46F5-1253-F108-9C74E8239F90}"/>
              </a:ext>
            </a:extLst>
          </p:cNvPr>
          <p:cNvSpPr/>
          <p:nvPr/>
        </p:nvSpPr>
        <p:spPr>
          <a:xfrm>
            <a:off x="4221889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AA4E388-C324-49A2-A863-3F52B7639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4" y="2306465"/>
            <a:ext cx="5109617" cy="3238753"/>
          </a:xfrm>
          <a:prstGeom prst="rect">
            <a:avLst/>
          </a:prstGeom>
        </p:spPr>
      </p:pic>
      <p:sp>
        <p:nvSpPr>
          <p:cNvPr id="15" name="TextBox 2">
            <a:extLst>
              <a:ext uri="{FF2B5EF4-FFF2-40B4-BE49-F238E27FC236}">
                <a16:creationId xmlns:a16="http://schemas.microsoft.com/office/drawing/2014/main" id="{FEB68394-D821-083C-59EB-B682C0E5E974}"/>
              </a:ext>
            </a:extLst>
          </p:cNvPr>
          <p:cNvSpPr txBox="1"/>
          <p:nvPr/>
        </p:nvSpPr>
        <p:spPr>
          <a:xfrm>
            <a:off x="83423" y="1760150"/>
            <a:ext cx="234391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박스오피스 추이비교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C54364-42F6-6840-80D8-93F3A7764DE3}"/>
              </a:ext>
            </a:extLst>
          </p:cNvPr>
          <p:cNvSpPr/>
          <p:nvPr/>
        </p:nvSpPr>
        <p:spPr>
          <a:xfrm>
            <a:off x="5265329" y="2302417"/>
            <a:ext cx="2214608" cy="49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베를린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70DADE-5BBE-1543-B06B-3A0B77B7F684}"/>
              </a:ext>
            </a:extLst>
          </p:cNvPr>
          <p:cNvSpPr/>
          <p:nvPr/>
        </p:nvSpPr>
        <p:spPr>
          <a:xfrm>
            <a:off x="5265329" y="2963383"/>
            <a:ext cx="2214608" cy="49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인천상륙작전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4254D8-8F0D-5920-D23B-3476285FE737}"/>
              </a:ext>
            </a:extLst>
          </p:cNvPr>
          <p:cNvSpPr/>
          <p:nvPr/>
        </p:nvSpPr>
        <p:spPr>
          <a:xfrm>
            <a:off x="5265327" y="3598470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터널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F1DB57-21AC-F1FF-63C1-26780F7B4E76}"/>
              </a:ext>
            </a:extLst>
          </p:cNvPr>
          <p:cNvSpPr/>
          <p:nvPr/>
        </p:nvSpPr>
        <p:spPr>
          <a:xfrm>
            <a:off x="5265327" y="4250811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1987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3BF819-92E9-685C-F77E-4DF655C64941}"/>
              </a:ext>
            </a:extLst>
          </p:cNvPr>
          <p:cNvSpPr/>
          <p:nvPr/>
        </p:nvSpPr>
        <p:spPr>
          <a:xfrm>
            <a:off x="5265327" y="4920402"/>
            <a:ext cx="2214608" cy="490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한산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E57EC5-5580-6D22-5B6D-C6B6A6EB14A6}"/>
              </a:ext>
            </a:extLst>
          </p:cNvPr>
          <p:cNvSpPr/>
          <p:nvPr/>
        </p:nvSpPr>
        <p:spPr>
          <a:xfrm>
            <a:off x="5266325" y="5670878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더하기 기호 22">
            <a:extLst>
              <a:ext uri="{FF2B5EF4-FFF2-40B4-BE49-F238E27FC236}">
                <a16:creationId xmlns:a16="http://schemas.microsoft.com/office/drawing/2014/main" id="{AB3CB057-BEAB-A517-015F-DCCA96245C28}"/>
              </a:ext>
            </a:extLst>
          </p:cNvPr>
          <p:cNvSpPr/>
          <p:nvPr/>
        </p:nvSpPr>
        <p:spPr>
          <a:xfrm>
            <a:off x="5365481" y="5736909"/>
            <a:ext cx="324152" cy="392587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더하기 기호 23">
            <a:extLst>
              <a:ext uri="{FF2B5EF4-FFF2-40B4-BE49-F238E27FC236}">
                <a16:creationId xmlns:a16="http://schemas.microsoft.com/office/drawing/2014/main" id="{CC97FCAE-8DF8-9EC7-0181-B8AB2FC2F455}"/>
              </a:ext>
            </a:extLst>
          </p:cNvPr>
          <p:cNvSpPr/>
          <p:nvPr/>
        </p:nvSpPr>
        <p:spPr>
          <a:xfrm rot="2657138">
            <a:off x="6971879" y="2384871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더하기 기호 27">
            <a:extLst>
              <a:ext uri="{FF2B5EF4-FFF2-40B4-BE49-F238E27FC236}">
                <a16:creationId xmlns:a16="http://schemas.microsoft.com/office/drawing/2014/main" id="{E586BFFB-D51B-6A92-B987-8CC14049A6E6}"/>
              </a:ext>
            </a:extLst>
          </p:cNvPr>
          <p:cNvSpPr/>
          <p:nvPr/>
        </p:nvSpPr>
        <p:spPr>
          <a:xfrm rot="2657138">
            <a:off x="6968167" y="3031968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더하기 기호 29">
            <a:extLst>
              <a:ext uri="{FF2B5EF4-FFF2-40B4-BE49-F238E27FC236}">
                <a16:creationId xmlns:a16="http://schemas.microsoft.com/office/drawing/2014/main" id="{39B6F2D8-5DE7-01D5-74CD-BF50C19B5B5F}"/>
              </a:ext>
            </a:extLst>
          </p:cNvPr>
          <p:cNvSpPr/>
          <p:nvPr/>
        </p:nvSpPr>
        <p:spPr>
          <a:xfrm rot="2657138">
            <a:off x="6971879" y="3660900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더하기 기호 30">
            <a:extLst>
              <a:ext uri="{FF2B5EF4-FFF2-40B4-BE49-F238E27FC236}">
                <a16:creationId xmlns:a16="http://schemas.microsoft.com/office/drawing/2014/main" id="{FAC08D46-6E61-ADEF-2D0E-CC433DAE6866}"/>
              </a:ext>
            </a:extLst>
          </p:cNvPr>
          <p:cNvSpPr/>
          <p:nvPr/>
        </p:nvSpPr>
        <p:spPr>
          <a:xfrm rot="2657138">
            <a:off x="6971879" y="4358124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더하기 기호 31">
            <a:extLst>
              <a:ext uri="{FF2B5EF4-FFF2-40B4-BE49-F238E27FC236}">
                <a16:creationId xmlns:a16="http://schemas.microsoft.com/office/drawing/2014/main" id="{19D44283-8962-B207-C596-286E538C9F10}"/>
              </a:ext>
            </a:extLst>
          </p:cNvPr>
          <p:cNvSpPr/>
          <p:nvPr/>
        </p:nvSpPr>
        <p:spPr>
          <a:xfrm rot="2657138">
            <a:off x="6971879" y="4990992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F047D15-5BE3-560D-10F2-3ED1BD22959E}"/>
              </a:ext>
            </a:extLst>
          </p:cNvPr>
          <p:cNvSpPr/>
          <p:nvPr/>
        </p:nvSpPr>
        <p:spPr>
          <a:xfrm>
            <a:off x="86148" y="154697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093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OTT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222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리뷰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939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고객센터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428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6407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개인정보 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617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9225"/>
              </p:ext>
            </p:extLst>
          </p:nvPr>
        </p:nvGraphicFramePr>
        <p:xfrm>
          <a:off x="405519" y="908720"/>
          <a:ext cx="9094963" cy="2968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065">
                  <a:extLst>
                    <a:ext uri="{9D8B030D-6E8A-4147-A177-3AD203B41FA5}">
                      <a16:colId xmlns:a16="http://schemas.microsoft.com/office/drawing/2014/main" val="4045657913"/>
                    </a:ext>
                  </a:extLst>
                </a:gridCol>
                <a:gridCol w="1194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4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이력 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0.01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2022-08-03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aseline="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aseline="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6034355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13975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히스토리</a:t>
            </a:r>
          </a:p>
        </p:txBody>
      </p:sp>
    </p:spTree>
    <p:extLst>
      <p:ext uri="{BB962C8B-B14F-4D97-AF65-F5344CB8AC3E}">
        <p14:creationId xmlns:p14="http://schemas.microsoft.com/office/powerpoint/2010/main" val="240134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사이트 맵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28F4F1D-A94D-DF11-C2C3-61117C85D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942481"/>
              </p:ext>
            </p:extLst>
          </p:nvPr>
        </p:nvGraphicFramePr>
        <p:xfrm>
          <a:off x="259964" y="725497"/>
          <a:ext cx="9368096" cy="228130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75054">
                  <a:extLst>
                    <a:ext uri="{9D8B030D-6E8A-4147-A177-3AD203B41FA5}">
                      <a16:colId xmlns:a16="http://schemas.microsoft.com/office/drawing/2014/main" val="1849811449"/>
                    </a:ext>
                  </a:extLst>
                </a:gridCol>
                <a:gridCol w="1243372">
                  <a:extLst>
                    <a:ext uri="{9D8B030D-6E8A-4147-A177-3AD203B41FA5}">
                      <a16:colId xmlns:a16="http://schemas.microsoft.com/office/drawing/2014/main" val="351230027"/>
                    </a:ext>
                  </a:extLst>
                </a:gridCol>
                <a:gridCol w="1495249">
                  <a:extLst>
                    <a:ext uri="{9D8B030D-6E8A-4147-A177-3AD203B41FA5}">
                      <a16:colId xmlns:a16="http://schemas.microsoft.com/office/drawing/2014/main" val="117778799"/>
                    </a:ext>
                  </a:extLst>
                </a:gridCol>
                <a:gridCol w="1495249">
                  <a:extLst>
                    <a:ext uri="{9D8B030D-6E8A-4147-A177-3AD203B41FA5}">
                      <a16:colId xmlns:a16="http://schemas.microsoft.com/office/drawing/2014/main" val="3705540361"/>
                    </a:ext>
                  </a:extLst>
                </a:gridCol>
                <a:gridCol w="1495249">
                  <a:extLst>
                    <a:ext uri="{9D8B030D-6E8A-4147-A177-3AD203B41FA5}">
                      <a16:colId xmlns:a16="http://schemas.microsoft.com/office/drawing/2014/main" val="343970822"/>
                    </a:ext>
                  </a:extLst>
                </a:gridCol>
                <a:gridCol w="1495249">
                  <a:extLst>
                    <a:ext uri="{9D8B030D-6E8A-4147-A177-3AD203B41FA5}">
                      <a16:colId xmlns:a16="http://schemas.microsoft.com/office/drawing/2014/main" val="2512405261"/>
                    </a:ext>
                  </a:extLst>
                </a:gridCol>
                <a:gridCol w="968674">
                  <a:extLst>
                    <a:ext uri="{9D8B030D-6E8A-4147-A177-3AD203B41FA5}">
                      <a16:colId xmlns:a16="http://schemas.microsoft.com/office/drawing/2014/main" val="2374648385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effectLst/>
                        </a:rPr>
                        <a:t>회원 가입​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effectLst/>
                        </a:rPr>
                        <a:t>홈페이지 소개​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effectLst/>
                        </a:rPr>
                        <a:t>영화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af-ZA" altLang="ko-KR" sz="1000" dirty="0" err="1">
                          <a:effectLst/>
                        </a:rPr>
                        <a:t>드라마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effectLst/>
                        </a:rPr>
                        <a:t>예능</a:t>
                      </a:r>
                      <a:endParaRPr lang="ko-KR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effectLst/>
                        </a:rPr>
                        <a:t>OTT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dirty="0">
                          <a:effectLst/>
                        </a:rPr>
                        <a:t>소식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9910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dirty="0">
                          <a:effectLst/>
                        </a:rPr>
                        <a:t>약관동의​</a:t>
                      </a:r>
                      <a:endParaRPr lang="ko-KR" altLang="en-US">
                        <a:effectLst/>
                      </a:endParaRPr>
                    </a:p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dirty="0">
                          <a:effectLst/>
                        </a:rPr>
                        <a:t>회원가입​</a:t>
                      </a:r>
                      <a:endParaRPr lang="ko-KR" altLang="en-US">
                        <a:effectLst/>
                      </a:endParaRPr>
                    </a:p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dirty="0">
                          <a:effectLst/>
                        </a:rPr>
                        <a:t>본인인증​</a:t>
                      </a:r>
                      <a:endParaRPr lang="ko-KR" altLang="en-US">
                        <a:effectLst/>
                      </a:endParaRPr>
                    </a:p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dirty="0">
                          <a:effectLst/>
                        </a:rPr>
                        <a:t>완료​</a:t>
                      </a:r>
                      <a:endParaRPr lang="ko-KR" altLang="en-US"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dirty="0">
                          <a:effectLst/>
                        </a:rPr>
                        <a:t>소개</a:t>
                      </a:r>
                      <a:endParaRPr 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fontAlgn="base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>
                          <a:effectLst/>
                        </a:rPr>
                        <a:t>개봉/개봉 </a:t>
                      </a:r>
                      <a:r>
                        <a:rPr lang="ko-KR" altLang="en-US" sz="1000" dirty="0" err="1">
                          <a:effectLst/>
                        </a:rPr>
                        <a:t>예정작</a:t>
                      </a:r>
                      <a:r>
                        <a:rPr lang="ko-KR" altLang="en-US" sz="1000" dirty="0">
                          <a:effectLst/>
                        </a:rPr>
                        <a:t>​</a:t>
                      </a: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>
                          <a:effectLst/>
                        </a:rPr>
                        <a:t>최신 영화</a:t>
                      </a: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>
                          <a:effectLst/>
                        </a:rPr>
                        <a:t>해외 영화</a:t>
                      </a: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>
                          <a:effectLst/>
                        </a:rPr>
                        <a:t>한국 영화</a:t>
                      </a: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 err="1">
                          <a:effectLst/>
                        </a:rPr>
                        <a:t>애니매니션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fontAlgn="base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 err="1">
                          <a:effectLst/>
                        </a:rPr>
                        <a:t>떠오르는</a:t>
                      </a:r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en-US" altLang="ko-KR" sz="1000" dirty="0" err="1">
                          <a:effectLst/>
                        </a:rPr>
                        <a:t>화제작</a:t>
                      </a: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 err="1">
                          <a:effectLst/>
                        </a:rPr>
                        <a:t>한국</a:t>
                      </a:r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en-US" altLang="ko-KR" sz="1000" dirty="0" err="1">
                          <a:effectLst/>
                        </a:rPr>
                        <a:t>드라마</a:t>
                      </a:r>
                      <a:endParaRPr lang="en-US" altLang="ko-KR" sz="1000">
                        <a:effectLst/>
                      </a:endParaRP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 err="1">
                          <a:effectLst/>
                        </a:rPr>
                        <a:t>해외</a:t>
                      </a:r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en-US" altLang="ko-KR" sz="1000" dirty="0" err="1">
                          <a:effectLst/>
                        </a:rPr>
                        <a:t>드라마</a:t>
                      </a:r>
                      <a:endParaRPr lang="en-US" altLang="ko-KR" sz="100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fontAlgn="base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>
                          <a:effectLst/>
                        </a:rPr>
                        <a:t>최신 예능</a:t>
                      </a:r>
                      <a:endParaRPr lang="ko-KR" altLang="en-US" dirty="0">
                        <a:effectLst/>
                      </a:endParaRP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>
                          <a:effectLst/>
                        </a:rPr>
                        <a:t>한국 예능</a:t>
                      </a:r>
                      <a:endParaRPr lang="ko-KR" altLang="en-US" dirty="0">
                        <a:effectLst/>
                      </a:endParaRP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>
                          <a:effectLst/>
                        </a:rPr>
                        <a:t>해외 예능</a:t>
                      </a:r>
                      <a:endParaRPr lang="ko-KR" altLang="en-US" dirty="0">
                        <a:effectLst/>
                      </a:endParaRP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>
                          <a:effectLst/>
                        </a:rPr>
                        <a:t>완결 예능​</a:t>
                      </a:r>
                      <a:endParaRPr lang="ko-KR" alt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dirty="0" err="1">
                          <a:effectLst/>
                        </a:rPr>
                        <a:t>넷플릭스</a:t>
                      </a:r>
                      <a:r>
                        <a:rPr lang="ko-KR" altLang="en-US" sz="1000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</a:endParaRPr>
                    </a:p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dirty="0">
                          <a:effectLst/>
                        </a:rPr>
                        <a:t>디즈니</a:t>
                      </a:r>
                    </a:p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dirty="0" err="1">
                          <a:effectLst/>
                        </a:rPr>
                        <a:t>티빙</a:t>
                      </a:r>
                      <a:endParaRPr lang="ko-KR" altLang="en-US" sz="1000">
                        <a:effectLst/>
                      </a:endParaRPr>
                    </a:p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af-ZA" altLang="ko-KR" sz="1000" dirty="0" err="1">
                          <a:effectLst/>
                        </a:rPr>
                        <a:t>왓챠</a:t>
                      </a:r>
                      <a:endParaRPr lang="af-ZA" altLang="ko-KR" sz="1000">
                        <a:effectLst/>
                      </a:endParaRPr>
                    </a:p>
                    <a:p>
                      <a:pPr marL="0" lvl="0" indent="0">
                        <a:lnSpc>
                          <a:spcPct val="150000"/>
                        </a:lnSpc>
                        <a:buNone/>
                      </a:pPr>
                      <a:r>
                        <a:rPr lang="af-ZA" altLang="ko-KR" sz="1000" dirty="0" err="1">
                          <a:effectLst/>
                        </a:rPr>
                        <a:t>쿠팡플레이</a:t>
                      </a:r>
                      <a:endParaRPr lang="af-ZA" altLang="ko-KR" sz="1000">
                        <a:effectLst/>
                      </a:endParaRPr>
                    </a:p>
                    <a:p>
                      <a:pPr marL="0" lvl="0" indent="0">
                        <a:lnSpc>
                          <a:spcPct val="150000"/>
                        </a:lnSpc>
                        <a:buNone/>
                      </a:pPr>
                      <a:r>
                        <a:rPr lang="af-ZA" altLang="ko-KR" sz="1000" dirty="0" err="1">
                          <a:effectLst/>
                        </a:rPr>
                        <a:t>Apple</a:t>
                      </a:r>
                      <a:r>
                        <a:rPr lang="af-ZA" altLang="ko-KR" sz="1000" dirty="0">
                          <a:effectLst/>
                        </a:rPr>
                        <a:t> TV</a:t>
                      </a:r>
                    </a:p>
                    <a:p>
                      <a:pPr marL="0" lvl="0" indent="0">
                        <a:lnSpc>
                          <a:spcPct val="150000"/>
                        </a:lnSpc>
                        <a:buNone/>
                      </a:pPr>
                      <a:r>
                        <a:rPr lang="af-ZA" altLang="ko-KR" sz="1000" dirty="0" err="1">
                          <a:effectLst/>
                        </a:rPr>
                        <a:t>wavve</a:t>
                      </a:r>
                      <a:endParaRPr lang="af-ZA" altLang="ko-KR" sz="1000">
                        <a:effectLst/>
                      </a:endParaRPr>
                    </a:p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af-ZA" altLang="ko-KR" sz="1000" dirty="0">
                          <a:effectLst/>
                        </a:rPr>
                        <a:t>​</a:t>
                      </a:r>
                      <a:endParaRPr lang="af-ZA" altLang="ko-KR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buNone/>
                      </a:pPr>
                      <a:r>
                        <a:rPr lang="af-ZA" altLang="ko-KR" sz="1000" dirty="0" err="1">
                          <a:effectLst/>
                        </a:rPr>
                        <a:t>소식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60452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31D6A2E-F731-344E-8D37-14509FD96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434548"/>
              </p:ext>
            </p:extLst>
          </p:nvPr>
        </p:nvGraphicFramePr>
        <p:xfrm>
          <a:off x="258079" y="3491451"/>
          <a:ext cx="9364265" cy="18764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2853">
                  <a:extLst>
                    <a:ext uri="{9D8B030D-6E8A-4147-A177-3AD203B41FA5}">
                      <a16:colId xmlns:a16="http://schemas.microsoft.com/office/drawing/2014/main" val="2376415360"/>
                    </a:ext>
                  </a:extLst>
                </a:gridCol>
                <a:gridCol w="1872853">
                  <a:extLst>
                    <a:ext uri="{9D8B030D-6E8A-4147-A177-3AD203B41FA5}">
                      <a16:colId xmlns:a16="http://schemas.microsoft.com/office/drawing/2014/main" val="169573227"/>
                    </a:ext>
                  </a:extLst>
                </a:gridCol>
                <a:gridCol w="1872853">
                  <a:extLst>
                    <a:ext uri="{9D8B030D-6E8A-4147-A177-3AD203B41FA5}">
                      <a16:colId xmlns:a16="http://schemas.microsoft.com/office/drawing/2014/main" val="1058139196"/>
                    </a:ext>
                  </a:extLst>
                </a:gridCol>
                <a:gridCol w="1872853">
                  <a:extLst>
                    <a:ext uri="{9D8B030D-6E8A-4147-A177-3AD203B41FA5}">
                      <a16:colId xmlns:a16="http://schemas.microsoft.com/office/drawing/2014/main" val="3155500076"/>
                    </a:ext>
                  </a:extLst>
                </a:gridCol>
                <a:gridCol w="1872853">
                  <a:extLst>
                    <a:ext uri="{9D8B030D-6E8A-4147-A177-3AD203B41FA5}">
                      <a16:colId xmlns:a16="http://schemas.microsoft.com/office/drawing/2014/main" val="2946523871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dirty="0">
                          <a:effectLst/>
                        </a:rPr>
                        <a:t>리뷰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sz="1000" b="1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고객센터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effectLst/>
                        </a:rPr>
                        <a:t>마이페이지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effectLst/>
                        </a:rPr>
                        <a:t>개인정보 수정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effectLst/>
                        </a:rPr>
                        <a:t>메인​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437240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dirty="0">
                          <a:effectLst/>
                        </a:rPr>
                        <a:t>리뷰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0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공지사항</a:t>
                      </a:r>
                      <a:r>
                        <a:rPr lang="ko-KR" altLang="en-US" sz="10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 </a:t>
                      </a:r>
                      <a:endParaRPr lang="ko-KR" sz="1000" b="0" i="0" u="none" strike="noStrike" noProof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0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커뮤니티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0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자주하는 질문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0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문의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0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아이디 찾기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0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비밀번호 찾기</a:t>
                      </a:r>
                      <a:endParaRPr 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000" dirty="0" err="1">
                          <a:effectLst/>
                        </a:rPr>
                        <a:t>커뮤니티</a:t>
                      </a:r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en-US" altLang="ko-KR" sz="1000" dirty="0" err="1">
                          <a:effectLst/>
                        </a:rPr>
                        <a:t>이용정보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>
                          <a:effectLst/>
                        </a:rPr>
                        <a:t>&gt;</a:t>
                      </a:r>
                      <a:r>
                        <a:rPr lang="ko-KR" altLang="en-US" sz="1000" dirty="0">
                          <a:effectLst/>
                        </a:rPr>
                        <a:t>​ 내가 남긴 리뷰보기</a:t>
                      </a:r>
                      <a:endParaRPr lang="ko-KR" altLang="en-US" dirty="0">
                        <a:effectLst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effectLst/>
                        </a:rPr>
                        <a:t>&gt; </a:t>
                      </a:r>
                      <a:r>
                        <a:rPr lang="en-US" altLang="ko-KR" sz="1000" dirty="0" err="1">
                          <a:effectLst/>
                        </a:rPr>
                        <a:t>내기</a:t>
                      </a:r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en-US" altLang="ko-KR" sz="1000" dirty="0" err="1">
                          <a:effectLst/>
                        </a:rPr>
                        <a:t>남긴</a:t>
                      </a:r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en-US" altLang="ko-KR" sz="1000" dirty="0" err="1">
                          <a:effectLst/>
                        </a:rPr>
                        <a:t>댓글보기</a:t>
                      </a:r>
                      <a:endParaRPr lang="ko-KR" altLang="en-US" sz="1000" dirty="0" err="1">
                        <a:effectLst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effectLst/>
                        </a:rPr>
                        <a:t>​&gt; 개인정보 수정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dirty="0">
                          <a:effectLst/>
                        </a:rPr>
                        <a:t>&gt; 비밀번호 변경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dirty="0">
                          <a:effectLst/>
                        </a:rPr>
                        <a:t>회원 탈퇴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effectLst/>
                        </a:rPr>
                        <a:t>&gt;</a:t>
                      </a:r>
                      <a:r>
                        <a:rPr lang="ko-KR" altLang="en-US" sz="1000" dirty="0" err="1">
                          <a:effectLst/>
                        </a:rPr>
                        <a:t>메인화면</a:t>
                      </a:r>
                      <a:r>
                        <a:rPr lang="ko-KR" altLang="en-US" sz="1000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effectLst/>
                        </a:rPr>
                        <a:t>&gt;</a:t>
                      </a:r>
                      <a:r>
                        <a:rPr lang="ko-KR" altLang="en-US" sz="1000" dirty="0">
                          <a:effectLst/>
                        </a:rPr>
                        <a:t>검색​ 결과</a:t>
                      </a:r>
                      <a:endParaRPr lang="ko-KR" altLang="en-US" dirty="0">
                        <a:effectLst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effectLst/>
                        </a:rPr>
                        <a:t>&gt;</a:t>
                      </a:r>
                      <a:r>
                        <a:rPr lang="ko-KR" altLang="en-US" sz="1000" dirty="0">
                          <a:effectLst/>
                        </a:rPr>
                        <a:t>로그인​</a:t>
                      </a:r>
                      <a:endParaRPr lang="ko-KR" altLang="en-US" dirty="0">
                        <a:effectLst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31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27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헤더</a:t>
            </a:r>
            <a:r>
              <a:rPr lang="en-US" altLang="ko-KR" dirty="0"/>
              <a:t>/</a:t>
            </a:r>
            <a:r>
              <a:rPr lang="ko-KR" altLang="en-US" dirty="0"/>
              <a:t>메인</a:t>
            </a:r>
            <a:r>
              <a:rPr lang="en-US" altLang="ko-KR" dirty="0"/>
              <a:t>/</a:t>
            </a:r>
            <a:r>
              <a:rPr lang="ko-KR" altLang="en-US" dirty="0" err="1"/>
              <a:t>푸터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999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887522" y="1013945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▶ 가로 길이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1280Pixel</a:t>
            </a:r>
          </a:p>
          <a:p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세로 길이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제한 없음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로고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홈페이지 로고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바 영역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전체 검색을 통해 공지사항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커뮤니티 게시판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이벤트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자주 묻는 질문 등 모든 내용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제목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내용 포함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 검색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anose="020B0503020000020004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 문구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검색어를 입력하세요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보조 메뉴 영역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후 다른 서브메뉴 구성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창 띄우기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창 띄우기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ID/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ID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찾기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 이동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(Self)</a:t>
            </a: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후 서브메뉴 로그인에서 로그아웃으로 변경 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로그아웃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&lt;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최신작 보여주는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..?&gt;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OTT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로고 영역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OTT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로고를 클릭 시 각각의 커뮤니티 게시판으로 이동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[6] &lt;OTT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순위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??&gt;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헤더</a:t>
            </a:r>
          </a:p>
        </p:txBody>
      </p:sp>
      <p:sp>
        <p:nvSpPr>
          <p:cNvPr id="97" name="타원 96"/>
          <p:cNvSpPr/>
          <p:nvPr/>
        </p:nvSpPr>
        <p:spPr>
          <a:xfrm>
            <a:off x="4643797" y="121189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757626" y="1157023"/>
            <a:ext cx="2487974" cy="247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ID/</a:t>
            </a: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 </a:t>
            </a:r>
            <a:r>
              <a:rPr lang="en-US" altLang="ko-KR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마이페이지</a:t>
            </a:r>
            <a:endParaRPr lang="en-US" altLang="ko-KR" sz="772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2018478" y="123362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248314" y="1205754"/>
            <a:ext cx="1584351" cy="270274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검색어를 입력하세요</a:t>
            </a:r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40" name="모서리가 둥근 직사각형 54"/>
          <p:cNvSpPr/>
          <p:nvPr/>
        </p:nvSpPr>
        <p:spPr>
          <a:xfrm>
            <a:off x="3954729" y="1211892"/>
            <a:ext cx="526958" cy="195975"/>
          </a:xfrm>
          <a:prstGeom prst="roundRect">
            <a:avLst>
              <a:gd name="adj" fmla="val 9707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sp>
        <p:nvSpPr>
          <p:cNvPr id="46" name="타원 45"/>
          <p:cNvSpPr/>
          <p:nvPr/>
        </p:nvSpPr>
        <p:spPr>
          <a:xfrm>
            <a:off x="970513" y="180185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93" name="Placeholder"/>
          <p:cNvGrpSpPr>
            <a:grpSpLocks/>
          </p:cNvGrpSpPr>
          <p:nvPr/>
        </p:nvGrpSpPr>
        <p:grpSpPr bwMode="auto">
          <a:xfrm>
            <a:off x="1225278" y="1801850"/>
            <a:ext cx="5775451" cy="200547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4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5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5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10" name="타원 109"/>
          <p:cNvSpPr/>
          <p:nvPr/>
        </p:nvSpPr>
        <p:spPr>
          <a:xfrm>
            <a:off x="974578" y="395557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E26F9E-B687-36A5-E8A3-1FC164698288}"/>
              </a:ext>
            </a:extLst>
          </p:cNvPr>
          <p:cNvSpPr/>
          <p:nvPr/>
        </p:nvSpPr>
        <p:spPr bwMode="auto">
          <a:xfrm>
            <a:off x="1185203" y="1013944"/>
            <a:ext cx="746012" cy="64357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C293706-BA27-1F98-7753-AB00B7591BFB}"/>
              </a:ext>
            </a:extLst>
          </p:cNvPr>
          <p:cNvSpPr/>
          <p:nvPr/>
        </p:nvSpPr>
        <p:spPr>
          <a:xfrm>
            <a:off x="966070" y="122856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4943B22C-CB61-E991-A2FA-8DA05E8DDBA7}"/>
              </a:ext>
            </a:extLst>
          </p:cNvPr>
          <p:cNvSpPr/>
          <p:nvPr/>
        </p:nvSpPr>
        <p:spPr bwMode="auto">
          <a:xfrm>
            <a:off x="6321092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62EF197-B50F-4201-3F16-2CA0CDB4479F}"/>
              </a:ext>
            </a:extLst>
          </p:cNvPr>
          <p:cNvSpPr/>
          <p:nvPr/>
        </p:nvSpPr>
        <p:spPr bwMode="auto">
          <a:xfrm>
            <a:off x="5437865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F3988E0-37C6-156E-3B74-1A790C09A4D5}"/>
              </a:ext>
            </a:extLst>
          </p:cNvPr>
          <p:cNvSpPr/>
          <p:nvPr/>
        </p:nvSpPr>
        <p:spPr bwMode="auto">
          <a:xfrm>
            <a:off x="4557207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2B51931-DB84-6E2A-3C86-04ECFC73A71B}"/>
              </a:ext>
            </a:extLst>
          </p:cNvPr>
          <p:cNvSpPr/>
          <p:nvPr/>
        </p:nvSpPr>
        <p:spPr bwMode="auto">
          <a:xfrm>
            <a:off x="3677622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D85E024-EDEE-7DDB-6377-91A5A5CBD905}"/>
              </a:ext>
            </a:extLst>
          </p:cNvPr>
          <p:cNvSpPr/>
          <p:nvPr/>
        </p:nvSpPr>
        <p:spPr bwMode="auto">
          <a:xfrm>
            <a:off x="2801174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A26D401-9F7D-1126-6F50-344A826F9386}"/>
              </a:ext>
            </a:extLst>
          </p:cNvPr>
          <p:cNvSpPr/>
          <p:nvPr/>
        </p:nvSpPr>
        <p:spPr bwMode="auto">
          <a:xfrm>
            <a:off x="1931214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0564B14-A5F2-6877-D0F2-A8012F072F0E}"/>
              </a:ext>
            </a:extLst>
          </p:cNvPr>
          <p:cNvSpPr/>
          <p:nvPr/>
        </p:nvSpPr>
        <p:spPr bwMode="auto">
          <a:xfrm>
            <a:off x="1054766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35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>
            <a:off x="1231108" y="1234506"/>
            <a:ext cx="5695603" cy="1452336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853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0" name="표 199"/>
          <p:cNvGraphicFramePr>
            <a:graphicFrameLocks noGrp="1"/>
          </p:cNvGraphicFramePr>
          <p:nvPr/>
        </p:nvGraphicFramePr>
        <p:xfrm>
          <a:off x="1540875" y="1366626"/>
          <a:ext cx="1056354" cy="924891"/>
        </p:xfrm>
        <a:graphic>
          <a:graphicData uri="http://schemas.openxmlformats.org/drawingml/2006/table">
            <a:tbl>
              <a:tblPr/>
              <a:tblGrid>
                <a:gridCol w="1056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900464" y="1042429"/>
            <a:ext cx="1739677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 </a:t>
            </a:r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추가예정</a:t>
            </a:r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드라마 </a:t>
            </a:r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(“)</a:t>
            </a:r>
          </a:p>
          <a:p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예능  </a:t>
            </a:r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(“)</a:t>
            </a:r>
          </a:p>
          <a:p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642938"/>
            <a:ext cx="608547" cy="256679"/>
          </a:xfrm>
        </p:spPr>
        <p:txBody>
          <a:bodyPr/>
          <a:lstStyle/>
          <a:p>
            <a:r>
              <a:rPr lang="ko-KR" altLang="en-US" dirty="0"/>
              <a:t>메인</a:t>
            </a:r>
            <a:r>
              <a:rPr lang="en-US" altLang="ko-KR" dirty="0"/>
              <a:t>&lt;1&gt;</a:t>
            </a:r>
            <a:endParaRPr lang="ko-KR" altLang="en-US" dirty="0"/>
          </a:p>
        </p:txBody>
      </p:sp>
      <p:sp>
        <p:nvSpPr>
          <p:cNvPr id="185" name="직사각형 184"/>
          <p:cNvSpPr/>
          <p:nvPr/>
        </p:nvSpPr>
        <p:spPr>
          <a:xfrm>
            <a:off x="1815551" y="1746885"/>
            <a:ext cx="261791" cy="11246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73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94" name="직사각형 193"/>
          <p:cNvSpPr/>
          <p:nvPr/>
        </p:nvSpPr>
        <p:spPr>
          <a:xfrm>
            <a:off x="1488506" y="2309176"/>
            <a:ext cx="1189429" cy="356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즐겨찾기 추가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 err="1">
                <a:latin typeface="맑은 고딕" pitchFamily="50" charset="-127"/>
                <a:ea typeface="맑은 고딕" pitchFamily="50" charset="-127"/>
              </a:rPr>
              <a:t>영화명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정보 상세보기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</p:txBody>
      </p:sp>
      <p:sp>
        <p:nvSpPr>
          <p:cNvPr id="251" name="타원 250"/>
          <p:cNvSpPr/>
          <p:nvPr/>
        </p:nvSpPr>
        <p:spPr>
          <a:xfrm>
            <a:off x="1053028" y="104242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2" name="타원 251"/>
          <p:cNvSpPr/>
          <p:nvPr/>
        </p:nvSpPr>
        <p:spPr>
          <a:xfrm>
            <a:off x="1023074" y="455469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5" name="타원 254"/>
          <p:cNvSpPr/>
          <p:nvPr/>
        </p:nvSpPr>
        <p:spPr>
          <a:xfrm>
            <a:off x="1011647" y="280486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id="{6A0589E4-3485-9EEF-F537-BEF3FB1E82A7}"/>
              </a:ext>
            </a:extLst>
          </p:cNvPr>
          <p:cNvGraphicFramePr>
            <a:graphicFrameLocks noGrp="1"/>
          </p:cNvGraphicFramePr>
          <p:nvPr/>
        </p:nvGraphicFramePr>
        <p:xfrm>
          <a:off x="2883309" y="1366626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9341CF69-874E-37ED-FE38-2E1419D5D52C}"/>
              </a:ext>
            </a:extLst>
          </p:cNvPr>
          <p:cNvGraphicFramePr>
            <a:graphicFrameLocks noGrp="1"/>
          </p:cNvGraphicFramePr>
          <p:nvPr/>
        </p:nvGraphicFramePr>
        <p:xfrm>
          <a:off x="4235412" y="1357794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id="{45D91C9B-0D84-5FD0-CF2C-CD2EDCB1E493}"/>
              </a:ext>
            </a:extLst>
          </p:cNvPr>
          <p:cNvGraphicFramePr>
            <a:graphicFrameLocks noGrp="1"/>
          </p:cNvGraphicFramePr>
          <p:nvPr/>
        </p:nvGraphicFramePr>
        <p:xfrm>
          <a:off x="5588321" y="1357794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89D481E-4E35-5D5E-0182-504841882294}"/>
              </a:ext>
            </a:extLst>
          </p:cNvPr>
          <p:cNvSpPr>
            <a:spLocks/>
          </p:cNvSpPr>
          <p:nvPr/>
        </p:nvSpPr>
        <p:spPr>
          <a:xfrm>
            <a:off x="1223820" y="2917061"/>
            <a:ext cx="5695603" cy="1452336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853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6F366075-1513-14A5-4F11-0A910A1F0104}"/>
              </a:ext>
            </a:extLst>
          </p:cNvPr>
          <p:cNvGraphicFramePr>
            <a:graphicFrameLocks noGrp="1"/>
          </p:cNvGraphicFramePr>
          <p:nvPr/>
        </p:nvGraphicFramePr>
        <p:xfrm>
          <a:off x="1533587" y="3049182"/>
          <a:ext cx="1056354" cy="924891"/>
        </p:xfrm>
        <a:graphic>
          <a:graphicData uri="http://schemas.openxmlformats.org/drawingml/2006/table">
            <a:tbl>
              <a:tblPr/>
              <a:tblGrid>
                <a:gridCol w="1056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84C3729-2C3D-3EB1-F8E3-7CBCD1C055A1}"/>
              </a:ext>
            </a:extLst>
          </p:cNvPr>
          <p:cNvSpPr/>
          <p:nvPr/>
        </p:nvSpPr>
        <p:spPr>
          <a:xfrm>
            <a:off x="1808263" y="3429441"/>
            <a:ext cx="261791" cy="11246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73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3214A44-58E8-38F6-DBED-463EA51E1176}"/>
              </a:ext>
            </a:extLst>
          </p:cNvPr>
          <p:cNvSpPr/>
          <p:nvPr/>
        </p:nvSpPr>
        <p:spPr>
          <a:xfrm>
            <a:off x="1481218" y="3991732"/>
            <a:ext cx="1189429" cy="356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즐겨찾기 추가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 err="1">
                <a:latin typeface="맑은 고딕" pitchFamily="50" charset="-127"/>
                <a:ea typeface="맑은 고딕" pitchFamily="50" charset="-127"/>
              </a:rPr>
              <a:t>영화명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정보 상세보기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</p:txBody>
      </p:sp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8C20DD6F-565F-7FAE-7545-2A6C5BD55CDB}"/>
              </a:ext>
            </a:extLst>
          </p:cNvPr>
          <p:cNvGraphicFramePr>
            <a:graphicFrameLocks noGrp="1"/>
          </p:cNvGraphicFramePr>
          <p:nvPr/>
        </p:nvGraphicFramePr>
        <p:xfrm>
          <a:off x="2876021" y="3049182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1A87DCC0-E418-07FB-F331-D5FA7821FB54}"/>
              </a:ext>
            </a:extLst>
          </p:cNvPr>
          <p:cNvGraphicFramePr>
            <a:graphicFrameLocks noGrp="1"/>
          </p:cNvGraphicFramePr>
          <p:nvPr/>
        </p:nvGraphicFramePr>
        <p:xfrm>
          <a:off x="4228124" y="3040350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표 139">
            <a:extLst>
              <a:ext uri="{FF2B5EF4-FFF2-40B4-BE49-F238E27FC236}">
                <a16:creationId xmlns:a16="http://schemas.microsoft.com/office/drawing/2014/main" id="{EA10A9B0-BEF7-D0DE-3E93-4CDA587DAC74}"/>
              </a:ext>
            </a:extLst>
          </p:cNvPr>
          <p:cNvGraphicFramePr>
            <a:graphicFrameLocks noGrp="1"/>
          </p:cNvGraphicFramePr>
          <p:nvPr/>
        </p:nvGraphicFramePr>
        <p:xfrm>
          <a:off x="5581033" y="3040350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C5921A2-4426-9919-734D-5D496B6C6A53}"/>
              </a:ext>
            </a:extLst>
          </p:cNvPr>
          <p:cNvSpPr>
            <a:spLocks/>
          </p:cNvSpPr>
          <p:nvPr/>
        </p:nvSpPr>
        <p:spPr>
          <a:xfrm>
            <a:off x="1238393" y="4606907"/>
            <a:ext cx="5695603" cy="1452336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853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id="{1C271BD9-60B0-19C7-6563-CCE6F4C95513}"/>
              </a:ext>
            </a:extLst>
          </p:cNvPr>
          <p:cNvGraphicFramePr>
            <a:graphicFrameLocks noGrp="1"/>
          </p:cNvGraphicFramePr>
          <p:nvPr/>
        </p:nvGraphicFramePr>
        <p:xfrm>
          <a:off x="1548160" y="4739027"/>
          <a:ext cx="1056354" cy="924891"/>
        </p:xfrm>
        <a:graphic>
          <a:graphicData uri="http://schemas.openxmlformats.org/drawingml/2006/table">
            <a:tbl>
              <a:tblPr/>
              <a:tblGrid>
                <a:gridCol w="1056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7387E9C5-14AD-4FEF-423D-94D07C5A7A36}"/>
              </a:ext>
            </a:extLst>
          </p:cNvPr>
          <p:cNvSpPr/>
          <p:nvPr/>
        </p:nvSpPr>
        <p:spPr>
          <a:xfrm>
            <a:off x="1822836" y="5119287"/>
            <a:ext cx="261791" cy="11246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73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702A24F-2E6A-1D80-E70B-DA710683D0BA}"/>
              </a:ext>
            </a:extLst>
          </p:cNvPr>
          <p:cNvSpPr/>
          <p:nvPr/>
        </p:nvSpPr>
        <p:spPr>
          <a:xfrm>
            <a:off x="1495791" y="5681577"/>
            <a:ext cx="1189429" cy="356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즐겨찾기 추가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 err="1">
                <a:latin typeface="맑은 고딕" pitchFamily="50" charset="-127"/>
                <a:ea typeface="맑은 고딕" pitchFamily="50" charset="-127"/>
              </a:rPr>
              <a:t>영화명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정보 상세보기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</p:txBody>
      </p:sp>
      <p:graphicFrame>
        <p:nvGraphicFramePr>
          <p:cNvPr id="145" name="표 144">
            <a:extLst>
              <a:ext uri="{FF2B5EF4-FFF2-40B4-BE49-F238E27FC236}">
                <a16:creationId xmlns:a16="http://schemas.microsoft.com/office/drawing/2014/main" id="{16F68855-6C8A-D14E-F2C3-6727278DEA40}"/>
              </a:ext>
            </a:extLst>
          </p:cNvPr>
          <p:cNvGraphicFramePr>
            <a:graphicFrameLocks noGrp="1"/>
          </p:cNvGraphicFramePr>
          <p:nvPr/>
        </p:nvGraphicFramePr>
        <p:xfrm>
          <a:off x="2890594" y="4739027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6" name="표 145">
            <a:extLst>
              <a:ext uri="{FF2B5EF4-FFF2-40B4-BE49-F238E27FC236}">
                <a16:creationId xmlns:a16="http://schemas.microsoft.com/office/drawing/2014/main" id="{5411B519-9EE1-E2C3-CED7-56D368F91A01}"/>
              </a:ext>
            </a:extLst>
          </p:cNvPr>
          <p:cNvGraphicFramePr>
            <a:graphicFrameLocks noGrp="1"/>
          </p:cNvGraphicFramePr>
          <p:nvPr/>
        </p:nvGraphicFramePr>
        <p:xfrm>
          <a:off x="4242697" y="4730195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7" name="표 146">
            <a:extLst>
              <a:ext uri="{FF2B5EF4-FFF2-40B4-BE49-F238E27FC236}">
                <a16:creationId xmlns:a16="http://schemas.microsoft.com/office/drawing/2014/main" id="{BAE6614E-FD6E-86EE-5CD2-F5BE6B98EFDD}"/>
              </a:ext>
            </a:extLst>
          </p:cNvPr>
          <p:cNvGraphicFramePr>
            <a:graphicFrameLocks noGrp="1"/>
          </p:cNvGraphicFramePr>
          <p:nvPr/>
        </p:nvGraphicFramePr>
        <p:xfrm>
          <a:off x="5595606" y="4730195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40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24020" y="940036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[1~4]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배너 링크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(blank)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www.gmarket.co.kr/xxxx 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www.11st.co.kr/xxxx 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www.auction.co.kr/xxxx 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www.pc.shopping2.naver.com/xxx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사이트 소개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사이트 소개 페이지로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이용약관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이용약관 페이지로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개인정보처리방침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개인정보처리방침 페이지로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 페이지로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[9]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판매자 등록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팝업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): Alert 10-1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판매자 등록 본인 인증 화면으로 이동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프로세스 참조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사업자번호 확인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(blank)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아래 링크에서 링크 방법 참조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www.ftc.go.kr/info/bizinfo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/popType01.jsp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○ 디자인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[1,2,3,4]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각 사이트 로고로 배너 제작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개인정보처리방침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주변 메뉴와 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폰트 크기로 구분될 수 있도록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디자인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792492"/>
              </p:ext>
            </p:extLst>
          </p:nvPr>
        </p:nvGraphicFramePr>
        <p:xfrm>
          <a:off x="1021958" y="2540575"/>
          <a:ext cx="6132649" cy="262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2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사이트 소개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이용약관 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800" b="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개인정보처리방침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고객센터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374" y="2992823"/>
            <a:ext cx="1003548" cy="317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6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MONOTT</a:t>
            </a:r>
            <a:endParaRPr lang="ko-KR" altLang="en-US" sz="146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25366" y="2929889"/>
            <a:ext cx="1793608" cy="44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상호명 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MONOTT</a:t>
            </a:r>
          </a:p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사업자등록번호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000-00-0000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53519" y="1481714"/>
            <a:ext cx="1477154" cy="731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페이스북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597321" y="1481441"/>
            <a:ext cx="1477154" cy="731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인스타그램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145134" y="1481441"/>
            <a:ext cx="1477154" cy="731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유튜브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685207" y="1481441"/>
            <a:ext cx="1477154" cy="731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트위터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024098" y="3390540"/>
            <a:ext cx="936000" cy="1755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</a:rPr>
              <a:t>사업자번호 확인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920750" y="3812600"/>
            <a:ext cx="4028928" cy="818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(00000)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서울시 강남구 ○○○○○ ○○</a:t>
            </a: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TEL: 070-000-0000   | FAX: (02)000-0000   | Email: : lala@lalamarket.co.kr</a:t>
            </a:r>
          </a:p>
          <a:p>
            <a:pPr>
              <a:lnSpc>
                <a:spcPct val="150000"/>
              </a:lnSpc>
            </a:pP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Copyright 2017 MONOTT Corp. All Rights Reserved.</a:t>
            </a: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704346" y="158769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239780" y="158769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795961" y="158769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309238" y="157773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911708" y="241812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569298" y="240755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287093" y="240755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051847" y="241365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384077" y="476035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567942" y="2929890"/>
            <a:ext cx="2491293" cy="631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대표자 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멀티캠퍼스</a:t>
            </a: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통신판매업 신고번호 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0000-</a:t>
            </a:r>
            <a:r>
              <a:rPr lang="ko-KR" altLang="en-US" sz="813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서울강남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-0000</a:t>
            </a:r>
          </a:p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개인정보관리책임자 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푸터</a:t>
            </a:r>
            <a:endParaRPr lang="ko-KR" altLang="en-US" dirty="0"/>
          </a:p>
        </p:txBody>
      </p:sp>
      <p:grpSp>
        <p:nvGrpSpPr>
          <p:cNvPr id="4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607379" y="4760355"/>
            <a:ext cx="1960563" cy="1019895"/>
            <a:chOff x="595686" y="1261242"/>
            <a:chExt cx="3222246" cy="1354416"/>
          </a:xfrm>
        </p:grpSpPr>
        <p:sp>
          <p:nvSpPr>
            <p:cNvPr id="4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6" y="1517767"/>
              <a:ext cx="3222246" cy="107535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72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0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3"/>
              </p:custDataLst>
            </p:nvPr>
          </p:nvSpPr>
          <p:spPr>
            <a:xfrm>
              <a:off x="1583687" y="1665410"/>
              <a:ext cx="1983377" cy="4639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72" noProof="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로그인 후 이용할 수 있습니다</a:t>
              </a:r>
              <a:r>
                <a:rPr lang="en-US" altLang="ko-KR" sz="772" noProof="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.</a:t>
              </a:r>
              <a:endParaRPr lang="en-US" sz="772" noProof="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72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10-1</a:t>
              </a:r>
            </a:p>
          </p:txBody>
        </p:sp>
        <p:sp>
          <p:nvSpPr>
            <p:cNvPr id="52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72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53" name="Icons"/>
            <p:cNvGrpSpPr/>
            <p:nvPr/>
          </p:nvGrpSpPr>
          <p:grpSpPr>
            <a:xfrm>
              <a:off x="833178" y="1701980"/>
              <a:ext cx="610530" cy="428227"/>
              <a:chOff x="833178" y="1701980"/>
              <a:chExt cx="610530" cy="428227"/>
            </a:xfrm>
          </p:grpSpPr>
          <p:sp>
            <p:nvSpPr>
              <p:cNvPr id="58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3457" y="1702838"/>
                <a:ext cx="529975" cy="426513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4" name="Buttons"/>
            <p:cNvGrpSpPr/>
            <p:nvPr/>
          </p:nvGrpSpPr>
          <p:grpSpPr>
            <a:xfrm>
              <a:off x="773764" y="2204637"/>
              <a:ext cx="2904926" cy="411021"/>
              <a:chOff x="773764" y="2204637"/>
              <a:chExt cx="2904926" cy="411021"/>
            </a:xfrm>
          </p:grpSpPr>
          <p:sp>
            <p:nvSpPr>
              <p:cNvPr id="55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2793303" y="2204637"/>
                <a:ext cx="885387" cy="259372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72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772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Cancel</a:t>
                </a:r>
              </a:p>
            </p:txBody>
          </p:sp>
          <p:sp>
            <p:nvSpPr>
              <p:cNvPr id="57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63120142-8FEC-62EB-8302-A055CF89E6A9}"/>
              </a:ext>
            </a:extLst>
          </p:cNvPr>
          <p:cNvSpPr/>
          <p:nvPr/>
        </p:nvSpPr>
        <p:spPr>
          <a:xfrm>
            <a:off x="2789919" y="339054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10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690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회원 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094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홈페이지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0913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algn="ctr">
          <a:solidFill>
            <a:schemeClr val="bg1">
              <a:lumMod val="75000"/>
            </a:schemeClr>
          </a:solidFill>
          <a:round/>
          <a:headEnd/>
          <a:tailEnd/>
        </a:ln>
      </a:spPr>
      <a:bodyPr wrap="none" lIns="36000" tIns="36000" rIns="36000" bIns="36000" anchor="ctr"/>
      <a:lstStyle>
        <a:defPPr algn="ctr">
          <a:defRPr sz="1000" dirty="0" smtClean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38539</TotalTime>
  <Words>24139</Words>
  <Application>Microsoft Office PowerPoint</Application>
  <PresentationFormat>A4 용지(210x297mm)</PresentationFormat>
  <Paragraphs>6382</Paragraphs>
  <Slides>18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MONOTT(Movie and OTT)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YEONGJUN KIM</cp:lastModifiedBy>
  <cp:revision>2239</cp:revision>
  <cp:lastPrinted>2017-02-07T10:07:29Z</cp:lastPrinted>
  <dcterms:created xsi:type="dcterms:W3CDTF">2016-01-03T07:52:51Z</dcterms:created>
  <dcterms:modified xsi:type="dcterms:W3CDTF">2022-08-03T04:29:40Z</dcterms:modified>
</cp:coreProperties>
</file>