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6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01" r:id="rId2"/>
    <p:sldId id="513" r:id="rId3"/>
    <p:sldId id="536" r:id="rId4"/>
    <p:sldId id="552" r:id="rId5"/>
    <p:sldId id="551" r:id="rId6"/>
    <p:sldId id="550" r:id="rId7"/>
    <p:sldId id="549" r:id="rId8"/>
    <p:sldId id="538" r:id="rId9"/>
    <p:sldId id="559" r:id="rId10"/>
    <p:sldId id="558" r:id="rId11"/>
    <p:sldId id="557" r:id="rId12"/>
    <p:sldId id="556" r:id="rId13"/>
    <p:sldId id="553" r:id="rId14"/>
    <p:sldId id="554" r:id="rId15"/>
    <p:sldId id="555" r:id="rId16"/>
    <p:sldId id="541" r:id="rId17"/>
    <p:sldId id="593" r:id="rId18"/>
    <p:sldId id="594" r:id="rId19"/>
    <p:sldId id="560" r:id="rId20"/>
    <p:sldId id="564" r:id="rId21"/>
    <p:sldId id="563" r:id="rId22"/>
    <p:sldId id="562" r:id="rId23"/>
    <p:sldId id="561" r:id="rId24"/>
    <p:sldId id="542" r:id="rId25"/>
    <p:sldId id="580" r:id="rId26"/>
    <p:sldId id="579" r:id="rId27"/>
    <p:sldId id="578" r:id="rId28"/>
    <p:sldId id="576" r:id="rId29"/>
    <p:sldId id="577" r:id="rId30"/>
    <p:sldId id="543" r:id="rId31"/>
    <p:sldId id="599" r:id="rId32"/>
    <p:sldId id="600" r:id="rId33"/>
    <p:sldId id="606" r:id="rId34"/>
    <p:sldId id="605" r:id="rId35"/>
    <p:sldId id="604" r:id="rId36"/>
    <p:sldId id="603" r:id="rId37"/>
    <p:sldId id="602" r:id="rId38"/>
    <p:sldId id="601" r:id="rId39"/>
    <p:sldId id="592" r:id="rId40"/>
    <p:sldId id="591" r:id="rId41"/>
    <p:sldId id="595" r:id="rId42"/>
    <p:sldId id="590" r:id="rId43"/>
    <p:sldId id="589" r:id="rId44"/>
    <p:sldId id="588" r:id="rId45"/>
    <p:sldId id="587" r:id="rId46"/>
    <p:sldId id="586" r:id="rId47"/>
    <p:sldId id="548" r:id="rId48"/>
    <p:sldId id="582" r:id="rId49"/>
    <p:sldId id="583" r:id="rId50"/>
    <p:sldId id="585" r:id="rId51"/>
    <p:sldId id="574" r:id="rId52"/>
    <p:sldId id="573" r:id="rId53"/>
    <p:sldId id="572" r:id="rId54"/>
    <p:sldId id="571" r:id="rId55"/>
    <p:sldId id="570" r:id="rId56"/>
    <p:sldId id="569" r:id="rId57"/>
    <p:sldId id="568" r:id="rId58"/>
    <p:sldId id="567" r:id="rId59"/>
    <p:sldId id="566" r:id="rId60"/>
    <p:sldId id="565" r:id="rId6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536"/>
            <p14:sldId id="552"/>
            <p14:sldId id="551"/>
            <p14:sldId id="550"/>
            <p14:sldId id="549"/>
          </p14:sldIdLst>
        </p14:section>
        <p14:section name="08-1 헤더와 푸터" id="{F148A0B5-E2EA-44F3-9BBA-D96BE21FB6BC}">
          <p14:sldIdLst/>
        </p14:section>
        <p14:section name="08-2 회원 가입" id="{AB78A92E-D8F5-40B4-94A2-F24D27933E6F}">
          <p14:sldIdLst/>
        </p14:section>
        <p14:section name="08-3 회사 소개" id="{D751C5A0-5A49-4408-B5D7-3D338E166082}">
          <p14:sldIdLst/>
        </p14:section>
        <p14:section name="08-4 스타일 숍 상품 소개" id="{1127897E-A105-4DE4-9192-5313680520F9}">
          <p14:sldIdLst/>
        </p14:section>
        <p14:section name="08-5 오픈 숍 상품 소개" id="{0DF6AA9F-4924-4434-B23B-954C9E4569B2}">
          <p14:sldIdLst/>
        </p14:section>
        <p14:section name="08-6 상품 구매" id="{87D5E0FF-1447-467F-9B04-66C2D1A8E412}">
          <p14:sldIdLst/>
        </p14:section>
        <p14:section name="08-7 상품평" id="{E38E5475-11C7-40E8-9723-5F1297286B78}">
          <p14:sldIdLst/>
        </p14:section>
        <p14:section name="08-8 이벤트 게시판" id="{3EAF0DC1-374F-4ABE-BFFC-0DC4CA89621B}">
          <p14:sldIdLst/>
        </p14:section>
        <p14:section name="08-9 고객센터" id="{71E25269-804C-4C4A-A940-8B101135FD15}">
          <p14:sldIdLst/>
        </p14:section>
        <p14:section name="08-10 마이 페이지 ①" id="{BE52DF32-8E29-487E-B35B-3D9CAD023D09}">
          <p14:sldIdLst/>
        </p14:section>
        <p14:section name="08-11 마이 페이지 ②" id="{560A671E-B07A-43B3-8C3A-EB8DE6B714BB}">
          <p14:sldIdLst/>
        </p14:section>
        <p14:section name="08-12 마이 페이지 ③" id="{8248B4EA-019F-4FD7-8E7B-D5C1A8C2A6C9}">
          <p14:sldIdLst/>
        </p14:section>
        <p14:section name="08-13 마이 페이지 ④" id="{B9A310DA-5B9D-4AA7-8F69-52B4FA5DDDF5}">
          <p14:sldIdLst/>
        </p14:section>
        <p14:section name="08-14 메인" id="{30B87ECB-A4BD-4F8E-BC93-3CAE54E5D11E}">
          <p14:sldIdLst/>
        </p14:section>
        <p14:section name="화면 설계 - 상품 검색" id="{8BC01AEF-AB81-4A7B-9C96-5E1C4B24E214}">
          <p14:sldIdLst/>
        </p14:section>
        <p14:section name="화면 설계 - 로그인 페이지" id="{C67588B4-037B-4C88-A7C6-1A36C1BAE4B4}">
          <p14:sldIdLst>
            <p14:sldId id="538"/>
            <p14:sldId id="559"/>
            <p14:sldId id="558"/>
            <p14:sldId id="557"/>
            <p14:sldId id="556"/>
            <p14:sldId id="553"/>
            <p14:sldId id="554"/>
            <p14:sldId id="555"/>
            <p14:sldId id="541"/>
            <p14:sldId id="593"/>
            <p14:sldId id="594"/>
            <p14:sldId id="560"/>
            <p14:sldId id="564"/>
            <p14:sldId id="563"/>
            <p14:sldId id="562"/>
            <p14:sldId id="561"/>
            <p14:sldId id="542"/>
            <p14:sldId id="580"/>
            <p14:sldId id="579"/>
            <p14:sldId id="578"/>
            <p14:sldId id="576"/>
            <p14:sldId id="577"/>
            <p14:sldId id="543"/>
            <p14:sldId id="599"/>
            <p14:sldId id="600"/>
            <p14:sldId id="606"/>
            <p14:sldId id="605"/>
            <p14:sldId id="604"/>
            <p14:sldId id="603"/>
            <p14:sldId id="602"/>
            <p14:sldId id="601"/>
            <p14:sldId id="592"/>
            <p14:sldId id="591"/>
            <p14:sldId id="595"/>
            <p14:sldId id="590"/>
            <p14:sldId id="589"/>
            <p14:sldId id="588"/>
            <p14:sldId id="587"/>
            <p14:sldId id="586"/>
            <p14:sldId id="548"/>
            <p14:sldId id="582"/>
            <p14:sldId id="583"/>
            <p14:sldId id="585"/>
            <p14:sldId id="574"/>
            <p14:sldId id="573"/>
            <p14:sldId id="572"/>
            <p14:sldId id="571"/>
            <p14:sldId id="570"/>
            <p14:sldId id="569"/>
            <p14:sldId id="568"/>
            <p14:sldId id="567"/>
            <p14:sldId id="566"/>
            <p14:sldId id="5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FD966"/>
    <a:srgbClr val="7F7F7F"/>
    <a:srgbClr val="FFFF66"/>
    <a:srgbClr val="D9D9D9"/>
    <a:srgbClr val="0033CC"/>
    <a:srgbClr val="962F1A"/>
    <a:srgbClr val="F7F7F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5C4B6-DF81-4FD3-B99A-95DD0C352252}" v="2057" dt="2022-08-04T02:41:31.020"/>
    <p1510:client id="{8B69023C-DF3D-4867-9EE6-E88CECC4431A}" v="781" dt="2022-08-03T08:44:16.824"/>
    <p1510:client id="{A2336676-D8F1-423D-856D-37AE0B6BF9A1}" v="4185" dt="2022-08-03T07:24:19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1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53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9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282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75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57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002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>
                <a:solidFill>
                  <a:schemeClr val="tx1"/>
                </a:solidFill>
              </a:rPr>
              <a:t>순환이 많은 상품은 경우는 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상품 문의를 모아서 보는 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리스트 생성은 </a:t>
            </a:r>
            <a:r>
              <a:rPr lang="ko-KR" altLang="en-US" sz="1200" err="1">
                <a:solidFill>
                  <a:schemeClr val="tx1"/>
                </a:solidFill>
              </a:rPr>
              <a:t>비효률적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문의에 답변 완료 시 수정 금지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360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일치하는 결과를 모두 보여준다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개일 것이라 착각하지 마세요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DC Shop </a:t>
            </a:r>
            <a:r>
              <a:rPr lang="ko-KR" altLang="en-US" sz="1200">
                <a:solidFill>
                  <a:schemeClr val="tx1"/>
                </a:solidFill>
              </a:rPr>
              <a:t>인지 아닌지 구분 필요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33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28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26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" Type="http://schemas.openxmlformats.org/officeDocument/2006/relationships/tags" Target="../tags/tag113.xml"/><Relationship Id="rId21" Type="http://schemas.openxmlformats.org/officeDocument/2006/relationships/tags" Target="../tags/tag131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29" Type="http://schemas.openxmlformats.org/officeDocument/2006/relationships/image" Target="../media/image3.jpeg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notesSlide" Target="../notesSlides/notesSlide7.xml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slideLayout" Target="../slideLayouts/slideLayout4.xml"/><Relationship Id="rId30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ovie.naver.com/movie/sdb/browsing/bmovie.naver?open=20220727" TargetMode="External"/><Relationship Id="rId4" Type="http://schemas.openxmlformats.org/officeDocument/2006/relationships/hyperlink" Target="https://movie.naver.com/movie/sdb/browsing/bmovie.naver?open=2022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4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38.xml"/><Relationship Id="rId21" Type="http://schemas.openxmlformats.org/officeDocument/2006/relationships/tags" Target="../tags/tag33.xml"/><Relationship Id="rId42" Type="http://schemas.openxmlformats.org/officeDocument/2006/relationships/tags" Target="../tags/tag54.xml"/><Relationship Id="rId47" Type="http://schemas.openxmlformats.org/officeDocument/2006/relationships/tags" Target="../tags/tag59.xml"/><Relationship Id="rId63" Type="http://schemas.openxmlformats.org/officeDocument/2006/relationships/tags" Target="../tags/tag75.xml"/><Relationship Id="rId68" Type="http://schemas.openxmlformats.org/officeDocument/2006/relationships/tags" Target="../tags/tag80.xml"/><Relationship Id="rId84" Type="http://schemas.openxmlformats.org/officeDocument/2006/relationships/tags" Target="../tags/tag96.xml"/><Relationship Id="rId16" Type="http://schemas.openxmlformats.org/officeDocument/2006/relationships/tags" Target="../tags/tag28.xml"/><Relationship Id="rId11" Type="http://schemas.openxmlformats.org/officeDocument/2006/relationships/tags" Target="../tags/tag23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53" Type="http://schemas.openxmlformats.org/officeDocument/2006/relationships/tags" Target="../tags/tag65.xml"/><Relationship Id="rId58" Type="http://schemas.openxmlformats.org/officeDocument/2006/relationships/tags" Target="../tags/tag70.xml"/><Relationship Id="rId74" Type="http://schemas.openxmlformats.org/officeDocument/2006/relationships/tags" Target="../tags/tag86.xml"/><Relationship Id="rId79" Type="http://schemas.openxmlformats.org/officeDocument/2006/relationships/tags" Target="../tags/tag91.xml"/><Relationship Id="rId5" Type="http://schemas.openxmlformats.org/officeDocument/2006/relationships/tags" Target="../tags/tag17.xml"/><Relationship Id="rId19" Type="http://schemas.openxmlformats.org/officeDocument/2006/relationships/tags" Target="../tags/tag3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tags" Target="../tags/tag55.xml"/><Relationship Id="rId48" Type="http://schemas.openxmlformats.org/officeDocument/2006/relationships/tags" Target="../tags/tag60.xml"/><Relationship Id="rId56" Type="http://schemas.openxmlformats.org/officeDocument/2006/relationships/tags" Target="../tags/tag68.xml"/><Relationship Id="rId64" Type="http://schemas.openxmlformats.org/officeDocument/2006/relationships/tags" Target="../tags/tag76.xml"/><Relationship Id="rId69" Type="http://schemas.openxmlformats.org/officeDocument/2006/relationships/tags" Target="../tags/tag81.xml"/><Relationship Id="rId77" Type="http://schemas.openxmlformats.org/officeDocument/2006/relationships/tags" Target="../tags/tag89.xml"/><Relationship Id="rId8" Type="http://schemas.openxmlformats.org/officeDocument/2006/relationships/tags" Target="../tags/tag20.xml"/><Relationship Id="rId51" Type="http://schemas.openxmlformats.org/officeDocument/2006/relationships/tags" Target="../tags/tag63.xml"/><Relationship Id="rId72" Type="http://schemas.openxmlformats.org/officeDocument/2006/relationships/tags" Target="../tags/tag84.xml"/><Relationship Id="rId80" Type="http://schemas.openxmlformats.org/officeDocument/2006/relationships/tags" Target="../tags/tag92.xml"/><Relationship Id="rId85" Type="http://schemas.openxmlformats.org/officeDocument/2006/relationships/tags" Target="../tags/tag97.xml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tags" Target="../tags/tag58.xml"/><Relationship Id="rId59" Type="http://schemas.openxmlformats.org/officeDocument/2006/relationships/tags" Target="../tags/tag71.xml"/><Relationship Id="rId67" Type="http://schemas.openxmlformats.org/officeDocument/2006/relationships/tags" Target="../tags/tag79.xml"/><Relationship Id="rId20" Type="http://schemas.openxmlformats.org/officeDocument/2006/relationships/tags" Target="../tags/tag32.xml"/><Relationship Id="rId41" Type="http://schemas.openxmlformats.org/officeDocument/2006/relationships/tags" Target="../tags/tag53.xml"/><Relationship Id="rId54" Type="http://schemas.openxmlformats.org/officeDocument/2006/relationships/tags" Target="../tags/tag66.xml"/><Relationship Id="rId62" Type="http://schemas.openxmlformats.org/officeDocument/2006/relationships/tags" Target="../tags/tag74.xml"/><Relationship Id="rId70" Type="http://schemas.openxmlformats.org/officeDocument/2006/relationships/tags" Target="../tags/tag82.xml"/><Relationship Id="rId75" Type="http://schemas.openxmlformats.org/officeDocument/2006/relationships/tags" Target="../tags/tag87.xml"/><Relationship Id="rId83" Type="http://schemas.openxmlformats.org/officeDocument/2006/relationships/tags" Target="../tags/tag95.xml"/><Relationship Id="rId88" Type="http://schemas.openxmlformats.org/officeDocument/2006/relationships/notesSlide" Target="../notesSlides/notesSlide6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tags" Target="../tags/tag61.xml"/><Relationship Id="rId57" Type="http://schemas.openxmlformats.org/officeDocument/2006/relationships/tags" Target="../tags/tag69.xml"/><Relationship Id="rId10" Type="http://schemas.openxmlformats.org/officeDocument/2006/relationships/tags" Target="../tags/tag22.xml"/><Relationship Id="rId31" Type="http://schemas.openxmlformats.org/officeDocument/2006/relationships/tags" Target="../tags/tag43.xml"/><Relationship Id="rId44" Type="http://schemas.openxmlformats.org/officeDocument/2006/relationships/tags" Target="../tags/tag56.xml"/><Relationship Id="rId52" Type="http://schemas.openxmlformats.org/officeDocument/2006/relationships/tags" Target="../tags/tag64.xml"/><Relationship Id="rId60" Type="http://schemas.openxmlformats.org/officeDocument/2006/relationships/tags" Target="../tags/tag72.xml"/><Relationship Id="rId65" Type="http://schemas.openxmlformats.org/officeDocument/2006/relationships/tags" Target="../tags/tag77.xml"/><Relationship Id="rId73" Type="http://schemas.openxmlformats.org/officeDocument/2006/relationships/tags" Target="../tags/tag85.xml"/><Relationship Id="rId78" Type="http://schemas.openxmlformats.org/officeDocument/2006/relationships/tags" Target="../tags/tag90.xml"/><Relationship Id="rId81" Type="http://schemas.openxmlformats.org/officeDocument/2006/relationships/tags" Target="../tags/tag93.xml"/><Relationship Id="rId86" Type="http://schemas.openxmlformats.org/officeDocument/2006/relationships/tags" Target="../tags/tag98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9" Type="http://schemas.openxmlformats.org/officeDocument/2006/relationships/tags" Target="../tags/tag51.xml"/><Relationship Id="rId34" Type="http://schemas.openxmlformats.org/officeDocument/2006/relationships/tags" Target="../tags/tag46.xml"/><Relationship Id="rId50" Type="http://schemas.openxmlformats.org/officeDocument/2006/relationships/tags" Target="../tags/tag62.xml"/><Relationship Id="rId55" Type="http://schemas.openxmlformats.org/officeDocument/2006/relationships/tags" Target="../tags/tag67.xml"/><Relationship Id="rId76" Type="http://schemas.openxmlformats.org/officeDocument/2006/relationships/tags" Target="../tags/tag88.xml"/><Relationship Id="rId7" Type="http://schemas.openxmlformats.org/officeDocument/2006/relationships/tags" Target="../tags/tag19.xml"/><Relationship Id="rId71" Type="http://schemas.openxmlformats.org/officeDocument/2006/relationships/tags" Target="../tags/tag83.xml"/><Relationship Id="rId2" Type="http://schemas.openxmlformats.org/officeDocument/2006/relationships/tags" Target="../tags/tag14.xml"/><Relationship Id="rId29" Type="http://schemas.openxmlformats.org/officeDocument/2006/relationships/tags" Target="../tags/tag41.xml"/><Relationship Id="rId24" Type="http://schemas.openxmlformats.org/officeDocument/2006/relationships/tags" Target="../tags/tag36.xml"/><Relationship Id="rId40" Type="http://schemas.openxmlformats.org/officeDocument/2006/relationships/tags" Target="../tags/tag52.xml"/><Relationship Id="rId45" Type="http://schemas.openxmlformats.org/officeDocument/2006/relationships/tags" Target="../tags/tag57.xml"/><Relationship Id="rId66" Type="http://schemas.openxmlformats.org/officeDocument/2006/relationships/tags" Target="../tags/tag78.xml"/><Relationship Id="rId87" Type="http://schemas.openxmlformats.org/officeDocument/2006/relationships/slideLayout" Target="../slideLayouts/slideLayout4.xml"/><Relationship Id="rId61" Type="http://schemas.openxmlformats.org/officeDocument/2006/relationships/tags" Target="../tags/tag73.xml"/><Relationship Id="rId82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>
                <a:latin typeface="맑은 고딕"/>
                <a:ea typeface="맑은 고딕"/>
              </a:rPr>
              <a:t>MONOTT</a:t>
            </a:r>
            <a:r>
              <a:rPr lang="en-US" sz="1800">
                <a:latin typeface="맑은 고딕"/>
                <a:ea typeface="맑은 고딕"/>
              </a:rPr>
              <a:t>(Movie and OTT)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이용자</a:t>
            </a:r>
            <a:r>
              <a:rPr lang="en-US" altLang="ko-KR">
                <a:latin typeface="맑은 고딕"/>
                <a:ea typeface="맑은 고딕"/>
              </a:rPr>
              <a:t>(user)</a:t>
            </a:r>
            <a:r>
              <a:rPr lang="ko-KR" altLang="en-US">
                <a:latin typeface="맑은 고딕"/>
                <a:ea typeface="맑은 고딕"/>
              </a:rPr>
              <a:t> 화면 정의서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회사명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endParaRPr lang="ko-KR" altLang="en-US" sz="12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Version: 0.01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 기간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연락처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 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90579" y="1024190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입력 후 중복 확인 진행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대소문자 구별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및 특수기호 입력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이메일을 입력하지 않은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다시 입력해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중인 이메일인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이미 사용 중인 이메일입니다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생성 정책에 어긋나는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이메일 생성 규칙을 확인하고 중복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사용 가능한 이메일입니다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확인 클릭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242568" y="666155"/>
            <a:ext cx="1703501" cy="23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94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94" b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208982" y="234297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회원 가입 </a:t>
            </a:r>
            <a:r>
              <a:rPr lang="en-US" altLang="ko-KR"/>
              <a:t>&gt; </a:t>
            </a:r>
            <a:r>
              <a:rPr lang="ko-KR" altLang="en-US"/>
              <a:t>정보 입력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312883" y="1767551"/>
            <a:ext cx="716863" cy="211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72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84" name="타원 83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41347"/>
              </p:ext>
            </p:extLst>
          </p:nvPr>
        </p:nvGraphicFramePr>
        <p:xfrm>
          <a:off x="2183300" y="1931210"/>
          <a:ext cx="4855500" cy="1230293"/>
        </p:xfrm>
        <a:graphic>
          <a:graphicData uri="http://schemas.openxmlformats.org/drawingml/2006/table">
            <a:tbl>
              <a:tblPr firstRow="1" bandRow="1"/>
              <a:tblGrid>
                <a:gridCol w="6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한글로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글자 이내로 입력해 주세요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                                 @ </a:t>
                      </a:r>
                      <a:endParaRPr lang="en-US" sz="8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9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영문</a:t>
                      </a:r>
                      <a:r>
                        <a:rPr lang="en-US" altLang="ko-KR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8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8~20</a:t>
                      </a:r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8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2905274" y="2052741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6366163" y="2463284"/>
            <a:ext cx="555750" cy="19597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772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>
            <a:spLocks noChangeArrowheads="1"/>
          </p:cNvSpPr>
          <p:nvPr/>
        </p:nvSpPr>
        <p:spPr bwMode="auto">
          <a:xfrm>
            <a:off x="2905274" y="2879024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97" name="직사각형 96"/>
          <p:cNvSpPr>
            <a:spLocks noChangeArrowheads="1"/>
          </p:cNvSpPr>
          <p:nvPr/>
        </p:nvSpPr>
        <p:spPr bwMode="auto">
          <a:xfrm>
            <a:off x="4075404" y="2879024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605914" y="3929583"/>
            <a:ext cx="3511477" cy="172483"/>
            <a:chOff x="554563" y="2592280"/>
            <a:chExt cx="4321815" cy="212286"/>
          </a:xfrm>
        </p:grpSpPr>
        <p:sp>
          <p:nvSpPr>
            <p:cNvPr id="9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686121" y="2592280"/>
              <a:ext cx="419025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 컨텐츠 등 고객님께 혜택이 되는 소식을 알려드립니다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.)</a:t>
              </a:r>
            </a:p>
          </p:txBody>
        </p:sp>
        <p:sp>
          <p:nvSpPr>
            <p:cNvPr id="10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2912418" y="2461099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/>
          <p:cNvSpPr>
            <a:spLocks noChangeArrowheads="1"/>
          </p:cNvSpPr>
          <p:nvPr/>
        </p:nvSpPr>
        <p:spPr bwMode="auto">
          <a:xfrm>
            <a:off x="4213161" y="2461099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04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351564" y="2458768"/>
            <a:ext cx="877500" cy="202171"/>
            <a:chOff x="595685" y="1548549"/>
            <a:chExt cx="1368146" cy="250300"/>
          </a:xfrm>
          <a:solidFill>
            <a:srgbClr val="FFFFFF"/>
          </a:solidFill>
        </p:grpSpPr>
        <p:sp>
          <p:nvSpPr>
            <p:cNvPr id="105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5" y="1548549"/>
              <a:ext cx="1157872" cy="2503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772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6" name="타원 115"/>
          <p:cNvSpPr/>
          <p:nvPr/>
        </p:nvSpPr>
        <p:spPr>
          <a:xfrm>
            <a:off x="2022498" y="248183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022498" y="289428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113939" y="431366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022498" y="20693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8" name="Button"/>
          <p:cNvSpPr>
            <a:spLocks/>
          </p:cNvSpPr>
          <p:nvPr/>
        </p:nvSpPr>
        <p:spPr bwMode="auto">
          <a:xfrm>
            <a:off x="4265528" y="4435167"/>
            <a:ext cx="545041" cy="20475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273505" y="431366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>
            <a:off x="2144688" y="1271173"/>
            <a:ext cx="497305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2123137" y="1049454"/>
            <a:ext cx="1203856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97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65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0D182482-AFE3-1DDA-191F-F2E82690FD71}"/>
              </a:ext>
            </a:extLst>
          </p:cNvPr>
          <p:cNvSpPr>
            <a:spLocks/>
          </p:cNvSpPr>
          <p:nvPr/>
        </p:nvSpPr>
        <p:spPr bwMode="auto">
          <a:xfrm>
            <a:off x="3437049" y="4435167"/>
            <a:ext cx="545041" cy="20475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  <a:endParaRPr 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F5DABC9-B7BF-1E14-6DAC-741AA6D0EECA}"/>
              </a:ext>
            </a:extLst>
          </p:cNvPr>
          <p:cNvSpPr/>
          <p:nvPr/>
        </p:nvSpPr>
        <p:spPr>
          <a:xfrm>
            <a:off x="6234707" y="233569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01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37539B3-1735-4B87-E977-2176080EF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20" y="1175243"/>
            <a:ext cx="4464278" cy="3535510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7887412" y="117524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[1-1] </a:t>
            </a:r>
            <a:r>
              <a:rPr lang="ko-KR" altLang="en-US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이전</a:t>
            </a:r>
            <a:r>
              <a:rPr lang="en-US" altLang="ko-KR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회원가입 정보 입력 창에서 확인 버튼 클릭 시 </a:t>
            </a:r>
            <a:endParaRPr lang="en-US" altLang="ko-KR" sz="731" b="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 정보 검증 진행</a:t>
            </a:r>
            <a:r>
              <a:rPr lang="en-US" altLang="ko-KR" sz="73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[1-1] </a:t>
            </a:r>
            <a:r>
              <a:rPr lang="ko-KR" altLang="en-US" sz="73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표 참고</a:t>
            </a:r>
            <a:endParaRPr lang="en-US" altLang="ko-KR" sz="73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※ </a:t>
            </a:r>
            <a:r>
              <a:rPr lang="ko-KR" altLang="en-US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개인정보 전송구간 </a:t>
            </a:r>
            <a:r>
              <a:rPr lang="en-US" altLang="ko-KR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SSL </a:t>
            </a:r>
            <a:r>
              <a:rPr lang="ko-KR" altLang="en-US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적용</a:t>
            </a:r>
            <a:endParaRPr lang="en-US" altLang="ko-KR" sz="73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242568" y="666155"/>
            <a:ext cx="1703501" cy="23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94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94" b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회원 가입 </a:t>
            </a:r>
            <a:r>
              <a:rPr lang="en-US" altLang="ko-KR"/>
              <a:t>&gt; </a:t>
            </a:r>
            <a:r>
              <a:rPr lang="ko-KR" altLang="en-US"/>
              <a:t>정보 입력</a:t>
            </a:r>
          </a:p>
        </p:txBody>
      </p:sp>
      <p:sp>
        <p:nvSpPr>
          <p:cNvPr id="84" name="타원 83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43779"/>
              </p:ext>
            </p:extLst>
          </p:nvPr>
        </p:nvGraphicFramePr>
        <p:xfrm>
          <a:off x="2064107" y="3083492"/>
          <a:ext cx="4893950" cy="2105350"/>
        </p:xfrm>
        <a:graphic>
          <a:graphicData uri="http://schemas.openxmlformats.org/drawingml/2006/table">
            <a:tbl>
              <a:tblPr/>
              <a:tblGrid>
                <a:gridCol w="16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3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예측 </a:t>
                      </a:r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Action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Message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클릭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않음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72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않았거나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특수기호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한글 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이상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입력함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작성 정책에 맞게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입력하지 않음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입력하지 않음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어긋남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맞게 다시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7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비밀번호가 다름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다시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작성 형식에 어긋남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형식에 맞게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수신여부를 선택하지 않음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수신여부를 선택해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00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항목을 모두 정상 등록함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회원가입이 완료 되었습니다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회원가입에 감사 드리며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 로그인 후 이용해 해주세요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850697" y="304791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r>
              <a:rPr lang="en-US" altLang="ko-KR" sz="894" spc="-122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63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8254" y="1124474"/>
            <a:ext cx="1726489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algn="ctr"/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팝업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방법을 선택할 수 있는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휴대폰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중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선택하여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페이지에 작성된 이름과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시 확인되는 이름이 일치할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때만 가입가능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아이핀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-PIN)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버튼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아이핀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-PIN)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연동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휴대폰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버튼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휴대폰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연동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후 이름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비교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시 작성된 이름과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본인인증 시 확인되는 이름 비교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 4-1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일치하지 않은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 4-2</a:t>
            </a:r>
          </a:p>
          <a:p>
            <a:pPr marL="139303" indent="-139303">
              <a:buFontTx/>
              <a:buChar char="-"/>
            </a:pP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팝업 닫힘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295274" y="1443486"/>
            <a:ext cx="4003376" cy="12249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 인증 방법을 선택하세요</a:t>
            </a: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오픈 숍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구매 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판매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가입을 위해 본인 인증을 진행합니다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회원 가입 화면에서 작성한 이름과 본인 인증 시 확인되는 이름이 동일해야 합니다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2846" y="3062118"/>
            <a:ext cx="1412420" cy="18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7545" y="3486862"/>
            <a:ext cx="1500051" cy="18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3563437" y="5509911"/>
            <a:ext cx="1764751" cy="31785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 가입 정보로 작성한 이름과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algn="ctr" latinLnBrk="0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본인 인증 시 확인되는 이름을 비교</a:t>
            </a:r>
          </a:p>
        </p:txBody>
      </p:sp>
      <p:sp>
        <p:nvSpPr>
          <p:cNvPr id="202" name="Button"/>
          <p:cNvSpPr>
            <a:spLocks/>
          </p:cNvSpPr>
          <p:nvPr/>
        </p:nvSpPr>
        <p:spPr bwMode="auto">
          <a:xfrm>
            <a:off x="3022286" y="2106980"/>
            <a:ext cx="1170000" cy="204750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아이핀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(i-PIN)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인증 </a:t>
            </a:r>
          </a:p>
        </p:txBody>
      </p:sp>
      <p:sp>
        <p:nvSpPr>
          <p:cNvPr id="203" name="Button"/>
          <p:cNvSpPr>
            <a:spLocks/>
          </p:cNvSpPr>
          <p:nvPr/>
        </p:nvSpPr>
        <p:spPr bwMode="auto">
          <a:xfrm>
            <a:off x="4354334" y="2106980"/>
            <a:ext cx="1170000" cy="204750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휴대폰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인증</a:t>
            </a: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827625" y="145452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117935" y="21216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449853" y="21216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회원 가입 </a:t>
            </a:r>
            <a:r>
              <a:rPr lang="en-US" altLang="ko-KR">
                <a:solidFill>
                  <a:schemeClr val="bg1"/>
                </a:solidFill>
              </a:rPr>
              <a:t>&gt; </a:t>
            </a:r>
            <a:r>
              <a:rPr lang="ko-KR" altLang="en-US">
                <a:solidFill>
                  <a:schemeClr val="bg1"/>
                </a:solidFill>
              </a:rPr>
              <a:t>본인 인증</a:t>
            </a:r>
          </a:p>
        </p:txBody>
      </p:sp>
      <p:sp>
        <p:nvSpPr>
          <p:cNvPr id="98" name="Button"/>
          <p:cNvSpPr>
            <a:spLocks/>
          </p:cNvSpPr>
          <p:nvPr/>
        </p:nvSpPr>
        <p:spPr bwMode="auto">
          <a:xfrm>
            <a:off x="4002003" y="2389908"/>
            <a:ext cx="585000" cy="20475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772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2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766324" y="3230042"/>
            <a:ext cx="1960563" cy="1135063"/>
            <a:chOff x="595686" y="1261242"/>
            <a:chExt cx="3222246" cy="1354417"/>
          </a:xfrm>
        </p:grpSpPr>
        <p:sp>
          <p:nvSpPr>
            <p:cNvPr id="12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491738"/>
              <a:ext cx="3222246" cy="854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1329298" y="1607299"/>
              <a:ext cx="2349393" cy="548217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회원가입이 완료되었습니다</a:t>
              </a: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로그인 후 이용해 주세요</a:t>
              </a: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2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261242"/>
              <a:ext cx="3222246" cy="230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4-1 (</a:t>
              </a:r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일치</a:t>
              </a: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536324" y="1330317"/>
              <a:ext cx="131434" cy="923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30" name="Icons"/>
            <p:cNvGrpSpPr/>
            <p:nvPr/>
          </p:nvGrpSpPr>
          <p:grpSpPr>
            <a:xfrm>
              <a:off x="711135" y="1566564"/>
              <a:ext cx="732573" cy="475474"/>
              <a:chOff x="711135" y="1566564"/>
              <a:chExt cx="732573" cy="475474"/>
            </a:xfrm>
          </p:grpSpPr>
          <p:sp>
            <p:nvSpPr>
              <p:cNvPr id="135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711135" y="1566564"/>
                <a:ext cx="529973" cy="38323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33178" y="1658031"/>
                <a:ext cx="610530" cy="383238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72397" y="1658031"/>
                <a:ext cx="532095" cy="383238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72396" y="1657260"/>
                <a:ext cx="532097" cy="38477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1" name="Buttons"/>
            <p:cNvGrpSpPr/>
            <p:nvPr/>
          </p:nvGrpSpPr>
          <p:grpSpPr>
            <a:xfrm>
              <a:off x="773764" y="2001034"/>
              <a:ext cx="2837470" cy="614625"/>
              <a:chOff x="773764" y="2001034"/>
              <a:chExt cx="2837470" cy="614625"/>
            </a:xfrm>
          </p:grpSpPr>
          <p:sp>
            <p:nvSpPr>
              <p:cNvPr id="13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725847" y="2001034"/>
                <a:ext cx="885387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727718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34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73764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766324" y="4224653"/>
            <a:ext cx="1960563" cy="1135063"/>
            <a:chOff x="595686" y="1261242"/>
            <a:chExt cx="3222246" cy="1354417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91738"/>
              <a:ext cx="3222246" cy="854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1329298" y="1607299"/>
              <a:ext cx="2349393" cy="548217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가입 정보에 입력한 이름과 일치하지 않습니다</a:t>
              </a: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3222246" cy="230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4-2 (</a:t>
              </a:r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불일치</a:t>
              </a: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536324" y="1330317"/>
              <a:ext cx="131434" cy="923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711135" y="1566564"/>
              <a:ext cx="732573" cy="475474"/>
              <a:chOff x="711135" y="1566564"/>
              <a:chExt cx="732573" cy="475474"/>
            </a:xfrm>
          </p:grpSpPr>
          <p:sp>
            <p:nvSpPr>
              <p:cNvPr id="149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1135" y="1566564"/>
                <a:ext cx="529973" cy="38323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33178" y="1658031"/>
                <a:ext cx="610530" cy="383238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72397" y="1658031"/>
                <a:ext cx="532095" cy="383238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72396" y="1657260"/>
                <a:ext cx="532097" cy="38477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773764" y="2001034"/>
              <a:ext cx="2837470" cy="614625"/>
              <a:chOff x="773764" y="2001034"/>
              <a:chExt cx="2837470" cy="614625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725847" y="2001034"/>
                <a:ext cx="885387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727718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48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73764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4" name="화살표: 아래쪽 153"/>
          <p:cNvSpPr/>
          <p:nvPr/>
        </p:nvSpPr>
        <p:spPr bwMode="auto">
          <a:xfrm rot="16200000">
            <a:off x="4382692" y="4041993"/>
            <a:ext cx="225791" cy="25530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화살표: 아래쪽 154"/>
          <p:cNvSpPr/>
          <p:nvPr/>
        </p:nvSpPr>
        <p:spPr bwMode="auto">
          <a:xfrm>
            <a:off x="3055434" y="2723549"/>
            <a:ext cx="225791" cy="25530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4525696" y="24095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3461668" y="558108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0" name="직선 연결선 159"/>
          <p:cNvCxnSpPr>
            <a:cxnSpLocks/>
          </p:cNvCxnSpPr>
          <p:nvPr/>
        </p:nvCxnSpPr>
        <p:spPr>
          <a:xfrm>
            <a:off x="2144688" y="1271173"/>
            <a:ext cx="497305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2123137" y="1049454"/>
            <a:ext cx="1203856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97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65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54" name="타원 53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55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57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2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05330" y="1607548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A9A4E-CD7E-5CA2-0F31-47FCFD7A9576}"/>
              </a:ext>
            </a:extLst>
          </p:cNvPr>
          <p:cNvSpPr txBox="1"/>
          <p:nvPr/>
        </p:nvSpPr>
        <p:spPr>
          <a:xfrm>
            <a:off x="2007340" y="2045893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로그인을 하시면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MoNoTT가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 제공하는 다양한 서비스를 이용하실 수 있습니다.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2345871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이메일 주소 또는 아이디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727078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비밀번호</a:t>
            </a:r>
            <a:endParaRPr 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3AEE2C-F824-B8A7-57E3-8E6B65BB9815}"/>
              </a:ext>
            </a:extLst>
          </p:cNvPr>
          <p:cNvSpPr/>
          <p:nvPr/>
        </p:nvSpPr>
        <p:spPr bwMode="auto">
          <a:xfrm>
            <a:off x="2105025" y="3108325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8201CC-73BE-6D6C-BEF3-8618307DCB80}"/>
              </a:ext>
            </a:extLst>
          </p:cNvPr>
          <p:cNvSpPr txBox="1"/>
          <p:nvPr/>
        </p:nvSpPr>
        <p:spPr>
          <a:xfrm>
            <a:off x="2144261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580F2-F851-A71D-6A98-D64E0ED18B22}"/>
              </a:ext>
            </a:extLst>
          </p:cNvPr>
          <p:cNvSpPr txBox="1"/>
          <p:nvPr/>
        </p:nvSpPr>
        <p:spPr>
          <a:xfrm>
            <a:off x="2876494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자동 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59A651-E0E0-9909-3706-DF6ED8817326}"/>
              </a:ext>
            </a:extLst>
          </p:cNvPr>
          <p:cNvSpPr/>
          <p:nvPr/>
        </p:nvSpPr>
        <p:spPr bwMode="auto">
          <a:xfrm>
            <a:off x="2837259" y="3108324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936081" y="3374796"/>
            <a:ext cx="1497805" cy="295274"/>
          </a:xfrm>
          <a:prstGeom prst="roundRect">
            <a:avLst/>
          </a:prstGeom>
          <a:solidFill>
            <a:schemeClr val="accent4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9B5677-DA81-6CBE-C1FB-4EF9B94907AD}"/>
              </a:ext>
            </a:extLst>
          </p:cNvPr>
          <p:cNvSpPr txBox="1"/>
          <p:nvPr/>
        </p:nvSpPr>
        <p:spPr>
          <a:xfrm>
            <a:off x="2894354" y="3781540"/>
            <a:ext cx="15847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아직 회원이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아니신가요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? </a:t>
            </a:r>
            <a:r>
              <a:rPr lang="ko-KR" altLang="en-US" sz="700" b="1">
                <a:solidFill>
                  <a:schemeClr val="bg1">
                    <a:lumMod val="85000"/>
                  </a:schemeClr>
                </a:solidFill>
                <a:ea typeface="맑은 고딕"/>
              </a:rPr>
              <a:t>회원가입</a:t>
            </a:r>
          </a:p>
        </p:txBody>
      </p:sp>
      <p:pic>
        <p:nvPicPr>
          <p:cNvPr id="39" name="그림 39">
            <a:extLst>
              <a:ext uri="{FF2B5EF4-FFF2-40B4-BE49-F238E27FC236}">
                <a16:creationId xmlns:a16="http://schemas.microsoft.com/office/drawing/2014/main" id="{E31ED8BF-6A14-76E5-2790-24B35B5C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64" y="4881801"/>
            <a:ext cx="306807" cy="288925"/>
          </a:xfrm>
          <a:prstGeom prst="rect">
            <a:avLst/>
          </a:prstGeom>
        </p:spPr>
      </p:pic>
      <p:pic>
        <p:nvPicPr>
          <p:cNvPr id="40" name="그림 41">
            <a:extLst>
              <a:ext uri="{FF2B5EF4-FFF2-40B4-BE49-F238E27FC236}">
                <a16:creationId xmlns:a16="http://schemas.microsoft.com/office/drawing/2014/main" id="{D97CD1D0-9354-273A-90B4-1472D9EE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393" y="4885135"/>
            <a:ext cx="306917" cy="282575"/>
          </a:xfrm>
          <a:prstGeom prst="rect">
            <a:avLst/>
          </a:prstGeom>
        </p:spPr>
      </p:pic>
      <p:pic>
        <p:nvPicPr>
          <p:cNvPr id="42" name="그림 42">
            <a:extLst>
              <a:ext uri="{FF2B5EF4-FFF2-40B4-BE49-F238E27FC236}">
                <a16:creationId xmlns:a16="http://schemas.microsoft.com/office/drawing/2014/main" id="{06C03D0D-D0DA-19E5-5879-61900C5A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966" y="4889237"/>
            <a:ext cx="306917" cy="283634"/>
          </a:xfrm>
          <a:prstGeom prst="rect">
            <a:avLst/>
          </a:prstGeom>
        </p:spPr>
      </p:pic>
      <p:pic>
        <p:nvPicPr>
          <p:cNvPr id="43" name="그림 43">
            <a:extLst>
              <a:ext uri="{FF2B5EF4-FFF2-40B4-BE49-F238E27FC236}">
                <a16:creationId xmlns:a16="http://schemas.microsoft.com/office/drawing/2014/main" id="{C7255393-ECB6-9ECA-FF91-41CAB5DE9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250" y="4889501"/>
            <a:ext cx="303742" cy="285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4354750-DA59-1AD9-5F2E-27BE81AA735A}"/>
              </a:ext>
            </a:extLst>
          </p:cNvPr>
          <p:cNvSpPr txBox="1"/>
          <p:nvPr/>
        </p:nvSpPr>
        <p:spPr>
          <a:xfrm>
            <a:off x="2103434" y="4577067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다른 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SNS</a:t>
            </a:r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계정으로도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간편하게 가입하여 서비스를 이용하실 수 있습니다.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9E912F-15D7-D09A-AF31-C0298E9CD348}"/>
              </a:ext>
            </a:extLst>
          </p:cNvPr>
          <p:cNvSpPr txBox="1"/>
          <p:nvPr/>
        </p:nvSpPr>
        <p:spPr>
          <a:xfrm>
            <a:off x="3134180" y="3938872"/>
            <a:ext cx="13193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찾기 | 비밀번호 찾기</a:t>
            </a:r>
            <a:endParaRPr lang="ko-KR" altLang="en-US" sz="600" b="1">
              <a:solidFill>
                <a:schemeClr val="bg1">
                  <a:lumMod val="65000"/>
                </a:schemeClr>
              </a:solidFill>
              <a:ea typeface="맑은 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764FD4-92F4-3D6C-6A30-34F83D0618A5}"/>
              </a:ext>
            </a:extLst>
          </p:cNvPr>
          <p:cNvCxnSpPr/>
          <p:nvPr/>
        </p:nvCxnSpPr>
        <p:spPr>
          <a:xfrm>
            <a:off x="2033953" y="4497368"/>
            <a:ext cx="32678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9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281F77-D10A-23EA-084A-B6181E5AB6BD}"/>
              </a:ext>
            </a:extLst>
          </p:cNvPr>
          <p:cNvGrpSpPr/>
          <p:nvPr/>
        </p:nvGrpSpPr>
        <p:grpSpPr>
          <a:xfrm>
            <a:off x="2033953" y="4769558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7AEC1B-D5DE-9874-7B09-4B8D12ECCB5E}"/>
              </a:ext>
            </a:extLst>
          </p:cNvPr>
          <p:cNvGrpSpPr/>
          <p:nvPr/>
        </p:nvGrpSpPr>
        <p:grpSpPr>
          <a:xfrm>
            <a:off x="2012660" y="695669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이메일 주소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비밀번호 설정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3가지 이상 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endParaRPr>
            </a:p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   사용하여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입력해 주세요.</a:t>
              </a:r>
              <a:endParaRPr lang="ko-KR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생년월일</a:t>
              </a:r>
              <a:endParaRPr lang="ko-KR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5707AE9-7FC8-1951-280F-575F5C318937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EAAC785-55FE-6059-0970-9EEEAE183070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D11561-6D6C-C202-23CD-B1A4DDAFA61C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C4397-4ED1-E953-6B4A-4EF7335DF345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FBED98F-36A3-AC4B-A2EC-22F5814779FB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17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 각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형식이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아니게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입력할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경우</a:t>
            </a:r>
            <a:endParaRPr lang="en-US" altLang="ko-KR" sz="7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B9296D-7F14-83E7-6A31-88B5E1166AC6}"/>
              </a:ext>
            </a:extLst>
          </p:cNvPr>
          <p:cNvGrpSpPr/>
          <p:nvPr/>
        </p:nvGrpSpPr>
        <p:grpSpPr>
          <a:xfrm>
            <a:off x="2033953" y="4753610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C9EA4B-DA41-A23D-960C-F4314E8C6FB3}"/>
              </a:ext>
            </a:extLst>
          </p:cNvPr>
          <p:cNvGrpSpPr/>
          <p:nvPr/>
        </p:nvGrpSpPr>
        <p:grpSpPr>
          <a:xfrm>
            <a:off x="2012660" y="691005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[이메일 형식이 아닌 경우] 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[올바른 비밀번호 형태가 아닌 경우]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※ 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3가지 이상 </a:t>
              </a:r>
              <a:endParaRPr lang="ko-KR" altLang="en-US" b="1">
                <a:solidFill>
                  <a:srgbClr val="D99694"/>
                </a:solidFill>
                <a:ea typeface="+mn-lt"/>
                <a:cs typeface="+mn-lt"/>
              </a:endParaRPr>
            </a:p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   사용하여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 입력해 주세요.</a:t>
              </a:r>
              <a:endParaRPr lang="ko-KR" b="1">
                <a:solidFill>
                  <a:srgbClr val="D99694"/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[형태가 틀린 경우]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CD4AD5-B60B-A5FC-66FD-8F092933638E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2C2478-EE1E-D9D4-B597-B93D0B4C4254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C5BA40-B723-EFFC-BF4E-785474E152BB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57E6CF-577C-A180-AE06-DDDF2D33B151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9D679F8-5927-8054-EBFD-29BBDACB69A4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75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홈페이지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9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한줄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  <a:endParaRPr lang="ko-KR" altLang="en-US" sz="9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389939" y="8952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0EAC7-8C0C-0004-C7A4-4C86BCE404AD}"/>
              </a:ext>
            </a:extLst>
          </p:cNvPr>
          <p:cNvSpPr/>
          <p:nvPr/>
        </p:nvSpPr>
        <p:spPr>
          <a:xfrm>
            <a:off x="4225021" y="1628800"/>
            <a:ext cx="3176251" cy="23247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/>
                <a:ea typeface="맑은 고딕"/>
              </a:rPr>
              <a:t>MONOTT?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/>
                <a:ea typeface="맑은 고딕"/>
              </a:rPr>
              <a:t>MONOTT는</a:t>
            </a:r>
            <a:r>
              <a:rPr lang="ko-KR" altLang="en-US" sz="1000" dirty="0">
                <a:latin typeface="맑은 고딕"/>
                <a:ea typeface="맑은 고딕"/>
              </a:rPr>
              <a:t> ~~~</a:t>
            </a:r>
            <a:r>
              <a:rPr lang="en-US" altLang="ko-KR" sz="1000" dirty="0">
                <a:latin typeface="맑은 고딕"/>
                <a:ea typeface="맑은 고딕"/>
              </a:rPr>
              <a:t>. 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/>
                <a:ea typeface="맑은 고딕"/>
              </a:rPr>
              <a:t>왜? </a:t>
            </a:r>
            <a:r>
              <a:rPr lang="en-US" altLang="ko-KR" sz="1000" dirty="0" err="1">
                <a:latin typeface="맑은 고딕"/>
                <a:ea typeface="맑은 고딕"/>
              </a:rPr>
              <a:t>만들었나요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08A6B-8326-E2E8-4EB6-6548A2490DA6}"/>
              </a:ext>
            </a:extLst>
          </p:cNvPr>
          <p:cNvSpPr/>
          <p:nvPr/>
        </p:nvSpPr>
        <p:spPr>
          <a:xfrm>
            <a:off x="1596120" y="4437112"/>
            <a:ext cx="6021176" cy="6319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/>
                <a:ea typeface="맑은 고딕"/>
              </a:rPr>
              <a:t>서비스 소개, 이유 등</a:t>
            </a:r>
            <a:endParaRPr lang="en-US" altLang="ko-KR" sz="1200" b="1" dirty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맑은 고딕"/>
                <a:ea typeface="맑은 고딕"/>
              </a:rPr>
              <a:t>가치</a:t>
            </a:r>
            <a:r>
              <a:rPr lang="en-US" altLang="ko-KR" sz="1000" dirty="0">
                <a:latin typeface="맑은 고딕"/>
                <a:ea typeface="맑은 고딕"/>
              </a:rPr>
              <a:t>? </a:t>
            </a:r>
            <a:r>
              <a:rPr lang="en-US" altLang="ko-KR" sz="1000" dirty="0" err="1">
                <a:latin typeface="맑은 고딕"/>
                <a:ea typeface="맑은 고딕"/>
              </a:rPr>
              <a:t>장점들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37221-C146-20BD-5931-5CC8B22FA9A4}"/>
              </a:ext>
            </a:extLst>
          </p:cNvPr>
          <p:cNvSpPr/>
          <p:nvPr/>
        </p:nvSpPr>
        <p:spPr>
          <a:xfrm>
            <a:off x="3609350" y="1046736"/>
            <a:ext cx="1453924" cy="27699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한줄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 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소개명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33EF1F-2F84-C812-4015-D5CEB3CF4057}"/>
              </a:ext>
            </a:extLst>
          </p:cNvPr>
          <p:cNvSpPr/>
          <p:nvPr/>
        </p:nvSpPr>
        <p:spPr bwMode="auto">
          <a:xfrm>
            <a:off x="2435283" y="2324819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로고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1065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네이버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지도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API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활용</a:t>
            </a:r>
            <a:endParaRPr lang="ko-KR" altLang="en-US" sz="900" dirty="0" err="1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  <a:endParaRPr lang="ko-KR" altLang="en-US" sz="9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1984649" y="8607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CB011-BF62-422C-99C3-F917854C19EC}"/>
              </a:ext>
            </a:extLst>
          </p:cNvPr>
          <p:cNvSpPr/>
          <p:nvPr/>
        </p:nvSpPr>
        <p:spPr>
          <a:xfrm>
            <a:off x="2263269" y="4159562"/>
            <a:ext cx="4752528" cy="12744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주소</a:t>
            </a:r>
            <a:r>
              <a:rPr lang="en-US" altLang="ko-KR" sz="1000" b="1" dirty="0">
                <a:latin typeface="맑은 고딕"/>
                <a:ea typeface="맑은 고딕"/>
              </a:rPr>
              <a:t>            </a:t>
            </a:r>
            <a:r>
              <a:rPr lang="en-US" altLang="ko-KR" sz="1000" dirty="0" err="1">
                <a:latin typeface="맑은 고딕"/>
                <a:ea typeface="맑은 고딕"/>
              </a:rPr>
              <a:t>서울</a:t>
            </a: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자동차</a:t>
            </a:r>
            <a:r>
              <a:rPr lang="en-US" altLang="ko-KR" sz="1000" b="1" dirty="0">
                <a:latin typeface="맑은 고딕"/>
                <a:ea typeface="맑은 고딕"/>
              </a:rPr>
              <a:t>         네</a:t>
            </a:r>
            <a:r>
              <a:rPr lang="ko-KR" altLang="en-US" sz="1000" dirty="0" err="1">
                <a:latin typeface="맑은 고딕"/>
                <a:ea typeface="맑은 고딕"/>
              </a:rPr>
              <a:t>비게이션</a:t>
            </a:r>
            <a:r>
              <a:rPr lang="ko-KR" altLang="en-US" sz="1000" dirty="0">
                <a:latin typeface="맑은 고딕"/>
                <a:ea typeface="맑은 고딕"/>
              </a:rPr>
              <a:t> ~</a:t>
            </a:r>
            <a:r>
              <a:rPr lang="en-US" altLang="ko-KR" sz="1000" dirty="0">
                <a:latin typeface="맑은 고딕"/>
                <a:ea typeface="맑은 고딕"/>
              </a:rPr>
              <a:t> </a:t>
            </a:r>
            <a:r>
              <a:rPr lang="ko-KR" altLang="en-US" sz="1000" dirty="0">
                <a:latin typeface="맑은 고딕"/>
                <a:ea typeface="맑은 고딕"/>
              </a:rPr>
              <a:t>검색</a:t>
            </a:r>
            <a:endParaRPr lang="en-US" altLang="ko-KR" sz="1000" dirty="0"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대중교통      </a:t>
            </a:r>
            <a:r>
              <a:rPr lang="ko-KR" altLang="en-US" sz="1000" dirty="0">
                <a:latin typeface="맑은 고딕"/>
                <a:ea typeface="맑은 고딕"/>
              </a:rPr>
              <a:t>지하철 </a:t>
            </a:r>
            <a:r>
              <a:rPr lang="en-US" altLang="ko-KR" sz="1000" dirty="0">
                <a:latin typeface="맑은 고딕"/>
                <a:ea typeface="맑은 고딕"/>
              </a:rPr>
              <a:t>-</a:t>
            </a:r>
            <a:r>
              <a:rPr lang="ko-KR" altLang="en-US" sz="1000" dirty="0">
                <a:latin typeface="맑은 고딕"/>
                <a:ea typeface="맑은 고딕"/>
              </a:rPr>
              <a:t> </a:t>
            </a:r>
            <a:r>
              <a:rPr lang="en-US" altLang="ko-KR" sz="1000" dirty="0">
                <a:latin typeface="맑은 고딕"/>
                <a:ea typeface="맑은 고딕"/>
              </a:rPr>
              <a:t>2</a:t>
            </a:r>
            <a:r>
              <a:rPr lang="ko-KR" altLang="en-US" sz="1000" dirty="0">
                <a:latin typeface="맑은 고딕"/>
                <a:ea typeface="맑은 고딕"/>
              </a:rPr>
              <a:t>호선 ~역 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/>
                <a:ea typeface="맑은 고딕"/>
              </a:rPr>
              <a:t>                  버스 </a:t>
            </a:r>
            <a:r>
              <a:rPr lang="en-US" altLang="ko-KR" sz="1000" dirty="0">
                <a:latin typeface="맑은 고딕"/>
                <a:ea typeface="맑은 고딕"/>
              </a:rPr>
              <a:t>- 000 </a:t>
            </a:r>
            <a:r>
              <a:rPr lang="ko-KR" altLang="en-US" sz="1000" dirty="0">
                <a:latin typeface="맑은 고딕"/>
                <a:ea typeface="맑은 고딕"/>
              </a:rPr>
              <a:t>승강장에서 도보 </a:t>
            </a:r>
            <a:r>
              <a:rPr lang="en-US" altLang="ko-KR" sz="1000" dirty="0">
                <a:latin typeface="맑은 고딕"/>
                <a:ea typeface="맑은 고딕"/>
              </a:rPr>
              <a:t>10</a:t>
            </a:r>
            <a:r>
              <a:rPr lang="ko-KR" altLang="en-US" sz="1000" dirty="0">
                <a:latin typeface="맑은 고딕"/>
                <a:ea typeface="맑은 고딕"/>
              </a:rPr>
              <a:t>분</a:t>
            </a:r>
            <a:endParaRPr lang="en-US" altLang="ko-KR" sz="1000" b="1" dirty="0"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97220-D918-4853-FFAE-2414098ED1C2}"/>
              </a:ext>
            </a:extLst>
          </p:cNvPr>
          <p:cNvSpPr/>
          <p:nvPr/>
        </p:nvSpPr>
        <p:spPr>
          <a:xfrm>
            <a:off x="2181933" y="5660107"/>
            <a:ext cx="485815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 공간이 협소합니다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가능한 한 대중교통을 이용해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주차가 꼭 필요하신 분은 하루 전에 연락해 주시기 바랍니다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00-0000-0000)</a:t>
            </a:r>
          </a:p>
        </p:txBody>
      </p:sp>
      <p:pic>
        <p:nvPicPr>
          <p:cNvPr id="12" name="그래픽 3" descr="경고">
            <a:extLst>
              <a:ext uri="{FF2B5EF4-FFF2-40B4-BE49-F238E27FC236}">
                <a16:creationId xmlns:a16="http://schemas.microsoft.com/office/drawing/2014/main" id="{8DC26CA0-BC43-D639-FA6D-C704FBBB89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203" y="5736189"/>
            <a:ext cx="251681" cy="2516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AEF906-DC64-48CA-23C3-C32EDAB4AEF5}"/>
              </a:ext>
            </a:extLst>
          </p:cNvPr>
          <p:cNvSpPr/>
          <p:nvPr/>
        </p:nvSpPr>
        <p:spPr bwMode="auto">
          <a:xfrm>
            <a:off x="2185262" y="1073989"/>
            <a:ext cx="4854384" cy="30192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지도</a:t>
            </a:r>
          </a:p>
        </p:txBody>
      </p:sp>
    </p:spTree>
    <p:extLst>
      <p:ext uri="{BB962C8B-B14F-4D97-AF65-F5344CB8AC3E}">
        <p14:creationId xmlns:p14="http://schemas.microsoft.com/office/powerpoint/2010/main" val="330379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커뮤니티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7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225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2022-08-03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기본 사항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이용자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작성자 본인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 내역이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계정이 작성한 글만 노출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검색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질문 유형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없을 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검색된 글이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유형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질문 유형 카테고리의 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 여부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제목옆에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글쓰기 페이지로 이동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26802"/>
              </p:ext>
            </p:extLst>
          </p:nvPr>
        </p:nvGraphicFramePr>
        <p:xfrm>
          <a:off x="1666875" y="1336576"/>
          <a:ext cx="5971753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말머리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칸 영화제 수상작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기생충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아침에 본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한산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박해일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시리즈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오징어게임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6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영화볼때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팝콘 드시나요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 신작 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9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고전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sf 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스타워즈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1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제다이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포인트 사용법관련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구독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좋은 영화관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추천좀요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8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요즘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영화값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어떻게 생각하시나요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4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영화비싸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나만의 영화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선정법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2017-12-09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6681192" y="5143067"/>
            <a:ext cx="918780" cy="288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4511669" y="946820"/>
            <a:ext cx="2304306" cy="24383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입력해 주세요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1848" y="952525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3563781" y="938243"/>
            <a:ext cx="909454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내용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289592" y="938243"/>
            <a:ext cx="182594" cy="252000"/>
            <a:chOff x="7486545" y="2557552"/>
            <a:chExt cx="182594" cy="252618"/>
          </a:xfrm>
          <a:solidFill>
            <a:schemeClr val="bg1"/>
          </a:solidFill>
        </p:grpSpPr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7486545" y="2557552"/>
              <a:ext cx="182594" cy="252618"/>
            </a:xfrm>
            <a:prstGeom prst="rect">
              <a:avLst/>
            </a:prstGeom>
            <a:grpFill/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Chevro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7524834" y="2646531"/>
              <a:ext cx="104535" cy="590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3298644" y="9514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86440" y="455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94316" y="12141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6459" y="17625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43328" y="51805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80792" y="5438750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83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말머리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좋아요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씩증가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상단 하트숫자도 증가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댓글작성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했을 경우에만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2763675" y="4525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19902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55906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229039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249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238997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2492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2492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2382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703081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4914171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64031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184287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49141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690126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5828119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5542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098235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582811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552938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568901"/>
            <a:ext cx="448090" cy="44809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9EAD312F-EB0A-4353-A447-B5B26C010694}"/>
              </a:ext>
            </a:extLst>
          </p:cNvPr>
          <p:cNvSpPr/>
          <p:nvPr/>
        </p:nvSpPr>
        <p:spPr>
          <a:xfrm>
            <a:off x="6606247" y="40058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692E69-EDCE-47BB-86AA-3A715B7CA015}"/>
              </a:ext>
            </a:extLst>
          </p:cNvPr>
          <p:cNvSpPr/>
          <p:nvPr/>
        </p:nvSpPr>
        <p:spPr>
          <a:xfrm>
            <a:off x="6558864" y="135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934E6CC-0232-4004-B3F7-C880F6E2D687}"/>
              </a:ext>
            </a:extLst>
          </p:cNvPr>
          <p:cNvCxnSpPr/>
          <p:nvPr/>
        </p:nvCxnSpPr>
        <p:spPr>
          <a:xfrm>
            <a:off x="1554529" y="6381328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622425-863D-441C-B8A6-B59B11C64047}"/>
              </a:ext>
            </a:extLst>
          </p:cNvPr>
          <p:cNvSpPr txBox="1"/>
          <p:nvPr/>
        </p:nvSpPr>
        <p:spPr>
          <a:xfrm>
            <a:off x="4069673" y="6382736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댓글쓰기 </a:t>
            </a:r>
            <a:r>
              <a:rPr lang="en-US" altLang="ko-KR" sz="1200"/>
              <a:t>+</a:t>
            </a:r>
            <a:endParaRPr lang="ko-KR" altLang="en-US" sz="12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B8D79C8-2861-40F1-A3E2-DA25867A8FAA}"/>
              </a:ext>
            </a:extLst>
          </p:cNvPr>
          <p:cNvSpPr/>
          <p:nvPr/>
        </p:nvSpPr>
        <p:spPr>
          <a:xfrm>
            <a:off x="2545233" y="8809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F35D3FF-2AA4-43E6-96B2-DD7AEE2DF4AA}"/>
              </a:ext>
            </a:extLst>
          </p:cNvPr>
          <p:cNvSpPr/>
          <p:nvPr/>
        </p:nvSpPr>
        <p:spPr>
          <a:xfrm>
            <a:off x="4396072" y="62013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4586D71-73C8-4D10-9BA3-B18B70141290}"/>
              </a:ext>
            </a:extLst>
          </p:cNvPr>
          <p:cNvSpPr/>
          <p:nvPr/>
        </p:nvSpPr>
        <p:spPr>
          <a:xfrm>
            <a:off x="2644803" y="52165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776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삭제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856660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41504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77508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445063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4652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455021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4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4652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4542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919105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5130195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85634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400311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513019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906150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6044143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7702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314259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604414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768962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784925"/>
            <a:ext cx="448090" cy="448090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B8B97D-78A4-4835-B156-E93B75474BC9}"/>
              </a:ext>
            </a:extLst>
          </p:cNvPr>
          <p:cNvSpPr/>
          <p:nvPr/>
        </p:nvSpPr>
        <p:spPr bwMode="auto">
          <a:xfrm>
            <a:off x="3574634" y="1600173"/>
            <a:ext cx="564052" cy="2825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1B30013-C703-41FE-8F77-64836F78E301}"/>
              </a:ext>
            </a:extLst>
          </p:cNvPr>
          <p:cNvSpPr/>
          <p:nvPr/>
        </p:nvSpPr>
        <p:spPr bwMode="auto">
          <a:xfrm>
            <a:off x="4209148" y="1574416"/>
            <a:ext cx="652610" cy="305354"/>
          </a:xfrm>
          <a:prstGeom prst="roundRect">
            <a:avLst/>
          </a:prstGeom>
          <a:solidFill>
            <a:srgbClr val="FB373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삭제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C3E4D6-5D5A-4F41-B93C-4DA86A170C72}"/>
              </a:ext>
            </a:extLst>
          </p:cNvPr>
          <p:cNvSpPr/>
          <p:nvPr/>
        </p:nvSpPr>
        <p:spPr>
          <a:xfrm>
            <a:off x="4569472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31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글쓰기 취소기능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취소하시겠습니까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뜨기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파일첨부기능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첨부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642444" y="866475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제목을 입력해주세요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50165" y="5949280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4C0D63-CDBC-4EA0-B9E6-44D89F5DBF71}"/>
              </a:ext>
            </a:extLst>
          </p:cNvPr>
          <p:cNvSpPr/>
          <p:nvPr/>
        </p:nvSpPr>
        <p:spPr bwMode="auto">
          <a:xfrm>
            <a:off x="5745088" y="6084372"/>
            <a:ext cx="792088" cy="3600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취소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04792A0-729B-401D-9361-ACA9DFBA5F3E}"/>
              </a:ext>
            </a:extLst>
          </p:cNvPr>
          <p:cNvSpPr/>
          <p:nvPr/>
        </p:nvSpPr>
        <p:spPr bwMode="auto">
          <a:xfrm>
            <a:off x="6659431" y="6075448"/>
            <a:ext cx="792088" cy="36003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BA5CA-BB1A-4ECB-B574-8017DBC2B534}"/>
              </a:ext>
            </a:extLst>
          </p:cNvPr>
          <p:cNvSpPr/>
          <p:nvPr/>
        </p:nvSpPr>
        <p:spPr bwMode="auto">
          <a:xfrm>
            <a:off x="1672468" y="6129298"/>
            <a:ext cx="1113972" cy="3061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파일첨부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4E02E0-08C9-4CE4-AF52-36B31E0A6BBC}"/>
              </a:ext>
            </a:extLst>
          </p:cNvPr>
          <p:cNvSpPr/>
          <p:nvPr/>
        </p:nvSpPr>
        <p:spPr bwMode="auto">
          <a:xfrm>
            <a:off x="6825208" y="1219598"/>
            <a:ext cx="720081" cy="2110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말머리 </a:t>
            </a:r>
          </a:p>
        </p:txBody>
      </p:sp>
      <p:sp>
        <p:nvSpPr>
          <p:cNvPr id="21" name="타원 20"/>
          <p:cNvSpPr/>
          <p:nvPr/>
        </p:nvSpPr>
        <p:spPr>
          <a:xfrm>
            <a:off x="6825208" y="9971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DF5385B-CD71-49EF-9A31-6EDA50BCC782}"/>
              </a:ext>
            </a:extLst>
          </p:cNvPr>
          <p:cNvSpPr/>
          <p:nvPr/>
        </p:nvSpPr>
        <p:spPr>
          <a:xfrm>
            <a:off x="6717208" y="58407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2F90E9C-91F7-4A2B-990A-9CDCBE2AA03E}"/>
              </a:ext>
            </a:extLst>
          </p:cNvPr>
          <p:cNvSpPr/>
          <p:nvPr/>
        </p:nvSpPr>
        <p:spPr>
          <a:xfrm>
            <a:off x="5800453" y="58049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2700BF-EBE7-441A-870C-B127BE892637}"/>
              </a:ext>
            </a:extLst>
          </p:cNvPr>
          <p:cNvSpPr/>
          <p:nvPr/>
        </p:nvSpPr>
        <p:spPr>
          <a:xfrm>
            <a:off x="1975393" y="58594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740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r>
              <a:rPr lang="ko-KR" altLang="en-US"/>
              <a:t>메인 </a:t>
            </a:r>
            <a:r>
              <a:rPr lang="en-US" altLang="ko-KR"/>
              <a:t>&gt; </a:t>
            </a:r>
            <a:r>
              <a:rPr lang="ko-KR" altLang="en-US"/>
              <a:t>로그인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드라마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박스 오피스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예매율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>
                <a:solidFill>
                  <a:srgbClr val="FFFFFF"/>
                </a:solidFill>
                <a:ea typeface="맑은 고딕"/>
              </a:rPr>
              <a:t>한산</a:t>
            </a:r>
            <a:r>
              <a:rPr lang="en-US" altLang="ko-KR" sz="3000">
                <a:solidFill>
                  <a:srgbClr val="FFFFFF"/>
                </a:solidFill>
                <a:ea typeface="맑은 고딕"/>
              </a:rPr>
              <a:t>:</a:t>
            </a:r>
            <a:r>
              <a:rPr lang="ko-KR" altLang="en-US" sz="3000" err="1">
                <a:solidFill>
                  <a:srgbClr val="FFFFFF"/>
                </a:solidFill>
                <a:ea typeface="맑은 고딕"/>
              </a:rPr>
              <a:t>용의출현</a:t>
            </a:r>
            <a:r>
              <a:rPr lang="ko-KR" altLang="en-US" sz="30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>
                <a:solidFill>
                  <a:srgbClr val="FFFFFF"/>
                </a:solidFill>
                <a:ea typeface="맑은 고딕"/>
              </a:rPr>
              <a:t>(2022)</a:t>
            </a:r>
            <a:endParaRPr lang="ko-KR" altLang="en-US" sz="300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개봉일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</a:t>
            </a:r>
            <a:r>
              <a:rPr lang="en-US" altLang="ko-KR" sz="1600">
                <a:solidFill>
                  <a:schemeClr val="bg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bg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.07.27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AF899609-66B0-4F41-FF58-27BF2FF0AAB8}"/>
              </a:ext>
            </a:extLst>
          </p:cNvPr>
          <p:cNvSpPr txBox="1"/>
          <p:nvPr/>
        </p:nvSpPr>
        <p:spPr>
          <a:xfrm>
            <a:off x="5435674" y="2650163"/>
            <a:ext cx="246093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누적관객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2,656,125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예고편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액션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드라마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상영시간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129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감독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김한민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출연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박해일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,</a:t>
            </a:r>
            <a:r>
              <a:rPr lang="ko-KR" altLang="en-US" sz="1600" err="1">
                <a:solidFill>
                  <a:schemeClr val="bg1"/>
                </a:solidFill>
                <a:ea typeface="맑은 고딕"/>
              </a:rPr>
              <a:t>변요한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 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FD8473F-1568-5DEA-1B11-63C15E7528F4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4D9E0BE1-9539-525B-7A07-2FCA9FA2A00F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154EDE4B-7096-6268-E852-C44D93F9AF36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79745941-8E37-AB6C-16EF-0621C36DD6BF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A387415-1838-B806-916A-BCD5E87DFD7E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1783EFF-5182-74BC-7CDE-C982DA418ABB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43643EB-8E4F-A386-A74D-7B47320A7A99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C8D8AD1-B320-9CE4-AE71-23F780EEABF2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393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r>
              <a:rPr lang="ko-KR" altLang="en-US"/>
              <a:t>메인 </a:t>
            </a:r>
            <a:r>
              <a:rPr lang="en-US" altLang="ko-KR"/>
              <a:t>&gt; </a:t>
            </a:r>
            <a:r>
              <a:rPr lang="ko-KR" altLang="en-US"/>
              <a:t>로그인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/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err="1">
                <a:solidFill>
                  <a:schemeClr val="tx1"/>
                </a:solidFill>
                <a:ea typeface="+mn-lt"/>
              </a:rPr>
              <a:t>평가</a:t>
            </a:r>
            <a:endParaRPr lang="ko-KR" altLang="en-US" sz="900" b="1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err="1">
                <a:solidFill>
                  <a:schemeClr val="tx1"/>
                </a:solidFill>
                <a:ea typeface="+mn-lt"/>
              </a:rPr>
              <a:t>수치상</a:t>
            </a:r>
            <a:r>
              <a:rPr lang="en-US" altLang="ko-KR" sz="90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err="1">
                <a:solidFill>
                  <a:schemeClr val="tx1"/>
                </a:solidFill>
                <a:ea typeface="+mn-lt"/>
              </a:rPr>
              <a:t>평가를</a:t>
            </a:r>
            <a:r>
              <a:rPr lang="en-US" altLang="ko-KR" sz="90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err="1">
                <a:solidFill>
                  <a:schemeClr val="tx1"/>
                </a:solidFill>
                <a:ea typeface="+mn-lt"/>
              </a:rPr>
              <a:t>보여주기</a:t>
            </a:r>
            <a:endParaRPr lang="ko-KR" altLang="en-US" sz="900" err="1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Malgun Gothic"/>
              </a:rPr>
              <a:t>[6] </a:t>
            </a:r>
            <a:r>
              <a:rPr lang="ko-KR" altLang="en-US" sz="900" b="1">
                <a:solidFill>
                  <a:schemeClr val="tx1"/>
                </a:solidFill>
                <a:latin typeface="Malgun Gothic"/>
                <a:ea typeface="Malgun Gothic"/>
              </a:rPr>
              <a:t>평론가평</a:t>
            </a:r>
            <a:endParaRPr lang="ko-KR" altLang="en-US" sz="9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유명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평론가평을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한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눈에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볼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수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있게</a:t>
            </a:r>
            <a:r>
              <a:rPr lang="en-US" altLang="ko-KR" sz="90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en-US" altLang="ko-KR" sz="900" err="1">
                <a:solidFill>
                  <a:schemeClr val="tx1"/>
                </a:solidFill>
                <a:latin typeface="Malgun Gothic"/>
                <a:ea typeface="Malgun Gothic"/>
              </a:rPr>
              <a:t>보여주기</a:t>
            </a:r>
            <a:endParaRPr lang="en-US" sz="90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>
                <a:solidFill>
                  <a:srgbClr val="FFFFFF"/>
                </a:solidFill>
                <a:ea typeface="맑은 고딕"/>
              </a:rPr>
              <a:t>한산</a:t>
            </a:r>
            <a:r>
              <a:rPr lang="en-US" altLang="ko-KR" sz="3000">
                <a:solidFill>
                  <a:srgbClr val="FFFFFF"/>
                </a:solidFill>
                <a:ea typeface="맑은 고딕"/>
              </a:rPr>
              <a:t>:</a:t>
            </a:r>
            <a:r>
              <a:rPr lang="ko-KR" altLang="en-US" sz="3000" err="1">
                <a:solidFill>
                  <a:srgbClr val="FFFFFF"/>
                </a:solidFill>
                <a:ea typeface="맑은 고딕"/>
              </a:rPr>
              <a:t>용의출현</a:t>
            </a:r>
            <a:r>
              <a:rPr lang="ko-KR" altLang="en-US" sz="30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>
                <a:solidFill>
                  <a:srgbClr val="FFFFFF"/>
                </a:solidFill>
                <a:ea typeface="맑은 고딕"/>
              </a:rPr>
              <a:t>(2022)</a:t>
            </a:r>
            <a:endParaRPr lang="ko-KR" altLang="en-US" sz="300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508848" y="2245712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3723599" y="499232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3486982" y="5081580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C803A83-6BDA-532F-9D9E-327EF1863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45" y="5464465"/>
            <a:ext cx="4164723" cy="42231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15A32C3-D3C2-A3DF-F396-8D365E918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98" y="6045300"/>
            <a:ext cx="2837652" cy="445172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4F1FA650-583D-4148-F9AE-2D661B63DD30}"/>
              </a:ext>
            </a:extLst>
          </p:cNvPr>
          <p:cNvSpPr/>
          <p:nvPr/>
        </p:nvSpPr>
        <p:spPr>
          <a:xfrm>
            <a:off x="3476484" y="4773251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/>
                <a:ea typeface="타이포_씨고딕 140" panose="02020503020101020101" pitchFamily="18" charset="-127"/>
              </a:rPr>
              <a:t>6</a:t>
            </a:r>
            <a:endParaRPr lang="en-US" altLang="ko-KR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3515170" y="253355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1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59" y="2755803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4235863" y="264682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8.47 / 10</a:t>
            </a:r>
            <a:endParaRPr lang="ko-KR" altLang="en-US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4272401" y="311336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4476300" y="3023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5619128" y="252153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6376359" y="310134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6580258" y="301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83" y="2740865"/>
            <a:ext cx="402303" cy="450340"/>
          </a:xfrm>
          <a:prstGeom prst="rect">
            <a:avLst/>
          </a:prstGeom>
        </p:spPr>
      </p:pic>
      <p:sp>
        <p:nvSpPr>
          <p:cNvPr id="69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6339821" y="26490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95%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3499330" y="3491270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4220023" y="36045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50%</a:t>
            </a:r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4256561" y="4071083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4460460" y="3981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06" y="3701887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5627750" y="349731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6348443" y="3610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89%</a:t>
            </a:r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6384981" y="407712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6588880" y="3987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14" y="3681962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82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err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 err="1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+mn-lt"/>
              </a:rPr>
              <a:t>에매율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 err="1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err="1">
              <a:solidFill>
                <a:schemeClr val="tx1"/>
              </a:solidFill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err="1">
                <a:solidFill>
                  <a:schemeClr val="tx1"/>
                </a:solidFill>
                <a:ea typeface="+mn-lt"/>
              </a:rPr>
              <a:t>박스오피스</a:t>
            </a:r>
            <a:r>
              <a:rPr lang="en-US" altLang="ko-KR" sz="900" b="1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b="1" err="1">
                <a:solidFill>
                  <a:schemeClr val="tx1"/>
                </a:solidFill>
                <a:ea typeface="+mn-lt"/>
              </a:rPr>
              <a:t>추이비교</a:t>
            </a:r>
            <a:endParaRPr lang="ko-KR" altLang="en-US" sz="900" b="1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>
                <a:solidFill>
                  <a:schemeClr val="tx1"/>
                </a:solidFill>
                <a:ea typeface="+mn-lt"/>
              </a:rPr>
              <a:t>- </a:t>
            </a:r>
            <a:endParaRPr lang="ko-KR" altLang="en-US" sz="90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ko-KR" altLang="en-US" sz="900" b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" y="2306465"/>
            <a:ext cx="5109617" cy="3238753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83423" y="1760150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박스오피스 추이비교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5265329" y="2302417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5265329" y="2963383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5265327" y="3598470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5265327" y="4250811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chemeClr val="tx1"/>
                </a:solidFill>
              </a:rPr>
              <a:t>1987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5265327" y="4920402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57EC5-5580-6D22-5B6D-C6B6A6EB14A6}"/>
              </a:ext>
            </a:extLst>
          </p:cNvPr>
          <p:cNvSpPr/>
          <p:nvPr/>
        </p:nvSpPr>
        <p:spPr>
          <a:xfrm>
            <a:off x="5266325" y="5670878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AB3CB057-BEAB-A517-015F-DCCA96245C28}"/>
              </a:ext>
            </a:extLst>
          </p:cNvPr>
          <p:cNvSpPr/>
          <p:nvPr/>
        </p:nvSpPr>
        <p:spPr>
          <a:xfrm>
            <a:off x="5365481" y="5736909"/>
            <a:ext cx="324152" cy="39258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6971879" y="238487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E586BFFB-D51B-6A92-B987-8CC14049A6E6}"/>
              </a:ext>
            </a:extLst>
          </p:cNvPr>
          <p:cNvSpPr/>
          <p:nvPr/>
        </p:nvSpPr>
        <p:spPr>
          <a:xfrm rot="2657138">
            <a:off x="6968167" y="303196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39B6F2D8-5DE7-01D5-74CD-BF50C19B5B5F}"/>
              </a:ext>
            </a:extLst>
          </p:cNvPr>
          <p:cNvSpPr/>
          <p:nvPr/>
        </p:nvSpPr>
        <p:spPr>
          <a:xfrm rot="2657138">
            <a:off x="6971879" y="366090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더하기 기호 30">
            <a:extLst>
              <a:ext uri="{FF2B5EF4-FFF2-40B4-BE49-F238E27FC236}">
                <a16:creationId xmlns:a16="http://schemas.microsoft.com/office/drawing/2014/main" id="{FAC08D46-6E61-ADEF-2D0E-CC433DAE6866}"/>
              </a:ext>
            </a:extLst>
          </p:cNvPr>
          <p:cNvSpPr/>
          <p:nvPr/>
        </p:nvSpPr>
        <p:spPr>
          <a:xfrm rot="2657138">
            <a:off x="6971879" y="4358124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19D44283-8962-B207-C596-286E538C9F10}"/>
              </a:ext>
            </a:extLst>
          </p:cNvPr>
          <p:cNvSpPr/>
          <p:nvPr/>
        </p:nvSpPr>
        <p:spPr>
          <a:xfrm rot="2657138">
            <a:off x="6971879" y="4990992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047D15-5BE3-560D-10F2-3ED1BD22959E}"/>
              </a:ext>
            </a:extLst>
          </p:cNvPr>
          <p:cNvSpPr/>
          <p:nvPr/>
        </p:nvSpPr>
        <p:spPr>
          <a:xfrm>
            <a:off x="86148" y="154697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72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드라마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143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시청율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err="1">
                <a:solidFill>
                  <a:srgbClr val="FFFFFF"/>
                </a:solidFill>
                <a:ea typeface="맑은 고딕"/>
              </a:rPr>
              <a:t>드라마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 dirty="0" err="1">
                <a:solidFill>
                  <a:srgbClr val="FFFFFF"/>
                </a:solidFill>
                <a:ea typeface="맑은 고딕"/>
              </a:rPr>
              <a:t>제목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방영일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~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예고편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드라마 장르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상영기간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129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감독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~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출연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~ 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F9E2A-99F3-B5DB-EBD3-2DCF31EEDA24}"/>
              </a:ext>
            </a:extLst>
          </p:cNvPr>
          <p:cNvSpPr/>
          <p:nvPr/>
        </p:nvSpPr>
        <p:spPr bwMode="auto">
          <a:xfrm>
            <a:off x="150609" y="1712343"/>
            <a:ext cx="3181830" cy="45547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포스터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4A77936-ADBA-089C-B18C-46F7917C006B}"/>
              </a:ext>
            </a:extLst>
          </p:cNvPr>
          <p:cNvSpPr txBox="1"/>
          <p:nvPr/>
        </p:nvSpPr>
        <p:spPr>
          <a:xfrm>
            <a:off x="152400" y="1026673"/>
            <a:ext cx="13925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드라마정보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48B38776-F0DC-8DA8-F4B2-C482BF19E2B7}"/>
              </a:ext>
            </a:extLst>
          </p:cNvPr>
          <p:cNvSpPr txBox="1"/>
          <p:nvPr/>
        </p:nvSpPr>
        <p:spPr>
          <a:xfrm>
            <a:off x="2516187" y="98689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0589ED91-1FED-0C20-0544-A33293477B29}"/>
              </a:ext>
            </a:extLst>
          </p:cNvPr>
          <p:cNvSpPr txBox="1"/>
          <p:nvPr/>
        </p:nvSpPr>
        <p:spPr>
          <a:xfrm>
            <a:off x="1540689" y="995522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시청율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5A301D9-879A-411C-2726-48759F29DC43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29B8459-1066-3DAE-5D0A-C18DC75C0F1A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C5AF85-2FE3-E91A-36D3-1B78558F8EEC}"/>
              </a:ext>
            </a:extLst>
          </p:cNvPr>
          <p:cNvSpPr/>
          <p:nvPr/>
        </p:nvSpPr>
        <p:spPr>
          <a:xfrm>
            <a:off x="2411308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17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사이트 맵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28F4F1D-A94D-DF11-C2C3-61117C85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42481"/>
              </p:ext>
            </p:extLst>
          </p:nvPr>
        </p:nvGraphicFramePr>
        <p:xfrm>
          <a:off x="259964" y="725497"/>
          <a:ext cx="9368096" cy="228130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75054">
                  <a:extLst>
                    <a:ext uri="{9D8B030D-6E8A-4147-A177-3AD203B41FA5}">
                      <a16:colId xmlns:a16="http://schemas.microsoft.com/office/drawing/2014/main" val="1849811449"/>
                    </a:ext>
                  </a:extLst>
                </a:gridCol>
                <a:gridCol w="1243372">
                  <a:extLst>
                    <a:ext uri="{9D8B030D-6E8A-4147-A177-3AD203B41FA5}">
                      <a16:colId xmlns:a16="http://schemas.microsoft.com/office/drawing/2014/main" val="351230027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117778799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3705540361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343970822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2512405261"/>
                    </a:ext>
                  </a:extLst>
                </a:gridCol>
                <a:gridCol w="968674">
                  <a:extLst>
                    <a:ext uri="{9D8B030D-6E8A-4147-A177-3AD203B41FA5}">
                      <a16:colId xmlns:a16="http://schemas.microsoft.com/office/drawing/2014/main" val="237464838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회원 가입​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홈페이지 소개​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영화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af-ZA" altLang="ko-KR" sz="1000" err="1">
                          <a:effectLst/>
                        </a:rPr>
                        <a:t>드라마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예능</a:t>
                      </a:r>
                      <a:endParaRPr lang="ko-KR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OTT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소식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991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약관동의​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회원가입​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본인인증​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완료​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소개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개봉/개봉 </a:t>
                      </a:r>
                      <a:r>
                        <a:rPr lang="ko-KR" altLang="en-US" sz="1000" err="1">
                          <a:effectLst/>
                        </a:rPr>
                        <a:t>예정작</a:t>
                      </a:r>
                      <a:r>
                        <a:rPr lang="ko-KR" altLang="en-US" sz="1000">
                          <a:effectLst/>
                        </a:rPr>
                        <a:t>​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최신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해외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한국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err="1">
                          <a:effectLst/>
                        </a:rPr>
                        <a:t>애니매니션</a:t>
                      </a:r>
                      <a:endParaRPr lang="ko-KR" altLang="en-US" sz="1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err="1">
                          <a:effectLst/>
                        </a:rPr>
                        <a:t>떠오르는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화제작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err="1">
                          <a:effectLst/>
                        </a:rPr>
                        <a:t>한국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드라마</a:t>
                      </a:r>
                      <a:endParaRPr lang="en-US" altLang="ko-KR" sz="100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err="1">
                          <a:effectLst/>
                        </a:rPr>
                        <a:t>해외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드라마</a:t>
                      </a:r>
                      <a:endParaRPr lang="en-US" altLang="ko-KR" sz="1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최신 예능</a:t>
                      </a:r>
                      <a:endParaRPr lang="ko-KR" altLang="en-US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한국 예능</a:t>
                      </a:r>
                      <a:endParaRPr lang="ko-KR" altLang="en-US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해외 예능</a:t>
                      </a:r>
                      <a:endParaRPr lang="ko-KR" altLang="en-US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완결 예능​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err="1">
                          <a:effectLst/>
                        </a:rPr>
                        <a:t>넷플릭스</a:t>
                      </a:r>
                      <a:r>
                        <a:rPr lang="ko-KR" altLang="en-US" sz="10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디즈니</a:t>
                      </a: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err="1">
                          <a:effectLst/>
                        </a:rPr>
                        <a:t>티빙</a:t>
                      </a:r>
                      <a:endParaRPr lang="ko-KR" altLang="en-US" sz="100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왓챠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쿠팡플레이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Apple</a:t>
                      </a:r>
                      <a:r>
                        <a:rPr lang="af-ZA" altLang="ko-KR" sz="1000">
                          <a:effectLst/>
                        </a:rPr>
                        <a:t> TV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wavve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>
                          <a:effectLst/>
                        </a:rPr>
                        <a:t>​</a:t>
                      </a:r>
                      <a:endParaRPr lang="af-ZA" altLang="ko-KR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소식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60452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31D6A2E-F731-344E-8D37-14509FD9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34548"/>
              </p:ext>
            </p:extLst>
          </p:nvPr>
        </p:nvGraphicFramePr>
        <p:xfrm>
          <a:off x="258079" y="3491451"/>
          <a:ext cx="9364265" cy="18764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853">
                  <a:extLst>
                    <a:ext uri="{9D8B030D-6E8A-4147-A177-3AD203B41FA5}">
                      <a16:colId xmlns:a16="http://schemas.microsoft.com/office/drawing/2014/main" val="2376415360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169573227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1058139196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3155500076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294652387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리뷰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sz="1000" b="1" i="0" u="none" strike="noStrike" noProof="0">
                          <a:effectLst/>
                          <a:latin typeface="맑은 고딕"/>
                          <a:ea typeface="맑은 고딕"/>
                        </a:rPr>
                        <a:t>고객센터</a:t>
                      </a:r>
                      <a:endParaRPr lang="ko-KR" altLang="en-US" sz="1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마이페이지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개인정보 수정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메인​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437240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리뷰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ko-KR" altLang="en-US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lang="ko-KR" sz="1000" b="0" i="0" u="none" strike="noStrike" noProof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커뮤니티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자주하는 질문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문의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err="1">
                          <a:effectLst/>
                        </a:rPr>
                        <a:t>커뮤니티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이용정보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>
                          <a:effectLst/>
                        </a:rPr>
                        <a:t>&gt;</a:t>
                      </a:r>
                      <a:r>
                        <a:rPr lang="ko-KR" altLang="en-US" sz="1000">
                          <a:effectLst/>
                        </a:rPr>
                        <a:t>​ 내가 남긴 리뷰보기</a:t>
                      </a:r>
                      <a:endParaRPr lang="ko-KR" altLang="en-US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effectLst/>
                        </a:rPr>
                        <a:t>&gt; </a:t>
                      </a:r>
                      <a:r>
                        <a:rPr lang="en-US" altLang="ko-KR" sz="1000" err="1">
                          <a:effectLst/>
                        </a:rPr>
                        <a:t>내기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남긴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댓글보기</a:t>
                      </a:r>
                      <a:endParaRPr lang="ko-KR" altLang="en-US" sz="1000" err="1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​&gt; 개인정보 수정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&gt; 비밀번호 변경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회원 탈퇴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effectLst/>
                        </a:rPr>
                        <a:t>&gt;</a:t>
                      </a:r>
                      <a:r>
                        <a:rPr lang="ko-KR" altLang="en-US" sz="1000" err="1">
                          <a:effectLst/>
                        </a:rPr>
                        <a:t>메인화면</a:t>
                      </a:r>
                      <a:r>
                        <a:rPr lang="ko-KR" altLang="en-US" sz="10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effectLst/>
                        </a:rPr>
                        <a:t>&gt;</a:t>
                      </a:r>
                      <a:r>
                        <a:rPr lang="ko-KR" altLang="en-US" sz="1000">
                          <a:effectLst/>
                        </a:rPr>
                        <a:t>검색​ 결과</a:t>
                      </a:r>
                      <a:endParaRPr lang="ko-KR" altLang="en-US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effectLst/>
                        </a:rPr>
                        <a:t>&gt;</a:t>
                      </a:r>
                      <a:r>
                        <a:rPr lang="ko-KR" altLang="en-US" sz="1000">
                          <a:effectLst/>
                        </a:rPr>
                        <a:t>로그인​</a:t>
                      </a:r>
                      <a:endParaRPr lang="ko-KR" altLang="en-US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1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73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OTT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22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[1]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인기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순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목록</a:t>
            </a:r>
            <a:endParaRPr lang="en-US" sz="7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- 1~10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개</a:t>
            </a:r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컨텐츠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인기</a:t>
            </a:r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순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목록</a:t>
            </a:r>
            <a:endParaRPr lang="ko-KR" altLang="en-US" sz="7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en-US" sz="7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[2]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제목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및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평점</a:t>
            </a:r>
          </a:p>
          <a:p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- </a:t>
            </a:r>
            <a:endParaRPr lang="ko-KR" altLang="en-US" sz="7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en-US" sz="700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OTT </a:t>
            </a:r>
            <a:endParaRPr lang="en-US" altLang="ko-KR" dirty="0"/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7954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Malgun Gothic"/>
                <a:ea typeface="+mn-lt"/>
              </a:rPr>
              <a:t>&gt;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+mn-lt"/>
              </a:rPr>
              <a:t>인기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+mn-lt"/>
              </a:rPr>
              <a:t>목록</a:t>
            </a:r>
            <a:endParaRPr lang="ko-KR" sz="700" dirty="0" err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Malgun Gothic"/>
                <a:ea typeface="맑은 고딕"/>
              </a:rPr>
              <a:t>&gt;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맑은 고딕"/>
              </a:rPr>
              <a:t>최신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맑은 고딕"/>
              </a:rPr>
              <a:t>목록</a:t>
            </a:r>
            <a:endParaRPr lang="en-US" altLang="ko-KR" sz="700">
              <a:solidFill>
                <a:schemeClr val="tx1"/>
              </a:solidFill>
              <a:latin typeface="Malgun Gothic"/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/>
                <a:ea typeface="맑은 고딕"/>
              </a:rPr>
              <a:t>OTT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&gt; </a:t>
            </a:r>
            <a:r>
              <a:rPr lang="ko-KR" sz="700" dirty="0" err="1">
                <a:solidFill>
                  <a:schemeClr val="tx1"/>
                </a:solidFill>
                <a:ea typeface="+mn-lt"/>
                <a:cs typeface="+mn-lt"/>
              </a:rPr>
              <a:t>넷플릭스</a:t>
            </a:r>
            <a:r>
              <a:rPr lang="ko-KR" sz="7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ko-KR" sz="7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ea typeface="+mn-lt"/>
                <a:cs typeface="+mn-lt"/>
              </a:rPr>
              <a:t>&gt;</a:t>
            </a:r>
            <a:r>
              <a:rPr lang="ko-KR" altLang="en-U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sz="700" dirty="0">
                <a:solidFill>
                  <a:schemeClr val="tx1"/>
                </a:solidFill>
                <a:ea typeface="+mn-lt"/>
                <a:cs typeface="+mn-lt"/>
              </a:rPr>
              <a:t>디즈니</a:t>
            </a:r>
            <a:endParaRPr lang="en-US" altLang="ko-KR" sz="7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ea typeface="+mn-lt"/>
                <a:cs typeface="+mn-lt"/>
              </a:rPr>
              <a:t>&gt;</a:t>
            </a:r>
            <a:r>
              <a:rPr lang="ko-KR" altLang="en-U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sz="700" dirty="0" err="1">
                <a:solidFill>
                  <a:schemeClr val="tx1"/>
                </a:solidFill>
                <a:ea typeface="+mn-lt"/>
                <a:cs typeface="+mn-lt"/>
              </a:rPr>
              <a:t>티빙</a:t>
            </a:r>
          </a:p>
          <a:p>
            <a:pPr>
              <a:lnSpc>
                <a:spcPct val="150000"/>
              </a:lnSpc>
            </a:pPr>
            <a:r>
              <a:rPr lang="ko-KR" altLang="af-ZA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ko-KR" altLang="af-ZA" sz="700" dirty="0" err="1">
                <a:solidFill>
                  <a:schemeClr val="tx1"/>
                </a:solidFill>
                <a:ea typeface="+mn-lt"/>
                <a:cs typeface="+mn-lt"/>
              </a:rPr>
              <a:t>왓챠</a:t>
            </a:r>
            <a:endParaRPr lang="af-ZA" altLang="ko-KR" sz="7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af-ZA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ko-KR" altLang="af-ZA" sz="700" dirty="0" err="1">
                <a:solidFill>
                  <a:schemeClr val="tx1"/>
                </a:solidFill>
                <a:ea typeface="+mn-lt"/>
                <a:cs typeface="+mn-lt"/>
              </a:rPr>
              <a:t>쿠팡플레이</a:t>
            </a:r>
            <a:endParaRPr lang="af-ZA" altLang="ko-KR" sz="7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af-ZA" altLang="ko-KR" sz="700" dirty="0" err="1">
                <a:solidFill>
                  <a:schemeClr val="tx1"/>
                </a:solidFill>
                <a:ea typeface="+mn-lt"/>
                <a:cs typeface="+mn-lt"/>
              </a:rPr>
              <a:t>Apple</a:t>
            </a: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 TV</a:t>
            </a:r>
            <a:endParaRPr lang="en-US" altLang="ko-KR" sz="7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af-ZA" altLang="ko-KR" sz="700" dirty="0" err="1">
                <a:solidFill>
                  <a:schemeClr val="tx1"/>
                </a:solidFill>
                <a:ea typeface="+mn-lt"/>
                <a:cs typeface="+mn-lt"/>
              </a:rPr>
              <a:t>wavve</a:t>
            </a:r>
            <a:endParaRPr lang="ko-KR" altLang="en-US" sz="700" dirty="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7954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50" b="1" dirty="0">
                <a:solidFill>
                  <a:schemeClr val="tx1"/>
                </a:solidFill>
                <a:latin typeface="맑은 고딕"/>
                <a:ea typeface="맑은 고딕"/>
              </a:rPr>
              <a:t>OTT</a:t>
            </a:r>
            <a:endParaRPr 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C7C4AE-C616-652C-2DC9-F2DA67D7D8F8}"/>
              </a:ext>
            </a:extLst>
          </p:cNvPr>
          <p:cNvGrpSpPr/>
          <p:nvPr/>
        </p:nvGrpSpPr>
        <p:grpSpPr>
          <a:xfrm>
            <a:off x="1646997" y="920653"/>
            <a:ext cx="5592712" cy="2592681"/>
            <a:chOff x="1655618" y="1257083"/>
            <a:chExt cx="5592712" cy="2592681"/>
          </a:xfrm>
        </p:grpSpPr>
        <p:sp>
          <p:nvSpPr>
            <p:cNvPr id="101" name="직사각형 100"/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latin typeface="맑은 고딕"/>
                  <a:ea typeface="맑은 고딕"/>
                </a:rPr>
                <a:t>넷플릭스</a:t>
              </a:r>
              <a:endPara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8DBA8A-524A-350A-8619-0ED5B3EC2B77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816067-3100-12C3-86C3-4BFB5AF278BE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E7F1B0-8333-E213-24B8-BD40FF0F27DB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29FFC7-6282-EBC5-8DEB-1F14393BC6A6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71A690-D478-5C70-AD59-ABC9A37FD601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E5F1B-39CF-8CF7-1DA1-0F342F2EAC93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921D75-BEFA-7B21-6560-6D6F5EC26D2F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B2906D-BB93-FDE6-E98B-9E2889E35E46}"/>
              </a:ext>
            </a:extLst>
          </p:cNvPr>
          <p:cNvGrpSpPr/>
          <p:nvPr/>
        </p:nvGrpSpPr>
        <p:grpSpPr>
          <a:xfrm>
            <a:off x="1648038" y="3758744"/>
            <a:ext cx="5592712" cy="2592681"/>
            <a:chOff x="1655618" y="1257083"/>
            <a:chExt cx="5592712" cy="25926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05C104-CC87-4AB9-8DC7-5385ACBDD490}"/>
                </a:ext>
              </a:extLst>
            </p:cNvPr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9108D1-FF53-E386-8289-00ACE0CE81E6}"/>
                </a:ext>
              </a:extLst>
            </p:cNvPr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latin typeface="맑은 고딕"/>
                  <a:ea typeface="맑은 고딕"/>
                </a:rPr>
                <a:t>디즈니</a:t>
              </a:r>
              <a:endPara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FE9F8E-EA57-74AE-0B40-003A999935E5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4D1A6-0D65-3569-FD8C-8CFD22DE33FC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7130B2-78F7-E358-DD3C-2237CB634F73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5634D8-43C8-8A7B-9A00-5642021EDA65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617CDE-8334-0AD9-EC70-3AE2F2001B9E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46BD83-3666-DF48-7D92-49A21FE56F6F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70E23C-E1C5-4E4D-C25C-DFA0F902F53E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CF906ED-E39F-AE0A-3E95-E9F6E7BA6F02}"/>
              </a:ext>
            </a:extLst>
          </p:cNvPr>
          <p:cNvSpPr/>
          <p:nvPr/>
        </p:nvSpPr>
        <p:spPr>
          <a:xfrm>
            <a:off x="1713259" y="3866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14D24-AC1E-6B90-944D-F985DBF9D18F}"/>
              </a:ext>
            </a:extLst>
          </p:cNvPr>
          <p:cNvSpPr txBox="1"/>
          <p:nvPr/>
        </p:nvSpPr>
        <p:spPr>
          <a:xfrm>
            <a:off x="1645475" y="559904"/>
            <a:ext cx="2189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인기 순 목록</a:t>
            </a:r>
            <a:endParaRPr lang="ko-KR" altLang="en-US" sz="1400" dirty="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C57B916-70C3-AE37-F8CF-1B7A0AC25753}"/>
              </a:ext>
            </a:extLst>
          </p:cNvPr>
          <p:cNvSpPr/>
          <p:nvPr/>
        </p:nvSpPr>
        <p:spPr bwMode="auto">
          <a:xfrm rot="5400000">
            <a:off x="7302625" y="1946018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49DC1EC-FFEE-8318-A594-1E45F2E5A451}"/>
              </a:ext>
            </a:extLst>
          </p:cNvPr>
          <p:cNvSpPr/>
          <p:nvPr/>
        </p:nvSpPr>
        <p:spPr bwMode="auto">
          <a:xfrm rot="5400000">
            <a:off x="7341435" y="4784109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C583A6-6C2A-3905-568E-F5225461E15C}"/>
              </a:ext>
            </a:extLst>
          </p:cNvPr>
          <p:cNvSpPr/>
          <p:nvPr/>
        </p:nvSpPr>
        <p:spPr>
          <a:xfrm>
            <a:off x="1559153" y="319027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50" dirty="0"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65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[1]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인기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순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목록</a:t>
            </a:r>
            <a:endParaRPr lang="en-US" sz="7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- 1~10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개</a:t>
            </a:r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컨텐츠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최신</a:t>
            </a:r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순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목록</a:t>
            </a:r>
            <a:endParaRPr lang="ko-KR" altLang="en-US" sz="7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en-US" sz="7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[2]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제목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및 날짜</a:t>
            </a:r>
            <a:endParaRPr lang="en-US" altLang="ko-KR" sz="7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- </a:t>
            </a:r>
            <a:endParaRPr lang="ko-KR" altLang="en-US" sz="7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en-US" sz="700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OTT </a:t>
            </a:r>
            <a:endParaRPr lang="en-US" altLang="ko-KR" dirty="0"/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7954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Malgun Gothic"/>
                <a:ea typeface="+mn-lt"/>
              </a:rPr>
              <a:t>&gt;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+mn-lt"/>
              </a:rPr>
              <a:t>인기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+mn-lt"/>
              </a:rPr>
              <a:t>목록</a:t>
            </a:r>
            <a:endParaRPr lang="ko-KR" sz="700" dirty="0" err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Malgun Gothic"/>
                <a:ea typeface="맑은 고딕"/>
              </a:rPr>
              <a:t>&gt;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맑은 고딕"/>
              </a:rPr>
              <a:t>최신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맑은 고딕"/>
              </a:rPr>
              <a:t>목록</a:t>
            </a:r>
            <a:endParaRPr lang="en-US" altLang="ko-KR" sz="700">
              <a:solidFill>
                <a:schemeClr val="tx1"/>
              </a:solidFill>
              <a:latin typeface="Malgun Gothic"/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/>
                <a:ea typeface="맑은 고딕"/>
              </a:rPr>
              <a:t>OTT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&gt; </a:t>
            </a:r>
            <a:r>
              <a:rPr lang="ko-KR" sz="700" dirty="0" err="1">
                <a:solidFill>
                  <a:schemeClr val="tx1"/>
                </a:solidFill>
                <a:ea typeface="+mn-lt"/>
                <a:cs typeface="+mn-lt"/>
              </a:rPr>
              <a:t>넷플릭스</a:t>
            </a:r>
            <a:r>
              <a:rPr lang="ko-KR" sz="7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ko-KR" sz="7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ea typeface="+mn-lt"/>
                <a:cs typeface="+mn-lt"/>
              </a:rPr>
              <a:t>&gt;</a:t>
            </a:r>
            <a:r>
              <a:rPr lang="ko-KR" altLang="en-U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sz="700" dirty="0">
                <a:solidFill>
                  <a:schemeClr val="tx1"/>
                </a:solidFill>
                <a:ea typeface="+mn-lt"/>
                <a:cs typeface="+mn-lt"/>
              </a:rPr>
              <a:t>디즈니</a:t>
            </a:r>
            <a:endParaRPr lang="en-US" altLang="ko-KR" sz="7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ea typeface="+mn-lt"/>
                <a:cs typeface="+mn-lt"/>
              </a:rPr>
              <a:t>&gt;</a:t>
            </a:r>
            <a:r>
              <a:rPr lang="ko-KR" altLang="en-U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sz="700" dirty="0" err="1">
                <a:solidFill>
                  <a:schemeClr val="tx1"/>
                </a:solidFill>
                <a:ea typeface="+mn-lt"/>
                <a:cs typeface="+mn-lt"/>
              </a:rPr>
              <a:t>티빙</a:t>
            </a:r>
          </a:p>
          <a:p>
            <a:pPr>
              <a:lnSpc>
                <a:spcPct val="150000"/>
              </a:lnSpc>
            </a:pPr>
            <a:r>
              <a:rPr lang="ko-KR" altLang="af-ZA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ko-KR" altLang="af-ZA" sz="700" dirty="0" err="1">
                <a:solidFill>
                  <a:schemeClr val="tx1"/>
                </a:solidFill>
                <a:ea typeface="+mn-lt"/>
                <a:cs typeface="+mn-lt"/>
              </a:rPr>
              <a:t>왓챠</a:t>
            </a:r>
            <a:endParaRPr lang="af-ZA" altLang="ko-KR" sz="7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af-ZA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ko-KR" altLang="af-ZA" sz="700" dirty="0" err="1">
                <a:solidFill>
                  <a:schemeClr val="tx1"/>
                </a:solidFill>
                <a:ea typeface="+mn-lt"/>
                <a:cs typeface="+mn-lt"/>
              </a:rPr>
              <a:t>쿠팡플레이</a:t>
            </a:r>
            <a:endParaRPr lang="af-ZA" altLang="ko-KR" sz="7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af-ZA" altLang="ko-KR" sz="700" dirty="0" err="1">
                <a:solidFill>
                  <a:schemeClr val="tx1"/>
                </a:solidFill>
                <a:ea typeface="+mn-lt"/>
                <a:cs typeface="+mn-lt"/>
              </a:rPr>
              <a:t>Apple</a:t>
            </a: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 TV</a:t>
            </a:r>
            <a:endParaRPr lang="en-US" altLang="ko-KR" sz="7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af-ZA" altLang="ko-KR" sz="700" dirty="0" err="1">
                <a:solidFill>
                  <a:schemeClr val="tx1"/>
                </a:solidFill>
                <a:ea typeface="+mn-lt"/>
                <a:cs typeface="+mn-lt"/>
              </a:rPr>
              <a:t>wavve</a:t>
            </a:r>
            <a:endParaRPr lang="ko-KR" altLang="en-US" sz="700" dirty="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7954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50" b="1" dirty="0">
                <a:solidFill>
                  <a:schemeClr val="tx1"/>
                </a:solidFill>
                <a:latin typeface="맑은 고딕"/>
                <a:ea typeface="맑은 고딕"/>
              </a:rPr>
              <a:t>OTT</a:t>
            </a:r>
            <a:endParaRPr 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C7C4AE-C616-652C-2DC9-F2DA67D7D8F8}"/>
              </a:ext>
            </a:extLst>
          </p:cNvPr>
          <p:cNvGrpSpPr/>
          <p:nvPr/>
        </p:nvGrpSpPr>
        <p:grpSpPr>
          <a:xfrm>
            <a:off x="1646997" y="920653"/>
            <a:ext cx="5592712" cy="2592681"/>
            <a:chOff x="1655618" y="1257083"/>
            <a:chExt cx="5592712" cy="2592681"/>
          </a:xfrm>
        </p:grpSpPr>
        <p:sp>
          <p:nvSpPr>
            <p:cNvPr id="101" name="직사각형 100"/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출시 날짜  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2022-08-04</a:t>
              </a:r>
              <a:endParaRPr lang="en-US" sz="700" dirty="0">
                <a:solidFill>
                  <a:srgbClr val="000000"/>
                </a:solidFill>
                <a:latin typeface="Malgun Gothic"/>
                <a:ea typeface="Malgun Gothic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latin typeface="맑은 고딕"/>
                  <a:ea typeface="맑은 고딕"/>
                </a:rPr>
                <a:t>넷플릭스</a:t>
              </a:r>
              <a:endPara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8DBA8A-524A-350A-8619-0ED5B3EC2B77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816067-3100-12C3-86C3-4BFB5AF278BE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E7F1B0-8333-E213-24B8-BD40FF0F27DB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29FFC7-6282-EBC5-8DEB-1F14393BC6A6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71A690-D478-5C70-AD59-ABC9A37FD601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E5F1B-39CF-8CF7-1DA1-0F342F2EAC93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921D75-BEFA-7B21-6560-6D6F5EC26D2F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B2906D-BB93-FDE6-E98B-9E2889E35E46}"/>
              </a:ext>
            </a:extLst>
          </p:cNvPr>
          <p:cNvGrpSpPr/>
          <p:nvPr/>
        </p:nvGrpSpPr>
        <p:grpSpPr>
          <a:xfrm>
            <a:off x="1648038" y="3758744"/>
            <a:ext cx="5592712" cy="2592681"/>
            <a:chOff x="1655618" y="1257083"/>
            <a:chExt cx="5592712" cy="25926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05C104-CC87-4AB9-8DC7-5385ACBDD490}"/>
                </a:ext>
              </a:extLst>
            </p:cNvPr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9108D1-FF53-E386-8289-00ACE0CE81E6}"/>
                </a:ext>
              </a:extLst>
            </p:cNvPr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latin typeface="맑은 고딕"/>
                  <a:ea typeface="맑은 고딕"/>
                </a:rPr>
                <a:t>디즈니</a:t>
              </a:r>
              <a:endPara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FE9F8E-EA57-74AE-0B40-003A999935E5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4D1A6-0D65-3569-FD8C-8CFD22DE33FC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7130B2-78F7-E358-DD3C-2237CB634F73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5634D8-43C8-8A7B-9A00-5642021EDA65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617CDE-8334-0AD9-EC70-3AE2F2001B9E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46BD83-3666-DF48-7D92-49A21FE56F6F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70E23C-E1C5-4E4D-C25C-DFA0F902F53E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CF906ED-E39F-AE0A-3E95-E9F6E7BA6F02}"/>
              </a:ext>
            </a:extLst>
          </p:cNvPr>
          <p:cNvSpPr/>
          <p:nvPr/>
        </p:nvSpPr>
        <p:spPr>
          <a:xfrm>
            <a:off x="1713259" y="3866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14D24-AC1E-6B90-944D-F985DBF9D18F}"/>
              </a:ext>
            </a:extLst>
          </p:cNvPr>
          <p:cNvSpPr txBox="1"/>
          <p:nvPr/>
        </p:nvSpPr>
        <p:spPr>
          <a:xfrm>
            <a:off x="1645475" y="559904"/>
            <a:ext cx="2189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최신 순 목록</a:t>
            </a:r>
            <a:endParaRPr lang="ko-KR" altLang="en-US" sz="1400" dirty="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C57B916-70C3-AE37-F8CF-1B7A0AC25753}"/>
              </a:ext>
            </a:extLst>
          </p:cNvPr>
          <p:cNvSpPr/>
          <p:nvPr/>
        </p:nvSpPr>
        <p:spPr bwMode="auto">
          <a:xfrm rot="5400000">
            <a:off x="7302625" y="1946018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49DC1EC-FFEE-8318-A594-1E45F2E5A451}"/>
              </a:ext>
            </a:extLst>
          </p:cNvPr>
          <p:cNvSpPr/>
          <p:nvPr/>
        </p:nvSpPr>
        <p:spPr bwMode="auto">
          <a:xfrm rot="5400000">
            <a:off x="7341435" y="4784109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C583A6-6C2A-3905-568E-F5225461E15C}"/>
              </a:ext>
            </a:extLst>
          </p:cNvPr>
          <p:cNvSpPr/>
          <p:nvPr/>
        </p:nvSpPr>
        <p:spPr>
          <a:xfrm>
            <a:off x="1559153" y="319027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50" dirty="0"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187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1824208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68494" y="5139042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268494" y="4402808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268494" y="3666574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268494" y="2930340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검색을 통해 게시글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검색결과가 없을 경우 기본문구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303" indent="-139303" defTabSz="742950">
              <a:buFontTx/>
              <a:buChar char="-"/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작성한 리뷰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작성된 리뷰가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 혹은 텍스트 부분 클릭 시 리뷰 상세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928" y="2139540"/>
            <a:ext cx="1343638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댓글수표기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9407" y="2282446"/>
            <a:ext cx="833883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22" y="2627643"/>
            <a:ext cx="164019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작성자명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작성날짜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4499" y="998180"/>
            <a:ext cx="981380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39623" y="1266269"/>
            <a:ext cx="49013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77994" y="2219291"/>
            <a:ext cx="79541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1331" y="2903754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1331" y="3615747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41331" y="4358697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1331" y="5117126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리뷰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05169"/>
              </p:ext>
            </p:extLst>
          </p:nvPr>
        </p:nvGraphicFramePr>
        <p:xfrm>
          <a:off x="2268494" y="2190223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2520981" y="239526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20981" y="3142198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81" y="387824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20981" y="461428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20981" y="535033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2943" y="2943068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인생드라마 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(132)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시그널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adj1234  | 2022.08.23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2943" y="3632485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꿀잠</a:t>
            </a: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가능한 영화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(1403)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디워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adj12345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42943" y="436684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힐링힐링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말아톤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like1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2943" y="5101203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감독이 대체 무슨 생각으로 </a:t>
            </a: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만든건지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(22)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디워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abcdefg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13ADFD-8A74-F76D-6CBC-B9DE9C61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748" y="1693862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7">
            <a:extLst>
              <a:ext uri="{FF2B5EF4-FFF2-40B4-BE49-F238E27FC236}">
                <a16:creationId xmlns:a16="http://schemas.microsoft.com/office/drawing/2014/main" id="{0F88C07E-9D4E-59C2-7110-7F5CA7A051BB}"/>
              </a:ext>
            </a:extLst>
          </p:cNvPr>
          <p:cNvSpPr/>
          <p:nvPr/>
        </p:nvSpPr>
        <p:spPr>
          <a:xfrm>
            <a:off x="5403997" y="1690758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5B129E-6EA0-CF6A-DD36-6CB125BEEA0F}"/>
              </a:ext>
            </a:extLst>
          </p:cNvPr>
          <p:cNvSpPr/>
          <p:nvPr/>
        </p:nvSpPr>
        <p:spPr>
          <a:xfrm>
            <a:off x="3553014" y="1461045"/>
            <a:ext cx="169251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리뷰를 검색해 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8F1FE9-DDA6-4EAF-4B6B-81DE76B09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695" y="1352349"/>
            <a:ext cx="4496950" cy="734069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E90ACF5-7A1F-C394-D213-1C5C0B4F0D53}"/>
              </a:ext>
            </a:extLst>
          </p:cNvPr>
          <p:cNvSpPr/>
          <p:nvPr/>
        </p:nvSpPr>
        <p:spPr>
          <a:xfrm>
            <a:off x="3259042" y="16997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7AA1ECE-ED19-DA54-B916-C258FF131F9E}"/>
              </a:ext>
            </a:extLst>
          </p:cNvPr>
          <p:cNvSpPr/>
          <p:nvPr/>
        </p:nvSpPr>
        <p:spPr>
          <a:xfrm>
            <a:off x="1972289" y="221542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322563-3A7F-FEE6-1A7F-BE5F8EA0C7D2}"/>
              </a:ext>
            </a:extLst>
          </p:cNvPr>
          <p:cNvSpPr/>
          <p:nvPr/>
        </p:nvSpPr>
        <p:spPr bwMode="auto">
          <a:xfrm>
            <a:off x="2164499" y="2139540"/>
            <a:ext cx="5049725" cy="732581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F9AAD1-1BF3-4E19-9540-172A29914B7C}"/>
              </a:ext>
            </a:extLst>
          </p:cNvPr>
          <p:cNvSpPr/>
          <p:nvPr/>
        </p:nvSpPr>
        <p:spPr>
          <a:xfrm>
            <a:off x="6170709" y="2387737"/>
            <a:ext cx="107433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475B83-19AF-304C-F490-551309C6AD60}"/>
              </a:ext>
            </a:extLst>
          </p:cNvPr>
          <p:cNvSpPr/>
          <p:nvPr/>
        </p:nvSpPr>
        <p:spPr>
          <a:xfrm>
            <a:off x="6346888" y="3050702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B765CB7-39AF-D90E-8449-8F836CE9452A}"/>
              </a:ext>
            </a:extLst>
          </p:cNvPr>
          <p:cNvSpPr/>
          <p:nvPr/>
        </p:nvSpPr>
        <p:spPr>
          <a:xfrm>
            <a:off x="6338571" y="3793652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3212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45C120-4A63-5C1E-A2CB-CBB51BDDA4FE}"/>
              </a:ext>
            </a:extLst>
          </p:cNvPr>
          <p:cNvSpPr/>
          <p:nvPr/>
        </p:nvSpPr>
        <p:spPr>
          <a:xfrm>
            <a:off x="6345474" y="4508184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3211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07553D2-800E-682F-A47E-4FCFAD357C7E}"/>
              </a:ext>
            </a:extLst>
          </p:cNvPr>
          <p:cNvSpPr/>
          <p:nvPr/>
        </p:nvSpPr>
        <p:spPr>
          <a:xfrm>
            <a:off x="6345474" y="5266613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359708-5A9D-D172-914E-A1A1717D2E14}"/>
              </a:ext>
            </a:extLst>
          </p:cNvPr>
          <p:cNvSpPr/>
          <p:nvPr/>
        </p:nvSpPr>
        <p:spPr>
          <a:xfrm>
            <a:off x="6170710" y="2561263"/>
            <a:ext cx="79541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86A0F7-326E-B4FC-C768-0ABABFB60570}"/>
              </a:ext>
            </a:extLst>
          </p:cNvPr>
          <p:cNvSpPr/>
          <p:nvPr/>
        </p:nvSpPr>
        <p:spPr>
          <a:xfrm>
            <a:off x="6350922" y="3210728"/>
            <a:ext cx="56137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8428CB-8D05-D989-A92C-5F24244ECA2E}"/>
              </a:ext>
            </a:extLst>
          </p:cNvPr>
          <p:cNvSpPr/>
          <p:nvPr/>
        </p:nvSpPr>
        <p:spPr>
          <a:xfrm>
            <a:off x="6337974" y="3982969"/>
            <a:ext cx="510076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04757C0-FD26-0C27-FED6-3EC98AFA82B0}"/>
              </a:ext>
            </a:extLst>
          </p:cNvPr>
          <p:cNvSpPr/>
          <p:nvPr/>
        </p:nvSpPr>
        <p:spPr>
          <a:xfrm>
            <a:off x="6352347" y="4668520"/>
            <a:ext cx="510076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EB84C41-9006-8F5C-A863-052842FE0CD9}"/>
              </a:ext>
            </a:extLst>
          </p:cNvPr>
          <p:cNvSpPr/>
          <p:nvPr/>
        </p:nvSpPr>
        <p:spPr>
          <a:xfrm>
            <a:off x="6358597" y="5428478"/>
            <a:ext cx="56137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10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918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376192" y="41820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시그널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56509" y="1417880"/>
            <a:ext cx="4825507" cy="37275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486474" y="1712603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44297"/>
              </p:ext>
            </p:extLst>
          </p:nvPr>
        </p:nvGraphicFramePr>
        <p:xfrm>
          <a:off x="3073115" y="4262719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6229114" y="4476277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9114" y="4777584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리뷰 </a:t>
            </a:r>
            <a:r>
              <a:rPr lang="en-US" altLang="ko-KR" dirty="0"/>
              <a:t>&gt; </a:t>
            </a:r>
            <a:r>
              <a:rPr lang="ko-KR" altLang="en-US" dirty="0"/>
              <a:t>상세 리뷰 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336709" y="14468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2022-08-23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3213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439114" y="1991135"/>
          <a:ext cx="1444536" cy="1910845"/>
        </p:xfrm>
        <a:graphic>
          <a:graphicData uri="http://schemas.openxmlformats.org/drawingml/2006/table">
            <a:tbl>
              <a:tblPr/>
              <a:tblGrid>
                <a:gridCol w="14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8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016968" y="284027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4069172" y="1991017"/>
            <a:ext cx="2827322" cy="22685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defTabSz="742950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감동 그 자체</a:t>
            </a: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2B6959-2972-BA77-EB40-020777C62912}"/>
              </a:ext>
            </a:extLst>
          </p:cNvPr>
          <p:cNvSpPr/>
          <p:nvPr/>
        </p:nvSpPr>
        <p:spPr>
          <a:xfrm>
            <a:off x="5160348" y="465392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212D20-60EC-503E-E258-11DC9FCD250E}"/>
              </a:ext>
            </a:extLst>
          </p:cNvPr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수정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 본인에게만 리뷰 수정과 삭제 버튼 보이기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 defTabSz="742950">
              <a:buFontTx/>
              <a:buChar char="-"/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누른 추천 수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개인당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추천가능하고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텍스트 부분 클릭 시 반응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쓴 댓글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64">
            <a:extLst>
              <a:ext uri="{FF2B5EF4-FFF2-40B4-BE49-F238E27FC236}">
                <a16:creationId xmlns:a16="http://schemas.microsoft.com/office/drawing/2014/main" id="{5AD76400-E473-F8E9-77F7-9BD050B1842E}"/>
              </a:ext>
            </a:extLst>
          </p:cNvPr>
          <p:cNvSpPr/>
          <p:nvPr/>
        </p:nvSpPr>
        <p:spPr>
          <a:xfrm>
            <a:off x="5371057" y="4777584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리뷰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3D20-FAD9-A9AE-1F6C-4720ECB6B5A7}"/>
              </a:ext>
            </a:extLst>
          </p:cNvPr>
          <p:cNvSpPr/>
          <p:nvPr/>
        </p:nvSpPr>
        <p:spPr bwMode="auto">
          <a:xfrm>
            <a:off x="2256509" y="5246314"/>
            <a:ext cx="4825507" cy="75655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899E39A-AEB2-5D26-C408-8A8520B53326}"/>
              </a:ext>
            </a:extLst>
          </p:cNvPr>
          <p:cNvSpPr/>
          <p:nvPr/>
        </p:nvSpPr>
        <p:spPr>
          <a:xfrm>
            <a:off x="2874209" y="41805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EEC28-587F-B63F-3EAA-6B42D60ED70B}"/>
              </a:ext>
            </a:extLst>
          </p:cNvPr>
          <p:cNvSpPr txBox="1"/>
          <p:nvPr/>
        </p:nvSpPr>
        <p:spPr>
          <a:xfrm>
            <a:off x="2498182" y="5246315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 err="1"/>
              <a:t>adafdda</a:t>
            </a:r>
            <a:r>
              <a:rPr lang="en-US" altLang="ko-KR" sz="1463" dirty="0"/>
              <a:t> </a:t>
            </a:r>
            <a:endParaRPr lang="ko-KR" altLang="en-US" sz="1463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5278E9ED-B1AA-7E6A-16BD-79B111F6CB0C}"/>
              </a:ext>
            </a:extLst>
          </p:cNvPr>
          <p:cNvSpPr/>
          <p:nvPr/>
        </p:nvSpPr>
        <p:spPr bwMode="auto">
          <a:xfrm>
            <a:off x="2402265" y="5335892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CE041-2AED-DE3A-52CE-2A8A4AAFB8AC}"/>
              </a:ext>
            </a:extLst>
          </p:cNvPr>
          <p:cNvSpPr txBox="1"/>
          <p:nvPr/>
        </p:nvSpPr>
        <p:spPr>
          <a:xfrm>
            <a:off x="3388888" y="5298189"/>
            <a:ext cx="370483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인정합니다</a:t>
            </a:r>
            <a:r>
              <a:rPr lang="en-US" altLang="ko-KR" sz="975" dirty="0"/>
              <a:t>…                                                  2022-08-23</a:t>
            </a:r>
            <a:endParaRPr lang="ko-KR" altLang="en-US" sz="975" dirty="0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143F7CB4-1C8F-D801-8CE0-1C2A392C6615}"/>
              </a:ext>
            </a:extLst>
          </p:cNvPr>
          <p:cNvSpPr/>
          <p:nvPr/>
        </p:nvSpPr>
        <p:spPr bwMode="auto">
          <a:xfrm>
            <a:off x="2409546" y="5561690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3EB25-E9CB-F0E5-7742-768D10144AF6}"/>
              </a:ext>
            </a:extLst>
          </p:cNvPr>
          <p:cNvSpPr txBox="1"/>
          <p:nvPr/>
        </p:nvSpPr>
        <p:spPr>
          <a:xfrm>
            <a:off x="2504671" y="5454578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draft131 </a:t>
            </a:r>
            <a:endParaRPr lang="ko-KR" altLang="en-US" sz="14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529CB-481A-E29D-BAA3-AD6390FC4660}"/>
              </a:ext>
            </a:extLst>
          </p:cNvPr>
          <p:cNvSpPr txBox="1"/>
          <p:nvPr/>
        </p:nvSpPr>
        <p:spPr>
          <a:xfrm>
            <a:off x="3388888" y="5493472"/>
            <a:ext cx="370483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인생드라마</a:t>
            </a:r>
            <a:r>
              <a:rPr lang="en-US" altLang="ko-KR" sz="975" dirty="0"/>
              <a:t>                                                    2022-08-23</a:t>
            </a:r>
            <a:endParaRPr lang="ko-KR" altLang="en-US" sz="975" dirty="0"/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D1AE8064-CFBC-349F-A1AB-E6353CBB5FB4}"/>
              </a:ext>
            </a:extLst>
          </p:cNvPr>
          <p:cNvSpPr/>
          <p:nvPr/>
        </p:nvSpPr>
        <p:spPr bwMode="auto">
          <a:xfrm>
            <a:off x="2409546" y="5806662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29E526-B42D-52C8-C18F-C763DA01E34B}"/>
              </a:ext>
            </a:extLst>
          </p:cNvPr>
          <p:cNvSpPr txBox="1"/>
          <p:nvPr/>
        </p:nvSpPr>
        <p:spPr>
          <a:xfrm>
            <a:off x="2504671" y="5702785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gani1 </a:t>
            </a:r>
            <a:endParaRPr lang="ko-KR" altLang="en-US" sz="1463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21955-23BE-5A1E-75AD-A87B506A17C0}"/>
              </a:ext>
            </a:extLst>
          </p:cNvPr>
          <p:cNvSpPr txBox="1"/>
          <p:nvPr/>
        </p:nvSpPr>
        <p:spPr>
          <a:xfrm>
            <a:off x="3388888" y="5735168"/>
            <a:ext cx="384616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저도요</a:t>
            </a:r>
            <a:r>
              <a:rPr lang="en-US" altLang="ko-KR" sz="975" dirty="0"/>
              <a:t>                                                          2022-08-23</a:t>
            </a:r>
            <a:endParaRPr lang="ko-KR" altLang="en-US" sz="975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289BEEA-8549-BE5F-B7E9-E973E8EE7258}"/>
              </a:ext>
            </a:extLst>
          </p:cNvPr>
          <p:cNvSpPr/>
          <p:nvPr/>
        </p:nvSpPr>
        <p:spPr>
          <a:xfrm>
            <a:off x="2057602" y="52463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68738-7BC4-DAC6-3898-58B81AD2D1E6}"/>
              </a:ext>
            </a:extLst>
          </p:cNvPr>
          <p:cNvSpPr txBox="1"/>
          <p:nvPr/>
        </p:nvSpPr>
        <p:spPr>
          <a:xfrm>
            <a:off x="4286873" y="5976864"/>
            <a:ext cx="197325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[2]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</a:t>
            </a:r>
            <a:endParaRPr lang="ko-KR" altLang="en-US" sz="813" dirty="0"/>
          </a:p>
        </p:txBody>
      </p:sp>
    </p:spTree>
    <p:extLst>
      <p:ext uri="{BB962C8B-B14F-4D97-AF65-F5344CB8AC3E}">
        <p14:creationId xmlns:p14="http://schemas.microsoft.com/office/powerpoint/2010/main" val="2127770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</a:t>
            </a:r>
          </a:p>
        </p:txBody>
      </p:sp>
    </p:spTree>
    <p:extLst>
      <p:ext uri="{BB962C8B-B14F-4D97-AF65-F5344CB8AC3E}">
        <p14:creationId xmlns:p14="http://schemas.microsoft.com/office/powerpoint/2010/main" val="2380018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4961" y="105810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게시글 검색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53045"/>
              </p:ext>
            </p:extLst>
          </p:nvPr>
        </p:nvGraphicFramePr>
        <p:xfrm>
          <a:off x="1754795" y="2049187"/>
          <a:ext cx="4795637" cy="28634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신규컨텐츠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주차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신규컨텐츠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054329" y="5189302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710223" y="1629746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691483" y="196143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25197" y="175074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</a:t>
            </a: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306197" y="1745870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 latinLnBrk="0">
              <a:defRPr/>
            </a:pP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370796" y="1745547"/>
            <a:ext cx="877500" cy="195823"/>
            <a:chOff x="3172974" y="960388"/>
            <a:chExt cx="1080000" cy="24101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42950">
                <a:defRPr/>
              </a:pP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42950">
                  <a:defRPr/>
                </a:pPr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42950">
                  <a:defRPr/>
                </a:pPr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5313627" y="1742427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61927" y="1353822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922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63488" y="1044468"/>
            <a:ext cx="1737022" cy="5205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상세 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소식게시판 글을 클릭했다면 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소식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31849" y="1648854"/>
            <a:ext cx="226857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7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주차 컨텐츠 업데이트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933317" y="1909121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33317" y="158604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995158" y="1648854"/>
            <a:ext cx="8066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555038" y="13441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 상세보기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5128520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583066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651133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5333270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541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1608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933317" y="5133678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844019" y="1310117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2A26979-59A8-1D8A-4FD7-FC31804F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02333"/>
              </p:ext>
            </p:extLst>
          </p:nvPr>
        </p:nvGraphicFramePr>
        <p:xfrm>
          <a:off x="2063461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21EC4C-5E8E-23B8-9FE7-8C8412C316D3}"/>
              </a:ext>
            </a:extLst>
          </p:cNvPr>
          <p:cNvSpPr/>
          <p:nvPr/>
        </p:nvSpPr>
        <p:spPr>
          <a:xfrm>
            <a:off x="2207251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C6EE846-D9F5-2363-2478-9367A2D47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46993"/>
              </p:ext>
            </p:extLst>
          </p:nvPr>
        </p:nvGraphicFramePr>
        <p:xfrm>
          <a:off x="2858173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E6E425-B431-45DE-7120-4A089EB9AE51}"/>
              </a:ext>
            </a:extLst>
          </p:cNvPr>
          <p:cNvSpPr/>
          <p:nvPr/>
        </p:nvSpPr>
        <p:spPr>
          <a:xfrm>
            <a:off x="3001963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4E3D971-CF21-CD49-6DF1-F97143205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95368"/>
              </p:ext>
            </p:extLst>
          </p:nvPr>
        </p:nvGraphicFramePr>
        <p:xfrm>
          <a:off x="3672279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8E4644-DC1B-24D3-C079-27F765896D71}"/>
              </a:ext>
            </a:extLst>
          </p:cNvPr>
          <p:cNvSpPr/>
          <p:nvPr/>
        </p:nvSpPr>
        <p:spPr>
          <a:xfrm>
            <a:off x="3816070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D49609A-D8F6-5E52-FE48-27A6679B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13701"/>
              </p:ext>
            </p:extLst>
          </p:nvPr>
        </p:nvGraphicFramePr>
        <p:xfrm>
          <a:off x="4484406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477EF4-00E7-8E5B-DEC8-C91E711E6DD2}"/>
              </a:ext>
            </a:extLst>
          </p:cNvPr>
          <p:cNvSpPr/>
          <p:nvPr/>
        </p:nvSpPr>
        <p:spPr>
          <a:xfrm>
            <a:off x="4628197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E01A49-AD56-D31D-0691-2A0ADC7E1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96528"/>
              </p:ext>
            </p:extLst>
          </p:nvPr>
        </p:nvGraphicFramePr>
        <p:xfrm>
          <a:off x="5281577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89966E-245A-C444-818A-D0CFD8975082}"/>
              </a:ext>
            </a:extLst>
          </p:cNvPr>
          <p:cNvSpPr/>
          <p:nvPr/>
        </p:nvSpPr>
        <p:spPr>
          <a:xfrm>
            <a:off x="5425367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33045DF-7C2F-4A4B-5323-A62A413D1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87062"/>
              </p:ext>
            </p:extLst>
          </p:nvPr>
        </p:nvGraphicFramePr>
        <p:xfrm>
          <a:off x="2063461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0F43E5-0CEC-2485-D991-732C6328EE91}"/>
              </a:ext>
            </a:extLst>
          </p:cNvPr>
          <p:cNvSpPr/>
          <p:nvPr/>
        </p:nvSpPr>
        <p:spPr>
          <a:xfrm>
            <a:off x="2207251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A4C34B7-6AE4-A4D6-79B7-2097E3821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09071"/>
              </p:ext>
            </p:extLst>
          </p:nvPr>
        </p:nvGraphicFramePr>
        <p:xfrm>
          <a:off x="2864046" y="3668539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9FCED0-8CC3-0798-9BF8-880AEA926E17}"/>
              </a:ext>
            </a:extLst>
          </p:cNvPr>
          <p:cNvSpPr/>
          <p:nvPr/>
        </p:nvSpPr>
        <p:spPr>
          <a:xfrm>
            <a:off x="3007836" y="3915194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80DFB68-2900-4AC1-0DDC-6C0AE506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76802"/>
              </p:ext>
            </p:extLst>
          </p:nvPr>
        </p:nvGraphicFramePr>
        <p:xfrm>
          <a:off x="3672279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DC59B9-3A61-F2CF-420E-A7AE0A2F388D}"/>
              </a:ext>
            </a:extLst>
          </p:cNvPr>
          <p:cNvSpPr/>
          <p:nvPr/>
        </p:nvSpPr>
        <p:spPr>
          <a:xfrm>
            <a:off x="3816070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94EA563-E065-24DC-B703-6244F16A7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78120"/>
              </p:ext>
            </p:extLst>
          </p:nvPr>
        </p:nvGraphicFramePr>
        <p:xfrm>
          <a:off x="4486221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092BE4-201C-A1CD-4D32-B41C139B553D}"/>
              </a:ext>
            </a:extLst>
          </p:cNvPr>
          <p:cNvSpPr/>
          <p:nvPr/>
        </p:nvSpPr>
        <p:spPr>
          <a:xfrm>
            <a:off x="4630012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C0C3868D-9532-2875-19E7-5AE740946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37917"/>
              </p:ext>
            </p:extLst>
          </p:nvPr>
        </p:nvGraphicFramePr>
        <p:xfrm>
          <a:off x="5302135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94AE90-D1C0-50B8-387E-506006CC13E5}"/>
              </a:ext>
            </a:extLst>
          </p:cNvPr>
          <p:cNvSpPr/>
          <p:nvPr/>
        </p:nvSpPr>
        <p:spPr>
          <a:xfrm>
            <a:off x="5445926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4EBBED-0860-6CE4-BF58-4E98046ED89E}"/>
              </a:ext>
            </a:extLst>
          </p:cNvPr>
          <p:cNvSpPr/>
          <p:nvPr/>
        </p:nvSpPr>
        <p:spPr>
          <a:xfrm>
            <a:off x="2020853" y="3149370"/>
            <a:ext cx="4651177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356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404270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헤더</a:t>
            </a:r>
            <a:r>
              <a:rPr lang="en-US" altLang="ko-KR"/>
              <a:t>/</a:t>
            </a:r>
            <a:r>
              <a:rPr lang="ko-KR" altLang="en-US"/>
              <a:t>메인</a:t>
            </a:r>
            <a:r>
              <a:rPr lang="en-US" altLang="ko-KR"/>
              <a:t>/</a:t>
            </a:r>
            <a:r>
              <a:rPr lang="ko-KR" altLang="en-US" err="1"/>
              <a:t>푸터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995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 기간 설정 후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주문기간 동안 작성한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리뷰를 다른 회원이 좋아요 클릭 시 표시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 보기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상세 보기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(58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으로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리뷰를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리뷰가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64262" y="2527803"/>
            <a:ext cx="1199367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내가 매긴 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0666" y="3686075"/>
            <a:ext cx="607859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5307121" y="375729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250666" y="49475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4.7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14546" y="3838565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11442" y="407246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070013" y="25514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035942" y="282579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79" name="모서리가 둥근 직사각형 64">
            <a:extLst>
              <a:ext uri="{FF2B5EF4-FFF2-40B4-BE49-F238E27FC236}">
                <a16:creationId xmlns:a16="http://schemas.microsoft.com/office/drawing/2014/main" id="{11A1E054-DFA8-6EEB-C7B2-D11BCA10E4A4}"/>
              </a:ext>
            </a:extLst>
          </p:cNvPr>
          <p:cNvSpPr/>
          <p:nvPr/>
        </p:nvSpPr>
        <p:spPr>
          <a:xfrm>
            <a:off x="6233917" y="2573220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32909" y="2835435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FAA1FD6-8CC1-C23C-8148-B772B829E29A}"/>
              </a:ext>
            </a:extLst>
          </p:cNvPr>
          <p:cNvGraphicFramePr>
            <a:graphicFrameLocks noGrp="1"/>
          </p:cNvGraphicFramePr>
          <p:nvPr/>
        </p:nvGraphicFramePr>
        <p:xfrm>
          <a:off x="5297407" y="2492896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B561C41E-E7E7-FADA-6120-37B1ABE82A34}"/>
              </a:ext>
            </a:extLst>
          </p:cNvPr>
          <p:cNvGraphicFramePr>
            <a:graphicFrameLocks noGrp="1"/>
          </p:cNvGraphicFramePr>
          <p:nvPr/>
        </p:nvGraphicFramePr>
        <p:xfrm>
          <a:off x="5298500" y="506324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모서리가 둥근 직사각형 64">
            <a:extLst>
              <a:ext uri="{FF2B5EF4-FFF2-40B4-BE49-F238E27FC236}">
                <a16:creationId xmlns:a16="http://schemas.microsoft.com/office/drawing/2014/main" id="{5AF5E6E1-BF4A-CA30-5113-46BD233F00A0}"/>
              </a:ext>
            </a:extLst>
          </p:cNvPr>
          <p:cNvSpPr/>
          <p:nvPr/>
        </p:nvSpPr>
        <p:spPr>
          <a:xfrm>
            <a:off x="6178612" y="5137521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175508" y="5375806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</p:spTree>
    <p:extLst>
      <p:ext uri="{BB962C8B-B14F-4D97-AF65-F5344CB8AC3E}">
        <p14:creationId xmlns:p14="http://schemas.microsoft.com/office/powerpoint/2010/main" val="4215534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 기간 설정 후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주문기간 동안 작성한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리뷰를 다른 회원이 좋아요 클릭 시 표시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 보기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상세 보기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(58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으로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리뷰를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리뷰가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64262" y="2527803"/>
            <a:ext cx="1199367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내가 매긴 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0666" y="3686075"/>
            <a:ext cx="607859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5307121" y="375729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250666" y="49475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4.7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14546" y="3838565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11442" y="407246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070013" y="25514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035942" y="282579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79" name="모서리가 둥근 직사각형 64">
            <a:extLst>
              <a:ext uri="{FF2B5EF4-FFF2-40B4-BE49-F238E27FC236}">
                <a16:creationId xmlns:a16="http://schemas.microsoft.com/office/drawing/2014/main" id="{11A1E054-DFA8-6EEB-C7B2-D11BCA10E4A4}"/>
              </a:ext>
            </a:extLst>
          </p:cNvPr>
          <p:cNvSpPr/>
          <p:nvPr/>
        </p:nvSpPr>
        <p:spPr>
          <a:xfrm>
            <a:off x="6233917" y="2573220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32909" y="2835435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FAA1FD6-8CC1-C23C-8148-B772B829E29A}"/>
              </a:ext>
            </a:extLst>
          </p:cNvPr>
          <p:cNvGraphicFramePr>
            <a:graphicFrameLocks noGrp="1"/>
          </p:cNvGraphicFramePr>
          <p:nvPr/>
        </p:nvGraphicFramePr>
        <p:xfrm>
          <a:off x="5297407" y="2492896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B561C41E-E7E7-FADA-6120-37B1ABE82A34}"/>
              </a:ext>
            </a:extLst>
          </p:cNvPr>
          <p:cNvGraphicFramePr>
            <a:graphicFrameLocks noGrp="1"/>
          </p:cNvGraphicFramePr>
          <p:nvPr/>
        </p:nvGraphicFramePr>
        <p:xfrm>
          <a:off x="5298500" y="506324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모서리가 둥근 직사각형 64">
            <a:extLst>
              <a:ext uri="{FF2B5EF4-FFF2-40B4-BE49-F238E27FC236}">
                <a16:creationId xmlns:a16="http://schemas.microsoft.com/office/drawing/2014/main" id="{5AF5E6E1-BF4A-CA30-5113-46BD233F00A0}"/>
              </a:ext>
            </a:extLst>
          </p:cNvPr>
          <p:cNvSpPr/>
          <p:nvPr/>
        </p:nvSpPr>
        <p:spPr>
          <a:xfrm>
            <a:off x="6178612" y="5137521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175508" y="5375806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</p:spTree>
    <p:extLst>
      <p:ext uri="{BB962C8B-B14F-4D97-AF65-F5344CB8AC3E}">
        <p14:creationId xmlns:p14="http://schemas.microsoft.com/office/powerpoint/2010/main" val="2798937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376192" y="4182042"/>
            <a:ext cx="607859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56509" y="1417880"/>
            <a:ext cx="4825507" cy="37275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486474" y="1712603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44039"/>
              </p:ext>
            </p:extLst>
          </p:nvPr>
        </p:nvGraphicFramePr>
        <p:xfrm>
          <a:off x="3073115" y="4262719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6229114" y="4476277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9114" y="4777584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  <a:r>
              <a:rPr lang="en-US" altLang="ko-KR" dirty="0"/>
              <a:t>(</a:t>
            </a:r>
            <a:r>
              <a:rPr lang="ko-KR" altLang="en-US" dirty="0"/>
              <a:t>상세 리뷰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2336709" y="14468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37962"/>
              </p:ext>
            </p:extLst>
          </p:nvPr>
        </p:nvGraphicFramePr>
        <p:xfrm>
          <a:off x="2439114" y="1991135"/>
          <a:ext cx="1444536" cy="1910845"/>
        </p:xfrm>
        <a:graphic>
          <a:graphicData uri="http://schemas.openxmlformats.org/drawingml/2006/table">
            <a:tbl>
              <a:tblPr/>
              <a:tblGrid>
                <a:gridCol w="14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8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016968" y="284027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4069172" y="1991017"/>
            <a:ext cx="2827322" cy="22685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r>
              <a:rPr lang="ko-KR" altLang="en-US" sz="813" dirty="0"/>
              <a:t>마동석이 </a:t>
            </a:r>
            <a:r>
              <a:rPr lang="ko-KR" altLang="en-US" sz="813" dirty="0" err="1"/>
              <a:t>마동석했다</a:t>
            </a:r>
            <a:r>
              <a:rPr lang="en-US" altLang="ko-KR" sz="813" dirty="0"/>
              <a:t>….</a:t>
            </a:r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pPr algn="ctr"/>
            <a:endParaRPr lang="en-US" altLang="ko-KR" sz="813" dirty="0"/>
          </a:p>
          <a:p>
            <a:pPr algn="ctr"/>
            <a:endParaRPr lang="en-US" altLang="ko-KR" sz="813" dirty="0"/>
          </a:p>
        </p:txBody>
      </p:sp>
    </p:spTree>
    <p:extLst>
      <p:ext uri="{BB962C8B-B14F-4D97-AF65-F5344CB8AC3E}">
        <p14:creationId xmlns:p14="http://schemas.microsoft.com/office/powerpoint/2010/main" val="3254138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설정 후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작성기간 동안 작성한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리스트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댓글내용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댓글을 표시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댓글을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댓글이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77813" y="2622532"/>
            <a:ext cx="61427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5648" y="3778822"/>
            <a:ext cx="607859" cy="407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308811" y="5078242"/>
            <a:ext cx="370614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59445" y="3930658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97705" y="253553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댓글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59445" y="2689013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259445" y="528222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69952-79D3-BE69-F879-7EEFC51496D2}"/>
              </a:ext>
            </a:extLst>
          </p:cNvPr>
          <p:cNvSpPr/>
          <p:nvPr/>
        </p:nvSpPr>
        <p:spPr bwMode="auto">
          <a:xfrm>
            <a:off x="4168583" y="268091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en-US" altLang="ko-KR" sz="813" dirty="0"/>
              <a:t>{</a:t>
            </a:r>
            <a:r>
              <a:rPr lang="ko-KR" altLang="en-US" sz="813" dirty="0"/>
              <a:t>댓글내용</a:t>
            </a:r>
            <a:r>
              <a:rPr lang="en-US" altLang="ko-KR" sz="813" dirty="0"/>
              <a:t>}</a:t>
            </a:r>
            <a:endParaRPr lang="ko-KR" altLang="en-US" sz="813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4D7168-983A-E782-0BD6-D9C8659570D3}"/>
              </a:ext>
            </a:extLst>
          </p:cNvPr>
          <p:cNvSpPr/>
          <p:nvPr/>
        </p:nvSpPr>
        <p:spPr bwMode="auto">
          <a:xfrm>
            <a:off x="4168583" y="3847817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재밌네요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B0C7C2-C17E-309A-4D27-A7FA6FA332C7}"/>
              </a:ext>
            </a:extLst>
          </p:cNvPr>
          <p:cNvSpPr/>
          <p:nvPr/>
        </p:nvSpPr>
        <p:spPr bwMode="auto">
          <a:xfrm>
            <a:off x="4168583" y="518107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명작</a:t>
            </a:r>
          </a:p>
        </p:txBody>
      </p:sp>
    </p:spTree>
    <p:extLst>
      <p:ext uri="{BB962C8B-B14F-4D97-AF65-F5344CB8AC3E}">
        <p14:creationId xmlns:p14="http://schemas.microsoft.com/office/powerpoint/2010/main" val="3982874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수정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 수정 가능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입력정보 검증진행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개인정보를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수정하시겠습니까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수정이 완료되었습니다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Confirm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개인정보 수정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5801C2BD-B562-EE49-BAD3-2F17A361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95950"/>
              </p:ext>
            </p:extLst>
          </p:nvPr>
        </p:nvGraphicFramePr>
        <p:xfrm>
          <a:off x="2291671" y="1502508"/>
          <a:ext cx="4814125" cy="138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  </a:t>
                      </a:r>
                      <a:r>
                        <a:rPr lang="ko-KR" altLang="en-US" sz="700" b="1" dirty="0">
                          <a:latin typeface="맑은 고딕" pitchFamily="50" charset="-127"/>
                          <a:ea typeface="+mn-ea"/>
                        </a:rPr>
                        <a:t>메일 수신 여부 </a:t>
                      </a:r>
                      <a:r>
                        <a:rPr lang="en-US" altLang="ko-KR" sz="700" b="1" dirty="0">
                          <a:latin typeface="맑은 고딕" pitchFamily="50" charset="-127"/>
                          <a:ea typeface="+mn-ea"/>
                        </a:rPr>
                        <a:t>:    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수신함     수신하지 않음  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이벤트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ko-KR" altLang="en-US" sz="700" b="0" dirty="0" err="1">
                          <a:latin typeface="맑은 고딕" pitchFamily="50" charset="-127"/>
                          <a:ea typeface="+mn-ea"/>
                        </a:rPr>
                        <a:t>혜택알림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이름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05A9E0-FC63-FD7E-5136-6A0655110A9A}"/>
              </a:ext>
            </a:extLst>
          </p:cNvPr>
          <p:cNvSpPr/>
          <p:nvPr/>
        </p:nvSpPr>
        <p:spPr bwMode="auto">
          <a:xfrm flipH="1">
            <a:off x="4142215" y="2567085"/>
            <a:ext cx="160734" cy="232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5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0FFCF7E-4CB0-1FA4-F96E-C5F972AA5252}"/>
              </a:ext>
            </a:extLst>
          </p:cNvPr>
          <p:cNvSpPr/>
          <p:nvPr/>
        </p:nvSpPr>
        <p:spPr>
          <a:xfrm>
            <a:off x="3055972" y="1571107"/>
            <a:ext cx="114646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731" dirty="0" err="1"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29B3E9A-84DA-9FB1-FBBA-8814B3C3F2C7}"/>
              </a:ext>
            </a:extLst>
          </p:cNvPr>
          <p:cNvSpPr/>
          <p:nvPr/>
        </p:nvSpPr>
        <p:spPr>
          <a:xfrm>
            <a:off x="3052566" y="1919221"/>
            <a:ext cx="86754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이름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924573-86A7-9D37-31B0-6D8C0218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571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FB2BEF-149E-3480-F4C7-BBE3BC28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591" y="2255819"/>
            <a:ext cx="388182" cy="204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599CB5-0E82-AA70-8CBE-80FADCA2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000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7E3B11-4C8B-D4E0-801A-3CBDFD4ECCB6}"/>
              </a:ext>
            </a:extLst>
          </p:cNvPr>
          <p:cNvSpPr/>
          <p:nvPr/>
        </p:nvSpPr>
        <p:spPr>
          <a:xfrm>
            <a:off x="3520490" y="2200569"/>
            <a:ext cx="930063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63" dirty="0">
                <a:latin typeface="맑은 고딕" pitchFamily="50" charset="-127"/>
                <a:ea typeface="맑은 고딕" pitchFamily="50" charset="-127"/>
              </a:rPr>
              <a:t>-        - </a:t>
            </a:r>
          </a:p>
        </p:txBody>
      </p:sp>
      <p:pic>
        <p:nvPicPr>
          <p:cNvPr id="74" name="Picture 40">
            <a:extLst>
              <a:ext uri="{FF2B5EF4-FFF2-40B4-BE49-F238E27FC236}">
                <a16:creationId xmlns:a16="http://schemas.microsoft.com/office/drawing/2014/main" id="{CEED717E-98EA-16A3-C33F-18CB9988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000" y="1611426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A762C57B-7435-8BD2-A758-52AEB2E3AD9B}"/>
              </a:ext>
            </a:extLst>
          </p:cNvPr>
          <p:cNvSpPr/>
          <p:nvPr/>
        </p:nvSpPr>
        <p:spPr>
          <a:xfrm>
            <a:off x="4981031" y="1639104"/>
            <a:ext cx="58507" cy="585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0">
            <a:extLst>
              <a:ext uri="{FF2B5EF4-FFF2-40B4-BE49-F238E27FC236}">
                <a16:creationId xmlns:a16="http://schemas.microsoft.com/office/drawing/2014/main" id="{35E76AB5-D985-51B9-9F1B-6487DB74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249" y="1605159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C3985D35-3825-2818-20AA-CA8E291B19C8}"/>
              </a:ext>
            </a:extLst>
          </p:cNvPr>
          <p:cNvSpPr/>
          <p:nvPr/>
        </p:nvSpPr>
        <p:spPr>
          <a:xfrm>
            <a:off x="2256509" y="3308418"/>
            <a:ext cx="112242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b="1" dirty="0"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1716B0-D6A9-4A31-801F-3EAA5E52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578" y="3580687"/>
            <a:ext cx="4833381" cy="7500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1ABA760-FC27-408D-D3F0-AFCC9AAA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009" y="3580687"/>
            <a:ext cx="161950" cy="750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B4C6AC4-A607-2397-12F4-1D45B7EBECBB}"/>
              </a:ext>
            </a:extLst>
          </p:cNvPr>
          <p:cNvSpPr/>
          <p:nvPr/>
        </p:nvSpPr>
        <p:spPr>
          <a:xfrm>
            <a:off x="2232601" y="4336026"/>
            <a:ext cx="46358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동의함</a:t>
            </a:r>
            <a:endParaRPr lang="en-US" altLang="ko-KR" sz="73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4807BEB3-8063-2432-7C47-93C93DD9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3210" y="4379043"/>
            <a:ext cx="116086" cy="11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모서리가 둥근 직사각형 27">
            <a:extLst>
              <a:ext uri="{FF2B5EF4-FFF2-40B4-BE49-F238E27FC236}">
                <a16:creationId xmlns:a16="http://schemas.microsoft.com/office/drawing/2014/main" id="{2D89A955-2935-F0EC-D119-76F9B235CF4B}"/>
              </a:ext>
            </a:extLst>
          </p:cNvPr>
          <p:cNvSpPr/>
          <p:nvPr/>
        </p:nvSpPr>
        <p:spPr>
          <a:xfrm>
            <a:off x="3939816" y="4707816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02" name="모서리가 둥근 직사각형 28">
            <a:extLst>
              <a:ext uri="{FF2B5EF4-FFF2-40B4-BE49-F238E27FC236}">
                <a16:creationId xmlns:a16="http://schemas.microsoft.com/office/drawing/2014/main" id="{6DA339D6-70AE-E202-6DE8-08460C822A69}"/>
              </a:ext>
            </a:extLst>
          </p:cNvPr>
          <p:cNvSpPr/>
          <p:nvPr/>
        </p:nvSpPr>
        <p:spPr>
          <a:xfrm>
            <a:off x="4722043" y="4707816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7C841F-08B9-FB89-6123-3F44D86B7C3E}"/>
              </a:ext>
            </a:extLst>
          </p:cNvPr>
          <p:cNvSpPr/>
          <p:nvPr/>
        </p:nvSpPr>
        <p:spPr bwMode="auto">
          <a:xfrm>
            <a:off x="3147591" y="2611179"/>
            <a:ext cx="1803409" cy="2264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D9738CE-7E52-1BCF-B0D2-FFA51B281775}"/>
              </a:ext>
            </a:extLst>
          </p:cNvPr>
          <p:cNvSpPr/>
          <p:nvPr/>
        </p:nvSpPr>
        <p:spPr>
          <a:xfrm>
            <a:off x="3754798" y="4614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5EBCABC-1DE6-72FA-743D-B50F003775E5}"/>
              </a:ext>
            </a:extLst>
          </p:cNvPr>
          <p:cNvSpPr/>
          <p:nvPr/>
        </p:nvSpPr>
        <p:spPr>
          <a:xfrm>
            <a:off x="4545755" y="461278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CFCE3512-FDFC-6195-562D-D46AEA64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56460"/>
              </p:ext>
            </p:extLst>
          </p:nvPr>
        </p:nvGraphicFramePr>
        <p:xfrm>
          <a:off x="2671252" y="5375629"/>
          <a:ext cx="3969118" cy="510777"/>
        </p:xfrm>
        <a:graphic>
          <a:graphicData uri="http://schemas.openxmlformats.org/drawingml/2006/table">
            <a:tbl>
              <a:tblPr/>
              <a:tblGrid>
                <a:gridCol w="11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2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 형식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올바른 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타원 108">
            <a:extLst>
              <a:ext uri="{FF2B5EF4-FFF2-40B4-BE49-F238E27FC236}">
                <a16:creationId xmlns:a16="http://schemas.microsoft.com/office/drawing/2014/main" id="{C155FDB4-00D1-5309-8675-51207E9E284C}"/>
              </a:ext>
            </a:extLst>
          </p:cNvPr>
          <p:cNvSpPr/>
          <p:nvPr/>
        </p:nvSpPr>
        <p:spPr>
          <a:xfrm>
            <a:off x="2481172" y="521587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089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 시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생성 규칙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 조합 필수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5~20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변경 검사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완료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변경이 완료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되었습니다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로그인 후 이용해 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로그아웃 → 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 이동 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3440A8-0499-D3A2-6244-9B49BFA4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1573502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199FCE-3D2A-7091-C085-87304B11451E}"/>
              </a:ext>
            </a:extLst>
          </p:cNvPr>
          <p:cNvSpPr/>
          <p:nvPr/>
        </p:nvSpPr>
        <p:spPr>
          <a:xfrm>
            <a:off x="3492463" y="156610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현재의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1034D4-7D84-BA2D-DCB7-8D468182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04065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F64A44-56B4-DA59-30DD-4D0F510BCDF8}"/>
              </a:ext>
            </a:extLst>
          </p:cNvPr>
          <p:cNvSpPr/>
          <p:nvPr/>
        </p:nvSpPr>
        <p:spPr>
          <a:xfrm>
            <a:off x="3486636" y="2033256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80208C-1F3A-5E18-61D5-09666E64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29882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5A97C-BA5F-2FC7-2C30-02E8FCF69EA2}"/>
              </a:ext>
            </a:extLst>
          </p:cNvPr>
          <p:cNvSpPr/>
          <p:nvPr/>
        </p:nvSpPr>
        <p:spPr>
          <a:xfrm>
            <a:off x="3486636" y="229142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확인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16C4AA6-D960-C2B6-B1BB-621FA90E80D6}"/>
              </a:ext>
            </a:extLst>
          </p:cNvPr>
          <p:cNvCxnSpPr/>
          <p:nvPr/>
        </p:nvCxnSpPr>
        <p:spPr>
          <a:xfrm>
            <a:off x="3510946" y="1910572"/>
            <a:ext cx="24454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2C9282-02D0-7FC2-D3A2-473BC011195B}"/>
              </a:ext>
            </a:extLst>
          </p:cNvPr>
          <p:cNvSpPr/>
          <p:nvPr/>
        </p:nvSpPr>
        <p:spPr>
          <a:xfrm>
            <a:off x="3433986" y="2570630"/>
            <a:ext cx="2633571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특수문자를 조합하여 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18">
            <a:extLst>
              <a:ext uri="{FF2B5EF4-FFF2-40B4-BE49-F238E27FC236}">
                <a16:creationId xmlns:a16="http://schemas.microsoft.com/office/drawing/2014/main" id="{A389F23C-A408-8C8D-4CC0-608D72944FED}"/>
              </a:ext>
            </a:extLst>
          </p:cNvPr>
          <p:cNvSpPr/>
          <p:nvPr/>
        </p:nvSpPr>
        <p:spPr>
          <a:xfrm>
            <a:off x="3979535" y="3191574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42" name="모서리가 둥근 직사각형 19">
            <a:extLst>
              <a:ext uri="{FF2B5EF4-FFF2-40B4-BE49-F238E27FC236}">
                <a16:creationId xmlns:a16="http://schemas.microsoft.com/office/drawing/2014/main" id="{BDF1106B-378D-E29C-5F95-98D84084D84C}"/>
              </a:ext>
            </a:extLst>
          </p:cNvPr>
          <p:cNvSpPr/>
          <p:nvPr/>
        </p:nvSpPr>
        <p:spPr>
          <a:xfrm>
            <a:off x="4692390" y="3191574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608E38A-B0AA-D325-B3FB-1E0C578F1F39}"/>
              </a:ext>
            </a:extLst>
          </p:cNvPr>
          <p:cNvSpPr/>
          <p:nvPr/>
        </p:nvSpPr>
        <p:spPr>
          <a:xfrm>
            <a:off x="387862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64E085-5456-A4AF-F622-12CF12D8A823}"/>
              </a:ext>
            </a:extLst>
          </p:cNvPr>
          <p:cNvSpPr/>
          <p:nvPr/>
        </p:nvSpPr>
        <p:spPr>
          <a:xfrm>
            <a:off x="462157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A313BD-658E-0A52-1A60-83C505033CB5}"/>
              </a:ext>
            </a:extLst>
          </p:cNvPr>
          <p:cNvSpPr/>
          <p:nvPr/>
        </p:nvSpPr>
        <p:spPr>
          <a:xfrm>
            <a:off x="4824973" y="1576282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F73D64-D645-6B13-F2BD-6756810D87F9}"/>
              </a:ext>
            </a:extLst>
          </p:cNvPr>
          <p:cNvSpPr/>
          <p:nvPr/>
        </p:nvSpPr>
        <p:spPr>
          <a:xfrm>
            <a:off x="4831181" y="2038573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959410-D083-CDE0-8C35-951A87B9A17E}"/>
              </a:ext>
            </a:extLst>
          </p:cNvPr>
          <p:cNvSpPr/>
          <p:nvPr/>
        </p:nvSpPr>
        <p:spPr>
          <a:xfrm>
            <a:off x="4838920" y="2280339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695C846-338B-FBEE-F6C9-D06406AE2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23186"/>
              </p:ext>
            </p:extLst>
          </p:nvPr>
        </p:nvGraphicFramePr>
        <p:xfrm>
          <a:off x="2492022" y="3794788"/>
          <a:ext cx="4270500" cy="1464953"/>
        </p:xfrm>
        <a:graphic>
          <a:graphicData uri="http://schemas.openxmlformats.org/drawingml/2006/table">
            <a:tbl>
              <a:tblPr/>
              <a:tblGrid>
                <a:gridCol w="160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6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틀림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어긋나는 경우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맞게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406041" y="3703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296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안내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아이디는 재사용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시 회원정보 삭제 및 데이터 복구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게시판형 서비스에 등록한 게시물은 탈퇴 후에도 남아있으며 탈퇴 이후에는 삭제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동의를 통해 안내고지 다시 한번 확인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완료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탈퇴가 완료 되었습니다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이용해 주셔서 감사합니다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페이지로 이동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회원 탈퇴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366396" y="353764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D054B8-F1AA-A7D5-D3BF-4AFDB3A7A6A0}"/>
              </a:ext>
            </a:extLst>
          </p:cNvPr>
          <p:cNvSpPr/>
          <p:nvPr/>
        </p:nvSpPr>
        <p:spPr>
          <a:xfrm>
            <a:off x="2406041" y="1456016"/>
            <a:ext cx="1795463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53" b="1" dirty="0">
                <a:latin typeface="맑은 고딕" pitchFamily="50" charset="-127"/>
                <a:ea typeface="맑은 고딕" pitchFamily="50" charset="-127"/>
              </a:rPr>
              <a:t>회원 탈퇴 시 꼭 확인해 주세요</a:t>
            </a:r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E1133-1349-8FCD-5C64-71986506610B}"/>
              </a:ext>
            </a:extLst>
          </p:cNvPr>
          <p:cNvSpPr/>
          <p:nvPr/>
        </p:nvSpPr>
        <p:spPr>
          <a:xfrm>
            <a:off x="2472020" y="1692144"/>
            <a:ext cx="4158074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사용하고 계신 아이디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({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이용자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ID})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는 탈퇴할 경우 재사용이 불가능 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 회원정보는 모두 삭제됩니다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 삭제된 데이터는 복구되지 않습니다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67D797-2295-46B5-47E7-195FC5E34939}"/>
              </a:ext>
            </a:extLst>
          </p:cNvPr>
          <p:cNvSpPr/>
          <p:nvPr/>
        </p:nvSpPr>
        <p:spPr>
          <a:xfrm>
            <a:off x="2410036" y="1362670"/>
            <a:ext cx="4550569" cy="2536137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D8AD11-C502-1F8F-2C97-993F0886FE02}"/>
              </a:ext>
            </a:extLst>
          </p:cNvPr>
          <p:cNvSpPr/>
          <p:nvPr/>
        </p:nvSpPr>
        <p:spPr>
          <a:xfrm>
            <a:off x="6868339" y="176163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91077-D4EA-077A-2208-716D2AC0E55F}"/>
              </a:ext>
            </a:extLst>
          </p:cNvPr>
          <p:cNvSpPr/>
          <p:nvPr/>
        </p:nvSpPr>
        <p:spPr>
          <a:xfrm>
            <a:off x="2472020" y="1916228"/>
            <a:ext cx="4158074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13" dirty="0"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이후에도 게시판형 서비스에 등록한 게시물은 남아있습니다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삭제를 원하신다면 미리 삭제하시기 바랍니다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7E1B0-4325-0192-3D5D-AAB8629D47DE}"/>
              </a:ext>
            </a:extLst>
          </p:cNvPr>
          <p:cNvSpPr txBox="1"/>
          <p:nvPr/>
        </p:nvSpPr>
        <p:spPr>
          <a:xfrm>
            <a:off x="2499823" y="2806078"/>
            <a:ext cx="4396319" cy="48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3" b="1" dirty="0">
                <a:solidFill>
                  <a:schemeClr val="accent6"/>
                </a:solidFill>
              </a:rPr>
              <a:t>탈퇴 후에는 동일한 아이디로 다시 가입할 수 없으며 아이디와 데이터는 복구할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 </a:t>
            </a:r>
          </a:p>
          <a:p>
            <a:r>
              <a:rPr lang="ko-KR" altLang="en-US" sz="853" b="1" dirty="0">
                <a:solidFill>
                  <a:schemeClr val="accent6"/>
                </a:solidFill>
              </a:rPr>
              <a:t>게시판형 서비스에 남아 있는 게시글은 삭제할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</a:t>
            </a:r>
            <a:endParaRPr lang="ko-KR" altLang="en-US" sz="853" b="1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5B9783-5078-9FEA-7305-20912709142B}"/>
              </a:ext>
            </a:extLst>
          </p:cNvPr>
          <p:cNvSpPr/>
          <p:nvPr/>
        </p:nvSpPr>
        <p:spPr bwMode="auto">
          <a:xfrm>
            <a:off x="2563907" y="3574676"/>
            <a:ext cx="94690" cy="10822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2A32F-6861-B5B7-52F3-75394C98184F}"/>
              </a:ext>
            </a:extLst>
          </p:cNvPr>
          <p:cNvSpPr txBox="1"/>
          <p:nvPr/>
        </p:nvSpPr>
        <p:spPr>
          <a:xfrm>
            <a:off x="2631881" y="3525365"/>
            <a:ext cx="288439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/>
              <a:t>안내 사항을 모두 확인했으며</a:t>
            </a:r>
            <a:r>
              <a:rPr lang="en-US" altLang="ko-KR" sz="813" dirty="0"/>
              <a:t>, </a:t>
            </a:r>
            <a:r>
              <a:rPr lang="ko-KR" altLang="en-US" sz="813" dirty="0"/>
              <a:t>이에 동의합니다</a:t>
            </a:r>
            <a:r>
              <a:rPr lang="en-US" altLang="ko-KR" sz="813" dirty="0"/>
              <a:t>.</a:t>
            </a:r>
            <a:endParaRPr lang="ko-KR" altLang="en-US" sz="81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36E373-9D8E-7169-EB6D-AC06DC853526}"/>
              </a:ext>
            </a:extLst>
          </p:cNvPr>
          <p:cNvSpPr/>
          <p:nvPr/>
        </p:nvSpPr>
        <p:spPr bwMode="auto">
          <a:xfrm>
            <a:off x="4211527" y="4179387"/>
            <a:ext cx="1025542" cy="4016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1300" dirty="0"/>
              <a:t>확인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F5A5C5B-BB03-6203-B1D4-7C9E1CE3FB27}"/>
              </a:ext>
            </a:extLst>
          </p:cNvPr>
          <p:cNvSpPr/>
          <p:nvPr/>
        </p:nvSpPr>
        <p:spPr>
          <a:xfrm>
            <a:off x="3986329" y="431501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000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개인정보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71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개인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107134" y="2227027"/>
            <a:ext cx="3118630" cy="295274"/>
          </a:xfrm>
          <a:prstGeom prst="roundRect">
            <a:avLst/>
          </a:prstGeom>
          <a:solidFill>
            <a:schemeClr val="accent2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비밀변호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695669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개인정보 수정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1567268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이메일 주소[고정, 수정불가]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DF4259-B9AB-A224-C3D2-1850F7EBDB11}"/>
              </a:ext>
            </a:extLst>
          </p:cNvPr>
          <p:cNvSpPr/>
          <p:nvPr/>
        </p:nvSpPr>
        <p:spPr bwMode="auto">
          <a:xfrm>
            <a:off x="2108441" y="2658348"/>
            <a:ext cx="3127251" cy="295274"/>
          </a:xfrm>
          <a:prstGeom prst="roundRect">
            <a:avLst/>
          </a:prstGeom>
          <a:solidFill>
            <a:schemeClr val="accent5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개인정보 변경</a:t>
            </a:r>
          </a:p>
        </p:txBody>
      </p:sp>
    </p:spTree>
    <p:extLst>
      <p:ext uri="{BB962C8B-B14F-4D97-AF65-F5344CB8AC3E}">
        <p14:creationId xmlns:p14="http://schemas.microsoft.com/office/powerpoint/2010/main" val="2784510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비밀번호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endParaRPr lang="en-US" altLang="ko-KR" sz="7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695669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비밀번호 변경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1558642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sz="800" dirty="0">
                <a:latin typeface="Malgun Gothic"/>
                <a:ea typeface="Malgun Gothic"/>
              </a:rPr>
              <a:t>이메일 주소[고정, 수정불가]</a:t>
            </a:r>
            <a:endParaRPr 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284469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기존 비밀번호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033D3F6-C65F-4990-4C1A-90C7D4773568}"/>
              </a:ext>
            </a:extLst>
          </p:cNvPr>
          <p:cNvSpPr/>
          <p:nvPr/>
        </p:nvSpPr>
        <p:spPr bwMode="auto">
          <a:xfrm>
            <a:off x="2106332" y="3017715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새로운 비밀번호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5F9DF-F45C-8DB8-51A0-965838515328}"/>
              </a:ext>
            </a:extLst>
          </p:cNvPr>
          <p:cNvSpPr txBox="1"/>
          <p:nvPr/>
        </p:nvSpPr>
        <p:spPr>
          <a:xfrm>
            <a:off x="2033922" y="2708790"/>
            <a:ext cx="3358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※ 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비밀번호는 8~20자 이내로 영문 대소문자, 숫자, 특수문자 중</a:t>
            </a:r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3가지 이상 </a:t>
            </a:r>
            <a:endParaRPr lang="ko-KR" altLang="en-US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   사용하여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입력해 주세요.</a:t>
            </a:r>
            <a:endParaRPr lang="ko-KR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5DFF051-C21B-7BD2-9A4C-54FBA7FE72C5}"/>
              </a:ext>
            </a:extLst>
          </p:cNvPr>
          <p:cNvSpPr/>
          <p:nvPr/>
        </p:nvSpPr>
        <p:spPr bwMode="auto">
          <a:xfrm>
            <a:off x="2107639" y="3388650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비밀번호 확인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EA3CC8-6F4A-906C-E277-B78E8B607E4C}"/>
              </a:ext>
            </a:extLst>
          </p:cNvPr>
          <p:cNvSpPr/>
          <p:nvPr/>
        </p:nvSpPr>
        <p:spPr bwMode="auto">
          <a:xfrm>
            <a:off x="2943410" y="4012695"/>
            <a:ext cx="1497806" cy="295274"/>
          </a:xfrm>
          <a:prstGeom prst="roundRect">
            <a:avLst/>
          </a:prstGeom>
          <a:solidFill>
            <a:schemeClr val="accent2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비밀변호 변경</a:t>
            </a:r>
          </a:p>
        </p:txBody>
      </p:sp>
    </p:spTree>
    <p:extLst>
      <p:ext uri="{BB962C8B-B14F-4D97-AF65-F5344CB8AC3E}">
        <p14:creationId xmlns:p14="http://schemas.microsoft.com/office/powerpoint/2010/main" val="226323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87522" y="101394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홈페이지 로고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전체 검색을 통해 공지사항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커뮤니티 게시판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자주 묻는 질문 등 모든 내용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내용 포함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 검색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 다른 서브메뉴 구성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창 띄우기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창 띄우기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ID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(Self)</a:t>
            </a: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 서브메뉴 로그인에서 로그아웃으로 변경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로그아웃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&lt;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최신작 보여주는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..?&gt;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OTT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로고 영역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OTT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로고를 클릭 시 각각의 커뮤니티 게시판으로 이동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&lt;OTT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순위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??&gt;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헤더</a:t>
            </a:r>
          </a:p>
        </p:txBody>
      </p:sp>
      <p:sp>
        <p:nvSpPr>
          <p:cNvPr id="97" name="타원 96"/>
          <p:cNvSpPr/>
          <p:nvPr/>
        </p:nvSpPr>
        <p:spPr>
          <a:xfrm>
            <a:off x="4643797" y="121189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757626" y="1157023"/>
            <a:ext cx="2487974" cy="247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772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8478" y="123362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48314" y="1205754"/>
            <a:ext cx="1584351" cy="270274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0" name="모서리가 둥근 직사각형 54"/>
          <p:cNvSpPr/>
          <p:nvPr/>
        </p:nvSpPr>
        <p:spPr>
          <a:xfrm>
            <a:off x="3954729" y="1211892"/>
            <a:ext cx="526958" cy="195975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6" name="타원 45"/>
          <p:cNvSpPr/>
          <p:nvPr/>
        </p:nvSpPr>
        <p:spPr>
          <a:xfrm>
            <a:off x="970513" y="1801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1225278" y="1801850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974578" y="395557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E26F9E-B687-36A5-E8A3-1FC164698288}"/>
              </a:ext>
            </a:extLst>
          </p:cNvPr>
          <p:cNvSpPr/>
          <p:nvPr/>
        </p:nvSpPr>
        <p:spPr bwMode="auto">
          <a:xfrm>
            <a:off x="1185203" y="1013944"/>
            <a:ext cx="746012" cy="64357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C293706-BA27-1F98-7753-AB00B7591BFB}"/>
              </a:ext>
            </a:extLst>
          </p:cNvPr>
          <p:cNvSpPr/>
          <p:nvPr/>
        </p:nvSpPr>
        <p:spPr>
          <a:xfrm>
            <a:off x="966070" y="12285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943B22C-CB61-E991-A2FA-8DA05E8DDBA7}"/>
              </a:ext>
            </a:extLst>
          </p:cNvPr>
          <p:cNvSpPr/>
          <p:nvPr/>
        </p:nvSpPr>
        <p:spPr bwMode="auto">
          <a:xfrm>
            <a:off x="632109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62EF197-B50F-4201-3F16-2CA0CDB4479F}"/>
              </a:ext>
            </a:extLst>
          </p:cNvPr>
          <p:cNvSpPr/>
          <p:nvPr/>
        </p:nvSpPr>
        <p:spPr bwMode="auto">
          <a:xfrm>
            <a:off x="5437865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F3988E0-37C6-156E-3B74-1A790C09A4D5}"/>
              </a:ext>
            </a:extLst>
          </p:cNvPr>
          <p:cNvSpPr/>
          <p:nvPr/>
        </p:nvSpPr>
        <p:spPr bwMode="auto">
          <a:xfrm>
            <a:off x="4557207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B51931-DB84-6E2A-3C86-04ECFC73A71B}"/>
              </a:ext>
            </a:extLst>
          </p:cNvPr>
          <p:cNvSpPr/>
          <p:nvPr/>
        </p:nvSpPr>
        <p:spPr bwMode="auto">
          <a:xfrm>
            <a:off x="367762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D85E024-EDEE-7DDB-6377-91A5A5CBD905}"/>
              </a:ext>
            </a:extLst>
          </p:cNvPr>
          <p:cNvSpPr/>
          <p:nvPr/>
        </p:nvSpPr>
        <p:spPr bwMode="auto">
          <a:xfrm>
            <a:off x="280117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A26D401-9F7D-1126-6F50-344A826F9386}"/>
              </a:ext>
            </a:extLst>
          </p:cNvPr>
          <p:cNvSpPr/>
          <p:nvPr/>
        </p:nvSpPr>
        <p:spPr bwMode="auto">
          <a:xfrm>
            <a:off x="193121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0564B14-A5F2-6877-D0F2-A8012F072F0E}"/>
              </a:ext>
            </a:extLst>
          </p:cNvPr>
          <p:cNvSpPr/>
          <p:nvPr/>
        </p:nvSpPr>
        <p:spPr bwMode="auto">
          <a:xfrm>
            <a:off x="1054766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351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개인정보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변경</a:t>
            </a:r>
            <a:endParaRPr lang="en-US" altLang="ko-KR" sz="7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각 </a:t>
            </a:r>
            <a:r>
              <a:rPr lang="ko-KR" altLang="en-US" sz="700" dirty="0" err="1">
                <a:solidFill>
                  <a:schemeClr val="tx1"/>
                </a:solidFill>
                <a:latin typeface="맑은 고딕"/>
                <a:ea typeface="맑은 고딕"/>
              </a:rPr>
              <a:t>입력칸안에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 가입 할 때 작성한 정보 유지</a:t>
            </a: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695669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개인정보 변경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1558642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sz="800" dirty="0">
                <a:latin typeface="Malgun Gothic"/>
                <a:ea typeface="Malgun Gothic"/>
              </a:rPr>
              <a:t>이메일 주소[고정, 수정불가]</a:t>
            </a:r>
            <a:endParaRPr 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2AD07A-88DC-4EE8-27F1-847A44EE5BCD}"/>
              </a:ext>
            </a:extLst>
          </p:cNvPr>
          <p:cNvSpPr/>
          <p:nvPr/>
        </p:nvSpPr>
        <p:spPr bwMode="auto">
          <a:xfrm>
            <a:off x="2105809" y="2286227"/>
            <a:ext cx="1536331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이름 [기존입력 유지]</a:t>
            </a:r>
            <a:endParaRPr 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349320-2959-DFDD-7CEC-2B3587C23599}"/>
              </a:ext>
            </a:extLst>
          </p:cNvPr>
          <p:cNvSpPr/>
          <p:nvPr/>
        </p:nvSpPr>
        <p:spPr bwMode="auto">
          <a:xfrm>
            <a:off x="3692757" y="2278617"/>
            <a:ext cx="1536332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생년월일</a:t>
            </a:r>
            <a:r>
              <a:rPr lang="ko-KR" altLang="en-US" sz="800" dirty="0">
                <a:latin typeface="맑은 고딕"/>
                <a:ea typeface="맑은 고딕"/>
              </a:rPr>
              <a:t> </a:t>
            </a:r>
            <a:r>
              <a:rPr lang="ko-KR" sz="800" dirty="0">
                <a:latin typeface="Malgun Gothic"/>
                <a:ea typeface="Malgun Gothic"/>
              </a:rPr>
              <a:t>[기존입력 유지]</a:t>
            </a:r>
            <a:endParaRPr 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66855-29A3-AC87-2FA2-1A9898608EB5}"/>
              </a:ext>
            </a:extLst>
          </p:cNvPr>
          <p:cNvSpPr txBox="1"/>
          <p:nvPr/>
        </p:nvSpPr>
        <p:spPr>
          <a:xfrm>
            <a:off x="3600302" y="2619607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※ 8자리 (20000101)로 입력해주세요.</a:t>
            </a:r>
            <a:endParaRPr lang="ko-KR" sz="70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5707AE9-7FC8-1951-280F-575F5C318937}"/>
              </a:ext>
            </a:extLst>
          </p:cNvPr>
          <p:cNvGrpSpPr/>
          <p:nvPr/>
        </p:nvGrpSpPr>
        <p:grpSpPr>
          <a:xfrm>
            <a:off x="2031398" y="2987056"/>
            <a:ext cx="3358758" cy="815612"/>
            <a:chOff x="2031398" y="3806565"/>
            <a:chExt cx="3358758" cy="81561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EAAC785-55FE-6059-0970-9EEEAE183070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 dirty="0">
                  <a:ea typeface="맑은 고딕"/>
                </a:rPr>
                <a:t>전화번호 </a:t>
              </a:r>
              <a:r>
                <a:rPr lang="ko-KR" sz="800" dirty="0">
                  <a:latin typeface="Malgun Gothic"/>
                  <a:ea typeface="Malgun Gothic"/>
                </a:rPr>
                <a:t>[기존입력 유지]</a:t>
              </a:r>
              <a:endParaRPr lang="ko-KR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D11561-6D6C-C202-23CD-B1A4DDAFA61C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 dirty="0">
                  <a:ea typeface="맑은 고딕"/>
                </a:rPr>
                <a:t>주소 </a:t>
              </a:r>
              <a:r>
                <a:rPr lang="ko-KR" sz="800" dirty="0">
                  <a:latin typeface="Malgun Gothic"/>
                  <a:ea typeface="Malgun Gothic"/>
                </a:rPr>
                <a:t>[기존입력 유지]</a:t>
              </a:r>
              <a:endParaRPr lang="ko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C4397-4ED1-E953-6B4A-4EF7335DF345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FBED98F-36A3-AC4B-A2EC-22F5814779FB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C11738-8DAD-A712-EB44-806F775660D4}"/>
              </a:ext>
            </a:extLst>
          </p:cNvPr>
          <p:cNvSpPr/>
          <p:nvPr/>
        </p:nvSpPr>
        <p:spPr bwMode="auto">
          <a:xfrm>
            <a:off x="2944717" y="4116212"/>
            <a:ext cx="1523669" cy="295274"/>
          </a:xfrm>
          <a:prstGeom prst="roundRect">
            <a:avLst/>
          </a:prstGeom>
          <a:solidFill>
            <a:schemeClr val="accent5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개인정보 변경</a:t>
            </a:r>
          </a:p>
        </p:txBody>
      </p:sp>
    </p:spTree>
    <p:extLst>
      <p:ext uri="{BB962C8B-B14F-4D97-AF65-F5344CB8AC3E}">
        <p14:creationId xmlns:p14="http://schemas.microsoft.com/office/powerpoint/2010/main" val="2213952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이벤트 게시판</a:t>
            </a:r>
          </a:p>
        </p:txBody>
      </p:sp>
    </p:spTree>
    <p:extLst>
      <p:ext uri="{BB962C8B-B14F-4D97-AF65-F5344CB8AC3E}">
        <p14:creationId xmlns:p14="http://schemas.microsoft.com/office/powerpoint/2010/main" val="2095674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68494" y="5139042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268494" y="4402808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268494" y="3666574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268494" y="2930340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268494" y="2194106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게시판 리스트 기본 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이벤트가 없는 경우 기본문구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진행중인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이벤트가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 모두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표기 항목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스케치 참고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소개 정보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클릭 시 해당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종료된 이벤트 표기 정책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기간이 종료된 이벤트는 이용자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에서 숨김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928" y="1469424"/>
            <a:ext cx="92044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표기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9407" y="1612330"/>
            <a:ext cx="1638590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요약 내용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줄 표기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22" y="1957528"/>
            <a:ext cx="146386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기간 표기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 중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2943" y="2141857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4499" y="998180"/>
            <a:ext cx="981380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39623" y="1266269"/>
            <a:ext cx="49013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70710" y="1549175"/>
            <a:ext cx="88838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41331" y="2168543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729159" y="102719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1331" y="2903754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1331" y="361574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41331" y="435869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1331" y="5117126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이벤트 </a:t>
            </a:r>
            <a:r>
              <a:rPr lang="en-US" altLang="ko-KR"/>
              <a:t>&gt; </a:t>
            </a:r>
            <a:r>
              <a:rPr lang="ko-KR" altLang="en-US"/>
              <a:t>이벤트 리스트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2268494" y="1520107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2520981" y="172514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20981" y="2406154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20981" y="3142198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81" y="387824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20981" y="461428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20981" y="535033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218537" y="1469423"/>
            <a:ext cx="4822796" cy="700746"/>
          </a:xfrm>
          <a:prstGeom prst="rect">
            <a:avLst/>
          </a:prstGeom>
          <a:noFill/>
          <a:ln w="6350" algn="ctr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479559" y="139243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2943" y="289936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2943" y="3632485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42943" y="436684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2943" y="5101203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발표</a:t>
            </a:r>
            <a:endParaRPr lang="en-US" altLang="ko-KR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95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2254" y="1223242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본문 내용 표기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리스트 화면으로 돌아감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페이지에서 이벤트 글을 클릭했을 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클릭하면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돌아감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이벤트 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이벤트 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85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6422" y="1477163"/>
            <a:ext cx="2419252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38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고객님께 포인트를 드립니다</a:t>
            </a:r>
            <a:r>
              <a:rPr lang="en-US" altLang="ko-KR" sz="1138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38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88325" y="1823824"/>
            <a:ext cx="4820560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기간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2017.01.01  ~ 2017.01.31                                                                                  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000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28520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3066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51133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279981" y="2054404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272242" y="1775797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231693" y="1266269"/>
            <a:ext cx="49092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289253" y="2192073"/>
          <a:ext cx="4820750" cy="3050629"/>
        </p:xfrm>
        <a:graphic>
          <a:graphicData uri="http://schemas.openxmlformats.org/drawingml/2006/table">
            <a:tbl>
              <a:tblPr/>
              <a:tblGrid>
                <a:gridCol w="48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0629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33270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3541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1608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이벤트 </a:t>
            </a:r>
            <a:r>
              <a:rPr lang="en-US" altLang="ko-KR"/>
              <a:t>&gt; </a:t>
            </a:r>
            <a:r>
              <a:rPr lang="ko-KR" altLang="en-US"/>
              <a:t>이벤트 상세 보기</a:t>
            </a:r>
          </a:p>
        </p:txBody>
      </p:sp>
      <p:sp>
        <p:nvSpPr>
          <p:cNvPr id="27" name="타원 26"/>
          <p:cNvSpPr/>
          <p:nvPr/>
        </p:nvSpPr>
        <p:spPr>
          <a:xfrm>
            <a:off x="4742125" y="151295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64500" y="998180"/>
            <a:ext cx="126733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보기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발표</a:t>
            </a:r>
            <a:endParaRPr lang="en-US" altLang="ko-KR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870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1413636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4961" y="105810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작성 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항목에 체크한 경우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에는 게시판 상단에 한 번 더 표기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 아이콘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글 등록 시 중요 옵션을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선택한 게시물은 최상단에 한 번 더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표기됨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ko-KR" altLang="en-US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1:1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배너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1:1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개인문의 화면으로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25783"/>
              </p:ext>
            </p:extLst>
          </p:nvPr>
        </p:nvGraphicFramePr>
        <p:xfrm>
          <a:off x="2301081" y="2741151"/>
          <a:ext cx="4795637" cy="31253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이용자 제재 처리 대상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욕설 및 악성 리뷰에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err="1">
                          <a:latin typeface="맑은 고딕" pitchFamily="50" charset="-127"/>
                          <a:ea typeface="맑은 고딕" pitchFamily="50" charset="-127"/>
                        </a:rPr>
                        <a:t>정직원</a:t>
                      </a: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 모집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리뷰 게시판 사용시 주의점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포인트제도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신규 컨텐츠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업데이트 오류 해결 조치에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업데이트 오류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게시글 제목이 표기 됩니다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2467154" y="3078158"/>
            <a:ext cx="292500" cy="117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237769" y="26534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471483" y="244271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06004" y="3536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 </a:t>
            </a:r>
            <a:r>
              <a:rPr lang="en-US" altLang="ko-KR"/>
              <a:t>&gt; </a:t>
            </a:r>
            <a:r>
              <a:rPr lang="ko-KR" altLang="en-US"/>
              <a:t>공지사항 리스트</a:t>
            </a:r>
          </a:p>
        </p:txBody>
      </p:sp>
      <p:sp>
        <p:nvSpPr>
          <p:cNvPr id="40" name="타원 39"/>
          <p:cNvSpPr/>
          <p:nvPr/>
        </p:nvSpPr>
        <p:spPr>
          <a:xfrm>
            <a:off x="2276744" y="304454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852483" y="2437834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917082" y="2437511"/>
            <a:ext cx="877500" cy="195823"/>
            <a:chOff x="3172974" y="960388"/>
            <a:chExt cx="1080000" cy="24101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5859913" y="2434391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9739E-B0D4-DCF2-E2F4-6645251C5019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/>
              <a:t>TEL. </a:t>
            </a:r>
            <a:r>
              <a:rPr lang="en-US" altLang="ko-KR" sz="1950" b="1"/>
              <a:t>0000-0000</a:t>
            </a:r>
          </a:p>
          <a:p>
            <a:r>
              <a:rPr lang="ko-KR" altLang="en-US" sz="1950" b="1"/>
              <a:t> </a:t>
            </a:r>
            <a:r>
              <a:rPr lang="en-US" altLang="ko-KR" sz="813"/>
              <a:t>- </a:t>
            </a:r>
            <a:r>
              <a:rPr lang="ko-KR" altLang="en-US" sz="813"/>
              <a:t>평일 </a:t>
            </a:r>
            <a:r>
              <a:rPr lang="en-US" altLang="ko-KR" sz="813"/>
              <a:t>09:00 ~ 18:00</a:t>
            </a:r>
          </a:p>
          <a:p>
            <a:r>
              <a:rPr lang="en-US" altLang="ko-KR" sz="813"/>
              <a:t>     </a:t>
            </a:r>
            <a:r>
              <a:rPr lang="ko-KR" altLang="en-US" sz="813"/>
              <a:t>토</a:t>
            </a:r>
            <a:r>
              <a:rPr lang="en-US" altLang="ko-KR" sz="813"/>
              <a:t>,</a:t>
            </a:r>
            <a:r>
              <a:rPr lang="ko-KR" altLang="en-US" sz="813"/>
              <a:t>일</a:t>
            </a:r>
            <a:r>
              <a:rPr lang="en-US" altLang="ko-KR" sz="813"/>
              <a:t>,</a:t>
            </a:r>
            <a:r>
              <a:rPr lang="ko-KR" altLang="en-US" sz="813"/>
              <a:t>공휴일 휴무</a:t>
            </a:r>
            <a:r>
              <a:rPr lang="en-US" altLang="ko-KR" sz="813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8069B-FDB3-F428-00C3-2C9D904629B3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/>
              <a:t>CS</a:t>
            </a:r>
            <a:r>
              <a:rPr lang="ko-KR" altLang="en-US" sz="2275" b="1"/>
              <a:t> </a:t>
            </a:r>
            <a:r>
              <a:rPr lang="en-US" altLang="ko-KR" sz="2275" b="1"/>
              <a:t>CENTER</a:t>
            </a:r>
            <a:endParaRPr lang="ko-KR" altLang="en-US" sz="2275" b="1"/>
          </a:p>
        </p:txBody>
      </p:sp>
    </p:spTree>
    <p:extLst>
      <p:ext uri="{BB962C8B-B14F-4D97-AF65-F5344CB8AC3E}">
        <p14:creationId xmlns:p14="http://schemas.microsoft.com/office/powerpoint/2010/main" val="3064125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63488" y="1044468"/>
            <a:ext cx="1737022" cy="5205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상세 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기획 화면 참고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공지사항 글을 클릭했다면 리스트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공지사항 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043" y="2384523"/>
            <a:ext cx="218361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욕설 및 악성 리뷰에 대한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297510" y="264479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368153" y="2797811"/>
            <a:ext cx="4651177" cy="12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POKETMON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눈을 찌푸려지게 하는 악성리뷰와 욕설 등을 일삼는 회원이 있어 다시 한번 공지합니다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타 회원들의 안구와 정신건강을 위해 경고없이 사이트 추방 후 재가입 불가 처리할 예정입니다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서로 조심해 주시기 바랍니다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297510" y="232171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359351" y="2384523"/>
            <a:ext cx="8066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19231" y="207981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 </a:t>
            </a:r>
            <a:r>
              <a:rPr lang="en-US" altLang="ko-KR"/>
              <a:t>&gt; </a:t>
            </a:r>
            <a:r>
              <a:rPr lang="ko-KR" altLang="en-US"/>
              <a:t>공지사항 리스트 </a:t>
            </a:r>
            <a:r>
              <a:rPr lang="en-US" altLang="ko-KR"/>
              <a:t>&gt; </a:t>
            </a:r>
            <a:r>
              <a:rPr lang="ko-KR" altLang="en-US"/>
              <a:t>공지사항 상세 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5128520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583066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651133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5333270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541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1608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297510" y="5301208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E37CA-085E-5068-87E5-78C11FAD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BCBBA-DA7A-6FCA-7B9B-4E06EC0C4AE3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/>
              <a:t>TEL. </a:t>
            </a:r>
            <a:r>
              <a:rPr lang="en-US" altLang="ko-KR" sz="1950" b="1"/>
              <a:t>0000-0000</a:t>
            </a:r>
          </a:p>
          <a:p>
            <a:r>
              <a:rPr lang="ko-KR" altLang="en-US" sz="1950" b="1"/>
              <a:t> </a:t>
            </a:r>
            <a:r>
              <a:rPr lang="en-US" altLang="ko-KR" sz="813"/>
              <a:t>- </a:t>
            </a:r>
            <a:r>
              <a:rPr lang="ko-KR" altLang="en-US" sz="813"/>
              <a:t>평일 </a:t>
            </a:r>
            <a:r>
              <a:rPr lang="en-US" altLang="ko-KR" sz="813"/>
              <a:t>09:00 ~ 18:00</a:t>
            </a:r>
          </a:p>
          <a:p>
            <a:r>
              <a:rPr lang="en-US" altLang="ko-KR" sz="813"/>
              <a:t>     </a:t>
            </a:r>
            <a:r>
              <a:rPr lang="ko-KR" altLang="en-US" sz="813"/>
              <a:t>토</a:t>
            </a:r>
            <a:r>
              <a:rPr lang="en-US" altLang="ko-KR" sz="813"/>
              <a:t>,</a:t>
            </a:r>
            <a:r>
              <a:rPr lang="ko-KR" altLang="en-US" sz="813"/>
              <a:t>일</a:t>
            </a:r>
            <a:r>
              <a:rPr lang="en-US" altLang="ko-KR" sz="813"/>
              <a:t>,</a:t>
            </a:r>
            <a:r>
              <a:rPr lang="ko-KR" altLang="en-US" sz="813"/>
              <a:t>공휴일 휴무</a:t>
            </a:r>
            <a:r>
              <a:rPr lang="en-US" altLang="ko-KR" sz="813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9C042-64F9-BECD-D5FB-0E837F38F068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/>
              <a:t>CS</a:t>
            </a:r>
            <a:r>
              <a:rPr lang="ko-KR" altLang="en-US" sz="2275" b="1"/>
              <a:t> </a:t>
            </a:r>
            <a:r>
              <a:rPr lang="en-US" altLang="ko-KR" sz="2275" b="1"/>
              <a:t>CENTER</a:t>
            </a:r>
            <a:endParaRPr lang="ko-KR" altLang="en-US" sz="2275" b="1"/>
          </a:p>
        </p:txBody>
      </p:sp>
    </p:spTree>
    <p:extLst>
      <p:ext uri="{BB962C8B-B14F-4D97-AF65-F5344CB8AC3E}">
        <p14:creationId xmlns:p14="http://schemas.microsoft.com/office/powerpoint/2010/main" val="2465845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75019" y="1009529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기본 사항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‘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BEST’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카테고리를 최신순으로 페이지당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개씩 노출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없을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검색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키워드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해당 키워드로 검색한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결과 노출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클릭 시 해당 카테고리의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글만 리스트에 표기됨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계정에서 자주 하는 질문을 등록할 수 있으며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등록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선택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리스트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선택한 카테고리는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Bold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3462748" y="2771865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몬스터주식회사</a:t>
            </a:r>
            <a:endParaRPr lang="en-US" altLang="ko-KR" sz="731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03997" y="2768762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53014" y="2539049"/>
            <a:ext cx="169251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5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내용을 검색해 보세요</a:t>
            </a:r>
            <a:r>
              <a:rPr lang="en-US" altLang="ko-KR" sz="85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34153" y="3749252"/>
            <a:ext cx="2618847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카테고리 표기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13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2306141" y="2450441"/>
            <a:ext cx="4788324" cy="852377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41062"/>
              </p:ext>
            </p:extLst>
          </p:nvPr>
        </p:nvGraphicFramePr>
        <p:xfrm>
          <a:off x="2373693" y="3930300"/>
          <a:ext cx="4723027" cy="1973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2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</a:t>
                      </a:r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질문 제목</a:t>
                      </a:r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295" marR="74295" marT="37148" marB="37148" anchor="ctr"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답변 내용</a:t>
                      </a:r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 작성했는데 안보여요</a:t>
                      </a:r>
                      <a:r>
                        <a:rPr lang="en-US" altLang="ko-KR" sz="700" baseline="0">
                          <a:latin typeface="맑은 고딕" pitchFamily="50" charset="-127"/>
                          <a:ea typeface="맑은 고딕" pitchFamily="50" charset="-127"/>
                        </a:rPr>
                        <a:t>... 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자꾸 화면에 </a:t>
                      </a: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505508" y="397461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520400" y="5413361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523806" y="5682676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71482" y="5944780"/>
            <a:ext cx="2515432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256331" y="20705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259042" y="277770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514016" y="398968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 </a:t>
            </a:r>
            <a:r>
              <a:rPr lang="en-US" altLang="ko-KR"/>
              <a:t>&gt; </a:t>
            </a:r>
            <a:r>
              <a:rPr lang="ko-KR" altLang="en-US"/>
              <a:t>자주 하는 질문</a:t>
            </a:r>
          </a:p>
        </p:txBody>
      </p:sp>
      <p:sp>
        <p:nvSpPr>
          <p:cNvPr id="63" name="타원 62"/>
          <p:cNvSpPr/>
          <p:nvPr/>
        </p:nvSpPr>
        <p:spPr>
          <a:xfrm>
            <a:off x="2810768" y="33774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98502" y="3386918"/>
            <a:ext cx="4795964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BEST]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탈퇴관련 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신고절차 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5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B4CF2A-FB96-864B-719B-8ECEDD80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0B3CA-A255-40F1-C3A7-2159538F7248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/>
              <a:t>TEL. </a:t>
            </a:r>
            <a:r>
              <a:rPr lang="en-US" altLang="ko-KR" sz="1950" b="1"/>
              <a:t>0000-0000</a:t>
            </a:r>
          </a:p>
          <a:p>
            <a:r>
              <a:rPr lang="ko-KR" altLang="en-US" sz="1950" b="1"/>
              <a:t> </a:t>
            </a:r>
            <a:r>
              <a:rPr lang="en-US" altLang="ko-KR" sz="813"/>
              <a:t>- </a:t>
            </a:r>
            <a:r>
              <a:rPr lang="ko-KR" altLang="en-US" sz="813"/>
              <a:t>평일 </a:t>
            </a:r>
            <a:r>
              <a:rPr lang="en-US" altLang="ko-KR" sz="813"/>
              <a:t>09:00 ~ 18:00</a:t>
            </a:r>
          </a:p>
          <a:p>
            <a:r>
              <a:rPr lang="en-US" altLang="ko-KR" sz="813"/>
              <a:t>     </a:t>
            </a:r>
            <a:r>
              <a:rPr lang="ko-KR" altLang="en-US" sz="813"/>
              <a:t>토</a:t>
            </a:r>
            <a:r>
              <a:rPr lang="en-US" altLang="ko-KR" sz="813"/>
              <a:t>,</a:t>
            </a:r>
            <a:r>
              <a:rPr lang="ko-KR" altLang="en-US" sz="813"/>
              <a:t>일</a:t>
            </a:r>
            <a:r>
              <a:rPr lang="en-US" altLang="ko-KR" sz="813"/>
              <a:t>,</a:t>
            </a:r>
            <a:r>
              <a:rPr lang="ko-KR" altLang="en-US" sz="813"/>
              <a:t>공휴일 휴무</a:t>
            </a:r>
            <a:r>
              <a:rPr lang="en-US" altLang="ko-KR" sz="813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1877B8-5E1A-1ED7-BABD-258D041BE2FF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/>
              <a:t>CS</a:t>
            </a:r>
            <a:r>
              <a:rPr lang="ko-KR" altLang="en-US" sz="2275" b="1"/>
              <a:t> </a:t>
            </a:r>
            <a:r>
              <a:rPr lang="en-US" altLang="ko-KR" sz="2275" b="1"/>
              <a:t>CENTER</a:t>
            </a:r>
            <a:endParaRPr lang="ko-KR" altLang="en-US" sz="2275" b="1"/>
          </a:p>
        </p:txBody>
      </p:sp>
    </p:spTree>
    <p:extLst>
      <p:ext uri="{BB962C8B-B14F-4D97-AF65-F5344CB8AC3E}">
        <p14:creationId xmlns:p14="http://schemas.microsoft.com/office/powerpoint/2010/main" val="1172919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9162" y="100350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1:1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 게시판 기본사항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작성자와 동일한 회  원과 관리자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 검색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기본문구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1:1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리스트 구성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내용이 없을 시 기본 문구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'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답변이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.' </a:t>
            </a: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관리자가 답변한 경우 수정 불가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버튼 숨김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계정만 삭제 버튼 보임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글을 삭제 하시겠습니까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삭제됨 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글이 삭제되었습니다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작성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 상세페이지 에서도 바로 질문이 가능한지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???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관리자만 답변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5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1:1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68476"/>
              </p:ext>
            </p:extLst>
          </p:nvPr>
        </p:nvGraphicFramePr>
        <p:xfrm>
          <a:off x="2275703" y="2310709"/>
          <a:ext cx="4885928" cy="635120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1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{</a:t>
                      </a:r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 내용</a:t>
                      </a:r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년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표기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{</a:t>
                      </a:r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 내용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2017-01-05</a:t>
                      </a:r>
                    </a:p>
                    <a:p>
                      <a:pPr algn="ctr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6498978" y="252385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84" name="직선 연결선 83"/>
          <p:cNvCxnSpPr/>
          <p:nvPr/>
        </p:nvCxnSpPr>
        <p:spPr>
          <a:xfrm>
            <a:off x="2277180" y="29693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40772"/>
              </p:ext>
            </p:extLst>
          </p:nvPr>
        </p:nvGraphicFramePr>
        <p:xfrm>
          <a:off x="2267334" y="3116124"/>
          <a:ext cx="4885928" cy="773907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9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</a:t>
                      </a:r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내일 비가 올까요</a:t>
                      </a:r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rain2132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r>
                        <a:rPr lang="en-US" altLang="ko-KR" sz="7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고객님의 질문</a:t>
                      </a:r>
                      <a:r>
                        <a:rPr lang="en-US" altLang="ko-KR" sz="7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9" name="직선 연결선 88"/>
          <p:cNvCxnSpPr/>
          <p:nvPr/>
        </p:nvCxnSpPr>
        <p:spPr>
          <a:xfrm>
            <a:off x="2244058" y="58940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498978" y="3424054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446629" y="1397128"/>
            <a:ext cx="271467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5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나와 같은 질문이 있는지 먼저 찾아보세요</a:t>
            </a:r>
            <a:r>
              <a:rPr lang="en-US" altLang="ko-KR" sz="85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>
            <a:spLocks noChangeArrowheads="1"/>
          </p:cNvSpPr>
          <p:nvPr/>
        </p:nvSpPr>
        <p:spPr bwMode="auto">
          <a:xfrm>
            <a:off x="2316135" y="1333912"/>
            <a:ext cx="4788324" cy="686580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2244058" y="3940383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582458" y="3955559"/>
            <a:ext cx="359457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Q.</a:t>
            </a:r>
            <a:endParaRPr lang="ko-KR" altLang="en-US" sz="1463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58434" y="3986406"/>
            <a:ext cx="946093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내일 비가 올까요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581784" y="4786722"/>
            <a:ext cx="349776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A.</a:t>
            </a:r>
            <a:endParaRPr lang="ko-KR" altLang="en-US" sz="1463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033441" y="4807158"/>
            <a:ext cx="4071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3012933" y="4838589"/>
            <a:ext cx="4099266" cy="1012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50695" y="4842250"/>
            <a:ext cx="3937679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저도 모릅니다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470206" y="4575717"/>
            <a:ext cx="292500" cy="1462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806095" y="457571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1" name="타원 60"/>
          <p:cNvSpPr/>
          <p:nvPr/>
        </p:nvSpPr>
        <p:spPr>
          <a:xfrm>
            <a:off x="2932376" y="100877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219434" y="16772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261798" y="45678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 </a:t>
            </a:r>
            <a:r>
              <a:rPr lang="en-US" altLang="ko-KR"/>
              <a:t>&gt; </a:t>
            </a:r>
            <a:r>
              <a:rPr lang="ko-KR" altLang="en-US"/>
              <a:t>상품 문의</a:t>
            </a:r>
          </a:p>
        </p:txBody>
      </p:sp>
      <p:sp>
        <p:nvSpPr>
          <p:cNvPr id="71" name="타원 70"/>
          <p:cNvSpPr/>
          <p:nvPr/>
        </p:nvSpPr>
        <p:spPr>
          <a:xfrm>
            <a:off x="2426062" y="48565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4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3436409" y="1658384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731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37"/>
          <p:cNvSpPr/>
          <p:nvPr/>
        </p:nvSpPr>
        <p:spPr>
          <a:xfrm>
            <a:off x="5377658" y="1655280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6954642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5187026" y="2880051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직사각형 60"/>
          <p:cNvSpPr/>
          <p:nvPr/>
        </p:nvSpPr>
        <p:spPr>
          <a:xfrm>
            <a:off x="3778565" y="3190088"/>
            <a:ext cx="2846844" cy="1163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8294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82" name="L 도형 81"/>
          <p:cNvSpPr/>
          <p:nvPr/>
        </p:nvSpPr>
        <p:spPr>
          <a:xfrm>
            <a:off x="2439249" y="1469078"/>
            <a:ext cx="4540291" cy="1410975"/>
          </a:xfrm>
          <a:prstGeom prst="corner">
            <a:avLst>
              <a:gd name="adj1" fmla="val 82389"/>
              <a:gd name="adj2" fmla="val 7453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79590" y="100877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 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이메일 찾기 화면 나타남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입력 후 일치하는 아이디 리스트를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[2]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 없을 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버튼을 클릭한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다시 찾기 버튼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 화면으로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80790" y="1849354"/>
            <a:ext cx="213872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시 등록하신 정보를 입력해 주세요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13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3932845" y="2201490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932845" y="2472358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47192" y="2209044"/>
            <a:ext cx="3930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84483" y="2466484"/>
            <a:ext cx="93166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앞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81590" y="2200365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853550" y="3329805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932845" y="3574048"/>
            <a:ext cx="1872249" cy="5766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webpl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desi***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public***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853550" y="4796300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3932845" y="5034800"/>
            <a:ext cx="1872249" cy="64469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확인하시고 조회해 주세요</a:t>
            </a:r>
            <a:r>
              <a:rPr lang="en-US" altLang="ko-KR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731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29954" y="15009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02845" y="4663945"/>
            <a:ext cx="2846844" cy="116382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57815" y="47962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879107" y="33450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881590" y="3656013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881590" y="5118070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3" name="타원 72"/>
          <p:cNvSpPr/>
          <p:nvPr/>
        </p:nvSpPr>
        <p:spPr>
          <a:xfrm>
            <a:off x="6233485" y="35964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 </a:t>
            </a:r>
            <a:r>
              <a:rPr lang="en-US" altLang="ko-KR"/>
              <a:t>&gt; </a:t>
            </a:r>
            <a:r>
              <a:rPr lang="ko-KR" altLang="en-US"/>
              <a:t>이메일</a:t>
            </a:r>
            <a:r>
              <a:rPr lang="en-US" altLang="ko-KR"/>
              <a:t>/</a:t>
            </a:r>
            <a:r>
              <a:rPr lang="ko-KR" altLang="en-US"/>
              <a:t>비밀번호 찾기 </a:t>
            </a:r>
            <a:r>
              <a:rPr lang="en-US" altLang="ko-KR"/>
              <a:t>&gt; </a:t>
            </a:r>
            <a:r>
              <a:rPr lang="ko-KR" altLang="en-US"/>
              <a:t>이메일 찾기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</p:spTree>
    <p:extLst>
      <p:ext uri="{BB962C8B-B14F-4D97-AF65-F5344CB8AC3E}">
        <p14:creationId xmlns:p14="http://schemas.microsoft.com/office/powerpoint/2010/main" val="115784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1231108" y="1234506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0" name="표 199"/>
          <p:cNvGraphicFramePr>
            <a:graphicFrameLocks noGrp="1"/>
          </p:cNvGraphicFramePr>
          <p:nvPr/>
        </p:nvGraphicFramePr>
        <p:xfrm>
          <a:off x="1540875" y="1366626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</a:t>
            </a:r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추가예정</a:t>
            </a:r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드라마 </a:t>
            </a:r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73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예능  </a:t>
            </a:r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73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642938"/>
            <a:ext cx="608547" cy="256679"/>
          </a:xfrm>
        </p:spPr>
        <p:txBody>
          <a:bodyPr/>
          <a:lstStyle/>
          <a:p>
            <a:r>
              <a:rPr lang="ko-KR" altLang="en-US"/>
              <a:t>메인</a:t>
            </a:r>
            <a:r>
              <a:rPr lang="en-US" altLang="ko-KR"/>
              <a:t>&lt;1&gt;</a:t>
            </a:r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1815551" y="1746885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1488506" y="2309176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sp>
        <p:nvSpPr>
          <p:cNvPr id="251" name="타원 250"/>
          <p:cNvSpPr/>
          <p:nvPr/>
        </p:nvSpPr>
        <p:spPr>
          <a:xfrm>
            <a:off x="1053028" y="104242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1023074" y="455469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1011647" y="28048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6A0589E4-3485-9EEF-F537-BEF3FB1E82A7}"/>
              </a:ext>
            </a:extLst>
          </p:cNvPr>
          <p:cNvGraphicFramePr>
            <a:graphicFrameLocks noGrp="1"/>
          </p:cNvGraphicFramePr>
          <p:nvPr/>
        </p:nvGraphicFramePr>
        <p:xfrm>
          <a:off x="2883309" y="1366626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9341CF69-874E-37ED-FE38-2E1419D5D52C}"/>
              </a:ext>
            </a:extLst>
          </p:cNvPr>
          <p:cNvGraphicFramePr>
            <a:graphicFrameLocks noGrp="1"/>
          </p:cNvGraphicFramePr>
          <p:nvPr/>
        </p:nvGraphicFramePr>
        <p:xfrm>
          <a:off x="4235412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5D91C9B-0D84-5FD0-CF2C-CD2EDCB1E493}"/>
              </a:ext>
            </a:extLst>
          </p:cNvPr>
          <p:cNvGraphicFramePr>
            <a:graphicFrameLocks noGrp="1"/>
          </p:cNvGraphicFramePr>
          <p:nvPr/>
        </p:nvGraphicFramePr>
        <p:xfrm>
          <a:off x="5588321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89D481E-4E35-5D5E-0182-504841882294}"/>
              </a:ext>
            </a:extLst>
          </p:cNvPr>
          <p:cNvSpPr>
            <a:spLocks/>
          </p:cNvSpPr>
          <p:nvPr/>
        </p:nvSpPr>
        <p:spPr>
          <a:xfrm>
            <a:off x="1223820" y="2917061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6F366075-1513-14A5-4F11-0A910A1F0104}"/>
              </a:ext>
            </a:extLst>
          </p:cNvPr>
          <p:cNvGraphicFramePr>
            <a:graphicFrameLocks noGrp="1"/>
          </p:cNvGraphicFramePr>
          <p:nvPr/>
        </p:nvGraphicFramePr>
        <p:xfrm>
          <a:off x="1533587" y="3049182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4C3729-2C3D-3EB1-F8E3-7CBCD1C055A1}"/>
              </a:ext>
            </a:extLst>
          </p:cNvPr>
          <p:cNvSpPr/>
          <p:nvPr/>
        </p:nvSpPr>
        <p:spPr>
          <a:xfrm>
            <a:off x="1808263" y="3429441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214A44-58E8-38F6-DBED-463EA51E1176}"/>
              </a:ext>
            </a:extLst>
          </p:cNvPr>
          <p:cNvSpPr/>
          <p:nvPr/>
        </p:nvSpPr>
        <p:spPr>
          <a:xfrm>
            <a:off x="1481218" y="3991732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8C20DD6F-565F-7FAE-7545-2A6C5BD55CDB}"/>
              </a:ext>
            </a:extLst>
          </p:cNvPr>
          <p:cNvGraphicFramePr>
            <a:graphicFrameLocks noGrp="1"/>
          </p:cNvGraphicFramePr>
          <p:nvPr/>
        </p:nvGraphicFramePr>
        <p:xfrm>
          <a:off x="2876021" y="3049182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A87DCC0-E418-07FB-F331-D5FA7821FB54}"/>
              </a:ext>
            </a:extLst>
          </p:cNvPr>
          <p:cNvGraphicFramePr>
            <a:graphicFrameLocks noGrp="1"/>
          </p:cNvGraphicFramePr>
          <p:nvPr/>
        </p:nvGraphicFramePr>
        <p:xfrm>
          <a:off x="4228124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A10A9B0-BEF7-D0DE-3E93-4CDA587DAC74}"/>
              </a:ext>
            </a:extLst>
          </p:cNvPr>
          <p:cNvGraphicFramePr>
            <a:graphicFrameLocks noGrp="1"/>
          </p:cNvGraphicFramePr>
          <p:nvPr/>
        </p:nvGraphicFramePr>
        <p:xfrm>
          <a:off x="5581033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C5921A2-4426-9919-734D-5D496B6C6A53}"/>
              </a:ext>
            </a:extLst>
          </p:cNvPr>
          <p:cNvSpPr>
            <a:spLocks/>
          </p:cNvSpPr>
          <p:nvPr/>
        </p:nvSpPr>
        <p:spPr>
          <a:xfrm>
            <a:off x="1238393" y="4606907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1C271BD9-60B0-19C7-6563-CCE6F4C95513}"/>
              </a:ext>
            </a:extLst>
          </p:cNvPr>
          <p:cNvGraphicFramePr>
            <a:graphicFrameLocks noGrp="1"/>
          </p:cNvGraphicFramePr>
          <p:nvPr/>
        </p:nvGraphicFramePr>
        <p:xfrm>
          <a:off x="1548160" y="4739027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387E9C5-14AD-4FEF-423D-94D07C5A7A36}"/>
              </a:ext>
            </a:extLst>
          </p:cNvPr>
          <p:cNvSpPr/>
          <p:nvPr/>
        </p:nvSpPr>
        <p:spPr>
          <a:xfrm>
            <a:off x="1822836" y="5119287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02A24F-2E6A-1D80-E70B-DA710683D0BA}"/>
              </a:ext>
            </a:extLst>
          </p:cNvPr>
          <p:cNvSpPr/>
          <p:nvPr/>
        </p:nvSpPr>
        <p:spPr>
          <a:xfrm>
            <a:off x="1495791" y="5681577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16F68855-6C8A-D14E-F2C3-6727278DEA40}"/>
              </a:ext>
            </a:extLst>
          </p:cNvPr>
          <p:cNvGraphicFramePr>
            <a:graphicFrameLocks noGrp="1"/>
          </p:cNvGraphicFramePr>
          <p:nvPr/>
        </p:nvGraphicFramePr>
        <p:xfrm>
          <a:off x="2890594" y="4739027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5411B519-9EE1-E2C3-CED7-56D368F91A01}"/>
              </a:ext>
            </a:extLst>
          </p:cNvPr>
          <p:cNvGraphicFramePr>
            <a:graphicFrameLocks noGrp="1"/>
          </p:cNvGraphicFramePr>
          <p:nvPr/>
        </p:nvGraphicFramePr>
        <p:xfrm>
          <a:off x="4242697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BAE6614E-FD6E-86EE-5CD2-F5BE6B98EFDD}"/>
              </a:ext>
            </a:extLst>
          </p:cNvPr>
          <p:cNvGraphicFramePr>
            <a:graphicFrameLocks noGrp="1"/>
          </p:cNvGraphicFramePr>
          <p:nvPr/>
        </p:nvGraphicFramePr>
        <p:xfrm>
          <a:off x="5595606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403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>
            <a:cxnSpLocks/>
          </p:cNvCxnSpPr>
          <p:nvPr/>
        </p:nvCxnSpPr>
        <p:spPr>
          <a:xfrm flipV="1">
            <a:off x="4774932" y="3430772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직사각형 106"/>
          <p:cNvSpPr/>
          <p:nvPr/>
        </p:nvSpPr>
        <p:spPr>
          <a:xfrm>
            <a:off x="2851791" y="4958921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851791" y="3816880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L 도형 79"/>
          <p:cNvSpPr/>
          <p:nvPr/>
        </p:nvSpPr>
        <p:spPr>
          <a:xfrm>
            <a:off x="2439665" y="1463284"/>
            <a:ext cx="4540291" cy="2092741"/>
          </a:xfrm>
          <a:prstGeom prst="corner">
            <a:avLst>
              <a:gd name="adj1" fmla="val 87742"/>
              <a:gd name="adj2" fmla="val 10642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72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39941" y="1043989"/>
            <a:ext cx="1738685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 정보가 일치할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내용 표기 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이용자 메일로 임시 비밀번호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자리 발송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정보가 없을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내용 표기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 클릭한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입력하지 않고 확인 버튼을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 버튼을 클릭한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3234635" y="2478628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12970" y="2484794"/>
            <a:ext cx="49725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45315" y="2739813"/>
            <a:ext cx="82747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232876" y="3032791"/>
            <a:ext cx="1339715" cy="24982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3234635" y="2741756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95797" y="3897053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>
            <a:spLocks noChangeArrowheads="1"/>
          </p:cNvSpPr>
          <p:nvPr/>
        </p:nvSpPr>
        <p:spPr bwMode="auto">
          <a:xfrm>
            <a:off x="2950721" y="4172442"/>
            <a:ext cx="3012380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시 등록하신 메일 주소로 임시 비밀번호를 발송해 드렸습니다</a:t>
            </a:r>
            <a:r>
              <a:rPr lang="en-US" altLang="ko-KR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901479" y="5073117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2956404" y="5334432"/>
            <a:ext cx="3006698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확인하시고 조회해 주세요</a:t>
            </a:r>
            <a:r>
              <a:rPr lang="en-US" altLang="ko-KR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021994" y="416913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11" name="타원 110"/>
          <p:cNvSpPr/>
          <p:nvPr/>
        </p:nvSpPr>
        <p:spPr>
          <a:xfrm>
            <a:off x="3998971" y="390822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998971" y="508429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3399650" y="189557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0" name="직사각형 119"/>
          <p:cNvSpPr>
            <a:spLocks noChangeArrowheads="1"/>
          </p:cNvSpPr>
          <p:nvPr/>
        </p:nvSpPr>
        <p:spPr bwMode="auto">
          <a:xfrm>
            <a:off x="3238633" y="2232180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17164" y="2231210"/>
            <a:ext cx="39305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고객센터 </a:t>
            </a:r>
            <a:r>
              <a:rPr lang="en-US" altLang="ko-KR"/>
              <a:t>&gt; </a:t>
            </a:r>
            <a:r>
              <a:rPr lang="ko-KR" altLang="en-US"/>
              <a:t>이메일</a:t>
            </a:r>
            <a:r>
              <a:rPr lang="en-US" altLang="ko-KR"/>
              <a:t>/</a:t>
            </a:r>
            <a:r>
              <a:rPr lang="ko-KR" altLang="en-US"/>
              <a:t>비밀번호 찾기 </a:t>
            </a:r>
            <a:r>
              <a:rPr lang="en-US" altLang="ko-KR"/>
              <a:t>&gt; </a:t>
            </a:r>
            <a:r>
              <a:rPr lang="ko-KR" altLang="en-US"/>
              <a:t>비밀번호 찾기</a:t>
            </a:r>
          </a:p>
        </p:txBody>
      </p:sp>
      <p:sp>
        <p:nvSpPr>
          <p:cNvPr id="105" name="모서리가 둥근 직사각형 112"/>
          <p:cNvSpPr/>
          <p:nvPr/>
        </p:nvSpPr>
        <p:spPr>
          <a:xfrm>
            <a:off x="6021994" y="533849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22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123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D2BC89-595C-44B6-811E-A50F91E2A0A3}"/>
              </a:ext>
            </a:extLst>
          </p:cNvPr>
          <p:cNvSpPr/>
          <p:nvPr/>
        </p:nvSpPr>
        <p:spPr>
          <a:xfrm>
            <a:off x="243843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490338" y="1469076"/>
            <a:ext cx="1050595" cy="24902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89183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www.gmarket.co.kr/xxxx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www.11st.co.kr/xxxx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www.auction.co.kr/xxxx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www.pc.shopping2.naver.com/xxx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Alert 10-1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 본인 인증 화면으로 이동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프로세스 참조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www.ftc.go.kr/info/bizinfo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/popType01.jsp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사이트 로고로 배너 제작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2492"/>
              </p:ext>
            </p:extLst>
          </p:nvPr>
        </p:nvGraphicFramePr>
        <p:xfrm>
          <a:off x="1021958" y="2540575"/>
          <a:ext cx="6132649" cy="26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소개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374" y="2992823"/>
            <a:ext cx="1003548" cy="31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6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</a:t>
            </a:r>
            <a:endParaRPr lang="ko-KR" altLang="en-US" sz="146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25366" y="2929889"/>
            <a:ext cx="1793608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MONOTT</a:t>
            </a:r>
          </a:p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53519" y="1481714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97321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인스타그램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45134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5207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트위터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4098" y="3390540"/>
            <a:ext cx="936000" cy="1755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20750" y="3812600"/>
            <a:ext cx="4028928" cy="81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 강남구 ○○○○○ ○○</a:t>
            </a: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TEL: 070-000-0000   | FAX: (02)000-0000   | Email: : lala@lalamarket.co.kr</a:t>
            </a:r>
          </a:p>
          <a:p>
            <a:pPr>
              <a:lnSpc>
                <a:spcPct val="150000"/>
              </a:lnSpc>
            </a:pP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Copyright 2017 MONOTT Corp. All Rights Reserved.</a:t>
            </a:r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04346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39780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95961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09238" y="157773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11708" y="24181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9298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87093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51847" y="2413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84077" y="476035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67942" y="2929890"/>
            <a:ext cx="2491293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813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서울강남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err="1"/>
              <a:t>푸터</a:t>
            </a:r>
            <a:endParaRPr lang="ko-KR" altLang="en-US"/>
          </a:p>
        </p:txBody>
      </p:sp>
      <p:grpSp>
        <p:nvGrpSpPr>
          <p:cNvPr id="4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607379" y="4760355"/>
            <a:ext cx="1960563" cy="1019895"/>
            <a:chOff x="595686" y="1261242"/>
            <a:chExt cx="3222246" cy="1354416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517767"/>
              <a:ext cx="3222246" cy="10753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583687" y="1665410"/>
              <a:ext cx="1983377" cy="463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로그인 후 이용할 수 있습니다</a:t>
              </a:r>
              <a:r>
                <a:rPr lang="en-US" altLang="ko-KR" sz="772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72" noProof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10-1</a:t>
              </a:r>
            </a:p>
          </p:txBody>
        </p:sp>
        <p:sp>
          <p:nvSpPr>
            <p:cNvPr id="5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3" name="Icons"/>
            <p:cNvGrpSpPr/>
            <p:nvPr/>
          </p:nvGrpSpPr>
          <p:grpSpPr>
            <a:xfrm>
              <a:off x="833178" y="1701980"/>
              <a:ext cx="610530" cy="428227"/>
              <a:chOff x="833178" y="1701980"/>
              <a:chExt cx="610530" cy="428227"/>
            </a:xfrm>
          </p:grpSpPr>
          <p:sp>
            <p:nvSpPr>
              <p:cNvPr id="5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3457" y="1702838"/>
                <a:ext cx="529975" cy="42651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Buttons"/>
            <p:cNvGrpSpPr/>
            <p:nvPr/>
          </p:nvGrpSpPr>
          <p:grpSpPr>
            <a:xfrm>
              <a:off x="773764" y="2204637"/>
              <a:ext cx="2904926" cy="411021"/>
              <a:chOff x="773764" y="2204637"/>
              <a:chExt cx="2904926" cy="411021"/>
            </a:xfrm>
          </p:grpSpPr>
          <p:sp>
            <p:nvSpPr>
              <p:cNvPr id="5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793303" y="2204637"/>
                <a:ext cx="885387" cy="25937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5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63120142-8FEC-62EB-8302-A055CF89E6A9}"/>
              </a:ext>
            </a:extLst>
          </p:cNvPr>
          <p:cNvSpPr/>
          <p:nvPr/>
        </p:nvSpPr>
        <p:spPr>
          <a:xfrm>
            <a:off x="2789919" y="339054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69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 가입, 로그인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4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직선 연결선 290"/>
          <p:cNvCxnSpPr>
            <a:cxnSpLocks/>
          </p:cNvCxnSpPr>
          <p:nvPr/>
        </p:nvCxnSpPr>
        <p:spPr>
          <a:xfrm>
            <a:off x="2144688" y="1271173"/>
            <a:ext cx="497305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973995" y="1307170"/>
            <a:ext cx="173836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각종 약관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및 내용 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약관관리에서 등록된 내용 호출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 동의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약관관리에서 설정된 내용 반영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모두 동의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체크 시 모든 체크 박스가 체크됨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체크 해제 시 모든 체크 박스가 체크 해제됨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endParaRPr lang="ko-KR" altLang="en-US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버튼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동의 사항 체크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필수동의항목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동의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 입력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미동의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6-1),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처리방침 미동의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6-2),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 위탁 미동의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 6-3)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 호출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7-1</a:t>
            </a: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23137" y="1049454"/>
            <a:ext cx="1035540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97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서비스 약관 동의</a:t>
            </a:r>
            <a:endParaRPr lang="en-US" altLang="ko-KR" sz="65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2" name="타원 81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41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03387" y="140397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271809" y="244298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56331" y="348750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764929" y="564643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217320" y="45466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4" name="Button"/>
          <p:cNvSpPr>
            <a:spLocks/>
          </p:cNvSpPr>
          <p:nvPr/>
        </p:nvSpPr>
        <p:spPr bwMode="auto">
          <a:xfrm>
            <a:off x="3926431" y="5846895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다음</a:t>
            </a:r>
            <a:endParaRPr lang="en-US" sz="772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5" name="Button"/>
          <p:cNvSpPr>
            <a:spLocks/>
          </p:cNvSpPr>
          <p:nvPr/>
        </p:nvSpPr>
        <p:spPr bwMode="auto">
          <a:xfrm>
            <a:off x="4648872" y="5846895"/>
            <a:ext cx="555750" cy="203175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772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404669" y="586073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5138795" y="586073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회원 가입 </a:t>
            </a:r>
            <a:r>
              <a:rPr lang="en-US" altLang="ko-KR">
                <a:solidFill>
                  <a:schemeClr val="bg1"/>
                </a:solidFill>
              </a:rPr>
              <a:t>&gt;</a:t>
            </a:r>
            <a:r>
              <a:rPr lang="ko-KR" altLang="en-US">
                <a:solidFill>
                  <a:schemeClr val="bg1"/>
                </a:solidFill>
              </a:rPr>
              <a:t> 약관 동의</a:t>
            </a:r>
          </a:p>
        </p:txBody>
      </p:sp>
      <p:sp>
        <p:nvSpPr>
          <p:cNvPr id="148" name="타원 147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49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680" y="1409750"/>
            <a:ext cx="123303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서비스 이용 약관 동의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42574" y="1585416"/>
            <a:ext cx="4833381" cy="585000"/>
            <a:chOff x="1682712" y="1015957"/>
            <a:chExt cx="5948776" cy="900000"/>
          </a:xfrm>
        </p:grpSpPr>
        <p:sp>
          <p:nvSpPr>
            <p:cNvPr id="67" name="직사각형 66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20" name="Scrollbar" descr="&lt;SmartSettings&gt;&lt;SmartResize enabled=&quot;True&quot; minWidth=&quot;7&quot; minHeight=&quot;60&quot; /&gt;&lt;/SmartSettings&gt;"/>
            <p:cNvGrpSpPr/>
            <p:nvPr>
              <p:custDataLst>
                <p:tags r:id="rId83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21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84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85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86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137646" y="2205424"/>
            <a:ext cx="749503" cy="172483"/>
            <a:chOff x="554563" y="2592279"/>
            <a:chExt cx="922464" cy="212286"/>
          </a:xfrm>
        </p:grpSpPr>
        <p:sp>
          <p:nvSpPr>
            <p:cNvPr id="22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1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073095" y="2452510"/>
            <a:ext cx="13003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처리방침 동의</a:t>
            </a:r>
          </a:p>
        </p:txBody>
      </p:sp>
      <p:grpSp>
        <p:nvGrpSpPr>
          <p:cNvPr id="229" name="그룹 228"/>
          <p:cNvGrpSpPr/>
          <p:nvPr/>
        </p:nvGrpSpPr>
        <p:grpSpPr>
          <a:xfrm>
            <a:off x="2142574" y="2620914"/>
            <a:ext cx="4833381" cy="585000"/>
            <a:chOff x="1682712" y="1015957"/>
            <a:chExt cx="5948776" cy="900000"/>
          </a:xfrm>
        </p:grpSpPr>
        <p:sp>
          <p:nvSpPr>
            <p:cNvPr id="230" name="직사각형 229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31" name="Scrollbar" descr="&lt;SmartSettings&gt;&lt;SmartResize enabled=&quot;True&quot; minWidth=&quot;7&quot; minHeight=&quot;60&quot; /&gt;&lt;/SmartSettings&gt;"/>
            <p:cNvGrpSpPr/>
            <p:nvPr>
              <p:custDataLst>
                <p:tags r:id="rId76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32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7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8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137646" y="3240484"/>
            <a:ext cx="749503" cy="172483"/>
            <a:chOff x="554563" y="2592279"/>
            <a:chExt cx="922464" cy="212286"/>
          </a:xfrm>
        </p:grpSpPr>
        <p:sp>
          <p:nvSpPr>
            <p:cNvPr id="23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4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069689" y="3487570"/>
            <a:ext cx="13003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 위탁 동의</a:t>
            </a:r>
          </a:p>
        </p:txBody>
      </p:sp>
      <p:grpSp>
        <p:nvGrpSpPr>
          <p:cNvPr id="251" name="그룹 250"/>
          <p:cNvGrpSpPr/>
          <p:nvPr/>
        </p:nvGrpSpPr>
        <p:grpSpPr>
          <a:xfrm>
            <a:off x="2142574" y="3672393"/>
            <a:ext cx="4833381" cy="585000"/>
            <a:chOff x="1682712" y="1015957"/>
            <a:chExt cx="5948776" cy="900000"/>
          </a:xfrm>
        </p:grpSpPr>
        <p:sp>
          <p:nvSpPr>
            <p:cNvPr id="252" name="직사각형 251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53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9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54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5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0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1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7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2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137646" y="4293538"/>
            <a:ext cx="749503" cy="172483"/>
            <a:chOff x="554563" y="2592279"/>
            <a:chExt cx="922464" cy="212286"/>
          </a:xfrm>
        </p:grpSpPr>
        <p:sp>
          <p:nvSpPr>
            <p:cNvPr id="25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7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2076108" y="4540624"/>
            <a:ext cx="123303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grpSp>
        <p:nvGrpSpPr>
          <p:cNvPr id="262" name="그룹 261"/>
          <p:cNvGrpSpPr/>
          <p:nvPr/>
        </p:nvGrpSpPr>
        <p:grpSpPr>
          <a:xfrm>
            <a:off x="2142574" y="4734867"/>
            <a:ext cx="4833381" cy="585000"/>
            <a:chOff x="1682712" y="1015957"/>
            <a:chExt cx="5948776" cy="900000"/>
          </a:xfrm>
        </p:grpSpPr>
        <p:sp>
          <p:nvSpPr>
            <p:cNvPr id="263" name="직사각형 262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64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2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65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6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63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64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65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137646" y="5337956"/>
            <a:ext cx="749503" cy="172483"/>
            <a:chOff x="554563" y="2592279"/>
            <a:chExt cx="922464" cy="212286"/>
          </a:xfrm>
        </p:grpSpPr>
        <p:sp>
          <p:nvSpPr>
            <p:cNvPr id="27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0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137646" y="5642685"/>
            <a:ext cx="680571" cy="185115"/>
            <a:chOff x="554563" y="2584506"/>
            <a:chExt cx="837626" cy="227834"/>
          </a:xfrm>
        </p:grpSpPr>
        <p:sp>
          <p:nvSpPr>
            <p:cNvPr id="27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7"/>
              </p:custDataLst>
            </p:nvPr>
          </p:nvSpPr>
          <p:spPr>
            <a:xfrm>
              <a:off x="686117" y="2584506"/>
              <a:ext cx="706072" cy="227834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13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모두 동의</a:t>
              </a:r>
              <a:endParaRPr 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4722632" y="1351136"/>
            <a:ext cx="1960563" cy="1019895"/>
            <a:chOff x="595686" y="1261242"/>
            <a:chExt cx="3222246" cy="1354416"/>
          </a:xfrm>
        </p:grpSpPr>
        <p:sp>
          <p:nvSpPr>
            <p:cNvPr id="15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5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6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MONOTT </a:t>
              </a:r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서비스 이용약관에</a:t>
              </a:r>
              <a:endParaRPr lang="en-US" altLang="ko-KR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5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6-1</a:t>
              </a:r>
            </a:p>
          </p:txBody>
        </p:sp>
        <p:sp>
          <p:nvSpPr>
            <p:cNvPr id="15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55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60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6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5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5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7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4722632" y="2289610"/>
            <a:ext cx="1960563" cy="1019895"/>
            <a:chOff x="595686" y="1261242"/>
            <a:chExt cx="3222246" cy="1354416"/>
          </a:xfrm>
        </p:grpSpPr>
        <p:sp>
          <p:nvSpPr>
            <p:cNvPr id="17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5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개인정보 처리방침에</a:t>
              </a:r>
              <a:endParaRPr lang="en-US" altLang="ko-KR" sz="813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6-2</a:t>
              </a:r>
            </a:p>
          </p:txBody>
        </p:sp>
        <p:sp>
          <p:nvSpPr>
            <p:cNvPr id="1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83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8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4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8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8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9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4722632" y="3227898"/>
            <a:ext cx="1960563" cy="1019895"/>
            <a:chOff x="595686" y="1261242"/>
            <a:chExt cx="3222246" cy="1354416"/>
          </a:xfrm>
        </p:grpSpPr>
        <p:sp>
          <p:nvSpPr>
            <p:cNvPr id="19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4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4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개인정보 제</a:t>
              </a:r>
              <a:r>
                <a:rPr lang="en-US" altLang="ko-KR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자 제공에</a:t>
              </a:r>
              <a:endParaRPr lang="en-US" altLang="ko-KR" sz="813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9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6-3</a:t>
              </a:r>
            </a:p>
          </p:txBody>
        </p:sp>
        <p:sp>
          <p:nvSpPr>
            <p:cNvPr id="19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97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02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8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99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201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20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4722632" y="4164301"/>
            <a:ext cx="1960563" cy="1019895"/>
            <a:chOff x="595686" y="1261242"/>
            <a:chExt cx="3222246" cy="1354416"/>
          </a:xfrm>
        </p:grpSpPr>
        <p:sp>
          <p:nvSpPr>
            <p:cNvPr id="20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회원 가입을 취소하시겠습니까</a:t>
              </a:r>
              <a:r>
                <a:rPr lang="en-US" altLang="ko-KR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0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Confirm 7-1</a:t>
              </a:r>
            </a:p>
          </p:txBody>
        </p:sp>
        <p:sp>
          <p:nvSpPr>
            <p:cNvPr id="21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11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16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2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21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21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2258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A4 용지(210x297mm)</PresentationFormat>
  <Slides>60</Slides>
  <Notes>22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Office 테마</vt:lpstr>
      <vt:lpstr>MONOTT(Movie and OTT)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revision>310</cp:revision>
  <cp:lastPrinted>2017-02-07T10:07:29Z</cp:lastPrinted>
  <dcterms:created xsi:type="dcterms:W3CDTF">2016-01-03T07:52:51Z</dcterms:created>
  <dcterms:modified xsi:type="dcterms:W3CDTF">2022-08-04T02:41:36Z</dcterms:modified>
</cp:coreProperties>
</file>