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notesMasterIdLst>
    <p:notesMasterId r:id="rId18"/>
  </p:notesMasterIdLst>
  <p:sldIdLst>
    <p:sldId id="552" r:id="rId2"/>
    <p:sldId id="553" r:id="rId3"/>
    <p:sldId id="549" r:id="rId4"/>
    <p:sldId id="542" r:id="rId5"/>
    <p:sldId id="554" r:id="rId6"/>
    <p:sldId id="555" r:id="rId7"/>
    <p:sldId id="557" r:id="rId8"/>
    <p:sldId id="556" r:id="rId9"/>
    <p:sldId id="558" r:id="rId10"/>
    <p:sldId id="559" r:id="rId11"/>
    <p:sldId id="560" r:id="rId12"/>
    <p:sldId id="561" r:id="rId13"/>
    <p:sldId id="562" r:id="rId14"/>
    <p:sldId id="563" r:id="rId15"/>
    <p:sldId id="564" r:id="rId16"/>
    <p:sldId id="5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2233"/>
    <a:srgbClr val="F5A9BC"/>
    <a:srgbClr val="FE2E64"/>
    <a:srgbClr val="F781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5A78F-75A2-4C2F-84C0-7244571A53FA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AB6E7-3483-4637-A081-363CEB5CE6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610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3050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C809-33E6-47EC-9476-494E0742DC0B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482E-6AF4-4C27-89AA-B7E05155D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43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C809-33E6-47EC-9476-494E0742DC0B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482E-6AF4-4C27-89AA-B7E05155D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35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C809-33E6-47EC-9476-494E0742DC0B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482E-6AF4-4C27-89AA-B7E05155D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093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2" r="215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ctrTitle" hasCustomPrompt="1"/>
          </p:nvPr>
        </p:nvSpPr>
        <p:spPr>
          <a:xfrm>
            <a:off x="1180276" y="1700808"/>
            <a:ext cx="7928982" cy="648072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180276" y="3861048"/>
            <a:ext cx="5358850" cy="1320552"/>
          </a:xfrm>
        </p:spPr>
        <p:txBody>
          <a:bodyPr>
            <a:normAutofit/>
          </a:bodyPr>
          <a:lstStyle>
            <a:lvl1pPr marL="171450" indent="-171450" algn="l">
              <a:buFont typeface="Arial" panose="020B0604020202020204" pitchFamily="34" charset="0"/>
              <a:buChar char="•"/>
              <a:defRPr sz="11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내용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1180123" y="2420888"/>
            <a:ext cx="7929135" cy="36004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18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부제목 </a:t>
            </a:r>
          </a:p>
        </p:txBody>
      </p:sp>
    </p:spTree>
    <p:extLst>
      <p:ext uri="{BB962C8B-B14F-4D97-AF65-F5344CB8AC3E}">
        <p14:creationId xmlns:p14="http://schemas.microsoft.com/office/powerpoint/2010/main" val="3842588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/>
          <p:cNvSpPr/>
          <p:nvPr userDrawn="1"/>
        </p:nvSpPr>
        <p:spPr bwMode="auto">
          <a:xfrm rot="16200000">
            <a:off x="737770" y="-627890"/>
            <a:ext cx="360040" cy="1848405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r"/>
            <a:endParaRPr lang="ko-KR" altLang="en-US" sz="1000" dirty="0"/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-6413" y="115954"/>
            <a:ext cx="1677737" cy="360719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제목을 넣으세요</a:t>
            </a:r>
          </a:p>
        </p:txBody>
      </p:sp>
    </p:spTree>
    <p:extLst>
      <p:ext uri="{BB962C8B-B14F-4D97-AF65-F5344CB8AC3E}">
        <p14:creationId xmlns:p14="http://schemas.microsoft.com/office/powerpoint/2010/main" val="1202237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/>
          <p:cNvSpPr/>
          <p:nvPr userDrawn="1"/>
        </p:nvSpPr>
        <p:spPr bwMode="auto">
          <a:xfrm rot="5400000">
            <a:off x="6933234" y="474489"/>
            <a:ext cx="2232248" cy="8285287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r"/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4234870" y="4436774"/>
            <a:ext cx="7799020" cy="360719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8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/>
              <a:t>제목을 넣으세요</a:t>
            </a:r>
          </a:p>
        </p:txBody>
      </p:sp>
    </p:spTree>
    <p:extLst>
      <p:ext uri="{BB962C8B-B14F-4D97-AF65-F5344CB8AC3E}">
        <p14:creationId xmlns:p14="http://schemas.microsoft.com/office/powerpoint/2010/main" val="54694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C809-33E6-47EC-9476-494E0742DC0B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482E-6AF4-4C27-89AA-B7E05155D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690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C809-33E6-47EC-9476-494E0742DC0B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482E-6AF4-4C27-89AA-B7E05155D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647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C809-33E6-47EC-9476-494E0742DC0B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482E-6AF4-4C27-89AA-B7E05155D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01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C809-33E6-47EC-9476-494E0742DC0B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482E-6AF4-4C27-89AA-B7E05155D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29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C809-33E6-47EC-9476-494E0742DC0B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482E-6AF4-4C27-89AA-B7E05155D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919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C809-33E6-47EC-9476-494E0742DC0B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482E-6AF4-4C27-89AA-B7E05155D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38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C809-33E6-47EC-9476-494E0742DC0B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482E-6AF4-4C27-89AA-B7E05155D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314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C809-33E6-47EC-9476-494E0742DC0B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482E-6AF4-4C27-89AA-B7E05155D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728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4C809-33E6-47EC-9476-494E0742DC0B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8482E-6AF4-4C27-89AA-B7E05155D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647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44.xml"/><Relationship Id="rId7" Type="http://schemas.openxmlformats.org/officeDocument/2006/relationships/image" Target="../media/image5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57.xml"/><Relationship Id="rId18" Type="http://schemas.openxmlformats.org/officeDocument/2006/relationships/tags" Target="../tags/tag62.xml"/><Relationship Id="rId26" Type="http://schemas.openxmlformats.org/officeDocument/2006/relationships/tags" Target="../tags/tag70.xml"/><Relationship Id="rId3" Type="http://schemas.openxmlformats.org/officeDocument/2006/relationships/tags" Target="../tags/tag47.xml"/><Relationship Id="rId21" Type="http://schemas.openxmlformats.org/officeDocument/2006/relationships/tags" Target="../tags/tag65.xml"/><Relationship Id="rId7" Type="http://schemas.openxmlformats.org/officeDocument/2006/relationships/tags" Target="../tags/tag51.xml"/><Relationship Id="rId12" Type="http://schemas.openxmlformats.org/officeDocument/2006/relationships/tags" Target="../tags/tag56.xml"/><Relationship Id="rId17" Type="http://schemas.openxmlformats.org/officeDocument/2006/relationships/tags" Target="../tags/tag61.xml"/><Relationship Id="rId25" Type="http://schemas.openxmlformats.org/officeDocument/2006/relationships/tags" Target="../tags/tag69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6" Type="http://schemas.openxmlformats.org/officeDocument/2006/relationships/tags" Target="../tags/tag60.xml"/><Relationship Id="rId20" Type="http://schemas.openxmlformats.org/officeDocument/2006/relationships/tags" Target="../tags/tag64.xml"/><Relationship Id="rId29" Type="http://schemas.openxmlformats.org/officeDocument/2006/relationships/tags" Target="../tags/tag73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24" Type="http://schemas.openxmlformats.org/officeDocument/2006/relationships/tags" Target="../tags/tag68.xml"/><Relationship Id="rId32" Type="http://schemas.openxmlformats.org/officeDocument/2006/relationships/tags" Target="../tags/tag76.xml"/><Relationship Id="rId5" Type="http://schemas.openxmlformats.org/officeDocument/2006/relationships/tags" Target="../tags/tag49.xml"/><Relationship Id="rId15" Type="http://schemas.openxmlformats.org/officeDocument/2006/relationships/tags" Target="../tags/tag59.xml"/><Relationship Id="rId23" Type="http://schemas.openxmlformats.org/officeDocument/2006/relationships/tags" Target="../tags/tag67.xml"/><Relationship Id="rId28" Type="http://schemas.openxmlformats.org/officeDocument/2006/relationships/tags" Target="../tags/tag72.xml"/><Relationship Id="rId10" Type="http://schemas.openxmlformats.org/officeDocument/2006/relationships/tags" Target="../tags/tag54.xml"/><Relationship Id="rId19" Type="http://schemas.openxmlformats.org/officeDocument/2006/relationships/tags" Target="../tags/tag63.xml"/><Relationship Id="rId31" Type="http://schemas.openxmlformats.org/officeDocument/2006/relationships/tags" Target="../tags/tag75.xml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tags" Target="../tags/tag58.xml"/><Relationship Id="rId22" Type="http://schemas.openxmlformats.org/officeDocument/2006/relationships/tags" Target="../tags/tag66.xml"/><Relationship Id="rId27" Type="http://schemas.openxmlformats.org/officeDocument/2006/relationships/tags" Target="../tags/tag71.xml"/><Relationship Id="rId30" Type="http://schemas.openxmlformats.org/officeDocument/2006/relationships/tags" Target="../tags/tag74.xml"/><Relationship Id="rId8" Type="http://schemas.openxmlformats.org/officeDocument/2006/relationships/tags" Target="../tags/tag5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7" Type="http://schemas.openxmlformats.org/officeDocument/2006/relationships/image" Target="../media/image10.png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tags" Target="../tags/tag95.xml"/><Relationship Id="rId18" Type="http://schemas.openxmlformats.org/officeDocument/2006/relationships/tags" Target="../tags/tag100.xml"/><Relationship Id="rId26" Type="http://schemas.openxmlformats.org/officeDocument/2006/relationships/tags" Target="../tags/tag108.xml"/><Relationship Id="rId3" Type="http://schemas.openxmlformats.org/officeDocument/2006/relationships/tags" Target="../tags/tag85.xml"/><Relationship Id="rId21" Type="http://schemas.openxmlformats.org/officeDocument/2006/relationships/tags" Target="../tags/tag103.xml"/><Relationship Id="rId7" Type="http://schemas.openxmlformats.org/officeDocument/2006/relationships/tags" Target="../tags/tag89.xml"/><Relationship Id="rId12" Type="http://schemas.openxmlformats.org/officeDocument/2006/relationships/tags" Target="../tags/tag94.xml"/><Relationship Id="rId17" Type="http://schemas.openxmlformats.org/officeDocument/2006/relationships/tags" Target="../tags/tag99.xml"/><Relationship Id="rId25" Type="http://schemas.openxmlformats.org/officeDocument/2006/relationships/tags" Target="../tags/tag107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6" Type="http://schemas.openxmlformats.org/officeDocument/2006/relationships/tags" Target="../tags/tag98.xml"/><Relationship Id="rId20" Type="http://schemas.openxmlformats.org/officeDocument/2006/relationships/tags" Target="../tags/tag102.xml"/><Relationship Id="rId29" Type="http://schemas.openxmlformats.org/officeDocument/2006/relationships/tags" Target="../tags/tag111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11" Type="http://schemas.openxmlformats.org/officeDocument/2006/relationships/tags" Target="../tags/tag93.xml"/><Relationship Id="rId24" Type="http://schemas.openxmlformats.org/officeDocument/2006/relationships/tags" Target="../tags/tag106.xml"/><Relationship Id="rId32" Type="http://schemas.openxmlformats.org/officeDocument/2006/relationships/tags" Target="../tags/tag114.xml"/><Relationship Id="rId5" Type="http://schemas.openxmlformats.org/officeDocument/2006/relationships/tags" Target="../tags/tag87.xml"/><Relationship Id="rId15" Type="http://schemas.openxmlformats.org/officeDocument/2006/relationships/tags" Target="../tags/tag97.xml"/><Relationship Id="rId23" Type="http://schemas.openxmlformats.org/officeDocument/2006/relationships/tags" Target="../tags/tag105.xml"/><Relationship Id="rId28" Type="http://schemas.openxmlformats.org/officeDocument/2006/relationships/tags" Target="../tags/tag110.xml"/><Relationship Id="rId10" Type="http://schemas.openxmlformats.org/officeDocument/2006/relationships/tags" Target="../tags/tag92.xml"/><Relationship Id="rId19" Type="http://schemas.openxmlformats.org/officeDocument/2006/relationships/tags" Target="../tags/tag101.xml"/><Relationship Id="rId31" Type="http://schemas.openxmlformats.org/officeDocument/2006/relationships/tags" Target="../tags/tag113.xml"/><Relationship Id="rId4" Type="http://schemas.openxmlformats.org/officeDocument/2006/relationships/tags" Target="../tags/tag86.xml"/><Relationship Id="rId9" Type="http://schemas.openxmlformats.org/officeDocument/2006/relationships/tags" Target="../tags/tag91.xml"/><Relationship Id="rId14" Type="http://schemas.openxmlformats.org/officeDocument/2006/relationships/tags" Target="../tags/tag96.xml"/><Relationship Id="rId22" Type="http://schemas.openxmlformats.org/officeDocument/2006/relationships/tags" Target="../tags/tag104.xml"/><Relationship Id="rId27" Type="http://schemas.openxmlformats.org/officeDocument/2006/relationships/tags" Target="../tags/tag109.xml"/><Relationship Id="rId30" Type="http://schemas.openxmlformats.org/officeDocument/2006/relationships/tags" Target="../tags/tag112.xml"/><Relationship Id="rId8" Type="http://schemas.openxmlformats.org/officeDocument/2006/relationships/tags" Target="../tags/tag9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20.xml"/><Relationship Id="rId7" Type="http://schemas.openxmlformats.org/officeDocument/2006/relationships/image" Target="../media/image12.png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19.xml"/><Relationship Id="rId18" Type="http://schemas.openxmlformats.org/officeDocument/2006/relationships/tags" Target="../tags/tag24.xml"/><Relationship Id="rId26" Type="http://schemas.openxmlformats.org/officeDocument/2006/relationships/tags" Target="../tags/tag32.xml"/><Relationship Id="rId3" Type="http://schemas.openxmlformats.org/officeDocument/2006/relationships/tags" Target="../tags/tag9.xml"/><Relationship Id="rId21" Type="http://schemas.openxmlformats.org/officeDocument/2006/relationships/tags" Target="../tags/tag27.xml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25" Type="http://schemas.openxmlformats.org/officeDocument/2006/relationships/tags" Target="../tags/tag31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6" Type="http://schemas.openxmlformats.org/officeDocument/2006/relationships/tags" Target="../tags/tag22.xml"/><Relationship Id="rId20" Type="http://schemas.openxmlformats.org/officeDocument/2006/relationships/tags" Target="../tags/tag26.xml"/><Relationship Id="rId29" Type="http://schemas.openxmlformats.org/officeDocument/2006/relationships/tags" Target="../tags/tag35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24" Type="http://schemas.openxmlformats.org/officeDocument/2006/relationships/tags" Target="../tags/tag30.xml"/><Relationship Id="rId32" Type="http://schemas.openxmlformats.org/officeDocument/2006/relationships/tags" Target="../tags/tag38.xml"/><Relationship Id="rId5" Type="http://schemas.openxmlformats.org/officeDocument/2006/relationships/tags" Target="../tags/tag11.xml"/><Relationship Id="rId15" Type="http://schemas.openxmlformats.org/officeDocument/2006/relationships/tags" Target="../tags/tag21.xml"/><Relationship Id="rId23" Type="http://schemas.openxmlformats.org/officeDocument/2006/relationships/tags" Target="../tags/tag29.xml"/><Relationship Id="rId28" Type="http://schemas.openxmlformats.org/officeDocument/2006/relationships/tags" Target="../tags/tag34.xml"/><Relationship Id="rId10" Type="http://schemas.openxmlformats.org/officeDocument/2006/relationships/tags" Target="../tags/tag16.xml"/><Relationship Id="rId19" Type="http://schemas.openxmlformats.org/officeDocument/2006/relationships/tags" Target="../tags/tag25.xml"/><Relationship Id="rId31" Type="http://schemas.openxmlformats.org/officeDocument/2006/relationships/tags" Target="../tags/tag37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Relationship Id="rId22" Type="http://schemas.openxmlformats.org/officeDocument/2006/relationships/tags" Target="../tags/tag28.xml"/><Relationship Id="rId27" Type="http://schemas.openxmlformats.org/officeDocument/2006/relationships/tags" Target="../tags/tag33.xml"/><Relationship Id="rId30" Type="http://schemas.openxmlformats.org/officeDocument/2006/relationships/tags" Target="../tags/tag36.xml"/><Relationship Id="rId8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MONOTT(Movie and OTT)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01851" y="3645024"/>
            <a:ext cx="3648261" cy="214617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회사명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 err="1">
                <a:solidFill>
                  <a:schemeClr val="tx1"/>
                </a:solidFill>
              </a:rPr>
              <a:t>사이트메이드</a:t>
            </a:r>
            <a:endParaRPr lang="ko-KR" altLang="en-US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작성자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홍길동 주임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Version: 0.03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작성 기간</a:t>
            </a:r>
            <a:r>
              <a:rPr lang="en-US" altLang="ko-KR" sz="1200" dirty="0">
                <a:solidFill>
                  <a:schemeClr val="tx1"/>
                </a:solidFill>
              </a:rPr>
              <a:t>: 2017. 03. 27. ~ </a:t>
            </a:r>
            <a:r>
              <a:rPr lang="ko-KR" altLang="en-US" sz="1200" dirty="0">
                <a:solidFill>
                  <a:schemeClr val="tx1"/>
                </a:solidFill>
              </a:rPr>
              <a:t>작성 중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연락처</a:t>
            </a:r>
            <a:r>
              <a:rPr lang="en-US" altLang="ko-KR" sz="1200" dirty="0">
                <a:solidFill>
                  <a:schemeClr val="tx1"/>
                </a:solidFill>
              </a:rPr>
              <a:t>: 070-1234-5678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관리자</a:t>
            </a:r>
            <a:r>
              <a:rPr lang="en-US" altLang="ko-KR" dirty="0">
                <a:solidFill>
                  <a:schemeClr val="tx1"/>
                </a:solidFill>
              </a:rPr>
              <a:t>(admin) </a:t>
            </a:r>
            <a:r>
              <a:rPr lang="ko-KR" altLang="en-US" dirty="0">
                <a:solidFill>
                  <a:schemeClr val="tx1"/>
                </a:solidFill>
              </a:rPr>
              <a:t>화면 정의서</a:t>
            </a:r>
          </a:p>
        </p:txBody>
      </p:sp>
    </p:spTree>
    <p:extLst>
      <p:ext uri="{BB962C8B-B14F-4D97-AF65-F5344CB8AC3E}">
        <p14:creationId xmlns:p14="http://schemas.microsoft.com/office/powerpoint/2010/main" val="1301129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88944-182E-95E3-7F55-BF3B416D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19" y="62011"/>
            <a:ext cx="10515600" cy="70731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커뮤니티 관리</a:t>
            </a:r>
            <a:r>
              <a:rPr lang="en-US" altLang="ko-KR" sz="1600" dirty="0"/>
              <a:t>&gt;</a:t>
            </a:r>
            <a:r>
              <a:rPr lang="ko-KR" altLang="en-US" sz="1600" dirty="0"/>
              <a:t>영화</a:t>
            </a:r>
            <a:r>
              <a:rPr lang="en-US" altLang="ko-KR" sz="1600" dirty="0"/>
              <a:t>&gt;</a:t>
            </a:r>
            <a:r>
              <a:rPr lang="ko-KR" altLang="en-US" sz="1600" dirty="0"/>
              <a:t>상세보기</a:t>
            </a:r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CE7AC-6D0A-BA13-354F-0029C46ABF62}"/>
              </a:ext>
            </a:extLst>
          </p:cNvPr>
          <p:cNvSpPr/>
          <p:nvPr/>
        </p:nvSpPr>
        <p:spPr>
          <a:xfrm>
            <a:off x="80125" y="932325"/>
            <a:ext cx="1505167" cy="57241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커뮤니티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영화</a:t>
            </a:r>
            <a:r>
              <a:rPr lang="en-US" altLang="ko-KR" sz="900" dirty="0">
                <a:solidFill>
                  <a:srgbClr val="FF0000"/>
                </a:solidFill>
              </a:rPr>
              <a:t> </a:t>
            </a: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드라마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예능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/>
              <a:t>OTT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9AE57B3-8EF1-0E9F-4D8B-40153D99F8E3}"/>
              </a:ext>
            </a:extLst>
          </p:cNvPr>
          <p:cNvSpPr/>
          <p:nvPr/>
        </p:nvSpPr>
        <p:spPr>
          <a:xfrm>
            <a:off x="10470720" y="2432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83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56DD116C-17D2-DB9D-8649-8D683A38D24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169939" y="502182"/>
            <a:ext cx="1848840" cy="6067951"/>
            <a:chOff x="5493160" y="-999784"/>
            <a:chExt cx="1848840" cy="6067951"/>
          </a:xfrm>
        </p:grpSpPr>
        <p:sp>
          <p:nvSpPr>
            <p:cNvPr id="84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B284A0D7-2332-5EA4-9B7C-0DACCD61C7A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513200" y="-846241"/>
              <a:ext cx="1828800" cy="591440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영화정보 등록하는 화면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[5]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각 사이트별 평점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각 사이트별 평점을 입력시킨다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ctr"/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[6]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평론가평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관리자가 지정한 평론가만 평론 글을 남길 수 있다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ctr"/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[7]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박스오피스 추이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비슷한 장르의 박스오피스를 비교할 수 있도록 등록한다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85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606F082-7D9E-098E-4276-650CAAD99174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5493160" y="-999784"/>
              <a:ext cx="977960" cy="3724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Description</a:t>
              </a:r>
            </a:p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A718060-8A54-5795-9337-2D7E67DF878C}"/>
              </a:ext>
            </a:extLst>
          </p:cNvPr>
          <p:cNvSpPr txBox="1"/>
          <p:nvPr/>
        </p:nvSpPr>
        <p:spPr>
          <a:xfrm>
            <a:off x="1704621" y="1035816"/>
            <a:ext cx="194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사이트별 평점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D5F66C0-264A-692C-F26A-7B8A7E41031C}"/>
              </a:ext>
            </a:extLst>
          </p:cNvPr>
          <p:cNvSpPr/>
          <p:nvPr/>
        </p:nvSpPr>
        <p:spPr>
          <a:xfrm>
            <a:off x="1822303" y="1488231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3" name="Picture 10" descr="네이버 아이콘 PNG AI 무료 다운로드 (2022년) - 리틀딥">
            <a:extLst>
              <a:ext uri="{FF2B5EF4-FFF2-40B4-BE49-F238E27FC236}">
                <a16:creationId xmlns:a16="http://schemas.microsoft.com/office/drawing/2014/main" id="{B1CF4E01-EE5C-83DB-4A22-534AA0101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292" y="1710481"/>
            <a:ext cx="444500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3">
            <a:extLst>
              <a:ext uri="{FF2B5EF4-FFF2-40B4-BE49-F238E27FC236}">
                <a16:creationId xmlns:a16="http://schemas.microsoft.com/office/drawing/2014/main" id="{A211B44F-A05F-EF04-CAED-58B6FEC05C0D}"/>
              </a:ext>
            </a:extLst>
          </p:cNvPr>
          <p:cNvSpPr txBox="1"/>
          <p:nvPr/>
        </p:nvSpPr>
        <p:spPr>
          <a:xfrm>
            <a:off x="2542996" y="1601499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8.47 / 10</a:t>
            </a:r>
            <a:endParaRPr lang="ko-KR" altLang="en-US" dirty="0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57D70694-41B2-2E8E-9A65-C5D6D57831C7}"/>
              </a:ext>
            </a:extLst>
          </p:cNvPr>
          <p:cNvSpPr/>
          <p:nvPr/>
        </p:nvSpPr>
        <p:spPr>
          <a:xfrm rot="5400000">
            <a:off x="1667125" y="2716959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06353525-DCA3-86F3-1675-8CF3C8AB540A}"/>
              </a:ext>
            </a:extLst>
          </p:cNvPr>
          <p:cNvSpPr txBox="1"/>
          <p:nvPr/>
        </p:nvSpPr>
        <p:spPr>
          <a:xfrm>
            <a:off x="2783433" y="19786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더보기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B98D137-5998-2077-EF97-E9C7ED5B5177}"/>
              </a:ext>
            </a:extLst>
          </p:cNvPr>
          <p:cNvSpPr/>
          <p:nvPr/>
        </p:nvSpPr>
        <p:spPr>
          <a:xfrm>
            <a:off x="3926261" y="1476213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88ADB5E5-2B38-B82C-A60E-B2E9D83A4A23}"/>
              </a:ext>
            </a:extLst>
          </p:cNvPr>
          <p:cNvSpPr/>
          <p:nvPr/>
        </p:nvSpPr>
        <p:spPr>
          <a:xfrm rot="5400000">
            <a:off x="4683492" y="2056026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0F83CA7E-1488-2AA0-29DA-132BCDFB9612}"/>
              </a:ext>
            </a:extLst>
          </p:cNvPr>
          <p:cNvSpPr txBox="1"/>
          <p:nvPr/>
        </p:nvSpPr>
        <p:spPr>
          <a:xfrm>
            <a:off x="4887391" y="19666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더보기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ADEA785-26D0-57E6-8402-07F2489643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116" y="1695543"/>
            <a:ext cx="402303" cy="450340"/>
          </a:xfrm>
          <a:prstGeom prst="rect">
            <a:avLst/>
          </a:prstGeom>
        </p:spPr>
      </p:pic>
      <p:sp>
        <p:nvSpPr>
          <p:cNvPr id="21" name="TextBox 5">
            <a:extLst>
              <a:ext uri="{FF2B5EF4-FFF2-40B4-BE49-F238E27FC236}">
                <a16:creationId xmlns:a16="http://schemas.microsoft.com/office/drawing/2014/main" id="{EFB088DB-37BE-5B75-4AFF-248CECCB4FCB}"/>
              </a:ext>
            </a:extLst>
          </p:cNvPr>
          <p:cNvSpPr txBox="1"/>
          <p:nvPr/>
        </p:nvSpPr>
        <p:spPr>
          <a:xfrm>
            <a:off x="4646954" y="1603716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95%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10FA07E-51CF-3302-799A-8B56F2F2398F}"/>
              </a:ext>
            </a:extLst>
          </p:cNvPr>
          <p:cNvSpPr/>
          <p:nvPr/>
        </p:nvSpPr>
        <p:spPr>
          <a:xfrm>
            <a:off x="5992079" y="1486779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TextBox 2">
            <a:extLst>
              <a:ext uri="{FF2B5EF4-FFF2-40B4-BE49-F238E27FC236}">
                <a16:creationId xmlns:a16="http://schemas.microsoft.com/office/drawing/2014/main" id="{7F0B1127-E1A7-0E50-7B8B-6B8ABDDD7C64}"/>
              </a:ext>
            </a:extLst>
          </p:cNvPr>
          <p:cNvSpPr txBox="1"/>
          <p:nvPr/>
        </p:nvSpPr>
        <p:spPr>
          <a:xfrm>
            <a:off x="6712772" y="1600047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50%</a:t>
            </a:r>
            <a:endParaRPr lang="ko-KR" altLang="en-US" dirty="0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A87E6ABC-B876-D142-7897-CEAD44ACA0BD}"/>
              </a:ext>
            </a:extLst>
          </p:cNvPr>
          <p:cNvSpPr/>
          <p:nvPr/>
        </p:nvSpPr>
        <p:spPr>
          <a:xfrm rot="5400000">
            <a:off x="6749310" y="2066592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4B66859E-F7FD-0D1A-0DBC-2477339DB390}"/>
              </a:ext>
            </a:extLst>
          </p:cNvPr>
          <p:cNvSpPr txBox="1"/>
          <p:nvPr/>
        </p:nvSpPr>
        <p:spPr>
          <a:xfrm>
            <a:off x="6953209" y="19771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더보기</a:t>
            </a:r>
            <a:endParaRPr lang="ko-KR" altLang="en-US" dirty="0"/>
          </a:p>
        </p:txBody>
      </p:sp>
      <p:pic>
        <p:nvPicPr>
          <p:cNvPr id="26" name="Picture 12">
            <a:extLst>
              <a:ext uri="{FF2B5EF4-FFF2-40B4-BE49-F238E27FC236}">
                <a16:creationId xmlns:a16="http://schemas.microsoft.com/office/drawing/2014/main" id="{7F5E874D-63AA-390A-FB4A-DF1E135B0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455" y="1697396"/>
            <a:ext cx="424355" cy="43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F8154EA-7574-F512-E926-A18EE65A5AEF}"/>
              </a:ext>
            </a:extLst>
          </p:cNvPr>
          <p:cNvSpPr/>
          <p:nvPr/>
        </p:nvSpPr>
        <p:spPr>
          <a:xfrm>
            <a:off x="8034668" y="1457508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TextBox 2">
            <a:extLst>
              <a:ext uri="{FF2B5EF4-FFF2-40B4-BE49-F238E27FC236}">
                <a16:creationId xmlns:a16="http://schemas.microsoft.com/office/drawing/2014/main" id="{B9E684FA-57DF-7FAD-968A-4D3A6F0A7047}"/>
              </a:ext>
            </a:extLst>
          </p:cNvPr>
          <p:cNvSpPr txBox="1"/>
          <p:nvPr/>
        </p:nvSpPr>
        <p:spPr>
          <a:xfrm>
            <a:off x="8755361" y="1570776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89%</a:t>
            </a:r>
            <a:endParaRPr lang="ko-KR" altLang="en-US" dirty="0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71C31485-34CB-D93C-7952-8AC67A78FE70}"/>
              </a:ext>
            </a:extLst>
          </p:cNvPr>
          <p:cNvSpPr/>
          <p:nvPr/>
        </p:nvSpPr>
        <p:spPr>
          <a:xfrm rot="5400000">
            <a:off x="8791899" y="2037321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TextBox 4">
            <a:extLst>
              <a:ext uri="{FF2B5EF4-FFF2-40B4-BE49-F238E27FC236}">
                <a16:creationId xmlns:a16="http://schemas.microsoft.com/office/drawing/2014/main" id="{9F41353C-CF9C-6120-F872-7379370E8144}"/>
              </a:ext>
            </a:extLst>
          </p:cNvPr>
          <p:cNvSpPr txBox="1"/>
          <p:nvPr/>
        </p:nvSpPr>
        <p:spPr>
          <a:xfrm>
            <a:off x="8995798" y="19479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더보기</a:t>
            </a:r>
            <a:endParaRPr lang="ko-KR" altLang="en-US" dirty="0"/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04602ABB-EEE8-F18D-62A2-339F310D2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432" y="1642155"/>
            <a:ext cx="455667" cy="57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타원 62">
            <a:extLst>
              <a:ext uri="{FF2B5EF4-FFF2-40B4-BE49-F238E27FC236}">
                <a16:creationId xmlns:a16="http://schemas.microsoft.com/office/drawing/2014/main" id="{62B8E9BB-7ED1-B104-FEF0-3DC718513579}"/>
              </a:ext>
            </a:extLst>
          </p:cNvPr>
          <p:cNvSpPr/>
          <p:nvPr/>
        </p:nvSpPr>
        <p:spPr>
          <a:xfrm>
            <a:off x="1603304" y="95273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5" name="TextBox 1">
            <a:extLst>
              <a:ext uri="{FF2B5EF4-FFF2-40B4-BE49-F238E27FC236}">
                <a16:creationId xmlns:a16="http://schemas.microsoft.com/office/drawing/2014/main" id="{4CC53084-431C-0218-FBEF-38DF71AC42E9}"/>
              </a:ext>
            </a:extLst>
          </p:cNvPr>
          <p:cNvSpPr txBox="1"/>
          <p:nvPr/>
        </p:nvSpPr>
        <p:spPr>
          <a:xfrm>
            <a:off x="5934875" y="4993627"/>
            <a:ext cx="1107996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평론가평</a:t>
            </a:r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01D7393C-A6F8-78B8-A08A-38C33A6B556C}"/>
              </a:ext>
            </a:extLst>
          </p:cNvPr>
          <p:cNvSpPr/>
          <p:nvPr/>
        </p:nvSpPr>
        <p:spPr>
          <a:xfrm rot="5400000">
            <a:off x="5698258" y="5082882"/>
            <a:ext cx="265492" cy="1905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07A00BC-ED58-B533-694F-8479A1432D8B}"/>
              </a:ext>
            </a:extLst>
          </p:cNvPr>
          <p:cNvSpPr txBox="1"/>
          <p:nvPr/>
        </p:nvSpPr>
        <p:spPr>
          <a:xfrm>
            <a:off x="1922209" y="2637236"/>
            <a:ext cx="8247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평론가평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BAA4E388-C324-49A2-A863-3F52B76393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665" y="3507840"/>
            <a:ext cx="5109617" cy="3238753"/>
          </a:xfrm>
          <a:prstGeom prst="rect">
            <a:avLst/>
          </a:prstGeom>
        </p:spPr>
      </p:pic>
      <p:sp>
        <p:nvSpPr>
          <p:cNvPr id="41" name="TextBox 2">
            <a:extLst>
              <a:ext uri="{FF2B5EF4-FFF2-40B4-BE49-F238E27FC236}">
                <a16:creationId xmlns:a16="http://schemas.microsoft.com/office/drawing/2014/main" id="{FEB68394-D821-083C-59EB-B682C0E5E974}"/>
              </a:ext>
            </a:extLst>
          </p:cNvPr>
          <p:cNvSpPr txBox="1"/>
          <p:nvPr/>
        </p:nvSpPr>
        <p:spPr>
          <a:xfrm>
            <a:off x="1671641" y="3089725"/>
            <a:ext cx="234391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ea typeface="맑은 고딕"/>
              </a:rPr>
              <a:t>박스오피스 추이비교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C54364-42F6-6840-80D8-93F3A7764DE3}"/>
              </a:ext>
            </a:extLst>
          </p:cNvPr>
          <p:cNvSpPr/>
          <p:nvPr/>
        </p:nvSpPr>
        <p:spPr>
          <a:xfrm>
            <a:off x="7096570" y="3503792"/>
            <a:ext cx="2214608" cy="4987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tx1"/>
                </a:solidFill>
              </a:rPr>
              <a:t>베를린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C70DADE-5BBE-1543-B06B-3A0B77B7F684}"/>
              </a:ext>
            </a:extLst>
          </p:cNvPr>
          <p:cNvSpPr/>
          <p:nvPr/>
        </p:nvSpPr>
        <p:spPr>
          <a:xfrm>
            <a:off x="7096570" y="4164758"/>
            <a:ext cx="2214608" cy="4987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tx1"/>
                </a:solidFill>
              </a:rPr>
              <a:t>인천상륙작전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44254D8-8F0D-5920-D23B-3476285FE737}"/>
              </a:ext>
            </a:extLst>
          </p:cNvPr>
          <p:cNvSpPr/>
          <p:nvPr/>
        </p:nvSpPr>
        <p:spPr>
          <a:xfrm>
            <a:off x="7096568" y="4799845"/>
            <a:ext cx="2214608" cy="524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tx1"/>
                </a:solidFill>
              </a:rPr>
              <a:t>터널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AF1DB57-21AC-F1FF-63C1-26780F7B4E76}"/>
              </a:ext>
            </a:extLst>
          </p:cNvPr>
          <p:cNvSpPr/>
          <p:nvPr/>
        </p:nvSpPr>
        <p:spPr>
          <a:xfrm>
            <a:off x="7096568" y="5452186"/>
            <a:ext cx="2214608" cy="524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1987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D3BF819-92E9-685C-F77E-4DF655C64941}"/>
              </a:ext>
            </a:extLst>
          </p:cNvPr>
          <p:cNvSpPr/>
          <p:nvPr/>
        </p:nvSpPr>
        <p:spPr>
          <a:xfrm>
            <a:off x="7096568" y="6121777"/>
            <a:ext cx="2214608" cy="4901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tx1"/>
                </a:solidFill>
              </a:rPr>
              <a:t>한산</a:t>
            </a:r>
          </a:p>
        </p:txBody>
      </p:sp>
      <p:sp>
        <p:nvSpPr>
          <p:cNvPr id="47" name="더하기 기호 46">
            <a:extLst>
              <a:ext uri="{FF2B5EF4-FFF2-40B4-BE49-F238E27FC236}">
                <a16:creationId xmlns:a16="http://schemas.microsoft.com/office/drawing/2014/main" id="{CC97FCAE-8DF8-9EC7-0181-B8AB2FC2F455}"/>
              </a:ext>
            </a:extLst>
          </p:cNvPr>
          <p:cNvSpPr/>
          <p:nvPr/>
        </p:nvSpPr>
        <p:spPr>
          <a:xfrm rot="2657138">
            <a:off x="8852725" y="3589630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9" name="더하기 기호 48">
            <a:extLst>
              <a:ext uri="{FF2B5EF4-FFF2-40B4-BE49-F238E27FC236}">
                <a16:creationId xmlns:a16="http://schemas.microsoft.com/office/drawing/2014/main" id="{44CD2C64-758D-D245-2300-2E27CED87A55}"/>
              </a:ext>
            </a:extLst>
          </p:cNvPr>
          <p:cNvSpPr/>
          <p:nvPr/>
        </p:nvSpPr>
        <p:spPr>
          <a:xfrm rot="2657138">
            <a:off x="8888791" y="4904941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더하기 기호 50">
            <a:extLst>
              <a:ext uri="{FF2B5EF4-FFF2-40B4-BE49-F238E27FC236}">
                <a16:creationId xmlns:a16="http://schemas.microsoft.com/office/drawing/2014/main" id="{E9CE5B02-798F-D573-6A7F-72028355BE34}"/>
              </a:ext>
            </a:extLst>
          </p:cNvPr>
          <p:cNvSpPr/>
          <p:nvPr/>
        </p:nvSpPr>
        <p:spPr>
          <a:xfrm rot="2657138">
            <a:off x="8888791" y="5538023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3" name="더하기 기호 52">
            <a:extLst>
              <a:ext uri="{FF2B5EF4-FFF2-40B4-BE49-F238E27FC236}">
                <a16:creationId xmlns:a16="http://schemas.microsoft.com/office/drawing/2014/main" id="{78815D35-01FD-6347-2AE5-251AC43F8B4F}"/>
              </a:ext>
            </a:extLst>
          </p:cNvPr>
          <p:cNvSpPr/>
          <p:nvPr/>
        </p:nvSpPr>
        <p:spPr>
          <a:xfrm rot="2657138">
            <a:off x="8888792" y="6196028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5" name="더하기 기호 54">
            <a:extLst>
              <a:ext uri="{FF2B5EF4-FFF2-40B4-BE49-F238E27FC236}">
                <a16:creationId xmlns:a16="http://schemas.microsoft.com/office/drawing/2014/main" id="{F6D00971-25CC-8CFD-1882-0EFF77C5C2E4}"/>
              </a:ext>
            </a:extLst>
          </p:cNvPr>
          <p:cNvSpPr/>
          <p:nvPr/>
        </p:nvSpPr>
        <p:spPr>
          <a:xfrm rot="2657138">
            <a:off x="8888792" y="4273867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B672983-B0A9-BFF6-E352-53E5AD4197FD}"/>
              </a:ext>
            </a:extLst>
          </p:cNvPr>
          <p:cNvSpPr/>
          <p:nvPr/>
        </p:nvSpPr>
        <p:spPr>
          <a:xfrm>
            <a:off x="1794169" y="258789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92F4D49-3894-AFF1-5258-00B837ED398D}"/>
              </a:ext>
            </a:extLst>
          </p:cNvPr>
          <p:cNvSpPr/>
          <p:nvPr/>
        </p:nvSpPr>
        <p:spPr>
          <a:xfrm>
            <a:off x="1589459" y="316710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3241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88944-182E-95E3-7F55-BF3B416D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22" y="95250"/>
            <a:ext cx="10515600" cy="70731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커뮤니티 관리</a:t>
            </a:r>
            <a:r>
              <a:rPr lang="en-US" altLang="ko-KR" sz="1600" dirty="0"/>
              <a:t>&gt;</a:t>
            </a:r>
            <a:r>
              <a:rPr lang="ko-KR" altLang="en-US" sz="1600" dirty="0"/>
              <a:t>드라마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CE7AC-6D0A-BA13-354F-0029C46ABF62}"/>
              </a:ext>
            </a:extLst>
          </p:cNvPr>
          <p:cNvSpPr/>
          <p:nvPr/>
        </p:nvSpPr>
        <p:spPr>
          <a:xfrm>
            <a:off x="55522" y="1038578"/>
            <a:ext cx="1505167" cy="57241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커뮤니티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드라마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영화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예능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/>
              <a:t>OTT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712D4EA-A90F-DAFC-8903-17717E5AC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820580"/>
              </p:ext>
            </p:extLst>
          </p:nvPr>
        </p:nvGraphicFramePr>
        <p:xfrm>
          <a:off x="1704621" y="1039954"/>
          <a:ext cx="8397399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99133">
                  <a:extLst>
                    <a:ext uri="{9D8B030D-6E8A-4147-A177-3AD203B41FA5}">
                      <a16:colId xmlns:a16="http://schemas.microsoft.com/office/drawing/2014/main" val="1936732450"/>
                    </a:ext>
                  </a:extLst>
                </a:gridCol>
                <a:gridCol w="2799133">
                  <a:extLst>
                    <a:ext uri="{9D8B030D-6E8A-4147-A177-3AD203B41FA5}">
                      <a16:colId xmlns:a16="http://schemas.microsoft.com/office/drawing/2014/main" val="4145054094"/>
                    </a:ext>
                  </a:extLst>
                </a:gridCol>
                <a:gridCol w="2799133">
                  <a:extLst>
                    <a:ext uri="{9D8B030D-6E8A-4147-A177-3AD203B41FA5}">
                      <a16:colId xmlns:a16="http://schemas.microsoft.com/office/drawing/2014/main" val="2942401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highlight>
                            <a:srgbClr val="C0C0C0"/>
                          </a:highlight>
                        </a:rPr>
                        <a:t>떠오르는 화제작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한국드라마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해외드라마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183494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293042C-9506-D0CF-771F-24BE844BA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444013"/>
              </p:ext>
            </p:extLst>
          </p:nvPr>
        </p:nvGraphicFramePr>
        <p:xfrm>
          <a:off x="1704621" y="1648178"/>
          <a:ext cx="8485426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546">
                  <a:extLst>
                    <a:ext uri="{9D8B030D-6E8A-4147-A177-3AD203B41FA5}">
                      <a16:colId xmlns:a16="http://schemas.microsoft.com/office/drawing/2014/main" val="2746398286"/>
                    </a:ext>
                  </a:extLst>
                </a:gridCol>
                <a:gridCol w="540429">
                  <a:extLst>
                    <a:ext uri="{9D8B030D-6E8A-4147-A177-3AD203B41FA5}">
                      <a16:colId xmlns:a16="http://schemas.microsoft.com/office/drawing/2014/main" val="2875865845"/>
                    </a:ext>
                  </a:extLst>
                </a:gridCol>
                <a:gridCol w="1285564">
                  <a:extLst>
                    <a:ext uri="{9D8B030D-6E8A-4147-A177-3AD203B41FA5}">
                      <a16:colId xmlns:a16="http://schemas.microsoft.com/office/drawing/2014/main" val="2652215877"/>
                    </a:ext>
                  </a:extLst>
                </a:gridCol>
                <a:gridCol w="1486762">
                  <a:extLst>
                    <a:ext uri="{9D8B030D-6E8A-4147-A177-3AD203B41FA5}">
                      <a16:colId xmlns:a16="http://schemas.microsoft.com/office/drawing/2014/main" val="2968892676"/>
                    </a:ext>
                  </a:extLst>
                </a:gridCol>
                <a:gridCol w="942825">
                  <a:extLst>
                    <a:ext uri="{9D8B030D-6E8A-4147-A177-3AD203B41FA5}">
                      <a16:colId xmlns:a16="http://schemas.microsoft.com/office/drawing/2014/main" val="1382322085"/>
                    </a:ext>
                  </a:extLst>
                </a:gridCol>
                <a:gridCol w="942825">
                  <a:extLst>
                    <a:ext uri="{9D8B030D-6E8A-4147-A177-3AD203B41FA5}">
                      <a16:colId xmlns:a16="http://schemas.microsoft.com/office/drawing/2014/main" val="1370908591"/>
                    </a:ext>
                  </a:extLst>
                </a:gridCol>
                <a:gridCol w="942825">
                  <a:extLst>
                    <a:ext uri="{9D8B030D-6E8A-4147-A177-3AD203B41FA5}">
                      <a16:colId xmlns:a16="http://schemas.microsoft.com/office/drawing/2014/main" val="709999807"/>
                    </a:ext>
                  </a:extLst>
                </a:gridCol>
                <a:gridCol w="942825">
                  <a:extLst>
                    <a:ext uri="{9D8B030D-6E8A-4147-A177-3AD203B41FA5}">
                      <a16:colId xmlns:a16="http://schemas.microsoft.com/office/drawing/2014/main" val="2786904580"/>
                    </a:ext>
                  </a:extLst>
                </a:gridCol>
                <a:gridCol w="942825">
                  <a:extLst>
                    <a:ext uri="{9D8B030D-6E8A-4147-A177-3AD203B41FA5}">
                      <a16:colId xmlns:a16="http://schemas.microsoft.com/office/drawing/2014/main" val="2392614013"/>
                    </a:ext>
                  </a:extLst>
                </a:gridCol>
              </a:tblGrid>
              <a:tr h="626533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선택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등록날짜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드라마명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등록자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수정 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상태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이동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107676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번호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년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월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일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시</a:t>
                      </a:r>
                      <a:r>
                        <a:rPr lang="en-US" altLang="ko-KR" sz="1400" dirty="0"/>
                        <a:t>:</a:t>
                      </a:r>
                      <a:r>
                        <a:rPr lang="ko-KR" altLang="en-US" sz="1400" dirty="0"/>
                        <a:t>분</a:t>
                      </a:r>
                      <a:r>
                        <a:rPr lang="en-US" altLang="ko-KR" sz="1400" dirty="0"/>
                        <a:t>:</a:t>
                      </a:r>
                      <a:r>
                        <a:rPr lang="ko-KR" altLang="en-US" sz="1400" dirty="0"/>
                        <a:t>초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드라마명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등록한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관리자명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최종수정한 날짜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방영중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완결</a:t>
                      </a:r>
                      <a:r>
                        <a:rPr lang="en-US" altLang="ko-KR" sz="1400" dirty="0"/>
                        <a:t>}(</a:t>
                      </a:r>
                      <a:r>
                        <a:rPr lang="ko-KR" altLang="en-US" sz="1400" dirty="0" err="1"/>
                        <a:t>국개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해외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140776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기묘한 이야기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이몽룡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완결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해외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3274817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종이의집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이몽룡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완결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해외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7619358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나의 아저씨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홍길동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완결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6600904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이상한변호사 </a:t>
                      </a:r>
                      <a:r>
                        <a:rPr lang="ko-KR" altLang="en-US" sz="1400" dirty="0" err="1"/>
                        <a:t>우영우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홍길동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방영중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9509027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B7B049F4-6B44-FCE8-6739-75F98CE7F2B8}"/>
              </a:ext>
            </a:extLst>
          </p:cNvPr>
          <p:cNvSpPr/>
          <p:nvPr/>
        </p:nvSpPr>
        <p:spPr>
          <a:xfrm>
            <a:off x="2455644" y="6261692"/>
            <a:ext cx="71232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|</a:t>
            </a:r>
            <a:r>
              <a:rPr lang="ko-KR" altLang="en-US" sz="2400" dirty="0"/>
              <a:t>처음</a:t>
            </a:r>
            <a:r>
              <a:rPr lang="en-US" altLang="ko-KR" sz="2400" dirty="0"/>
              <a:t>|  &lt;</a:t>
            </a:r>
            <a:r>
              <a:rPr lang="ko-KR" altLang="en-US" sz="2400" dirty="0"/>
              <a:t>이전</a:t>
            </a:r>
            <a:r>
              <a:rPr lang="en-US" altLang="ko-KR" sz="2400" dirty="0"/>
              <a:t> | </a:t>
            </a:r>
            <a:r>
              <a:rPr lang="en-US" altLang="ko-KR" sz="2400" b="1" dirty="0"/>
              <a:t>[1]</a:t>
            </a:r>
            <a:r>
              <a:rPr lang="en-US" altLang="ko-KR" sz="2400" dirty="0"/>
              <a:t> [2] [3] [4] [5] | </a:t>
            </a:r>
            <a:r>
              <a:rPr lang="ko-KR" altLang="en-US" sz="2400" dirty="0"/>
              <a:t>다음</a:t>
            </a:r>
            <a:r>
              <a:rPr lang="en-US" altLang="ko-KR" sz="2400" dirty="0"/>
              <a:t>&gt;  |</a:t>
            </a:r>
            <a:r>
              <a:rPr lang="ko-KR" altLang="en-US" sz="2400" dirty="0"/>
              <a:t>마지막</a:t>
            </a:r>
            <a:r>
              <a:rPr lang="en-US" altLang="ko-KR" sz="2400" dirty="0"/>
              <a:t>|</a:t>
            </a:r>
            <a:endParaRPr lang="ko-KR" altLang="en-US" sz="2400" dirty="0"/>
          </a:p>
        </p:txBody>
      </p:sp>
      <p:grpSp>
        <p:nvGrpSpPr>
          <p:cNvPr id="10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8867A2F2-1101-BAB9-934C-E8A65A95B2C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903715" y="2698814"/>
            <a:ext cx="131556" cy="131556"/>
            <a:chOff x="554563" y="2632644"/>
            <a:chExt cx="131556" cy="131556"/>
          </a:xfrm>
        </p:grpSpPr>
        <p:sp>
          <p:nvSpPr>
            <p:cNvPr id="11" name="Box">
              <a:extLst>
                <a:ext uri="{FF2B5EF4-FFF2-40B4-BE49-F238E27FC236}">
                  <a16:creationId xmlns:a16="http://schemas.microsoft.com/office/drawing/2014/main" id="{5DCA25D1-C900-0B86-79B3-A55980595EE0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Check" hidden="1">
              <a:extLst>
                <a:ext uri="{FF2B5EF4-FFF2-40B4-BE49-F238E27FC236}">
                  <a16:creationId xmlns:a16="http://schemas.microsoft.com/office/drawing/2014/main" id="{7844DA5A-DABD-D1FE-8A89-FFD0A4BA42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C159F63C-F99C-3AD9-84F3-61B751BD21A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9238757" y="2648740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15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B900A5E-E54D-0A54-9FC7-D2ACD8C58401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FF6AFE4-F3B3-BF94-846C-63345ADD0E97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D3FA37D-4496-F1A4-96A2-677558464A91}"/>
                </a:ext>
              </a:extLst>
            </p:cNvPr>
            <p:cNvSpPr>
              <a:spLocks noChangeAspect="1"/>
            </p:cNvSpPr>
            <p:nvPr>
              <p:custDataLst>
                <p:tags r:id="rId32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29E81D1D-DD8D-32F3-647E-4733C483A7F1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895839" y="3368628"/>
            <a:ext cx="131556" cy="131556"/>
            <a:chOff x="554563" y="2632644"/>
            <a:chExt cx="131556" cy="131556"/>
          </a:xfrm>
        </p:grpSpPr>
        <p:sp>
          <p:nvSpPr>
            <p:cNvPr id="19" name="Box">
              <a:extLst>
                <a:ext uri="{FF2B5EF4-FFF2-40B4-BE49-F238E27FC236}">
                  <a16:creationId xmlns:a16="http://schemas.microsoft.com/office/drawing/2014/main" id="{C2A0387A-BA43-3A67-8B24-20B779E19B04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Check" hidden="1">
              <a:extLst>
                <a:ext uri="{FF2B5EF4-FFF2-40B4-BE49-F238E27FC236}">
                  <a16:creationId xmlns:a16="http://schemas.microsoft.com/office/drawing/2014/main" id="{5EBFCA91-7455-B3CF-0601-CAF6B7794F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353E723F-423D-08C1-3D01-18BF0D554745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895839" y="4121992"/>
            <a:ext cx="131556" cy="131556"/>
            <a:chOff x="554563" y="2632644"/>
            <a:chExt cx="131556" cy="131556"/>
          </a:xfrm>
        </p:grpSpPr>
        <p:sp>
          <p:nvSpPr>
            <p:cNvPr id="22" name="Box">
              <a:extLst>
                <a:ext uri="{FF2B5EF4-FFF2-40B4-BE49-F238E27FC236}">
                  <a16:creationId xmlns:a16="http://schemas.microsoft.com/office/drawing/2014/main" id="{A171FD1F-BAC1-DDE3-9A0D-CE5DAF8E7DB9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Check" hidden="1">
              <a:extLst>
                <a:ext uri="{FF2B5EF4-FFF2-40B4-BE49-F238E27FC236}">
                  <a16:creationId xmlns:a16="http://schemas.microsoft.com/office/drawing/2014/main" id="{B477AD45-3D75-80A6-146C-E5127C419A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4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DD1868C3-0D6B-CA5F-9343-25D0E430E3FB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895839" y="4859513"/>
            <a:ext cx="131556" cy="131556"/>
            <a:chOff x="554563" y="2632644"/>
            <a:chExt cx="131556" cy="131556"/>
          </a:xfrm>
        </p:grpSpPr>
        <p:sp>
          <p:nvSpPr>
            <p:cNvPr id="25" name="Box">
              <a:extLst>
                <a:ext uri="{FF2B5EF4-FFF2-40B4-BE49-F238E27FC236}">
                  <a16:creationId xmlns:a16="http://schemas.microsoft.com/office/drawing/2014/main" id="{5AE279B0-D37C-4409-011D-31A4674FB9E6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Check" hidden="1">
              <a:extLst>
                <a:ext uri="{FF2B5EF4-FFF2-40B4-BE49-F238E27FC236}">
                  <a16:creationId xmlns:a16="http://schemas.microsoft.com/office/drawing/2014/main" id="{7314026F-8D56-D478-2E07-8ACFAEC0CD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10575E6E-89BD-DB13-CB50-E51B389DF68A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895839" y="5586257"/>
            <a:ext cx="131556" cy="131556"/>
            <a:chOff x="554563" y="2632644"/>
            <a:chExt cx="131556" cy="131556"/>
          </a:xfrm>
        </p:grpSpPr>
        <p:sp>
          <p:nvSpPr>
            <p:cNvPr id="28" name="Box">
              <a:extLst>
                <a:ext uri="{FF2B5EF4-FFF2-40B4-BE49-F238E27FC236}">
                  <a16:creationId xmlns:a16="http://schemas.microsoft.com/office/drawing/2014/main" id="{91024D95-7B29-4B80-492E-841FE050F9FA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Check" hidden="1">
              <a:extLst>
                <a:ext uri="{FF2B5EF4-FFF2-40B4-BE49-F238E27FC236}">
                  <a16:creationId xmlns:a16="http://schemas.microsoft.com/office/drawing/2014/main" id="{493DB5A0-C7D6-739C-77BA-19A8A673DF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4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63C434DE-4C63-B66E-DDE6-8DEFD18C7051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238757" y="3368628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35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9746819-EA8A-3063-750F-2EB309D2A768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0F4178E-0BC4-0769-A656-514001B81F0F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A4455D4-5DCA-997E-59AB-48EC9450674F}"/>
                </a:ext>
              </a:extLst>
            </p:cNvPr>
            <p:cNvSpPr>
              <a:spLocks noChangeAspect="1"/>
            </p:cNvSpPr>
            <p:nvPr>
              <p:custDataLst>
                <p:tags r:id="rId29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8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8083A135-8AE3-9995-12CA-AB77DED1A62C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247267" y="4098714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39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74CAB9E-BAF5-AA1F-7F73-F7FE6BBB2749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B35B300-7001-71AC-0A1F-84708B61CD46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A537119-32F8-D6D8-51D2-9C8EF51A6430}"/>
                </a:ext>
              </a:extLst>
            </p:cNvPr>
            <p:cNvSpPr>
              <a:spLocks noChangeAspect="1"/>
            </p:cNvSpPr>
            <p:nvPr>
              <p:custDataLst>
                <p:tags r:id="rId26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2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D631E2CC-F132-86C8-A3DE-12AAF37ACCDD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9247182" y="4742619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43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1971307B-8D0B-6645-A8DD-C4C5BD81CA32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87FA1C10-6A68-BD2C-E2CE-4333024FD415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6BEAB2D-59AA-ACA6-7B71-914BA4BC5C9E}"/>
                </a:ext>
              </a:extLst>
            </p:cNvPr>
            <p:cNvSpPr>
              <a:spLocks noChangeAspect="1"/>
            </p:cNvSpPr>
            <p:nvPr>
              <p:custDataLst>
                <p:tags r:id="rId23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6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33EF5576-CFC7-C239-A2C9-A173D2E90848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9238757" y="5549577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47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D2C3718E-669F-7C98-B057-E70F061D90DD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63644ADF-F1CC-127A-5DD1-3AF0FDC24E4E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744523C-FC6E-7EB8-4476-8346D622BBF0}"/>
                </a:ext>
              </a:extLst>
            </p:cNvPr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636AB5C-4089-DCD0-8A6A-9961E4160F98}"/>
              </a:ext>
            </a:extLst>
          </p:cNvPr>
          <p:cNvSpPr/>
          <p:nvPr/>
        </p:nvSpPr>
        <p:spPr bwMode="auto">
          <a:xfrm>
            <a:off x="3407287" y="6049821"/>
            <a:ext cx="909239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리스트로 이동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56A98B2-B500-283C-2649-BEF307AF90F7}"/>
              </a:ext>
            </a:extLst>
          </p:cNvPr>
          <p:cNvSpPr txBox="1"/>
          <p:nvPr/>
        </p:nvSpPr>
        <p:spPr>
          <a:xfrm>
            <a:off x="1687715" y="6056530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선택한 항목</a:t>
            </a:r>
            <a:endParaRPr lang="ko-KR" altLang="en-US" sz="900" dirty="0"/>
          </a:p>
        </p:txBody>
      </p:sp>
      <p:grpSp>
        <p:nvGrpSpPr>
          <p:cNvPr id="52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378D7B09-CF6C-FFD8-8801-B9B871DADD42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2445150" y="6051400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53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BE66304-BFE2-9B2B-4865-958B901D74C6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최신영화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056ECF4-D354-FAF4-035B-B02A6D5E776C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181FF23-7A32-9AE0-8F63-A130F712F4AA}"/>
                </a:ext>
              </a:extLst>
            </p:cNvPr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3" name="타원 62">
            <a:extLst>
              <a:ext uri="{FF2B5EF4-FFF2-40B4-BE49-F238E27FC236}">
                <a16:creationId xmlns:a16="http://schemas.microsoft.com/office/drawing/2014/main" id="{62B8E9BB-7ED1-B104-FEF0-3DC718513579}"/>
              </a:ext>
            </a:extLst>
          </p:cNvPr>
          <p:cNvSpPr/>
          <p:nvPr/>
        </p:nvSpPr>
        <p:spPr>
          <a:xfrm>
            <a:off x="1596621" y="87459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4B221254-DC59-49CB-BCAE-B3D33F222A4B}"/>
              </a:ext>
            </a:extLst>
          </p:cNvPr>
          <p:cNvSpPr/>
          <p:nvPr/>
        </p:nvSpPr>
        <p:spPr>
          <a:xfrm>
            <a:off x="1540486" y="391135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9AE57B3-8EF1-0E9F-4D8B-40153D99F8E3}"/>
              </a:ext>
            </a:extLst>
          </p:cNvPr>
          <p:cNvSpPr/>
          <p:nvPr/>
        </p:nvSpPr>
        <p:spPr>
          <a:xfrm>
            <a:off x="10470720" y="2432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B672983-B0A9-BFF6-E352-53E5AD4197FD}"/>
              </a:ext>
            </a:extLst>
          </p:cNvPr>
          <p:cNvSpPr/>
          <p:nvPr/>
        </p:nvSpPr>
        <p:spPr>
          <a:xfrm>
            <a:off x="9470932" y="227908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92F4D49-3894-AFF1-5258-00B837ED398D}"/>
              </a:ext>
            </a:extLst>
          </p:cNvPr>
          <p:cNvSpPr/>
          <p:nvPr/>
        </p:nvSpPr>
        <p:spPr>
          <a:xfrm>
            <a:off x="7052993" y="238708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2" name="Button">
            <a:extLst>
              <a:ext uri="{FF2B5EF4-FFF2-40B4-BE49-F238E27FC236}">
                <a16:creationId xmlns:a16="http://schemas.microsoft.com/office/drawing/2014/main" id="{8B9140AD-682B-EBED-DB37-C9575355C0BD}"/>
              </a:ext>
            </a:extLst>
          </p:cNvPr>
          <p:cNvSpPr>
            <a:spLocks/>
          </p:cNvSpPr>
          <p:nvPr/>
        </p:nvSpPr>
        <p:spPr bwMode="auto">
          <a:xfrm>
            <a:off x="6621973" y="2618265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Button">
            <a:extLst>
              <a:ext uri="{FF2B5EF4-FFF2-40B4-BE49-F238E27FC236}">
                <a16:creationId xmlns:a16="http://schemas.microsoft.com/office/drawing/2014/main" id="{17AEFEF5-97BA-9BA0-F144-E43B3F6C1317}"/>
              </a:ext>
            </a:extLst>
          </p:cNvPr>
          <p:cNvSpPr>
            <a:spLocks/>
          </p:cNvSpPr>
          <p:nvPr/>
        </p:nvSpPr>
        <p:spPr bwMode="auto">
          <a:xfrm>
            <a:off x="6621973" y="3343254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Button">
            <a:extLst>
              <a:ext uri="{FF2B5EF4-FFF2-40B4-BE49-F238E27FC236}">
                <a16:creationId xmlns:a16="http://schemas.microsoft.com/office/drawing/2014/main" id="{23FE4DD7-AFA4-87E6-8D5E-9AD652AFC7CB}"/>
              </a:ext>
            </a:extLst>
          </p:cNvPr>
          <p:cNvSpPr>
            <a:spLocks/>
          </p:cNvSpPr>
          <p:nvPr/>
        </p:nvSpPr>
        <p:spPr bwMode="auto">
          <a:xfrm>
            <a:off x="6626640" y="4066773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Button">
            <a:extLst>
              <a:ext uri="{FF2B5EF4-FFF2-40B4-BE49-F238E27FC236}">
                <a16:creationId xmlns:a16="http://schemas.microsoft.com/office/drawing/2014/main" id="{75BC0181-23A7-49EB-D79C-5446572EF6C7}"/>
              </a:ext>
            </a:extLst>
          </p:cNvPr>
          <p:cNvSpPr>
            <a:spLocks/>
          </p:cNvSpPr>
          <p:nvPr/>
        </p:nvSpPr>
        <p:spPr bwMode="auto">
          <a:xfrm>
            <a:off x="6625440" y="4796275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Button">
            <a:extLst>
              <a:ext uri="{FF2B5EF4-FFF2-40B4-BE49-F238E27FC236}">
                <a16:creationId xmlns:a16="http://schemas.microsoft.com/office/drawing/2014/main" id="{96796114-EDA7-0A7A-FEC2-EBA5C973AFE9}"/>
              </a:ext>
            </a:extLst>
          </p:cNvPr>
          <p:cNvSpPr>
            <a:spLocks/>
          </p:cNvSpPr>
          <p:nvPr/>
        </p:nvSpPr>
        <p:spPr bwMode="auto">
          <a:xfrm>
            <a:off x="6653577" y="5533862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37B46BF-BD79-653C-D354-639F8D923294}"/>
              </a:ext>
            </a:extLst>
          </p:cNvPr>
          <p:cNvSpPr/>
          <p:nvPr/>
        </p:nvSpPr>
        <p:spPr>
          <a:xfrm>
            <a:off x="4260057" y="608203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83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56DD116C-17D2-DB9D-8649-8D683A38D24D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10169939" y="502182"/>
            <a:ext cx="1848679" cy="5698467"/>
            <a:chOff x="5493160" y="-999784"/>
            <a:chExt cx="1848679" cy="5698467"/>
          </a:xfrm>
        </p:grpSpPr>
        <p:sp>
          <p:nvSpPr>
            <p:cNvPr id="84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B284A0D7-2332-5EA4-9B7C-0DACCD61C7A2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5513039" y="-958995"/>
              <a:ext cx="1828800" cy="565767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관리자가 관리하는 커뮤니티 관리화면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[1]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커뮤니티 탭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각 탭 클릭 시 해당 탭에 등록된 게시물을 확인할 수 있다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[2]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떠오르는 화제작 리스트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최근 등록 순으로 정렬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페이지당 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개 리스트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[3]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수정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최근 업로드 된 내용 등을 수정 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[4]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다른 게시물로 개별 이동 시킬 수 있다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[5]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리스트로 이동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선택한 목록 전부 한 리스트에 이동 시킬 수 있다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606F082-7D9E-098E-4276-650CAAD99174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5493160" y="-999784"/>
              <a:ext cx="977960" cy="3724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Description</a:t>
              </a:r>
            </a:p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2919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88944-182E-95E3-7F55-BF3B416D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22" y="95250"/>
            <a:ext cx="10515600" cy="70731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커뮤니티 관리</a:t>
            </a:r>
            <a:r>
              <a:rPr lang="en-US" altLang="ko-KR" sz="1600" dirty="0"/>
              <a:t>&gt;</a:t>
            </a:r>
            <a:r>
              <a:rPr lang="ko-KR" altLang="en-US" sz="1600" dirty="0"/>
              <a:t>드라마</a:t>
            </a:r>
            <a:r>
              <a:rPr lang="en-US" altLang="ko-KR" sz="1600" dirty="0"/>
              <a:t>&gt;</a:t>
            </a:r>
            <a:r>
              <a:rPr lang="ko-KR" altLang="en-US" sz="1600" dirty="0"/>
              <a:t>상세보기</a:t>
            </a:r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CE7AC-6D0A-BA13-354F-0029C46ABF62}"/>
              </a:ext>
            </a:extLst>
          </p:cNvPr>
          <p:cNvSpPr/>
          <p:nvPr/>
        </p:nvSpPr>
        <p:spPr>
          <a:xfrm>
            <a:off x="55522" y="1038578"/>
            <a:ext cx="1505167" cy="57241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커뮤니티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드라마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영화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예능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/>
              <a:t>OTT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62B8E9BB-7ED1-B104-FEF0-3DC718513579}"/>
              </a:ext>
            </a:extLst>
          </p:cNvPr>
          <p:cNvSpPr/>
          <p:nvPr/>
        </p:nvSpPr>
        <p:spPr>
          <a:xfrm>
            <a:off x="2702464" y="294870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9AE57B3-8EF1-0E9F-4D8B-40153D99F8E3}"/>
              </a:ext>
            </a:extLst>
          </p:cNvPr>
          <p:cNvSpPr/>
          <p:nvPr/>
        </p:nvSpPr>
        <p:spPr>
          <a:xfrm>
            <a:off x="10470720" y="2432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92F4D49-3894-AFF1-5258-00B837ED398D}"/>
              </a:ext>
            </a:extLst>
          </p:cNvPr>
          <p:cNvSpPr/>
          <p:nvPr/>
        </p:nvSpPr>
        <p:spPr>
          <a:xfrm>
            <a:off x="7052993" y="238708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83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56DD116C-17D2-DB9D-8649-8D683A38D24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169939" y="502182"/>
            <a:ext cx="1848840" cy="6067951"/>
            <a:chOff x="5493160" y="-999784"/>
            <a:chExt cx="1848840" cy="6067951"/>
          </a:xfrm>
        </p:grpSpPr>
        <p:sp>
          <p:nvSpPr>
            <p:cNvPr id="84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B284A0D7-2332-5EA4-9B7C-0DACCD61C7A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513200" y="-846241"/>
              <a:ext cx="1828800" cy="591440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드라마정보 등록하는 화면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[1]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드라마 포스터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해당 포스터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여러 장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등록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[2]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드라마 제목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년도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드라마제목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부제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해당 년도 입력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[3]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드라마 정보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장르 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상영시간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출연 정보 등 입력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[4]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예고편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예고편 업로드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606F082-7D9E-098E-4276-650CAAD99174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5493160" y="-999784"/>
              <a:ext cx="977960" cy="3724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Description</a:t>
              </a:r>
            </a:p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A718060-8A54-5795-9337-2D7E67DF878C}"/>
              </a:ext>
            </a:extLst>
          </p:cNvPr>
          <p:cNvSpPr txBox="1"/>
          <p:nvPr/>
        </p:nvSpPr>
        <p:spPr>
          <a:xfrm>
            <a:off x="1704621" y="1035816"/>
            <a:ext cx="272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떠오르는 드라마 화제작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F853A40-AECB-D992-D002-300C1AB798FC}"/>
              </a:ext>
            </a:extLst>
          </p:cNvPr>
          <p:cNvGraphicFramePr>
            <a:graphicFrameLocks noGrp="1"/>
          </p:cNvGraphicFramePr>
          <p:nvPr/>
        </p:nvGraphicFramePr>
        <p:xfrm>
          <a:off x="1712640" y="1638395"/>
          <a:ext cx="2272338" cy="3736321"/>
        </p:xfrm>
        <a:graphic>
          <a:graphicData uri="http://schemas.openxmlformats.org/drawingml/2006/table">
            <a:tbl>
              <a:tblPr/>
              <a:tblGrid>
                <a:gridCol w="2272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6321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373" marR="45373" marT="22687" marB="226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54B509F-AC30-8A7D-756F-381B91E19206}"/>
              </a:ext>
            </a:extLst>
          </p:cNvPr>
          <p:cNvSpPr txBox="1"/>
          <p:nvPr/>
        </p:nvSpPr>
        <p:spPr>
          <a:xfrm>
            <a:off x="1895468" y="3429000"/>
            <a:ext cx="194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드라마 포스터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51FA42F-D07A-257F-C3CC-48BD1AAA816E}"/>
              </a:ext>
            </a:extLst>
          </p:cNvPr>
          <p:cNvSpPr/>
          <p:nvPr/>
        </p:nvSpPr>
        <p:spPr>
          <a:xfrm>
            <a:off x="4760330" y="1638395"/>
            <a:ext cx="5094870" cy="640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제목</a:t>
            </a:r>
            <a:r>
              <a:rPr lang="en-US" altLang="ko-KR" dirty="0"/>
              <a:t>(</a:t>
            </a:r>
            <a:r>
              <a:rPr lang="ko-KR" altLang="en-US" dirty="0"/>
              <a:t>년도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FF16EA9-684E-0C4A-677E-AF5F7CDD39F4}"/>
              </a:ext>
            </a:extLst>
          </p:cNvPr>
          <p:cNvSpPr/>
          <p:nvPr/>
        </p:nvSpPr>
        <p:spPr>
          <a:xfrm>
            <a:off x="4760330" y="2387087"/>
            <a:ext cx="5094870" cy="1745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드라마 정보</a:t>
            </a: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86BF69D3-5B41-3967-1C19-DF824A54F8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299618"/>
              </p:ext>
            </p:extLst>
          </p:nvPr>
        </p:nvGraphicFramePr>
        <p:xfrm>
          <a:off x="4760330" y="4240210"/>
          <a:ext cx="1505167" cy="1975827"/>
        </p:xfrm>
        <a:graphic>
          <a:graphicData uri="http://schemas.openxmlformats.org/drawingml/2006/table">
            <a:tbl>
              <a:tblPr/>
              <a:tblGrid>
                <a:gridCol w="1505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758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45373" marR="45373" marT="22687" marB="226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" name="타원 64">
            <a:extLst>
              <a:ext uri="{FF2B5EF4-FFF2-40B4-BE49-F238E27FC236}">
                <a16:creationId xmlns:a16="http://schemas.microsoft.com/office/drawing/2014/main" id="{4B221254-DC59-49CB-BCAE-B3D33F222A4B}"/>
              </a:ext>
            </a:extLst>
          </p:cNvPr>
          <p:cNvSpPr/>
          <p:nvPr/>
        </p:nvSpPr>
        <p:spPr>
          <a:xfrm>
            <a:off x="4866819" y="185074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B672983-B0A9-BFF6-E352-53E5AD4197FD}"/>
              </a:ext>
            </a:extLst>
          </p:cNvPr>
          <p:cNvSpPr/>
          <p:nvPr/>
        </p:nvSpPr>
        <p:spPr>
          <a:xfrm>
            <a:off x="4866819" y="2648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37B46BF-BD79-653C-D354-639F8D923294}"/>
              </a:ext>
            </a:extLst>
          </p:cNvPr>
          <p:cNvSpPr/>
          <p:nvPr/>
        </p:nvSpPr>
        <p:spPr>
          <a:xfrm>
            <a:off x="4866819" y="499302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64" name="Cutout">
            <a:extLst>
              <a:ext uri="{FF2B5EF4-FFF2-40B4-BE49-F238E27FC236}">
                <a16:creationId xmlns:a16="http://schemas.microsoft.com/office/drawing/2014/main" id="{BC426965-0A22-2E04-085D-D9DEB45D2422}"/>
              </a:ext>
            </a:extLst>
          </p:cNvPr>
          <p:cNvGrpSpPr/>
          <p:nvPr/>
        </p:nvGrpSpPr>
        <p:grpSpPr>
          <a:xfrm rot="5400000">
            <a:off x="6146042" y="2078503"/>
            <a:ext cx="807455" cy="9082524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66" name="Fill">
              <a:extLst>
                <a:ext uri="{FF2B5EF4-FFF2-40B4-BE49-F238E27FC236}">
                  <a16:creationId xmlns:a16="http://schemas.microsoft.com/office/drawing/2014/main" id="{8F6F70B8-5F5E-7882-FE93-B1260149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Border">
              <a:extLst>
                <a:ext uri="{FF2B5EF4-FFF2-40B4-BE49-F238E27FC236}">
                  <a16:creationId xmlns:a16="http://schemas.microsoft.com/office/drawing/2014/main" id="{4A7DEBB8-993A-A23B-0446-170A266771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DE45F1F-A3D5-2570-FBC3-A1AAF831E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206496"/>
              </p:ext>
            </p:extLst>
          </p:nvPr>
        </p:nvGraphicFramePr>
        <p:xfrm>
          <a:off x="6471736" y="4221108"/>
          <a:ext cx="1505167" cy="1975827"/>
        </p:xfrm>
        <a:graphic>
          <a:graphicData uri="http://schemas.openxmlformats.org/drawingml/2006/table">
            <a:tbl>
              <a:tblPr/>
              <a:tblGrid>
                <a:gridCol w="1505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758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45373" marR="45373" marT="22687" marB="226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3C11F98-EBEF-9235-4807-BD725E256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741499"/>
              </p:ext>
            </p:extLst>
          </p:nvPr>
        </p:nvGraphicFramePr>
        <p:xfrm>
          <a:off x="8350033" y="4221108"/>
          <a:ext cx="1505167" cy="1975827"/>
        </p:xfrm>
        <a:graphic>
          <a:graphicData uri="http://schemas.openxmlformats.org/drawingml/2006/table">
            <a:tbl>
              <a:tblPr/>
              <a:tblGrid>
                <a:gridCol w="1505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758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45373" marR="45373" marT="22687" marB="226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6A19DB11-D628-F166-4583-95701CB99EEE}"/>
              </a:ext>
            </a:extLst>
          </p:cNvPr>
          <p:cNvSpPr txBox="1"/>
          <p:nvPr/>
        </p:nvSpPr>
        <p:spPr>
          <a:xfrm>
            <a:off x="5295901" y="5034939"/>
            <a:ext cx="401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             (</a:t>
            </a:r>
            <a:r>
              <a:rPr lang="ko-KR" altLang="en-US" dirty="0"/>
              <a:t>각 </a:t>
            </a:r>
            <a:r>
              <a:rPr lang="ko-KR" altLang="en-US" dirty="0" err="1"/>
              <a:t>회별</a:t>
            </a:r>
            <a:r>
              <a:rPr lang="ko-KR" altLang="en-US" dirty="0"/>
              <a:t> 예고편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3070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88944-182E-95E3-7F55-BF3B416D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19" y="62011"/>
            <a:ext cx="10515600" cy="70731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커뮤니티 관리</a:t>
            </a:r>
            <a:r>
              <a:rPr lang="en-US" altLang="ko-KR" sz="1600" dirty="0"/>
              <a:t>&gt;</a:t>
            </a:r>
            <a:r>
              <a:rPr lang="ko-KR" altLang="en-US" sz="1600" dirty="0"/>
              <a:t>영화</a:t>
            </a:r>
            <a:r>
              <a:rPr lang="en-US" altLang="ko-KR" sz="1600" dirty="0"/>
              <a:t>&gt;</a:t>
            </a:r>
            <a:r>
              <a:rPr lang="ko-KR" altLang="en-US" sz="1600" dirty="0"/>
              <a:t>상세보기</a:t>
            </a:r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CE7AC-6D0A-BA13-354F-0029C46ABF62}"/>
              </a:ext>
            </a:extLst>
          </p:cNvPr>
          <p:cNvSpPr/>
          <p:nvPr/>
        </p:nvSpPr>
        <p:spPr>
          <a:xfrm>
            <a:off x="80125" y="932325"/>
            <a:ext cx="1505167" cy="57241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커뮤니티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드라마</a:t>
            </a:r>
            <a:r>
              <a:rPr lang="en-US" altLang="ko-KR" sz="900" dirty="0">
                <a:solidFill>
                  <a:srgbClr val="FF0000"/>
                </a:solidFill>
              </a:rPr>
              <a:t> </a:t>
            </a: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영화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예능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/>
              <a:t>OTT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9AE57B3-8EF1-0E9F-4D8B-40153D99F8E3}"/>
              </a:ext>
            </a:extLst>
          </p:cNvPr>
          <p:cNvSpPr/>
          <p:nvPr/>
        </p:nvSpPr>
        <p:spPr>
          <a:xfrm>
            <a:off x="10470720" y="2432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83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56DD116C-17D2-DB9D-8649-8D683A38D24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169939" y="502182"/>
            <a:ext cx="1848840" cy="6067951"/>
            <a:chOff x="5493160" y="-999784"/>
            <a:chExt cx="1848840" cy="6067951"/>
          </a:xfrm>
        </p:grpSpPr>
        <p:sp>
          <p:nvSpPr>
            <p:cNvPr id="84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B284A0D7-2332-5EA4-9B7C-0DACCD61C7A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513200" y="-846241"/>
              <a:ext cx="1828800" cy="591440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드라마정보 등록하는 화면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[5]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등록 되어 있는 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OTT</a:t>
              </a: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해당 드라마가 등록되어 있는 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OTT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를 등록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[6]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실시간 연관 검색어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연관 검색어 키워드를 등록시킨다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85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606F082-7D9E-098E-4276-650CAAD99174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5493160" y="-999784"/>
              <a:ext cx="977960" cy="3724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Description</a:t>
              </a:r>
            </a:p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A718060-8A54-5795-9337-2D7E67DF878C}"/>
              </a:ext>
            </a:extLst>
          </p:cNvPr>
          <p:cNvSpPr txBox="1"/>
          <p:nvPr/>
        </p:nvSpPr>
        <p:spPr>
          <a:xfrm>
            <a:off x="1704620" y="1035816"/>
            <a:ext cx="2383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등록 되어 있는 </a:t>
            </a:r>
            <a:r>
              <a:rPr lang="en-US" altLang="ko-KR" dirty="0"/>
              <a:t>OTT</a:t>
            </a:r>
            <a:endParaRPr lang="ko-KR" altLang="en-US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62B8E9BB-7ED1-B104-FEF0-3DC718513579}"/>
              </a:ext>
            </a:extLst>
          </p:cNvPr>
          <p:cNvSpPr/>
          <p:nvPr/>
        </p:nvSpPr>
        <p:spPr>
          <a:xfrm>
            <a:off x="1603304" y="95273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5" name="TextBox 1">
            <a:extLst>
              <a:ext uri="{FF2B5EF4-FFF2-40B4-BE49-F238E27FC236}">
                <a16:creationId xmlns:a16="http://schemas.microsoft.com/office/drawing/2014/main" id="{4CC53084-431C-0218-FBEF-38DF71AC42E9}"/>
              </a:ext>
            </a:extLst>
          </p:cNvPr>
          <p:cNvSpPr txBox="1"/>
          <p:nvPr/>
        </p:nvSpPr>
        <p:spPr>
          <a:xfrm>
            <a:off x="5934875" y="4993627"/>
            <a:ext cx="1107996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평론가평</a:t>
            </a:r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01D7393C-A6F8-78B8-A08A-38C33A6B556C}"/>
              </a:ext>
            </a:extLst>
          </p:cNvPr>
          <p:cNvSpPr/>
          <p:nvPr/>
        </p:nvSpPr>
        <p:spPr>
          <a:xfrm rot="5400000">
            <a:off x="5698258" y="5082882"/>
            <a:ext cx="265492" cy="1905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1" name="TextBox 2">
            <a:extLst>
              <a:ext uri="{FF2B5EF4-FFF2-40B4-BE49-F238E27FC236}">
                <a16:creationId xmlns:a16="http://schemas.microsoft.com/office/drawing/2014/main" id="{FEB68394-D821-083C-59EB-B682C0E5E974}"/>
              </a:ext>
            </a:extLst>
          </p:cNvPr>
          <p:cNvSpPr txBox="1"/>
          <p:nvPr/>
        </p:nvSpPr>
        <p:spPr>
          <a:xfrm>
            <a:off x="1777990" y="2592888"/>
            <a:ext cx="213712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ea typeface="맑은 고딕"/>
              </a:rPr>
              <a:t>실시간 연관 검색어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B672983-B0A9-BFF6-E352-53E5AD4197FD}"/>
              </a:ext>
            </a:extLst>
          </p:cNvPr>
          <p:cNvSpPr/>
          <p:nvPr/>
        </p:nvSpPr>
        <p:spPr>
          <a:xfrm>
            <a:off x="1563641" y="259754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84FAAB-276A-8DED-AB5C-CCB24C8AD4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169" y="1528132"/>
            <a:ext cx="871180" cy="79323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4C61F3C-C804-3FC0-ED36-BEAC71E4E7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110" y="1671634"/>
            <a:ext cx="1376363" cy="52432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100BE083-061A-1153-CB62-97AABFF232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304" y="1545420"/>
            <a:ext cx="871180" cy="87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167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88944-182E-95E3-7F55-BF3B416D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22" y="95250"/>
            <a:ext cx="10515600" cy="70731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커뮤니티 관리</a:t>
            </a:r>
            <a:r>
              <a:rPr lang="en-US" altLang="ko-KR" sz="1600" dirty="0"/>
              <a:t>&gt;</a:t>
            </a:r>
            <a:r>
              <a:rPr lang="ko-KR" altLang="en-US" sz="1600" dirty="0"/>
              <a:t>영화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CE7AC-6D0A-BA13-354F-0029C46ABF62}"/>
              </a:ext>
            </a:extLst>
          </p:cNvPr>
          <p:cNvSpPr/>
          <p:nvPr/>
        </p:nvSpPr>
        <p:spPr>
          <a:xfrm>
            <a:off x="55522" y="1038578"/>
            <a:ext cx="1505167" cy="57241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커뮤니티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예능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영화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드라마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/>
              <a:t>OTT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712D4EA-A90F-DAFC-8903-17717E5AC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078520"/>
              </p:ext>
            </p:extLst>
          </p:nvPr>
        </p:nvGraphicFramePr>
        <p:xfrm>
          <a:off x="1704621" y="1039954"/>
          <a:ext cx="8465317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48229">
                  <a:extLst>
                    <a:ext uri="{9D8B030D-6E8A-4147-A177-3AD203B41FA5}">
                      <a16:colId xmlns:a16="http://schemas.microsoft.com/office/drawing/2014/main" val="193673245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4145054094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942401436"/>
                    </a:ext>
                  </a:extLst>
                </a:gridCol>
                <a:gridCol w="2016538">
                  <a:extLst>
                    <a:ext uri="{9D8B030D-6E8A-4147-A177-3AD203B41FA5}">
                      <a16:colId xmlns:a16="http://schemas.microsoft.com/office/drawing/2014/main" val="1681503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highlight>
                            <a:srgbClr val="C0C0C0"/>
                          </a:highlight>
                        </a:rPr>
                        <a:t>최신 예능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한국예능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해외예능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완결예능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183494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293042C-9506-D0CF-771F-24BE844BA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268062"/>
              </p:ext>
            </p:extLst>
          </p:nvPr>
        </p:nvGraphicFramePr>
        <p:xfrm>
          <a:off x="1704621" y="1648178"/>
          <a:ext cx="8485426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546">
                  <a:extLst>
                    <a:ext uri="{9D8B030D-6E8A-4147-A177-3AD203B41FA5}">
                      <a16:colId xmlns:a16="http://schemas.microsoft.com/office/drawing/2014/main" val="2746398286"/>
                    </a:ext>
                  </a:extLst>
                </a:gridCol>
                <a:gridCol w="540429">
                  <a:extLst>
                    <a:ext uri="{9D8B030D-6E8A-4147-A177-3AD203B41FA5}">
                      <a16:colId xmlns:a16="http://schemas.microsoft.com/office/drawing/2014/main" val="2875865845"/>
                    </a:ext>
                  </a:extLst>
                </a:gridCol>
                <a:gridCol w="1285564">
                  <a:extLst>
                    <a:ext uri="{9D8B030D-6E8A-4147-A177-3AD203B41FA5}">
                      <a16:colId xmlns:a16="http://schemas.microsoft.com/office/drawing/2014/main" val="2652215877"/>
                    </a:ext>
                  </a:extLst>
                </a:gridCol>
                <a:gridCol w="1486762">
                  <a:extLst>
                    <a:ext uri="{9D8B030D-6E8A-4147-A177-3AD203B41FA5}">
                      <a16:colId xmlns:a16="http://schemas.microsoft.com/office/drawing/2014/main" val="2968892676"/>
                    </a:ext>
                  </a:extLst>
                </a:gridCol>
                <a:gridCol w="942825">
                  <a:extLst>
                    <a:ext uri="{9D8B030D-6E8A-4147-A177-3AD203B41FA5}">
                      <a16:colId xmlns:a16="http://schemas.microsoft.com/office/drawing/2014/main" val="1382322085"/>
                    </a:ext>
                  </a:extLst>
                </a:gridCol>
                <a:gridCol w="942825">
                  <a:extLst>
                    <a:ext uri="{9D8B030D-6E8A-4147-A177-3AD203B41FA5}">
                      <a16:colId xmlns:a16="http://schemas.microsoft.com/office/drawing/2014/main" val="1370908591"/>
                    </a:ext>
                  </a:extLst>
                </a:gridCol>
                <a:gridCol w="942825">
                  <a:extLst>
                    <a:ext uri="{9D8B030D-6E8A-4147-A177-3AD203B41FA5}">
                      <a16:colId xmlns:a16="http://schemas.microsoft.com/office/drawing/2014/main" val="709999807"/>
                    </a:ext>
                  </a:extLst>
                </a:gridCol>
                <a:gridCol w="942825">
                  <a:extLst>
                    <a:ext uri="{9D8B030D-6E8A-4147-A177-3AD203B41FA5}">
                      <a16:colId xmlns:a16="http://schemas.microsoft.com/office/drawing/2014/main" val="2786904580"/>
                    </a:ext>
                  </a:extLst>
                </a:gridCol>
                <a:gridCol w="942825">
                  <a:extLst>
                    <a:ext uri="{9D8B030D-6E8A-4147-A177-3AD203B41FA5}">
                      <a16:colId xmlns:a16="http://schemas.microsoft.com/office/drawing/2014/main" val="2392614013"/>
                    </a:ext>
                  </a:extLst>
                </a:gridCol>
              </a:tblGrid>
              <a:tr h="626533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선택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등록날짜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예능명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등록자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수정 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상태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이동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107676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번호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년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월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일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시</a:t>
                      </a:r>
                      <a:r>
                        <a:rPr lang="en-US" altLang="ko-KR" sz="1400" dirty="0"/>
                        <a:t>:</a:t>
                      </a:r>
                      <a:r>
                        <a:rPr lang="ko-KR" altLang="en-US" sz="1400" dirty="0"/>
                        <a:t>분</a:t>
                      </a:r>
                      <a:r>
                        <a:rPr lang="en-US" altLang="ko-KR" sz="1400" dirty="0"/>
                        <a:t>:</a:t>
                      </a:r>
                      <a:r>
                        <a:rPr lang="ko-KR" altLang="en-US" sz="1400" dirty="0"/>
                        <a:t>초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 err="1"/>
                        <a:t>예능명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등록한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관리자명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최종수정한 날짜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방영중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완결</a:t>
                      </a:r>
                      <a:r>
                        <a:rPr lang="en-US" altLang="ko-KR" sz="1400" dirty="0"/>
                        <a:t>}(</a:t>
                      </a:r>
                      <a:r>
                        <a:rPr lang="ko-KR" altLang="en-US" sz="1400" dirty="0" err="1"/>
                        <a:t>국개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해외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140776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헬</a:t>
                      </a:r>
                      <a:r>
                        <a:rPr lang="en-US" altLang="ko-KR" sz="1400" dirty="0"/>
                        <a:t>’s</a:t>
                      </a:r>
                      <a:r>
                        <a:rPr lang="ko-KR" altLang="en-US" sz="1400" dirty="0"/>
                        <a:t>키친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이몽룡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완결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해외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3274817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투핫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이몽룡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완결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해외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7619358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박</a:t>
                      </a: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일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홍길동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방영중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6600904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런닝맨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홍길동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방영중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9509027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B7B049F4-6B44-FCE8-6739-75F98CE7F2B8}"/>
              </a:ext>
            </a:extLst>
          </p:cNvPr>
          <p:cNvSpPr/>
          <p:nvPr/>
        </p:nvSpPr>
        <p:spPr>
          <a:xfrm>
            <a:off x="2455644" y="6261692"/>
            <a:ext cx="71232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|</a:t>
            </a:r>
            <a:r>
              <a:rPr lang="ko-KR" altLang="en-US" sz="2400" dirty="0"/>
              <a:t>처음</a:t>
            </a:r>
            <a:r>
              <a:rPr lang="en-US" altLang="ko-KR" sz="2400" dirty="0"/>
              <a:t>|  &lt;</a:t>
            </a:r>
            <a:r>
              <a:rPr lang="ko-KR" altLang="en-US" sz="2400" dirty="0"/>
              <a:t>이전</a:t>
            </a:r>
            <a:r>
              <a:rPr lang="en-US" altLang="ko-KR" sz="2400" dirty="0"/>
              <a:t> | </a:t>
            </a:r>
            <a:r>
              <a:rPr lang="en-US" altLang="ko-KR" sz="2400" b="1" dirty="0"/>
              <a:t>[1]</a:t>
            </a:r>
            <a:r>
              <a:rPr lang="en-US" altLang="ko-KR" sz="2400" dirty="0"/>
              <a:t> [2] [3] [4] [5] | </a:t>
            </a:r>
            <a:r>
              <a:rPr lang="ko-KR" altLang="en-US" sz="2400" dirty="0"/>
              <a:t>다음</a:t>
            </a:r>
            <a:r>
              <a:rPr lang="en-US" altLang="ko-KR" sz="2400" dirty="0"/>
              <a:t>&gt;  |</a:t>
            </a:r>
            <a:r>
              <a:rPr lang="ko-KR" altLang="en-US" sz="2400" dirty="0"/>
              <a:t>마지막</a:t>
            </a:r>
            <a:r>
              <a:rPr lang="en-US" altLang="ko-KR" sz="2400" dirty="0"/>
              <a:t>|</a:t>
            </a:r>
            <a:endParaRPr lang="ko-KR" altLang="en-US" sz="2400" dirty="0"/>
          </a:p>
        </p:txBody>
      </p:sp>
      <p:grpSp>
        <p:nvGrpSpPr>
          <p:cNvPr id="10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8867A2F2-1101-BAB9-934C-E8A65A95B2C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903715" y="2698814"/>
            <a:ext cx="131556" cy="131556"/>
            <a:chOff x="554563" y="2632644"/>
            <a:chExt cx="131556" cy="131556"/>
          </a:xfrm>
        </p:grpSpPr>
        <p:sp>
          <p:nvSpPr>
            <p:cNvPr id="11" name="Box">
              <a:extLst>
                <a:ext uri="{FF2B5EF4-FFF2-40B4-BE49-F238E27FC236}">
                  <a16:creationId xmlns:a16="http://schemas.microsoft.com/office/drawing/2014/main" id="{5DCA25D1-C900-0B86-79B3-A55980595EE0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Check" hidden="1">
              <a:extLst>
                <a:ext uri="{FF2B5EF4-FFF2-40B4-BE49-F238E27FC236}">
                  <a16:creationId xmlns:a16="http://schemas.microsoft.com/office/drawing/2014/main" id="{7844DA5A-DABD-D1FE-8A89-FFD0A4BA42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C159F63C-F99C-3AD9-84F3-61B751BD21A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9238757" y="2648740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15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B900A5E-E54D-0A54-9FC7-D2ACD8C58401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FF6AFE4-F3B3-BF94-846C-63345ADD0E97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D3FA37D-4496-F1A4-96A2-677558464A91}"/>
                </a:ext>
              </a:extLst>
            </p:cNvPr>
            <p:cNvSpPr>
              <a:spLocks noChangeAspect="1"/>
            </p:cNvSpPr>
            <p:nvPr>
              <p:custDataLst>
                <p:tags r:id="rId32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29E81D1D-DD8D-32F3-647E-4733C483A7F1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895839" y="3368628"/>
            <a:ext cx="131556" cy="131556"/>
            <a:chOff x="554563" y="2632644"/>
            <a:chExt cx="131556" cy="131556"/>
          </a:xfrm>
        </p:grpSpPr>
        <p:sp>
          <p:nvSpPr>
            <p:cNvPr id="19" name="Box">
              <a:extLst>
                <a:ext uri="{FF2B5EF4-FFF2-40B4-BE49-F238E27FC236}">
                  <a16:creationId xmlns:a16="http://schemas.microsoft.com/office/drawing/2014/main" id="{C2A0387A-BA43-3A67-8B24-20B779E19B04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Check" hidden="1">
              <a:extLst>
                <a:ext uri="{FF2B5EF4-FFF2-40B4-BE49-F238E27FC236}">
                  <a16:creationId xmlns:a16="http://schemas.microsoft.com/office/drawing/2014/main" id="{5EBFCA91-7455-B3CF-0601-CAF6B7794F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353E723F-423D-08C1-3D01-18BF0D554745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895839" y="4121992"/>
            <a:ext cx="131556" cy="131556"/>
            <a:chOff x="554563" y="2632644"/>
            <a:chExt cx="131556" cy="131556"/>
          </a:xfrm>
        </p:grpSpPr>
        <p:sp>
          <p:nvSpPr>
            <p:cNvPr id="22" name="Box">
              <a:extLst>
                <a:ext uri="{FF2B5EF4-FFF2-40B4-BE49-F238E27FC236}">
                  <a16:creationId xmlns:a16="http://schemas.microsoft.com/office/drawing/2014/main" id="{A171FD1F-BAC1-DDE3-9A0D-CE5DAF8E7DB9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Check" hidden="1">
              <a:extLst>
                <a:ext uri="{FF2B5EF4-FFF2-40B4-BE49-F238E27FC236}">
                  <a16:creationId xmlns:a16="http://schemas.microsoft.com/office/drawing/2014/main" id="{B477AD45-3D75-80A6-146C-E5127C419A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4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DD1868C3-0D6B-CA5F-9343-25D0E430E3FB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895839" y="4859513"/>
            <a:ext cx="131556" cy="131556"/>
            <a:chOff x="554563" y="2632644"/>
            <a:chExt cx="131556" cy="131556"/>
          </a:xfrm>
        </p:grpSpPr>
        <p:sp>
          <p:nvSpPr>
            <p:cNvPr id="25" name="Box">
              <a:extLst>
                <a:ext uri="{FF2B5EF4-FFF2-40B4-BE49-F238E27FC236}">
                  <a16:creationId xmlns:a16="http://schemas.microsoft.com/office/drawing/2014/main" id="{5AE279B0-D37C-4409-011D-31A4674FB9E6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Check" hidden="1">
              <a:extLst>
                <a:ext uri="{FF2B5EF4-FFF2-40B4-BE49-F238E27FC236}">
                  <a16:creationId xmlns:a16="http://schemas.microsoft.com/office/drawing/2014/main" id="{7314026F-8D56-D478-2E07-8ACFAEC0CD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10575E6E-89BD-DB13-CB50-E51B389DF68A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895839" y="5586257"/>
            <a:ext cx="131556" cy="131556"/>
            <a:chOff x="554563" y="2632644"/>
            <a:chExt cx="131556" cy="131556"/>
          </a:xfrm>
        </p:grpSpPr>
        <p:sp>
          <p:nvSpPr>
            <p:cNvPr id="28" name="Box">
              <a:extLst>
                <a:ext uri="{FF2B5EF4-FFF2-40B4-BE49-F238E27FC236}">
                  <a16:creationId xmlns:a16="http://schemas.microsoft.com/office/drawing/2014/main" id="{91024D95-7B29-4B80-492E-841FE050F9FA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Check" hidden="1">
              <a:extLst>
                <a:ext uri="{FF2B5EF4-FFF2-40B4-BE49-F238E27FC236}">
                  <a16:creationId xmlns:a16="http://schemas.microsoft.com/office/drawing/2014/main" id="{493DB5A0-C7D6-739C-77BA-19A8A673DF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4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63C434DE-4C63-B66E-DDE6-8DEFD18C7051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238757" y="3368628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35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9746819-EA8A-3063-750F-2EB309D2A768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0F4178E-0BC4-0769-A656-514001B81F0F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A4455D4-5DCA-997E-59AB-48EC9450674F}"/>
                </a:ext>
              </a:extLst>
            </p:cNvPr>
            <p:cNvSpPr>
              <a:spLocks noChangeAspect="1"/>
            </p:cNvSpPr>
            <p:nvPr>
              <p:custDataLst>
                <p:tags r:id="rId29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8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8083A135-8AE3-9995-12CA-AB77DED1A62C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247267" y="4098714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39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74CAB9E-BAF5-AA1F-7F73-F7FE6BBB2749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B35B300-7001-71AC-0A1F-84708B61CD46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A537119-32F8-D6D8-51D2-9C8EF51A6430}"/>
                </a:ext>
              </a:extLst>
            </p:cNvPr>
            <p:cNvSpPr>
              <a:spLocks noChangeAspect="1"/>
            </p:cNvSpPr>
            <p:nvPr>
              <p:custDataLst>
                <p:tags r:id="rId26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2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D631E2CC-F132-86C8-A3DE-12AAF37ACCDD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9247182" y="4742619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43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1971307B-8D0B-6645-A8DD-C4C5BD81CA32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87FA1C10-6A68-BD2C-E2CE-4333024FD415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6BEAB2D-59AA-ACA6-7B71-914BA4BC5C9E}"/>
                </a:ext>
              </a:extLst>
            </p:cNvPr>
            <p:cNvSpPr>
              <a:spLocks noChangeAspect="1"/>
            </p:cNvSpPr>
            <p:nvPr>
              <p:custDataLst>
                <p:tags r:id="rId23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6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33EF5576-CFC7-C239-A2C9-A173D2E90848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9238757" y="5549577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47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D2C3718E-669F-7C98-B057-E70F061D90DD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63644ADF-F1CC-127A-5DD1-3AF0FDC24E4E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744523C-FC6E-7EB8-4476-8346D622BBF0}"/>
                </a:ext>
              </a:extLst>
            </p:cNvPr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636AB5C-4089-DCD0-8A6A-9961E4160F98}"/>
              </a:ext>
            </a:extLst>
          </p:cNvPr>
          <p:cNvSpPr/>
          <p:nvPr/>
        </p:nvSpPr>
        <p:spPr bwMode="auto">
          <a:xfrm>
            <a:off x="3407287" y="6049821"/>
            <a:ext cx="909239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리스트로 이동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56A98B2-B500-283C-2649-BEF307AF90F7}"/>
              </a:ext>
            </a:extLst>
          </p:cNvPr>
          <p:cNvSpPr txBox="1"/>
          <p:nvPr/>
        </p:nvSpPr>
        <p:spPr>
          <a:xfrm>
            <a:off x="1687715" y="6056530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선택한 항목</a:t>
            </a:r>
            <a:endParaRPr lang="ko-KR" altLang="en-US" sz="900" dirty="0"/>
          </a:p>
        </p:txBody>
      </p:sp>
      <p:grpSp>
        <p:nvGrpSpPr>
          <p:cNvPr id="52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378D7B09-CF6C-FFD8-8801-B9B871DADD42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2445150" y="6051400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53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BE66304-BFE2-9B2B-4865-958B901D74C6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최신영화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056ECF4-D354-FAF4-035B-B02A6D5E776C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181FF23-7A32-9AE0-8F63-A130F712F4AA}"/>
                </a:ext>
              </a:extLst>
            </p:cNvPr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3" name="타원 62">
            <a:extLst>
              <a:ext uri="{FF2B5EF4-FFF2-40B4-BE49-F238E27FC236}">
                <a16:creationId xmlns:a16="http://schemas.microsoft.com/office/drawing/2014/main" id="{62B8E9BB-7ED1-B104-FEF0-3DC718513579}"/>
              </a:ext>
            </a:extLst>
          </p:cNvPr>
          <p:cNvSpPr/>
          <p:nvPr/>
        </p:nvSpPr>
        <p:spPr>
          <a:xfrm>
            <a:off x="1596621" y="87459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4B221254-DC59-49CB-BCAE-B3D33F222A4B}"/>
              </a:ext>
            </a:extLst>
          </p:cNvPr>
          <p:cNvSpPr/>
          <p:nvPr/>
        </p:nvSpPr>
        <p:spPr>
          <a:xfrm>
            <a:off x="1540486" y="391135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9AE57B3-8EF1-0E9F-4D8B-40153D99F8E3}"/>
              </a:ext>
            </a:extLst>
          </p:cNvPr>
          <p:cNvSpPr/>
          <p:nvPr/>
        </p:nvSpPr>
        <p:spPr>
          <a:xfrm>
            <a:off x="10470720" y="2432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B672983-B0A9-BFF6-E352-53E5AD4197FD}"/>
              </a:ext>
            </a:extLst>
          </p:cNvPr>
          <p:cNvSpPr/>
          <p:nvPr/>
        </p:nvSpPr>
        <p:spPr>
          <a:xfrm>
            <a:off x="9470932" y="227908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92F4D49-3894-AFF1-5258-00B837ED398D}"/>
              </a:ext>
            </a:extLst>
          </p:cNvPr>
          <p:cNvSpPr/>
          <p:nvPr/>
        </p:nvSpPr>
        <p:spPr>
          <a:xfrm>
            <a:off x="7052993" y="238708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2" name="Button">
            <a:extLst>
              <a:ext uri="{FF2B5EF4-FFF2-40B4-BE49-F238E27FC236}">
                <a16:creationId xmlns:a16="http://schemas.microsoft.com/office/drawing/2014/main" id="{8B9140AD-682B-EBED-DB37-C9575355C0BD}"/>
              </a:ext>
            </a:extLst>
          </p:cNvPr>
          <p:cNvSpPr>
            <a:spLocks/>
          </p:cNvSpPr>
          <p:nvPr/>
        </p:nvSpPr>
        <p:spPr bwMode="auto">
          <a:xfrm>
            <a:off x="6621973" y="2618265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Button">
            <a:extLst>
              <a:ext uri="{FF2B5EF4-FFF2-40B4-BE49-F238E27FC236}">
                <a16:creationId xmlns:a16="http://schemas.microsoft.com/office/drawing/2014/main" id="{17AEFEF5-97BA-9BA0-F144-E43B3F6C1317}"/>
              </a:ext>
            </a:extLst>
          </p:cNvPr>
          <p:cNvSpPr>
            <a:spLocks/>
          </p:cNvSpPr>
          <p:nvPr/>
        </p:nvSpPr>
        <p:spPr bwMode="auto">
          <a:xfrm>
            <a:off x="6621973" y="3343254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Button">
            <a:extLst>
              <a:ext uri="{FF2B5EF4-FFF2-40B4-BE49-F238E27FC236}">
                <a16:creationId xmlns:a16="http://schemas.microsoft.com/office/drawing/2014/main" id="{23FE4DD7-AFA4-87E6-8D5E-9AD652AFC7CB}"/>
              </a:ext>
            </a:extLst>
          </p:cNvPr>
          <p:cNvSpPr>
            <a:spLocks/>
          </p:cNvSpPr>
          <p:nvPr/>
        </p:nvSpPr>
        <p:spPr bwMode="auto">
          <a:xfrm>
            <a:off x="6626640" y="4066773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Button">
            <a:extLst>
              <a:ext uri="{FF2B5EF4-FFF2-40B4-BE49-F238E27FC236}">
                <a16:creationId xmlns:a16="http://schemas.microsoft.com/office/drawing/2014/main" id="{75BC0181-23A7-49EB-D79C-5446572EF6C7}"/>
              </a:ext>
            </a:extLst>
          </p:cNvPr>
          <p:cNvSpPr>
            <a:spLocks/>
          </p:cNvSpPr>
          <p:nvPr/>
        </p:nvSpPr>
        <p:spPr bwMode="auto">
          <a:xfrm>
            <a:off x="6625440" y="4796275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Button">
            <a:extLst>
              <a:ext uri="{FF2B5EF4-FFF2-40B4-BE49-F238E27FC236}">
                <a16:creationId xmlns:a16="http://schemas.microsoft.com/office/drawing/2014/main" id="{96796114-EDA7-0A7A-FEC2-EBA5C973AFE9}"/>
              </a:ext>
            </a:extLst>
          </p:cNvPr>
          <p:cNvSpPr>
            <a:spLocks/>
          </p:cNvSpPr>
          <p:nvPr/>
        </p:nvSpPr>
        <p:spPr bwMode="auto">
          <a:xfrm>
            <a:off x="6653577" y="5533862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37B46BF-BD79-653C-D354-639F8D923294}"/>
              </a:ext>
            </a:extLst>
          </p:cNvPr>
          <p:cNvSpPr/>
          <p:nvPr/>
        </p:nvSpPr>
        <p:spPr>
          <a:xfrm>
            <a:off x="4260057" y="608203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83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56DD116C-17D2-DB9D-8649-8D683A38D24D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10169939" y="502182"/>
            <a:ext cx="1848679" cy="5698467"/>
            <a:chOff x="5493160" y="-999784"/>
            <a:chExt cx="1848679" cy="5698467"/>
          </a:xfrm>
        </p:grpSpPr>
        <p:sp>
          <p:nvSpPr>
            <p:cNvPr id="84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B284A0D7-2332-5EA4-9B7C-0DACCD61C7A2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5513039" y="-958995"/>
              <a:ext cx="1828800" cy="565767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관리자가 관리하는 커뮤니티 관리화면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[1]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커뮤니티 탭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각 탭 클릭 시 해당 탭에 등록된 게시물을 확인할 수 있다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[2]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최신 예능 리스트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최근 등록 순으로 정렬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페이지당 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개 리스트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[3]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수정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최근 업로드 된 내용 등을 수정 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[4]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다른 게시물로 개별 이동 시킬 수 있다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[5]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리스트로 이동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선택한 목록 전부 한 리스트에 이동 시킬 수 있다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606F082-7D9E-098E-4276-650CAAD99174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5493160" y="-999784"/>
              <a:ext cx="977960" cy="3724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Description</a:t>
              </a:r>
            </a:p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4251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88944-182E-95E3-7F55-BF3B416D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22" y="95250"/>
            <a:ext cx="10515600" cy="70731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커뮤니티 관리</a:t>
            </a:r>
            <a:r>
              <a:rPr lang="en-US" altLang="ko-KR" sz="1600" dirty="0"/>
              <a:t>&gt;</a:t>
            </a:r>
            <a:r>
              <a:rPr lang="ko-KR" altLang="en-US" sz="1600" dirty="0"/>
              <a:t>예능</a:t>
            </a:r>
            <a:r>
              <a:rPr lang="en-US" altLang="ko-KR" sz="1600" dirty="0"/>
              <a:t>&gt;</a:t>
            </a:r>
            <a:r>
              <a:rPr lang="ko-KR" altLang="en-US" sz="1600" dirty="0"/>
              <a:t>상세보기</a:t>
            </a:r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CE7AC-6D0A-BA13-354F-0029C46ABF62}"/>
              </a:ext>
            </a:extLst>
          </p:cNvPr>
          <p:cNvSpPr/>
          <p:nvPr/>
        </p:nvSpPr>
        <p:spPr>
          <a:xfrm>
            <a:off x="55522" y="1038578"/>
            <a:ext cx="1505167" cy="57241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커뮤니티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예능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영화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드라마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/>
              <a:t>OTT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62B8E9BB-7ED1-B104-FEF0-3DC718513579}"/>
              </a:ext>
            </a:extLst>
          </p:cNvPr>
          <p:cNvSpPr/>
          <p:nvPr/>
        </p:nvSpPr>
        <p:spPr>
          <a:xfrm>
            <a:off x="2702464" y="294870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9AE57B3-8EF1-0E9F-4D8B-40153D99F8E3}"/>
              </a:ext>
            </a:extLst>
          </p:cNvPr>
          <p:cNvSpPr/>
          <p:nvPr/>
        </p:nvSpPr>
        <p:spPr>
          <a:xfrm>
            <a:off x="10470720" y="2432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92F4D49-3894-AFF1-5258-00B837ED398D}"/>
              </a:ext>
            </a:extLst>
          </p:cNvPr>
          <p:cNvSpPr/>
          <p:nvPr/>
        </p:nvSpPr>
        <p:spPr>
          <a:xfrm>
            <a:off x="7052993" y="238708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83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56DD116C-17D2-DB9D-8649-8D683A38D24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169939" y="502182"/>
            <a:ext cx="1848840" cy="6067951"/>
            <a:chOff x="5493160" y="-999784"/>
            <a:chExt cx="1848840" cy="6067951"/>
          </a:xfrm>
        </p:grpSpPr>
        <p:sp>
          <p:nvSpPr>
            <p:cNvPr id="84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B284A0D7-2332-5EA4-9B7C-0DACCD61C7A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513200" y="-846241"/>
              <a:ext cx="1828800" cy="591440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예능정보 등록하는 화면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[1]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예능 포스터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해당 포스터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여러 장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등록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[2]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예능 제목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년도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예능제목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부제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해당 년도 입력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[3]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예능 정보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장르 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상영시간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</a:t>
              </a:r>
            </a:p>
            <a:p>
              <a:pPr algn="ctr"/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출연 정보 등 입력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[4]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예고편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예고편 업로드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606F082-7D9E-098E-4276-650CAAD99174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5493160" y="-999784"/>
              <a:ext cx="977960" cy="3724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Description</a:t>
              </a:r>
            </a:p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A718060-8A54-5795-9337-2D7E67DF878C}"/>
              </a:ext>
            </a:extLst>
          </p:cNvPr>
          <p:cNvSpPr txBox="1"/>
          <p:nvPr/>
        </p:nvSpPr>
        <p:spPr>
          <a:xfrm>
            <a:off x="1704621" y="1035816"/>
            <a:ext cx="272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떠오르는 드라마 화제작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F853A40-AECB-D992-D002-300C1AB798FC}"/>
              </a:ext>
            </a:extLst>
          </p:cNvPr>
          <p:cNvGraphicFramePr>
            <a:graphicFrameLocks noGrp="1"/>
          </p:cNvGraphicFramePr>
          <p:nvPr/>
        </p:nvGraphicFramePr>
        <p:xfrm>
          <a:off x="1712640" y="1638395"/>
          <a:ext cx="2272338" cy="3736321"/>
        </p:xfrm>
        <a:graphic>
          <a:graphicData uri="http://schemas.openxmlformats.org/drawingml/2006/table">
            <a:tbl>
              <a:tblPr/>
              <a:tblGrid>
                <a:gridCol w="2272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6321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373" marR="45373" marT="22687" marB="226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54B509F-AC30-8A7D-756F-381B91E19206}"/>
              </a:ext>
            </a:extLst>
          </p:cNvPr>
          <p:cNvSpPr txBox="1"/>
          <p:nvPr/>
        </p:nvSpPr>
        <p:spPr>
          <a:xfrm>
            <a:off x="2063863" y="3353222"/>
            <a:ext cx="149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예능 포스터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51FA42F-D07A-257F-C3CC-48BD1AAA816E}"/>
              </a:ext>
            </a:extLst>
          </p:cNvPr>
          <p:cNvSpPr/>
          <p:nvPr/>
        </p:nvSpPr>
        <p:spPr>
          <a:xfrm>
            <a:off x="4760330" y="1638395"/>
            <a:ext cx="5094870" cy="640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제목</a:t>
            </a:r>
            <a:r>
              <a:rPr lang="en-US" altLang="ko-KR" dirty="0"/>
              <a:t>(</a:t>
            </a:r>
            <a:r>
              <a:rPr lang="ko-KR" altLang="en-US" dirty="0"/>
              <a:t>년도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FF16EA9-684E-0C4A-677E-AF5F7CDD39F4}"/>
              </a:ext>
            </a:extLst>
          </p:cNvPr>
          <p:cNvSpPr/>
          <p:nvPr/>
        </p:nvSpPr>
        <p:spPr>
          <a:xfrm>
            <a:off x="4760330" y="2387087"/>
            <a:ext cx="5094870" cy="1745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예능 정보</a:t>
            </a: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86BF69D3-5B41-3967-1C19-DF824A54F870}"/>
              </a:ext>
            </a:extLst>
          </p:cNvPr>
          <p:cNvGraphicFramePr>
            <a:graphicFrameLocks noGrp="1"/>
          </p:cNvGraphicFramePr>
          <p:nvPr/>
        </p:nvGraphicFramePr>
        <p:xfrm>
          <a:off x="4760330" y="4240210"/>
          <a:ext cx="1505167" cy="1975827"/>
        </p:xfrm>
        <a:graphic>
          <a:graphicData uri="http://schemas.openxmlformats.org/drawingml/2006/table">
            <a:tbl>
              <a:tblPr/>
              <a:tblGrid>
                <a:gridCol w="1505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758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45373" marR="45373" marT="22687" marB="226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" name="타원 64">
            <a:extLst>
              <a:ext uri="{FF2B5EF4-FFF2-40B4-BE49-F238E27FC236}">
                <a16:creationId xmlns:a16="http://schemas.microsoft.com/office/drawing/2014/main" id="{4B221254-DC59-49CB-BCAE-B3D33F222A4B}"/>
              </a:ext>
            </a:extLst>
          </p:cNvPr>
          <p:cNvSpPr/>
          <p:nvPr/>
        </p:nvSpPr>
        <p:spPr>
          <a:xfrm>
            <a:off x="4866819" y="185074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B672983-B0A9-BFF6-E352-53E5AD4197FD}"/>
              </a:ext>
            </a:extLst>
          </p:cNvPr>
          <p:cNvSpPr/>
          <p:nvPr/>
        </p:nvSpPr>
        <p:spPr>
          <a:xfrm>
            <a:off x="4866819" y="2648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37B46BF-BD79-653C-D354-639F8D923294}"/>
              </a:ext>
            </a:extLst>
          </p:cNvPr>
          <p:cNvSpPr/>
          <p:nvPr/>
        </p:nvSpPr>
        <p:spPr>
          <a:xfrm>
            <a:off x="4866819" y="499302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64" name="Cutout">
            <a:extLst>
              <a:ext uri="{FF2B5EF4-FFF2-40B4-BE49-F238E27FC236}">
                <a16:creationId xmlns:a16="http://schemas.microsoft.com/office/drawing/2014/main" id="{BC426965-0A22-2E04-085D-D9DEB45D2422}"/>
              </a:ext>
            </a:extLst>
          </p:cNvPr>
          <p:cNvGrpSpPr/>
          <p:nvPr/>
        </p:nvGrpSpPr>
        <p:grpSpPr>
          <a:xfrm rot="5400000">
            <a:off x="6146042" y="2078503"/>
            <a:ext cx="807455" cy="9082524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66" name="Fill">
              <a:extLst>
                <a:ext uri="{FF2B5EF4-FFF2-40B4-BE49-F238E27FC236}">
                  <a16:creationId xmlns:a16="http://schemas.microsoft.com/office/drawing/2014/main" id="{8F6F70B8-5F5E-7882-FE93-B1260149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Border">
              <a:extLst>
                <a:ext uri="{FF2B5EF4-FFF2-40B4-BE49-F238E27FC236}">
                  <a16:creationId xmlns:a16="http://schemas.microsoft.com/office/drawing/2014/main" id="{4A7DEBB8-993A-A23B-0446-170A266771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DE45F1F-A3D5-2570-FBC3-A1AAF831EDE8}"/>
              </a:ext>
            </a:extLst>
          </p:cNvPr>
          <p:cNvGraphicFramePr>
            <a:graphicFrameLocks noGrp="1"/>
          </p:cNvGraphicFramePr>
          <p:nvPr/>
        </p:nvGraphicFramePr>
        <p:xfrm>
          <a:off x="6471736" y="4221108"/>
          <a:ext cx="1505167" cy="1975827"/>
        </p:xfrm>
        <a:graphic>
          <a:graphicData uri="http://schemas.openxmlformats.org/drawingml/2006/table">
            <a:tbl>
              <a:tblPr/>
              <a:tblGrid>
                <a:gridCol w="1505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758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45373" marR="45373" marT="22687" marB="226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3C11F98-EBEF-9235-4807-BD725E256A7C}"/>
              </a:ext>
            </a:extLst>
          </p:cNvPr>
          <p:cNvGraphicFramePr>
            <a:graphicFrameLocks noGrp="1"/>
          </p:cNvGraphicFramePr>
          <p:nvPr/>
        </p:nvGraphicFramePr>
        <p:xfrm>
          <a:off x="8350033" y="4221108"/>
          <a:ext cx="1505167" cy="1975827"/>
        </p:xfrm>
        <a:graphic>
          <a:graphicData uri="http://schemas.openxmlformats.org/drawingml/2006/table">
            <a:tbl>
              <a:tblPr/>
              <a:tblGrid>
                <a:gridCol w="1505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758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45373" marR="45373" marT="22687" marB="226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6A19DB11-D628-F166-4583-95701CB99EEE}"/>
              </a:ext>
            </a:extLst>
          </p:cNvPr>
          <p:cNvSpPr txBox="1"/>
          <p:nvPr/>
        </p:nvSpPr>
        <p:spPr>
          <a:xfrm>
            <a:off x="5295901" y="5034939"/>
            <a:ext cx="401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             (</a:t>
            </a:r>
            <a:r>
              <a:rPr lang="ko-KR" altLang="en-US" dirty="0"/>
              <a:t>각 </a:t>
            </a:r>
            <a:r>
              <a:rPr lang="ko-KR" altLang="en-US" dirty="0" err="1"/>
              <a:t>회별</a:t>
            </a:r>
            <a:r>
              <a:rPr lang="ko-KR" altLang="en-US" dirty="0"/>
              <a:t> 예고편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2235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88944-182E-95E3-7F55-BF3B416D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19" y="62011"/>
            <a:ext cx="10515600" cy="70731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커뮤니티 관리</a:t>
            </a:r>
            <a:r>
              <a:rPr lang="en-US" altLang="ko-KR" sz="1600" dirty="0"/>
              <a:t>&gt;</a:t>
            </a:r>
            <a:r>
              <a:rPr lang="ko-KR" altLang="en-US" sz="1600" dirty="0"/>
              <a:t>예능</a:t>
            </a:r>
            <a:r>
              <a:rPr lang="en-US" altLang="ko-KR" sz="1600" dirty="0"/>
              <a:t>&gt;</a:t>
            </a:r>
            <a:r>
              <a:rPr lang="ko-KR" altLang="en-US" sz="1600" dirty="0"/>
              <a:t>상세보기</a:t>
            </a:r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CE7AC-6D0A-BA13-354F-0029C46ABF62}"/>
              </a:ext>
            </a:extLst>
          </p:cNvPr>
          <p:cNvSpPr/>
          <p:nvPr/>
        </p:nvSpPr>
        <p:spPr>
          <a:xfrm>
            <a:off x="80125" y="932325"/>
            <a:ext cx="1505167" cy="57241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커뮤니티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예능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영화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드라마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/>
              <a:t>OTT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9AE57B3-8EF1-0E9F-4D8B-40153D99F8E3}"/>
              </a:ext>
            </a:extLst>
          </p:cNvPr>
          <p:cNvSpPr/>
          <p:nvPr/>
        </p:nvSpPr>
        <p:spPr>
          <a:xfrm>
            <a:off x="10470720" y="2432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83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56DD116C-17D2-DB9D-8649-8D683A38D24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169939" y="502182"/>
            <a:ext cx="1848840" cy="6067951"/>
            <a:chOff x="5493160" y="-999784"/>
            <a:chExt cx="1848840" cy="6067951"/>
          </a:xfrm>
        </p:grpSpPr>
        <p:sp>
          <p:nvSpPr>
            <p:cNvPr id="84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B284A0D7-2332-5EA4-9B7C-0DACCD61C7A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513200" y="-846241"/>
              <a:ext cx="1828800" cy="591440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예능정보 등록하는 화면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[5]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등록 되어 있는 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OTT</a:t>
              </a: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해당 예능이 등록되어 있는 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OTT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를 등록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[6]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실시간 연관 검색어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연관 검색어 키워드를 등록시킨다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85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606F082-7D9E-098E-4276-650CAAD99174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5493160" y="-999784"/>
              <a:ext cx="977960" cy="3724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Description</a:t>
              </a:r>
            </a:p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A718060-8A54-5795-9337-2D7E67DF878C}"/>
              </a:ext>
            </a:extLst>
          </p:cNvPr>
          <p:cNvSpPr txBox="1"/>
          <p:nvPr/>
        </p:nvSpPr>
        <p:spPr>
          <a:xfrm>
            <a:off x="1704620" y="1035816"/>
            <a:ext cx="2383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등록 되어 있는 </a:t>
            </a:r>
            <a:r>
              <a:rPr lang="en-US" altLang="ko-KR" dirty="0"/>
              <a:t>OTT</a:t>
            </a:r>
            <a:endParaRPr lang="ko-KR" altLang="en-US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62B8E9BB-7ED1-B104-FEF0-3DC718513579}"/>
              </a:ext>
            </a:extLst>
          </p:cNvPr>
          <p:cNvSpPr/>
          <p:nvPr/>
        </p:nvSpPr>
        <p:spPr>
          <a:xfrm>
            <a:off x="1603304" y="95273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5" name="TextBox 1">
            <a:extLst>
              <a:ext uri="{FF2B5EF4-FFF2-40B4-BE49-F238E27FC236}">
                <a16:creationId xmlns:a16="http://schemas.microsoft.com/office/drawing/2014/main" id="{4CC53084-431C-0218-FBEF-38DF71AC42E9}"/>
              </a:ext>
            </a:extLst>
          </p:cNvPr>
          <p:cNvSpPr txBox="1"/>
          <p:nvPr/>
        </p:nvSpPr>
        <p:spPr>
          <a:xfrm>
            <a:off x="5934875" y="4993627"/>
            <a:ext cx="1107996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평론가평</a:t>
            </a:r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01D7393C-A6F8-78B8-A08A-38C33A6B556C}"/>
              </a:ext>
            </a:extLst>
          </p:cNvPr>
          <p:cNvSpPr/>
          <p:nvPr/>
        </p:nvSpPr>
        <p:spPr>
          <a:xfrm rot="5400000">
            <a:off x="5698258" y="5082882"/>
            <a:ext cx="265492" cy="1905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1" name="TextBox 2">
            <a:extLst>
              <a:ext uri="{FF2B5EF4-FFF2-40B4-BE49-F238E27FC236}">
                <a16:creationId xmlns:a16="http://schemas.microsoft.com/office/drawing/2014/main" id="{FEB68394-D821-083C-59EB-B682C0E5E974}"/>
              </a:ext>
            </a:extLst>
          </p:cNvPr>
          <p:cNvSpPr txBox="1"/>
          <p:nvPr/>
        </p:nvSpPr>
        <p:spPr>
          <a:xfrm>
            <a:off x="1777990" y="2592888"/>
            <a:ext cx="213712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ea typeface="맑은 고딕"/>
              </a:rPr>
              <a:t>실시간 연관 검색어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B672983-B0A9-BFF6-E352-53E5AD4197FD}"/>
              </a:ext>
            </a:extLst>
          </p:cNvPr>
          <p:cNvSpPr/>
          <p:nvPr/>
        </p:nvSpPr>
        <p:spPr>
          <a:xfrm>
            <a:off x="1563641" y="259754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84FAAB-276A-8DED-AB5C-CCB24C8AD4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169" y="1528132"/>
            <a:ext cx="871180" cy="7932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FE71AE6-E96B-7FC9-659C-3A23F55DA1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123" y="1656564"/>
            <a:ext cx="2249483" cy="5826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A2B2551-8FEC-286F-A90A-8EF0000CF4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368" y="1515383"/>
            <a:ext cx="1237264" cy="100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923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히스토리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481140"/>
              </p:ext>
            </p:extLst>
          </p:nvPr>
        </p:nvGraphicFramePr>
        <p:xfrm>
          <a:off x="1548520" y="908721"/>
          <a:ext cx="9094963" cy="29686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065">
                  <a:extLst>
                    <a:ext uri="{9D8B030D-6E8A-4147-A177-3AD203B41FA5}">
                      <a16:colId xmlns:a16="http://schemas.microsoft.com/office/drawing/2014/main" val="4045657913"/>
                    </a:ext>
                  </a:extLst>
                </a:gridCol>
                <a:gridCol w="1194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4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29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lt"/>
                        </a:rPr>
                        <a:t>버전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lt"/>
                        </a:rPr>
                        <a:t>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lt"/>
                        </a:rPr>
                        <a:t>이력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lt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lt"/>
                        </a:rPr>
                        <a:t>0.01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+mn-lt"/>
                        </a:rPr>
                        <a:t>2022-08-03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lt"/>
                        </a:rPr>
                        <a:t>초안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6034355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6139750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6817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617867"/>
              </p:ext>
            </p:extLst>
          </p:nvPr>
        </p:nvGraphicFramePr>
        <p:xfrm>
          <a:off x="1330400" y="881624"/>
          <a:ext cx="9394750" cy="31460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35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4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32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9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커뮤니티 관리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게시판 관리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회원 관리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배너 관리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영화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드라마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예능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OTT</a:t>
                      </a: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소식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공지사항 공지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1:1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문의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자주하는 질문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이벤트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불편 사항 접수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게시판 카테고리 관리</a:t>
                      </a:r>
                      <a:r>
                        <a:rPr lang="ko-KR" altLang="en-US" sz="1000" dirty="0"/>
                        <a:t>지사항</a:t>
                      </a:r>
                      <a:endParaRPr lang="en-US" altLang="ko-KR" sz="1000" dirty="0"/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 공지사항 공지</a:t>
                      </a:r>
                      <a:endParaRPr lang="en-US" altLang="ko-KR" sz="1000" dirty="0"/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/>
                        <a:t>커뮤니티</a:t>
                      </a:r>
                      <a:endParaRPr lang="en-US" altLang="ko-KR" sz="1000" dirty="0"/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ko-KR" sz="1000" dirty="0"/>
                        <a:t>1:1 </a:t>
                      </a:r>
                      <a:r>
                        <a:rPr lang="ko-KR" altLang="en-US" sz="1000" dirty="0"/>
                        <a:t>문의</a:t>
                      </a:r>
                      <a:endParaRPr lang="en-US" altLang="ko-KR" sz="1000" dirty="0"/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/>
                        <a:t>리뷰</a:t>
                      </a:r>
                      <a:endParaRPr lang="en-US" altLang="ko-KR" sz="1000" dirty="0"/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/>
                        <a:t>자주 하는 질문</a:t>
                      </a:r>
                      <a:endParaRPr lang="en-US" altLang="ko-KR" sz="1000" dirty="0"/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/>
                        <a:t>이벤트</a:t>
                      </a:r>
                      <a:endParaRPr lang="en-US" altLang="ko-KR" sz="10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불편 사항 접수</a:t>
                      </a:r>
                      <a:endParaRPr lang="en-US" altLang="ko-KR" sz="1000" dirty="0"/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/>
                        <a:t>게시판 카테고리 관리</a:t>
                      </a:r>
                      <a:endParaRPr lang="en-US" altLang="ko-KR" sz="1000" dirty="0"/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 리스트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탈퇴 회원 리스트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메일 관리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SMS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관리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대량 메일 발송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GNB</a:t>
                      </a: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메인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영화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리스트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드라마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리스트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예능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OTT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리스트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서브메뉴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고객센터 상단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177456"/>
              </p:ext>
            </p:extLst>
          </p:nvPr>
        </p:nvGraphicFramePr>
        <p:xfrm>
          <a:off x="1330400" y="4082403"/>
          <a:ext cx="9391005" cy="189397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78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82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82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782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969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통계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기본 정책 관리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메인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4282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방문자 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페이지 뷰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가입자 수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각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OTT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가입 수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OTT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인기 순위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포인트 통계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탈퇴 사유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약관 관리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정책 관리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/>
                        <a:t>결제 방법 설정</a:t>
                      </a:r>
                      <a:endParaRPr lang="en-US" altLang="ko-KR" sz="1000" dirty="0"/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메뉴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접근 권한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 화면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메인 화면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indent="-72000" algn="l">
                        <a:lnSpc>
                          <a:spcPts val="14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indent="-72000" algn="l">
                        <a:lnSpc>
                          <a:spcPts val="14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사이트맵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598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로그인 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5589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A0A38-9144-5D8A-1CF6-01E2C5AB9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4" y="150638"/>
            <a:ext cx="10515600" cy="315912"/>
          </a:xfrm>
        </p:spPr>
        <p:txBody>
          <a:bodyPr>
            <a:noAutofit/>
          </a:bodyPr>
          <a:lstStyle/>
          <a:p>
            <a:r>
              <a:rPr lang="ko-KR" altLang="en-US" sz="2400" dirty="0" err="1"/>
              <a:t>로그인화면</a:t>
            </a:r>
            <a:endParaRPr lang="ko-KR" altLang="en-US" sz="2400" dirty="0"/>
          </a:p>
        </p:txBody>
      </p:sp>
      <p:cxnSp>
        <p:nvCxnSpPr>
          <p:cNvPr id="4" name="Line">
            <a:extLst>
              <a:ext uri="{FF2B5EF4-FFF2-40B4-BE49-F238E27FC236}">
                <a16:creationId xmlns:a16="http://schemas.microsoft.com/office/drawing/2014/main" id="{8FDD26A9-6B1F-E80B-A256-3DB57D987A2B}"/>
              </a:ext>
            </a:extLst>
          </p:cNvPr>
          <p:cNvCxnSpPr>
            <a:cxnSpLocks/>
          </p:cNvCxnSpPr>
          <p:nvPr/>
        </p:nvCxnSpPr>
        <p:spPr bwMode="auto">
          <a:xfrm>
            <a:off x="660111" y="1240757"/>
            <a:ext cx="11012600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41B7D14-9A62-6DD4-01BA-FDE53D22C08E}"/>
              </a:ext>
            </a:extLst>
          </p:cNvPr>
          <p:cNvSpPr txBox="1"/>
          <p:nvPr/>
        </p:nvSpPr>
        <p:spPr>
          <a:xfrm>
            <a:off x="660111" y="773981"/>
            <a:ext cx="1586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MONOTT</a:t>
            </a:r>
            <a:endParaRPr lang="ko-KR" altLang="en-US" sz="2800" dirty="0"/>
          </a:p>
        </p:txBody>
      </p:sp>
      <p:graphicFrame>
        <p:nvGraphicFramePr>
          <p:cNvPr id="35" name="표 35">
            <a:extLst>
              <a:ext uri="{FF2B5EF4-FFF2-40B4-BE49-F238E27FC236}">
                <a16:creationId xmlns:a16="http://schemas.microsoft.com/office/drawing/2014/main" id="{55241103-0060-56C9-D9A7-7EFD0AF60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963317"/>
              </p:ext>
            </p:extLst>
          </p:nvPr>
        </p:nvGraphicFramePr>
        <p:xfrm>
          <a:off x="3381021" y="2210930"/>
          <a:ext cx="3589867" cy="122992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589867">
                  <a:extLst>
                    <a:ext uri="{9D8B030D-6E8A-4147-A177-3AD203B41FA5}">
                      <a16:colId xmlns:a16="http://schemas.microsoft.com/office/drawing/2014/main" val="2607432025"/>
                    </a:ext>
                  </a:extLst>
                </a:gridCol>
              </a:tblGrid>
              <a:tr h="6149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이메일</a:t>
                      </a:r>
                      <a:r>
                        <a:rPr lang="en-US" altLang="ko-KR" b="0" i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(example@gmail.com)</a:t>
                      </a:r>
                      <a:endParaRPr lang="ko-KR" altLang="en-US" b="0" i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313006"/>
                  </a:ext>
                </a:extLst>
              </a:tr>
              <a:tr h="6149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비밀번호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031939"/>
                  </a:ext>
                </a:extLst>
              </a:tr>
            </a:tbl>
          </a:graphicData>
        </a:graphic>
      </p:graphicFrame>
      <p:cxnSp>
        <p:nvCxnSpPr>
          <p:cNvPr id="36" name="Line">
            <a:extLst>
              <a:ext uri="{FF2B5EF4-FFF2-40B4-BE49-F238E27FC236}">
                <a16:creationId xmlns:a16="http://schemas.microsoft.com/office/drawing/2014/main" id="{29F29479-72BE-CB6D-38E6-D90DDC93985E}"/>
              </a:ext>
            </a:extLst>
          </p:cNvPr>
          <p:cNvCxnSpPr>
            <a:cxnSpLocks/>
            <a:stCxn id="35" idx="1"/>
            <a:endCxn id="35" idx="3"/>
          </p:cNvCxnSpPr>
          <p:nvPr/>
        </p:nvCxnSpPr>
        <p:spPr bwMode="auto">
          <a:xfrm>
            <a:off x="3381021" y="2825892"/>
            <a:ext cx="3589867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7765D26-C734-1C63-8A7A-3AFD07457D22}"/>
              </a:ext>
            </a:extLst>
          </p:cNvPr>
          <p:cNvSpPr txBox="1"/>
          <p:nvPr/>
        </p:nvSpPr>
        <p:spPr>
          <a:xfrm>
            <a:off x="3307645" y="1697298"/>
            <a:ext cx="1072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2" name="순서도: 수행의 시작/종료 41">
            <a:extLst>
              <a:ext uri="{FF2B5EF4-FFF2-40B4-BE49-F238E27FC236}">
                <a16:creationId xmlns:a16="http://schemas.microsoft.com/office/drawing/2014/main" id="{8EE18A62-F5DB-B3B9-6B7D-1EB48E43D0D4}"/>
              </a:ext>
            </a:extLst>
          </p:cNvPr>
          <p:cNvSpPr/>
          <p:nvPr/>
        </p:nvSpPr>
        <p:spPr>
          <a:xfrm>
            <a:off x="3454398" y="3739868"/>
            <a:ext cx="3443111" cy="677334"/>
          </a:xfrm>
          <a:prstGeom prst="flowChartTerminator">
            <a:avLst/>
          </a:prstGeom>
          <a:solidFill>
            <a:srgbClr val="5E2233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BF375E7-B3B8-2ED8-119D-61A59B7AF93F}"/>
              </a:ext>
            </a:extLst>
          </p:cNvPr>
          <p:cNvSpPr/>
          <p:nvPr/>
        </p:nvSpPr>
        <p:spPr bwMode="auto">
          <a:xfrm>
            <a:off x="3297888" y="5160702"/>
            <a:ext cx="5002050" cy="1284465"/>
          </a:xfrm>
          <a:prstGeom prst="rect">
            <a:avLst/>
          </a:prstGeom>
          <a:noFill/>
          <a:ln w="952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이용자 화면에서 회원 가입한 후 아래의 정보로 연락해 주세요</a:t>
            </a:r>
            <a:r>
              <a:rPr lang="en-US" altLang="ko-KR" sz="1400" dirty="0"/>
              <a:t>!</a:t>
            </a:r>
            <a:endParaRPr lang="ko-KR" altLang="en-US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홍길동 과장 </a:t>
            </a:r>
            <a:r>
              <a:rPr lang="en-US" altLang="ko-KR" sz="1400" dirty="0"/>
              <a:t>/ 000-0000-0000 / admin@style.co.kr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아이디와 비밀번호는 이용자 화면에서 찾을 수 있습니다</a:t>
            </a:r>
            <a:r>
              <a:rPr lang="en-US" altLang="ko-KR" sz="1400" dirty="0"/>
              <a:t>.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F46CEA0-EFED-2C4A-5FF5-3B0C02B56C84}"/>
              </a:ext>
            </a:extLst>
          </p:cNvPr>
          <p:cNvSpPr/>
          <p:nvPr/>
        </p:nvSpPr>
        <p:spPr bwMode="auto">
          <a:xfrm>
            <a:off x="3297888" y="4716216"/>
            <a:ext cx="3528392" cy="44448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400" dirty="0"/>
              <a:t>관리자 계정 생성 안내</a:t>
            </a:r>
            <a:endParaRPr lang="en-US" altLang="ko-KR" sz="1400" dirty="0"/>
          </a:p>
        </p:txBody>
      </p:sp>
      <p:grpSp>
        <p:nvGrpSpPr>
          <p:cNvPr id="51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AB798363-9C38-D3BF-F62D-A80DB1C62D7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9843911" y="1629834"/>
            <a:ext cx="1828800" cy="3996584"/>
            <a:chOff x="595686" y="1184134"/>
            <a:chExt cx="1828800" cy="1678300"/>
          </a:xfrm>
        </p:grpSpPr>
        <p:sp>
          <p:nvSpPr>
            <p:cNvPr id="52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C575DC84-B1D2-CFA5-2273-4A132D9F6EFC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6" y="1216514"/>
              <a:ext cx="1828800" cy="1645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chemeClr val="tx1"/>
                  </a:solidFill>
                </a:rPr>
                <a:t>Admin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 로그인 화면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1400" b="1" dirty="0">
                  <a:solidFill>
                    <a:schemeClr val="tx1"/>
                  </a:solidFill>
                </a:rPr>
                <a:t>{1}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로그인 가능 </a:t>
              </a:r>
              <a:r>
                <a:rPr lang="ko-KR" altLang="en-US" sz="1400" b="1" dirty="0" err="1">
                  <a:solidFill>
                    <a:schemeClr val="tx1"/>
                  </a:solidFill>
                </a:rPr>
                <a:t>꼐정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r>
                <a:rPr lang="en-US" altLang="ko-KR" sz="1400" b="1" dirty="0">
                  <a:solidFill>
                    <a:schemeClr val="tx1"/>
                  </a:solidFill>
                </a:rPr>
                <a:t>-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계정 레벨 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3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이상만 로그인 가능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r>
                <a:rPr lang="en-US" altLang="ko-KR" sz="1400" b="1" dirty="0">
                  <a:solidFill>
                    <a:schemeClr val="tx1"/>
                  </a:solidFill>
                </a:rPr>
                <a:t>-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계정 레벨 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3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이하가 로그인하거나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,</a:t>
              </a:r>
            </a:p>
            <a:p>
              <a:r>
                <a:rPr lang="ko-KR" altLang="en-US" sz="1400" b="1" dirty="0">
                  <a:solidFill>
                    <a:schemeClr val="tx1"/>
                  </a:solidFill>
                </a:rPr>
                <a:t>아이디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/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비밀번호가 </a:t>
              </a:r>
              <a:r>
                <a:rPr lang="ko-KR" altLang="en-US" sz="1400" b="1" dirty="0" err="1">
                  <a:solidFill>
                    <a:schemeClr val="tx1"/>
                  </a:solidFill>
                </a:rPr>
                <a:t>일치하지않을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 경우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:alert(‘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아이디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/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비밀번호가 일치하지 않습니다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. </a:t>
              </a:r>
              <a:r>
                <a:rPr lang="ko-KR" altLang="en-US" sz="1400" b="1" dirty="0" err="1">
                  <a:solidFill>
                    <a:schemeClr val="tx1"/>
                  </a:solidFill>
                </a:rPr>
                <a:t>다시입력해주세요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!’)</a:t>
              </a:r>
            </a:p>
            <a:p>
              <a:endParaRPr lang="en-US" altLang="ko-KR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28549438-C59D-FE48-BE8E-D0338835CE54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648509" y="1184134"/>
              <a:ext cx="1586378" cy="13700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Description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3844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AACD2-C019-FB83-17E0-33334676E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45" y="152576"/>
            <a:ext cx="10515600" cy="402519"/>
          </a:xfrm>
        </p:spPr>
        <p:txBody>
          <a:bodyPr>
            <a:noAutofit/>
          </a:bodyPr>
          <a:lstStyle/>
          <a:p>
            <a:r>
              <a:rPr lang="en-US" altLang="ko-KR" sz="2400" dirty="0" err="1"/>
              <a:t>Gnb</a:t>
            </a:r>
            <a:endParaRPr lang="ko-KR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4251E1-7191-8273-4962-74C3E6894029}"/>
              </a:ext>
            </a:extLst>
          </p:cNvPr>
          <p:cNvSpPr txBox="1"/>
          <p:nvPr/>
        </p:nvSpPr>
        <p:spPr>
          <a:xfrm>
            <a:off x="296334" y="767644"/>
            <a:ext cx="294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MONOTT(Admin)</a:t>
            </a:r>
            <a:endParaRPr lang="ko-KR" altLang="en-US" sz="2800" dirty="0"/>
          </a:p>
        </p:txBody>
      </p:sp>
      <p:sp>
        <p:nvSpPr>
          <p:cNvPr id="45" name="Button">
            <a:extLst>
              <a:ext uri="{FF2B5EF4-FFF2-40B4-BE49-F238E27FC236}">
                <a16:creationId xmlns:a16="http://schemas.microsoft.com/office/drawing/2014/main" id="{CA3B77E1-9096-0195-98A6-800FF570F5FA}"/>
              </a:ext>
            </a:extLst>
          </p:cNvPr>
          <p:cNvSpPr>
            <a:spLocks/>
          </p:cNvSpPr>
          <p:nvPr/>
        </p:nvSpPr>
        <p:spPr bwMode="auto">
          <a:xfrm>
            <a:off x="6269419" y="964045"/>
            <a:ext cx="1734222" cy="322659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이용자 화면보기</a:t>
            </a:r>
            <a:endParaRPr lang="en-US" sz="14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Button">
            <a:extLst>
              <a:ext uri="{FF2B5EF4-FFF2-40B4-BE49-F238E27FC236}">
                <a16:creationId xmlns:a16="http://schemas.microsoft.com/office/drawing/2014/main" id="{EDAE82BA-2E67-895F-917E-D72FD54999C5}"/>
              </a:ext>
            </a:extLst>
          </p:cNvPr>
          <p:cNvSpPr>
            <a:spLocks/>
          </p:cNvSpPr>
          <p:nvPr/>
        </p:nvSpPr>
        <p:spPr bwMode="auto">
          <a:xfrm>
            <a:off x="8430293" y="977047"/>
            <a:ext cx="1269275" cy="322659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14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2" name="표 52">
            <a:extLst>
              <a:ext uri="{FF2B5EF4-FFF2-40B4-BE49-F238E27FC236}">
                <a16:creationId xmlns:a16="http://schemas.microsoft.com/office/drawing/2014/main" id="{F7D12628-AEF0-558C-9537-D17C60A69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484917"/>
              </p:ext>
            </p:extLst>
          </p:nvPr>
        </p:nvGraphicFramePr>
        <p:xfrm>
          <a:off x="296336" y="1550533"/>
          <a:ext cx="9515879" cy="46166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516846">
                  <a:extLst>
                    <a:ext uri="{9D8B030D-6E8A-4147-A177-3AD203B41FA5}">
                      <a16:colId xmlns:a16="http://schemas.microsoft.com/office/drawing/2014/main" val="3463170840"/>
                    </a:ext>
                  </a:extLst>
                </a:gridCol>
                <a:gridCol w="1189984">
                  <a:extLst>
                    <a:ext uri="{9D8B030D-6E8A-4147-A177-3AD203B41FA5}">
                      <a16:colId xmlns:a16="http://schemas.microsoft.com/office/drawing/2014/main" val="2026992344"/>
                    </a:ext>
                  </a:extLst>
                </a:gridCol>
                <a:gridCol w="1353415">
                  <a:extLst>
                    <a:ext uri="{9D8B030D-6E8A-4147-A177-3AD203B41FA5}">
                      <a16:colId xmlns:a16="http://schemas.microsoft.com/office/drawing/2014/main" val="2530387245"/>
                    </a:ext>
                  </a:extLst>
                </a:gridCol>
                <a:gridCol w="1353415">
                  <a:extLst>
                    <a:ext uri="{9D8B030D-6E8A-4147-A177-3AD203B41FA5}">
                      <a16:colId xmlns:a16="http://schemas.microsoft.com/office/drawing/2014/main" val="3368181119"/>
                    </a:ext>
                  </a:extLst>
                </a:gridCol>
                <a:gridCol w="1353415">
                  <a:extLst>
                    <a:ext uri="{9D8B030D-6E8A-4147-A177-3AD203B41FA5}">
                      <a16:colId xmlns:a16="http://schemas.microsoft.com/office/drawing/2014/main" val="1371728709"/>
                    </a:ext>
                  </a:extLst>
                </a:gridCol>
                <a:gridCol w="1353415">
                  <a:extLst>
                    <a:ext uri="{9D8B030D-6E8A-4147-A177-3AD203B41FA5}">
                      <a16:colId xmlns:a16="http://schemas.microsoft.com/office/drawing/2014/main" val="2159274473"/>
                    </a:ext>
                  </a:extLst>
                </a:gridCol>
                <a:gridCol w="1395389">
                  <a:extLst>
                    <a:ext uri="{9D8B030D-6E8A-4147-A177-3AD203B41FA5}">
                      <a16:colId xmlns:a16="http://schemas.microsoft.com/office/drawing/2014/main" val="2452922602"/>
                    </a:ext>
                  </a:extLst>
                </a:gridCol>
              </a:tblGrid>
              <a:tr h="4616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커뮤니티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highlight>
                            <a:srgbClr val="808080"/>
                          </a:highlight>
                        </a:rPr>
                        <a:t>게시판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메인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배너관리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통계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정책 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32499"/>
                  </a:ext>
                </a:extLst>
              </a:tr>
            </a:tbl>
          </a:graphicData>
        </a:graphic>
      </p:graphicFrame>
      <p:sp>
        <p:nvSpPr>
          <p:cNvPr id="56" name="직사각형 55">
            <a:extLst>
              <a:ext uri="{FF2B5EF4-FFF2-40B4-BE49-F238E27FC236}">
                <a16:creationId xmlns:a16="http://schemas.microsoft.com/office/drawing/2014/main" id="{D3F36C01-1FC5-F5B6-648F-4FA2DEB15FB7}"/>
              </a:ext>
            </a:extLst>
          </p:cNvPr>
          <p:cNvSpPr/>
          <p:nvPr/>
        </p:nvSpPr>
        <p:spPr>
          <a:xfrm>
            <a:off x="4424648" y="2921494"/>
            <a:ext cx="2847623" cy="2009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2FD0254-AFA6-CAEB-5A86-2668FB31BAB6}"/>
              </a:ext>
            </a:extLst>
          </p:cNvPr>
          <p:cNvSpPr/>
          <p:nvPr/>
        </p:nvSpPr>
        <p:spPr bwMode="auto">
          <a:xfrm>
            <a:off x="296334" y="2793315"/>
            <a:ext cx="2847622" cy="226310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025E417-A6E9-9827-44C4-5A9301CCB77D}"/>
              </a:ext>
            </a:extLst>
          </p:cNvPr>
          <p:cNvSpPr txBox="1"/>
          <p:nvPr/>
        </p:nvSpPr>
        <p:spPr>
          <a:xfrm>
            <a:off x="1493831" y="4130357"/>
            <a:ext cx="1200434" cy="5232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도메인 만료일</a:t>
            </a:r>
            <a:endParaRPr lang="en-US" altLang="ko-KR" sz="1000" b="1" dirty="0"/>
          </a:p>
          <a:p>
            <a:r>
              <a:rPr lang="en-US" altLang="ko-KR" sz="900" dirty="0"/>
              <a:t>- 2022-08-03</a:t>
            </a:r>
          </a:p>
          <a:p>
            <a:r>
              <a:rPr lang="en-US" altLang="ko-KR" sz="900" dirty="0"/>
              <a:t>- 000</a:t>
            </a:r>
            <a:r>
              <a:rPr lang="ko-KR" altLang="en-US" sz="900" dirty="0"/>
              <a:t>일 남음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2492FFE-6CE4-4A77-E421-2A0E7B2C3AA3}"/>
              </a:ext>
            </a:extLst>
          </p:cNvPr>
          <p:cNvSpPr txBox="1"/>
          <p:nvPr/>
        </p:nvSpPr>
        <p:spPr>
          <a:xfrm>
            <a:off x="406153" y="4130357"/>
            <a:ext cx="1200434" cy="5232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b="1" dirty="0" err="1"/>
              <a:t>호스팅</a:t>
            </a:r>
            <a:r>
              <a:rPr lang="ko-KR" altLang="en-US" sz="1000" b="1" dirty="0"/>
              <a:t> 만료일</a:t>
            </a:r>
            <a:endParaRPr lang="en-US" altLang="ko-KR" sz="1000" b="1" dirty="0"/>
          </a:p>
          <a:p>
            <a:r>
              <a:rPr lang="en-US" altLang="ko-KR" sz="900" dirty="0"/>
              <a:t>- 2022-08-03</a:t>
            </a:r>
          </a:p>
          <a:p>
            <a:r>
              <a:rPr lang="en-US" altLang="ko-KR" sz="900" dirty="0"/>
              <a:t>- 000</a:t>
            </a:r>
            <a:r>
              <a:rPr lang="ko-KR" altLang="en-US" sz="900" dirty="0"/>
              <a:t>일 남음</a:t>
            </a:r>
          </a:p>
        </p:txBody>
      </p:sp>
      <p:sp>
        <p:nvSpPr>
          <p:cNvPr id="60" name="모서리가 둥근 직사각형 51">
            <a:extLst>
              <a:ext uri="{FF2B5EF4-FFF2-40B4-BE49-F238E27FC236}">
                <a16:creationId xmlns:a16="http://schemas.microsoft.com/office/drawing/2014/main" id="{C3C232E0-758E-AF40-6389-9B3F0A9E6628}"/>
              </a:ext>
            </a:extLst>
          </p:cNvPr>
          <p:cNvSpPr/>
          <p:nvPr/>
        </p:nvSpPr>
        <p:spPr>
          <a:xfrm>
            <a:off x="408675" y="3801043"/>
            <a:ext cx="2518533" cy="24765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로그아웃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99D5C3A9-F8C1-EC53-AA04-9BD1AEB89FC6}"/>
              </a:ext>
            </a:extLst>
          </p:cNvPr>
          <p:cNvGrpSpPr/>
          <p:nvPr/>
        </p:nvGrpSpPr>
        <p:grpSpPr>
          <a:xfrm>
            <a:off x="1213363" y="4484139"/>
            <a:ext cx="234845" cy="167606"/>
            <a:chOff x="985664" y="2737520"/>
            <a:chExt cx="195436" cy="167606"/>
          </a:xfrm>
        </p:grpSpPr>
        <p:pic>
          <p:nvPicPr>
            <p:cNvPr id="63" name="Picture 2" descr="C:\Users\이정원\Desktop\1476796344_cog.png">
              <a:extLst>
                <a:ext uri="{FF2B5EF4-FFF2-40B4-BE49-F238E27FC236}">
                  <a16:creationId xmlns:a16="http://schemas.microsoft.com/office/drawing/2014/main" id="{0D9BB608-DE09-1D28-9B0E-57B26CA552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6475" y="2740025"/>
              <a:ext cx="155575" cy="155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170539D-106B-2507-6639-77B54DE4C2AE}"/>
                </a:ext>
              </a:extLst>
            </p:cNvPr>
            <p:cNvSpPr/>
            <p:nvPr/>
          </p:nvSpPr>
          <p:spPr bwMode="auto">
            <a:xfrm>
              <a:off x="985664" y="2737520"/>
              <a:ext cx="195436" cy="167606"/>
            </a:xfrm>
            <a:prstGeom prst="rect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endParaRPr lang="ko-KR" altLang="en-US" sz="1000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99E93387-429B-68BA-136C-73404C2202CF}"/>
              </a:ext>
            </a:extLst>
          </p:cNvPr>
          <p:cNvGrpSpPr/>
          <p:nvPr/>
        </p:nvGrpSpPr>
        <p:grpSpPr>
          <a:xfrm>
            <a:off x="2301917" y="4479922"/>
            <a:ext cx="234845" cy="167606"/>
            <a:chOff x="985664" y="2737520"/>
            <a:chExt cx="195436" cy="167606"/>
          </a:xfrm>
        </p:grpSpPr>
        <p:pic>
          <p:nvPicPr>
            <p:cNvPr id="66" name="Picture 2" descr="C:\Users\이정원\Desktop\1476796344_cog.png">
              <a:extLst>
                <a:ext uri="{FF2B5EF4-FFF2-40B4-BE49-F238E27FC236}">
                  <a16:creationId xmlns:a16="http://schemas.microsoft.com/office/drawing/2014/main" id="{FA445536-28BC-15B7-F290-2826CDA2E1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6475" y="2740025"/>
              <a:ext cx="155575" cy="155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8183B46-34A9-A010-EB32-81BF6E6E32BF}"/>
                </a:ext>
              </a:extLst>
            </p:cNvPr>
            <p:cNvSpPr/>
            <p:nvPr/>
          </p:nvSpPr>
          <p:spPr bwMode="auto">
            <a:xfrm>
              <a:off x="985664" y="2737520"/>
              <a:ext cx="195436" cy="167606"/>
            </a:xfrm>
            <a:prstGeom prst="rect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endParaRPr lang="ko-KR" altLang="en-US" sz="1000" dirty="0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18A908A0-F91E-C940-A56F-0DA1B54A92C9}"/>
              </a:ext>
            </a:extLst>
          </p:cNvPr>
          <p:cNvSpPr txBox="1"/>
          <p:nvPr/>
        </p:nvSpPr>
        <p:spPr>
          <a:xfrm>
            <a:off x="364051" y="2824008"/>
            <a:ext cx="113455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b="1" dirty="0"/>
              <a:t>| </a:t>
            </a:r>
            <a:r>
              <a:rPr lang="ko-KR" altLang="en-US" sz="1000" b="1" dirty="0"/>
              <a:t>자주 이용 메뉴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CD28ED09-AC15-0158-721A-717E71CFBFDA}"/>
              </a:ext>
            </a:extLst>
          </p:cNvPr>
          <p:cNvSpPr/>
          <p:nvPr/>
        </p:nvSpPr>
        <p:spPr bwMode="auto">
          <a:xfrm>
            <a:off x="449757" y="3072402"/>
            <a:ext cx="671711" cy="558992"/>
          </a:xfrm>
          <a:prstGeom prst="ellipse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dirty="0"/>
              <a:t>정책관리</a:t>
            </a:r>
            <a:endParaRPr lang="en-US" altLang="ko-KR" sz="10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DAEEADA4-A69B-29BB-86FA-D2A85F784601}"/>
              </a:ext>
            </a:extLst>
          </p:cNvPr>
          <p:cNvSpPr/>
          <p:nvPr/>
        </p:nvSpPr>
        <p:spPr bwMode="auto">
          <a:xfrm>
            <a:off x="1183182" y="3072402"/>
            <a:ext cx="671711" cy="558992"/>
          </a:xfrm>
          <a:prstGeom prst="ellipse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dirty="0"/>
              <a:t>통계</a:t>
            </a:r>
            <a:endParaRPr lang="en-US" altLang="ko-KR" sz="1000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9A02AC9A-3EAC-AC87-FFF1-9B2681F0E58B}"/>
              </a:ext>
            </a:extLst>
          </p:cNvPr>
          <p:cNvSpPr/>
          <p:nvPr/>
        </p:nvSpPr>
        <p:spPr bwMode="auto">
          <a:xfrm>
            <a:off x="1907082" y="3081927"/>
            <a:ext cx="671711" cy="558992"/>
          </a:xfrm>
          <a:prstGeom prst="ellipse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dirty="0"/>
              <a:t>상품 등록</a:t>
            </a:r>
            <a:endParaRPr lang="en-US" altLang="ko-KR" sz="1000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C54F4D9B-9681-8946-AF14-372F413B7542}"/>
              </a:ext>
            </a:extLst>
          </p:cNvPr>
          <p:cNvSpPr/>
          <p:nvPr/>
        </p:nvSpPr>
        <p:spPr>
          <a:xfrm>
            <a:off x="2215357" y="2516198"/>
            <a:ext cx="259556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B15E2FA-604E-2FCA-EBB4-337B87489346}"/>
              </a:ext>
            </a:extLst>
          </p:cNvPr>
          <p:cNvSpPr/>
          <p:nvPr/>
        </p:nvSpPr>
        <p:spPr bwMode="auto">
          <a:xfrm>
            <a:off x="4311090" y="2750358"/>
            <a:ext cx="2998416" cy="226310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E2BF744-B189-2795-006A-DB55CF340842}"/>
              </a:ext>
            </a:extLst>
          </p:cNvPr>
          <p:cNvSpPr txBox="1"/>
          <p:nvPr/>
        </p:nvSpPr>
        <p:spPr>
          <a:xfrm>
            <a:off x="4489041" y="2948737"/>
            <a:ext cx="176009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100" b="1" dirty="0"/>
              <a:t>Today</a:t>
            </a:r>
            <a:r>
              <a:rPr lang="ko-KR" altLang="en-US" sz="1100" b="1" dirty="0"/>
              <a:t> 현황 </a:t>
            </a:r>
            <a:r>
              <a:rPr lang="en-US" altLang="ko-KR" sz="1100" b="1" dirty="0"/>
              <a:t>{2017-09-23} </a:t>
            </a:r>
            <a:endParaRPr lang="ko-KR" altLang="en-US" sz="1100" b="1" dirty="0"/>
          </a:p>
        </p:txBody>
      </p: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DA56F033-B844-9BD9-B9F1-851E609BB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848"/>
              </p:ext>
            </p:extLst>
          </p:nvPr>
        </p:nvGraphicFramePr>
        <p:xfrm>
          <a:off x="4502806" y="3369407"/>
          <a:ext cx="839266" cy="578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회원 가입 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{00}</a:t>
                      </a:r>
                      <a:r>
                        <a:rPr lang="ko-KR" altLang="en-US" sz="900" dirty="0"/>
                        <a:t>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479AD91E-6B94-C40F-47F5-9E9D80388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131484"/>
              </p:ext>
            </p:extLst>
          </p:nvPr>
        </p:nvGraphicFramePr>
        <p:xfrm>
          <a:off x="5407681" y="3369407"/>
          <a:ext cx="839266" cy="578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회원탈퇴 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{00}</a:t>
                      </a:r>
                      <a:r>
                        <a:rPr lang="ko-KR" altLang="en-US" sz="900" dirty="0"/>
                        <a:t>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8B31D663-D7E7-A575-CB51-AFD89B365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059364"/>
              </p:ext>
            </p:extLst>
          </p:nvPr>
        </p:nvGraphicFramePr>
        <p:xfrm>
          <a:off x="4493281" y="4165687"/>
          <a:ext cx="839266" cy="578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리뷰 등록 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{00}</a:t>
                      </a:r>
                      <a:r>
                        <a:rPr lang="ko-KR" altLang="en-US" sz="900" dirty="0"/>
                        <a:t>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8950A150-4EED-4901-6598-88FA03D9B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681743"/>
              </p:ext>
            </p:extLst>
          </p:nvPr>
        </p:nvGraphicFramePr>
        <p:xfrm>
          <a:off x="5407681" y="4165687"/>
          <a:ext cx="839266" cy="578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페이지 </a:t>
                      </a:r>
                      <a:r>
                        <a:rPr lang="ko-KR" altLang="en-US" sz="900" b="1" dirty="0" err="1"/>
                        <a:t>뷰</a:t>
                      </a:r>
                      <a:endParaRPr lang="ko-KR" altLang="en-US" sz="9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{00}</a:t>
                      </a:r>
                      <a:r>
                        <a:rPr lang="ko-KR" altLang="en-US" sz="900" dirty="0"/>
                        <a:t>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8" name="TextBox 87">
            <a:extLst>
              <a:ext uri="{FF2B5EF4-FFF2-40B4-BE49-F238E27FC236}">
                <a16:creationId xmlns:a16="http://schemas.microsoft.com/office/drawing/2014/main" id="{9655F4F4-7AEE-13F5-9549-492F67EB75A7}"/>
              </a:ext>
            </a:extLst>
          </p:cNvPr>
          <p:cNvSpPr txBox="1"/>
          <p:nvPr/>
        </p:nvSpPr>
        <p:spPr>
          <a:xfrm>
            <a:off x="7527115" y="2977896"/>
            <a:ext cx="75501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미처리 현황</a:t>
            </a:r>
          </a:p>
        </p:txBody>
      </p: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47F9989C-ABA2-2925-0FFD-FD6FBEE08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34014"/>
              </p:ext>
            </p:extLst>
          </p:nvPr>
        </p:nvGraphicFramePr>
        <p:xfrm>
          <a:off x="7529560" y="4194737"/>
          <a:ext cx="839266" cy="578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1:1 </a:t>
                      </a:r>
                      <a:r>
                        <a:rPr lang="ko-KR" altLang="en-US" sz="900" b="1" dirty="0"/>
                        <a:t>문의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{00}</a:t>
                      </a:r>
                      <a:r>
                        <a:rPr lang="ko-KR" altLang="en-US" sz="900" dirty="0"/>
                        <a:t>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51B4B7CA-93E7-787A-7550-D0818DA353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871035"/>
              </p:ext>
            </p:extLst>
          </p:nvPr>
        </p:nvGraphicFramePr>
        <p:xfrm>
          <a:off x="8443960" y="4194737"/>
          <a:ext cx="839266" cy="578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상품 문의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{00}</a:t>
                      </a:r>
                      <a:r>
                        <a:rPr lang="ko-KR" altLang="en-US" sz="900" dirty="0"/>
                        <a:t>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2EE7DD5B-BB80-806B-CD75-17E86C3026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357528"/>
              </p:ext>
            </p:extLst>
          </p:nvPr>
        </p:nvGraphicFramePr>
        <p:xfrm>
          <a:off x="7525418" y="3380997"/>
          <a:ext cx="839266" cy="578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baseline="0" dirty="0"/>
                        <a:t>유저 신고</a:t>
                      </a:r>
                      <a:endParaRPr lang="ko-KR" altLang="en-US" sz="9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{00}</a:t>
                      </a:r>
                      <a:r>
                        <a:rPr lang="ko-KR" altLang="en-US" sz="900" dirty="0"/>
                        <a:t>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id="{AEC04660-D009-9515-8D4F-26646D7BF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599799"/>
              </p:ext>
            </p:extLst>
          </p:nvPr>
        </p:nvGraphicFramePr>
        <p:xfrm>
          <a:off x="8430293" y="3380997"/>
          <a:ext cx="839266" cy="578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이벤트문의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{00}</a:t>
                      </a:r>
                      <a:r>
                        <a:rPr lang="ko-KR" altLang="en-US" sz="900" dirty="0"/>
                        <a:t>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7" name="Modal Dialog Overlay">
            <a:extLst>
              <a:ext uri="{FF2B5EF4-FFF2-40B4-BE49-F238E27FC236}">
                <a16:creationId xmlns:a16="http://schemas.microsoft.com/office/drawing/2014/main" id="{08F0353D-1E12-7A35-E3B5-01F5770D796D}"/>
              </a:ext>
            </a:extLst>
          </p:cNvPr>
          <p:cNvSpPr>
            <a:spLocks/>
          </p:cNvSpPr>
          <p:nvPr/>
        </p:nvSpPr>
        <p:spPr bwMode="auto">
          <a:xfrm>
            <a:off x="215024" y="2160395"/>
            <a:ext cx="9675059" cy="3888432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07D8B58-A11D-6B5B-7B74-8DCBFBFBE0ED}"/>
              </a:ext>
            </a:extLst>
          </p:cNvPr>
          <p:cNvSpPr txBox="1"/>
          <p:nvPr/>
        </p:nvSpPr>
        <p:spPr>
          <a:xfrm>
            <a:off x="1818223" y="1923784"/>
            <a:ext cx="143368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</a:t>
            </a:r>
            <a:r>
              <a:rPr lang="ko-KR" altLang="en-US" sz="1400" dirty="0"/>
              <a:t>서브메뉴 표기</a:t>
            </a:r>
            <a:endParaRPr lang="en-US" altLang="ko-KR" sz="1400" dirty="0"/>
          </a:p>
          <a:p>
            <a:r>
              <a:rPr lang="en-US" altLang="ko-KR" sz="1400" dirty="0"/>
              <a:t>-</a:t>
            </a:r>
            <a:r>
              <a:rPr lang="ko-KR" altLang="en-US" sz="1400" dirty="0"/>
              <a:t>서브메뉴 표기</a:t>
            </a:r>
            <a:endParaRPr lang="en-US" altLang="ko-KR" sz="1400" dirty="0"/>
          </a:p>
          <a:p>
            <a:r>
              <a:rPr lang="en-US" altLang="ko-KR" sz="1400" dirty="0"/>
              <a:t>-</a:t>
            </a:r>
            <a:r>
              <a:rPr lang="ko-KR" altLang="en-US" sz="1400" dirty="0"/>
              <a:t>서브메뉴 표기</a:t>
            </a:r>
            <a:endParaRPr lang="en-US" altLang="ko-KR" sz="1400" dirty="0"/>
          </a:p>
          <a:p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84CAAAC0-3F1A-69A0-44FF-0441ADA7B151}"/>
              </a:ext>
            </a:extLst>
          </p:cNvPr>
          <p:cNvSpPr/>
          <p:nvPr/>
        </p:nvSpPr>
        <p:spPr>
          <a:xfrm>
            <a:off x="232483" y="77293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124FCFA6-B06C-DC51-5A1D-EEBA82609C2E}"/>
              </a:ext>
            </a:extLst>
          </p:cNvPr>
          <p:cNvSpPr/>
          <p:nvPr/>
        </p:nvSpPr>
        <p:spPr>
          <a:xfrm>
            <a:off x="188334" y="142462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0777086E-DA73-EDA5-9E23-9F98F0AF30C6}"/>
              </a:ext>
            </a:extLst>
          </p:cNvPr>
          <p:cNvSpPr/>
          <p:nvPr/>
        </p:nvSpPr>
        <p:spPr>
          <a:xfrm>
            <a:off x="1842232" y="263395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E008C91B-5488-4ACC-D144-1CF05D3690FF}"/>
              </a:ext>
            </a:extLst>
          </p:cNvPr>
          <p:cNvSpPr/>
          <p:nvPr/>
        </p:nvSpPr>
        <p:spPr>
          <a:xfrm>
            <a:off x="6161419" y="77761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BE0A3752-F9B1-53E2-CA0A-B6D6FACB76DE}"/>
              </a:ext>
            </a:extLst>
          </p:cNvPr>
          <p:cNvSpPr/>
          <p:nvPr/>
        </p:nvSpPr>
        <p:spPr>
          <a:xfrm>
            <a:off x="8390566" y="82503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111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1DB5C144-10F0-DEE8-BB68-DD4B066AE91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028127" y="353835"/>
            <a:ext cx="1828800" cy="5859010"/>
            <a:chOff x="5442213" y="-1029517"/>
            <a:chExt cx="1828800" cy="5859010"/>
          </a:xfrm>
        </p:grpSpPr>
        <p:sp>
          <p:nvSpPr>
            <p:cNvPr id="112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C4038BF6-124E-DF20-B838-A075AF945116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442213" y="-912562"/>
              <a:ext cx="1828800" cy="574205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Admin GNB</a:t>
              </a:r>
            </a:p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[1] </a:t>
              </a:r>
              <a:r>
                <a:rPr lang="ko-KR" altLang="en-US" sz="900" b="1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로고이미지</a:t>
              </a:r>
              <a:endParaRPr lang="en-US" altLang="ko-KR" sz="9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9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클릭시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Admin </a:t>
              </a:r>
              <a:r>
                <a:rPr lang="ko-KR" altLang="en-US" sz="9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메인페이지로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이동</a:t>
              </a:r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[2] GNB</a:t>
              </a:r>
              <a:r>
                <a:rPr lang="ko-KR" altLang="en-US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메뉴</a:t>
              </a:r>
              <a:endParaRPr lang="en-US" altLang="ko-KR" sz="9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클릭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첫 번째 </a:t>
              </a:r>
              <a:r>
                <a:rPr lang="ko-KR" altLang="en-US" sz="9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서브메뉴화면으로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이동</a:t>
              </a:r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altLang="ko-KR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[3]</a:t>
              </a:r>
              <a:r>
                <a:rPr lang="ko-KR" altLang="en-US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서브메뉴</a:t>
              </a:r>
              <a:endParaRPr lang="en-US" altLang="ko-KR" sz="9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마우스 포인터 접근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</a:p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서브메뉴를 드롭다운 형대로 표기</a:t>
              </a:r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altLang="ko-KR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[4]</a:t>
              </a:r>
              <a:r>
                <a:rPr lang="ko-KR" altLang="en-US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이용자 화면 보기버튼</a:t>
              </a:r>
              <a:endParaRPr lang="en-US" altLang="ko-KR" sz="9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클릭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이용자 메인 화면 페이지로 이동</a:t>
              </a:r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altLang="ko-KR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[5]</a:t>
              </a:r>
              <a:r>
                <a:rPr lang="ko-KR" altLang="en-US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로그아웃 버튼</a:t>
              </a:r>
              <a:endParaRPr lang="en-US" altLang="ko-KR" sz="9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로그아웃됨</a:t>
              </a:r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9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로그인화면으로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이동</a:t>
              </a:r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3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069B783B-A993-A58C-3D16-AF8AABAA1A0C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5442213" y="-1029517"/>
              <a:ext cx="977960" cy="2339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Description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2470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커뮤니티 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8332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88944-182E-95E3-7F55-BF3B416D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22" y="95250"/>
            <a:ext cx="10515600" cy="70731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커뮤니티 관리</a:t>
            </a:r>
            <a:r>
              <a:rPr lang="en-US" altLang="ko-KR" sz="1600" dirty="0"/>
              <a:t>&gt;</a:t>
            </a:r>
            <a:r>
              <a:rPr lang="ko-KR" altLang="en-US" sz="1600" dirty="0"/>
              <a:t>영화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CE7AC-6D0A-BA13-354F-0029C46ABF62}"/>
              </a:ext>
            </a:extLst>
          </p:cNvPr>
          <p:cNvSpPr/>
          <p:nvPr/>
        </p:nvSpPr>
        <p:spPr>
          <a:xfrm>
            <a:off x="55522" y="1038578"/>
            <a:ext cx="1505167" cy="57241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커뮤니티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영화</a:t>
            </a:r>
            <a:r>
              <a:rPr lang="en-US" altLang="ko-KR" sz="900" dirty="0">
                <a:solidFill>
                  <a:srgbClr val="FF0000"/>
                </a:solidFill>
              </a:rPr>
              <a:t> </a:t>
            </a: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드라마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예능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/>
              <a:t>OTT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712D4EA-A90F-DAFC-8903-17717E5AC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553980"/>
              </p:ext>
            </p:extLst>
          </p:nvPr>
        </p:nvGraphicFramePr>
        <p:xfrm>
          <a:off x="1704621" y="1039954"/>
          <a:ext cx="8485195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97039">
                  <a:extLst>
                    <a:ext uri="{9D8B030D-6E8A-4147-A177-3AD203B41FA5}">
                      <a16:colId xmlns:a16="http://schemas.microsoft.com/office/drawing/2014/main" val="1936732450"/>
                    </a:ext>
                  </a:extLst>
                </a:gridCol>
                <a:gridCol w="1697039">
                  <a:extLst>
                    <a:ext uri="{9D8B030D-6E8A-4147-A177-3AD203B41FA5}">
                      <a16:colId xmlns:a16="http://schemas.microsoft.com/office/drawing/2014/main" val="4145054094"/>
                    </a:ext>
                  </a:extLst>
                </a:gridCol>
                <a:gridCol w="1697039">
                  <a:extLst>
                    <a:ext uri="{9D8B030D-6E8A-4147-A177-3AD203B41FA5}">
                      <a16:colId xmlns:a16="http://schemas.microsoft.com/office/drawing/2014/main" val="2942401436"/>
                    </a:ext>
                  </a:extLst>
                </a:gridCol>
                <a:gridCol w="1697039">
                  <a:extLst>
                    <a:ext uri="{9D8B030D-6E8A-4147-A177-3AD203B41FA5}">
                      <a16:colId xmlns:a16="http://schemas.microsoft.com/office/drawing/2014/main" val="2152558357"/>
                    </a:ext>
                  </a:extLst>
                </a:gridCol>
                <a:gridCol w="1697039">
                  <a:extLst>
                    <a:ext uri="{9D8B030D-6E8A-4147-A177-3AD203B41FA5}">
                      <a16:colId xmlns:a16="http://schemas.microsoft.com/office/drawing/2014/main" val="218916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highlight>
                            <a:srgbClr val="C0C0C0"/>
                          </a:highlight>
                        </a:rPr>
                        <a:t>개봉</a:t>
                      </a:r>
                      <a:r>
                        <a:rPr lang="en-US" altLang="ko-KR" sz="1400" dirty="0">
                          <a:highlight>
                            <a:srgbClr val="C0C0C0"/>
                          </a:highlight>
                        </a:rPr>
                        <a:t>/</a:t>
                      </a:r>
                      <a:r>
                        <a:rPr lang="ko-KR" altLang="en-US" sz="1400" dirty="0" err="1">
                          <a:highlight>
                            <a:srgbClr val="C0C0C0"/>
                          </a:highlight>
                        </a:rPr>
                        <a:t>개봉예정작</a:t>
                      </a:r>
                      <a:endParaRPr lang="ko-KR" altLang="en-US" sz="1400" dirty="0">
                        <a:highlight>
                          <a:srgbClr val="C0C0C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최신영화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해외영화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한국영화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애니메이션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183494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293042C-9506-D0CF-771F-24BE844BA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670178"/>
              </p:ext>
            </p:extLst>
          </p:nvPr>
        </p:nvGraphicFramePr>
        <p:xfrm>
          <a:off x="1704621" y="1648178"/>
          <a:ext cx="8485426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546">
                  <a:extLst>
                    <a:ext uri="{9D8B030D-6E8A-4147-A177-3AD203B41FA5}">
                      <a16:colId xmlns:a16="http://schemas.microsoft.com/office/drawing/2014/main" val="2746398286"/>
                    </a:ext>
                  </a:extLst>
                </a:gridCol>
                <a:gridCol w="540429">
                  <a:extLst>
                    <a:ext uri="{9D8B030D-6E8A-4147-A177-3AD203B41FA5}">
                      <a16:colId xmlns:a16="http://schemas.microsoft.com/office/drawing/2014/main" val="2875865845"/>
                    </a:ext>
                  </a:extLst>
                </a:gridCol>
                <a:gridCol w="1285564">
                  <a:extLst>
                    <a:ext uri="{9D8B030D-6E8A-4147-A177-3AD203B41FA5}">
                      <a16:colId xmlns:a16="http://schemas.microsoft.com/office/drawing/2014/main" val="2652215877"/>
                    </a:ext>
                  </a:extLst>
                </a:gridCol>
                <a:gridCol w="1486762">
                  <a:extLst>
                    <a:ext uri="{9D8B030D-6E8A-4147-A177-3AD203B41FA5}">
                      <a16:colId xmlns:a16="http://schemas.microsoft.com/office/drawing/2014/main" val="2968892676"/>
                    </a:ext>
                  </a:extLst>
                </a:gridCol>
                <a:gridCol w="942825">
                  <a:extLst>
                    <a:ext uri="{9D8B030D-6E8A-4147-A177-3AD203B41FA5}">
                      <a16:colId xmlns:a16="http://schemas.microsoft.com/office/drawing/2014/main" val="1382322085"/>
                    </a:ext>
                  </a:extLst>
                </a:gridCol>
                <a:gridCol w="942825">
                  <a:extLst>
                    <a:ext uri="{9D8B030D-6E8A-4147-A177-3AD203B41FA5}">
                      <a16:colId xmlns:a16="http://schemas.microsoft.com/office/drawing/2014/main" val="1370908591"/>
                    </a:ext>
                  </a:extLst>
                </a:gridCol>
                <a:gridCol w="942825">
                  <a:extLst>
                    <a:ext uri="{9D8B030D-6E8A-4147-A177-3AD203B41FA5}">
                      <a16:colId xmlns:a16="http://schemas.microsoft.com/office/drawing/2014/main" val="709999807"/>
                    </a:ext>
                  </a:extLst>
                </a:gridCol>
                <a:gridCol w="942825">
                  <a:extLst>
                    <a:ext uri="{9D8B030D-6E8A-4147-A177-3AD203B41FA5}">
                      <a16:colId xmlns:a16="http://schemas.microsoft.com/office/drawing/2014/main" val="2786904580"/>
                    </a:ext>
                  </a:extLst>
                </a:gridCol>
                <a:gridCol w="942825">
                  <a:extLst>
                    <a:ext uri="{9D8B030D-6E8A-4147-A177-3AD203B41FA5}">
                      <a16:colId xmlns:a16="http://schemas.microsoft.com/office/drawing/2014/main" val="2392614013"/>
                    </a:ext>
                  </a:extLst>
                </a:gridCol>
              </a:tblGrid>
              <a:tr h="626533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선택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등록날짜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영화명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등록자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수정 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상태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이동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107676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번호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년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월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일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시</a:t>
                      </a:r>
                      <a:r>
                        <a:rPr lang="en-US" altLang="ko-KR" sz="1400" dirty="0"/>
                        <a:t>:</a:t>
                      </a:r>
                      <a:r>
                        <a:rPr lang="ko-KR" altLang="en-US" sz="1400" dirty="0"/>
                        <a:t>분</a:t>
                      </a:r>
                      <a:r>
                        <a:rPr lang="en-US" altLang="ko-KR" sz="1400" dirty="0"/>
                        <a:t>:</a:t>
                      </a:r>
                      <a:r>
                        <a:rPr lang="ko-KR" altLang="en-US" sz="1400" dirty="0"/>
                        <a:t>초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 err="1"/>
                        <a:t>영화명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등록한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관리자명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최종수정한 날짜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 err="1"/>
                        <a:t>개봉작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 err="1"/>
                        <a:t>개봉예정작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140776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육사오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이몽룡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개봉예정작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3274817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뱅크시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이몽룡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개봉예정작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7619358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미니언즈</a:t>
                      </a:r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홍길동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개봉작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6600904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한산</a:t>
                      </a:r>
                      <a:r>
                        <a:rPr lang="en-US" altLang="ko-KR" sz="1400" dirty="0"/>
                        <a:t>:</a:t>
                      </a:r>
                      <a:r>
                        <a:rPr lang="ko-KR" altLang="en-US" sz="1400" dirty="0"/>
                        <a:t>용의 출현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홍길동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개봉작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9509027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B7B049F4-6B44-FCE8-6739-75F98CE7F2B8}"/>
              </a:ext>
            </a:extLst>
          </p:cNvPr>
          <p:cNvSpPr/>
          <p:nvPr/>
        </p:nvSpPr>
        <p:spPr>
          <a:xfrm>
            <a:off x="2455644" y="6261692"/>
            <a:ext cx="71232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|</a:t>
            </a:r>
            <a:r>
              <a:rPr lang="ko-KR" altLang="en-US" sz="2400" dirty="0"/>
              <a:t>처음</a:t>
            </a:r>
            <a:r>
              <a:rPr lang="en-US" altLang="ko-KR" sz="2400" dirty="0"/>
              <a:t>|  &lt;</a:t>
            </a:r>
            <a:r>
              <a:rPr lang="ko-KR" altLang="en-US" sz="2400" dirty="0"/>
              <a:t>이전</a:t>
            </a:r>
            <a:r>
              <a:rPr lang="en-US" altLang="ko-KR" sz="2400" dirty="0"/>
              <a:t> | </a:t>
            </a:r>
            <a:r>
              <a:rPr lang="en-US" altLang="ko-KR" sz="2400" b="1" dirty="0"/>
              <a:t>[1]</a:t>
            </a:r>
            <a:r>
              <a:rPr lang="en-US" altLang="ko-KR" sz="2400" dirty="0"/>
              <a:t> [2] [3] [4] [5] | </a:t>
            </a:r>
            <a:r>
              <a:rPr lang="ko-KR" altLang="en-US" sz="2400" dirty="0"/>
              <a:t>다음</a:t>
            </a:r>
            <a:r>
              <a:rPr lang="en-US" altLang="ko-KR" sz="2400" dirty="0"/>
              <a:t>&gt;  |</a:t>
            </a:r>
            <a:r>
              <a:rPr lang="ko-KR" altLang="en-US" sz="2400" dirty="0"/>
              <a:t>마지막</a:t>
            </a:r>
            <a:r>
              <a:rPr lang="en-US" altLang="ko-KR" sz="2400" dirty="0"/>
              <a:t>|</a:t>
            </a:r>
            <a:endParaRPr lang="ko-KR" altLang="en-US" sz="2400" dirty="0"/>
          </a:p>
        </p:txBody>
      </p:sp>
      <p:grpSp>
        <p:nvGrpSpPr>
          <p:cNvPr id="10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8867A2F2-1101-BAB9-934C-E8A65A95B2C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903715" y="2698814"/>
            <a:ext cx="131556" cy="131556"/>
            <a:chOff x="554563" y="2632644"/>
            <a:chExt cx="131556" cy="131556"/>
          </a:xfrm>
        </p:grpSpPr>
        <p:sp>
          <p:nvSpPr>
            <p:cNvPr id="11" name="Box">
              <a:extLst>
                <a:ext uri="{FF2B5EF4-FFF2-40B4-BE49-F238E27FC236}">
                  <a16:creationId xmlns:a16="http://schemas.microsoft.com/office/drawing/2014/main" id="{5DCA25D1-C900-0B86-79B3-A55980595EE0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Check" hidden="1">
              <a:extLst>
                <a:ext uri="{FF2B5EF4-FFF2-40B4-BE49-F238E27FC236}">
                  <a16:creationId xmlns:a16="http://schemas.microsoft.com/office/drawing/2014/main" id="{7844DA5A-DABD-D1FE-8A89-FFD0A4BA42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C159F63C-F99C-3AD9-84F3-61B751BD21A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9238757" y="2648740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15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B900A5E-E54D-0A54-9FC7-D2ACD8C58401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FF6AFE4-F3B3-BF94-846C-63345ADD0E97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D3FA37D-4496-F1A4-96A2-677558464A91}"/>
                </a:ext>
              </a:extLst>
            </p:cNvPr>
            <p:cNvSpPr>
              <a:spLocks noChangeAspect="1"/>
            </p:cNvSpPr>
            <p:nvPr>
              <p:custDataLst>
                <p:tags r:id="rId32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29E81D1D-DD8D-32F3-647E-4733C483A7F1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895839" y="3368628"/>
            <a:ext cx="131556" cy="131556"/>
            <a:chOff x="554563" y="2632644"/>
            <a:chExt cx="131556" cy="131556"/>
          </a:xfrm>
        </p:grpSpPr>
        <p:sp>
          <p:nvSpPr>
            <p:cNvPr id="19" name="Box">
              <a:extLst>
                <a:ext uri="{FF2B5EF4-FFF2-40B4-BE49-F238E27FC236}">
                  <a16:creationId xmlns:a16="http://schemas.microsoft.com/office/drawing/2014/main" id="{C2A0387A-BA43-3A67-8B24-20B779E19B04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Check" hidden="1">
              <a:extLst>
                <a:ext uri="{FF2B5EF4-FFF2-40B4-BE49-F238E27FC236}">
                  <a16:creationId xmlns:a16="http://schemas.microsoft.com/office/drawing/2014/main" id="{5EBFCA91-7455-B3CF-0601-CAF6B7794F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353E723F-423D-08C1-3D01-18BF0D554745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895839" y="4121992"/>
            <a:ext cx="131556" cy="131556"/>
            <a:chOff x="554563" y="2632644"/>
            <a:chExt cx="131556" cy="131556"/>
          </a:xfrm>
        </p:grpSpPr>
        <p:sp>
          <p:nvSpPr>
            <p:cNvPr id="22" name="Box">
              <a:extLst>
                <a:ext uri="{FF2B5EF4-FFF2-40B4-BE49-F238E27FC236}">
                  <a16:creationId xmlns:a16="http://schemas.microsoft.com/office/drawing/2014/main" id="{A171FD1F-BAC1-DDE3-9A0D-CE5DAF8E7DB9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Check" hidden="1">
              <a:extLst>
                <a:ext uri="{FF2B5EF4-FFF2-40B4-BE49-F238E27FC236}">
                  <a16:creationId xmlns:a16="http://schemas.microsoft.com/office/drawing/2014/main" id="{B477AD45-3D75-80A6-146C-E5127C419A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4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DD1868C3-0D6B-CA5F-9343-25D0E430E3FB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895839" y="4859513"/>
            <a:ext cx="131556" cy="131556"/>
            <a:chOff x="554563" y="2632644"/>
            <a:chExt cx="131556" cy="131556"/>
          </a:xfrm>
        </p:grpSpPr>
        <p:sp>
          <p:nvSpPr>
            <p:cNvPr id="25" name="Box">
              <a:extLst>
                <a:ext uri="{FF2B5EF4-FFF2-40B4-BE49-F238E27FC236}">
                  <a16:creationId xmlns:a16="http://schemas.microsoft.com/office/drawing/2014/main" id="{5AE279B0-D37C-4409-011D-31A4674FB9E6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Check" hidden="1">
              <a:extLst>
                <a:ext uri="{FF2B5EF4-FFF2-40B4-BE49-F238E27FC236}">
                  <a16:creationId xmlns:a16="http://schemas.microsoft.com/office/drawing/2014/main" id="{7314026F-8D56-D478-2E07-8ACFAEC0CD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10575E6E-89BD-DB13-CB50-E51B389DF68A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895839" y="5586257"/>
            <a:ext cx="131556" cy="131556"/>
            <a:chOff x="554563" y="2632644"/>
            <a:chExt cx="131556" cy="131556"/>
          </a:xfrm>
        </p:grpSpPr>
        <p:sp>
          <p:nvSpPr>
            <p:cNvPr id="28" name="Box">
              <a:extLst>
                <a:ext uri="{FF2B5EF4-FFF2-40B4-BE49-F238E27FC236}">
                  <a16:creationId xmlns:a16="http://schemas.microsoft.com/office/drawing/2014/main" id="{91024D95-7B29-4B80-492E-841FE050F9FA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Check" hidden="1">
              <a:extLst>
                <a:ext uri="{FF2B5EF4-FFF2-40B4-BE49-F238E27FC236}">
                  <a16:creationId xmlns:a16="http://schemas.microsoft.com/office/drawing/2014/main" id="{493DB5A0-C7D6-739C-77BA-19A8A673DF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4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63C434DE-4C63-B66E-DDE6-8DEFD18C7051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238757" y="3368628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35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9746819-EA8A-3063-750F-2EB309D2A768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0F4178E-0BC4-0769-A656-514001B81F0F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A4455D4-5DCA-997E-59AB-48EC9450674F}"/>
                </a:ext>
              </a:extLst>
            </p:cNvPr>
            <p:cNvSpPr>
              <a:spLocks noChangeAspect="1"/>
            </p:cNvSpPr>
            <p:nvPr>
              <p:custDataLst>
                <p:tags r:id="rId29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8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8083A135-8AE3-9995-12CA-AB77DED1A62C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247267" y="4098714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39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74CAB9E-BAF5-AA1F-7F73-F7FE6BBB2749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B35B300-7001-71AC-0A1F-84708B61CD46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A537119-32F8-D6D8-51D2-9C8EF51A6430}"/>
                </a:ext>
              </a:extLst>
            </p:cNvPr>
            <p:cNvSpPr>
              <a:spLocks noChangeAspect="1"/>
            </p:cNvSpPr>
            <p:nvPr>
              <p:custDataLst>
                <p:tags r:id="rId26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2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D631E2CC-F132-86C8-A3DE-12AAF37ACCDD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9247182" y="4742619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43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1971307B-8D0B-6645-A8DD-C4C5BD81CA32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87FA1C10-6A68-BD2C-E2CE-4333024FD415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6BEAB2D-59AA-ACA6-7B71-914BA4BC5C9E}"/>
                </a:ext>
              </a:extLst>
            </p:cNvPr>
            <p:cNvSpPr>
              <a:spLocks noChangeAspect="1"/>
            </p:cNvSpPr>
            <p:nvPr>
              <p:custDataLst>
                <p:tags r:id="rId23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6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33EF5576-CFC7-C239-A2C9-A173D2E90848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9238757" y="5549577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47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D2C3718E-669F-7C98-B057-E70F061D90DD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63644ADF-F1CC-127A-5DD1-3AF0FDC24E4E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744523C-FC6E-7EB8-4476-8346D622BBF0}"/>
                </a:ext>
              </a:extLst>
            </p:cNvPr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636AB5C-4089-DCD0-8A6A-9961E4160F98}"/>
              </a:ext>
            </a:extLst>
          </p:cNvPr>
          <p:cNvSpPr/>
          <p:nvPr/>
        </p:nvSpPr>
        <p:spPr bwMode="auto">
          <a:xfrm>
            <a:off x="3407287" y="6049821"/>
            <a:ext cx="909239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리스트로 이동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56A98B2-B500-283C-2649-BEF307AF90F7}"/>
              </a:ext>
            </a:extLst>
          </p:cNvPr>
          <p:cNvSpPr txBox="1"/>
          <p:nvPr/>
        </p:nvSpPr>
        <p:spPr>
          <a:xfrm>
            <a:off x="1687715" y="6056530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선택한 항목</a:t>
            </a:r>
            <a:endParaRPr lang="ko-KR" altLang="en-US" sz="900" dirty="0"/>
          </a:p>
        </p:txBody>
      </p:sp>
      <p:grpSp>
        <p:nvGrpSpPr>
          <p:cNvPr id="52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378D7B09-CF6C-FFD8-8801-B9B871DADD42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2445150" y="6051400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53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BE66304-BFE2-9B2B-4865-958B901D74C6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최신영화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056ECF4-D354-FAF4-035B-B02A6D5E776C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181FF23-7A32-9AE0-8F63-A130F712F4AA}"/>
                </a:ext>
              </a:extLst>
            </p:cNvPr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3" name="타원 62">
            <a:extLst>
              <a:ext uri="{FF2B5EF4-FFF2-40B4-BE49-F238E27FC236}">
                <a16:creationId xmlns:a16="http://schemas.microsoft.com/office/drawing/2014/main" id="{62B8E9BB-7ED1-B104-FEF0-3DC718513579}"/>
              </a:ext>
            </a:extLst>
          </p:cNvPr>
          <p:cNvSpPr/>
          <p:nvPr/>
        </p:nvSpPr>
        <p:spPr>
          <a:xfrm>
            <a:off x="1596621" y="87459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4B221254-DC59-49CB-BCAE-B3D33F222A4B}"/>
              </a:ext>
            </a:extLst>
          </p:cNvPr>
          <p:cNvSpPr/>
          <p:nvPr/>
        </p:nvSpPr>
        <p:spPr>
          <a:xfrm>
            <a:off x="1540486" y="391135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9AE57B3-8EF1-0E9F-4D8B-40153D99F8E3}"/>
              </a:ext>
            </a:extLst>
          </p:cNvPr>
          <p:cNvSpPr/>
          <p:nvPr/>
        </p:nvSpPr>
        <p:spPr>
          <a:xfrm>
            <a:off x="10470720" y="2432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B672983-B0A9-BFF6-E352-53E5AD4197FD}"/>
              </a:ext>
            </a:extLst>
          </p:cNvPr>
          <p:cNvSpPr/>
          <p:nvPr/>
        </p:nvSpPr>
        <p:spPr>
          <a:xfrm>
            <a:off x="9470932" y="227908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92F4D49-3894-AFF1-5258-00B837ED398D}"/>
              </a:ext>
            </a:extLst>
          </p:cNvPr>
          <p:cNvSpPr/>
          <p:nvPr/>
        </p:nvSpPr>
        <p:spPr>
          <a:xfrm>
            <a:off x="7052993" y="238708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2" name="Button">
            <a:extLst>
              <a:ext uri="{FF2B5EF4-FFF2-40B4-BE49-F238E27FC236}">
                <a16:creationId xmlns:a16="http://schemas.microsoft.com/office/drawing/2014/main" id="{8B9140AD-682B-EBED-DB37-C9575355C0BD}"/>
              </a:ext>
            </a:extLst>
          </p:cNvPr>
          <p:cNvSpPr>
            <a:spLocks/>
          </p:cNvSpPr>
          <p:nvPr/>
        </p:nvSpPr>
        <p:spPr bwMode="auto">
          <a:xfrm>
            <a:off x="6621973" y="2618265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Button">
            <a:extLst>
              <a:ext uri="{FF2B5EF4-FFF2-40B4-BE49-F238E27FC236}">
                <a16:creationId xmlns:a16="http://schemas.microsoft.com/office/drawing/2014/main" id="{17AEFEF5-97BA-9BA0-F144-E43B3F6C1317}"/>
              </a:ext>
            </a:extLst>
          </p:cNvPr>
          <p:cNvSpPr>
            <a:spLocks/>
          </p:cNvSpPr>
          <p:nvPr/>
        </p:nvSpPr>
        <p:spPr bwMode="auto">
          <a:xfrm>
            <a:off x="6621973" y="3343254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Button">
            <a:extLst>
              <a:ext uri="{FF2B5EF4-FFF2-40B4-BE49-F238E27FC236}">
                <a16:creationId xmlns:a16="http://schemas.microsoft.com/office/drawing/2014/main" id="{23FE4DD7-AFA4-87E6-8D5E-9AD652AFC7CB}"/>
              </a:ext>
            </a:extLst>
          </p:cNvPr>
          <p:cNvSpPr>
            <a:spLocks/>
          </p:cNvSpPr>
          <p:nvPr/>
        </p:nvSpPr>
        <p:spPr bwMode="auto">
          <a:xfrm>
            <a:off x="6626640" y="4066773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Button">
            <a:extLst>
              <a:ext uri="{FF2B5EF4-FFF2-40B4-BE49-F238E27FC236}">
                <a16:creationId xmlns:a16="http://schemas.microsoft.com/office/drawing/2014/main" id="{75BC0181-23A7-49EB-D79C-5446572EF6C7}"/>
              </a:ext>
            </a:extLst>
          </p:cNvPr>
          <p:cNvSpPr>
            <a:spLocks/>
          </p:cNvSpPr>
          <p:nvPr/>
        </p:nvSpPr>
        <p:spPr bwMode="auto">
          <a:xfrm>
            <a:off x="6625440" y="4796275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Button">
            <a:extLst>
              <a:ext uri="{FF2B5EF4-FFF2-40B4-BE49-F238E27FC236}">
                <a16:creationId xmlns:a16="http://schemas.microsoft.com/office/drawing/2014/main" id="{96796114-EDA7-0A7A-FEC2-EBA5C973AFE9}"/>
              </a:ext>
            </a:extLst>
          </p:cNvPr>
          <p:cNvSpPr>
            <a:spLocks/>
          </p:cNvSpPr>
          <p:nvPr/>
        </p:nvSpPr>
        <p:spPr bwMode="auto">
          <a:xfrm>
            <a:off x="6653577" y="5533862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37B46BF-BD79-653C-D354-639F8D923294}"/>
              </a:ext>
            </a:extLst>
          </p:cNvPr>
          <p:cNvSpPr/>
          <p:nvPr/>
        </p:nvSpPr>
        <p:spPr>
          <a:xfrm>
            <a:off x="4260057" y="608203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83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56DD116C-17D2-DB9D-8649-8D683A38D24D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10169939" y="502182"/>
            <a:ext cx="1848679" cy="5698467"/>
            <a:chOff x="5493160" y="-999784"/>
            <a:chExt cx="1848679" cy="5698467"/>
          </a:xfrm>
        </p:grpSpPr>
        <p:sp>
          <p:nvSpPr>
            <p:cNvPr id="84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B284A0D7-2332-5EA4-9B7C-0DACCD61C7A2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5513039" y="-958995"/>
              <a:ext cx="1828800" cy="565767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관리자가 관리하는 커뮤니티 관리화면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[1]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커뮤니티 탭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각 탭 클릭 시 해당 탭에 등록된 게시물을 확인할 수 있다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[2]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개봉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</a:t>
              </a:r>
              <a:r>
                <a:rPr lang="ko-KR" altLang="en-US" sz="12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개봉예정작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리스트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최근 등록 순으로 정렬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페이지당 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개 리스트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[3]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수정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최근 업로드 된 내용 등을 수정 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[4]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다른 게시물로 개별 이동 시킬 수 있다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[5]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리스트로 이동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선택한 목록 전부 한 리스트에 이동 시킬 수 있다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606F082-7D9E-098E-4276-650CAAD99174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5493160" y="-999784"/>
              <a:ext cx="977960" cy="3724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Description</a:t>
              </a:r>
            </a:p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2728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88944-182E-95E3-7F55-BF3B416D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22" y="95250"/>
            <a:ext cx="10515600" cy="70731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커뮤니티 관리</a:t>
            </a:r>
            <a:r>
              <a:rPr lang="en-US" altLang="ko-KR" sz="1600" dirty="0"/>
              <a:t>&gt;</a:t>
            </a:r>
            <a:r>
              <a:rPr lang="ko-KR" altLang="en-US" sz="1600" dirty="0"/>
              <a:t>영화</a:t>
            </a:r>
            <a:r>
              <a:rPr lang="en-US" altLang="ko-KR" sz="1600" dirty="0"/>
              <a:t>&gt;</a:t>
            </a:r>
            <a:r>
              <a:rPr lang="ko-KR" altLang="en-US" sz="1600" dirty="0"/>
              <a:t>상세보기</a:t>
            </a:r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CE7AC-6D0A-BA13-354F-0029C46ABF62}"/>
              </a:ext>
            </a:extLst>
          </p:cNvPr>
          <p:cNvSpPr/>
          <p:nvPr/>
        </p:nvSpPr>
        <p:spPr>
          <a:xfrm>
            <a:off x="55522" y="1038578"/>
            <a:ext cx="1505167" cy="57241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커뮤니티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영화</a:t>
            </a:r>
            <a:r>
              <a:rPr lang="en-US" altLang="ko-KR" sz="900" dirty="0">
                <a:solidFill>
                  <a:srgbClr val="FF0000"/>
                </a:solidFill>
              </a:rPr>
              <a:t> </a:t>
            </a: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드라마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예능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/>
              <a:t>OTT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62B8E9BB-7ED1-B104-FEF0-3DC718513579}"/>
              </a:ext>
            </a:extLst>
          </p:cNvPr>
          <p:cNvSpPr/>
          <p:nvPr/>
        </p:nvSpPr>
        <p:spPr>
          <a:xfrm>
            <a:off x="2702464" y="294870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9AE57B3-8EF1-0E9F-4D8B-40153D99F8E3}"/>
              </a:ext>
            </a:extLst>
          </p:cNvPr>
          <p:cNvSpPr/>
          <p:nvPr/>
        </p:nvSpPr>
        <p:spPr>
          <a:xfrm>
            <a:off x="10470720" y="2432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92F4D49-3894-AFF1-5258-00B837ED398D}"/>
              </a:ext>
            </a:extLst>
          </p:cNvPr>
          <p:cNvSpPr/>
          <p:nvPr/>
        </p:nvSpPr>
        <p:spPr>
          <a:xfrm>
            <a:off x="7052993" y="238708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83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56DD116C-17D2-DB9D-8649-8D683A38D24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169939" y="502182"/>
            <a:ext cx="1848840" cy="6067951"/>
            <a:chOff x="5493160" y="-999784"/>
            <a:chExt cx="1848840" cy="6067951"/>
          </a:xfrm>
        </p:grpSpPr>
        <p:sp>
          <p:nvSpPr>
            <p:cNvPr id="84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B284A0D7-2332-5EA4-9B7C-0DACCD61C7A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513200" y="-846241"/>
              <a:ext cx="1828800" cy="591440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영화정보 등록하는 화면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[1]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영화 포스터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해당 포스터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여러 장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등록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[2]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영화 제목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년도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영화제목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부제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해당 년도 입력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[3]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영화 정보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장르 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상영시간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개봉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예정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일 누적관객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감독 출연 정보 등 입력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[4]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예고편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예고편 업로드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606F082-7D9E-098E-4276-650CAAD99174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5493160" y="-999784"/>
              <a:ext cx="977960" cy="3724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Description</a:t>
              </a:r>
            </a:p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A718060-8A54-5795-9337-2D7E67DF878C}"/>
              </a:ext>
            </a:extLst>
          </p:cNvPr>
          <p:cNvSpPr txBox="1"/>
          <p:nvPr/>
        </p:nvSpPr>
        <p:spPr>
          <a:xfrm>
            <a:off x="1704621" y="1035816"/>
            <a:ext cx="194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개봉</a:t>
            </a:r>
            <a:r>
              <a:rPr lang="en-US" altLang="ko-KR" dirty="0"/>
              <a:t>/</a:t>
            </a:r>
            <a:r>
              <a:rPr lang="ko-KR" altLang="en-US" dirty="0" err="1"/>
              <a:t>개봉예정작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F853A40-AECB-D992-D002-300C1AB79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468553"/>
              </p:ext>
            </p:extLst>
          </p:nvPr>
        </p:nvGraphicFramePr>
        <p:xfrm>
          <a:off x="1712640" y="1638395"/>
          <a:ext cx="2272338" cy="3736321"/>
        </p:xfrm>
        <a:graphic>
          <a:graphicData uri="http://schemas.openxmlformats.org/drawingml/2006/table">
            <a:tbl>
              <a:tblPr/>
              <a:tblGrid>
                <a:gridCol w="2272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6321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373" marR="45373" marT="22687" marB="226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54B509F-AC30-8A7D-756F-381B91E19206}"/>
              </a:ext>
            </a:extLst>
          </p:cNvPr>
          <p:cNvSpPr txBox="1"/>
          <p:nvPr/>
        </p:nvSpPr>
        <p:spPr>
          <a:xfrm>
            <a:off x="2063864" y="3429000"/>
            <a:ext cx="149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영화 포스터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51FA42F-D07A-257F-C3CC-48BD1AAA816E}"/>
              </a:ext>
            </a:extLst>
          </p:cNvPr>
          <p:cNvSpPr/>
          <p:nvPr/>
        </p:nvSpPr>
        <p:spPr>
          <a:xfrm>
            <a:off x="4760330" y="1638395"/>
            <a:ext cx="5094870" cy="640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제목</a:t>
            </a:r>
            <a:r>
              <a:rPr lang="en-US" altLang="ko-KR" dirty="0"/>
              <a:t>(</a:t>
            </a:r>
            <a:r>
              <a:rPr lang="ko-KR" altLang="en-US" dirty="0"/>
              <a:t>년도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FF16EA9-684E-0C4A-677E-AF5F7CDD39F4}"/>
              </a:ext>
            </a:extLst>
          </p:cNvPr>
          <p:cNvSpPr/>
          <p:nvPr/>
        </p:nvSpPr>
        <p:spPr>
          <a:xfrm>
            <a:off x="4760330" y="2387087"/>
            <a:ext cx="5094870" cy="1745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영화 정보</a:t>
            </a: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86BF69D3-5B41-3967-1C19-DF824A54F8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588525"/>
              </p:ext>
            </p:extLst>
          </p:nvPr>
        </p:nvGraphicFramePr>
        <p:xfrm>
          <a:off x="4760330" y="4240210"/>
          <a:ext cx="5125156" cy="1975827"/>
        </p:xfrm>
        <a:graphic>
          <a:graphicData uri="http://schemas.openxmlformats.org/drawingml/2006/table">
            <a:tbl>
              <a:tblPr/>
              <a:tblGrid>
                <a:gridCol w="5125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75827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373" marR="45373" marT="22687" marB="226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6A19DB11-D628-F166-4583-95701CB99EEE}"/>
              </a:ext>
            </a:extLst>
          </p:cNvPr>
          <p:cNvSpPr txBox="1"/>
          <p:nvPr/>
        </p:nvSpPr>
        <p:spPr>
          <a:xfrm>
            <a:off x="6513389" y="5043458"/>
            <a:ext cx="194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영화 예고편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4B221254-DC59-49CB-BCAE-B3D33F222A4B}"/>
              </a:ext>
            </a:extLst>
          </p:cNvPr>
          <p:cNvSpPr/>
          <p:nvPr/>
        </p:nvSpPr>
        <p:spPr>
          <a:xfrm>
            <a:off x="4866819" y="185074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B672983-B0A9-BFF6-E352-53E5AD4197FD}"/>
              </a:ext>
            </a:extLst>
          </p:cNvPr>
          <p:cNvSpPr/>
          <p:nvPr/>
        </p:nvSpPr>
        <p:spPr>
          <a:xfrm>
            <a:off x="4866819" y="2648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37B46BF-BD79-653C-D354-639F8D923294}"/>
              </a:ext>
            </a:extLst>
          </p:cNvPr>
          <p:cNvSpPr/>
          <p:nvPr/>
        </p:nvSpPr>
        <p:spPr>
          <a:xfrm>
            <a:off x="4866819" y="499302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64" name="Cutout">
            <a:extLst>
              <a:ext uri="{FF2B5EF4-FFF2-40B4-BE49-F238E27FC236}">
                <a16:creationId xmlns:a16="http://schemas.microsoft.com/office/drawing/2014/main" id="{BC426965-0A22-2E04-085D-D9DEB45D2422}"/>
              </a:ext>
            </a:extLst>
          </p:cNvPr>
          <p:cNvGrpSpPr/>
          <p:nvPr/>
        </p:nvGrpSpPr>
        <p:grpSpPr>
          <a:xfrm rot="5400000">
            <a:off x="6146042" y="2078503"/>
            <a:ext cx="807455" cy="9082524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66" name="Fill">
              <a:extLst>
                <a:ext uri="{FF2B5EF4-FFF2-40B4-BE49-F238E27FC236}">
                  <a16:creationId xmlns:a16="http://schemas.microsoft.com/office/drawing/2014/main" id="{8F6F70B8-5F5E-7882-FE93-B1260149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Border">
              <a:extLst>
                <a:ext uri="{FF2B5EF4-FFF2-40B4-BE49-F238E27FC236}">
                  <a16:creationId xmlns:a16="http://schemas.microsoft.com/office/drawing/2014/main" id="{4A7DEBB8-993A-A23B-0446-170A266771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43039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293</TotalTime>
  <Words>1553</Words>
  <Application>Microsoft Office PowerPoint</Application>
  <PresentationFormat>와이드스크린</PresentationFormat>
  <Paragraphs>688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맑은 고딕</vt:lpstr>
      <vt:lpstr>타이포_씨고딕 140</vt:lpstr>
      <vt:lpstr>Arial</vt:lpstr>
      <vt:lpstr>Calibri</vt:lpstr>
      <vt:lpstr>Calibri Light</vt:lpstr>
      <vt:lpstr>Segoe UI</vt:lpstr>
      <vt:lpstr>Office Theme</vt:lpstr>
      <vt:lpstr>MONOTT(Movie and OTT)</vt:lpstr>
      <vt:lpstr>PowerPoint 프레젠테이션</vt:lpstr>
      <vt:lpstr>PowerPoint 프레젠테이션</vt:lpstr>
      <vt:lpstr>PowerPoint 프레젠테이션</vt:lpstr>
      <vt:lpstr>로그인화면</vt:lpstr>
      <vt:lpstr>Gnb</vt:lpstr>
      <vt:lpstr>PowerPoint 프레젠테이션</vt:lpstr>
      <vt:lpstr>커뮤니티 관리&gt;영화</vt:lpstr>
      <vt:lpstr>커뮤니티 관리&gt;영화&gt;상세보기1</vt:lpstr>
      <vt:lpstr>커뮤니티 관리&gt;영화&gt;상세보기2</vt:lpstr>
      <vt:lpstr>커뮤니티 관리&gt;드라마</vt:lpstr>
      <vt:lpstr>커뮤니티 관리&gt;드라마&gt;상세보기1</vt:lpstr>
      <vt:lpstr>커뮤니티 관리&gt;영화&gt;상세보기2</vt:lpstr>
      <vt:lpstr>커뮤니티 관리&gt;영화</vt:lpstr>
      <vt:lpstr>커뮤니티 관리&gt;예능&gt;상세보기1</vt:lpstr>
      <vt:lpstr>커뮤니티 관리&gt;예능&gt;상세보기2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MONOTT(Movie and OTT)</dc:title>
  <dc:creator>oh</dc:creator>
  <cp:lastModifiedBy>oh</cp:lastModifiedBy>
  <cp:revision>2</cp:revision>
  <dcterms:created xsi:type="dcterms:W3CDTF">2022-08-03T02:04:50Z</dcterms:created>
  <dcterms:modified xsi:type="dcterms:W3CDTF">2022-08-03T06:58:34Z</dcterms:modified>
</cp:coreProperties>
</file>