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9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2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3.xml" ContentType="application/vnd.openxmlformats-officedocument.presentationml.notesSlide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5"/>
  </p:notesMasterIdLst>
  <p:sldIdLst>
    <p:sldId id="552" r:id="rId2"/>
    <p:sldId id="553" r:id="rId3"/>
    <p:sldId id="549" r:id="rId4"/>
    <p:sldId id="542" r:id="rId5"/>
    <p:sldId id="554" r:id="rId6"/>
    <p:sldId id="555" r:id="rId7"/>
    <p:sldId id="557" r:id="rId8"/>
    <p:sldId id="556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08" r:id="rId22"/>
    <p:sldId id="509" r:id="rId23"/>
    <p:sldId id="510" r:id="rId24"/>
    <p:sldId id="511" r:id="rId25"/>
    <p:sldId id="512" r:id="rId26"/>
    <p:sldId id="513" r:id="rId27"/>
    <p:sldId id="521" r:id="rId28"/>
    <p:sldId id="522" r:id="rId29"/>
    <p:sldId id="523" r:id="rId30"/>
    <p:sldId id="570" r:id="rId31"/>
    <p:sldId id="525" r:id="rId32"/>
    <p:sldId id="550" r:id="rId33"/>
    <p:sldId id="55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1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숨김 기능 추가 </a:t>
            </a:r>
            <a:r>
              <a:rPr lang="ko-KR" altLang="en-US" dirty="0" err="1"/>
              <a:t>공지예약기능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수정이력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순번 입력을 개선해 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9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84258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120223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6933234" y="474489"/>
            <a:ext cx="2232248" cy="828528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4870" y="4436774"/>
            <a:ext cx="7799020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5469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0" y="-1"/>
            <a:ext cx="9553431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9553432" y="-1"/>
            <a:ext cx="263856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53563" y="28575"/>
            <a:ext cx="9465137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9553870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9553870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1"/>
            <a:ext cx="9286510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553431" y="-9526"/>
            <a:ext cx="2638569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00" b="0" dirty="0"/>
              <a:t>Description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197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4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8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0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8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2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" Type="http://schemas.openxmlformats.org/officeDocument/2006/relationships/tags" Target="../tags/tag123.xml"/><Relationship Id="rId21" Type="http://schemas.openxmlformats.org/officeDocument/2006/relationships/tags" Target="../tags/tag141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29" Type="http://schemas.openxmlformats.org/officeDocument/2006/relationships/tags" Target="../tags/tag149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tags" Target="../tags/tag152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8" Type="http://schemas.openxmlformats.org/officeDocument/2006/relationships/tags" Target="../tags/tag1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8.xml"/><Relationship Id="rId7" Type="http://schemas.openxmlformats.org/officeDocument/2006/relationships/image" Target="../media/image5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image" Target="../media/image13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6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image" Target="../media/image13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71.xml"/><Relationship Id="rId10" Type="http://schemas.openxmlformats.org/officeDocument/2006/relationships/slideLayout" Target="../slideLayouts/slideLayout15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8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8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8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MONOTT(Movie and OTT)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21461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멀티캠퍼스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오동현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2022-08-03 ~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(admin) </a:t>
            </a:r>
            <a:r>
              <a:rPr lang="ko-KR" altLang="en-US" dirty="0">
                <a:solidFill>
                  <a:schemeClr val="tx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4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20580"/>
              </p:ext>
            </p:extLst>
          </p:nvPr>
        </p:nvGraphicFramePr>
        <p:xfrm>
          <a:off x="1704621" y="1039954"/>
          <a:ext cx="83973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99133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2799133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떠오르는 화제작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한국드라마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해외드라마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44013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드라마명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드라마명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기묘한 이야기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종이의집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나의 아저씨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이상한변호사 </a:t>
                      </a:r>
                      <a:r>
                        <a:rPr lang="ko-KR" altLang="en-US" sz="1400" dirty="0" err="1"/>
                        <a:t>우영우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떠오르는 화제작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9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드라마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1895468" y="3429000"/>
            <a:ext cx="19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드라마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9618"/>
              </p:ext>
            </p:extLst>
          </p:nvPr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06496"/>
              </p:ext>
            </p:extLst>
          </p:nvPr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1499"/>
              </p:ext>
            </p:extLst>
          </p:nvPr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07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드라마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드라마정보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드라마가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C61F3C-C804-3FC0-ED36-BEAC71E4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10" y="1671634"/>
            <a:ext cx="1376363" cy="5243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0BE083-061A-1153-CB62-97AABFF23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04" y="1545420"/>
            <a:ext cx="871180" cy="8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78520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최신 예능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한국예능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해외예능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완결예능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8062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예능명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예능명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방영중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헬</a:t>
                      </a:r>
                      <a:r>
                        <a:rPr lang="en-US" altLang="ko-KR" sz="1400" dirty="0"/>
                        <a:t>’s</a:t>
                      </a:r>
                      <a:r>
                        <a:rPr lang="ko-KR" altLang="en-US" sz="1400" dirty="0"/>
                        <a:t>키친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투핫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완결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런닝맨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방영중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 예능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5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떠오르는 드라마 화제작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3" y="3353222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예능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예능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E45F1F-A3D5-2570-FBC3-A1AAF831EDE8}"/>
              </a:ext>
            </a:extLst>
          </p:cNvPr>
          <p:cNvGraphicFramePr>
            <a:graphicFrameLocks noGrp="1"/>
          </p:cNvGraphicFramePr>
          <p:nvPr/>
        </p:nvGraphicFramePr>
        <p:xfrm>
          <a:off x="6471736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C11F98-EBEF-9235-4807-BD725E256A7C}"/>
              </a:ext>
            </a:extLst>
          </p:cNvPr>
          <p:cNvGraphicFramePr>
            <a:graphicFrameLocks noGrp="1"/>
          </p:cNvGraphicFramePr>
          <p:nvPr/>
        </p:nvGraphicFramePr>
        <p:xfrm>
          <a:off x="8350033" y="4221108"/>
          <a:ext cx="1505167" cy="1975827"/>
        </p:xfrm>
        <a:graphic>
          <a:graphicData uri="http://schemas.openxmlformats.org/drawingml/2006/table">
            <a:tbl>
              <a:tblPr/>
              <a:tblGrid>
                <a:gridCol w="150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5295901" y="503493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(</a:t>
            </a:r>
            <a:r>
              <a:rPr lang="ko-KR" altLang="en-US" dirty="0"/>
              <a:t>각 </a:t>
            </a:r>
            <a:r>
              <a:rPr lang="ko-KR" altLang="en-US" dirty="0" err="1"/>
              <a:t>회별</a:t>
            </a:r>
            <a:r>
              <a:rPr lang="ko-KR" altLang="en-US" dirty="0"/>
              <a:t>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2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예능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예능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예능정보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 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예능이 등록되어 있는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OTT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0" y="1035816"/>
            <a:ext cx="238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등록 되어 있는 </a:t>
            </a:r>
            <a:r>
              <a:rPr lang="en-US" altLang="ko-KR" dirty="0"/>
              <a:t>OTT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84FAAB-276A-8DED-AB5C-CCB24C8AD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9" y="1528132"/>
            <a:ext cx="871180" cy="793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71AE6-E96B-7FC9-659C-3A23F55DA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23" y="1656564"/>
            <a:ext cx="2249483" cy="582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B2551-8FEC-286F-A90A-8EF0000CF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68" y="1515383"/>
            <a:ext cx="1237264" cy="1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OTT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영화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55154"/>
              </p:ext>
            </p:extLst>
          </p:nvPr>
        </p:nvGraphicFramePr>
        <p:xfrm>
          <a:off x="1704621" y="1039954"/>
          <a:ext cx="846531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822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2016538">
                  <a:extLst>
                    <a:ext uri="{9D8B030D-6E8A-4147-A177-3AD203B41FA5}">
                      <a16:colId xmlns:a16="http://schemas.microsoft.com/office/drawing/2014/main" val="1681503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넷플릭스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디즈니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쿠팡플레이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애플</a:t>
                      </a:r>
                      <a:r>
                        <a:rPr lang="en-US" altLang="ko-KR" sz="1400" dirty="0"/>
                        <a:t>TV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14865"/>
              </p:ext>
            </p:extLst>
          </p:nvPr>
        </p:nvGraphicFramePr>
        <p:xfrm>
          <a:off x="1683492" y="1555353"/>
          <a:ext cx="8721993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330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55496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321405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52821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69110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55532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드라마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그외</a:t>
                      </a:r>
                      <a:r>
                        <a:rPr lang="en-US" altLang="ko-KR" sz="1400" dirty="0"/>
                        <a:t>}(</a:t>
                      </a:r>
                      <a:r>
                        <a:rPr lang="ko-KR" altLang="en-US" sz="1400" dirty="0" err="1"/>
                        <a:t>국개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어바웃타임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너의 이름은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검사외전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55532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기생충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88018" y="2737353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488018" y="3521552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488103" y="4251881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501214" y="499106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538445" y="56975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725116" y="25744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725116" y="329947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729783" y="402299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756720" y="49240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756720" y="567896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426614" y="491568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넷플릭스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영화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6957FA-318E-0DFC-8759-B41F0561DCDE}"/>
              </a:ext>
            </a:extLst>
          </p:cNvPr>
          <p:cNvSpPr txBox="1"/>
          <p:nvPr/>
        </p:nvSpPr>
        <p:spPr>
          <a:xfrm>
            <a:off x="1756486" y="1376951"/>
            <a:ext cx="235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>
                <a:highlight>
                  <a:srgbClr val="C0C0C0"/>
                </a:highlight>
              </a:rPr>
              <a:t>영화</a:t>
            </a:r>
            <a:r>
              <a:rPr lang="en-US" altLang="ko-KR" sz="1400" dirty="0">
                <a:highlight>
                  <a:srgbClr val="C0C0C0"/>
                </a:highlight>
              </a:rPr>
              <a:t>  </a:t>
            </a:r>
            <a:r>
              <a:rPr lang="en-US" altLang="ko-KR" sz="1400" dirty="0"/>
              <a:t>-</a:t>
            </a:r>
            <a:r>
              <a:rPr lang="ko-KR" altLang="en-US" sz="1400" dirty="0"/>
              <a:t>드라마 </a:t>
            </a:r>
            <a:r>
              <a:rPr lang="en-US" altLang="ko-KR" sz="1400" dirty="0"/>
              <a:t>–</a:t>
            </a:r>
            <a:r>
              <a:rPr lang="ko-KR" altLang="en-US" sz="1400" dirty="0"/>
              <a:t>예능 </a:t>
            </a:r>
            <a:r>
              <a:rPr lang="en-US" altLang="ko-KR" sz="1400" dirty="0"/>
              <a:t>-</a:t>
            </a:r>
            <a:r>
              <a:rPr lang="ko-KR" altLang="en-US" sz="1400" dirty="0" err="1"/>
              <a:t>그외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678919" y="1307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01EC38-333C-5795-0A46-387DBC3CD4AA}"/>
              </a:ext>
            </a:extLst>
          </p:cNvPr>
          <p:cNvSpPr/>
          <p:nvPr/>
        </p:nvSpPr>
        <p:spPr>
          <a:xfrm>
            <a:off x="1593467" y="40358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1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&gt;OTT&gt;</a:t>
            </a:r>
            <a:r>
              <a:rPr lang="ko-KR" altLang="en-US" sz="1600" dirty="0" err="1"/>
              <a:t>넷플릭스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/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/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9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9" y="62011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80125" y="932325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사이트별 평점을 입력시킨다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[6]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평론가평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지정한 평론가만 평론 글을 남길 수 있다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[7]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박스오피스 추이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비슷한 장르의 박스오피스를 비교할 수 있도록 등록한다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사이트별 평점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1822303" y="148823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92" y="17104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2542996" y="16014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1667125" y="2716959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2783433" y="1978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3926261" y="147621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4683492" y="205602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4887391" y="1966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16" y="1695543"/>
            <a:ext cx="402303" cy="450340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4646954" y="160371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5992079" y="14867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6712772" y="16000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6749310" y="20665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6953209" y="1977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55" y="1697396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8034668" y="145750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8755361" y="157077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8791899" y="203732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8995798" y="1947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164215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603304" y="952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5934875" y="499362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평론가평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5698258" y="5082882"/>
            <a:ext cx="265492" cy="190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A00BC-ED58-B533-694F-8479A1432D8B}"/>
              </a:ext>
            </a:extLst>
          </p:cNvPr>
          <p:cNvSpPr txBox="1"/>
          <p:nvPr/>
        </p:nvSpPr>
        <p:spPr>
          <a:xfrm>
            <a:off x="1922209" y="2637236"/>
            <a:ext cx="82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5" y="3507840"/>
            <a:ext cx="5109617" cy="3238753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1671641" y="3089725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박스오피스 추이비교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7096570" y="3503792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7096570" y="4164758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7096568" y="4799845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7096568" y="5452186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1987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7096568" y="6121777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8852725" y="3589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더하기 기호 48">
            <a:extLst>
              <a:ext uri="{FF2B5EF4-FFF2-40B4-BE49-F238E27FC236}">
                <a16:creationId xmlns:a16="http://schemas.microsoft.com/office/drawing/2014/main" id="{44CD2C64-758D-D245-2300-2E27CED87A55}"/>
              </a:ext>
            </a:extLst>
          </p:cNvPr>
          <p:cNvSpPr/>
          <p:nvPr/>
        </p:nvSpPr>
        <p:spPr>
          <a:xfrm rot="2657138">
            <a:off x="8888791" y="490494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더하기 기호 50">
            <a:extLst>
              <a:ext uri="{FF2B5EF4-FFF2-40B4-BE49-F238E27FC236}">
                <a16:creationId xmlns:a16="http://schemas.microsoft.com/office/drawing/2014/main" id="{E9CE5B02-798F-D573-6A7F-72028355BE34}"/>
              </a:ext>
            </a:extLst>
          </p:cNvPr>
          <p:cNvSpPr/>
          <p:nvPr/>
        </p:nvSpPr>
        <p:spPr>
          <a:xfrm rot="2657138">
            <a:off x="8888791" y="5538023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78815D35-01FD-6347-2AE5-251AC43F8B4F}"/>
              </a:ext>
            </a:extLst>
          </p:cNvPr>
          <p:cNvSpPr/>
          <p:nvPr/>
        </p:nvSpPr>
        <p:spPr>
          <a:xfrm rot="2657138">
            <a:off x="8888792" y="619602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F6D00971-25CC-8CFD-1882-0EFF77C5C2E4}"/>
              </a:ext>
            </a:extLst>
          </p:cNvPr>
          <p:cNvSpPr/>
          <p:nvPr/>
        </p:nvSpPr>
        <p:spPr>
          <a:xfrm rot="2657138">
            <a:off x="8888792" y="427386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1794169" y="25878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1589459" y="31671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78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1140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24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91329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: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.'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구성 요소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검색 기능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게시판은 이용자 스토리보드 화면과 동일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페이지당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게시글이 없는 경우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- 00</a:t>
            </a:r>
            <a:r>
              <a:rPr lang="ko-KR" altLang="en-US" sz="900" dirty="0">
                <a:solidFill>
                  <a:schemeClr val="tx1"/>
                </a:solidFill>
              </a:rPr>
              <a:t>페이지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87043"/>
            <a:ext cx="1491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</a:t>
            </a:r>
            <a:r>
              <a:rPr lang="en-US" altLang="ko-KR" sz="900" dirty="0">
                <a:solidFill>
                  <a:srgbClr val="FF0000"/>
                </a:solidFill>
              </a:rPr>
              <a:t>-</a:t>
            </a:r>
            <a:r>
              <a:rPr lang="ko-KR" altLang="en-US" sz="900" dirty="0">
                <a:solidFill>
                  <a:srgbClr val="FF0000"/>
                </a:solidFill>
              </a:rPr>
              <a:t> 고객센터 공지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19000"/>
              </p:ext>
            </p:extLst>
          </p:nvPr>
        </p:nvGraphicFramePr>
        <p:xfrm>
          <a:off x="2584450" y="1412777"/>
          <a:ext cx="5902324" cy="38465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폭설로 인한 배송 지연안내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제목표기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{</a:t>
                      </a:r>
                      <a:r>
                        <a:rPr lang="ko-KR" altLang="en-US" sz="900" dirty="0"/>
                        <a:t>작성일 표기</a:t>
                      </a:r>
                      <a:r>
                        <a:rPr lang="en-US" altLang="ko-KR" sz="900" dirty="0"/>
                        <a:t>}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서버 다운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홈페이지 점검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신규 회원을 환영합니다</a:t>
                      </a:r>
                      <a:r>
                        <a:rPr lang="en-US" altLang="ko-KR" sz="900" dirty="0"/>
                        <a:t>!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이용 시 주의사항 안내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5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이벤트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포인트 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MONOTT </a:t>
                      </a:r>
                      <a:r>
                        <a:rPr lang="ko-KR" altLang="en-US" sz="900" dirty="0"/>
                        <a:t>이용 등급안내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MONOTT</a:t>
                      </a:r>
                      <a:r>
                        <a:rPr lang="ko-KR" altLang="en-US" sz="900" dirty="0"/>
                        <a:t>게시판 이용안내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게시글</a:t>
                      </a:r>
                      <a:r>
                        <a:rPr lang="ko-KR" altLang="en-US" sz="900" dirty="0"/>
                        <a:t> 제목이 표기 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2017-01-01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788847" y="1798981"/>
            <a:ext cx="360000" cy="180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76906" y="580337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717783" y="535377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0" name="타원 19"/>
          <p:cNvSpPr/>
          <p:nvPr/>
        </p:nvSpPr>
        <p:spPr>
          <a:xfrm>
            <a:off x="7601673" y="5380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467698" y="14655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공지사항 리스트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4DA621-0C0F-42A5-AD4F-9752C9CB5DFE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C7162CC7-94E2-4A93-9301-B0300E7355C1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694A09C-852F-439D-B5F0-7A9194923FB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C430E2-2384-4B2E-AFE0-E156DEEB8C1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E5E632-0D51-472B-A67C-55DB4F38669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36BFF4-6440-4E1E-8408-8ECA864ADA54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1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24262" y="36958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 스토리보드의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화면은 이용자 스토리보드의 공지사항 화면에서 </a:t>
            </a:r>
            <a:r>
              <a:rPr lang="en-US" altLang="ko-KR" sz="900" dirty="0">
                <a:solidFill>
                  <a:schemeClr val="tx1"/>
                </a:solidFill>
              </a:rPr>
              <a:t>(5) [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], (6)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], (7)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버튼만 추가된 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목록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직전 쪽수로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쪽에서 글을 클릭했다면 처음</a:t>
            </a:r>
            <a:r>
              <a:rPr lang="en-US" altLang="ko-KR" sz="900" dirty="0">
                <a:solidFill>
                  <a:schemeClr val="tx1"/>
                </a:solidFill>
              </a:rPr>
              <a:t>(1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이 아니라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쪽으로 </a:t>
            </a:r>
            <a:r>
              <a:rPr lang="ko-KR" altLang="en-US" sz="900" dirty="0" err="1">
                <a:solidFill>
                  <a:schemeClr val="tx1"/>
                </a:solidFill>
              </a:rPr>
              <a:t>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이전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이전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다음 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다음 글 상세 보기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?‘)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글은 삭제되고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67436"/>
            <a:ext cx="122790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-</a:t>
            </a:r>
            <a:r>
              <a:rPr lang="ko-KR" altLang="en-US" sz="900" dirty="0">
                <a:solidFill>
                  <a:srgbClr val="FF0000"/>
                </a:solidFill>
              </a:rPr>
              <a:t> 고객센터 공지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2581800" y="1233736"/>
            <a:ext cx="2430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dirty="0"/>
              <a:t>{</a:t>
            </a:r>
            <a:r>
              <a:rPr lang="ko-KR" altLang="en-US" sz="1100" b="1" dirty="0"/>
              <a:t>제목 표기</a:t>
            </a:r>
            <a:r>
              <a:rPr lang="en-US" altLang="ko-KR" sz="1100" b="1" dirty="0"/>
              <a:t>} </a:t>
            </a:r>
            <a:r>
              <a:rPr lang="ko-KR" altLang="en-US" sz="1100" dirty="0"/>
              <a:t>신규 회원을 환영합니다</a:t>
            </a:r>
            <a:r>
              <a:rPr lang="en-US" altLang="ko-KR" sz="1100" dirty="0"/>
              <a:t>!</a:t>
            </a:r>
            <a:endParaRPr lang="ko-KR" altLang="en-US" sz="1100" dirty="0"/>
          </a:p>
          <a:p>
            <a:pPr>
              <a:defRPr/>
            </a:pPr>
            <a:endParaRPr lang="ko-KR" altLang="en-US" sz="11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49885" y="1579532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8405" y="1661999"/>
            <a:ext cx="5724525" cy="2375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{</a:t>
            </a:r>
            <a:r>
              <a:rPr lang="ko-KR" altLang="en-US" sz="1000" dirty="0"/>
              <a:t>내용표기</a:t>
            </a:r>
            <a:r>
              <a:rPr lang="en-US" altLang="ko-KR" sz="1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고객님 안녕하세요</a:t>
            </a:r>
            <a:r>
              <a:rPr lang="en-US" altLang="ko-KR" sz="1000" dirty="0"/>
              <a:t>! MONOTT </a:t>
            </a:r>
            <a:r>
              <a:rPr lang="ko-KR" altLang="en-US" sz="1000" dirty="0"/>
              <a:t>관리자입니다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회원 가입해 주셔서 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다양한 이벤트를 공지사항 혹은 이벤트 게시판을 이용하여 확인해 주세요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더 많은 활동을 하면 등급도 올라가고 다양한 </a:t>
            </a:r>
            <a:r>
              <a:rPr lang="ko-KR" altLang="en-US" sz="1000" dirty="0" err="1"/>
              <a:t>해택을</a:t>
            </a:r>
            <a:r>
              <a:rPr lang="ko-KR" altLang="en-US" sz="1000" dirty="0"/>
              <a:t> 드리고 있습니다</a:t>
            </a:r>
            <a:r>
              <a:rPr lang="en-US" altLang="ko-KR" sz="1000" dirty="0"/>
              <a:t>.!!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MONOTT</a:t>
            </a:r>
            <a:r>
              <a:rPr lang="ko-KR" altLang="en-US" sz="1000" dirty="0"/>
              <a:t>일동</a:t>
            </a:r>
            <a:endParaRPr lang="en-US" altLang="ko-KR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487985" y="501686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20996" y="112474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78889" y="1255148"/>
            <a:ext cx="947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{</a:t>
            </a:r>
            <a:r>
              <a:rPr lang="ko-KR" altLang="en-US" sz="1000" dirty="0"/>
              <a:t>작성일 표기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7718276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943182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168088" y="5251940"/>
            <a:ext cx="720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33" name="타원 32"/>
          <p:cNvSpPr/>
          <p:nvPr/>
        </p:nvSpPr>
        <p:spPr>
          <a:xfrm>
            <a:off x="6420088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195182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970276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201623" y="12782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</a:t>
            </a:r>
            <a:r>
              <a:rPr lang="ko-KR" altLang="en-US" dirty="0"/>
              <a:t> 공지사항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sp>
        <p:nvSpPr>
          <p:cNvPr id="27" name="모서리가 둥근 직사각형 33"/>
          <p:cNvSpPr/>
          <p:nvPr/>
        </p:nvSpPr>
        <p:spPr>
          <a:xfrm>
            <a:off x="2483253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목록 보기</a:t>
            </a:r>
          </a:p>
        </p:txBody>
      </p:sp>
      <p:sp>
        <p:nvSpPr>
          <p:cNvPr id="37" name="모서리가 둥근 직사각형 35"/>
          <p:cNvSpPr/>
          <p:nvPr/>
        </p:nvSpPr>
        <p:spPr>
          <a:xfrm>
            <a:off x="3265439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이전 글▼</a:t>
            </a:r>
          </a:p>
        </p:txBody>
      </p:sp>
      <p:sp>
        <p:nvSpPr>
          <p:cNvPr id="38" name="모서리가 둥근 직사각형 36"/>
          <p:cNvSpPr/>
          <p:nvPr/>
        </p:nvSpPr>
        <p:spPr>
          <a:xfrm>
            <a:off x="4047624" y="5253705"/>
            <a:ext cx="720000" cy="252000"/>
          </a:xfrm>
          <a:prstGeom prst="round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다음 글▲</a:t>
            </a:r>
          </a:p>
        </p:txBody>
      </p:sp>
      <p:sp>
        <p:nvSpPr>
          <p:cNvPr id="39" name="타원 38"/>
          <p:cNvSpPr/>
          <p:nvPr/>
        </p:nvSpPr>
        <p:spPr>
          <a:xfrm>
            <a:off x="2754303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513237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299624" y="50754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81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9645352" y="31591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공지사항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공지사항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고객센터 공지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 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93647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공지사항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공지사항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</a:t>
            </a:r>
            <a:r>
              <a:rPr lang="en-US" altLang="ko-KR" sz="900" dirty="0">
                <a:solidFill>
                  <a:srgbClr val="FF0000"/>
                </a:solidFill>
              </a:rPr>
              <a:t>-</a:t>
            </a:r>
            <a:r>
              <a:rPr lang="ko-KR" altLang="en-US" sz="900" dirty="0">
                <a:solidFill>
                  <a:srgbClr val="FF0000"/>
                </a:solidFill>
              </a:rPr>
              <a:t> 고객센터 공지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19" name="직사각형 18"/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3" name="타원 22"/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573095" y="5221177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30" name="양쪽 모서리가 둥근 사각형 29"/>
          <p:cNvSpPr/>
          <p:nvPr/>
        </p:nvSpPr>
        <p:spPr bwMode="auto">
          <a:xfrm>
            <a:off x="6801570" y="5221177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31" name="타원 30"/>
          <p:cNvSpPr/>
          <p:nvPr/>
        </p:nvSpPr>
        <p:spPr>
          <a:xfrm>
            <a:off x="7465094" y="51137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</a:t>
            </a:r>
            <a:r>
              <a:rPr lang="ko-KR" altLang="en-US"/>
              <a:t> 공지사항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2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9948" y="341007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커뮤니티 게시글 검색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 없음 </a:t>
            </a:r>
            <a:r>
              <a:rPr lang="en-US" altLang="ko-KR" sz="900" dirty="0">
                <a:solidFill>
                  <a:schemeClr val="tx1"/>
                </a:solidFill>
              </a:rPr>
              <a:t>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게시판 기본사항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게시판 세부 정보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스케치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</a:rPr>
              <a:t> 10</a:t>
            </a:r>
            <a:r>
              <a:rPr lang="ko-KR" altLang="en-US" sz="900" dirty="0">
                <a:solidFill>
                  <a:schemeClr val="tx1"/>
                </a:solidFill>
              </a:rPr>
              <a:t>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항목에 체크된 글은 게시판 위쪽에 한 번 더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게시 글 없음</a:t>
            </a:r>
            <a:r>
              <a:rPr lang="en-US" altLang="ko-KR" sz="900" dirty="0">
                <a:solidFill>
                  <a:schemeClr val="tx1"/>
                </a:solidFill>
              </a:rPr>
              <a:t>: ‘</a:t>
            </a:r>
            <a:r>
              <a:rPr lang="ko-KR" altLang="en-US" sz="900" dirty="0">
                <a:solidFill>
                  <a:schemeClr val="tx1"/>
                </a:solidFill>
              </a:rPr>
              <a:t>등록된 게시글이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</a:rPr>
              <a:t>.’</a:t>
            </a: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글쓰기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클릭 시 글쓰기 화면</a:t>
            </a:r>
            <a:r>
              <a:rPr lang="en-US" altLang="ko-KR" sz="900" dirty="0">
                <a:solidFill>
                  <a:schemeClr val="tx1"/>
                </a:solidFill>
              </a:rPr>
              <a:t>(25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답변 없는 문의만 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체크 후 검색 버튼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관리자가 답변하지 않은 문의 글만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 검색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1877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67436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80065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9333"/>
              </p:ext>
            </p:extLst>
          </p:nvPr>
        </p:nvGraphicFramePr>
        <p:xfrm>
          <a:off x="2476501" y="1553742"/>
          <a:ext cx="6718570" cy="37105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작성일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커뮤니티 게시판 이용 방법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admin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 err="1"/>
                        <a:t>신형만님이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이유없이</a:t>
                      </a:r>
                      <a:r>
                        <a:rPr lang="ko-KR" altLang="en-US" sz="900" dirty="0"/>
                        <a:t> 리뷰를 깎아요 제제해주세요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비밀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짱구님이 리뷰 도배를 해요 제제해주세요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abcde8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     2022-01-01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기생충은 디즈니에 없는데 있다고 </a:t>
                      </a:r>
                      <a:r>
                        <a:rPr lang="ko-KR" altLang="en-US" sz="900" dirty="0" err="1"/>
                        <a:t>표시되어있어요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넷플릭스에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예능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아는형님이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없어요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 당첨됐는데 포인트가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안들어왔어요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abcde5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이벤트당첨은 어디서 확인가능한가요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abcde4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/>
                        <a:t>포인트는 어떻게 사용하나요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abcde3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2022-12-19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비밀번호를 잊어버렸어요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2022-12-10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관리자님께 문의 드립니다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abcde1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2022-12-09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920916" y="5825822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03798" y="199136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중요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679683" y="5344990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23" name="타원 22"/>
          <p:cNvSpPr/>
          <p:nvPr/>
        </p:nvSpPr>
        <p:spPr>
          <a:xfrm>
            <a:off x="2343873" y="1618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4523" y="53620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리스트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D40E8-0C4F-47F2-8089-840560F7AC1A}"/>
              </a:ext>
            </a:extLst>
          </p:cNvPr>
          <p:cNvSpPr/>
          <p:nvPr/>
        </p:nvSpPr>
        <p:spPr>
          <a:xfrm>
            <a:off x="4469583" y="1023767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입력하세요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7" name="모서리가 둥근 직사각형 54">
            <a:extLst>
              <a:ext uri="{FF2B5EF4-FFF2-40B4-BE49-F238E27FC236}">
                <a16:creationId xmlns:a16="http://schemas.microsoft.com/office/drawing/2014/main" id="{04F4DD96-9574-4794-80B8-21EA1CAAA88B}"/>
              </a:ext>
            </a:extLst>
          </p:cNvPr>
          <p:cNvSpPr/>
          <p:nvPr/>
        </p:nvSpPr>
        <p:spPr>
          <a:xfrm>
            <a:off x="7348012" y="1023767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B7C24773-6E5F-4F1B-9501-4DAA1FE8BC7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78163" y="1019974"/>
            <a:ext cx="1080000" cy="248786"/>
            <a:chOff x="441436" y="1547729"/>
            <a:chExt cx="1522393" cy="248786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9ADBB57-E5F2-4753-AF81-9EAE4B94B1A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1436" y="1547729"/>
              <a:ext cx="1288411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</a:t>
              </a:r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 내용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D8BD4EB-C646-4EF0-B724-4DA4BEC299E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29847" y="1547729"/>
              <a:ext cx="233982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F353F3C-6FEA-4415-84FC-81C93FEDDA12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1724" y="1654033"/>
              <a:ext cx="9022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7D8038-969A-4B3E-BC4C-9093C78C1B78}"/>
              </a:ext>
            </a:extLst>
          </p:cNvPr>
          <p:cNvSpPr/>
          <p:nvPr/>
        </p:nvSpPr>
        <p:spPr>
          <a:xfrm>
            <a:off x="3031832" y="10403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69A3E5-78BE-DFD4-25F2-645C2A40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786"/>
              </p:ext>
            </p:extLst>
          </p:nvPr>
        </p:nvGraphicFramePr>
        <p:xfrm>
          <a:off x="7700541" y="1553210"/>
          <a:ext cx="592069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2069">
                  <a:extLst>
                    <a:ext uri="{9D8B030D-6E8A-4147-A177-3AD203B41FA5}">
                      <a16:colId xmlns:a16="http://schemas.microsoft.com/office/drawing/2014/main" val="586276040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답변여부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5126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미답변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83632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83495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54318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98302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55294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84936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0792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80172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9696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답변완료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68422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A409C03-A5B6-8C32-F0D5-65B9B1C595FC}"/>
              </a:ext>
            </a:extLst>
          </p:cNvPr>
          <p:cNvSpPr/>
          <p:nvPr/>
        </p:nvSpPr>
        <p:spPr>
          <a:xfrm>
            <a:off x="2437046" y="1216227"/>
            <a:ext cx="1473480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답변 없는 문의만 보기</a:t>
            </a:r>
            <a:endParaRPr lang="en-US" altLang="ko-KR" sz="1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AB1942D-478E-B390-C003-20E0C125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5" y="131421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36D1828-5B41-96E3-7882-AF50F9AB0054}"/>
              </a:ext>
            </a:extLst>
          </p:cNvPr>
          <p:cNvSpPr/>
          <p:nvPr/>
        </p:nvSpPr>
        <p:spPr>
          <a:xfrm>
            <a:off x="2343873" y="12031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54229" y="307094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 err="1">
                <a:solidFill>
                  <a:schemeClr val="tx1"/>
                </a:solidFill>
              </a:rPr>
              <a:t>고객센터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관리자의 상세 보기 화면은 이용자 화면과 동일하되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기능이 추가됩니다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작성일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월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초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2017-01-01 12:20:20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댓글 작성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작성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보임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댓글 에디터 숨김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댓글 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작성한 댓글 수정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댓글을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댓글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Alert(‘</a:t>
            </a:r>
            <a:r>
              <a:rPr lang="ko-KR" altLang="en-US" sz="900" dirty="0">
                <a:solidFill>
                  <a:schemeClr val="tx1"/>
                </a:solidFill>
              </a:rPr>
              <a:t>댓글이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.’)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글쓰기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글쓰기 페이지</a:t>
            </a:r>
            <a:r>
              <a:rPr lang="en-US" altLang="ko-KR" sz="900" dirty="0">
                <a:solidFill>
                  <a:schemeClr val="tx1"/>
                </a:solidFill>
              </a:rPr>
              <a:t>(26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글 수정 상태로 변경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Confirm('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글 삭제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87043"/>
            <a:ext cx="23791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4609" y="667436"/>
            <a:ext cx="13208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| </a:t>
            </a:r>
            <a:r>
              <a:rPr lang="ko-KR" altLang="en-US" sz="1100" b="1" dirty="0">
                <a:latin typeface="+mn-ea"/>
              </a:rPr>
              <a:t>커뮤니티 상세 보기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52" name="직사각형 51"/>
          <p:cNvSpPr/>
          <p:nvPr/>
        </p:nvSpPr>
        <p:spPr>
          <a:xfrm>
            <a:off x="2470353" y="1157573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{</a:t>
            </a:r>
            <a:r>
              <a:rPr lang="ko-KR" altLang="en-US" sz="1000" b="1" dirty="0">
                <a:latin typeface="+mn-ea"/>
              </a:rPr>
              <a:t>제목 표기</a:t>
            </a:r>
            <a:r>
              <a:rPr lang="en-US" altLang="ko-KR" sz="1000" b="1" dirty="0">
                <a:latin typeface="+mn-ea"/>
              </a:rPr>
              <a:t>} </a:t>
            </a:r>
            <a:r>
              <a:rPr lang="ko-KR" altLang="en-US" sz="1000" b="1" dirty="0">
                <a:latin typeface="+mn-ea"/>
              </a:rPr>
              <a:t>관리자님께 문의 드립니다</a:t>
            </a:r>
            <a:r>
              <a:rPr lang="en-US" altLang="ko-KR" sz="1000" b="1" dirty="0">
                <a:latin typeface="+mn-ea"/>
              </a:rPr>
              <a:t>.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396555" y="1467021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505075" y="1504083"/>
            <a:ext cx="5724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내용표기</a:t>
            </a:r>
            <a:r>
              <a:rPr lang="en-US" altLang="ko-KR" sz="9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영화 리뷰를 남기고 싶어 리뷰 버튼을 클릭하면</a:t>
            </a:r>
            <a:r>
              <a:rPr lang="en-US" altLang="ko-KR" sz="9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이용 가능한 등급이 아니라고 합니다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어떻게 하면 이용 할 수 있는 등급이 되나요</a:t>
            </a:r>
            <a:r>
              <a:rPr lang="en-US" altLang="ko-KR" sz="900" dirty="0"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빠른 답변 부탁드립니다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2396555" y="1089756"/>
            <a:ext cx="59541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03253" y="4249166"/>
            <a:ext cx="5756523" cy="50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안녕하세요</a:t>
            </a:r>
            <a:r>
              <a:rPr lang="en-US" altLang="ko-KR" sz="900" dirty="0">
                <a:latin typeface="+mn-ea"/>
              </a:rPr>
              <a:t>! </a:t>
            </a:r>
            <a:r>
              <a:rPr lang="ko-KR" altLang="en-US" sz="900" dirty="0">
                <a:latin typeface="+mn-ea"/>
              </a:rPr>
              <a:t>고객님 저희 </a:t>
            </a:r>
            <a:r>
              <a:rPr lang="en-US" altLang="ko-KR" sz="900" dirty="0">
                <a:latin typeface="+mn-ea"/>
              </a:rPr>
              <a:t>MONOTT </a:t>
            </a:r>
            <a:r>
              <a:rPr lang="ko-KR" altLang="en-US" sz="900" dirty="0">
                <a:latin typeface="+mn-ea"/>
              </a:rPr>
              <a:t>본인인증이 완료된 고객님만 이용할 수 있는 서비스입니다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확인 결과 고객님은 아직 본인인증 절차가 진행되지 않습니다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본인인증 후 진행해 주세요</a:t>
            </a:r>
            <a:r>
              <a:rPr lang="en-US" altLang="ko-KR" sz="1000" dirty="0">
                <a:latin typeface="+mn-ea"/>
              </a:rPr>
              <a:t>!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409453" y="2804345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+mn-ea"/>
              </a:rPr>
              <a:t>작성된 </a:t>
            </a:r>
            <a:r>
              <a:rPr lang="ko-KR" altLang="en-US" sz="1000" b="1" dirty="0" err="1">
                <a:latin typeface="+mn-ea"/>
              </a:rPr>
              <a:t>댓글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(1</a:t>
            </a:r>
            <a:r>
              <a:rPr lang="ko-KR" altLang="en-US" sz="1000" b="1" dirty="0">
                <a:latin typeface="+mn-ea"/>
              </a:rPr>
              <a:t>개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462300" y="2748464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467745" y="3093262"/>
            <a:ext cx="59006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11839" y="1159835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74119" y="380447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작성자 </a:t>
            </a:r>
            <a:r>
              <a:rPr lang="en-US" altLang="ko-KR" sz="1000" dirty="0">
                <a:latin typeface="+mn-ea"/>
              </a:rPr>
              <a:t>ID </a:t>
            </a:r>
            <a:r>
              <a:rPr lang="ko-KR" altLang="en-US" sz="1000" dirty="0">
                <a:latin typeface="+mn-ea"/>
              </a:rPr>
              <a:t>표기</a:t>
            </a:r>
            <a:r>
              <a:rPr lang="en-US" altLang="ko-KR" sz="1000" dirty="0">
                <a:latin typeface="+mn-ea"/>
              </a:rPr>
              <a:t>} | {</a:t>
            </a:r>
            <a:r>
              <a:rPr lang="ko-KR" altLang="en-US" sz="1000" dirty="0">
                <a:latin typeface="+mn-ea"/>
              </a:rPr>
              <a:t>작성일 표기</a:t>
            </a:r>
            <a:r>
              <a:rPr lang="en-US" altLang="ko-KR" sz="1000" dirty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598074" y="3991231"/>
            <a:ext cx="77457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{</a:t>
            </a:r>
            <a:r>
              <a:rPr lang="ko-KR" altLang="en-US" sz="1000" dirty="0">
                <a:latin typeface="+mn-ea"/>
              </a:rPr>
              <a:t>내용표기</a:t>
            </a:r>
            <a:r>
              <a:rPr lang="en-US" altLang="ko-KR" sz="1000" dirty="0">
                <a:latin typeface="+mn-ea"/>
              </a:rPr>
              <a:t>}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416075" y="3745840"/>
            <a:ext cx="37098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└</a:t>
            </a:r>
            <a:endParaRPr lang="en-US" altLang="ko-KR" sz="1000" dirty="0"/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88084" y="3201802"/>
            <a:ext cx="4846167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최대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자까지 작성할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띄어쓰기 포함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).</a:t>
            </a:r>
          </a:p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※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욕설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영업에 방해되는 글은 관리자에 의해 삭제됩니다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7439025" y="3196489"/>
            <a:ext cx="879846" cy="4908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등록</a:t>
            </a:r>
            <a:endParaRPr lang="en-US" altLang="ko-KR" sz="10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628168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작성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75937" y="2857485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28668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976437" y="4579027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타원 34"/>
          <p:cNvSpPr/>
          <p:nvPr/>
        </p:nvSpPr>
        <p:spPr>
          <a:xfrm>
            <a:off x="4378872" y="28174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359775" y="11747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커뮤니티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487985" y="4814102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 bwMode="auto">
          <a:xfrm>
            <a:off x="7718276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6943182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6168088" y="508520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글쓰기</a:t>
            </a:r>
          </a:p>
        </p:txBody>
      </p:sp>
      <p:sp>
        <p:nvSpPr>
          <p:cNvPr id="48" name="타원 47"/>
          <p:cNvSpPr/>
          <p:nvPr/>
        </p:nvSpPr>
        <p:spPr>
          <a:xfrm>
            <a:off x="6420088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95182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970276" y="4908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350243" y="45455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15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15BF9B-4901-444C-AC2B-EB6DE49C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5" y="1729631"/>
            <a:ext cx="5955217" cy="3712071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sp>
        <p:nvSpPr>
          <p:cNvPr id="22" name="직사각형 21"/>
          <p:cNvSpPr/>
          <p:nvPr/>
        </p:nvSpPr>
        <p:spPr>
          <a:xfrm>
            <a:off x="8911127" y="323131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스토리보드의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커뮤니티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r>
              <a:rPr lang="ko-KR" altLang="en-US" sz="900" b="1" dirty="0">
                <a:solidFill>
                  <a:schemeClr val="tx1"/>
                </a:solidFill>
              </a:rPr>
              <a:t>에 등록할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게시물을 작성하는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</a:rPr>
              <a:t>공지사항 글쓰기 화면과 동일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중요 공지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중요 공지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항목을 체크하면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공지사항 게시판의 위쪽에 한 번 더 노출됨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제목의 길이는 </a:t>
            </a:r>
            <a:r>
              <a:rPr lang="en-US" altLang="ko-KR" sz="900" dirty="0">
                <a:solidFill>
                  <a:schemeClr val="tx1"/>
                </a:solidFill>
              </a:rPr>
              <a:t>000</a:t>
            </a:r>
            <a:r>
              <a:rPr lang="ko-KR" altLang="en-US" sz="900" dirty="0">
                <a:solidFill>
                  <a:schemeClr val="tx1"/>
                </a:solidFill>
              </a:rPr>
              <a:t>자로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작성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]:</a:t>
            </a:r>
            <a:r>
              <a:rPr lang="ko-KR" altLang="en-US" sz="900" dirty="0">
                <a:solidFill>
                  <a:schemeClr val="tx1"/>
                </a:solidFill>
              </a:rPr>
              <a:t> 검사 진행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글 정상 등록</a:t>
            </a:r>
            <a:r>
              <a:rPr lang="en-US" altLang="ko-KR" sz="900" dirty="0">
                <a:solidFill>
                  <a:schemeClr val="tx1"/>
                </a:solidFill>
              </a:rPr>
              <a:t>: alert(‘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.')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[</a:t>
            </a:r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내용 </a:t>
            </a:r>
            <a:r>
              <a:rPr lang="ko-KR" altLang="en-US" sz="900" dirty="0" err="1">
                <a:solidFill>
                  <a:schemeClr val="tx1"/>
                </a:solidFill>
              </a:rPr>
              <a:t>미입력</a:t>
            </a:r>
            <a:r>
              <a:rPr lang="en-US" altLang="ko-KR" sz="900" dirty="0">
                <a:solidFill>
                  <a:schemeClr val="tx1"/>
                </a:solidFill>
              </a:rPr>
              <a:t>: alert('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작성 취소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</a:rPr>
              <a:t>글 작성을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사라지고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커뮤니티 게시판 화면으로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에디터</a:t>
            </a:r>
            <a:r>
              <a:rPr lang="en-US" altLang="ko-KR" sz="900" b="1" dirty="0">
                <a:solidFill>
                  <a:schemeClr val="tx1"/>
                </a:solidFill>
              </a:rPr>
              <a:t>, HTML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, HTML</a:t>
            </a:r>
            <a:r>
              <a:rPr lang="ko-KR" altLang="en-US" sz="900" dirty="0">
                <a:solidFill>
                  <a:schemeClr val="tx1"/>
                </a:solidFill>
              </a:rPr>
              <a:t> 둘 중 작성 방식을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선택하여 글 등록 가능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7199"/>
            <a:ext cx="1866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커뮤니티 </a:t>
            </a:r>
            <a:r>
              <a:rPr lang="en-US" altLang="ko-KR" sz="900" dirty="0"/>
              <a:t>&gt; </a:t>
            </a:r>
            <a:r>
              <a:rPr lang="ko-KR" altLang="en-US" sz="900" dirty="0"/>
              <a:t>글쓰기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47592"/>
            <a:ext cx="103714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커뮤니티 글쓰기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60221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커뮤니티 </a:t>
            </a:r>
            <a:r>
              <a:rPr lang="en-US" altLang="ko-KR"/>
              <a:t>&gt; </a:t>
            </a:r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94D8A-848E-4C27-B4D7-9E758740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00" y="1747332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</a:t>
            </a:r>
            <a:endParaRPr lang="en-US" altLang="ko-KR" sz="1000" dirty="0"/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76355C89-8F46-43C0-8F4B-2E90DB7B0B32}"/>
              </a:ext>
            </a:extLst>
          </p:cNvPr>
          <p:cNvSpPr/>
          <p:nvPr/>
        </p:nvSpPr>
        <p:spPr>
          <a:xfrm>
            <a:off x="4611581" y="5613902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완료</a:t>
            </a: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C993ADEA-2DED-4FA9-8986-0B812BDCFC49}"/>
              </a:ext>
            </a:extLst>
          </p:cNvPr>
          <p:cNvSpPr/>
          <p:nvPr/>
        </p:nvSpPr>
        <p:spPr>
          <a:xfrm>
            <a:off x="5576576" y="5613902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작성 취소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FAA289-2CF7-4B68-8CA8-8324ECAFA1CC}"/>
              </a:ext>
            </a:extLst>
          </p:cNvPr>
          <p:cNvSpPr/>
          <p:nvPr/>
        </p:nvSpPr>
        <p:spPr>
          <a:xfrm>
            <a:off x="2546648" y="2170937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2939E2-A8AB-4988-8F4F-0AF113D09457}"/>
              </a:ext>
            </a:extLst>
          </p:cNvPr>
          <p:cNvSpPr/>
          <p:nvPr/>
        </p:nvSpPr>
        <p:spPr>
          <a:xfrm>
            <a:off x="4511848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6F33E3D-DCEB-4A34-ADCA-57857610E837}"/>
              </a:ext>
            </a:extLst>
          </p:cNvPr>
          <p:cNvSpPr/>
          <p:nvPr/>
        </p:nvSpPr>
        <p:spPr>
          <a:xfrm>
            <a:off x="5447952" y="56499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양쪽 모서리가 둥근 사각형 28">
            <a:extLst>
              <a:ext uri="{FF2B5EF4-FFF2-40B4-BE49-F238E27FC236}">
                <a16:creationId xmlns:a16="http://schemas.microsoft.com/office/drawing/2014/main" id="{DCD367DA-2BBD-41C0-B747-4E800F19F294}"/>
              </a:ext>
            </a:extLst>
          </p:cNvPr>
          <p:cNvSpPr/>
          <p:nvPr/>
        </p:nvSpPr>
        <p:spPr bwMode="auto">
          <a:xfrm>
            <a:off x="7565952" y="5227422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  <p:sp>
        <p:nvSpPr>
          <p:cNvPr id="46" name="양쪽 모서리가 둥근 사각형 29">
            <a:extLst>
              <a:ext uri="{FF2B5EF4-FFF2-40B4-BE49-F238E27FC236}">
                <a16:creationId xmlns:a16="http://schemas.microsoft.com/office/drawing/2014/main" id="{36DBBF6B-0B35-45B0-A825-88397F25DB16}"/>
              </a:ext>
            </a:extLst>
          </p:cNvPr>
          <p:cNvSpPr/>
          <p:nvPr/>
        </p:nvSpPr>
        <p:spPr bwMode="auto">
          <a:xfrm>
            <a:off x="6801570" y="5227422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56A370-840F-4854-83E4-AE367B51FA9F}"/>
              </a:ext>
            </a:extLst>
          </p:cNvPr>
          <p:cNvSpPr/>
          <p:nvPr/>
        </p:nvSpPr>
        <p:spPr>
          <a:xfrm>
            <a:off x="7465094" y="51223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3A7023-F436-4DF0-A43B-62F5C65A7881}"/>
              </a:ext>
            </a:extLst>
          </p:cNvPr>
          <p:cNvSpPr/>
          <p:nvPr/>
        </p:nvSpPr>
        <p:spPr>
          <a:xfrm>
            <a:off x="2427000" y="1318637"/>
            <a:ext cx="441146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제목</a:t>
            </a:r>
            <a:endParaRPr lang="en-US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F29091-35A6-4021-A9A7-E6F9FA19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31" y="1357296"/>
            <a:ext cx="451964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E0EA69-3A30-440A-8467-92D72304F148}"/>
              </a:ext>
            </a:extLst>
          </p:cNvPr>
          <p:cNvSpPr/>
          <p:nvPr/>
        </p:nvSpPr>
        <p:spPr>
          <a:xfrm>
            <a:off x="2649941" y="984872"/>
            <a:ext cx="726481" cy="298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E78CA0A-AE2E-47C5-8DCA-E9E4E802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01" y="108231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A8649090-8003-427F-973A-80A50373F7E4}"/>
              </a:ext>
            </a:extLst>
          </p:cNvPr>
          <p:cNvSpPr/>
          <p:nvPr/>
        </p:nvSpPr>
        <p:spPr>
          <a:xfrm>
            <a:off x="3362884" y="10381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81933FC-B9D4-4EB5-95A0-92BAE319FF47}"/>
              </a:ext>
            </a:extLst>
          </p:cNvPr>
          <p:cNvSpPr/>
          <p:nvPr/>
        </p:nvSpPr>
        <p:spPr>
          <a:xfrm>
            <a:off x="7369274" y="13673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46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78831" y="307094"/>
            <a:ext cx="213840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이용자 계정의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관리자는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 바로 이동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r>
              <a:rPr lang="ko-KR" altLang="en-US" sz="900" b="1" dirty="0">
                <a:solidFill>
                  <a:schemeClr val="tx1"/>
                </a:solidFill>
              </a:rPr>
              <a:t>개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등록한 내용은 이용자 계정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화면의 검색 창 아래에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검색어를 등록할 수 있는 필드 추가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- 5</a:t>
            </a:r>
            <a:r>
              <a:rPr lang="ko-KR" altLang="en-US" sz="900" dirty="0">
                <a:solidFill>
                  <a:schemeClr val="tx1"/>
                </a:solidFill>
              </a:rPr>
              <a:t>개 필드 생성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 Alert(“</a:t>
            </a:r>
            <a:r>
              <a:rPr lang="ko-KR" altLang="en-US" sz="900" dirty="0">
                <a:solidFill>
                  <a:schemeClr val="tx1"/>
                </a:solidFill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</a:rPr>
              <a:t>5</a:t>
            </a:r>
            <a:r>
              <a:rPr lang="ko-KR" altLang="en-US" sz="900" dirty="0">
                <a:solidFill>
                  <a:schemeClr val="tx1"/>
                </a:solidFill>
              </a:rPr>
              <a:t>개만 사용할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필드 선택 후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선택한 필드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저장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입력한 내용이 이용자 화면에 반영 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자주 하는 질문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답변 등록 팝업에서 수정</a:t>
            </a:r>
            <a:r>
              <a:rPr lang="en-US" altLang="ko-KR" sz="900" dirty="0">
                <a:solidFill>
                  <a:schemeClr val="tx1"/>
                </a:solidFill>
              </a:rPr>
              <a:t>(35</a:t>
            </a:r>
            <a:r>
              <a:rPr lang="ko-KR" altLang="en-US" sz="900" dirty="0">
                <a:solidFill>
                  <a:schemeClr val="tx1"/>
                </a:solidFill>
              </a:rPr>
              <a:t>쪽 참조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</a:t>
            </a:r>
            <a:r>
              <a:rPr lang="ko-KR" altLang="en-US" sz="900" dirty="0">
                <a:solidFill>
                  <a:schemeClr val="tx1"/>
                </a:solidFill>
              </a:rPr>
              <a:t>글 삭제 →</a:t>
            </a:r>
            <a:r>
              <a:rPr lang="en-US" altLang="ko-KR" sz="900" dirty="0">
                <a:solidFill>
                  <a:schemeClr val="tx1"/>
                </a:solidFill>
              </a:rPr>
              <a:t> Alert(“</a:t>
            </a:r>
            <a:r>
              <a:rPr lang="ko-KR" altLang="en-US" sz="900" dirty="0">
                <a:solidFill>
                  <a:schemeClr val="tx1"/>
                </a:solidFill>
              </a:rPr>
              <a:t>글이 삭제 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질문 등록 팝업 노출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61231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41624"/>
            <a:ext cx="141865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542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061188" y="3019585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54194" y="3463116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48743"/>
              </p:ext>
            </p:extLst>
          </p:nvPr>
        </p:nvGraphicFramePr>
        <p:xfrm>
          <a:off x="2674284" y="3760553"/>
          <a:ext cx="581295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064">
                  <a:extLst>
                    <a:ext uri="{9D8B030D-6E8A-4147-A177-3AD203B41FA5}">
                      <a16:colId xmlns:a16="http://schemas.microsoft.com/office/drawing/2014/main" val="1560698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닫기 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  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Q 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회원가입을 했는데 게시판 글쓰기가 불가능 합니다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3. Q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잊어벼렸어요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보기 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2405766" y="904131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67848" y="6462035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/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767410" y="602128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132856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414068" y="11205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318142" y="2607892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707371" y="2604072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4259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4276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8257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93FA87-DB18-49C2-8DD4-F4F96EA89B5A}"/>
              </a:ext>
            </a:extLst>
          </p:cNvPr>
          <p:cNvGrpSpPr/>
          <p:nvPr/>
        </p:nvGrpSpPr>
        <p:grpSpPr>
          <a:xfrm>
            <a:off x="3626748" y="1024665"/>
            <a:ext cx="4732010" cy="216000"/>
            <a:chOff x="2483748" y="1055145"/>
            <a:chExt cx="4732010" cy="216000"/>
          </a:xfrm>
        </p:grpSpPr>
        <p:sp>
          <p:nvSpPr>
            <p:cNvPr id="72" name="직사각형 71"/>
            <p:cNvSpPr>
              <a:spLocks noChangeArrowheads="1"/>
            </p:cNvSpPr>
            <p:nvPr/>
          </p:nvSpPr>
          <p:spPr bwMode="auto">
            <a:xfrm>
              <a:off x="2654077" y="1055145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3" name="직사각형 72"/>
            <p:cNvSpPr>
              <a:spLocks noChangeArrowheads="1"/>
            </p:cNvSpPr>
            <p:nvPr/>
          </p:nvSpPr>
          <p:spPr bwMode="auto">
            <a:xfrm>
              <a:off x="3534320" y="1055145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48" y="1091708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9BA8ED-FECD-4829-8E21-3E81EA036F17}"/>
              </a:ext>
            </a:extLst>
          </p:cNvPr>
          <p:cNvGrpSpPr/>
          <p:nvPr/>
        </p:nvGrpSpPr>
        <p:grpSpPr>
          <a:xfrm>
            <a:off x="3623346" y="1289266"/>
            <a:ext cx="4735413" cy="216000"/>
            <a:chOff x="2480345" y="1298603"/>
            <a:chExt cx="4735413" cy="216000"/>
          </a:xfrm>
        </p:grpSpPr>
        <p:sp>
          <p:nvSpPr>
            <p:cNvPr id="74" name="직사각형 73"/>
            <p:cNvSpPr>
              <a:spLocks noChangeArrowheads="1"/>
            </p:cNvSpPr>
            <p:nvPr/>
          </p:nvSpPr>
          <p:spPr bwMode="auto">
            <a:xfrm>
              <a:off x="2654077" y="1298603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</a:p>
          </p:txBody>
        </p:sp>
        <p:sp>
          <p:nvSpPr>
            <p:cNvPr id="75" name="직사각형 74"/>
            <p:cNvSpPr>
              <a:spLocks noChangeArrowheads="1"/>
            </p:cNvSpPr>
            <p:nvPr/>
          </p:nvSpPr>
          <p:spPr bwMode="auto">
            <a:xfrm>
              <a:off x="3534320" y="1298603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45" y="1335166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F0D3-CEAD-495A-828C-4CFB84B65981}"/>
              </a:ext>
            </a:extLst>
          </p:cNvPr>
          <p:cNvGrpSpPr/>
          <p:nvPr/>
        </p:nvGrpSpPr>
        <p:grpSpPr>
          <a:xfrm>
            <a:off x="3619154" y="1553868"/>
            <a:ext cx="4739605" cy="216000"/>
            <a:chOff x="2476153" y="1553868"/>
            <a:chExt cx="4739605" cy="216000"/>
          </a:xfrm>
        </p:grpSpPr>
        <p:sp>
          <p:nvSpPr>
            <p:cNvPr id="76" name="직사각형 75"/>
            <p:cNvSpPr>
              <a:spLocks noChangeArrowheads="1"/>
            </p:cNvSpPr>
            <p:nvPr/>
          </p:nvSpPr>
          <p:spPr bwMode="auto">
            <a:xfrm>
              <a:off x="2654077" y="1553868"/>
              <a:ext cx="825227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검색어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입력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직사각형 76"/>
            <p:cNvSpPr>
              <a:spLocks noChangeArrowheads="1"/>
            </p:cNvSpPr>
            <p:nvPr/>
          </p:nvSpPr>
          <p:spPr bwMode="auto">
            <a:xfrm>
              <a:off x="3534320" y="1553868"/>
              <a:ext cx="3681438" cy="216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URL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입력</a:t>
              </a: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153" y="1590431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7627350" y="4956905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040751" y="4947380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타원 35"/>
          <p:cNvSpPr/>
          <p:nvPr/>
        </p:nvSpPr>
        <p:spPr>
          <a:xfrm>
            <a:off x="2277198" y="11383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94125" y="4941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41775" y="60392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4422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51293" y="288857"/>
            <a:ext cx="2138400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고객센터 </a:t>
            </a:r>
            <a:r>
              <a:rPr lang="en-US" altLang="ko-KR" sz="900" b="1" dirty="0">
                <a:solidFill>
                  <a:schemeClr val="tx1"/>
                </a:solidFill>
              </a:rPr>
              <a:t>&gt; </a:t>
            </a:r>
            <a:r>
              <a:rPr lang="ko-KR" altLang="en-US" sz="900" b="1" dirty="0">
                <a:solidFill>
                  <a:schemeClr val="tx1"/>
                </a:solidFill>
              </a:rPr>
              <a:t>자주 하는 질문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자주 하는 질문 등록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선택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</a:rPr>
              <a:t>카테고리 관리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에서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생성한 질문 카테고리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글 정상 등록 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글이 등록되었습니다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카테고리 </a:t>
            </a:r>
            <a:r>
              <a:rPr lang="ko-KR" altLang="en-US" sz="900" b="1" dirty="0" err="1">
                <a:solidFill>
                  <a:schemeClr val="tx1"/>
                </a:solidFill>
              </a:rPr>
              <a:t>미선택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카테고리를 선택해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제목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제목을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순번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순번을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 </a:t>
            </a:r>
            <a:r>
              <a:rPr lang="ko-KR" altLang="en-US" sz="900" dirty="0">
                <a:solidFill>
                  <a:schemeClr val="tx1"/>
                </a:solidFill>
              </a:rPr>
              <a:t>숫자만 입력할 수 있습니다</a:t>
            </a:r>
            <a:r>
              <a:rPr lang="en-US" altLang="ko-KR" sz="900" dirty="0">
                <a:solidFill>
                  <a:schemeClr val="tx1"/>
                </a:solidFill>
              </a:rPr>
              <a:t>.”)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내용 </a:t>
            </a:r>
            <a:r>
              <a:rPr lang="ko-KR" altLang="en-US" sz="900" b="1" dirty="0" err="1">
                <a:solidFill>
                  <a:schemeClr val="tx1"/>
                </a:solidFill>
              </a:rPr>
              <a:t>미입력</a:t>
            </a:r>
            <a:r>
              <a:rPr lang="ko-KR" altLang="en-US" sz="900" b="1" dirty="0">
                <a:solidFill>
                  <a:schemeClr val="tx1"/>
                </a:solidFill>
              </a:rPr>
              <a:t>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alert(“</a:t>
            </a:r>
            <a:r>
              <a:rPr lang="ko-KR" altLang="en-US" sz="900" dirty="0">
                <a:solidFill>
                  <a:schemeClr val="tx1"/>
                </a:solidFill>
              </a:rPr>
              <a:t>내용을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</a:rPr>
              <a:t>등록된 순번이 있을 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alert('</a:t>
            </a:r>
            <a:r>
              <a:rPr lang="ko-KR" altLang="en-US" sz="900" dirty="0">
                <a:solidFill>
                  <a:schemeClr val="tx1"/>
                </a:solidFill>
              </a:rPr>
              <a:t>같은 순번이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다른 순번으로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alert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 작성을 취소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팝업이 닫히며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작성 중이던 글은 손실 됨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6930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자주 하는 질문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16094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자주 하는 질문 </a:t>
            </a:r>
            <a:r>
              <a:rPr lang="en-US" altLang="ko-KR" sz="1100" b="1" dirty="0"/>
              <a:t>&gt; </a:t>
            </a:r>
            <a:r>
              <a:rPr lang="ko-KR" altLang="en-US" sz="1100" b="1" dirty="0"/>
              <a:t>등록하기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자주 하는 질문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414340" y="2764393"/>
            <a:ext cx="51896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  </a:t>
            </a:r>
            <a:r>
              <a:rPr lang="en-US" altLang="ko-KR" sz="1050" dirty="0"/>
              <a:t>| </a:t>
            </a:r>
            <a:r>
              <a:rPr lang="en-US" altLang="ko-KR" sz="1050" b="1" dirty="0"/>
              <a:t> </a:t>
            </a:r>
            <a:r>
              <a:rPr lang="ko-KR" altLang="en-US" sz="1050" dirty="0"/>
              <a:t>배송관련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상품구매</a:t>
            </a:r>
            <a:r>
              <a:rPr lang="en-US" altLang="ko-KR" sz="1050" dirty="0"/>
              <a:t>/</a:t>
            </a:r>
            <a:r>
              <a:rPr lang="ko-KR" altLang="en-US" sz="1050" dirty="0"/>
              <a:t>주문절차 및 취소  </a:t>
            </a:r>
            <a:r>
              <a:rPr lang="en-US" altLang="ko-KR" sz="1050" dirty="0"/>
              <a:t>|  </a:t>
            </a:r>
            <a:r>
              <a:rPr lang="ko-KR" altLang="en-US" sz="1050" dirty="0"/>
              <a:t>상품 판매방법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52167" y="3273008"/>
            <a:ext cx="40152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▶ </a:t>
            </a:r>
            <a:r>
              <a:rPr lang="en-US" altLang="ko-KR" sz="1050" b="1" dirty="0"/>
              <a:t>{</a:t>
            </a:r>
            <a:r>
              <a:rPr lang="ko-KR" altLang="en-US" sz="1050" b="1" dirty="0"/>
              <a:t>클릭한 카테고리 표기</a:t>
            </a:r>
            <a:r>
              <a:rPr lang="en-US" altLang="ko-KR" sz="1050" b="1" dirty="0"/>
              <a:t>} (</a:t>
            </a:r>
            <a:r>
              <a:rPr lang="ko-KR" altLang="en-US" sz="1050" b="1" dirty="0"/>
              <a:t>예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자주 하는 질문 </a:t>
            </a:r>
            <a:r>
              <a:rPr lang="en-US" altLang="ko-KR" sz="1050" b="1" dirty="0"/>
              <a:t>BEST</a:t>
            </a:r>
            <a:endParaRPr lang="ko-KR" altLang="en-US" sz="105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472257" y="3505361"/>
          <a:ext cx="5812956" cy="24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7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Q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제목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관리자에서 등록한 자주 하는 질문 내용 표기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Q  </a:t>
                      </a:r>
                      <a:r>
                        <a:rPr lang="ko-KR" altLang="en-US" sz="1000" dirty="0" err="1"/>
                        <a:t>모바일에서</a:t>
                      </a:r>
                      <a:r>
                        <a:rPr lang="ko-KR" altLang="en-US" sz="1000" dirty="0"/>
                        <a:t> 결제를 하면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상품 주문이 되었다고 했는데</a:t>
                      </a:r>
                      <a:r>
                        <a:rPr lang="en-US" altLang="ko-KR" sz="1000" baseline="0" dirty="0"/>
                        <a:t>... 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Q  </a:t>
                      </a:r>
                      <a:r>
                        <a:rPr lang="ko-KR" altLang="en-US" sz="1000" dirty="0"/>
                        <a:t>오픈 </a:t>
                      </a:r>
                      <a:r>
                        <a:rPr lang="ko-KR" altLang="en-US" sz="1000" dirty="0" err="1"/>
                        <a:t>숍에서</a:t>
                      </a:r>
                      <a:r>
                        <a:rPr lang="ko-KR" altLang="en-US" sz="1000" dirty="0"/>
                        <a:t> 구매를 했는데요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입금은 어떻게 하면 되나</a:t>
                      </a:r>
                      <a:r>
                        <a:rPr lang="en-US" altLang="ko-KR" sz="1000" dirty="0"/>
                        <a:t>...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557567" y="3559900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닫기 ▲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75895" y="5330667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80087" y="5662132"/>
            <a:ext cx="6895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보기 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405766" y="86603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00305" y="6392362"/>
            <a:ext cx="3028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[1] [2] </a:t>
            </a:r>
            <a:r>
              <a:rPr lang="en-US" altLang="ko-KR" sz="1200" b="1" dirty="0"/>
              <a:t>[3]</a:t>
            </a:r>
            <a:r>
              <a:rPr lang="en-US" altLang="ko-KR" sz="1000" dirty="0"/>
              <a:t>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 bwMode="auto">
          <a:xfrm>
            <a:off x="7565383" y="595915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질문등록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414068" y="2094756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3797078" y="1014916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4677320" y="1019176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4" name="직사각형 73"/>
          <p:cNvSpPr>
            <a:spLocks noChangeArrowheads="1"/>
          </p:cNvSpPr>
          <p:nvPr/>
        </p:nvSpPr>
        <p:spPr bwMode="auto">
          <a:xfrm>
            <a:off x="3797078" y="1258374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677320" y="1262634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3797078" y="1513639"/>
            <a:ext cx="825227" cy="1992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입력</a:t>
            </a:r>
            <a:endParaRPr lang="ko-KR" altLang="en-US" sz="900" b="1" dirty="0"/>
          </a:p>
        </p:txBody>
      </p: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4677320" y="1517899"/>
            <a:ext cx="3681438" cy="2140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14068" y="1082452"/>
            <a:ext cx="10906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검색 바로 이동</a:t>
            </a: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3671294" y="2352700"/>
            <a:ext cx="2304306" cy="24383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60523" y="2348880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29509" y="1387855"/>
            <a:ext cx="309563" cy="17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92401" y="1389535"/>
            <a:ext cx="546125" cy="163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5006356" y="1787674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16" y="104699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46" y="1298477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54" y="15335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7425323" y="5011720"/>
            <a:ext cx="360000" cy="1800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838724" y="5002195"/>
            <a:ext cx="360000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409825" y="381001"/>
            <a:ext cx="6305550" cy="6381749"/>
          </a:xfrm>
          <a:prstGeom prst="rect">
            <a:avLst/>
          </a:prstGeom>
          <a:solidFill>
            <a:schemeClr val="bg1">
              <a:alpha val="72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2787428" y="1248172"/>
            <a:ext cx="4971626" cy="34140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989759" y="1371254"/>
            <a:ext cx="2371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자주 하는 질문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답변 등록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)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2981872" y="142968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95136" y="1712895"/>
            <a:ext cx="47301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483653" y="1480389"/>
            <a:ext cx="108477" cy="104978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925292" y="2399556"/>
            <a:ext cx="4694709" cy="179070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2937250" y="2409037"/>
            <a:ext cx="4682751" cy="190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37169" y="4299001"/>
            <a:ext cx="576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완료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75984" y="4299001"/>
            <a:ext cx="576000" cy="216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925291" y="2102001"/>
            <a:ext cx="4694708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125385" y="1807245"/>
            <a:ext cx="1164975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순번 입력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79259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257961" y="42990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  <a:r>
              <a:rPr lang="en-US" altLang="ko-KR" dirty="0"/>
              <a:t>/ </a:t>
            </a:r>
            <a:r>
              <a:rPr lang="ko-KR" altLang="en-US" dirty="0"/>
              <a:t>답변 등록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팝업</a:t>
            </a:r>
          </a:p>
        </p:txBody>
      </p:sp>
      <p:grpSp>
        <p:nvGrpSpPr>
          <p:cNvPr id="6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0FCA25B-FFD4-40DA-BECE-7F8E589C0C2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19734" y="1806760"/>
            <a:ext cx="1152000" cy="244803"/>
            <a:chOff x="441436" y="1553110"/>
            <a:chExt cx="1522392" cy="213254"/>
          </a:xfrm>
          <a:solidFill>
            <a:srgbClr val="FFFFFF"/>
          </a:solidFill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72E5CE4-6CC2-462C-92C5-B310C85792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41436" y="1553116"/>
              <a:ext cx="1303035" cy="213248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선택</a:t>
              </a:r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7231F63-7194-4A23-AF70-56D044C113D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44470" y="1553110"/>
              <a:ext cx="219358" cy="213251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1AA86FB-C83F-41A1-845B-9D2B6630E026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811854" y="1656364"/>
              <a:ext cx="84588" cy="3151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012879AD-CC48-4CF8-AFDE-16308B4901A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474263" y="2608513"/>
            <a:ext cx="144000" cy="1584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8042AB8F-C39B-405D-94F6-0F59F41E3A35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E930AFF-2A7B-4362-AA23-D1EE2548969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5400000">
              <a:off x="4431742" y="2622727"/>
              <a:ext cx="1414041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55FB11-28C5-49F4-9137-56B34F41A6EB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7937" y="1763557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9647C10-B4EC-4510-928C-4153F401D3F7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7937" y="3783872"/>
              <a:ext cx="61654" cy="678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2755124" y="18337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11428" y="323131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리스트의 기능은 이용자 화면과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동일하며</a:t>
            </a:r>
            <a:r>
              <a:rPr lang="en-US" altLang="ko-KR" sz="900" dirty="0">
                <a:solidFill>
                  <a:schemeClr val="tx1"/>
                </a:solidFill>
              </a:rPr>
              <a:t>, Admin</a:t>
            </a:r>
            <a:r>
              <a:rPr lang="ko-KR" altLang="en-US" sz="900" dirty="0">
                <a:solidFill>
                  <a:schemeClr val="tx1"/>
                </a:solidFill>
              </a:rPr>
              <a:t>에서는 모든 </a:t>
            </a:r>
            <a:r>
              <a:rPr lang="ko-KR" altLang="en-US" sz="900" dirty="0" err="1">
                <a:solidFill>
                  <a:schemeClr val="tx1"/>
                </a:solidFill>
              </a:rPr>
              <a:t>문의글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 수정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삭제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검색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+</a:t>
            </a:r>
            <a:r>
              <a:rPr lang="ko-KR" altLang="en-US" sz="900" dirty="0">
                <a:solidFill>
                  <a:schemeClr val="tx1"/>
                </a:solidFill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내용 검색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없는 경우</a:t>
            </a:r>
            <a:r>
              <a:rPr lang="en-US" altLang="ko-KR" sz="9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 '</a:t>
            </a:r>
            <a:r>
              <a:rPr lang="ko-KR" altLang="en-US" sz="900" dirty="0">
                <a:solidFill>
                  <a:schemeClr val="tx1"/>
                </a:solidFill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</a:rPr>
              <a:t>'</a:t>
            </a:r>
            <a:r>
              <a:rPr lang="ko-KR" altLang="en-US" sz="900" dirty="0">
                <a:solidFill>
                  <a:schemeClr val="tx1"/>
                </a:solidFill>
              </a:rPr>
              <a:t> 문구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선택 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 선택 후 클릭 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confirm('</a:t>
            </a:r>
            <a:r>
              <a:rPr lang="ko-KR" altLang="en-US" sz="900" dirty="0">
                <a:solidFill>
                  <a:schemeClr val="tx1"/>
                </a:solidFill>
              </a:rPr>
              <a:t>선택한 이벤트를 삭제 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</a:t>
            </a:r>
            <a:r>
              <a:rPr lang="ko-KR" altLang="en-US" sz="900" dirty="0">
                <a:solidFill>
                  <a:schemeClr val="tx1"/>
                </a:solidFill>
              </a:rPr>
              <a:t>하시겠습니까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삭제됨 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alert('</a:t>
            </a:r>
            <a:r>
              <a:rPr lang="ko-KR" altLang="en-US" sz="900" dirty="0">
                <a:solidFill>
                  <a:schemeClr val="tx1"/>
                </a:solidFill>
              </a:rPr>
              <a:t>삭제 </a:t>
            </a:r>
            <a:r>
              <a:rPr lang="ko-KR" altLang="en-US" sz="900" dirty="0" err="1">
                <a:solidFill>
                  <a:schemeClr val="tx1"/>
                </a:solidFill>
              </a:rPr>
              <a:t>되었습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 err="1">
                <a:solidFill>
                  <a:schemeClr val="tx1"/>
                </a:solidFill>
              </a:rPr>
              <a:t>니다</a:t>
            </a:r>
            <a:r>
              <a:rPr lang="en-US" altLang="ko-KR" sz="900" dirty="0">
                <a:solidFill>
                  <a:schemeClr val="tx1"/>
                </a:solidFill>
              </a:rPr>
              <a:t>.')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페이지로 노출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21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4" y="603524"/>
            <a:ext cx="8960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리스트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415291" y="862427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7708258" y="6199561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39682" y="6566493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[1] [2] </a:t>
            </a:r>
            <a:r>
              <a:rPr lang="en-US" altLang="ko-KR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[3]</a:t>
            </a:r>
            <a:r>
              <a:rPr lang="en-US" altLang="ko-KR" sz="900" dirty="0"/>
              <a:t>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424816" y="6112984"/>
            <a:ext cx="6011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 bwMode="auto">
          <a:xfrm>
            <a:off x="2450458" y="6209086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149695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240407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31020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4216342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8" y="51224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/>
          <p:cNvSpPr/>
          <p:nvPr/>
        </p:nvSpPr>
        <p:spPr>
          <a:xfrm>
            <a:off x="2324823" y="62342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525473" y="62152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리스트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83829D-F448-4796-BF29-A3F3F7D2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125" y="100662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내용을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E161CD3-9D9C-4278-AF2B-2650B6D87349}"/>
              </a:ext>
            </a:extLst>
          </p:cNvPr>
          <p:cNvGrpSpPr/>
          <p:nvPr/>
        </p:nvGrpSpPr>
        <p:grpSpPr>
          <a:xfrm>
            <a:off x="3359862" y="1007374"/>
            <a:ext cx="1080000" cy="239593"/>
            <a:chOff x="3172974" y="961098"/>
            <a:chExt cx="1080000" cy="239593"/>
          </a:xfrm>
        </p:grpSpPr>
        <p:sp>
          <p:nvSpPr>
            <p:cNvPr id="6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04261A-185E-4CD7-BD0F-5A933B890C2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카테고리 전체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E4EEA1-431B-4913-BEE6-43894F58A9CB}"/>
                </a:ext>
              </a:extLst>
            </p:cNvPr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69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3E4CAA-7242-4750-A303-5FFD5929E12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A7765DC-69EB-4DD0-A816-81738CC406F6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Button">
            <a:extLst>
              <a:ext uri="{FF2B5EF4-FFF2-40B4-BE49-F238E27FC236}">
                <a16:creationId xmlns:a16="http://schemas.microsoft.com/office/drawing/2014/main" id="{B60F83BF-006E-4500-8477-2AC5DFDB1428}"/>
              </a:ext>
            </a:extLst>
          </p:cNvPr>
          <p:cNvSpPr>
            <a:spLocks/>
          </p:cNvSpPr>
          <p:nvPr/>
        </p:nvSpPr>
        <p:spPr bwMode="auto">
          <a:xfrm>
            <a:off x="6981807" y="1006569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086522" y="1019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F3B77D0-38CD-4892-9646-B1AACDD5D911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5122476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9869038-89A9-4BF5-9F9B-351830D14986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4216342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1E32D204-338D-4C86-8EB1-9A1787A9254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3310208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2CD4F8F-7CE0-47F4-B380-29E17E0AFCA9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2404074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76C9E0D-5303-479E-9A14-7DDEFDC3A8AF}"/>
              </a:ext>
            </a:extLst>
          </p:cNvPr>
          <p:cNvGraphicFramePr>
            <a:graphicFrameLocks noGrp="1"/>
          </p:cNvGraphicFramePr>
          <p:nvPr/>
        </p:nvGraphicFramePr>
        <p:xfrm>
          <a:off x="2642254" y="1496951"/>
          <a:ext cx="1647824" cy="750937"/>
        </p:xfrm>
        <a:graphic>
          <a:graphicData uri="http://schemas.openxmlformats.org/drawingml/2006/table">
            <a:tbl>
              <a:tblPr/>
              <a:tblGrid>
                <a:gridCol w="164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9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3CF089-F2F5-408E-B73D-56D69702DF47}"/>
              </a:ext>
            </a:extLst>
          </p:cNvPr>
          <p:cNvSpPr/>
          <p:nvPr/>
        </p:nvSpPr>
        <p:spPr>
          <a:xfrm>
            <a:off x="4333883" y="1433634"/>
            <a:ext cx="3001487" cy="83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요약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8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시작일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~ {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종료일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5D01B1-23AD-4C1A-B953-B44D7B8E8FBE}"/>
              </a:ext>
            </a:extLst>
          </p:cNvPr>
          <p:cNvSpPr/>
          <p:nvPr/>
        </p:nvSpPr>
        <p:spPr>
          <a:xfrm>
            <a:off x="7654976" y="1466478"/>
            <a:ext cx="10935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{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7DBA37-7CBA-4531-8A0F-61528224A6AE}"/>
              </a:ext>
            </a:extLst>
          </p:cNvPr>
          <p:cNvSpPr/>
          <p:nvPr/>
        </p:nvSpPr>
        <p:spPr>
          <a:xfrm>
            <a:off x="7654976" y="23713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8440E1-172B-412E-A2C9-85804C125A7F}"/>
              </a:ext>
            </a:extLst>
          </p:cNvPr>
          <p:cNvSpPr/>
          <p:nvPr/>
        </p:nvSpPr>
        <p:spPr>
          <a:xfrm>
            <a:off x="7654976" y="32476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E7C590-8E14-4502-BDF2-2CA8880294EC}"/>
              </a:ext>
            </a:extLst>
          </p:cNvPr>
          <p:cNvSpPr/>
          <p:nvPr/>
        </p:nvSpPr>
        <p:spPr>
          <a:xfrm>
            <a:off x="7654976" y="416205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8B9F06-86DB-4C8D-B857-6721534A4234}"/>
              </a:ext>
            </a:extLst>
          </p:cNvPr>
          <p:cNvSpPr/>
          <p:nvPr/>
        </p:nvSpPr>
        <p:spPr>
          <a:xfrm>
            <a:off x="7654976" y="5095503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35466DB-54B3-403C-BD2E-C82981D6152C}"/>
              </a:ext>
            </a:extLst>
          </p:cNvPr>
          <p:cNvSpPr/>
          <p:nvPr/>
        </p:nvSpPr>
        <p:spPr>
          <a:xfrm>
            <a:off x="2961862" y="1758922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2580F8-124E-4093-B256-9A43FC25559B}"/>
              </a:ext>
            </a:extLst>
          </p:cNvPr>
          <p:cNvSpPr/>
          <p:nvPr/>
        </p:nvSpPr>
        <p:spPr>
          <a:xfrm>
            <a:off x="2961862" y="2664823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2C1298-DF75-4C5E-A2B9-92E5A85AB356}"/>
              </a:ext>
            </a:extLst>
          </p:cNvPr>
          <p:cNvSpPr/>
          <p:nvPr/>
        </p:nvSpPr>
        <p:spPr>
          <a:xfrm>
            <a:off x="2961862" y="3570724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BB7D7C-21D4-4C59-B52A-A5747A83AF92}"/>
              </a:ext>
            </a:extLst>
          </p:cNvPr>
          <p:cNvSpPr/>
          <p:nvPr/>
        </p:nvSpPr>
        <p:spPr>
          <a:xfrm>
            <a:off x="2961862" y="4476625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AF1EBDD-0247-4CAF-99CB-2EB20A34608B}"/>
              </a:ext>
            </a:extLst>
          </p:cNvPr>
          <p:cNvSpPr/>
          <p:nvPr/>
        </p:nvSpPr>
        <p:spPr>
          <a:xfrm>
            <a:off x="2961862" y="5382528"/>
            <a:ext cx="100861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3A422A-4DA3-4BA4-BB5F-0F773A4B3DE5}"/>
              </a:ext>
            </a:extLst>
          </p:cNvPr>
          <p:cNvSpPr/>
          <p:nvPr/>
        </p:nvSpPr>
        <p:spPr>
          <a:xfrm>
            <a:off x="4333883" y="2365950"/>
            <a:ext cx="3001487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8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8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94B36FE-768E-4381-BB11-EBB1AABC0DB6}"/>
              </a:ext>
            </a:extLst>
          </p:cNvPr>
          <p:cNvSpPr/>
          <p:nvPr/>
        </p:nvSpPr>
        <p:spPr>
          <a:xfrm>
            <a:off x="4333883" y="3268253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CE7217-90B8-4183-99F3-0FF0AC869CC4}"/>
              </a:ext>
            </a:extLst>
          </p:cNvPr>
          <p:cNvSpPr/>
          <p:nvPr/>
        </p:nvSpPr>
        <p:spPr>
          <a:xfrm>
            <a:off x="4333883" y="4172079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C244076-377D-45B8-B8BE-3035EBBB98F2}"/>
              </a:ext>
            </a:extLst>
          </p:cNvPr>
          <p:cNvSpPr/>
          <p:nvPr/>
        </p:nvSpPr>
        <p:spPr>
          <a:xfrm>
            <a:off x="4333883" y="5075905"/>
            <a:ext cx="300148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작성하는 분에겐 소정의 포인트를 드립니다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2022.08.01.  ~ 2022.08.31. 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98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9970"/>
              </p:ext>
            </p:extLst>
          </p:nvPr>
        </p:nvGraphicFramePr>
        <p:xfrm>
          <a:off x="1330400" y="881624"/>
          <a:ext cx="9394750" cy="208040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 공지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자주 하는 질문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이벤트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GNB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서브메뉴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고객센터 상단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77456"/>
              </p:ext>
            </p:extLst>
          </p:nvPr>
        </p:nvGraphicFramePr>
        <p:xfrm>
          <a:off x="1330400" y="4082403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인기 순위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약관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정책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결제 방법 설정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927" y="34890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상세 보기 기능은 이용자 화면과 동일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목록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보던 리스트 페이지로 돌아감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 글을 클릭하였다면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리스트  </a:t>
            </a:r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>
                <a:solidFill>
                  <a:schemeClr val="tx1"/>
                </a:solidFill>
              </a:rPr>
              <a:t>페이지로 돌아감 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</a:rPr>
              <a:t>이전글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이전글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</a:rPr>
              <a:t>다음글</a:t>
            </a:r>
            <a:r>
              <a:rPr lang="ko-KR" altLang="en-US" sz="900" b="1" dirty="0">
                <a:solidFill>
                  <a:schemeClr val="tx1"/>
                </a:solidFill>
              </a:rPr>
              <a:t>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다음글</a:t>
            </a:r>
            <a:r>
              <a:rPr lang="ko-KR" altLang="en-US" sz="900" dirty="0">
                <a:solidFill>
                  <a:schemeClr val="tx1"/>
                </a:solidFill>
              </a:rPr>
              <a:t> 상세 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3</a:t>
            </a:r>
            <a:r>
              <a:rPr lang="ko-KR" altLang="en-US" sz="900" dirty="0">
                <a:solidFill>
                  <a:schemeClr val="tx1"/>
                </a:solidFill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</a:rPr>
              <a:t>4</a:t>
            </a:r>
            <a:r>
              <a:rPr lang="ko-KR" altLang="en-US" sz="900" dirty="0">
                <a:solidFill>
                  <a:schemeClr val="tx1"/>
                </a:solidFill>
              </a:rPr>
              <a:t>번 글로 이동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이벤트 등록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글쓰기 페이지로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- 61P</a:t>
            </a:r>
            <a:r>
              <a:rPr lang="ko-KR" altLang="en-US" sz="900" dirty="0">
                <a:solidFill>
                  <a:schemeClr val="tx1"/>
                </a:solidFill>
              </a:rPr>
              <a:t> 참고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수정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글 수정 상태로 변경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삭제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</a:rPr>
              <a:t>Confirm ('</a:t>
            </a:r>
            <a:r>
              <a:rPr lang="ko-KR" altLang="en-US" sz="900" dirty="0">
                <a:solidFill>
                  <a:schemeClr val="tx1"/>
                </a:solidFill>
              </a:rPr>
              <a:t>글을 삭제 </a:t>
            </a:r>
            <a:r>
              <a:rPr lang="ko-KR" altLang="en-US" sz="900" dirty="0" err="1">
                <a:solidFill>
                  <a:schemeClr val="tx1"/>
                </a:solidFill>
              </a:rPr>
              <a:t>하시겠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습니까</a:t>
            </a:r>
            <a:r>
              <a:rPr lang="en-US" altLang="ko-KR" sz="900" dirty="0">
                <a:solidFill>
                  <a:schemeClr val="tx1"/>
                </a:solidFill>
              </a:rPr>
              <a:t>?')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글이 삭제되며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   </a:t>
            </a:r>
            <a:r>
              <a:rPr lang="ko-KR" altLang="en-US" sz="900" dirty="0">
                <a:solidFill>
                  <a:schemeClr val="tx1"/>
                </a:solidFill>
              </a:rPr>
              <a:t>리스트로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→</a:t>
            </a:r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2637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리스트 </a:t>
            </a:r>
            <a:r>
              <a:rPr lang="en-US" altLang="ko-KR" sz="900" dirty="0"/>
              <a:t>&gt; </a:t>
            </a:r>
            <a:r>
              <a:rPr lang="ko-KR" altLang="en-US" sz="900" dirty="0"/>
              <a:t>상세 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이벤트 상세 보기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51315" y="1126417"/>
            <a:ext cx="1518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/>
              <a:t>리뷰 작성하기 이벤트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83024" y="1496487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2017.01.01  ~ 2017.01.31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7641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172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이전글</a:t>
            </a:r>
            <a:r>
              <a:rPr lang="ko-KR" altLang="en-US" sz="9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17366" y="6214499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err="1">
                <a:solidFill>
                  <a:schemeClr val="tx1"/>
                </a:solidFill>
              </a:rPr>
              <a:t>다음글</a:t>
            </a:r>
            <a:r>
              <a:rPr lang="ko-KR" altLang="en-US" sz="90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472755" y="17802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63230" y="1437377"/>
            <a:ext cx="59541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84166" y="1949717"/>
          <a:ext cx="5933231" cy="3889109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1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 bwMode="auto">
          <a:xfrm>
            <a:off x="7670158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691768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6136633" y="6217518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이벤트 등록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385493" y="603736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7629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630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63158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396556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2107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04551" y="60551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이벤트 리스트 </a:t>
            </a:r>
            <a:r>
              <a:rPr lang="en-US" altLang="ko-KR" dirty="0"/>
              <a:t>&gt; </a:t>
            </a:r>
            <a:r>
              <a:rPr lang="ko-KR" altLang="en-US" dirty="0"/>
              <a:t>상세 보기</a:t>
            </a:r>
          </a:p>
        </p:txBody>
      </p:sp>
    </p:spTree>
    <p:extLst>
      <p:ext uri="{BB962C8B-B14F-4D97-AF65-F5344CB8AC3E}">
        <p14:creationId xmlns:p14="http://schemas.microsoft.com/office/powerpoint/2010/main" val="1177285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596161" y="353363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</a:t>
            </a:r>
            <a:r>
              <a:rPr lang="en-US" altLang="ko-KR" sz="900" b="1" dirty="0">
                <a:solidFill>
                  <a:schemeClr val="tx1"/>
                </a:solidFill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</a:rPr>
              <a:t>이벤트</a:t>
            </a:r>
            <a:r>
              <a:rPr lang="en-US" altLang="ko-KR" sz="900" b="1" dirty="0">
                <a:solidFill>
                  <a:schemeClr val="tx1"/>
                </a:solidFill>
              </a:rPr>
              <a:t>] </a:t>
            </a:r>
            <a:r>
              <a:rPr lang="ko-KR" altLang="en-US" sz="900" b="1" dirty="0">
                <a:solidFill>
                  <a:schemeClr val="tx1"/>
                </a:solidFill>
              </a:rPr>
              <a:t>관리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 - </a:t>
            </a:r>
            <a:r>
              <a:rPr lang="ko-KR" altLang="en-US" sz="900" dirty="0">
                <a:solidFill>
                  <a:schemeClr val="tx1"/>
                </a:solidFill>
              </a:rPr>
              <a:t>이벤트 등록 화면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제목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이벤트 요약 내용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- 000</a:t>
            </a:r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제한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이벤트 기간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달력 기능을 통해 입력할 수 있음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이벤트는 설정한 이벤트 기간에만 이용자 화면 이벤트 리스트에 노출됨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조회수 시작 카운트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입력한 숫자부터 조회수가 시작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PC, </a:t>
            </a:r>
            <a:r>
              <a:rPr lang="ko-KR" altLang="en-US" sz="900" b="1" dirty="0">
                <a:solidFill>
                  <a:schemeClr val="tx1"/>
                </a:solidFill>
              </a:rPr>
              <a:t>모바일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선택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PC, </a:t>
            </a:r>
            <a:r>
              <a:rPr lang="ko-KR" altLang="en-US" sz="900" dirty="0">
                <a:solidFill>
                  <a:schemeClr val="tx1"/>
                </a:solidFill>
              </a:rPr>
              <a:t>모바일용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다른 사이즈로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이벤트 등록 가능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</a:rPr>
              <a:t>리스트 이미지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등록 시 미리 보기 기능 제공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</a:rPr>
              <a:t>이벤트 내용 입력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에디터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또는 </a:t>
            </a:r>
            <a:r>
              <a:rPr lang="en-US" altLang="ko-KR" sz="900" dirty="0">
                <a:solidFill>
                  <a:schemeClr val="tx1"/>
                </a:solidFill>
              </a:rPr>
              <a:t>HTML</a:t>
            </a:r>
            <a:r>
              <a:rPr lang="ko-KR" altLang="en-US" sz="900" dirty="0">
                <a:solidFill>
                  <a:schemeClr val="tx1"/>
                </a:solidFill>
              </a:rPr>
              <a:t> 방법으로 입력 가능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기본은 에디터 화면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</a:rPr>
              <a:t>등록 완료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검사 진행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검사 표 참고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</a:rPr>
              <a:t>등록 취소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Confirm(“</a:t>
            </a:r>
            <a:r>
              <a:rPr lang="ko-KR" altLang="en-US" sz="900" dirty="0">
                <a:solidFill>
                  <a:schemeClr val="tx1"/>
                </a:solidFill>
              </a:rPr>
              <a:t>등록을 취소하시겠습니까</a:t>
            </a:r>
            <a:r>
              <a:rPr lang="en-US" altLang="ko-KR" sz="900" dirty="0">
                <a:solidFill>
                  <a:schemeClr val="tx1"/>
                </a:solidFill>
              </a:rPr>
              <a:t>?”)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이벤트 리스트로 이동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작성 중인 글은 삭제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</a:rPr>
              <a:t>닫힘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7" y="323131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이벤트 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수정하기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428066" y="603524"/>
            <a:ext cx="15797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/>
              <a:t>|  </a:t>
            </a:r>
            <a:r>
              <a:rPr lang="ko-KR" altLang="en-US" sz="1100" b="1" dirty="0"/>
              <a:t>이벤트 등록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수정하기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불편</a:t>
            </a:r>
            <a:r>
              <a:rPr lang="en-US" altLang="ko-KR" sz="900" dirty="0"/>
              <a:t>/</a:t>
            </a:r>
            <a:r>
              <a:rPr lang="ko-KR" altLang="en-US" sz="900" dirty="0"/>
              <a:t>불만 사항 접수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이벤트</a:t>
            </a:r>
            <a:endParaRPr lang="en-US" altLang="ko-KR" sz="900" dirty="0">
              <a:solidFill>
                <a:srgbClr val="FF0000"/>
              </a:solidFill>
            </a:endParaRPr>
          </a:p>
          <a:p>
            <a:pPr>
              <a:lnSpc>
                <a:spcPts val="1400"/>
              </a:lnSpc>
              <a:defRPr/>
            </a:pP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2447924" y="933475"/>
            <a:ext cx="601027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442643" y="83671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447924" y="1266850"/>
            <a:ext cx="6010276" cy="55242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요약 내용을 입력하세요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343750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시작일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4839175" y="1954086"/>
            <a:ext cx="1220610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     </a:t>
            </a:r>
            <a:r>
              <a:rPr lang="ko-KR" altLang="en-US" sz="1000" dirty="0"/>
              <a:t>종료일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59364" y="1946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alendar"/>
          <p:cNvSpPr>
            <a:spLocks noChangeAspect="1" noEditPoints="1"/>
          </p:cNvSpPr>
          <p:nvPr/>
        </p:nvSpPr>
        <p:spPr bwMode="auto">
          <a:xfrm>
            <a:off x="3394233" y="2011790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lendar"/>
          <p:cNvSpPr>
            <a:spLocks noChangeAspect="1" noEditPoints="1"/>
          </p:cNvSpPr>
          <p:nvPr/>
        </p:nvSpPr>
        <p:spPr bwMode="auto">
          <a:xfrm>
            <a:off x="4891088" y="2004002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462" y="1940422"/>
            <a:ext cx="967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이벤트 기간 </a:t>
            </a:r>
            <a:r>
              <a:rPr lang="en-US" altLang="ko-KR" sz="1000" dirty="0">
                <a:solidFill>
                  <a:srgbClr val="000000"/>
                </a:solidFill>
              </a:rPr>
              <a:t>: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417215" y="3315277"/>
            <a:ext cx="6364835" cy="302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이벤트 내용을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/>
        </p:nvSpPr>
        <p:spPr bwMode="auto">
          <a:xfrm>
            <a:off x="2418036" y="2434422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/>
              <a:t>PC</a:t>
            </a:r>
            <a:endParaRPr lang="ko-KR" altLang="en-US" sz="1000" dirty="0"/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3307309" y="2434422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32" name="직사각형 31"/>
          <p:cNvSpPr>
            <a:spLocks noChangeArrowheads="1"/>
          </p:cNvSpPr>
          <p:nvPr/>
        </p:nvSpPr>
        <p:spPr bwMode="auto">
          <a:xfrm>
            <a:off x="2432424" y="3334004"/>
            <a:ext cx="6349626" cy="197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에디터</a:t>
            </a:r>
            <a:r>
              <a:rPr lang="en-US" altLang="ko-KR" sz="1000" dirty="0"/>
              <a:t>(editor)</a:t>
            </a:r>
            <a:r>
              <a:rPr lang="ko-KR" altLang="en-US" sz="1000" dirty="0"/>
              <a:t> 기능 노출</a:t>
            </a:r>
            <a:endParaRPr lang="en-US" altLang="ko-KR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77533" y="1968997"/>
            <a:ext cx="14436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</a:rPr>
              <a:t>조회수 시작 카운트 </a:t>
            </a:r>
            <a:r>
              <a:rPr lang="en-US" altLang="ko-KR" sz="1000" b="1" dirty="0">
                <a:solidFill>
                  <a:srgbClr val="000000"/>
                </a:solidFill>
              </a:rPr>
              <a:t>: 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496651" y="1973136"/>
            <a:ext cx="9520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764" y="6443811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등록 완료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707226" y="6443811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등록 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92910" y="2864347"/>
            <a:ext cx="1123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dirty="0">
                <a:solidFill>
                  <a:srgbClr val="000000"/>
                </a:solidFill>
              </a:rPr>
              <a:t>리스트 이미지 </a:t>
            </a:r>
            <a:r>
              <a:rPr lang="en-US" altLang="ko-KR" sz="1000" dirty="0">
                <a:solidFill>
                  <a:srgbClr val="000000"/>
                </a:solidFill>
              </a:rPr>
              <a:t>: 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847832" y="2864346"/>
            <a:ext cx="650329" cy="2591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5029201" y="2869920"/>
            <a:ext cx="2743200" cy="25354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2417215" y="2686627"/>
            <a:ext cx="6364835" cy="62807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2584275" y="2791079"/>
            <a:ext cx="1139406" cy="41532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등록된 이미지가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없습니다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56464" y="3967146"/>
          <a:ext cx="5777918" cy="1940559"/>
        </p:xfrm>
        <a:graphic>
          <a:graphicData uri="http://schemas.openxmlformats.org/drawingml/2006/table">
            <a:tbl>
              <a:tblPr/>
              <a:tblGrid>
                <a:gridCol w="204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5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예측 행동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안내 문구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 클릭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요약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미선택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 종료일이 시작일 보다 늦거나 과거의 날짜 선택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기간의 종료일은 시작일보다 늦거나 과거 날짜로 선택할 수 없습니다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기간을 다시 선택해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 시작 카운트 숫자 이외의 다른 문자 입력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조회수는 숫자만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리스트 이미지를 등록해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미등록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2277198" y="957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77198" y="1309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77198" y="19575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68148" y="19861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852759" y="28830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77198" y="2462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277198" y="36244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19429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71356" y="64798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게시판 관리 </a:t>
            </a:r>
            <a:r>
              <a:rPr lang="en-US" altLang="ko-KR"/>
              <a:t>&gt; </a:t>
            </a:r>
            <a:r>
              <a:rPr lang="ko-KR" altLang="en-US"/>
              <a:t>이벤트 등록</a:t>
            </a:r>
            <a:r>
              <a:rPr lang="en-US" altLang="ko-KR"/>
              <a:t>/ </a:t>
            </a:r>
            <a:r>
              <a:rPr lang="ko-KR" altLang="en-US"/>
              <a:t>수정하기</a:t>
            </a:r>
            <a:endParaRPr lang="ko-KR" altLang="en-US" dirty="0"/>
          </a:p>
        </p:txBody>
      </p:sp>
      <p:grpSp>
        <p:nvGrpSpPr>
          <p:cNvPr id="52" name="Scrollbar" descr="&lt;SmartSettings&gt;&lt;SmartResize enabled=&quot;True&quot; minWidth=&quot;7&quot; minHeight=&quot;60&quot; /&gt;&lt;/SmartSettings&gt;">
            <a:extLst>
              <a:ext uri="{FF2B5EF4-FFF2-40B4-BE49-F238E27FC236}">
                <a16:creationId xmlns:a16="http://schemas.microsoft.com/office/drawing/2014/main" id="{931A5788-5377-4338-B985-2B5CE138C6A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10933" y="3529309"/>
            <a:ext cx="173361" cy="2808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2EBDD6DD-DF6F-4EE2-B81A-A5BC6F02FC59}"/>
                </a:ext>
              </a:extLst>
            </p:cNvPr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F06CCDD-6D1A-467D-B983-095DC31DA6A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5400000">
              <a:off x="4267238" y="2648972"/>
              <a:ext cx="1743042" cy="9493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9114BEC-753D-4D67-9BB5-5BD7FBE4215B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15136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1DC71DC-41B9-424E-9AEE-42FBFF42735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59265"/>
              <a:ext cx="51212" cy="3825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양쪽 모서리가 둥근 사각형 27"/>
          <p:cNvSpPr/>
          <p:nvPr/>
        </p:nvSpPr>
        <p:spPr bwMode="auto">
          <a:xfrm>
            <a:off x="6988633" y="6124284"/>
            <a:ext cx="764679" cy="21451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1000" dirty="0"/>
              <a:t>에디터</a:t>
            </a:r>
          </a:p>
        </p:txBody>
      </p:sp>
      <p:sp>
        <p:nvSpPr>
          <p:cNvPr id="29" name="양쪽 모서리가 둥근 사각형 28"/>
          <p:cNvSpPr/>
          <p:nvPr/>
        </p:nvSpPr>
        <p:spPr bwMode="auto">
          <a:xfrm>
            <a:off x="7749734" y="6124284"/>
            <a:ext cx="764679" cy="214511"/>
          </a:xfrm>
          <a:prstGeom prst="round2Same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1000" dirty="0"/>
              <a:t>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789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6E33978-3347-433E-981E-56A70C0E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92523"/>
              </p:ext>
            </p:extLst>
          </p:nvPr>
        </p:nvGraphicFramePr>
        <p:xfrm>
          <a:off x="2442617" y="1822163"/>
          <a:ext cx="6245669" cy="355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951">
                  <a:extLst>
                    <a:ext uri="{9D8B030D-6E8A-4147-A177-3AD203B41FA5}">
                      <a16:colId xmlns:a16="http://schemas.microsoft.com/office/drawing/2014/main" val="2556765756"/>
                    </a:ext>
                  </a:extLst>
                </a:gridCol>
                <a:gridCol w="1056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내용 보기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 사유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제목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}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41720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564006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욕설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비방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43478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9866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61165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욕설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875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리뷰 도배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리뷰도배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5674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불편해요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94591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anose="05000000000000000000" pitchFamily="2" charset="2"/>
                        </a:rPr>
                        <a:t>□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 광고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허위광고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User01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2017-08-23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8471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9550482" y="33025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 접수 리스트 화면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신고 사유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값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리뷰 도배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욕설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비방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허위 광고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기타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 시 해당 신고 사유만 표기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</a:rPr>
              <a:t>처리 전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처리 완료 탭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</a:rPr>
              <a:t>상품명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상품명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해당 상품의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상세 보기 화면으로 연결</a:t>
            </a:r>
            <a:r>
              <a:rPr lang="en-US" altLang="ko-KR" sz="900" dirty="0">
                <a:solidFill>
                  <a:schemeClr val="tx1"/>
                </a:solidFill>
              </a:rPr>
              <a:t>(Blank)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</a:rPr>
              <a:t>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r>
              <a:rPr lang="en-US" altLang="ko-KR" sz="900" dirty="0">
                <a:solidFill>
                  <a:schemeClr val="tx1"/>
                </a:solidFill>
              </a:rPr>
              <a:t>(40</a:t>
            </a:r>
            <a:r>
              <a:rPr lang="ko-KR" altLang="en-US" sz="900" dirty="0">
                <a:solidFill>
                  <a:schemeClr val="tx1"/>
                </a:solidFill>
              </a:rPr>
              <a:t>쪽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참고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</a:rPr>
              <a:t>선택 처리 완료 이동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선택한 항목이 처리 완료 탭 목록으로 이동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</a:t>
            </a:r>
            <a:r>
              <a:rPr lang="en-US" altLang="ko-KR" sz="900" dirty="0"/>
              <a:t>/</a:t>
            </a:r>
            <a:r>
              <a:rPr lang="ko-KR" altLang="en-US" sz="900" dirty="0"/>
              <a:t>불편 사항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12535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사항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1:1 </a:t>
            </a:r>
            <a:r>
              <a:rPr lang="ko-KR" altLang="en-US" sz="900" dirty="0"/>
              <a:t>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상품평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불만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불편사항 접수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351" y="100893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 사유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56413" y="5517232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2" name="타원 71"/>
          <p:cNvSpPr/>
          <p:nvPr/>
        </p:nvSpPr>
        <p:spPr>
          <a:xfrm>
            <a:off x="4104147" y="1019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67808" y="6222504"/>
            <a:ext cx="26084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|</a:t>
            </a:r>
            <a:r>
              <a:rPr lang="ko-KR" altLang="en-US" sz="900" dirty="0"/>
              <a:t>처음</a:t>
            </a:r>
            <a:r>
              <a:rPr lang="en-US" altLang="ko-KR" sz="900" dirty="0"/>
              <a:t>|  &lt;</a:t>
            </a:r>
            <a:r>
              <a:rPr lang="ko-KR" altLang="en-US" sz="900" dirty="0"/>
              <a:t>이전</a:t>
            </a:r>
            <a:r>
              <a:rPr lang="en-US" altLang="ko-KR" sz="900" dirty="0"/>
              <a:t> | </a:t>
            </a:r>
            <a:r>
              <a:rPr lang="en-US" altLang="ko-KR" sz="900" b="1" dirty="0"/>
              <a:t>[1]</a:t>
            </a:r>
            <a:r>
              <a:rPr lang="en-US" altLang="ko-KR" sz="900" dirty="0"/>
              <a:t> [2] [3] [4] [5] | </a:t>
            </a:r>
            <a:r>
              <a:rPr lang="ko-KR" altLang="en-US" sz="900" dirty="0"/>
              <a:t>다음</a:t>
            </a:r>
            <a:r>
              <a:rPr lang="en-US" altLang="ko-KR" sz="900" dirty="0"/>
              <a:t>&gt;  |</a:t>
            </a:r>
            <a:r>
              <a:rPr lang="ko-KR" altLang="en-US" sz="900" dirty="0"/>
              <a:t>마지막</a:t>
            </a:r>
            <a:r>
              <a:rPr lang="en-US" altLang="ko-KR" sz="900" dirty="0"/>
              <a:t>|</a:t>
            </a:r>
            <a:endParaRPr lang="ko-KR" altLang="en-US" sz="900" dirty="0"/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42617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31890" y="1426493"/>
            <a:ext cx="891902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517232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86" name="타원 85"/>
          <p:cNvSpPr/>
          <p:nvPr/>
        </p:nvSpPr>
        <p:spPr>
          <a:xfrm>
            <a:off x="4642680" y="22035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65394" y="21935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402517" y="55466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59808" y="1433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50" panose="02020503020101020101" pitchFamily="18" charset="-127"/>
                <a:ea typeface="타이포_씨고딕 15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50" panose="02020503020101020101" pitchFamily="18" charset="-127"/>
              <a:ea typeface="타이포_씨고딕 15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</a:t>
            </a:r>
            <a:r>
              <a:rPr lang="en-US" altLang="ko-KR" dirty="0"/>
              <a:t>/</a:t>
            </a:r>
            <a:r>
              <a:rPr lang="ko-KR" altLang="en-US" dirty="0"/>
              <a:t>불편사항 접수</a:t>
            </a:r>
          </a:p>
        </p:txBody>
      </p:sp>
      <p:grpSp>
        <p:nvGrpSpPr>
          <p:cNvPr id="33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ACD781F-BE13-4893-BB86-0B29AC4E41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78256" y="1000254"/>
            <a:ext cx="978157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34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CEEF1A-ABFC-40B5-A265-D608D55300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510660"/>
              <a:ext cx="1135988" cy="322919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/>
                  </a:solidFill>
                  <a:latin typeface="+mj-lt"/>
                  <a:cs typeface="Segoe UI" panose="020B0502040204020203" pitchFamily="34" charset="0"/>
                </a:rPr>
                <a:t>모두 보기</a:t>
              </a:r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5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F6BD9-8960-4465-B8CF-0613C5CAC50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31664" y="1510660"/>
              <a:ext cx="232166" cy="323064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D0EFD8-AEBB-4728-9451-8CF6DB7A9B6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02983" y="1647895"/>
              <a:ext cx="89531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8" name="모서리가 둥근 직사각형 65">
            <a:extLst>
              <a:ext uri="{FF2B5EF4-FFF2-40B4-BE49-F238E27FC236}">
                <a16:creationId xmlns:a16="http://schemas.microsoft.com/office/drawing/2014/main" id="{EE38B894-7058-4F92-AB8F-2575D76CE859}"/>
              </a:ext>
            </a:extLst>
          </p:cNvPr>
          <p:cNvSpPr/>
          <p:nvPr/>
        </p:nvSpPr>
        <p:spPr>
          <a:xfrm>
            <a:off x="7987674" y="222953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sp>
        <p:nvSpPr>
          <p:cNvPr id="39" name="모서리가 둥근 직사각형 65">
            <a:extLst>
              <a:ext uri="{FF2B5EF4-FFF2-40B4-BE49-F238E27FC236}">
                <a16:creationId xmlns:a16="http://schemas.microsoft.com/office/drawing/2014/main" id="{50422F83-1C36-4C95-9EC4-487F0E33B8AE}"/>
              </a:ext>
            </a:extLst>
          </p:cNvPr>
          <p:cNvSpPr/>
          <p:nvPr/>
        </p:nvSpPr>
        <p:spPr>
          <a:xfrm>
            <a:off x="7987674" y="259205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0" name="모서리가 둥근 직사각형 65">
            <a:extLst>
              <a:ext uri="{FF2B5EF4-FFF2-40B4-BE49-F238E27FC236}">
                <a16:creationId xmlns:a16="http://schemas.microsoft.com/office/drawing/2014/main" id="{89CB2A45-F806-44A9-9D5B-D9E42E9FF0DC}"/>
              </a:ext>
            </a:extLst>
          </p:cNvPr>
          <p:cNvSpPr/>
          <p:nvPr/>
        </p:nvSpPr>
        <p:spPr>
          <a:xfrm>
            <a:off x="7987674" y="295456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1" name="모서리가 둥근 직사각형 65">
            <a:extLst>
              <a:ext uri="{FF2B5EF4-FFF2-40B4-BE49-F238E27FC236}">
                <a16:creationId xmlns:a16="http://schemas.microsoft.com/office/drawing/2014/main" id="{B6CDA5DD-C69A-4A45-9E4C-C1CA1DEDE7E4}"/>
              </a:ext>
            </a:extLst>
          </p:cNvPr>
          <p:cNvSpPr/>
          <p:nvPr/>
        </p:nvSpPr>
        <p:spPr>
          <a:xfrm>
            <a:off x="7987674" y="331707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2" name="모서리가 둥근 직사각형 65">
            <a:extLst>
              <a:ext uri="{FF2B5EF4-FFF2-40B4-BE49-F238E27FC236}">
                <a16:creationId xmlns:a16="http://schemas.microsoft.com/office/drawing/2014/main" id="{CC8CCAE2-A924-4016-AAAF-CADAD6F7AE74}"/>
              </a:ext>
            </a:extLst>
          </p:cNvPr>
          <p:cNvSpPr/>
          <p:nvPr/>
        </p:nvSpPr>
        <p:spPr>
          <a:xfrm>
            <a:off x="7987674" y="3679586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3" name="모서리가 둥근 직사각형 65">
            <a:extLst>
              <a:ext uri="{FF2B5EF4-FFF2-40B4-BE49-F238E27FC236}">
                <a16:creationId xmlns:a16="http://schemas.microsoft.com/office/drawing/2014/main" id="{D6A3726F-59EE-41F1-8C7C-A5029B4CFA79}"/>
              </a:ext>
            </a:extLst>
          </p:cNvPr>
          <p:cNvSpPr/>
          <p:nvPr/>
        </p:nvSpPr>
        <p:spPr>
          <a:xfrm>
            <a:off x="7987674" y="4042098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4" name="모서리가 둥근 직사각형 65">
            <a:extLst>
              <a:ext uri="{FF2B5EF4-FFF2-40B4-BE49-F238E27FC236}">
                <a16:creationId xmlns:a16="http://schemas.microsoft.com/office/drawing/2014/main" id="{E7FC2023-9720-4EFA-B185-BC18254B427F}"/>
              </a:ext>
            </a:extLst>
          </p:cNvPr>
          <p:cNvSpPr/>
          <p:nvPr/>
        </p:nvSpPr>
        <p:spPr>
          <a:xfrm>
            <a:off x="7987674" y="4404610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5" name="모서리가 둥근 직사각형 65">
            <a:extLst>
              <a:ext uri="{FF2B5EF4-FFF2-40B4-BE49-F238E27FC236}">
                <a16:creationId xmlns:a16="http://schemas.microsoft.com/office/drawing/2014/main" id="{311A3110-01CF-43D7-831A-957AEFE556D7}"/>
              </a:ext>
            </a:extLst>
          </p:cNvPr>
          <p:cNvSpPr/>
          <p:nvPr/>
        </p:nvSpPr>
        <p:spPr>
          <a:xfrm>
            <a:off x="7987674" y="4767122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/>
              <a:t>보기</a:t>
            </a:r>
            <a:endParaRPr lang="ko-KR" altLang="en-US" sz="900" dirty="0"/>
          </a:p>
        </p:txBody>
      </p:sp>
      <p:sp>
        <p:nvSpPr>
          <p:cNvPr id="46" name="모서리가 둥근 직사각형 65">
            <a:extLst>
              <a:ext uri="{FF2B5EF4-FFF2-40B4-BE49-F238E27FC236}">
                <a16:creationId xmlns:a16="http://schemas.microsoft.com/office/drawing/2014/main" id="{46388822-4B89-4C09-8F98-358394D4F0F0}"/>
              </a:ext>
            </a:extLst>
          </p:cNvPr>
          <p:cNvSpPr/>
          <p:nvPr/>
        </p:nvSpPr>
        <p:spPr>
          <a:xfrm>
            <a:off x="7987674" y="5129634"/>
            <a:ext cx="323286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보기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C58156-E5E1-4DB2-871B-05889BCC8035}"/>
              </a:ext>
            </a:extLst>
          </p:cNvPr>
          <p:cNvCxnSpPr>
            <a:cxnSpLocks/>
          </p:cNvCxnSpPr>
          <p:nvPr/>
        </p:nvCxnSpPr>
        <p:spPr>
          <a:xfrm>
            <a:off x="2447925" y="1678493"/>
            <a:ext cx="6228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7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673105" y="332065"/>
            <a:ext cx="2137873" cy="65348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○ 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불편사항 신고 내용보기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불만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불편 사항 팝업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- [</a:t>
            </a:r>
            <a:r>
              <a:rPr lang="ko-KR" altLang="en-US" sz="900" dirty="0">
                <a:solidFill>
                  <a:schemeClr val="tx1"/>
                </a:solidFill>
              </a:rPr>
              <a:t>보기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r>
              <a:rPr lang="ko-KR" altLang="en-US" sz="900" dirty="0">
                <a:solidFill>
                  <a:schemeClr val="tx1"/>
                </a:solidFill>
              </a:rPr>
              <a:t> 버튼 클릭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r>
              <a:rPr lang="ko-KR" altLang="en-US" sz="900" dirty="0">
                <a:solidFill>
                  <a:schemeClr val="tx1"/>
                </a:solidFill>
              </a:rPr>
              <a:t> 신고 상세 내용 팝업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6726" y="323131"/>
            <a:ext cx="17187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| </a:t>
            </a:r>
            <a:r>
              <a:rPr lang="ko-KR" altLang="en-US" sz="900" dirty="0"/>
              <a:t>게시판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불만 불편 접수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423" y="603524"/>
            <a:ext cx="93936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불만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불편 접수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428456" y="616153"/>
            <a:ext cx="4571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198523" y="393526"/>
            <a:ext cx="1135103" cy="63692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게시판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공지사항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  </a:t>
            </a:r>
            <a:r>
              <a:rPr lang="en-US" altLang="ko-KR" sz="900" dirty="0"/>
              <a:t>- </a:t>
            </a:r>
            <a:r>
              <a:rPr lang="ko-KR" altLang="en-US" sz="900" dirty="0"/>
              <a:t>스타일 </a:t>
            </a:r>
            <a:r>
              <a:rPr lang="ko-KR" altLang="en-US" sz="900" dirty="0" err="1"/>
              <a:t>숍</a:t>
            </a:r>
            <a:r>
              <a:rPr lang="en-US" altLang="ko-KR" sz="900" dirty="0"/>
              <a:t> </a:t>
            </a:r>
            <a:r>
              <a:rPr lang="ko-KR" altLang="en-US" sz="900" dirty="0"/>
              <a:t>공지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 -</a:t>
            </a:r>
            <a:r>
              <a:rPr lang="ko-KR" altLang="en-US" sz="900" dirty="0"/>
              <a:t> 고객센터 공지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커뮤니티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상품 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1:1 </a:t>
            </a:r>
            <a:r>
              <a:rPr lang="ko-KR" altLang="en-US" sz="900" dirty="0"/>
              <a:t>문의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/>
              <a:t>상품평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자주 하는 질문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이벤트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허위 상품 접수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게시판 카테고리</a:t>
            </a:r>
            <a:endParaRPr lang="en-US" altLang="ko-KR" sz="900" dirty="0"/>
          </a:p>
          <a:p>
            <a:pPr>
              <a:lnSpc>
                <a:spcPts val="1400"/>
              </a:lnSpc>
              <a:defRPr/>
            </a:pPr>
            <a:r>
              <a:rPr lang="en-US" altLang="ko-KR" sz="900" dirty="0"/>
              <a:t> </a:t>
            </a:r>
            <a:r>
              <a:rPr lang="ko-KR" altLang="en-US" sz="900" dirty="0"/>
              <a:t> 관리</a:t>
            </a:r>
            <a:endParaRPr lang="en-US" altLang="ko-K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4352" y="10089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신고사유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3166572" y="1011763"/>
            <a:ext cx="1233978" cy="2442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모두 보기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79" y="1100552"/>
            <a:ext cx="8572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226074" y="1009688"/>
            <a:ext cx="171450" cy="2484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433514" y="1682108"/>
          <a:ext cx="6434260" cy="244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선택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순번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신고사유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상품명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작성자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작성일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신고 내용 보기</a:t>
                      </a:r>
                      <a:endParaRPr lang="en-US" altLang="ko-KR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40913" y="1924836"/>
          <a:ext cx="6433200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10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신규사유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/>
                        <a:t> {</a:t>
                      </a:r>
                      <a:r>
                        <a:rPr lang="ko-KR" altLang="en-US" sz="900" b="1" baseline="0" dirty="0"/>
                        <a:t>상품명 표기</a:t>
                      </a:r>
                      <a:r>
                        <a:rPr lang="en-US" altLang="ko-KR" sz="900" b="1" baseline="0" dirty="0"/>
                        <a:t>}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작성자</a:t>
                      </a:r>
                      <a:r>
                        <a:rPr lang="en-US" altLang="ko-KR" sz="900" b="0" dirty="0"/>
                        <a:t>ID}</a:t>
                      </a:r>
                      <a:endParaRPr lang="ko-KR" altLang="en-US" sz="900" b="0" dirty="0"/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{</a:t>
                      </a:r>
                      <a:r>
                        <a:rPr lang="ko-KR" altLang="en-US" sz="900" b="0" dirty="0"/>
                        <a:t>작성일</a:t>
                      </a:r>
                      <a:r>
                        <a:rPr lang="ko-KR" altLang="en-US" sz="900" b="0" baseline="0" dirty="0"/>
                        <a:t> 표기</a:t>
                      </a:r>
                      <a:r>
                        <a:rPr lang="en-US" altLang="ko-KR" sz="900" b="0" dirty="0"/>
                        <a:t>}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9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abcde8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8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abcde7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7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abcde6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상품도배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abcde5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욕설</a:t>
                      </a:r>
                      <a:r>
                        <a:rPr lang="en-US" altLang="ko-KR" sz="900" b="0" dirty="0"/>
                        <a:t>/</a:t>
                      </a:r>
                      <a:r>
                        <a:rPr lang="ko-KR" altLang="en-US" sz="900" b="0" dirty="0"/>
                        <a:t>비방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abcde4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업체상품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abcde3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기타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/>
                        <a:t>abcde2</a:t>
                      </a:r>
                      <a:endParaRPr lang="ko-KR" altLang="en-US" sz="900" b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허위매물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/>
                        <a:t> 운동복 판매 합니다</a:t>
                      </a:r>
                      <a:r>
                        <a:rPr lang="en-US" altLang="ko-KR" sz="900" b="1" dirty="0"/>
                        <a:t>.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abcde1</a:t>
                      </a:r>
                      <a:endParaRPr lang="ko-KR" altLang="en-US" sz="900" b="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2017-08-23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보기</a:t>
                      </a:r>
                      <a:r>
                        <a:rPr lang="en-US" altLang="ko-KR" sz="900" b="1" dirty="0"/>
                        <a:t>]</a:t>
                      </a:r>
                      <a:endParaRPr lang="ko-KR" altLang="en-US" sz="900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03794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41047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27830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15553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216" y="352806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76" y="3893743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4056413" y="5318697"/>
            <a:ext cx="71184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삭제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68834" y="6104330"/>
            <a:ext cx="29770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|</a:t>
            </a:r>
            <a:r>
              <a:rPr lang="ko-KR" altLang="en-US" sz="1000" dirty="0"/>
              <a:t>처음</a:t>
            </a:r>
            <a:r>
              <a:rPr lang="en-US" altLang="ko-KR" sz="1000" dirty="0"/>
              <a:t>|  &lt;</a:t>
            </a:r>
            <a:r>
              <a:rPr lang="ko-KR" altLang="en-US" sz="1000" dirty="0"/>
              <a:t>이전</a:t>
            </a:r>
            <a:r>
              <a:rPr lang="en-US" altLang="ko-KR" sz="1000" dirty="0"/>
              <a:t> | </a:t>
            </a:r>
            <a:r>
              <a:rPr lang="en-US" altLang="ko-KR" sz="1000" b="1" dirty="0"/>
              <a:t>[1]</a:t>
            </a:r>
            <a:r>
              <a:rPr lang="en-US" altLang="ko-KR" sz="1000" dirty="0"/>
              <a:t> [2] [3] [4] [5] | </a:t>
            </a:r>
            <a:r>
              <a:rPr lang="ko-KR" altLang="en-US" sz="1000" dirty="0"/>
              <a:t>다음</a:t>
            </a:r>
            <a:r>
              <a:rPr lang="en-US" altLang="ko-KR" sz="1000" dirty="0"/>
              <a:t>&gt;  |</a:t>
            </a:r>
            <a:r>
              <a:rPr lang="ko-KR" altLang="en-US" sz="1000" dirty="0"/>
              <a:t>마지막</a:t>
            </a:r>
            <a:r>
              <a:rPr lang="en-US" altLang="ko-KR" sz="1000" dirty="0"/>
              <a:t>|</a:t>
            </a:r>
            <a:endParaRPr lang="ko-KR" altLang="en-US" sz="10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25817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09" y="463070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69" y="499638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2432323" y="1426493"/>
            <a:ext cx="8919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전</a:t>
            </a:r>
          </a:p>
        </p:txBody>
      </p: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3321596" y="1426493"/>
            <a:ext cx="89190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처리 완료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494312" y="5318697"/>
            <a:ext cx="1439513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선택 처리 완료로 이동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56080" y="327224"/>
            <a:ext cx="7710057" cy="6418053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628775" y="796283"/>
            <a:ext cx="4755258" cy="414488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1802751" y="974379"/>
            <a:ext cx="196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MONOTT </a:t>
            </a:r>
            <a:r>
              <a:rPr lang="ko-KR" altLang="en-US" sz="1200" b="1" dirty="0" err="1"/>
              <a:t>비매너</a:t>
            </a:r>
            <a:r>
              <a:rPr lang="ko-KR" altLang="en-US" sz="1200" b="1" dirty="0"/>
              <a:t> 회원 신고</a:t>
            </a:r>
            <a:endParaRPr lang="en-US" altLang="ko-KR" sz="12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802750" y="1316999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036926" y="1050225"/>
            <a:ext cx="131083" cy="12685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36075" y="1409353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아이디  </a:t>
            </a:r>
            <a:r>
              <a:rPr lang="en-US" altLang="ko-KR" sz="900" dirty="0"/>
              <a:t>{</a:t>
            </a:r>
            <a:r>
              <a:rPr lang="ko-KR" altLang="en-US" sz="900" dirty="0"/>
              <a:t>신고 아이디 표기</a:t>
            </a:r>
            <a:r>
              <a:rPr lang="en-US" altLang="ko-KR" sz="900" dirty="0"/>
              <a:t>}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67547" y="1378342"/>
            <a:ext cx="1694682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작성자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작성자 </a:t>
            </a:r>
            <a:r>
              <a:rPr lang="en-US" altLang="ko-KR" sz="900" dirty="0"/>
              <a:t>ID </a:t>
            </a:r>
            <a:r>
              <a:rPr lang="ko-KR" altLang="en-US" sz="900" dirty="0"/>
              <a:t>표기</a:t>
            </a:r>
            <a:r>
              <a:rPr lang="en-US" altLang="ko-KR" sz="900" dirty="0"/>
              <a:t>}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730946" y="1682517"/>
            <a:ext cx="28712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신고사유 </a:t>
            </a:r>
            <a:r>
              <a:rPr lang="en-US" altLang="ko-KR" sz="900" b="1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선택한 신고 사유 표기</a:t>
            </a:r>
            <a:r>
              <a:rPr lang="en-US" altLang="ko-KR" sz="900" dirty="0"/>
              <a:t> (</a:t>
            </a:r>
            <a:r>
              <a:rPr lang="ko-KR" altLang="en-US" sz="900" dirty="0"/>
              <a:t>예</a:t>
            </a:r>
            <a:r>
              <a:rPr lang="en-US" altLang="ko-KR" sz="900" dirty="0"/>
              <a:t>) </a:t>
            </a:r>
            <a:r>
              <a:rPr lang="ko-KR" altLang="en-US" sz="900" dirty="0"/>
              <a:t>광고</a:t>
            </a:r>
            <a:r>
              <a:rPr lang="en-US" altLang="ko-KR" sz="900" dirty="0"/>
              <a:t>, </a:t>
            </a:r>
            <a:r>
              <a:rPr lang="ko-KR" altLang="en-US" sz="900" dirty="0"/>
              <a:t>허위리뷰</a:t>
            </a:r>
            <a:r>
              <a:rPr lang="en-US" altLang="ko-KR" sz="900" dirty="0"/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49642" y="2196238"/>
            <a:ext cx="11785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제목을 표기합니다</a:t>
            </a:r>
            <a:r>
              <a:rPr lang="en-US" altLang="ko-KR" sz="900" b="1" dirty="0"/>
              <a:t>.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802750" y="1988840"/>
            <a:ext cx="446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802750" y="2468431"/>
            <a:ext cx="4464000" cy="197102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  </a:t>
            </a:r>
            <a:endParaRPr lang="en-US" altLang="ko-KR" sz="900" dirty="0"/>
          </a:p>
          <a:p>
            <a:r>
              <a:rPr lang="ko-KR" altLang="en-US" sz="900" dirty="0"/>
              <a:t>내용을 표기합니다</a:t>
            </a:r>
            <a:r>
              <a:rPr lang="en-US" altLang="ko-KR" sz="900" dirty="0"/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95700" y="4588224"/>
            <a:ext cx="59055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60" name="타원 59"/>
          <p:cNvSpPr/>
          <p:nvPr/>
        </p:nvSpPr>
        <p:spPr>
          <a:xfrm>
            <a:off x="3680456" y="9796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불만 불편 접수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7489FD5-3AF1-4F03-96D7-48D4A470D178}"/>
              </a:ext>
            </a:extLst>
          </p:cNvPr>
          <p:cNvSpPr/>
          <p:nvPr/>
        </p:nvSpPr>
        <p:spPr bwMode="auto">
          <a:xfrm>
            <a:off x="1806047" y="10359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439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6331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rgbClr val="5E223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5002050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43911" y="1629834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로그인 화면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꼐정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Gnb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6269419" y="964045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8430293" y="97704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84917"/>
              </p:ext>
            </p:extLst>
          </p:nvPr>
        </p:nvGraphicFramePr>
        <p:xfrm>
          <a:off x="296336" y="1550533"/>
          <a:ext cx="9515879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6846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189984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353415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395389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36C01-1FC5-F5B6-648F-4FA2DEB15FB7}"/>
              </a:ext>
            </a:extLst>
          </p:cNvPr>
          <p:cNvSpPr/>
          <p:nvPr/>
        </p:nvSpPr>
        <p:spPr>
          <a:xfrm>
            <a:off x="4424648" y="2921494"/>
            <a:ext cx="2847623" cy="200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FD0254-AFA6-CAEB-5A86-2668FB31BAB6}"/>
              </a:ext>
            </a:extLst>
          </p:cNvPr>
          <p:cNvSpPr/>
          <p:nvPr/>
        </p:nvSpPr>
        <p:spPr bwMode="auto">
          <a:xfrm>
            <a:off x="296334" y="2793315"/>
            <a:ext cx="2847622" cy="226310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25E417-A6E9-9827-44C4-5A9301CCB77D}"/>
              </a:ext>
            </a:extLst>
          </p:cNvPr>
          <p:cNvSpPr txBox="1"/>
          <p:nvPr/>
        </p:nvSpPr>
        <p:spPr>
          <a:xfrm>
            <a:off x="1493831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도메인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492FFE-6CE4-4A77-E421-2A0E7B2C3AA3}"/>
              </a:ext>
            </a:extLst>
          </p:cNvPr>
          <p:cNvSpPr txBox="1"/>
          <p:nvPr/>
        </p:nvSpPr>
        <p:spPr>
          <a:xfrm>
            <a:off x="406153" y="4130357"/>
            <a:ext cx="1200434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호스팅</a:t>
            </a:r>
            <a:r>
              <a:rPr lang="ko-KR" altLang="en-US" sz="1000" b="1" dirty="0"/>
              <a:t> 만료일</a:t>
            </a:r>
            <a:endParaRPr lang="en-US" altLang="ko-KR" sz="1000" b="1" dirty="0"/>
          </a:p>
          <a:p>
            <a:r>
              <a:rPr lang="en-US" altLang="ko-KR" sz="900" dirty="0"/>
              <a:t>- 2022-08-03</a:t>
            </a:r>
          </a:p>
          <a:p>
            <a:r>
              <a:rPr lang="en-US" altLang="ko-KR" sz="900" dirty="0"/>
              <a:t>- 000</a:t>
            </a:r>
            <a:r>
              <a:rPr lang="ko-KR" altLang="en-US" sz="900" dirty="0"/>
              <a:t>일 남음</a:t>
            </a:r>
          </a:p>
        </p:txBody>
      </p:sp>
      <p:sp>
        <p:nvSpPr>
          <p:cNvPr id="60" name="모서리가 둥근 직사각형 51">
            <a:extLst>
              <a:ext uri="{FF2B5EF4-FFF2-40B4-BE49-F238E27FC236}">
                <a16:creationId xmlns:a16="http://schemas.microsoft.com/office/drawing/2014/main" id="{C3C232E0-758E-AF40-6389-9B3F0A9E6628}"/>
              </a:ext>
            </a:extLst>
          </p:cNvPr>
          <p:cNvSpPr/>
          <p:nvPr/>
        </p:nvSpPr>
        <p:spPr>
          <a:xfrm>
            <a:off x="408675" y="3801043"/>
            <a:ext cx="2518533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로그아웃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9D5C3A9-F8C1-EC53-AA04-9BD1AEB89FC6}"/>
              </a:ext>
            </a:extLst>
          </p:cNvPr>
          <p:cNvGrpSpPr/>
          <p:nvPr/>
        </p:nvGrpSpPr>
        <p:grpSpPr>
          <a:xfrm>
            <a:off x="1213363" y="4484139"/>
            <a:ext cx="234845" cy="167606"/>
            <a:chOff x="985664" y="2737520"/>
            <a:chExt cx="195436" cy="167606"/>
          </a:xfrm>
        </p:grpSpPr>
        <p:pic>
          <p:nvPicPr>
            <p:cNvPr id="63" name="Picture 2" descr="C:\Users\이정원\Desktop\1476796344_cog.png">
              <a:extLst>
                <a:ext uri="{FF2B5EF4-FFF2-40B4-BE49-F238E27FC236}">
                  <a16:creationId xmlns:a16="http://schemas.microsoft.com/office/drawing/2014/main" id="{0D9BB608-DE09-1D28-9B0E-57B26CA55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170539D-106B-2507-6639-77B54DE4C2AE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9E93387-429B-68BA-136C-73404C2202CF}"/>
              </a:ext>
            </a:extLst>
          </p:cNvPr>
          <p:cNvGrpSpPr/>
          <p:nvPr/>
        </p:nvGrpSpPr>
        <p:grpSpPr>
          <a:xfrm>
            <a:off x="2301917" y="4479922"/>
            <a:ext cx="234845" cy="167606"/>
            <a:chOff x="985664" y="2737520"/>
            <a:chExt cx="195436" cy="167606"/>
          </a:xfrm>
        </p:grpSpPr>
        <p:pic>
          <p:nvPicPr>
            <p:cNvPr id="66" name="Picture 2" descr="C:\Users\이정원\Desktop\1476796344_cog.png">
              <a:extLst>
                <a:ext uri="{FF2B5EF4-FFF2-40B4-BE49-F238E27FC236}">
                  <a16:creationId xmlns:a16="http://schemas.microsoft.com/office/drawing/2014/main" id="{FA445536-28BC-15B7-F290-2826CDA2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475" y="2740025"/>
              <a:ext cx="155575" cy="15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183B46-34A9-A010-EB32-81BF6E6E32BF}"/>
                </a:ext>
              </a:extLst>
            </p:cNvPr>
            <p:cNvSpPr/>
            <p:nvPr/>
          </p:nvSpPr>
          <p:spPr bwMode="auto">
            <a:xfrm>
              <a:off x="985664" y="2737520"/>
              <a:ext cx="195436" cy="167606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8A908A0-F91E-C940-A56F-0DA1B54A92C9}"/>
              </a:ext>
            </a:extLst>
          </p:cNvPr>
          <p:cNvSpPr txBox="1"/>
          <p:nvPr/>
        </p:nvSpPr>
        <p:spPr>
          <a:xfrm>
            <a:off x="364051" y="2824008"/>
            <a:ext cx="11345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/>
              <a:t>| </a:t>
            </a:r>
            <a:r>
              <a:rPr lang="ko-KR" altLang="en-US" sz="1000" b="1" dirty="0"/>
              <a:t>자주 이용 메뉴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28ED09-AC15-0158-721A-717E71CFBFDA}"/>
              </a:ext>
            </a:extLst>
          </p:cNvPr>
          <p:cNvSpPr/>
          <p:nvPr/>
        </p:nvSpPr>
        <p:spPr bwMode="auto">
          <a:xfrm>
            <a:off x="449757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정책관리</a:t>
            </a:r>
            <a:endParaRPr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AEEADA4-A69B-29BB-86FA-D2A85F784601}"/>
              </a:ext>
            </a:extLst>
          </p:cNvPr>
          <p:cNvSpPr/>
          <p:nvPr/>
        </p:nvSpPr>
        <p:spPr bwMode="auto">
          <a:xfrm>
            <a:off x="1183182" y="3072402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통계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A02AC9A-3EAC-AC87-FFF1-9B2681F0E58B}"/>
              </a:ext>
            </a:extLst>
          </p:cNvPr>
          <p:cNvSpPr/>
          <p:nvPr/>
        </p:nvSpPr>
        <p:spPr bwMode="auto">
          <a:xfrm>
            <a:off x="1907082" y="3081927"/>
            <a:ext cx="671711" cy="558992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상품 등록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54F4D9B-9681-8946-AF14-372F413B7542}"/>
              </a:ext>
            </a:extLst>
          </p:cNvPr>
          <p:cNvSpPr/>
          <p:nvPr/>
        </p:nvSpPr>
        <p:spPr>
          <a:xfrm>
            <a:off x="2215357" y="2516198"/>
            <a:ext cx="259556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15E2FA-604E-2FCA-EBB4-337B87489346}"/>
              </a:ext>
            </a:extLst>
          </p:cNvPr>
          <p:cNvSpPr/>
          <p:nvPr/>
        </p:nvSpPr>
        <p:spPr bwMode="auto">
          <a:xfrm>
            <a:off x="4311090" y="2750358"/>
            <a:ext cx="2998416" cy="22631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2BF744-B189-2795-006A-DB55CF340842}"/>
              </a:ext>
            </a:extLst>
          </p:cNvPr>
          <p:cNvSpPr txBox="1"/>
          <p:nvPr/>
        </p:nvSpPr>
        <p:spPr>
          <a:xfrm>
            <a:off x="4489041" y="2948737"/>
            <a:ext cx="176009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b="1" dirty="0"/>
              <a:t>Today</a:t>
            </a:r>
            <a:r>
              <a:rPr lang="ko-KR" altLang="en-US" sz="1100" b="1" dirty="0"/>
              <a:t> 현황 </a:t>
            </a:r>
            <a:r>
              <a:rPr lang="en-US" altLang="ko-KR" sz="1100" b="1" dirty="0"/>
              <a:t>{2017-09-23} </a:t>
            </a:r>
            <a:endParaRPr lang="ko-KR" altLang="en-US" sz="11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A56F033-B844-9BD9-B9F1-851E609B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8"/>
              </p:ext>
            </p:extLst>
          </p:nvPr>
        </p:nvGraphicFramePr>
        <p:xfrm>
          <a:off x="4502806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 가입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79AD91E-6B94-C40F-47F5-9E9D803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1484"/>
              </p:ext>
            </p:extLst>
          </p:nvPr>
        </p:nvGraphicFramePr>
        <p:xfrm>
          <a:off x="5407681" y="336940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회원탈퇴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8B31D663-D7E7-A575-CB51-AFD89B36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9364"/>
              </p:ext>
            </p:extLst>
          </p:nvPr>
        </p:nvGraphicFramePr>
        <p:xfrm>
          <a:off x="44932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리뷰 등록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50A150-4EED-4901-6598-88FA03D9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1743"/>
              </p:ext>
            </p:extLst>
          </p:nvPr>
        </p:nvGraphicFramePr>
        <p:xfrm>
          <a:off x="5407681" y="416568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페이지 </a:t>
                      </a:r>
                      <a:r>
                        <a:rPr lang="ko-KR" altLang="en-US" sz="900" b="1" dirty="0" err="1"/>
                        <a:t>뷰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655F4F4-7AEE-13F5-9549-492F67EB75A7}"/>
              </a:ext>
            </a:extLst>
          </p:cNvPr>
          <p:cNvSpPr txBox="1"/>
          <p:nvPr/>
        </p:nvSpPr>
        <p:spPr>
          <a:xfrm>
            <a:off x="7527115" y="2977896"/>
            <a:ext cx="7550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/>
              <a:t>미처리 현황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7F9989C-ABA2-2925-0FFD-FD6FBEE0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4014"/>
              </p:ext>
            </p:extLst>
          </p:nvPr>
        </p:nvGraphicFramePr>
        <p:xfrm>
          <a:off x="75295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1:1 </a:t>
                      </a:r>
                      <a:r>
                        <a:rPr lang="ko-KR" altLang="en-US" sz="900" b="1" dirty="0"/>
                        <a:t>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1B4B7CA-93E7-787A-7550-D0818DA35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1035"/>
              </p:ext>
            </p:extLst>
          </p:nvPr>
        </p:nvGraphicFramePr>
        <p:xfrm>
          <a:off x="8443960" y="419473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상품 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EE7DD5B-BB80-806B-CD75-17E86C30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7528"/>
              </p:ext>
            </p:extLst>
          </p:nvPr>
        </p:nvGraphicFramePr>
        <p:xfrm>
          <a:off x="7525418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/>
                        <a:t>유저 신고</a:t>
                      </a:r>
                      <a:endParaRPr lang="ko-KR" altLang="en-US" sz="9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AEC04660-D009-9515-8D4F-26646D7B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9799"/>
              </p:ext>
            </p:extLst>
          </p:nvPr>
        </p:nvGraphicFramePr>
        <p:xfrm>
          <a:off x="8430293" y="3380997"/>
          <a:ext cx="839266" cy="57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이벤트문의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{00}</a:t>
                      </a:r>
                      <a:r>
                        <a:rPr lang="ko-KR" altLang="en-US" sz="900" dirty="0"/>
                        <a:t>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08F0353D-1E12-7A35-E3B5-01F5770D796D}"/>
              </a:ext>
            </a:extLst>
          </p:cNvPr>
          <p:cNvSpPr>
            <a:spLocks/>
          </p:cNvSpPr>
          <p:nvPr/>
        </p:nvSpPr>
        <p:spPr bwMode="auto">
          <a:xfrm>
            <a:off x="215024" y="2160395"/>
            <a:ext cx="9675059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1818223" y="1923784"/>
            <a:ext cx="143368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서브메뉴 표기</a:t>
            </a:r>
            <a:endParaRPr lang="en-US" altLang="ko-KR" sz="1400" dirty="0"/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4CAAAC0-3F1A-69A0-44FF-0441ADA7B151}"/>
              </a:ext>
            </a:extLst>
          </p:cNvPr>
          <p:cNvSpPr/>
          <p:nvPr/>
        </p:nvSpPr>
        <p:spPr>
          <a:xfrm>
            <a:off x="232483" y="7729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24FCFA6-B06C-DC51-5A1D-EEBA82609C2E}"/>
              </a:ext>
            </a:extLst>
          </p:cNvPr>
          <p:cNvSpPr/>
          <p:nvPr/>
        </p:nvSpPr>
        <p:spPr>
          <a:xfrm>
            <a:off x="188334" y="14246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77086E-DA73-EDA5-9E23-9F98F0AF30C6}"/>
              </a:ext>
            </a:extLst>
          </p:cNvPr>
          <p:cNvSpPr/>
          <p:nvPr/>
        </p:nvSpPr>
        <p:spPr>
          <a:xfrm>
            <a:off x="1842232" y="26339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008C91B-5488-4ACC-D144-1CF05D3690FF}"/>
              </a:ext>
            </a:extLst>
          </p:cNvPr>
          <p:cNvSpPr/>
          <p:nvPr/>
        </p:nvSpPr>
        <p:spPr>
          <a:xfrm>
            <a:off x="6161419" y="7776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0A3752-F9B1-53E2-CA0A-B6D6FACB76DE}"/>
              </a:ext>
            </a:extLst>
          </p:cNvPr>
          <p:cNvSpPr/>
          <p:nvPr/>
        </p:nvSpPr>
        <p:spPr>
          <a:xfrm>
            <a:off x="8390566" y="825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1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B5C144-10F0-DEE8-BB68-DD4B066AE9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28127" y="353835"/>
            <a:ext cx="1828800" cy="5859010"/>
            <a:chOff x="5442213" y="-1029517"/>
            <a:chExt cx="1828800" cy="5859010"/>
          </a:xfrm>
        </p:grpSpPr>
        <p:sp>
          <p:nvSpPr>
            <p:cNvPr id="1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4038BF6-124E-DF20-B838-A075AF94511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442213" y="-912562"/>
              <a:ext cx="1828800" cy="57420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GNB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9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메인페이지로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GNB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첫 번째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마우스 포인터 접근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서브메뉴를 드롭다운 형대로 표기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화면 보기버튼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클릭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이용자 메인 화면 페이지로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</a:t>
              </a:r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 버튼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로그아웃됨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로그인화면으로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이동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69B783B-A993-A58C-3D16-AF8AABAA1A0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42213" y="-1029517"/>
              <a:ext cx="977960" cy="2339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커뮤니티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12D4EA-A90F-DAFC-8903-17717E5A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53980"/>
              </p:ext>
            </p:extLst>
          </p:nvPr>
        </p:nvGraphicFramePr>
        <p:xfrm>
          <a:off x="1704621" y="1039954"/>
          <a:ext cx="848519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36732450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4145054094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942401436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52558357"/>
                    </a:ext>
                  </a:extLst>
                </a:gridCol>
                <a:gridCol w="1697039">
                  <a:extLst>
                    <a:ext uri="{9D8B030D-6E8A-4147-A177-3AD203B41FA5}">
                      <a16:colId xmlns:a16="http://schemas.microsoft.com/office/drawing/2014/main" val="21891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C0C0C0"/>
                          </a:highlight>
                        </a:rPr>
                        <a:t>개봉</a:t>
                      </a:r>
                      <a:r>
                        <a:rPr lang="en-US" altLang="ko-KR" sz="1400" dirty="0">
                          <a:highlight>
                            <a:srgbClr val="C0C0C0"/>
                          </a:highlight>
                        </a:rPr>
                        <a:t>/</a:t>
                      </a:r>
                      <a:r>
                        <a:rPr lang="ko-KR" altLang="en-US" sz="1400" dirty="0" err="1">
                          <a:highlight>
                            <a:srgbClr val="C0C0C0"/>
                          </a:highlight>
                        </a:rPr>
                        <a:t>개봉예정작</a:t>
                      </a:r>
                      <a:endParaRPr lang="ko-KR" altLang="en-US" sz="14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최신영화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해외영화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34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293042C-9506-D0CF-771F-24BE844BA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0178"/>
              </p:ext>
            </p:extLst>
          </p:nvPr>
        </p:nvGraphicFramePr>
        <p:xfrm>
          <a:off x="1704621" y="1648178"/>
          <a:ext cx="848542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46">
                  <a:extLst>
                    <a:ext uri="{9D8B030D-6E8A-4147-A177-3AD203B41FA5}">
                      <a16:colId xmlns:a16="http://schemas.microsoft.com/office/drawing/2014/main" val="2746398286"/>
                    </a:ext>
                  </a:extLst>
                </a:gridCol>
                <a:gridCol w="540429">
                  <a:extLst>
                    <a:ext uri="{9D8B030D-6E8A-4147-A177-3AD203B41FA5}">
                      <a16:colId xmlns:a16="http://schemas.microsoft.com/office/drawing/2014/main" val="2875865845"/>
                    </a:ext>
                  </a:extLst>
                </a:gridCol>
                <a:gridCol w="1285564">
                  <a:extLst>
                    <a:ext uri="{9D8B030D-6E8A-4147-A177-3AD203B41FA5}">
                      <a16:colId xmlns:a16="http://schemas.microsoft.com/office/drawing/2014/main" val="2652215877"/>
                    </a:ext>
                  </a:extLst>
                </a:gridCol>
                <a:gridCol w="1486762">
                  <a:extLst>
                    <a:ext uri="{9D8B030D-6E8A-4147-A177-3AD203B41FA5}">
                      <a16:colId xmlns:a16="http://schemas.microsoft.com/office/drawing/2014/main" val="2968892676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82322085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1370908591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709999807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786904580"/>
                    </a:ext>
                  </a:extLst>
                </a:gridCol>
                <a:gridCol w="942825">
                  <a:extLst>
                    <a:ext uri="{9D8B030D-6E8A-4147-A177-3AD203B41FA5}">
                      <a16:colId xmlns:a16="http://schemas.microsoft.com/office/drawing/2014/main" val="2392614013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선택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영화명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등록자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 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076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번호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영화명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등록한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관리자명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/>
                        <a:t>최종수정한 날짜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{</a:t>
                      </a:r>
                      <a:r>
                        <a:rPr lang="ko-KR" altLang="en-US" sz="1400" dirty="0" err="1"/>
                        <a:t>개봉작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개봉예정작</a:t>
                      </a: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77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육사오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27481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뱅크시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이몽룡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개봉예정작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619358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미니언즈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60090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한산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용의 출현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2022-08-03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개봉작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50902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B049F4-6B44-FCE8-6739-75F98CE7F2B8}"/>
              </a:ext>
            </a:extLst>
          </p:cNvPr>
          <p:cNvSpPr/>
          <p:nvPr/>
        </p:nvSpPr>
        <p:spPr>
          <a:xfrm>
            <a:off x="2455644" y="6261692"/>
            <a:ext cx="7123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|</a:t>
            </a:r>
            <a:r>
              <a:rPr lang="ko-KR" altLang="en-US" sz="2400" dirty="0"/>
              <a:t>처음</a:t>
            </a:r>
            <a:r>
              <a:rPr lang="en-US" altLang="ko-KR" sz="2400" dirty="0"/>
              <a:t>|  &lt;</a:t>
            </a:r>
            <a:r>
              <a:rPr lang="ko-KR" altLang="en-US" sz="2400" dirty="0"/>
              <a:t>이전</a:t>
            </a:r>
            <a:r>
              <a:rPr lang="en-US" altLang="ko-KR" sz="2400" dirty="0"/>
              <a:t> | </a:t>
            </a:r>
            <a:r>
              <a:rPr lang="en-US" altLang="ko-KR" sz="2400" b="1" dirty="0"/>
              <a:t>[1]</a:t>
            </a:r>
            <a:r>
              <a:rPr lang="en-US" altLang="ko-KR" sz="2400" dirty="0"/>
              <a:t> [2] [3] [4] [5] | </a:t>
            </a:r>
            <a:r>
              <a:rPr lang="ko-KR" altLang="en-US" sz="2400" dirty="0"/>
              <a:t>다음</a:t>
            </a:r>
            <a:r>
              <a:rPr lang="en-US" altLang="ko-KR" sz="2400" dirty="0"/>
              <a:t>&gt;  |</a:t>
            </a:r>
            <a:r>
              <a:rPr lang="ko-KR" altLang="en-US" sz="2400" dirty="0"/>
              <a:t>마지막</a:t>
            </a:r>
            <a:r>
              <a:rPr lang="en-US" altLang="ko-KR" sz="2400" dirty="0"/>
              <a:t>|</a:t>
            </a:r>
            <a:endParaRPr lang="ko-KR" altLang="en-US" sz="2400" dirty="0"/>
          </a:p>
        </p:txBody>
      </p: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867A2F2-1101-BAB9-934C-E8A65A95B2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03715" y="2698814"/>
            <a:ext cx="131556" cy="131556"/>
            <a:chOff x="554563" y="2632644"/>
            <a:chExt cx="131556" cy="131556"/>
          </a:xfrm>
        </p:grpSpPr>
        <p:sp>
          <p:nvSpPr>
            <p:cNvPr id="11" name="Box">
              <a:extLst>
                <a:ext uri="{FF2B5EF4-FFF2-40B4-BE49-F238E27FC236}">
                  <a16:creationId xmlns:a16="http://schemas.microsoft.com/office/drawing/2014/main" id="{5DCA25D1-C900-0B86-79B3-A55980595EE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hidden="1">
              <a:extLst>
                <a:ext uri="{FF2B5EF4-FFF2-40B4-BE49-F238E27FC236}">
                  <a16:creationId xmlns:a16="http://schemas.microsoft.com/office/drawing/2014/main" id="{7844DA5A-DABD-D1FE-8A89-FFD0A4BA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C159F63C-F99C-3AD9-84F3-61B751BD21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238757" y="264874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1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900A5E-E54D-0A54-9FC7-D2ACD8C584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F6AFE4-F3B3-BF94-846C-63345ADD0E9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3FA37D-4496-F1A4-96A2-677558464A9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29E81D1D-DD8D-32F3-647E-4733C483A7F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95839" y="3368628"/>
            <a:ext cx="131556" cy="131556"/>
            <a:chOff x="554563" y="2632644"/>
            <a:chExt cx="131556" cy="131556"/>
          </a:xfrm>
        </p:grpSpPr>
        <p:sp>
          <p:nvSpPr>
            <p:cNvPr id="19" name="Box">
              <a:extLst>
                <a:ext uri="{FF2B5EF4-FFF2-40B4-BE49-F238E27FC236}">
                  <a16:creationId xmlns:a16="http://schemas.microsoft.com/office/drawing/2014/main" id="{C2A0387A-BA43-3A67-8B24-20B779E19B0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heck" hidden="1">
              <a:extLst>
                <a:ext uri="{FF2B5EF4-FFF2-40B4-BE49-F238E27FC236}">
                  <a16:creationId xmlns:a16="http://schemas.microsoft.com/office/drawing/2014/main" id="{5EBFCA91-7455-B3CF-0601-CAF6B7794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53E723F-423D-08C1-3D01-18BF0D5547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895839" y="4121992"/>
            <a:ext cx="131556" cy="131556"/>
            <a:chOff x="554563" y="2632644"/>
            <a:chExt cx="131556" cy="131556"/>
          </a:xfrm>
        </p:grpSpPr>
        <p:sp>
          <p:nvSpPr>
            <p:cNvPr id="22" name="Box">
              <a:extLst>
                <a:ext uri="{FF2B5EF4-FFF2-40B4-BE49-F238E27FC236}">
                  <a16:creationId xmlns:a16="http://schemas.microsoft.com/office/drawing/2014/main" id="{A171FD1F-BAC1-DDE3-9A0D-CE5DAF8E7DB9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hidden="1">
              <a:extLst>
                <a:ext uri="{FF2B5EF4-FFF2-40B4-BE49-F238E27FC236}">
                  <a16:creationId xmlns:a16="http://schemas.microsoft.com/office/drawing/2014/main" id="{B477AD45-3D75-80A6-146C-E5127C419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D1868C3-0D6B-CA5F-9343-25D0E430E3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95839" y="4859513"/>
            <a:ext cx="131556" cy="131556"/>
            <a:chOff x="554563" y="2632644"/>
            <a:chExt cx="131556" cy="131556"/>
          </a:xfrm>
        </p:grpSpPr>
        <p:sp>
          <p:nvSpPr>
            <p:cNvPr id="25" name="Box">
              <a:extLst>
                <a:ext uri="{FF2B5EF4-FFF2-40B4-BE49-F238E27FC236}">
                  <a16:creationId xmlns:a16="http://schemas.microsoft.com/office/drawing/2014/main" id="{5AE279B0-D37C-4409-011D-31A4674FB9E6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hidden="1">
              <a:extLst>
                <a:ext uri="{FF2B5EF4-FFF2-40B4-BE49-F238E27FC236}">
                  <a16:creationId xmlns:a16="http://schemas.microsoft.com/office/drawing/2014/main" id="{7314026F-8D56-D478-2E07-8ACFAEC0C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0575E6E-89BD-DB13-CB50-E51B389DF68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95839" y="5586257"/>
            <a:ext cx="131556" cy="131556"/>
            <a:chOff x="554563" y="2632644"/>
            <a:chExt cx="131556" cy="131556"/>
          </a:xfrm>
        </p:grpSpPr>
        <p:sp>
          <p:nvSpPr>
            <p:cNvPr id="28" name="Box">
              <a:extLst>
                <a:ext uri="{FF2B5EF4-FFF2-40B4-BE49-F238E27FC236}">
                  <a16:creationId xmlns:a16="http://schemas.microsoft.com/office/drawing/2014/main" id="{91024D95-7B29-4B80-492E-841FE050F9F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hidden="1">
              <a:extLst>
                <a:ext uri="{FF2B5EF4-FFF2-40B4-BE49-F238E27FC236}">
                  <a16:creationId xmlns:a16="http://schemas.microsoft.com/office/drawing/2014/main" id="{493DB5A0-C7D6-739C-77BA-19A8A673D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63C434DE-4C63-B66E-DDE6-8DEFD18C70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238757" y="3368628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5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746819-EA8A-3063-750F-2EB309D2A7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F4178E-0BC4-0769-A656-514001B81F0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4455D4-5DCA-997E-59AB-48EC945067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083A135-8AE3-9995-12CA-AB77DED1A62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7267" y="4098714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3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74CAB9E-BAF5-AA1F-7F73-F7FE6BBB274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35B300-7001-71AC-0A1F-84708B61CD4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A537119-32F8-D6D8-51D2-9C8EF51A643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631E2CC-F132-86C8-A3DE-12AAF37A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247182" y="4742619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71307B-8D0B-6645-A8DD-C4C5BD81CA3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7FA1C10-6A68-BD2C-E2CE-4333024FD4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6BEAB2D-59AA-ACA6-7B71-914BA4BC5C9E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3EF5576-CFC7-C239-A2C9-A173D2E9084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238757" y="5549577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C3718E-669F-7C98-B057-E70F061D90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644ADF-F1CC-127A-5DD1-3AF0FDC24E4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44523C-FC6E-7EB8-4476-8346D622BBF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36AB5C-4089-DCD0-8A6A-9961E4160F98}"/>
              </a:ext>
            </a:extLst>
          </p:cNvPr>
          <p:cNvSpPr/>
          <p:nvPr/>
        </p:nvSpPr>
        <p:spPr bwMode="auto">
          <a:xfrm>
            <a:off x="3407287" y="6049821"/>
            <a:ext cx="909239" cy="244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/>
              <a:t>리스트로 이동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A98B2-B500-283C-2649-BEF307AF90F7}"/>
              </a:ext>
            </a:extLst>
          </p:cNvPr>
          <p:cNvSpPr txBox="1"/>
          <p:nvPr/>
        </p:nvSpPr>
        <p:spPr>
          <a:xfrm>
            <a:off x="1687715" y="605653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선택한 항목</a:t>
            </a:r>
            <a:endParaRPr lang="ko-KR" altLang="en-US" sz="900" dirty="0"/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78D7B09-CF6C-FFD8-8801-B9B871DADD4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45150" y="6051400"/>
            <a:ext cx="863264" cy="241092"/>
            <a:chOff x="595683" y="1551576"/>
            <a:chExt cx="1368146" cy="24109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E66304-BFE2-9B2B-4865-958B901D74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3" y="1551576"/>
              <a:ext cx="11050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최신영화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56ECF4-D354-FAF4-035B-B02A6D5E776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700761" y="1551576"/>
              <a:ext cx="26306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81FF23-7A32-9AE0-8F63-A130F712F4A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81573" y="1654034"/>
              <a:ext cx="10144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1596621" y="8745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1540486" y="39113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9470932" y="2279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8B9140AD-682B-EBED-DB37-C9575355C0BD}"/>
              </a:ext>
            </a:extLst>
          </p:cNvPr>
          <p:cNvSpPr>
            <a:spLocks/>
          </p:cNvSpPr>
          <p:nvPr/>
        </p:nvSpPr>
        <p:spPr bwMode="auto">
          <a:xfrm>
            <a:off x="6621973" y="261826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17AEFEF5-97BA-9BA0-F144-E43B3F6C1317}"/>
              </a:ext>
            </a:extLst>
          </p:cNvPr>
          <p:cNvSpPr>
            <a:spLocks/>
          </p:cNvSpPr>
          <p:nvPr/>
        </p:nvSpPr>
        <p:spPr bwMode="auto">
          <a:xfrm>
            <a:off x="6621973" y="334325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23FE4DD7-AFA4-87E6-8D5E-9AD652AFC7CB}"/>
              </a:ext>
            </a:extLst>
          </p:cNvPr>
          <p:cNvSpPr>
            <a:spLocks/>
          </p:cNvSpPr>
          <p:nvPr/>
        </p:nvSpPr>
        <p:spPr bwMode="auto">
          <a:xfrm>
            <a:off x="6626640" y="406677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75BC0181-23A7-49EB-D79C-5446572EF6C7}"/>
              </a:ext>
            </a:extLst>
          </p:cNvPr>
          <p:cNvSpPr>
            <a:spLocks/>
          </p:cNvSpPr>
          <p:nvPr/>
        </p:nvSpPr>
        <p:spPr bwMode="auto">
          <a:xfrm>
            <a:off x="6625440" y="479627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id="{96796114-EDA7-0A7A-FEC2-EBA5C973AFE9}"/>
              </a:ext>
            </a:extLst>
          </p:cNvPr>
          <p:cNvSpPr>
            <a:spLocks/>
          </p:cNvSpPr>
          <p:nvPr/>
        </p:nvSpPr>
        <p:spPr bwMode="auto">
          <a:xfrm>
            <a:off x="6653577" y="55338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260057" y="608203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69939" y="502182"/>
            <a:ext cx="1848679" cy="5698467"/>
            <a:chOff x="5493160" y="-999784"/>
            <a:chExt cx="1848679" cy="5698467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13039" y="-958995"/>
              <a:ext cx="1828800" cy="56576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관리자가 관리하는 커뮤니티 관리화면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커뮤니티 탭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각 탭 클릭 시 해당 탭에 등록된 게시물을 확인할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2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개봉예정작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등록 순으로 정렬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페이지당 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 리스트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최근 업로드 된 내용 등을 수정 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다른 게시물로 개별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[5] 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리스트로 이동</a:t>
              </a:r>
              <a:endPara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선택한 목록 전부 한 리스트에 이동 시킬 수 있다</a:t>
              </a:r>
              <a:r>
                <a:rPr lang="en-US" altLang="ko-KR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2" y="95250"/>
            <a:ext cx="10515600" cy="70731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커뮤니티 관리</a:t>
            </a:r>
            <a:r>
              <a:rPr lang="en-US" altLang="ko-KR" sz="1600" dirty="0"/>
              <a:t>&gt;</a:t>
            </a:r>
            <a:r>
              <a:rPr lang="ko-KR" altLang="en-US" sz="1600" dirty="0"/>
              <a:t>영화</a:t>
            </a:r>
            <a:r>
              <a:rPr lang="en-US" altLang="ko-KR" sz="1600" dirty="0"/>
              <a:t>&gt;</a:t>
            </a:r>
            <a:r>
              <a:rPr lang="ko-KR" altLang="en-US" sz="1600" dirty="0"/>
              <a:t>상세보기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CE7AC-6D0A-BA13-354F-0029C46ABF62}"/>
              </a:ext>
            </a:extLst>
          </p:cNvPr>
          <p:cNvSpPr/>
          <p:nvPr/>
        </p:nvSpPr>
        <p:spPr>
          <a:xfrm>
            <a:off x="55522" y="1038578"/>
            <a:ext cx="1505167" cy="572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 lIns="54000" rIns="0">
            <a:noAutofit/>
          </a:bodyPr>
          <a:lstStyle/>
          <a:p>
            <a:pPr>
              <a:lnSpc>
                <a:spcPts val="1400"/>
              </a:lnSpc>
              <a:defRPr/>
            </a:pPr>
            <a:r>
              <a:rPr lang="ko-KR" altLang="en-US" sz="900" b="1" dirty="0"/>
              <a:t>커뮤니티 관리</a:t>
            </a:r>
            <a:endParaRPr lang="en-US" altLang="ko-KR" sz="900" b="1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rgbClr val="FF0000"/>
                </a:solidFill>
              </a:rPr>
              <a:t>영화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드라마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/>
              <a:t>예능</a:t>
            </a:r>
            <a:endParaRPr lang="en-US" altLang="ko-KR" sz="900" dirty="0"/>
          </a:p>
          <a:p>
            <a:pPr marL="72000" indent="-72000">
              <a:lnSpc>
                <a:spcPts val="14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/>
              <a:t>OTT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2B8E9BB-7ED1-B104-FEF0-3DC718513579}"/>
              </a:ext>
            </a:extLst>
          </p:cNvPr>
          <p:cNvSpPr/>
          <p:nvPr/>
        </p:nvSpPr>
        <p:spPr>
          <a:xfrm>
            <a:off x="2702464" y="294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9AE57B3-8EF1-0E9F-4D8B-40153D99F8E3}"/>
              </a:ext>
            </a:extLst>
          </p:cNvPr>
          <p:cNvSpPr/>
          <p:nvPr/>
        </p:nvSpPr>
        <p:spPr>
          <a:xfrm>
            <a:off x="10470720" y="2432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92F4D49-3894-AFF1-5258-00B837ED398D}"/>
              </a:ext>
            </a:extLst>
          </p:cNvPr>
          <p:cNvSpPr/>
          <p:nvPr/>
        </p:nvSpPr>
        <p:spPr>
          <a:xfrm>
            <a:off x="7052993" y="2387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6DD116C-17D2-DB9D-8649-8D683A38D24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169939" y="502182"/>
            <a:ext cx="1848840" cy="6067951"/>
            <a:chOff x="5493160" y="-999784"/>
            <a:chExt cx="1848840" cy="606795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284A0D7-2332-5EA4-9B7C-0DACCD61C7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513200" y="-846241"/>
              <a:ext cx="1828800" cy="59144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영화정보 등록하는 화면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[1]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포스터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포스터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여러 장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[2]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년도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영화제목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부제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년도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[3]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영화 정보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 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상영시간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예정</a:t>
              </a:r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 누적관객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감독 출연 정보 등 입력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[4] 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예고편 업로드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606F082-7D9E-098E-4276-650CAAD9917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93160" y="-999784"/>
              <a:ext cx="977960" cy="3724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718060-8A54-5795-9337-2D7E67DF878C}"/>
              </a:ext>
            </a:extLst>
          </p:cNvPr>
          <p:cNvSpPr txBox="1"/>
          <p:nvPr/>
        </p:nvSpPr>
        <p:spPr>
          <a:xfrm>
            <a:off x="1704621" y="1035816"/>
            <a:ext cx="194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개봉</a:t>
            </a:r>
            <a:r>
              <a:rPr lang="en-US" altLang="ko-KR" dirty="0"/>
              <a:t>/</a:t>
            </a:r>
            <a:r>
              <a:rPr lang="ko-KR" altLang="en-US" dirty="0" err="1"/>
              <a:t>개봉예정작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F853A40-AECB-D992-D002-300C1AB79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8553"/>
              </p:ext>
            </p:extLst>
          </p:nvPr>
        </p:nvGraphicFramePr>
        <p:xfrm>
          <a:off x="1712640" y="1638395"/>
          <a:ext cx="2272338" cy="3736321"/>
        </p:xfrm>
        <a:graphic>
          <a:graphicData uri="http://schemas.openxmlformats.org/drawingml/2006/table">
            <a:tbl>
              <a:tblPr/>
              <a:tblGrid>
                <a:gridCol w="227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32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B509F-AC30-8A7D-756F-381B91E19206}"/>
              </a:ext>
            </a:extLst>
          </p:cNvPr>
          <p:cNvSpPr txBox="1"/>
          <p:nvPr/>
        </p:nvSpPr>
        <p:spPr>
          <a:xfrm>
            <a:off x="2063864" y="3429000"/>
            <a:ext cx="14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1FA42F-D07A-257F-C3CC-48BD1AAA816E}"/>
              </a:ext>
            </a:extLst>
          </p:cNvPr>
          <p:cNvSpPr/>
          <p:nvPr/>
        </p:nvSpPr>
        <p:spPr>
          <a:xfrm>
            <a:off x="4760330" y="1638395"/>
            <a:ext cx="5094870" cy="640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(</a:t>
            </a:r>
            <a:r>
              <a:rPr lang="ko-KR" altLang="en-US" dirty="0"/>
              <a:t>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F16EA9-684E-0C4A-677E-AF5F7CDD39F4}"/>
              </a:ext>
            </a:extLst>
          </p:cNvPr>
          <p:cNvSpPr/>
          <p:nvPr/>
        </p:nvSpPr>
        <p:spPr>
          <a:xfrm>
            <a:off x="4760330" y="2387087"/>
            <a:ext cx="5094870" cy="1745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정보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6BF69D3-5B41-3967-1C19-DF824A54F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88525"/>
              </p:ext>
            </p:extLst>
          </p:nvPr>
        </p:nvGraphicFramePr>
        <p:xfrm>
          <a:off x="4760330" y="4240210"/>
          <a:ext cx="5125156" cy="1975827"/>
        </p:xfrm>
        <a:graphic>
          <a:graphicData uri="http://schemas.openxmlformats.org/drawingml/2006/table">
            <a:tbl>
              <a:tblPr/>
              <a:tblGrid>
                <a:gridCol w="512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5827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373" marR="45373" marT="22687" marB="226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A19DB11-D628-F166-4583-95701CB99EEE}"/>
              </a:ext>
            </a:extLst>
          </p:cNvPr>
          <p:cNvSpPr txBox="1"/>
          <p:nvPr/>
        </p:nvSpPr>
        <p:spPr>
          <a:xfrm>
            <a:off x="6513389" y="5043458"/>
            <a:ext cx="19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영화 예고편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B221254-DC59-49CB-BCAE-B3D33F222A4B}"/>
              </a:ext>
            </a:extLst>
          </p:cNvPr>
          <p:cNvSpPr/>
          <p:nvPr/>
        </p:nvSpPr>
        <p:spPr>
          <a:xfrm>
            <a:off x="4866819" y="18507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B672983-B0A9-BFF6-E352-53E5AD4197FD}"/>
              </a:ext>
            </a:extLst>
          </p:cNvPr>
          <p:cNvSpPr/>
          <p:nvPr/>
        </p:nvSpPr>
        <p:spPr>
          <a:xfrm>
            <a:off x="4866819" y="26487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37B46BF-BD79-653C-D354-639F8D923294}"/>
              </a:ext>
            </a:extLst>
          </p:cNvPr>
          <p:cNvSpPr/>
          <p:nvPr/>
        </p:nvSpPr>
        <p:spPr>
          <a:xfrm>
            <a:off x="4866819" y="49930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4" name="Cutout">
            <a:extLst>
              <a:ext uri="{FF2B5EF4-FFF2-40B4-BE49-F238E27FC236}">
                <a16:creationId xmlns:a16="http://schemas.microsoft.com/office/drawing/2014/main" id="{BC426965-0A22-2E04-085D-D9DEB45D2422}"/>
              </a:ext>
            </a:extLst>
          </p:cNvPr>
          <p:cNvGrpSpPr/>
          <p:nvPr/>
        </p:nvGrpSpPr>
        <p:grpSpPr>
          <a:xfrm rot="5400000">
            <a:off x="6146042" y="2078503"/>
            <a:ext cx="807455" cy="908252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6" name="Fill">
              <a:extLst>
                <a:ext uri="{FF2B5EF4-FFF2-40B4-BE49-F238E27FC236}">
                  <a16:creationId xmlns:a16="http://schemas.microsoft.com/office/drawing/2014/main" id="{8F6F70B8-5F5E-7882-FE93-B1260149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4A7DEBB8-993A-A23B-0446-170A26677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303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5724</Words>
  <Application>Microsoft Office PowerPoint</Application>
  <PresentationFormat>와이드스크린</PresentationFormat>
  <Paragraphs>1852</Paragraphs>
  <Slides>33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맑은 고딕</vt:lpstr>
      <vt:lpstr>타이포_씨고딕 140</vt:lpstr>
      <vt:lpstr>타이포_씨고딕 150</vt:lpstr>
      <vt:lpstr>Arial</vt:lpstr>
      <vt:lpstr>Calibri</vt:lpstr>
      <vt:lpstr>Calibri Light</vt:lpstr>
      <vt:lpstr>Segoe UI</vt:lpstr>
      <vt:lpstr>Wingdings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로그인화면</vt:lpstr>
      <vt:lpstr>Gnb</vt:lpstr>
      <vt:lpstr>PowerPoint 프레젠테이션</vt:lpstr>
      <vt:lpstr>커뮤니티 관리&gt;영화</vt:lpstr>
      <vt:lpstr>커뮤니티 관리&gt;영화&gt;상세보기1</vt:lpstr>
      <vt:lpstr>커뮤니티 관리&gt;영화&gt;상세보기2</vt:lpstr>
      <vt:lpstr>커뮤니티 관리&gt;드라마</vt:lpstr>
      <vt:lpstr>커뮤니티 관리&gt;드라마&gt;상세보기1</vt:lpstr>
      <vt:lpstr>커뮤니티 관리&gt;영화&gt;상세보기2</vt:lpstr>
      <vt:lpstr>커뮤니티 관리&gt;영화</vt:lpstr>
      <vt:lpstr>커뮤니티 관리&gt;예능&gt;상세보기1</vt:lpstr>
      <vt:lpstr>커뮤니티 관리&gt;예능&gt;상세보기2</vt:lpstr>
      <vt:lpstr>커뮤니티 관리&gt;OTT&gt;넷플릭스&gt;영화</vt:lpstr>
      <vt:lpstr>커뮤니티 관리&gt;OTT&gt;넷플릭스&gt;영화&gt;상세보기1</vt:lpstr>
      <vt:lpstr>커뮤니티 관리&gt;영화&gt;상세보기2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임 수</cp:lastModifiedBy>
  <cp:revision>4</cp:revision>
  <dcterms:created xsi:type="dcterms:W3CDTF">2022-08-03T02:04:50Z</dcterms:created>
  <dcterms:modified xsi:type="dcterms:W3CDTF">2022-08-03T08:24:15Z</dcterms:modified>
</cp:coreProperties>
</file>