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notesSlides/notesSlide9.xml" ContentType="application/vnd.openxmlformats-officedocument.presentationml.notesSlide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notesSlides/notesSlide12.xml" ContentType="application/vnd.openxmlformats-officedocument.presentationml.notesSlide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notesSlides/notesSlide13.xml" ContentType="application/vnd.openxmlformats-officedocument.presentationml.notesSlide+xml"/>
  <Override PartName="/ppt/tags/tag229.xml" ContentType="application/vnd.openxmlformats-officedocument.presentationml.tags+xml"/>
  <Override PartName="/ppt/notesSlides/notesSlide14.xml" ContentType="application/vnd.openxmlformats-officedocument.presentationml.notesSlid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notesSlides/notesSlide15.xml" ContentType="application/vnd.openxmlformats-officedocument.presentationml.notesSlide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16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notesSlides/notesSlide17.xml" ContentType="application/vnd.openxmlformats-officedocument.presentationml.notesSlide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notesSlides/notesSlide18.xml" ContentType="application/vnd.openxmlformats-officedocument.presentationml.notesSlid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notesSlides/notesSlide27.xml" ContentType="application/vnd.openxmlformats-officedocument.presentationml.notesSlid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278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61"/>
  </p:notesMasterIdLst>
  <p:sldIdLst>
    <p:sldId id="552" r:id="rId2"/>
    <p:sldId id="553" r:id="rId3"/>
    <p:sldId id="549" r:id="rId4"/>
    <p:sldId id="595" r:id="rId5"/>
    <p:sldId id="542" r:id="rId6"/>
    <p:sldId id="554" r:id="rId7"/>
    <p:sldId id="555" r:id="rId8"/>
    <p:sldId id="574" r:id="rId9"/>
    <p:sldId id="593" r:id="rId10"/>
    <p:sldId id="594" r:id="rId11"/>
    <p:sldId id="557" r:id="rId12"/>
    <p:sldId id="556" r:id="rId13"/>
    <p:sldId id="558" r:id="rId14"/>
    <p:sldId id="559" r:id="rId15"/>
    <p:sldId id="560" r:id="rId16"/>
    <p:sldId id="561" r:id="rId17"/>
    <p:sldId id="562" r:id="rId18"/>
    <p:sldId id="563" r:id="rId19"/>
    <p:sldId id="564" r:id="rId20"/>
    <p:sldId id="565" r:id="rId21"/>
    <p:sldId id="566" r:id="rId22"/>
    <p:sldId id="567" r:id="rId23"/>
    <p:sldId id="568" r:id="rId24"/>
    <p:sldId id="573" r:id="rId25"/>
    <p:sldId id="569" r:id="rId26"/>
    <p:sldId id="508" r:id="rId27"/>
    <p:sldId id="509" r:id="rId28"/>
    <p:sldId id="510" r:id="rId29"/>
    <p:sldId id="511" r:id="rId30"/>
    <p:sldId id="512" r:id="rId31"/>
    <p:sldId id="513" r:id="rId32"/>
    <p:sldId id="521" r:id="rId33"/>
    <p:sldId id="522" r:id="rId34"/>
    <p:sldId id="523" r:id="rId35"/>
    <p:sldId id="570" r:id="rId36"/>
    <p:sldId id="525" r:id="rId37"/>
    <p:sldId id="550" r:id="rId38"/>
    <p:sldId id="551" r:id="rId39"/>
    <p:sldId id="571" r:id="rId40"/>
    <p:sldId id="529" r:id="rId41"/>
    <p:sldId id="530" r:id="rId42"/>
    <p:sldId id="531" r:id="rId43"/>
    <p:sldId id="532" r:id="rId44"/>
    <p:sldId id="533" r:id="rId45"/>
    <p:sldId id="534" r:id="rId46"/>
    <p:sldId id="535" r:id="rId47"/>
    <p:sldId id="539" r:id="rId48"/>
    <p:sldId id="540" r:id="rId49"/>
    <p:sldId id="416" r:id="rId50"/>
    <p:sldId id="417" r:id="rId51"/>
    <p:sldId id="418" r:id="rId52"/>
    <p:sldId id="419" r:id="rId53"/>
    <p:sldId id="429" r:id="rId54"/>
    <p:sldId id="446" r:id="rId55"/>
    <p:sldId id="431" r:id="rId56"/>
    <p:sldId id="541" r:id="rId57"/>
    <p:sldId id="546" r:id="rId58"/>
    <p:sldId id="451" r:id="rId59"/>
    <p:sldId id="572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9E19"/>
    <a:srgbClr val="111111"/>
    <a:srgbClr val="5E2233"/>
    <a:srgbClr val="F5A9BC"/>
    <a:srgbClr val="FE2E64"/>
    <a:srgbClr val="F78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5A78F-75A2-4C2F-84C0-7244571A53FA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AB6E7-3483-4637-A081-363CEB5CE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1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17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소트</a:t>
            </a:r>
            <a:r>
              <a:rPr lang="en-US" altLang="ko-KR" dirty="0"/>
              <a:t>  </a:t>
            </a:r>
            <a:r>
              <a:rPr lang="ko-KR" altLang="en-US" dirty="0"/>
              <a:t>시간이 오래 걸림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예약기능 등을 추가 할 수 있습니다</a:t>
            </a:r>
            <a:r>
              <a:rPr lang="en-US" altLang="ko-KR" dirty="0"/>
              <a:t>., </a:t>
            </a:r>
            <a:r>
              <a:rPr lang="ko-KR" altLang="en-US" dirty="0"/>
              <a:t>중복 메일 주소 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상품 등록이</a:t>
            </a:r>
            <a:r>
              <a:rPr lang="ko-KR" altLang="en-US" baseline="0" dirty="0"/>
              <a:t> 오래된 순일수록 조회수는 높이 마련 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그러므로 최근에 등록한 상품과 비교를 한다면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상품 등록이</a:t>
            </a:r>
            <a:r>
              <a:rPr lang="ko-KR" altLang="en-US" baseline="0" dirty="0"/>
              <a:t> 오래된 순일수록 조회수는 높이 마련 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그러므로 최근에 등록한 상품과 비교를 한다면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거래 완료건 포인트 일괄 지급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상품 등록이</a:t>
            </a:r>
            <a:r>
              <a:rPr lang="ko-KR" altLang="en-US" baseline="0" dirty="0"/>
              <a:t> 오래된 순일수록 조회수는 높이 마련 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그러므로 최근에 등록한 상품과 비교를 한다면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숨김 기능 추가 </a:t>
            </a:r>
            <a:r>
              <a:rPr lang="ko-KR" altLang="en-US" dirty="0" err="1"/>
              <a:t>공지예약기능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수정이력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순번 입력을 개선해 보세요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43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35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093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" r="215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 hasCustomPrompt="1"/>
          </p:nvPr>
        </p:nvSpPr>
        <p:spPr>
          <a:xfrm>
            <a:off x="1180276" y="1700808"/>
            <a:ext cx="7928982" cy="648072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80276" y="3861048"/>
            <a:ext cx="5358850" cy="1320552"/>
          </a:xfrm>
        </p:spPr>
        <p:txBody>
          <a:bodyPr>
            <a:normAutofit/>
          </a:bodyPr>
          <a:lstStyle>
            <a:lvl1pPr marL="171450" indent="-171450" algn="l">
              <a:buFont typeface="Arial" panose="020B0604020202020204" pitchFamily="34" charset="0"/>
              <a:buChar char="•"/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180123" y="2420888"/>
            <a:ext cx="7929135" cy="36004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부제목 </a:t>
            </a:r>
          </a:p>
        </p:txBody>
      </p:sp>
    </p:spTree>
    <p:extLst>
      <p:ext uri="{BB962C8B-B14F-4D97-AF65-F5344CB8AC3E}">
        <p14:creationId xmlns:p14="http://schemas.microsoft.com/office/powerpoint/2010/main" val="3842588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/>
          <p:cNvSpPr/>
          <p:nvPr userDrawn="1"/>
        </p:nvSpPr>
        <p:spPr bwMode="auto">
          <a:xfrm rot="16200000">
            <a:off x="737770" y="-627890"/>
            <a:ext cx="360040" cy="184840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 dirty="0"/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-6413" y="115954"/>
            <a:ext cx="1677737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120223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/>
          <p:cNvSpPr/>
          <p:nvPr userDrawn="1"/>
        </p:nvSpPr>
        <p:spPr bwMode="auto">
          <a:xfrm rot="5400000">
            <a:off x="6933234" y="474489"/>
            <a:ext cx="2232248" cy="8285287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34870" y="4436774"/>
            <a:ext cx="7799020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8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54694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42"/>
          <p:cNvSpPr/>
          <p:nvPr userDrawn="1"/>
        </p:nvSpPr>
        <p:spPr>
          <a:xfrm>
            <a:off x="0" y="-1"/>
            <a:ext cx="9553431" cy="316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 dirty="0"/>
          </a:p>
        </p:txBody>
      </p:sp>
      <p:sp>
        <p:nvSpPr>
          <p:cNvPr id="9" name="모서리가 둥근 직사각형 165"/>
          <p:cNvSpPr/>
          <p:nvPr userDrawn="1"/>
        </p:nvSpPr>
        <p:spPr>
          <a:xfrm>
            <a:off x="9553432" y="-1"/>
            <a:ext cx="2638567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0" name="모서리가 둥근 직사각형 42"/>
          <p:cNvSpPr/>
          <p:nvPr userDrawn="1"/>
        </p:nvSpPr>
        <p:spPr>
          <a:xfrm>
            <a:off x="53563" y="28575"/>
            <a:ext cx="9465137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 dirty="0"/>
          </a:p>
        </p:txBody>
      </p:sp>
      <p:cxnSp>
        <p:nvCxnSpPr>
          <p:cNvPr id="11" name="직선 연결선 10"/>
          <p:cNvCxnSpPr>
            <a:cxnSpLocks/>
          </p:cNvCxnSpPr>
          <p:nvPr userDrawn="1"/>
        </p:nvCxnSpPr>
        <p:spPr>
          <a:xfrm>
            <a:off x="9553870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cxnSpLocks/>
          </p:cNvCxnSpPr>
          <p:nvPr userDrawn="1"/>
        </p:nvCxnSpPr>
        <p:spPr>
          <a:xfrm>
            <a:off x="9553870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-1" y="1"/>
            <a:ext cx="9286510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00" b="0" dirty="0"/>
            </a:lvl1pPr>
          </a:lstStyle>
          <a:p>
            <a:pPr marL="0" lvl="0"/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553431" y="-9526"/>
            <a:ext cx="2638569" cy="315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sz="1100" b="0" dirty="0"/>
              <a:t>Description</a:t>
            </a:r>
            <a:endParaRPr lang="ko-KR" altLang="en-US" sz="1100" b="0" dirty="0"/>
          </a:p>
        </p:txBody>
      </p:sp>
    </p:spTree>
    <p:extLst>
      <p:ext uri="{BB962C8B-B14F-4D97-AF65-F5344CB8AC3E}">
        <p14:creationId xmlns:p14="http://schemas.microsoft.com/office/powerpoint/2010/main" val="231976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69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4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01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9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1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38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31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72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4C809-33E6-47EC-9476-494E0742DC0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64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29.xml"/><Relationship Id="rId18" Type="http://schemas.openxmlformats.org/officeDocument/2006/relationships/tags" Target="../tags/tag34.xml"/><Relationship Id="rId26" Type="http://schemas.openxmlformats.org/officeDocument/2006/relationships/tags" Target="../tags/tag42.xml"/><Relationship Id="rId3" Type="http://schemas.openxmlformats.org/officeDocument/2006/relationships/tags" Target="../tags/tag19.xml"/><Relationship Id="rId21" Type="http://schemas.openxmlformats.org/officeDocument/2006/relationships/tags" Target="../tags/tag37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5" Type="http://schemas.openxmlformats.org/officeDocument/2006/relationships/tags" Target="../tags/tag41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20" Type="http://schemas.openxmlformats.org/officeDocument/2006/relationships/tags" Target="../tags/tag36.xml"/><Relationship Id="rId29" Type="http://schemas.openxmlformats.org/officeDocument/2006/relationships/tags" Target="../tags/tag45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tags" Target="../tags/tag40.xml"/><Relationship Id="rId32" Type="http://schemas.openxmlformats.org/officeDocument/2006/relationships/tags" Target="../tags/tag48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23" Type="http://schemas.openxmlformats.org/officeDocument/2006/relationships/tags" Target="../tags/tag39.xml"/><Relationship Id="rId28" Type="http://schemas.openxmlformats.org/officeDocument/2006/relationships/tags" Target="../tags/tag44.xml"/><Relationship Id="rId10" Type="http://schemas.openxmlformats.org/officeDocument/2006/relationships/tags" Target="../tags/tag26.xml"/><Relationship Id="rId19" Type="http://schemas.openxmlformats.org/officeDocument/2006/relationships/tags" Target="../tags/tag35.xml"/><Relationship Id="rId31" Type="http://schemas.openxmlformats.org/officeDocument/2006/relationships/tags" Target="../tags/tag47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tags" Target="../tags/tag38.xml"/><Relationship Id="rId27" Type="http://schemas.openxmlformats.org/officeDocument/2006/relationships/tags" Target="../tags/tag43.xml"/><Relationship Id="rId30" Type="http://schemas.openxmlformats.org/officeDocument/2006/relationships/tags" Target="../tags/tag46.xml"/><Relationship Id="rId8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54.xml"/><Relationship Id="rId7" Type="http://schemas.openxmlformats.org/officeDocument/2006/relationships/image" Target="../media/image9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67.xml"/><Relationship Id="rId18" Type="http://schemas.openxmlformats.org/officeDocument/2006/relationships/tags" Target="../tags/tag72.xml"/><Relationship Id="rId26" Type="http://schemas.openxmlformats.org/officeDocument/2006/relationships/tags" Target="../tags/tag80.xml"/><Relationship Id="rId3" Type="http://schemas.openxmlformats.org/officeDocument/2006/relationships/tags" Target="../tags/tag57.xml"/><Relationship Id="rId21" Type="http://schemas.openxmlformats.org/officeDocument/2006/relationships/tags" Target="../tags/tag75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tags" Target="../tags/tag71.xml"/><Relationship Id="rId25" Type="http://schemas.openxmlformats.org/officeDocument/2006/relationships/tags" Target="../tags/tag79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6" Type="http://schemas.openxmlformats.org/officeDocument/2006/relationships/tags" Target="../tags/tag70.xml"/><Relationship Id="rId20" Type="http://schemas.openxmlformats.org/officeDocument/2006/relationships/tags" Target="../tags/tag74.xml"/><Relationship Id="rId29" Type="http://schemas.openxmlformats.org/officeDocument/2006/relationships/tags" Target="../tags/tag83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24" Type="http://schemas.openxmlformats.org/officeDocument/2006/relationships/tags" Target="../tags/tag78.xml"/><Relationship Id="rId32" Type="http://schemas.openxmlformats.org/officeDocument/2006/relationships/tags" Target="../tags/tag86.xml"/><Relationship Id="rId5" Type="http://schemas.openxmlformats.org/officeDocument/2006/relationships/tags" Target="../tags/tag59.xml"/><Relationship Id="rId15" Type="http://schemas.openxmlformats.org/officeDocument/2006/relationships/tags" Target="../tags/tag69.xml"/><Relationship Id="rId23" Type="http://schemas.openxmlformats.org/officeDocument/2006/relationships/tags" Target="../tags/tag77.xml"/><Relationship Id="rId28" Type="http://schemas.openxmlformats.org/officeDocument/2006/relationships/tags" Target="../tags/tag82.xml"/><Relationship Id="rId10" Type="http://schemas.openxmlformats.org/officeDocument/2006/relationships/tags" Target="../tags/tag64.xml"/><Relationship Id="rId19" Type="http://schemas.openxmlformats.org/officeDocument/2006/relationships/tags" Target="../tags/tag73.xml"/><Relationship Id="rId31" Type="http://schemas.openxmlformats.org/officeDocument/2006/relationships/tags" Target="../tags/tag85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tags" Target="../tags/tag68.xml"/><Relationship Id="rId22" Type="http://schemas.openxmlformats.org/officeDocument/2006/relationships/tags" Target="../tags/tag76.xml"/><Relationship Id="rId27" Type="http://schemas.openxmlformats.org/officeDocument/2006/relationships/tags" Target="../tags/tag81.xml"/><Relationship Id="rId30" Type="http://schemas.openxmlformats.org/officeDocument/2006/relationships/tags" Target="../tags/tag84.xml"/><Relationship Id="rId8" Type="http://schemas.openxmlformats.org/officeDocument/2006/relationships/tags" Target="../tags/tag6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7" Type="http://schemas.openxmlformats.org/officeDocument/2006/relationships/image" Target="../media/image14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105.xml"/><Relationship Id="rId18" Type="http://schemas.openxmlformats.org/officeDocument/2006/relationships/tags" Target="../tags/tag110.xml"/><Relationship Id="rId26" Type="http://schemas.openxmlformats.org/officeDocument/2006/relationships/tags" Target="../tags/tag118.xml"/><Relationship Id="rId3" Type="http://schemas.openxmlformats.org/officeDocument/2006/relationships/tags" Target="../tags/tag95.xml"/><Relationship Id="rId21" Type="http://schemas.openxmlformats.org/officeDocument/2006/relationships/tags" Target="../tags/tag113.xml"/><Relationship Id="rId7" Type="http://schemas.openxmlformats.org/officeDocument/2006/relationships/tags" Target="../tags/tag99.xml"/><Relationship Id="rId12" Type="http://schemas.openxmlformats.org/officeDocument/2006/relationships/tags" Target="../tags/tag104.xml"/><Relationship Id="rId17" Type="http://schemas.openxmlformats.org/officeDocument/2006/relationships/tags" Target="../tags/tag109.xml"/><Relationship Id="rId25" Type="http://schemas.openxmlformats.org/officeDocument/2006/relationships/tags" Target="../tags/tag117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94.xml"/><Relationship Id="rId16" Type="http://schemas.openxmlformats.org/officeDocument/2006/relationships/tags" Target="../tags/tag108.xml"/><Relationship Id="rId20" Type="http://schemas.openxmlformats.org/officeDocument/2006/relationships/tags" Target="../tags/tag112.xml"/><Relationship Id="rId29" Type="http://schemas.openxmlformats.org/officeDocument/2006/relationships/tags" Target="../tags/tag121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tags" Target="../tags/tag103.xml"/><Relationship Id="rId24" Type="http://schemas.openxmlformats.org/officeDocument/2006/relationships/tags" Target="../tags/tag116.xml"/><Relationship Id="rId32" Type="http://schemas.openxmlformats.org/officeDocument/2006/relationships/tags" Target="../tags/tag124.xml"/><Relationship Id="rId5" Type="http://schemas.openxmlformats.org/officeDocument/2006/relationships/tags" Target="../tags/tag97.xml"/><Relationship Id="rId15" Type="http://schemas.openxmlformats.org/officeDocument/2006/relationships/tags" Target="../tags/tag107.xml"/><Relationship Id="rId23" Type="http://schemas.openxmlformats.org/officeDocument/2006/relationships/tags" Target="../tags/tag115.xml"/><Relationship Id="rId28" Type="http://schemas.openxmlformats.org/officeDocument/2006/relationships/tags" Target="../tags/tag120.xml"/><Relationship Id="rId10" Type="http://schemas.openxmlformats.org/officeDocument/2006/relationships/tags" Target="../tags/tag102.xml"/><Relationship Id="rId19" Type="http://schemas.openxmlformats.org/officeDocument/2006/relationships/tags" Target="../tags/tag111.xml"/><Relationship Id="rId31" Type="http://schemas.openxmlformats.org/officeDocument/2006/relationships/tags" Target="../tags/tag123.xml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4" Type="http://schemas.openxmlformats.org/officeDocument/2006/relationships/tags" Target="../tags/tag106.xml"/><Relationship Id="rId22" Type="http://schemas.openxmlformats.org/officeDocument/2006/relationships/tags" Target="../tags/tag114.xml"/><Relationship Id="rId27" Type="http://schemas.openxmlformats.org/officeDocument/2006/relationships/tags" Target="../tags/tag119.xml"/><Relationship Id="rId30" Type="http://schemas.openxmlformats.org/officeDocument/2006/relationships/tags" Target="../tags/tag122.xml"/><Relationship Id="rId8" Type="http://schemas.openxmlformats.org/officeDocument/2006/relationships/tags" Target="../tags/tag10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7" Type="http://schemas.openxmlformats.org/officeDocument/2006/relationships/image" Target="../media/image16.png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143.xml"/><Relationship Id="rId18" Type="http://schemas.openxmlformats.org/officeDocument/2006/relationships/tags" Target="../tags/tag148.xml"/><Relationship Id="rId26" Type="http://schemas.openxmlformats.org/officeDocument/2006/relationships/tags" Target="../tags/tag156.xml"/><Relationship Id="rId3" Type="http://schemas.openxmlformats.org/officeDocument/2006/relationships/tags" Target="../tags/tag133.xml"/><Relationship Id="rId21" Type="http://schemas.openxmlformats.org/officeDocument/2006/relationships/tags" Target="../tags/tag151.xml"/><Relationship Id="rId7" Type="http://schemas.openxmlformats.org/officeDocument/2006/relationships/tags" Target="../tags/tag137.xml"/><Relationship Id="rId12" Type="http://schemas.openxmlformats.org/officeDocument/2006/relationships/tags" Target="../tags/tag142.xml"/><Relationship Id="rId17" Type="http://schemas.openxmlformats.org/officeDocument/2006/relationships/tags" Target="../tags/tag147.xml"/><Relationship Id="rId25" Type="http://schemas.openxmlformats.org/officeDocument/2006/relationships/tags" Target="../tags/tag155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132.xml"/><Relationship Id="rId16" Type="http://schemas.openxmlformats.org/officeDocument/2006/relationships/tags" Target="../tags/tag146.xml"/><Relationship Id="rId20" Type="http://schemas.openxmlformats.org/officeDocument/2006/relationships/tags" Target="../tags/tag150.xml"/><Relationship Id="rId29" Type="http://schemas.openxmlformats.org/officeDocument/2006/relationships/tags" Target="../tags/tag159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tags" Target="../tags/tag141.xml"/><Relationship Id="rId24" Type="http://schemas.openxmlformats.org/officeDocument/2006/relationships/tags" Target="../tags/tag154.xml"/><Relationship Id="rId32" Type="http://schemas.openxmlformats.org/officeDocument/2006/relationships/tags" Target="../tags/tag162.xml"/><Relationship Id="rId5" Type="http://schemas.openxmlformats.org/officeDocument/2006/relationships/tags" Target="../tags/tag135.xml"/><Relationship Id="rId15" Type="http://schemas.openxmlformats.org/officeDocument/2006/relationships/tags" Target="../tags/tag145.xml"/><Relationship Id="rId23" Type="http://schemas.openxmlformats.org/officeDocument/2006/relationships/tags" Target="../tags/tag153.xml"/><Relationship Id="rId28" Type="http://schemas.openxmlformats.org/officeDocument/2006/relationships/tags" Target="../tags/tag158.xml"/><Relationship Id="rId10" Type="http://schemas.openxmlformats.org/officeDocument/2006/relationships/tags" Target="../tags/tag140.xml"/><Relationship Id="rId19" Type="http://schemas.openxmlformats.org/officeDocument/2006/relationships/tags" Target="../tags/tag149.xml"/><Relationship Id="rId31" Type="http://schemas.openxmlformats.org/officeDocument/2006/relationships/tags" Target="../tags/tag161.xml"/><Relationship Id="rId4" Type="http://schemas.openxmlformats.org/officeDocument/2006/relationships/tags" Target="../tags/tag134.xml"/><Relationship Id="rId9" Type="http://schemas.openxmlformats.org/officeDocument/2006/relationships/tags" Target="../tags/tag139.xml"/><Relationship Id="rId14" Type="http://schemas.openxmlformats.org/officeDocument/2006/relationships/tags" Target="../tags/tag144.xml"/><Relationship Id="rId22" Type="http://schemas.openxmlformats.org/officeDocument/2006/relationships/tags" Target="../tags/tag152.xml"/><Relationship Id="rId27" Type="http://schemas.openxmlformats.org/officeDocument/2006/relationships/tags" Target="../tags/tag157.xml"/><Relationship Id="rId30" Type="http://schemas.openxmlformats.org/officeDocument/2006/relationships/tags" Target="../tags/tag160.xml"/><Relationship Id="rId8" Type="http://schemas.openxmlformats.org/officeDocument/2006/relationships/tags" Target="../tags/tag13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tags" Target="../tags/tag181.xml"/><Relationship Id="rId18" Type="http://schemas.openxmlformats.org/officeDocument/2006/relationships/tags" Target="../tags/tag186.xml"/><Relationship Id="rId26" Type="http://schemas.openxmlformats.org/officeDocument/2006/relationships/tags" Target="../tags/tag194.xml"/><Relationship Id="rId3" Type="http://schemas.openxmlformats.org/officeDocument/2006/relationships/tags" Target="../tags/tag171.xml"/><Relationship Id="rId21" Type="http://schemas.openxmlformats.org/officeDocument/2006/relationships/tags" Target="../tags/tag189.xml"/><Relationship Id="rId7" Type="http://schemas.openxmlformats.org/officeDocument/2006/relationships/tags" Target="../tags/tag175.xml"/><Relationship Id="rId12" Type="http://schemas.openxmlformats.org/officeDocument/2006/relationships/tags" Target="../tags/tag180.xml"/><Relationship Id="rId17" Type="http://schemas.openxmlformats.org/officeDocument/2006/relationships/tags" Target="../tags/tag185.xml"/><Relationship Id="rId25" Type="http://schemas.openxmlformats.org/officeDocument/2006/relationships/tags" Target="../tags/tag193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170.xml"/><Relationship Id="rId16" Type="http://schemas.openxmlformats.org/officeDocument/2006/relationships/tags" Target="../tags/tag184.xml"/><Relationship Id="rId20" Type="http://schemas.openxmlformats.org/officeDocument/2006/relationships/tags" Target="../tags/tag188.xml"/><Relationship Id="rId29" Type="http://schemas.openxmlformats.org/officeDocument/2006/relationships/tags" Target="../tags/tag197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11" Type="http://schemas.openxmlformats.org/officeDocument/2006/relationships/tags" Target="../tags/tag179.xml"/><Relationship Id="rId24" Type="http://schemas.openxmlformats.org/officeDocument/2006/relationships/tags" Target="../tags/tag192.xml"/><Relationship Id="rId32" Type="http://schemas.openxmlformats.org/officeDocument/2006/relationships/tags" Target="../tags/tag200.xml"/><Relationship Id="rId5" Type="http://schemas.openxmlformats.org/officeDocument/2006/relationships/tags" Target="../tags/tag173.xml"/><Relationship Id="rId15" Type="http://schemas.openxmlformats.org/officeDocument/2006/relationships/tags" Target="../tags/tag183.xml"/><Relationship Id="rId23" Type="http://schemas.openxmlformats.org/officeDocument/2006/relationships/tags" Target="../tags/tag191.xml"/><Relationship Id="rId28" Type="http://schemas.openxmlformats.org/officeDocument/2006/relationships/tags" Target="../tags/tag196.xml"/><Relationship Id="rId10" Type="http://schemas.openxmlformats.org/officeDocument/2006/relationships/tags" Target="../tags/tag178.xml"/><Relationship Id="rId19" Type="http://schemas.openxmlformats.org/officeDocument/2006/relationships/tags" Target="../tags/tag187.xml"/><Relationship Id="rId31" Type="http://schemas.openxmlformats.org/officeDocument/2006/relationships/tags" Target="../tags/tag199.xml"/><Relationship Id="rId4" Type="http://schemas.openxmlformats.org/officeDocument/2006/relationships/tags" Target="../tags/tag172.xml"/><Relationship Id="rId9" Type="http://schemas.openxmlformats.org/officeDocument/2006/relationships/tags" Target="../tags/tag177.xml"/><Relationship Id="rId14" Type="http://schemas.openxmlformats.org/officeDocument/2006/relationships/tags" Target="../tags/tag182.xml"/><Relationship Id="rId22" Type="http://schemas.openxmlformats.org/officeDocument/2006/relationships/tags" Target="../tags/tag190.xml"/><Relationship Id="rId27" Type="http://schemas.openxmlformats.org/officeDocument/2006/relationships/tags" Target="../tags/tag195.xml"/><Relationship Id="rId30" Type="http://schemas.openxmlformats.org/officeDocument/2006/relationships/tags" Target="../tags/tag198.xml"/><Relationship Id="rId8" Type="http://schemas.openxmlformats.org/officeDocument/2006/relationships/tags" Target="../tags/tag17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20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07.xml"/><Relationship Id="rId7" Type="http://schemas.openxmlformats.org/officeDocument/2006/relationships/image" Target="../media/image17.png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20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216.xml"/><Relationship Id="rId3" Type="http://schemas.openxmlformats.org/officeDocument/2006/relationships/tags" Target="../tags/tag211.xml"/><Relationship Id="rId7" Type="http://schemas.openxmlformats.org/officeDocument/2006/relationships/tags" Target="../tags/tag215.xml"/><Relationship Id="rId12" Type="http://schemas.openxmlformats.org/officeDocument/2006/relationships/image" Target="../media/image17.png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11" Type="http://schemas.openxmlformats.org/officeDocument/2006/relationships/notesSlide" Target="../notesSlides/notesSlide9.xml"/><Relationship Id="rId5" Type="http://schemas.openxmlformats.org/officeDocument/2006/relationships/tags" Target="../tags/tag213.xml"/><Relationship Id="rId10" Type="http://schemas.openxmlformats.org/officeDocument/2006/relationships/slideLayout" Target="../slideLayouts/slideLayout15.xml"/><Relationship Id="rId4" Type="http://schemas.openxmlformats.org/officeDocument/2006/relationships/tags" Target="../tags/tag212.xml"/><Relationship Id="rId9" Type="http://schemas.openxmlformats.org/officeDocument/2006/relationships/tags" Target="../tags/tag2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6" Type="http://schemas.openxmlformats.org/officeDocument/2006/relationships/image" Target="../media/image17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2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22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29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3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237.xml"/><Relationship Id="rId3" Type="http://schemas.openxmlformats.org/officeDocument/2006/relationships/tags" Target="../tags/tag232.xml"/><Relationship Id="rId7" Type="http://schemas.openxmlformats.org/officeDocument/2006/relationships/tags" Target="../tags/tag236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tags" Target="../tags/tag235.xml"/><Relationship Id="rId11" Type="http://schemas.openxmlformats.org/officeDocument/2006/relationships/image" Target="../media/image19.png"/><Relationship Id="rId5" Type="http://schemas.openxmlformats.org/officeDocument/2006/relationships/tags" Target="../tags/tag234.xml"/><Relationship Id="rId10" Type="http://schemas.openxmlformats.org/officeDocument/2006/relationships/notesSlide" Target="../notesSlides/notesSlide15.xml"/><Relationship Id="rId4" Type="http://schemas.openxmlformats.org/officeDocument/2006/relationships/tags" Target="../tags/tag233.xml"/><Relationship Id="rId9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" Type="http://schemas.openxmlformats.org/officeDocument/2006/relationships/tags" Target="../tags/tag238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24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249.xml"/><Relationship Id="rId13" Type="http://schemas.openxmlformats.org/officeDocument/2006/relationships/notesSlide" Target="../notesSlides/notesSlide17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12" Type="http://schemas.openxmlformats.org/officeDocument/2006/relationships/slideLayout" Target="../slideLayouts/slideLayout15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11" Type="http://schemas.openxmlformats.org/officeDocument/2006/relationships/tags" Target="../tags/tag252.xml"/><Relationship Id="rId5" Type="http://schemas.openxmlformats.org/officeDocument/2006/relationships/tags" Target="../tags/tag246.xml"/><Relationship Id="rId10" Type="http://schemas.openxmlformats.org/officeDocument/2006/relationships/tags" Target="../tags/tag251.xml"/><Relationship Id="rId4" Type="http://schemas.openxmlformats.org/officeDocument/2006/relationships/tags" Target="../tags/tag245.xml"/><Relationship Id="rId9" Type="http://schemas.openxmlformats.org/officeDocument/2006/relationships/tags" Target="../tags/tag25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25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264.xml"/><Relationship Id="rId3" Type="http://schemas.openxmlformats.org/officeDocument/2006/relationships/tags" Target="../tags/tag259.xml"/><Relationship Id="rId7" Type="http://schemas.openxmlformats.org/officeDocument/2006/relationships/tags" Target="../tags/tag263.xml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6" Type="http://schemas.openxmlformats.org/officeDocument/2006/relationships/tags" Target="../tags/tag262.xml"/><Relationship Id="rId11" Type="http://schemas.openxmlformats.org/officeDocument/2006/relationships/notesSlide" Target="../notesSlides/notesSlide19.xml"/><Relationship Id="rId5" Type="http://schemas.openxmlformats.org/officeDocument/2006/relationships/tags" Target="../tags/tag261.xml"/><Relationship Id="rId10" Type="http://schemas.openxmlformats.org/officeDocument/2006/relationships/slideLayout" Target="../slideLayouts/slideLayout15.xml"/><Relationship Id="rId4" Type="http://schemas.openxmlformats.org/officeDocument/2006/relationships/tags" Target="../tags/tag260.xml"/><Relationship Id="rId9" Type="http://schemas.openxmlformats.org/officeDocument/2006/relationships/tags" Target="../tags/tag26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268.xml"/><Relationship Id="rId7" Type="http://schemas.openxmlformats.org/officeDocument/2006/relationships/image" Target="../media/image17.png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26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27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27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7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MONOTT(Movie and OTT)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01851" y="3645024"/>
            <a:ext cx="3648261" cy="21461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회사명</a:t>
            </a:r>
            <a:r>
              <a:rPr lang="en-US" altLang="ko-KR" sz="1200" dirty="0">
                <a:solidFill>
                  <a:schemeClr val="tx1"/>
                </a:solidFill>
              </a:rPr>
              <a:t>:MONOTT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작성자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오동현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Version: 0.02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작성 기간</a:t>
            </a:r>
            <a:r>
              <a:rPr lang="en-US" altLang="ko-KR" sz="1200" dirty="0">
                <a:solidFill>
                  <a:schemeClr val="tx1"/>
                </a:solidFill>
              </a:rPr>
              <a:t>: 2022. 08. 03. ~ </a:t>
            </a:r>
            <a:r>
              <a:rPr lang="ko-KR" altLang="en-US" sz="1200" dirty="0">
                <a:solidFill>
                  <a:schemeClr val="tx1"/>
                </a:solidFill>
              </a:rPr>
              <a:t>작성 중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연락처</a:t>
            </a:r>
            <a:r>
              <a:rPr lang="en-US" altLang="ko-KR" sz="1200" dirty="0">
                <a:solidFill>
                  <a:schemeClr val="tx1"/>
                </a:solidFill>
              </a:rPr>
              <a:t>: 070-1234-5678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관리자</a:t>
            </a:r>
            <a:r>
              <a:rPr lang="en-US" altLang="ko-KR" dirty="0">
                <a:solidFill>
                  <a:schemeClr val="tx1"/>
                </a:solidFill>
              </a:rPr>
              <a:t>(admin) </a:t>
            </a:r>
            <a:r>
              <a:rPr lang="ko-KR" altLang="en-US" dirty="0">
                <a:solidFill>
                  <a:schemeClr val="tx1"/>
                </a:solidFill>
              </a:rPr>
              <a:t>화면 정의서</a:t>
            </a:r>
          </a:p>
        </p:txBody>
      </p:sp>
    </p:spTree>
    <p:extLst>
      <p:ext uri="{BB962C8B-B14F-4D97-AF65-F5344CB8AC3E}">
        <p14:creationId xmlns:p14="http://schemas.microsoft.com/office/powerpoint/2010/main" val="1301129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68134" y="315914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네이버</a:t>
            </a:r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지도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API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활용</a:t>
            </a:r>
            <a:endParaRPr lang="ko-KR" altLang="en-US" sz="900" dirty="0" err="1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[2] </a:t>
            </a:r>
            <a:r>
              <a:rPr lang="ko-KR" altLang="en-US" sz="900" b="1" dirty="0">
                <a:solidFill>
                  <a:schemeClr val="tx1"/>
                </a:solidFill>
                <a:latin typeface="맑은 고딕"/>
                <a:ea typeface="맑은 고딕"/>
              </a:rPr>
              <a:t>그 외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그 외의 정보 표기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. </a:t>
            </a:r>
            <a:endParaRPr lang="ko-KR" altLang="en-US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74950" y="415581"/>
            <a:ext cx="2524980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1200" b="1" dirty="0">
                <a:latin typeface="맑은 고딕"/>
                <a:ea typeface="맑은 고딕"/>
              </a:rPr>
              <a:t> </a:t>
            </a:r>
            <a:r>
              <a:rPr lang="en-US" altLang="ko-KR" sz="1200" b="1" dirty="0" err="1">
                <a:latin typeface="맑은 고딕"/>
                <a:ea typeface="맑은 고딕"/>
              </a:rPr>
              <a:t>홈페이지</a:t>
            </a:r>
            <a:r>
              <a:rPr lang="en-US" altLang="ko-KR" sz="1200" b="1" dirty="0">
                <a:latin typeface="맑은 고딕"/>
                <a:ea typeface="맑은 고딕"/>
              </a:rPr>
              <a:t> / </a:t>
            </a:r>
            <a:r>
              <a:rPr lang="en-US" altLang="ko-KR" sz="1200" b="1" dirty="0" err="1">
                <a:latin typeface="맑은 고딕"/>
                <a:ea typeface="맑은 고딕"/>
              </a:rPr>
              <a:t>회사</a:t>
            </a:r>
            <a:r>
              <a:rPr lang="en-US" altLang="ko-KR" sz="1200" b="1" dirty="0">
                <a:latin typeface="맑은 고딕"/>
                <a:ea typeface="맑은 고딕"/>
              </a:rPr>
              <a:t> </a:t>
            </a:r>
            <a:r>
              <a:rPr lang="en-US" altLang="ko-KR" sz="1200" b="1" dirty="0" err="1">
                <a:latin typeface="맑은 고딕"/>
                <a:ea typeface="맑은 고딕"/>
              </a:rPr>
              <a:t>소개</a:t>
            </a:r>
            <a:endParaRPr lang="en-US" altLang="ko-KR" sz="120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2815469" y="484641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2777241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296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sp>
        <p:nvSpPr>
          <p:cNvPr id="21" name="타원 20"/>
          <p:cNvSpPr/>
          <p:nvPr/>
        </p:nvSpPr>
        <p:spPr>
          <a:xfrm>
            <a:off x="3127649" y="86078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291655" y="755178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  <a:latin typeface="맑은 고딕"/>
                <a:ea typeface="맑은 고딕"/>
              </a:rPr>
              <a:t>&gt; </a:t>
            </a:r>
            <a:r>
              <a:rPr lang="ko-KR" altLang="en-US" sz="900" b="1" dirty="0">
                <a:solidFill>
                  <a:srgbClr val="FF0000"/>
                </a:solidFill>
                <a:latin typeface="맑은 고딕"/>
                <a:ea typeface="맑은 고딕"/>
              </a:rPr>
              <a:t>홈페이지 소개</a:t>
            </a:r>
            <a:endParaRPr lang="en-US" altLang="ko-KR" sz="900" b="1" dirty="0">
              <a:solidFill>
                <a:srgbClr val="FF0000"/>
              </a:solidFill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영화 커뮤니티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메인 페이지 </a:t>
            </a:r>
            <a:r>
              <a:rPr lang="en-US" altLang="ko-KR"/>
              <a:t>&gt; </a:t>
            </a:r>
            <a:r>
              <a:rPr lang="ko-KR" altLang="en-US"/>
              <a:t>영화 커뮤니티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8CB011-BF62-422C-99C3-F917854C19EC}"/>
              </a:ext>
            </a:extLst>
          </p:cNvPr>
          <p:cNvSpPr/>
          <p:nvPr/>
        </p:nvSpPr>
        <p:spPr>
          <a:xfrm>
            <a:off x="3406269" y="4159563"/>
            <a:ext cx="4752528" cy="127445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000" b="1" dirty="0">
                <a:latin typeface="맑은 고딕"/>
                <a:ea typeface="맑은 고딕"/>
              </a:rPr>
              <a:t>주소</a:t>
            </a:r>
            <a:r>
              <a:rPr lang="en-US" altLang="ko-KR" sz="1000" b="1" dirty="0">
                <a:latin typeface="맑은 고딕"/>
                <a:ea typeface="맑은 고딕"/>
              </a:rPr>
              <a:t>            </a:t>
            </a:r>
            <a:r>
              <a:rPr lang="en-US" altLang="ko-KR" sz="1000" dirty="0" err="1">
                <a:latin typeface="맑은 고딕"/>
                <a:ea typeface="맑은 고딕"/>
              </a:rPr>
              <a:t>서울</a:t>
            </a:r>
          </a:p>
          <a:p>
            <a:pPr>
              <a:lnSpc>
                <a:spcPct val="200000"/>
              </a:lnSpc>
            </a:pPr>
            <a:r>
              <a:rPr lang="ko-KR" altLang="en-US" sz="1000" b="1" dirty="0">
                <a:latin typeface="맑은 고딕"/>
                <a:ea typeface="맑은 고딕"/>
              </a:rPr>
              <a:t>자동차</a:t>
            </a:r>
            <a:r>
              <a:rPr lang="en-US" altLang="ko-KR" sz="1000" b="1" dirty="0">
                <a:latin typeface="맑은 고딕"/>
                <a:ea typeface="맑은 고딕"/>
              </a:rPr>
              <a:t>         네</a:t>
            </a:r>
            <a:r>
              <a:rPr lang="ko-KR" altLang="en-US" sz="1000" dirty="0" err="1">
                <a:latin typeface="맑은 고딕"/>
                <a:ea typeface="맑은 고딕"/>
              </a:rPr>
              <a:t>비게이션</a:t>
            </a:r>
            <a:r>
              <a:rPr lang="ko-KR" altLang="en-US" sz="1000" dirty="0">
                <a:latin typeface="맑은 고딕"/>
                <a:ea typeface="맑은 고딕"/>
              </a:rPr>
              <a:t> ~</a:t>
            </a:r>
            <a:r>
              <a:rPr lang="en-US" altLang="ko-KR" sz="1000" dirty="0">
                <a:latin typeface="맑은 고딕"/>
                <a:ea typeface="맑은 고딕"/>
              </a:rPr>
              <a:t> </a:t>
            </a:r>
            <a:r>
              <a:rPr lang="ko-KR" altLang="en-US" sz="1000" dirty="0">
                <a:latin typeface="맑은 고딕"/>
                <a:ea typeface="맑은 고딕"/>
              </a:rPr>
              <a:t>검색</a:t>
            </a:r>
            <a:endParaRPr lang="en-US" altLang="ko-KR" sz="1000" dirty="0">
              <a:latin typeface="맑은 고딕"/>
              <a:ea typeface="맑은 고딕"/>
            </a:endParaRPr>
          </a:p>
          <a:p>
            <a:pPr>
              <a:lnSpc>
                <a:spcPct val="200000"/>
              </a:lnSpc>
            </a:pPr>
            <a:r>
              <a:rPr lang="ko-KR" altLang="en-US" sz="1000" b="1" dirty="0">
                <a:latin typeface="맑은 고딕"/>
                <a:ea typeface="맑은 고딕"/>
              </a:rPr>
              <a:t>대중교통      </a:t>
            </a:r>
            <a:r>
              <a:rPr lang="ko-KR" altLang="en-US" sz="1000" dirty="0">
                <a:latin typeface="맑은 고딕"/>
                <a:ea typeface="맑은 고딕"/>
              </a:rPr>
              <a:t>지하철 </a:t>
            </a:r>
            <a:r>
              <a:rPr lang="en-US" altLang="ko-KR" sz="1000" dirty="0">
                <a:latin typeface="맑은 고딕"/>
                <a:ea typeface="맑은 고딕"/>
              </a:rPr>
              <a:t>-</a:t>
            </a:r>
            <a:r>
              <a:rPr lang="ko-KR" altLang="en-US" sz="1000" dirty="0">
                <a:latin typeface="맑은 고딕"/>
                <a:ea typeface="맑은 고딕"/>
              </a:rPr>
              <a:t> </a:t>
            </a:r>
            <a:r>
              <a:rPr lang="en-US" altLang="ko-KR" sz="1000" dirty="0">
                <a:latin typeface="맑은 고딕"/>
                <a:ea typeface="맑은 고딕"/>
              </a:rPr>
              <a:t>2</a:t>
            </a:r>
            <a:r>
              <a:rPr lang="ko-KR" altLang="en-US" sz="1000" dirty="0">
                <a:latin typeface="맑은 고딕"/>
                <a:ea typeface="맑은 고딕"/>
              </a:rPr>
              <a:t>호선 ~역 </a:t>
            </a: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/>
                <a:ea typeface="맑은 고딕"/>
              </a:rPr>
              <a:t>                  버스 </a:t>
            </a:r>
            <a:r>
              <a:rPr lang="en-US" altLang="ko-KR" sz="1000" dirty="0">
                <a:latin typeface="맑은 고딕"/>
                <a:ea typeface="맑은 고딕"/>
              </a:rPr>
              <a:t>- 000 </a:t>
            </a:r>
            <a:r>
              <a:rPr lang="ko-KR" altLang="en-US" sz="1000" dirty="0">
                <a:latin typeface="맑은 고딕"/>
                <a:ea typeface="맑은 고딕"/>
              </a:rPr>
              <a:t>승강장에서 도보 </a:t>
            </a:r>
            <a:r>
              <a:rPr lang="en-US" altLang="ko-KR" sz="1000" dirty="0">
                <a:latin typeface="맑은 고딕"/>
                <a:ea typeface="맑은 고딕"/>
              </a:rPr>
              <a:t>10</a:t>
            </a:r>
            <a:r>
              <a:rPr lang="ko-KR" altLang="en-US" sz="1000" dirty="0">
                <a:latin typeface="맑은 고딕"/>
                <a:ea typeface="맑은 고딕"/>
              </a:rPr>
              <a:t>분</a:t>
            </a:r>
            <a:endParaRPr lang="en-US" altLang="ko-KR" sz="1000" b="1" dirty="0">
              <a:latin typeface="맑은 고딕"/>
              <a:ea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097220-D918-4853-FFAE-2414098ED1C2}"/>
              </a:ext>
            </a:extLst>
          </p:cNvPr>
          <p:cNvSpPr/>
          <p:nvPr/>
        </p:nvSpPr>
        <p:spPr>
          <a:xfrm>
            <a:off x="3324933" y="5660107"/>
            <a:ext cx="4858158" cy="7848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주차 공간이 협소합니다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가능한 한 대중교통을 이용해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주차가 꼭 필요하신 분은 하루 전에 연락해 주시기 바랍니다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00-0000-0000)</a:t>
            </a:r>
          </a:p>
        </p:txBody>
      </p:sp>
      <p:pic>
        <p:nvPicPr>
          <p:cNvPr id="12" name="그래픽 3" descr="경고">
            <a:extLst>
              <a:ext uri="{FF2B5EF4-FFF2-40B4-BE49-F238E27FC236}">
                <a16:creationId xmlns:a16="http://schemas.microsoft.com/office/drawing/2014/main" id="{8DC26CA0-BC43-D639-FA6D-C704FBBB89C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7204" y="5736190"/>
            <a:ext cx="251681" cy="25168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AEF906-DC64-48CA-23C3-C32EDAB4AEF5}"/>
              </a:ext>
            </a:extLst>
          </p:cNvPr>
          <p:cNvSpPr/>
          <p:nvPr/>
        </p:nvSpPr>
        <p:spPr bwMode="auto">
          <a:xfrm>
            <a:off x="3328262" y="1073990"/>
            <a:ext cx="4854384" cy="301924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지도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7ECBCEF-670B-7E1A-8363-3DA3154A6DA2}"/>
              </a:ext>
            </a:extLst>
          </p:cNvPr>
          <p:cNvSpPr/>
          <p:nvPr/>
        </p:nvSpPr>
        <p:spPr>
          <a:xfrm>
            <a:off x="2739485" y="426543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813D88-8069-C0C4-FC30-738B1E9545A4}"/>
              </a:ext>
            </a:extLst>
          </p:cNvPr>
          <p:cNvSpPr/>
          <p:nvPr/>
        </p:nvSpPr>
        <p:spPr bwMode="auto">
          <a:xfrm>
            <a:off x="2987204" y="4265437"/>
            <a:ext cx="4207805" cy="2342736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03796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커뮤니티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332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영화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영화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712D4EA-A90F-DAFC-8903-17717E5AC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582367"/>
              </p:ext>
            </p:extLst>
          </p:nvPr>
        </p:nvGraphicFramePr>
        <p:xfrm>
          <a:off x="1704621" y="1039954"/>
          <a:ext cx="8485195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97039">
                  <a:extLst>
                    <a:ext uri="{9D8B030D-6E8A-4147-A177-3AD203B41FA5}">
                      <a16:colId xmlns:a16="http://schemas.microsoft.com/office/drawing/2014/main" val="1936732450"/>
                    </a:ext>
                  </a:extLst>
                </a:gridCol>
                <a:gridCol w="1697039">
                  <a:extLst>
                    <a:ext uri="{9D8B030D-6E8A-4147-A177-3AD203B41FA5}">
                      <a16:colId xmlns:a16="http://schemas.microsoft.com/office/drawing/2014/main" val="4145054094"/>
                    </a:ext>
                  </a:extLst>
                </a:gridCol>
                <a:gridCol w="1697039">
                  <a:extLst>
                    <a:ext uri="{9D8B030D-6E8A-4147-A177-3AD203B41FA5}">
                      <a16:colId xmlns:a16="http://schemas.microsoft.com/office/drawing/2014/main" val="2942401436"/>
                    </a:ext>
                  </a:extLst>
                </a:gridCol>
                <a:gridCol w="1697039">
                  <a:extLst>
                    <a:ext uri="{9D8B030D-6E8A-4147-A177-3AD203B41FA5}">
                      <a16:colId xmlns:a16="http://schemas.microsoft.com/office/drawing/2014/main" val="2152558357"/>
                    </a:ext>
                  </a:extLst>
                </a:gridCol>
                <a:gridCol w="1697039">
                  <a:extLst>
                    <a:ext uri="{9D8B030D-6E8A-4147-A177-3AD203B41FA5}">
                      <a16:colId xmlns:a16="http://schemas.microsoft.com/office/drawing/2014/main" val="218916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highlight>
                            <a:srgbClr val="C0C0C0"/>
                          </a:highlight>
                        </a:rPr>
                        <a:t>개봉</a:t>
                      </a:r>
                      <a:r>
                        <a:rPr lang="en-US" altLang="ko-KR" sz="1400" dirty="0">
                          <a:highlight>
                            <a:srgbClr val="C0C0C0"/>
                          </a:highlight>
                        </a:rPr>
                        <a:t>/</a:t>
                      </a:r>
                      <a:r>
                        <a:rPr lang="ko-KR" altLang="en-US" sz="1400" dirty="0" err="1">
                          <a:highlight>
                            <a:srgbClr val="C0C0C0"/>
                          </a:highlight>
                        </a:rPr>
                        <a:t>개봉예정작</a:t>
                      </a:r>
                      <a:endParaRPr lang="ko-KR" altLang="en-US" sz="1400" dirty="0"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최신영화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한국영화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해외영화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애니메이션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83494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293042C-9506-D0CF-771F-24BE844BA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670178"/>
              </p:ext>
            </p:extLst>
          </p:nvPr>
        </p:nvGraphicFramePr>
        <p:xfrm>
          <a:off x="1704621" y="1648178"/>
          <a:ext cx="8485426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546">
                  <a:extLst>
                    <a:ext uri="{9D8B030D-6E8A-4147-A177-3AD203B41FA5}">
                      <a16:colId xmlns:a16="http://schemas.microsoft.com/office/drawing/2014/main" val="2746398286"/>
                    </a:ext>
                  </a:extLst>
                </a:gridCol>
                <a:gridCol w="540429">
                  <a:extLst>
                    <a:ext uri="{9D8B030D-6E8A-4147-A177-3AD203B41FA5}">
                      <a16:colId xmlns:a16="http://schemas.microsoft.com/office/drawing/2014/main" val="2875865845"/>
                    </a:ext>
                  </a:extLst>
                </a:gridCol>
                <a:gridCol w="1285564">
                  <a:extLst>
                    <a:ext uri="{9D8B030D-6E8A-4147-A177-3AD203B41FA5}">
                      <a16:colId xmlns:a16="http://schemas.microsoft.com/office/drawing/2014/main" val="2652215877"/>
                    </a:ext>
                  </a:extLst>
                </a:gridCol>
                <a:gridCol w="1486762">
                  <a:extLst>
                    <a:ext uri="{9D8B030D-6E8A-4147-A177-3AD203B41FA5}">
                      <a16:colId xmlns:a16="http://schemas.microsoft.com/office/drawing/2014/main" val="2968892676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1382322085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1370908591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709999807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2786904580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2392614013"/>
                    </a:ext>
                  </a:extLst>
                </a:gridCol>
              </a:tblGrid>
              <a:tr h="62653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선택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영화명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 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상태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107676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번호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년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시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초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 err="1"/>
                        <a:t>영화명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등록한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관리자명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최종수정한 날짜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 err="1"/>
                        <a:t>개봉작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 err="1"/>
                        <a:t>개봉예정작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140776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육사오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개봉예정작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274817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뱅크시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개봉예정작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619358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미니언즈</a:t>
                      </a: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개봉작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600904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한산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용의 출현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개봉작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950902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B7B049F4-6B44-FCE8-6739-75F98CE7F2B8}"/>
              </a:ext>
            </a:extLst>
          </p:cNvPr>
          <p:cNvSpPr/>
          <p:nvPr/>
        </p:nvSpPr>
        <p:spPr>
          <a:xfrm>
            <a:off x="2455644" y="6261692"/>
            <a:ext cx="7123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|</a:t>
            </a:r>
            <a:r>
              <a:rPr lang="ko-KR" altLang="en-US" sz="2400" dirty="0"/>
              <a:t>처음</a:t>
            </a:r>
            <a:r>
              <a:rPr lang="en-US" altLang="ko-KR" sz="2400" dirty="0"/>
              <a:t>|  &lt;</a:t>
            </a:r>
            <a:r>
              <a:rPr lang="ko-KR" altLang="en-US" sz="2400" dirty="0"/>
              <a:t>이전</a:t>
            </a:r>
            <a:r>
              <a:rPr lang="en-US" altLang="ko-KR" sz="2400" dirty="0"/>
              <a:t> | </a:t>
            </a:r>
            <a:r>
              <a:rPr lang="en-US" altLang="ko-KR" sz="2400" b="1" dirty="0"/>
              <a:t>[1]</a:t>
            </a:r>
            <a:r>
              <a:rPr lang="en-US" altLang="ko-KR" sz="2400" dirty="0"/>
              <a:t> [2] [3] [4] [5] | </a:t>
            </a:r>
            <a:r>
              <a:rPr lang="ko-KR" altLang="en-US" sz="2400" dirty="0"/>
              <a:t>다음</a:t>
            </a:r>
            <a:r>
              <a:rPr lang="en-US" altLang="ko-KR" sz="2400" dirty="0"/>
              <a:t>&gt;  |</a:t>
            </a:r>
            <a:r>
              <a:rPr lang="ko-KR" altLang="en-US" sz="2400" dirty="0"/>
              <a:t>마지막</a:t>
            </a:r>
            <a:r>
              <a:rPr lang="en-US" altLang="ko-KR" sz="2400" dirty="0"/>
              <a:t>|</a:t>
            </a:r>
            <a:endParaRPr lang="ko-KR" altLang="en-US" sz="2400" dirty="0"/>
          </a:p>
        </p:txBody>
      </p:sp>
      <p:grpSp>
        <p:nvGrpSpPr>
          <p:cNvPr id="1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8867A2F2-1101-BAB9-934C-E8A65A95B2C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03715" y="2698814"/>
            <a:ext cx="131556" cy="131556"/>
            <a:chOff x="554563" y="2632644"/>
            <a:chExt cx="131556" cy="131556"/>
          </a:xfrm>
        </p:grpSpPr>
        <p:sp>
          <p:nvSpPr>
            <p:cNvPr id="11" name="Box">
              <a:extLst>
                <a:ext uri="{FF2B5EF4-FFF2-40B4-BE49-F238E27FC236}">
                  <a16:creationId xmlns:a16="http://schemas.microsoft.com/office/drawing/2014/main" id="{5DCA25D1-C900-0B86-79B3-A55980595EE0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heck" hidden="1">
              <a:extLst>
                <a:ext uri="{FF2B5EF4-FFF2-40B4-BE49-F238E27FC236}">
                  <a16:creationId xmlns:a16="http://schemas.microsoft.com/office/drawing/2014/main" id="{7844DA5A-DABD-D1FE-8A89-FFD0A4BA4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C159F63C-F99C-3AD9-84F3-61B751BD21A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238757" y="264874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1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B900A5E-E54D-0A54-9FC7-D2ACD8C58401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F6AFE4-F3B3-BF94-846C-63345ADD0E97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D3FA37D-4496-F1A4-96A2-677558464A91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29E81D1D-DD8D-32F3-647E-4733C483A7F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895839" y="3368628"/>
            <a:ext cx="131556" cy="131556"/>
            <a:chOff x="554563" y="2632644"/>
            <a:chExt cx="131556" cy="131556"/>
          </a:xfrm>
        </p:grpSpPr>
        <p:sp>
          <p:nvSpPr>
            <p:cNvPr id="19" name="Box">
              <a:extLst>
                <a:ext uri="{FF2B5EF4-FFF2-40B4-BE49-F238E27FC236}">
                  <a16:creationId xmlns:a16="http://schemas.microsoft.com/office/drawing/2014/main" id="{C2A0387A-BA43-3A67-8B24-20B779E19B04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Check" hidden="1">
              <a:extLst>
                <a:ext uri="{FF2B5EF4-FFF2-40B4-BE49-F238E27FC236}">
                  <a16:creationId xmlns:a16="http://schemas.microsoft.com/office/drawing/2014/main" id="{5EBFCA91-7455-B3CF-0601-CAF6B7794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353E723F-423D-08C1-3D01-18BF0D55474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895839" y="4121992"/>
            <a:ext cx="131556" cy="131556"/>
            <a:chOff x="554563" y="2632644"/>
            <a:chExt cx="131556" cy="131556"/>
          </a:xfrm>
        </p:grpSpPr>
        <p:sp>
          <p:nvSpPr>
            <p:cNvPr id="22" name="Box">
              <a:extLst>
                <a:ext uri="{FF2B5EF4-FFF2-40B4-BE49-F238E27FC236}">
                  <a16:creationId xmlns:a16="http://schemas.microsoft.com/office/drawing/2014/main" id="{A171FD1F-BAC1-DDE3-9A0D-CE5DAF8E7DB9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Check" hidden="1">
              <a:extLst>
                <a:ext uri="{FF2B5EF4-FFF2-40B4-BE49-F238E27FC236}">
                  <a16:creationId xmlns:a16="http://schemas.microsoft.com/office/drawing/2014/main" id="{B477AD45-3D75-80A6-146C-E5127C419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DD1868C3-0D6B-CA5F-9343-25D0E430E3F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895839" y="4859513"/>
            <a:ext cx="131556" cy="131556"/>
            <a:chOff x="554563" y="2632644"/>
            <a:chExt cx="131556" cy="131556"/>
          </a:xfrm>
        </p:grpSpPr>
        <p:sp>
          <p:nvSpPr>
            <p:cNvPr id="25" name="Box">
              <a:extLst>
                <a:ext uri="{FF2B5EF4-FFF2-40B4-BE49-F238E27FC236}">
                  <a16:creationId xmlns:a16="http://schemas.microsoft.com/office/drawing/2014/main" id="{5AE279B0-D37C-4409-011D-31A4674FB9E6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Check" hidden="1">
              <a:extLst>
                <a:ext uri="{FF2B5EF4-FFF2-40B4-BE49-F238E27FC236}">
                  <a16:creationId xmlns:a16="http://schemas.microsoft.com/office/drawing/2014/main" id="{7314026F-8D56-D478-2E07-8ACFAEC0CD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10575E6E-89BD-DB13-CB50-E51B389DF68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895839" y="5586257"/>
            <a:ext cx="131556" cy="131556"/>
            <a:chOff x="554563" y="2632644"/>
            <a:chExt cx="131556" cy="131556"/>
          </a:xfrm>
        </p:grpSpPr>
        <p:sp>
          <p:nvSpPr>
            <p:cNvPr id="28" name="Box">
              <a:extLst>
                <a:ext uri="{FF2B5EF4-FFF2-40B4-BE49-F238E27FC236}">
                  <a16:creationId xmlns:a16="http://schemas.microsoft.com/office/drawing/2014/main" id="{91024D95-7B29-4B80-492E-841FE050F9FA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Check" hidden="1">
              <a:extLst>
                <a:ext uri="{FF2B5EF4-FFF2-40B4-BE49-F238E27FC236}">
                  <a16:creationId xmlns:a16="http://schemas.microsoft.com/office/drawing/2014/main" id="{493DB5A0-C7D6-739C-77BA-19A8A673D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63C434DE-4C63-B66E-DDE6-8DEFD18C705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238757" y="3368628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9746819-EA8A-3063-750F-2EB309D2A76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0F4178E-0BC4-0769-A656-514001B81F0F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4455D4-5DCA-997E-59AB-48EC9450674F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8083A135-8AE3-9995-12CA-AB77DED1A62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247267" y="4098714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9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74CAB9E-BAF5-AA1F-7F73-F7FE6BBB274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B35B300-7001-71AC-0A1F-84708B61CD46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A537119-32F8-D6D8-51D2-9C8EF51A6430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D631E2CC-F132-86C8-A3DE-12AAF37ACCDD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9247182" y="4742619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971307B-8D0B-6645-A8DD-C4C5BD81CA32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7FA1C10-6A68-BD2C-E2CE-4333024FD41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6BEAB2D-59AA-ACA6-7B71-914BA4BC5C9E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3EF5576-CFC7-C239-A2C9-A173D2E90848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9238757" y="5549577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2C3718E-669F-7C98-B057-E70F061D90DD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3644ADF-F1CC-127A-5DD1-3AF0FDC24E4E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744523C-FC6E-7EB8-4476-8346D622BBF0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36AB5C-4089-DCD0-8A6A-9961E4160F98}"/>
              </a:ext>
            </a:extLst>
          </p:cNvPr>
          <p:cNvSpPr/>
          <p:nvPr/>
        </p:nvSpPr>
        <p:spPr bwMode="auto">
          <a:xfrm>
            <a:off x="3407287" y="6049821"/>
            <a:ext cx="909239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리스트로 이동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6A98B2-B500-283C-2649-BEF307AF90F7}"/>
              </a:ext>
            </a:extLst>
          </p:cNvPr>
          <p:cNvSpPr txBox="1"/>
          <p:nvPr/>
        </p:nvSpPr>
        <p:spPr>
          <a:xfrm>
            <a:off x="1687715" y="6056530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선택한 항목</a:t>
            </a:r>
            <a:endParaRPr lang="ko-KR" altLang="en-US" sz="900" dirty="0"/>
          </a:p>
        </p:txBody>
      </p:sp>
      <p:grpSp>
        <p:nvGrpSpPr>
          <p:cNvPr id="5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78D7B09-CF6C-FFD8-8801-B9B871DADD42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2445150" y="605140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5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BE66304-BFE2-9B2B-4865-958B901D74C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최신영화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056ECF4-D354-FAF4-035B-B02A6D5E776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181FF23-7A32-9AE0-8F63-A130F712F4AA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596621" y="87459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1540486" y="391135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9470932" y="2279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Button">
            <a:extLst>
              <a:ext uri="{FF2B5EF4-FFF2-40B4-BE49-F238E27FC236}">
                <a16:creationId xmlns:a16="http://schemas.microsoft.com/office/drawing/2014/main" id="{8B9140AD-682B-EBED-DB37-C9575355C0BD}"/>
              </a:ext>
            </a:extLst>
          </p:cNvPr>
          <p:cNvSpPr>
            <a:spLocks/>
          </p:cNvSpPr>
          <p:nvPr/>
        </p:nvSpPr>
        <p:spPr bwMode="auto">
          <a:xfrm>
            <a:off x="6621973" y="261826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utton">
            <a:extLst>
              <a:ext uri="{FF2B5EF4-FFF2-40B4-BE49-F238E27FC236}">
                <a16:creationId xmlns:a16="http://schemas.microsoft.com/office/drawing/2014/main" id="{17AEFEF5-97BA-9BA0-F144-E43B3F6C1317}"/>
              </a:ext>
            </a:extLst>
          </p:cNvPr>
          <p:cNvSpPr>
            <a:spLocks/>
          </p:cNvSpPr>
          <p:nvPr/>
        </p:nvSpPr>
        <p:spPr bwMode="auto">
          <a:xfrm>
            <a:off x="6621973" y="3343254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23FE4DD7-AFA4-87E6-8D5E-9AD652AFC7CB}"/>
              </a:ext>
            </a:extLst>
          </p:cNvPr>
          <p:cNvSpPr>
            <a:spLocks/>
          </p:cNvSpPr>
          <p:nvPr/>
        </p:nvSpPr>
        <p:spPr bwMode="auto">
          <a:xfrm>
            <a:off x="6626640" y="4066773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Button">
            <a:extLst>
              <a:ext uri="{FF2B5EF4-FFF2-40B4-BE49-F238E27FC236}">
                <a16:creationId xmlns:a16="http://schemas.microsoft.com/office/drawing/2014/main" id="{75BC0181-23A7-49EB-D79C-5446572EF6C7}"/>
              </a:ext>
            </a:extLst>
          </p:cNvPr>
          <p:cNvSpPr>
            <a:spLocks/>
          </p:cNvSpPr>
          <p:nvPr/>
        </p:nvSpPr>
        <p:spPr bwMode="auto">
          <a:xfrm>
            <a:off x="6625440" y="479627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Button">
            <a:extLst>
              <a:ext uri="{FF2B5EF4-FFF2-40B4-BE49-F238E27FC236}">
                <a16:creationId xmlns:a16="http://schemas.microsoft.com/office/drawing/2014/main" id="{96796114-EDA7-0A7A-FEC2-EBA5C973AFE9}"/>
              </a:ext>
            </a:extLst>
          </p:cNvPr>
          <p:cNvSpPr>
            <a:spLocks/>
          </p:cNvSpPr>
          <p:nvPr/>
        </p:nvSpPr>
        <p:spPr bwMode="auto">
          <a:xfrm>
            <a:off x="6653577" y="5533862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260057" y="608203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10169939" y="502182"/>
            <a:ext cx="1848679" cy="5698467"/>
            <a:chOff x="5493160" y="-999784"/>
            <a:chExt cx="1848679" cy="5698467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513039" y="-958995"/>
              <a:ext cx="1828800" cy="56576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관리자가 관리하는 커뮤니티 관리화면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커뮤니티 탭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탭 클릭 시 해당 탭에 등록된 게시물을 확인할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개봉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12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개봉예정작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등록 순으로 정렬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페이지당 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수정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업로드 된 내용 등을 수정 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다른 게시물로 개별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리스트로 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선택한 목록 전부 한 리스트에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2728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영화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영화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2702464" y="29487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 포스터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포스터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여러 장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 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년도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부제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년도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 정보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장르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상영시간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개봉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예정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 누적관객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감독 출연 정보 등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 업로드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718060-8A54-5795-9337-2D7E67DF878C}"/>
              </a:ext>
            </a:extLst>
          </p:cNvPr>
          <p:cNvSpPr txBox="1"/>
          <p:nvPr/>
        </p:nvSpPr>
        <p:spPr>
          <a:xfrm>
            <a:off x="1704621" y="1035816"/>
            <a:ext cx="194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개봉</a:t>
            </a:r>
            <a:r>
              <a:rPr lang="en-US" altLang="ko-KR" dirty="0"/>
              <a:t>/</a:t>
            </a:r>
            <a:r>
              <a:rPr lang="ko-KR" altLang="en-US" dirty="0" err="1"/>
              <a:t>개봉예정작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F853A40-AECB-D992-D002-300C1AB79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68553"/>
              </p:ext>
            </p:extLst>
          </p:nvPr>
        </p:nvGraphicFramePr>
        <p:xfrm>
          <a:off x="1712640" y="1638395"/>
          <a:ext cx="2272338" cy="3736321"/>
        </p:xfrm>
        <a:graphic>
          <a:graphicData uri="http://schemas.openxmlformats.org/drawingml/2006/table">
            <a:tbl>
              <a:tblPr/>
              <a:tblGrid>
                <a:gridCol w="227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6321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54B509F-AC30-8A7D-756F-381B91E19206}"/>
              </a:ext>
            </a:extLst>
          </p:cNvPr>
          <p:cNvSpPr txBox="1"/>
          <p:nvPr/>
        </p:nvSpPr>
        <p:spPr>
          <a:xfrm>
            <a:off x="2063864" y="3429000"/>
            <a:ext cx="149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영화 포스터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1FA42F-D07A-257F-C3CC-48BD1AAA816E}"/>
              </a:ext>
            </a:extLst>
          </p:cNvPr>
          <p:cNvSpPr/>
          <p:nvPr/>
        </p:nvSpPr>
        <p:spPr>
          <a:xfrm>
            <a:off x="4760330" y="1638395"/>
            <a:ext cx="5094870" cy="640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  <a:r>
              <a:rPr lang="en-US" altLang="ko-KR" dirty="0"/>
              <a:t>(</a:t>
            </a:r>
            <a:r>
              <a:rPr lang="ko-KR" altLang="en-US" dirty="0"/>
              <a:t>년도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F16EA9-684E-0C4A-677E-AF5F7CDD39F4}"/>
              </a:ext>
            </a:extLst>
          </p:cNvPr>
          <p:cNvSpPr/>
          <p:nvPr/>
        </p:nvSpPr>
        <p:spPr>
          <a:xfrm>
            <a:off x="4760330" y="2387087"/>
            <a:ext cx="5094870" cy="1745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 정보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86BF69D3-5B41-3967-1C19-DF824A54F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588525"/>
              </p:ext>
            </p:extLst>
          </p:nvPr>
        </p:nvGraphicFramePr>
        <p:xfrm>
          <a:off x="4760330" y="4240210"/>
          <a:ext cx="5125156" cy="1975827"/>
        </p:xfrm>
        <a:graphic>
          <a:graphicData uri="http://schemas.openxmlformats.org/drawingml/2006/table">
            <a:tbl>
              <a:tblPr/>
              <a:tblGrid>
                <a:gridCol w="512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6A19DB11-D628-F166-4583-95701CB99EEE}"/>
              </a:ext>
            </a:extLst>
          </p:cNvPr>
          <p:cNvSpPr txBox="1"/>
          <p:nvPr/>
        </p:nvSpPr>
        <p:spPr>
          <a:xfrm>
            <a:off x="6513389" y="5043458"/>
            <a:ext cx="194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영화 예고편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4866819" y="185074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4866819" y="2648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866819" y="499302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64" name="Cutout">
            <a:extLst>
              <a:ext uri="{FF2B5EF4-FFF2-40B4-BE49-F238E27FC236}">
                <a16:creationId xmlns:a16="http://schemas.microsoft.com/office/drawing/2014/main" id="{BC426965-0A22-2E04-085D-D9DEB45D2422}"/>
              </a:ext>
            </a:extLst>
          </p:cNvPr>
          <p:cNvGrpSpPr/>
          <p:nvPr/>
        </p:nvGrpSpPr>
        <p:grpSpPr>
          <a:xfrm rot="5400000">
            <a:off x="6146042" y="2078503"/>
            <a:ext cx="807455" cy="9082524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66" name="Fill">
              <a:extLst>
                <a:ext uri="{FF2B5EF4-FFF2-40B4-BE49-F238E27FC236}">
                  <a16:creationId xmlns:a16="http://schemas.microsoft.com/office/drawing/2014/main" id="{8F6F70B8-5F5E-7882-FE93-B1260149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Border">
              <a:extLst>
                <a:ext uri="{FF2B5EF4-FFF2-40B4-BE49-F238E27FC236}">
                  <a16:creationId xmlns:a16="http://schemas.microsoft.com/office/drawing/2014/main" id="{4A7DEBB8-993A-A23B-0446-170A266771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4303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19" y="62011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영화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80125" y="932325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영화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사이트별 평점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사이트별 평점을 입력시킨다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[6]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평론가평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관리자가 지정한 평론가만 평론 글을 남길 수 있다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[7]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박스오피스 추이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비슷한 장르의 박스오피스를 비교할 수 있도록 등록한다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718060-8A54-5795-9337-2D7E67DF878C}"/>
              </a:ext>
            </a:extLst>
          </p:cNvPr>
          <p:cNvSpPr txBox="1"/>
          <p:nvPr/>
        </p:nvSpPr>
        <p:spPr>
          <a:xfrm>
            <a:off x="1704621" y="1035816"/>
            <a:ext cx="194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사이트별 평점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D5F66C0-264A-692C-F26A-7B8A7E41031C}"/>
              </a:ext>
            </a:extLst>
          </p:cNvPr>
          <p:cNvSpPr/>
          <p:nvPr/>
        </p:nvSpPr>
        <p:spPr>
          <a:xfrm>
            <a:off x="1822303" y="1488231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3" name="Picture 10" descr="네이버 아이콘 PNG AI 무료 다운로드 (2022년) - 리틀딥">
            <a:extLst>
              <a:ext uri="{FF2B5EF4-FFF2-40B4-BE49-F238E27FC236}">
                <a16:creationId xmlns:a16="http://schemas.microsoft.com/office/drawing/2014/main" id="{B1CF4E01-EE5C-83DB-4A22-534AA0101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292" y="1710481"/>
            <a:ext cx="4445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3">
            <a:extLst>
              <a:ext uri="{FF2B5EF4-FFF2-40B4-BE49-F238E27FC236}">
                <a16:creationId xmlns:a16="http://schemas.microsoft.com/office/drawing/2014/main" id="{A211B44F-A05F-EF04-CAED-58B6FEC05C0D}"/>
              </a:ext>
            </a:extLst>
          </p:cNvPr>
          <p:cNvSpPr txBox="1"/>
          <p:nvPr/>
        </p:nvSpPr>
        <p:spPr>
          <a:xfrm>
            <a:off x="2542996" y="160149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8.47 / 10</a:t>
            </a:r>
            <a:endParaRPr lang="ko-KR" altLang="en-US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57D70694-41B2-2E8E-9A65-C5D6D57831C7}"/>
              </a:ext>
            </a:extLst>
          </p:cNvPr>
          <p:cNvSpPr/>
          <p:nvPr/>
        </p:nvSpPr>
        <p:spPr>
          <a:xfrm rot="5400000">
            <a:off x="1667125" y="2716959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06353525-DCA3-86F3-1675-8CF3C8AB540A}"/>
              </a:ext>
            </a:extLst>
          </p:cNvPr>
          <p:cNvSpPr txBox="1"/>
          <p:nvPr/>
        </p:nvSpPr>
        <p:spPr>
          <a:xfrm>
            <a:off x="2783433" y="19786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98D137-5998-2077-EF97-E9C7ED5B5177}"/>
              </a:ext>
            </a:extLst>
          </p:cNvPr>
          <p:cNvSpPr/>
          <p:nvPr/>
        </p:nvSpPr>
        <p:spPr>
          <a:xfrm>
            <a:off x="3926261" y="1476213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88ADB5E5-2B38-B82C-A60E-B2E9D83A4A23}"/>
              </a:ext>
            </a:extLst>
          </p:cNvPr>
          <p:cNvSpPr/>
          <p:nvPr/>
        </p:nvSpPr>
        <p:spPr>
          <a:xfrm rot="5400000">
            <a:off x="4683492" y="2056026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F83CA7E-1488-2AA0-29DA-132BCDFB9612}"/>
              </a:ext>
            </a:extLst>
          </p:cNvPr>
          <p:cNvSpPr txBox="1"/>
          <p:nvPr/>
        </p:nvSpPr>
        <p:spPr>
          <a:xfrm>
            <a:off x="4887391" y="19666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ADEA785-26D0-57E6-8402-07F248964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116" y="1695543"/>
            <a:ext cx="402303" cy="450340"/>
          </a:xfrm>
          <a:prstGeom prst="rect">
            <a:avLst/>
          </a:prstGeom>
        </p:spPr>
      </p:pic>
      <p:sp>
        <p:nvSpPr>
          <p:cNvPr id="21" name="TextBox 5">
            <a:extLst>
              <a:ext uri="{FF2B5EF4-FFF2-40B4-BE49-F238E27FC236}">
                <a16:creationId xmlns:a16="http://schemas.microsoft.com/office/drawing/2014/main" id="{EFB088DB-37BE-5B75-4AFF-248CECCB4FCB}"/>
              </a:ext>
            </a:extLst>
          </p:cNvPr>
          <p:cNvSpPr txBox="1"/>
          <p:nvPr/>
        </p:nvSpPr>
        <p:spPr>
          <a:xfrm>
            <a:off x="4646954" y="1603716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95%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10FA07E-51CF-3302-799A-8B56F2F2398F}"/>
              </a:ext>
            </a:extLst>
          </p:cNvPr>
          <p:cNvSpPr/>
          <p:nvPr/>
        </p:nvSpPr>
        <p:spPr>
          <a:xfrm>
            <a:off x="5992079" y="1486779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7F0B1127-E1A7-0E50-7B8B-6B8ABDDD7C64}"/>
              </a:ext>
            </a:extLst>
          </p:cNvPr>
          <p:cNvSpPr txBox="1"/>
          <p:nvPr/>
        </p:nvSpPr>
        <p:spPr>
          <a:xfrm>
            <a:off x="6712772" y="160004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50%</a:t>
            </a:r>
            <a:endParaRPr lang="ko-KR" altLang="en-US" dirty="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A87E6ABC-B876-D142-7897-CEAD44ACA0BD}"/>
              </a:ext>
            </a:extLst>
          </p:cNvPr>
          <p:cNvSpPr/>
          <p:nvPr/>
        </p:nvSpPr>
        <p:spPr>
          <a:xfrm rot="5400000">
            <a:off x="6749310" y="2066592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4B66859E-F7FD-0D1A-0DBC-2477339DB390}"/>
              </a:ext>
            </a:extLst>
          </p:cNvPr>
          <p:cNvSpPr txBox="1"/>
          <p:nvPr/>
        </p:nvSpPr>
        <p:spPr>
          <a:xfrm>
            <a:off x="6953209" y="19771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pic>
        <p:nvPicPr>
          <p:cNvPr id="26" name="Picture 12">
            <a:extLst>
              <a:ext uri="{FF2B5EF4-FFF2-40B4-BE49-F238E27FC236}">
                <a16:creationId xmlns:a16="http://schemas.microsoft.com/office/drawing/2014/main" id="{7F5E874D-63AA-390A-FB4A-DF1E135B0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455" y="1697396"/>
            <a:ext cx="424355" cy="43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F8154EA-7574-F512-E926-A18EE65A5AEF}"/>
              </a:ext>
            </a:extLst>
          </p:cNvPr>
          <p:cNvSpPr/>
          <p:nvPr/>
        </p:nvSpPr>
        <p:spPr>
          <a:xfrm>
            <a:off x="8034668" y="1457508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TextBox 2">
            <a:extLst>
              <a:ext uri="{FF2B5EF4-FFF2-40B4-BE49-F238E27FC236}">
                <a16:creationId xmlns:a16="http://schemas.microsoft.com/office/drawing/2014/main" id="{B9E684FA-57DF-7FAD-968A-4D3A6F0A7047}"/>
              </a:ext>
            </a:extLst>
          </p:cNvPr>
          <p:cNvSpPr txBox="1"/>
          <p:nvPr/>
        </p:nvSpPr>
        <p:spPr>
          <a:xfrm>
            <a:off x="8755361" y="1570776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89%</a:t>
            </a:r>
            <a:endParaRPr lang="ko-KR" altLang="en-US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71C31485-34CB-D93C-7952-8AC67A78FE70}"/>
              </a:ext>
            </a:extLst>
          </p:cNvPr>
          <p:cNvSpPr/>
          <p:nvPr/>
        </p:nvSpPr>
        <p:spPr>
          <a:xfrm rot="5400000">
            <a:off x="8791899" y="2037321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9F41353C-CF9C-6120-F872-7379370E8144}"/>
              </a:ext>
            </a:extLst>
          </p:cNvPr>
          <p:cNvSpPr txBox="1"/>
          <p:nvPr/>
        </p:nvSpPr>
        <p:spPr>
          <a:xfrm>
            <a:off x="8995798" y="19479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04602ABB-EEE8-F18D-62A2-339F310D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432" y="1642155"/>
            <a:ext cx="455667" cy="57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603304" y="9527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id="{4CC53084-431C-0218-FBEF-38DF71AC42E9}"/>
              </a:ext>
            </a:extLst>
          </p:cNvPr>
          <p:cNvSpPr txBox="1"/>
          <p:nvPr/>
        </p:nvSpPr>
        <p:spPr>
          <a:xfrm>
            <a:off x="5934875" y="4993627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평론가평</a:t>
            </a: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01D7393C-A6F8-78B8-A08A-38C33A6B556C}"/>
              </a:ext>
            </a:extLst>
          </p:cNvPr>
          <p:cNvSpPr/>
          <p:nvPr/>
        </p:nvSpPr>
        <p:spPr>
          <a:xfrm rot="5400000">
            <a:off x="5698258" y="5082882"/>
            <a:ext cx="265492" cy="1905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7A00BC-ED58-B533-694F-8479A1432D8B}"/>
              </a:ext>
            </a:extLst>
          </p:cNvPr>
          <p:cNvSpPr txBox="1"/>
          <p:nvPr/>
        </p:nvSpPr>
        <p:spPr>
          <a:xfrm>
            <a:off x="1922209" y="2637236"/>
            <a:ext cx="824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평론가평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BAA4E388-C324-49A2-A863-3F52B76393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665" y="3507840"/>
            <a:ext cx="5109617" cy="3238753"/>
          </a:xfrm>
          <a:prstGeom prst="rect">
            <a:avLst/>
          </a:prstGeom>
        </p:spPr>
      </p:pic>
      <p:sp>
        <p:nvSpPr>
          <p:cNvPr id="41" name="TextBox 2">
            <a:extLst>
              <a:ext uri="{FF2B5EF4-FFF2-40B4-BE49-F238E27FC236}">
                <a16:creationId xmlns:a16="http://schemas.microsoft.com/office/drawing/2014/main" id="{FEB68394-D821-083C-59EB-B682C0E5E974}"/>
              </a:ext>
            </a:extLst>
          </p:cNvPr>
          <p:cNvSpPr txBox="1"/>
          <p:nvPr/>
        </p:nvSpPr>
        <p:spPr>
          <a:xfrm>
            <a:off x="1671641" y="3089725"/>
            <a:ext cx="234391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박스오피스 추이비교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C54364-42F6-6840-80D8-93F3A7764DE3}"/>
              </a:ext>
            </a:extLst>
          </p:cNvPr>
          <p:cNvSpPr/>
          <p:nvPr/>
        </p:nvSpPr>
        <p:spPr>
          <a:xfrm>
            <a:off x="7096570" y="3503792"/>
            <a:ext cx="2214608" cy="49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베를린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C70DADE-5BBE-1543-B06B-3A0B77B7F684}"/>
              </a:ext>
            </a:extLst>
          </p:cNvPr>
          <p:cNvSpPr/>
          <p:nvPr/>
        </p:nvSpPr>
        <p:spPr>
          <a:xfrm>
            <a:off x="7096570" y="4164758"/>
            <a:ext cx="2214608" cy="49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인천상륙작전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44254D8-8F0D-5920-D23B-3476285FE737}"/>
              </a:ext>
            </a:extLst>
          </p:cNvPr>
          <p:cNvSpPr/>
          <p:nvPr/>
        </p:nvSpPr>
        <p:spPr>
          <a:xfrm>
            <a:off x="7096568" y="4799845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터널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AF1DB57-21AC-F1FF-63C1-26780F7B4E76}"/>
              </a:ext>
            </a:extLst>
          </p:cNvPr>
          <p:cNvSpPr/>
          <p:nvPr/>
        </p:nvSpPr>
        <p:spPr>
          <a:xfrm>
            <a:off x="7096568" y="5452186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1987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D3BF819-92E9-685C-F77E-4DF655C64941}"/>
              </a:ext>
            </a:extLst>
          </p:cNvPr>
          <p:cNvSpPr/>
          <p:nvPr/>
        </p:nvSpPr>
        <p:spPr>
          <a:xfrm>
            <a:off x="7096568" y="6121777"/>
            <a:ext cx="2214608" cy="490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한산</a:t>
            </a:r>
          </a:p>
        </p:txBody>
      </p:sp>
      <p:sp>
        <p:nvSpPr>
          <p:cNvPr id="47" name="더하기 기호 46">
            <a:extLst>
              <a:ext uri="{FF2B5EF4-FFF2-40B4-BE49-F238E27FC236}">
                <a16:creationId xmlns:a16="http://schemas.microsoft.com/office/drawing/2014/main" id="{CC97FCAE-8DF8-9EC7-0181-B8AB2FC2F455}"/>
              </a:ext>
            </a:extLst>
          </p:cNvPr>
          <p:cNvSpPr/>
          <p:nvPr/>
        </p:nvSpPr>
        <p:spPr>
          <a:xfrm rot="2657138">
            <a:off x="8852725" y="3589630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더하기 기호 48">
            <a:extLst>
              <a:ext uri="{FF2B5EF4-FFF2-40B4-BE49-F238E27FC236}">
                <a16:creationId xmlns:a16="http://schemas.microsoft.com/office/drawing/2014/main" id="{44CD2C64-758D-D245-2300-2E27CED87A55}"/>
              </a:ext>
            </a:extLst>
          </p:cNvPr>
          <p:cNvSpPr/>
          <p:nvPr/>
        </p:nvSpPr>
        <p:spPr>
          <a:xfrm rot="2657138">
            <a:off x="8888791" y="4904941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더하기 기호 50">
            <a:extLst>
              <a:ext uri="{FF2B5EF4-FFF2-40B4-BE49-F238E27FC236}">
                <a16:creationId xmlns:a16="http://schemas.microsoft.com/office/drawing/2014/main" id="{E9CE5B02-798F-D573-6A7F-72028355BE34}"/>
              </a:ext>
            </a:extLst>
          </p:cNvPr>
          <p:cNvSpPr/>
          <p:nvPr/>
        </p:nvSpPr>
        <p:spPr>
          <a:xfrm rot="2657138">
            <a:off x="8888791" y="5538023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더하기 기호 52">
            <a:extLst>
              <a:ext uri="{FF2B5EF4-FFF2-40B4-BE49-F238E27FC236}">
                <a16:creationId xmlns:a16="http://schemas.microsoft.com/office/drawing/2014/main" id="{78815D35-01FD-6347-2AE5-251AC43F8B4F}"/>
              </a:ext>
            </a:extLst>
          </p:cNvPr>
          <p:cNvSpPr/>
          <p:nvPr/>
        </p:nvSpPr>
        <p:spPr>
          <a:xfrm rot="2657138">
            <a:off x="8888792" y="6196028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더하기 기호 54">
            <a:extLst>
              <a:ext uri="{FF2B5EF4-FFF2-40B4-BE49-F238E27FC236}">
                <a16:creationId xmlns:a16="http://schemas.microsoft.com/office/drawing/2014/main" id="{F6D00971-25CC-8CFD-1882-0EFF77C5C2E4}"/>
              </a:ext>
            </a:extLst>
          </p:cNvPr>
          <p:cNvSpPr/>
          <p:nvPr/>
        </p:nvSpPr>
        <p:spPr>
          <a:xfrm rot="2657138">
            <a:off x="8888792" y="4273867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1794169" y="258789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1589459" y="316710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3241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드라마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드라마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712D4EA-A90F-DAFC-8903-17717E5AC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271776"/>
              </p:ext>
            </p:extLst>
          </p:nvPr>
        </p:nvGraphicFramePr>
        <p:xfrm>
          <a:off x="1704621" y="1039954"/>
          <a:ext cx="8397399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99133">
                  <a:extLst>
                    <a:ext uri="{9D8B030D-6E8A-4147-A177-3AD203B41FA5}">
                      <a16:colId xmlns:a16="http://schemas.microsoft.com/office/drawing/2014/main" val="1936732450"/>
                    </a:ext>
                  </a:extLst>
                </a:gridCol>
                <a:gridCol w="2799133">
                  <a:extLst>
                    <a:ext uri="{9D8B030D-6E8A-4147-A177-3AD203B41FA5}">
                      <a16:colId xmlns:a16="http://schemas.microsoft.com/office/drawing/2014/main" val="4145054094"/>
                    </a:ext>
                  </a:extLst>
                </a:gridCol>
                <a:gridCol w="2799133">
                  <a:extLst>
                    <a:ext uri="{9D8B030D-6E8A-4147-A177-3AD203B41FA5}">
                      <a16:colId xmlns:a16="http://schemas.microsoft.com/office/drawing/2014/main" val="294240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highlight>
                            <a:srgbClr val="C0C0C0"/>
                          </a:highlight>
                        </a:rPr>
                        <a:t>최근 화제드라마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한국드라마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해외드라마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83494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293042C-9506-D0CF-771F-24BE844BA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444013"/>
              </p:ext>
            </p:extLst>
          </p:nvPr>
        </p:nvGraphicFramePr>
        <p:xfrm>
          <a:off x="1704621" y="1648178"/>
          <a:ext cx="8485426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546">
                  <a:extLst>
                    <a:ext uri="{9D8B030D-6E8A-4147-A177-3AD203B41FA5}">
                      <a16:colId xmlns:a16="http://schemas.microsoft.com/office/drawing/2014/main" val="2746398286"/>
                    </a:ext>
                  </a:extLst>
                </a:gridCol>
                <a:gridCol w="540429">
                  <a:extLst>
                    <a:ext uri="{9D8B030D-6E8A-4147-A177-3AD203B41FA5}">
                      <a16:colId xmlns:a16="http://schemas.microsoft.com/office/drawing/2014/main" val="2875865845"/>
                    </a:ext>
                  </a:extLst>
                </a:gridCol>
                <a:gridCol w="1285564">
                  <a:extLst>
                    <a:ext uri="{9D8B030D-6E8A-4147-A177-3AD203B41FA5}">
                      <a16:colId xmlns:a16="http://schemas.microsoft.com/office/drawing/2014/main" val="2652215877"/>
                    </a:ext>
                  </a:extLst>
                </a:gridCol>
                <a:gridCol w="1486762">
                  <a:extLst>
                    <a:ext uri="{9D8B030D-6E8A-4147-A177-3AD203B41FA5}">
                      <a16:colId xmlns:a16="http://schemas.microsoft.com/office/drawing/2014/main" val="2968892676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1382322085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1370908591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709999807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2786904580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2392614013"/>
                    </a:ext>
                  </a:extLst>
                </a:gridCol>
              </a:tblGrid>
              <a:tr h="62653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선택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드라마명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 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상태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107676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번호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년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시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초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드라마명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등록한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관리자명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최종수정한 날짜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방영중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완결</a:t>
                      </a:r>
                      <a:r>
                        <a:rPr lang="en-US" altLang="ko-KR" sz="1400" dirty="0"/>
                        <a:t>}(</a:t>
                      </a:r>
                      <a:r>
                        <a:rPr lang="ko-KR" altLang="en-US" sz="1400" dirty="0" err="1"/>
                        <a:t>국개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140776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기묘한 이야기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완결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274817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종이의집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완결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619358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나의 아저씨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완결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600904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이상한변호사 </a:t>
                      </a:r>
                      <a:r>
                        <a:rPr lang="ko-KR" altLang="en-US" sz="1400" dirty="0" err="1"/>
                        <a:t>우영우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방영중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950902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B7B049F4-6B44-FCE8-6739-75F98CE7F2B8}"/>
              </a:ext>
            </a:extLst>
          </p:cNvPr>
          <p:cNvSpPr/>
          <p:nvPr/>
        </p:nvSpPr>
        <p:spPr>
          <a:xfrm>
            <a:off x="2455644" y="6261692"/>
            <a:ext cx="7123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|</a:t>
            </a:r>
            <a:r>
              <a:rPr lang="ko-KR" altLang="en-US" sz="2400" dirty="0"/>
              <a:t>처음</a:t>
            </a:r>
            <a:r>
              <a:rPr lang="en-US" altLang="ko-KR" sz="2400" dirty="0"/>
              <a:t>|  &lt;</a:t>
            </a:r>
            <a:r>
              <a:rPr lang="ko-KR" altLang="en-US" sz="2400" dirty="0"/>
              <a:t>이전</a:t>
            </a:r>
            <a:r>
              <a:rPr lang="en-US" altLang="ko-KR" sz="2400" dirty="0"/>
              <a:t> | </a:t>
            </a:r>
            <a:r>
              <a:rPr lang="en-US" altLang="ko-KR" sz="2400" b="1" dirty="0"/>
              <a:t>[1]</a:t>
            </a:r>
            <a:r>
              <a:rPr lang="en-US" altLang="ko-KR" sz="2400" dirty="0"/>
              <a:t> [2] [3] [4] [5] | </a:t>
            </a:r>
            <a:r>
              <a:rPr lang="ko-KR" altLang="en-US" sz="2400" dirty="0"/>
              <a:t>다음</a:t>
            </a:r>
            <a:r>
              <a:rPr lang="en-US" altLang="ko-KR" sz="2400" dirty="0"/>
              <a:t>&gt;  |</a:t>
            </a:r>
            <a:r>
              <a:rPr lang="ko-KR" altLang="en-US" sz="2400" dirty="0"/>
              <a:t>마지막</a:t>
            </a:r>
            <a:r>
              <a:rPr lang="en-US" altLang="ko-KR" sz="2400" dirty="0"/>
              <a:t>|</a:t>
            </a:r>
            <a:endParaRPr lang="ko-KR" altLang="en-US" sz="2400" dirty="0"/>
          </a:p>
        </p:txBody>
      </p:sp>
      <p:grpSp>
        <p:nvGrpSpPr>
          <p:cNvPr id="1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8867A2F2-1101-BAB9-934C-E8A65A95B2C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03715" y="2698814"/>
            <a:ext cx="131556" cy="131556"/>
            <a:chOff x="554563" y="2632644"/>
            <a:chExt cx="131556" cy="131556"/>
          </a:xfrm>
        </p:grpSpPr>
        <p:sp>
          <p:nvSpPr>
            <p:cNvPr id="11" name="Box">
              <a:extLst>
                <a:ext uri="{FF2B5EF4-FFF2-40B4-BE49-F238E27FC236}">
                  <a16:creationId xmlns:a16="http://schemas.microsoft.com/office/drawing/2014/main" id="{5DCA25D1-C900-0B86-79B3-A55980595EE0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heck" hidden="1">
              <a:extLst>
                <a:ext uri="{FF2B5EF4-FFF2-40B4-BE49-F238E27FC236}">
                  <a16:creationId xmlns:a16="http://schemas.microsoft.com/office/drawing/2014/main" id="{7844DA5A-DABD-D1FE-8A89-FFD0A4BA4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C159F63C-F99C-3AD9-84F3-61B751BD21A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238757" y="264874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1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B900A5E-E54D-0A54-9FC7-D2ACD8C58401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F6AFE4-F3B3-BF94-846C-63345ADD0E97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D3FA37D-4496-F1A4-96A2-677558464A91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29E81D1D-DD8D-32F3-647E-4733C483A7F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895839" y="3368628"/>
            <a:ext cx="131556" cy="131556"/>
            <a:chOff x="554563" y="2632644"/>
            <a:chExt cx="131556" cy="131556"/>
          </a:xfrm>
        </p:grpSpPr>
        <p:sp>
          <p:nvSpPr>
            <p:cNvPr id="19" name="Box">
              <a:extLst>
                <a:ext uri="{FF2B5EF4-FFF2-40B4-BE49-F238E27FC236}">
                  <a16:creationId xmlns:a16="http://schemas.microsoft.com/office/drawing/2014/main" id="{C2A0387A-BA43-3A67-8B24-20B779E19B04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Check" hidden="1">
              <a:extLst>
                <a:ext uri="{FF2B5EF4-FFF2-40B4-BE49-F238E27FC236}">
                  <a16:creationId xmlns:a16="http://schemas.microsoft.com/office/drawing/2014/main" id="{5EBFCA91-7455-B3CF-0601-CAF6B7794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353E723F-423D-08C1-3D01-18BF0D55474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895839" y="4121992"/>
            <a:ext cx="131556" cy="131556"/>
            <a:chOff x="554563" y="2632644"/>
            <a:chExt cx="131556" cy="131556"/>
          </a:xfrm>
        </p:grpSpPr>
        <p:sp>
          <p:nvSpPr>
            <p:cNvPr id="22" name="Box">
              <a:extLst>
                <a:ext uri="{FF2B5EF4-FFF2-40B4-BE49-F238E27FC236}">
                  <a16:creationId xmlns:a16="http://schemas.microsoft.com/office/drawing/2014/main" id="{A171FD1F-BAC1-DDE3-9A0D-CE5DAF8E7DB9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Check" hidden="1">
              <a:extLst>
                <a:ext uri="{FF2B5EF4-FFF2-40B4-BE49-F238E27FC236}">
                  <a16:creationId xmlns:a16="http://schemas.microsoft.com/office/drawing/2014/main" id="{B477AD45-3D75-80A6-146C-E5127C419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DD1868C3-0D6B-CA5F-9343-25D0E430E3F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895839" y="4859513"/>
            <a:ext cx="131556" cy="131556"/>
            <a:chOff x="554563" y="2632644"/>
            <a:chExt cx="131556" cy="131556"/>
          </a:xfrm>
        </p:grpSpPr>
        <p:sp>
          <p:nvSpPr>
            <p:cNvPr id="25" name="Box">
              <a:extLst>
                <a:ext uri="{FF2B5EF4-FFF2-40B4-BE49-F238E27FC236}">
                  <a16:creationId xmlns:a16="http://schemas.microsoft.com/office/drawing/2014/main" id="{5AE279B0-D37C-4409-011D-31A4674FB9E6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Check" hidden="1">
              <a:extLst>
                <a:ext uri="{FF2B5EF4-FFF2-40B4-BE49-F238E27FC236}">
                  <a16:creationId xmlns:a16="http://schemas.microsoft.com/office/drawing/2014/main" id="{7314026F-8D56-D478-2E07-8ACFAEC0CD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10575E6E-89BD-DB13-CB50-E51B389DF68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895839" y="5586257"/>
            <a:ext cx="131556" cy="131556"/>
            <a:chOff x="554563" y="2632644"/>
            <a:chExt cx="131556" cy="131556"/>
          </a:xfrm>
        </p:grpSpPr>
        <p:sp>
          <p:nvSpPr>
            <p:cNvPr id="28" name="Box">
              <a:extLst>
                <a:ext uri="{FF2B5EF4-FFF2-40B4-BE49-F238E27FC236}">
                  <a16:creationId xmlns:a16="http://schemas.microsoft.com/office/drawing/2014/main" id="{91024D95-7B29-4B80-492E-841FE050F9FA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Check" hidden="1">
              <a:extLst>
                <a:ext uri="{FF2B5EF4-FFF2-40B4-BE49-F238E27FC236}">
                  <a16:creationId xmlns:a16="http://schemas.microsoft.com/office/drawing/2014/main" id="{493DB5A0-C7D6-739C-77BA-19A8A673D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63C434DE-4C63-B66E-DDE6-8DEFD18C705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238757" y="3368628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9746819-EA8A-3063-750F-2EB309D2A76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0F4178E-0BC4-0769-A656-514001B81F0F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4455D4-5DCA-997E-59AB-48EC9450674F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8083A135-8AE3-9995-12CA-AB77DED1A62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247267" y="4098714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9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74CAB9E-BAF5-AA1F-7F73-F7FE6BBB274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B35B300-7001-71AC-0A1F-84708B61CD46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A537119-32F8-D6D8-51D2-9C8EF51A6430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D631E2CC-F132-86C8-A3DE-12AAF37ACCDD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9247182" y="4742619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971307B-8D0B-6645-A8DD-C4C5BD81CA32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7FA1C10-6A68-BD2C-E2CE-4333024FD41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6BEAB2D-59AA-ACA6-7B71-914BA4BC5C9E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3EF5576-CFC7-C239-A2C9-A173D2E90848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9238757" y="5549577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2C3718E-669F-7C98-B057-E70F061D90DD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3644ADF-F1CC-127A-5DD1-3AF0FDC24E4E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744523C-FC6E-7EB8-4476-8346D622BBF0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36AB5C-4089-DCD0-8A6A-9961E4160F98}"/>
              </a:ext>
            </a:extLst>
          </p:cNvPr>
          <p:cNvSpPr/>
          <p:nvPr/>
        </p:nvSpPr>
        <p:spPr bwMode="auto">
          <a:xfrm>
            <a:off x="3407287" y="6049821"/>
            <a:ext cx="909239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리스트로 이동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6A98B2-B500-283C-2649-BEF307AF90F7}"/>
              </a:ext>
            </a:extLst>
          </p:cNvPr>
          <p:cNvSpPr txBox="1"/>
          <p:nvPr/>
        </p:nvSpPr>
        <p:spPr>
          <a:xfrm>
            <a:off x="1687715" y="6056530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선택한 항목</a:t>
            </a:r>
            <a:endParaRPr lang="ko-KR" altLang="en-US" sz="900" dirty="0"/>
          </a:p>
        </p:txBody>
      </p:sp>
      <p:grpSp>
        <p:nvGrpSpPr>
          <p:cNvPr id="5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78D7B09-CF6C-FFD8-8801-B9B871DADD42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2445150" y="605140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5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BE66304-BFE2-9B2B-4865-958B901D74C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최신영화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056ECF4-D354-FAF4-035B-B02A6D5E776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181FF23-7A32-9AE0-8F63-A130F712F4AA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596621" y="87459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1540486" y="391135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9470932" y="2279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Button">
            <a:extLst>
              <a:ext uri="{FF2B5EF4-FFF2-40B4-BE49-F238E27FC236}">
                <a16:creationId xmlns:a16="http://schemas.microsoft.com/office/drawing/2014/main" id="{8B9140AD-682B-EBED-DB37-C9575355C0BD}"/>
              </a:ext>
            </a:extLst>
          </p:cNvPr>
          <p:cNvSpPr>
            <a:spLocks/>
          </p:cNvSpPr>
          <p:nvPr/>
        </p:nvSpPr>
        <p:spPr bwMode="auto">
          <a:xfrm>
            <a:off x="6621973" y="261826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utton">
            <a:extLst>
              <a:ext uri="{FF2B5EF4-FFF2-40B4-BE49-F238E27FC236}">
                <a16:creationId xmlns:a16="http://schemas.microsoft.com/office/drawing/2014/main" id="{17AEFEF5-97BA-9BA0-F144-E43B3F6C1317}"/>
              </a:ext>
            </a:extLst>
          </p:cNvPr>
          <p:cNvSpPr>
            <a:spLocks/>
          </p:cNvSpPr>
          <p:nvPr/>
        </p:nvSpPr>
        <p:spPr bwMode="auto">
          <a:xfrm>
            <a:off x="6621973" y="3343254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23FE4DD7-AFA4-87E6-8D5E-9AD652AFC7CB}"/>
              </a:ext>
            </a:extLst>
          </p:cNvPr>
          <p:cNvSpPr>
            <a:spLocks/>
          </p:cNvSpPr>
          <p:nvPr/>
        </p:nvSpPr>
        <p:spPr bwMode="auto">
          <a:xfrm>
            <a:off x="6626640" y="4066773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Button">
            <a:extLst>
              <a:ext uri="{FF2B5EF4-FFF2-40B4-BE49-F238E27FC236}">
                <a16:creationId xmlns:a16="http://schemas.microsoft.com/office/drawing/2014/main" id="{75BC0181-23A7-49EB-D79C-5446572EF6C7}"/>
              </a:ext>
            </a:extLst>
          </p:cNvPr>
          <p:cNvSpPr>
            <a:spLocks/>
          </p:cNvSpPr>
          <p:nvPr/>
        </p:nvSpPr>
        <p:spPr bwMode="auto">
          <a:xfrm>
            <a:off x="6625440" y="479627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Button">
            <a:extLst>
              <a:ext uri="{FF2B5EF4-FFF2-40B4-BE49-F238E27FC236}">
                <a16:creationId xmlns:a16="http://schemas.microsoft.com/office/drawing/2014/main" id="{96796114-EDA7-0A7A-FEC2-EBA5C973AFE9}"/>
              </a:ext>
            </a:extLst>
          </p:cNvPr>
          <p:cNvSpPr>
            <a:spLocks/>
          </p:cNvSpPr>
          <p:nvPr/>
        </p:nvSpPr>
        <p:spPr bwMode="auto">
          <a:xfrm>
            <a:off x="6653577" y="5533862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260057" y="608203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10169939" y="502182"/>
            <a:ext cx="1848679" cy="5698467"/>
            <a:chOff x="5493160" y="-999784"/>
            <a:chExt cx="1848679" cy="5698467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513039" y="-958995"/>
              <a:ext cx="1828800" cy="56576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관리자가 관리하는 커뮤니티 관리화면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커뮤니티 탭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탭 클릭 시 해당 탭에 등록된 게시물을 확인할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화제드라마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등록 순으로 정렬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페이지당 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수정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업로드 된 내용 등을 수정 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다른 게시물로 개별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리스트로 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선택한 목록 전부 한 리스트에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919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드라마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드라마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2702464" y="29487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드라마정보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드라마 포스터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포스터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여러 장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드라마 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년도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드라마제목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부제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년도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드라마 정보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장르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상영시간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출연 정보 등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 업로드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718060-8A54-5795-9337-2D7E67DF878C}"/>
              </a:ext>
            </a:extLst>
          </p:cNvPr>
          <p:cNvSpPr txBox="1"/>
          <p:nvPr/>
        </p:nvSpPr>
        <p:spPr>
          <a:xfrm>
            <a:off x="1704621" y="1035816"/>
            <a:ext cx="27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최근 화제 드라마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F853A40-AECB-D992-D002-300C1AB798FC}"/>
              </a:ext>
            </a:extLst>
          </p:cNvPr>
          <p:cNvGraphicFramePr>
            <a:graphicFrameLocks noGrp="1"/>
          </p:cNvGraphicFramePr>
          <p:nvPr/>
        </p:nvGraphicFramePr>
        <p:xfrm>
          <a:off x="1712640" y="1638395"/>
          <a:ext cx="2272338" cy="3736321"/>
        </p:xfrm>
        <a:graphic>
          <a:graphicData uri="http://schemas.openxmlformats.org/drawingml/2006/table">
            <a:tbl>
              <a:tblPr/>
              <a:tblGrid>
                <a:gridCol w="227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6321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54B509F-AC30-8A7D-756F-381B91E19206}"/>
              </a:ext>
            </a:extLst>
          </p:cNvPr>
          <p:cNvSpPr txBox="1"/>
          <p:nvPr/>
        </p:nvSpPr>
        <p:spPr>
          <a:xfrm>
            <a:off x="1895468" y="3429000"/>
            <a:ext cx="194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드라마 포스터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1FA42F-D07A-257F-C3CC-48BD1AAA816E}"/>
              </a:ext>
            </a:extLst>
          </p:cNvPr>
          <p:cNvSpPr/>
          <p:nvPr/>
        </p:nvSpPr>
        <p:spPr>
          <a:xfrm>
            <a:off x="4760330" y="1638395"/>
            <a:ext cx="5094870" cy="640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  <a:r>
              <a:rPr lang="en-US" altLang="ko-KR" dirty="0"/>
              <a:t>(</a:t>
            </a:r>
            <a:r>
              <a:rPr lang="ko-KR" altLang="en-US" dirty="0"/>
              <a:t>년도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F16EA9-684E-0C4A-677E-AF5F7CDD39F4}"/>
              </a:ext>
            </a:extLst>
          </p:cNvPr>
          <p:cNvSpPr/>
          <p:nvPr/>
        </p:nvSpPr>
        <p:spPr>
          <a:xfrm>
            <a:off x="4760330" y="2387087"/>
            <a:ext cx="5094870" cy="1745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드라마 정보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86BF69D3-5B41-3967-1C19-DF824A54F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299618"/>
              </p:ext>
            </p:extLst>
          </p:nvPr>
        </p:nvGraphicFramePr>
        <p:xfrm>
          <a:off x="4760330" y="4240210"/>
          <a:ext cx="1505167" cy="1975827"/>
        </p:xfrm>
        <a:graphic>
          <a:graphicData uri="http://schemas.openxmlformats.org/drawingml/2006/table">
            <a:tbl>
              <a:tblPr/>
              <a:tblGrid>
                <a:gridCol w="1505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4866819" y="185074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4866819" y="2648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866819" y="499302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64" name="Cutout">
            <a:extLst>
              <a:ext uri="{FF2B5EF4-FFF2-40B4-BE49-F238E27FC236}">
                <a16:creationId xmlns:a16="http://schemas.microsoft.com/office/drawing/2014/main" id="{BC426965-0A22-2E04-085D-D9DEB45D2422}"/>
              </a:ext>
            </a:extLst>
          </p:cNvPr>
          <p:cNvGrpSpPr/>
          <p:nvPr/>
        </p:nvGrpSpPr>
        <p:grpSpPr>
          <a:xfrm rot="5400000">
            <a:off x="6146042" y="2078503"/>
            <a:ext cx="807455" cy="9082524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66" name="Fill">
              <a:extLst>
                <a:ext uri="{FF2B5EF4-FFF2-40B4-BE49-F238E27FC236}">
                  <a16:creationId xmlns:a16="http://schemas.microsoft.com/office/drawing/2014/main" id="{8F6F70B8-5F5E-7882-FE93-B1260149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Border">
              <a:extLst>
                <a:ext uri="{FF2B5EF4-FFF2-40B4-BE49-F238E27FC236}">
                  <a16:creationId xmlns:a16="http://schemas.microsoft.com/office/drawing/2014/main" id="{4A7DEBB8-993A-A23B-0446-170A266771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DE45F1F-A3D5-2570-FBC3-A1AAF831E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206496"/>
              </p:ext>
            </p:extLst>
          </p:nvPr>
        </p:nvGraphicFramePr>
        <p:xfrm>
          <a:off x="6471736" y="4221108"/>
          <a:ext cx="1505167" cy="1975827"/>
        </p:xfrm>
        <a:graphic>
          <a:graphicData uri="http://schemas.openxmlformats.org/drawingml/2006/table">
            <a:tbl>
              <a:tblPr/>
              <a:tblGrid>
                <a:gridCol w="1505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3C11F98-EBEF-9235-4807-BD725E256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741499"/>
              </p:ext>
            </p:extLst>
          </p:nvPr>
        </p:nvGraphicFramePr>
        <p:xfrm>
          <a:off x="8350033" y="4221108"/>
          <a:ext cx="1505167" cy="1975827"/>
        </p:xfrm>
        <a:graphic>
          <a:graphicData uri="http://schemas.openxmlformats.org/drawingml/2006/table">
            <a:tbl>
              <a:tblPr/>
              <a:tblGrid>
                <a:gridCol w="1505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6A19DB11-D628-F166-4583-95701CB99EEE}"/>
              </a:ext>
            </a:extLst>
          </p:cNvPr>
          <p:cNvSpPr txBox="1"/>
          <p:nvPr/>
        </p:nvSpPr>
        <p:spPr>
          <a:xfrm>
            <a:off x="5295901" y="5034939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        (</a:t>
            </a:r>
            <a:r>
              <a:rPr lang="ko-KR" altLang="en-US" dirty="0"/>
              <a:t>각 </a:t>
            </a:r>
            <a:r>
              <a:rPr lang="ko-KR" altLang="en-US" dirty="0" err="1"/>
              <a:t>회별</a:t>
            </a:r>
            <a:r>
              <a:rPr lang="ko-KR" altLang="en-US" dirty="0"/>
              <a:t> 예고편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070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19" y="62011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드라마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80125" y="932325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드라마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드라마정보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 되어 있는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OTT</a:t>
              </a: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드라마가 등록되어 있는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OTT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를 등록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718060-8A54-5795-9337-2D7E67DF878C}"/>
              </a:ext>
            </a:extLst>
          </p:cNvPr>
          <p:cNvSpPr txBox="1"/>
          <p:nvPr/>
        </p:nvSpPr>
        <p:spPr>
          <a:xfrm>
            <a:off x="1704620" y="1035816"/>
            <a:ext cx="238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등록 되어 있는 </a:t>
            </a:r>
            <a:r>
              <a:rPr lang="en-US" altLang="ko-KR" dirty="0"/>
              <a:t>OTT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603304" y="9527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id="{4CC53084-431C-0218-FBEF-38DF71AC42E9}"/>
              </a:ext>
            </a:extLst>
          </p:cNvPr>
          <p:cNvSpPr txBox="1"/>
          <p:nvPr/>
        </p:nvSpPr>
        <p:spPr>
          <a:xfrm>
            <a:off x="5934875" y="4993627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평론가평</a:t>
            </a: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01D7393C-A6F8-78B8-A08A-38C33A6B556C}"/>
              </a:ext>
            </a:extLst>
          </p:cNvPr>
          <p:cNvSpPr/>
          <p:nvPr/>
        </p:nvSpPr>
        <p:spPr>
          <a:xfrm rot="5400000">
            <a:off x="5698258" y="5082882"/>
            <a:ext cx="265492" cy="1905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84FAAB-276A-8DED-AB5C-CCB24C8AD4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69" y="1528132"/>
            <a:ext cx="871180" cy="7932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C61F3C-C804-3FC0-ED36-BEAC71E4E7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110" y="1671634"/>
            <a:ext cx="1376363" cy="52432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00BE083-061A-1153-CB62-97AABFF232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304" y="1545420"/>
            <a:ext cx="871180" cy="87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67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예능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예능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712D4EA-A90F-DAFC-8903-17717E5AC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078520"/>
              </p:ext>
            </p:extLst>
          </p:nvPr>
        </p:nvGraphicFramePr>
        <p:xfrm>
          <a:off x="1704621" y="1039954"/>
          <a:ext cx="8465317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48229">
                  <a:extLst>
                    <a:ext uri="{9D8B030D-6E8A-4147-A177-3AD203B41FA5}">
                      <a16:colId xmlns:a16="http://schemas.microsoft.com/office/drawing/2014/main" val="193673245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414505409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942401436"/>
                    </a:ext>
                  </a:extLst>
                </a:gridCol>
                <a:gridCol w="2016538">
                  <a:extLst>
                    <a:ext uri="{9D8B030D-6E8A-4147-A177-3AD203B41FA5}">
                      <a16:colId xmlns:a16="http://schemas.microsoft.com/office/drawing/2014/main" val="1681503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highlight>
                            <a:srgbClr val="C0C0C0"/>
                          </a:highlight>
                        </a:rPr>
                        <a:t>최신 예능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한국예능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해외예능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완결예능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83494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293042C-9506-D0CF-771F-24BE844BA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68062"/>
              </p:ext>
            </p:extLst>
          </p:nvPr>
        </p:nvGraphicFramePr>
        <p:xfrm>
          <a:off x="1704621" y="1648178"/>
          <a:ext cx="8485426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546">
                  <a:extLst>
                    <a:ext uri="{9D8B030D-6E8A-4147-A177-3AD203B41FA5}">
                      <a16:colId xmlns:a16="http://schemas.microsoft.com/office/drawing/2014/main" val="2746398286"/>
                    </a:ext>
                  </a:extLst>
                </a:gridCol>
                <a:gridCol w="540429">
                  <a:extLst>
                    <a:ext uri="{9D8B030D-6E8A-4147-A177-3AD203B41FA5}">
                      <a16:colId xmlns:a16="http://schemas.microsoft.com/office/drawing/2014/main" val="2875865845"/>
                    </a:ext>
                  </a:extLst>
                </a:gridCol>
                <a:gridCol w="1285564">
                  <a:extLst>
                    <a:ext uri="{9D8B030D-6E8A-4147-A177-3AD203B41FA5}">
                      <a16:colId xmlns:a16="http://schemas.microsoft.com/office/drawing/2014/main" val="2652215877"/>
                    </a:ext>
                  </a:extLst>
                </a:gridCol>
                <a:gridCol w="1486762">
                  <a:extLst>
                    <a:ext uri="{9D8B030D-6E8A-4147-A177-3AD203B41FA5}">
                      <a16:colId xmlns:a16="http://schemas.microsoft.com/office/drawing/2014/main" val="2968892676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1382322085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1370908591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709999807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2786904580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2392614013"/>
                    </a:ext>
                  </a:extLst>
                </a:gridCol>
              </a:tblGrid>
              <a:tr h="62653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선택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예능명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 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상태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107676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번호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년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시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초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 err="1"/>
                        <a:t>예능명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등록한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관리자명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최종수정한 날짜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방영중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완결</a:t>
                      </a:r>
                      <a:r>
                        <a:rPr lang="en-US" altLang="ko-KR" sz="1400" dirty="0"/>
                        <a:t>}(</a:t>
                      </a:r>
                      <a:r>
                        <a:rPr lang="ko-KR" altLang="en-US" sz="1400" dirty="0" err="1"/>
                        <a:t>국개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140776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헬</a:t>
                      </a:r>
                      <a:r>
                        <a:rPr lang="en-US" altLang="ko-KR" sz="1400" dirty="0"/>
                        <a:t>’s</a:t>
                      </a:r>
                      <a:r>
                        <a:rPr lang="ko-KR" altLang="en-US" sz="1400" dirty="0"/>
                        <a:t>키친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완결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274817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투핫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완결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619358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박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방영중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600904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런닝맨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방영중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950902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B7B049F4-6B44-FCE8-6739-75F98CE7F2B8}"/>
              </a:ext>
            </a:extLst>
          </p:cNvPr>
          <p:cNvSpPr/>
          <p:nvPr/>
        </p:nvSpPr>
        <p:spPr>
          <a:xfrm>
            <a:off x="2455644" y="6261692"/>
            <a:ext cx="7123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|</a:t>
            </a:r>
            <a:r>
              <a:rPr lang="ko-KR" altLang="en-US" sz="2400" dirty="0"/>
              <a:t>처음</a:t>
            </a:r>
            <a:r>
              <a:rPr lang="en-US" altLang="ko-KR" sz="2400" dirty="0"/>
              <a:t>|  &lt;</a:t>
            </a:r>
            <a:r>
              <a:rPr lang="ko-KR" altLang="en-US" sz="2400" dirty="0"/>
              <a:t>이전</a:t>
            </a:r>
            <a:r>
              <a:rPr lang="en-US" altLang="ko-KR" sz="2400" dirty="0"/>
              <a:t> | </a:t>
            </a:r>
            <a:r>
              <a:rPr lang="en-US" altLang="ko-KR" sz="2400" b="1" dirty="0"/>
              <a:t>[1]</a:t>
            </a:r>
            <a:r>
              <a:rPr lang="en-US" altLang="ko-KR" sz="2400" dirty="0"/>
              <a:t> [2] [3] [4] [5] | </a:t>
            </a:r>
            <a:r>
              <a:rPr lang="ko-KR" altLang="en-US" sz="2400" dirty="0"/>
              <a:t>다음</a:t>
            </a:r>
            <a:r>
              <a:rPr lang="en-US" altLang="ko-KR" sz="2400" dirty="0"/>
              <a:t>&gt;  |</a:t>
            </a:r>
            <a:r>
              <a:rPr lang="ko-KR" altLang="en-US" sz="2400" dirty="0"/>
              <a:t>마지막</a:t>
            </a:r>
            <a:r>
              <a:rPr lang="en-US" altLang="ko-KR" sz="2400" dirty="0"/>
              <a:t>|</a:t>
            </a:r>
            <a:endParaRPr lang="ko-KR" altLang="en-US" sz="2400" dirty="0"/>
          </a:p>
        </p:txBody>
      </p:sp>
      <p:grpSp>
        <p:nvGrpSpPr>
          <p:cNvPr id="1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8867A2F2-1101-BAB9-934C-E8A65A95B2C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03715" y="2698814"/>
            <a:ext cx="131556" cy="131556"/>
            <a:chOff x="554563" y="2632644"/>
            <a:chExt cx="131556" cy="131556"/>
          </a:xfrm>
        </p:grpSpPr>
        <p:sp>
          <p:nvSpPr>
            <p:cNvPr id="11" name="Box">
              <a:extLst>
                <a:ext uri="{FF2B5EF4-FFF2-40B4-BE49-F238E27FC236}">
                  <a16:creationId xmlns:a16="http://schemas.microsoft.com/office/drawing/2014/main" id="{5DCA25D1-C900-0B86-79B3-A55980595EE0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heck" hidden="1">
              <a:extLst>
                <a:ext uri="{FF2B5EF4-FFF2-40B4-BE49-F238E27FC236}">
                  <a16:creationId xmlns:a16="http://schemas.microsoft.com/office/drawing/2014/main" id="{7844DA5A-DABD-D1FE-8A89-FFD0A4BA4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C159F63C-F99C-3AD9-84F3-61B751BD21A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238757" y="264874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1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B900A5E-E54D-0A54-9FC7-D2ACD8C58401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F6AFE4-F3B3-BF94-846C-63345ADD0E97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D3FA37D-4496-F1A4-96A2-677558464A91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29E81D1D-DD8D-32F3-647E-4733C483A7F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895839" y="3368628"/>
            <a:ext cx="131556" cy="131556"/>
            <a:chOff x="554563" y="2632644"/>
            <a:chExt cx="131556" cy="131556"/>
          </a:xfrm>
        </p:grpSpPr>
        <p:sp>
          <p:nvSpPr>
            <p:cNvPr id="19" name="Box">
              <a:extLst>
                <a:ext uri="{FF2B5EF4-FFF2-40B4-BE49-F238E27FC236}">
                  <a16:creationId xmlns:a16="http://schemas.microsoft.com/office/drawing/2014/main" id="{C2A0387A-BA43-3A67-8B24-20B779E19B04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Check" hidden="1">
              <a:extLst>
                <a:ext uri="{FF2B5EF4-FFF2-40B4-BE49-F238E27FC236}">
                  <a16:creationId xmlns:a16="http://schemas.microsoft.com/office/drawing/2014/main" id="{5EBFCA91-7455-B3CF-0601-CAF6B7794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353E723F-423D-08C1-3D01-18BF0D55474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895839" y="4121992"/>
            <a:ext cx="131556" cy="131556"/>
            <a:chOff x="554563" y="2632644"/>
            <a:chExt cx="131556" cy="131556"/>
          </a:xfrm>
        </p:grpSpPr>
        <p:sp>
          <p:nvSpPr>
            <p:cNvPr id="22" name="Box">
              <a:extLst>
                <a:ext uri="{FF2B5EF4-FFF2-40B4-BE49-F238E27FC236}">
                  <a16:creationId xmlns:a16="http://schemas.microsoft.com/office/drawing/2014/main" id="{A171FD1F-BAC1-DDE3-9A0D-CE5DAF8E7DB9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Check" hidden="1">
              <a:extLst>
                <a:ext uri="{FF2B5EF4-FFF2-40B4-BE49-F238E27FC236}">
                  <a16:creationId xmlns:a16="http://schemas.microsoft.com/office/drawing/2014/main" id="{B477AD45-3D75-80A6-146C-E5127C419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DD1868C3-0D6B-CA5F-9343-25D0E430E3F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895839" y="4859513"/>
            <a:ext cx="131556" cy="131556"/>
            <a:chOff x="554563" y="2632644"/>
            <a:chExt cx="131556" cy="131556"/>
          </a:xfrm>
        </p:grpSpPr>
        <p:sp>
          <p:nvSpPr>
            <p:cNvPr id="25" name="Box">
              <a:extLst>
                <a:ext uri="{FF2B5EF4-FFF2-40B4-BE49-F238E27FC236}">
                  <a16:creationId xmlns:a16="http://schemas.microsoft.com/office/drawing/2014/main" id="{5AE279B0-D37C-4409-011D-31A4674FB9E6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Check" hidden="1">
              <a:extLst>
                <a:ext uri="{FF2B5EF4-FFF2-40B4-BE49-F238E27FC236}">
                  <a16:creationId xmlns:a16="http://schemas.microsoft.com/office/drawing/2014/main" id="{7314026F-8D56-D478-2E07-8ACFAEC0CD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10575E6E-89BD-DB13-CB50-E51B389DF68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895839" y="5586257"/>
            <a:ext cx="131556" cy="131556"/>
            <a:chOff x="554563" y="2632644"/>
            <a:chExt cx="131556" cy="131556"/>
          </a:xfrm>
        </p:grpSpPr>
        <p:sp>
          <p:nvSpPr>
            <p:cNvPr id="28" name="Box">
              <a:extLst>
                <a:ext uri="{FF2B5EF4-FFF2-40B4-BE49-F238E27FC236}">
                  <a16:creationId xmlns:a16="http://schemas.microsoft.com/office/drawing/2014/main" id="{91024D95-7B29-4B80-492E-841FE050F9FA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Check" hidden="1">
              <a:extLst>
                <a:ext uri="{FF2B5EF4-FFF2-40B4-BE49-F238E27FC236}">
                  <a16:creationId xmlns:a16="http://schemas.microsoft.com/office/drawing/2014/main" id="{493DB5A0-C7D6-739C-77BA-19A8A673D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63C434DE-4C63-B66E-DDE6-8DEFD18C705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238757" y="3368628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9746819-EA8A-3063-750F-2EB309D2A76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0F4178E-0BC4-0769-A656-514001B81F0F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4455D4-5DCA-997E-59AB-48EC9450674F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8083A135-8AE3-9995-12CA-AB77DED1A62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247267" y="4098714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9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74CAB9E-BAF5-AA1F-7F73-F7FE6BBB274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B35B300-7001-71AC-0A1F-84708B61CD46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A537119-32F8-D6D8-51D2-9C8EF51A6430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D631E2CC-F132-86C8-A3DE-12AAF37ACCDD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9247182" y="4742619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971307B-8D0B-6645-A8DD-C4C5BD81CA32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7FA1C10-6A68-BD2C-E2CE-4333024FD41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6BEAB2D-59AA-ACA6-7B71-914BA4BC5C9E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3EF5576-CFC7-C239-A2C9-A173D2E90848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9238757" y="5549577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2C3718E-669F-7C98-B057-E70F061D90DD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3644ADF-F1CC-127A-5DD1-3AF0FDC24E4E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744523C-FC6E-7EB8-4476-8346D622BBF0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36AB5C-4089-DCD0-8A6A-9961E4160F98}"/>
              </a:ext>
            </a:extLst>
          </p:cNvPr>
          <p:cNvSpPr/>
          <p:nvPr/>
        </p:nvSpPr>
        <p:spPr bwMode="auto">
          <a:xfrm>
            <a:off x="3407287" y="6049821"/>
            <a:ext cx="909239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리스트로 이동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6A98B2-B500-283C-2649-BEF307AF90F7}"/>
              </a:ext>
            </a:extLst>
          </p:cNvPr>
          <p:cNvSpPr txBox="1"/>
          <p:nvPr/>
        </p:nvSpPr>
        <p:spPr>
          <a:xfrm>
            <a:off x="1687715" y="6056530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선택한 항목</a:t>
            </a:r>
            <a:endParaRPr lang="ko-KR" altLang="en-US" sz="900" dirty="0"/>
          </a:p>
        </p:txBody>
      </p:sp>
      <p:grpSp>
        <p:nvGrpSpPr>
          <p:cNvPr id="5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78D7B09-CF6C-FFD8-8801-B9B871DADD42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2445150" y="605140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5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BE66304-BFE2-9B2B-4865-958B901D74C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최신영화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056ECF4-D354-FAF4-035B-B02A6D5E776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181FF23-7A32-9AE0-8F63-A130F712F4AA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596621" y="87459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1540486" y="391135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9470932" y="2279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Button">
            <a:extLst>
              <a:ext uri="{FF2B5EF4-FFF2-40B4-BE49-F238E27FC236}">
                <a16:creationId xmlns:a16="http://schemas.microsoft.com/office/drawing/2014/main" id="{8B9140AD-682B-EBED-DB37-C9575355C0BD}"/>
              </a:ext>
            </a:extLst>
          </p:cNvPr>
          <p:cNvSpPr>
            <a:spLocks/>
          </p:cNvSpPr>
          <p:nvPr/>
        </p:nvSpPr>
        <p:spPr bwMode="auto">
          <a:xfrm>
            <a:off x="6621973" y="261826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utton">
            <a:extLst>
              <a:ext uri="{FF2B5EF4-FFF2-40B4-BE49-F238E27FC236}">
                <a16:creationId xmlns:a16="http://schemas.microsoft.com/office/drawing/2014/main" id="{17AEFEF5-97BA-9BA0-F144-E43B3F6C1317}"/>
              </a:ext>
            </a:extLst>
          </p:cNvPr>
          <p:cNvSpPr>
            <a:spLocks/>
          </p:cNvSpPr>
          <p:nvPr/>
        </p:nvSpPr>
        <p:spPr bwMode="auto">
          <a:xfrm>
            <a:off x="6621973" y="3343254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23FE4DD7-AFA4-87E6-8D5E-9AD652AFC7CB}"/>
              </a:ext>
            </a:extLst>
          </p:cNvPr>
          <p:cNvSpPr>
            <a:spLocks/>
          </p:cNvSpPr>
          <p:nvPr/>
        </p:nvSpPr>
        <p:spPr bwMode="auto">
          <a:xfrm>
            <a:off x="6626640" y="4066773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Button">
            <a:extLst>
              <a:ext uri="{FF2B5EF4-FFF2-40B4-BE49-F238E27FC236}">
                <a16:creationId xmlns:a16="http://schemas.microsoft.com/office/drawing/2014/main" id="{75BC0181-23A7-49EB-D79C-5446572EF6C7}"/>
              </a:ext>
            </a:extLst>
          </p:cNvPr>
          <p:cNvSpPr>
            <a:spLocks/>
          </p:cNvSpPr>
          <p:nvPr/>
        </p:nvSpPr>
        <p:spPr bwMode="auto">
          <a:xfrm>
            <a:off x="6625440" y="479627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Button">
            <a:extLst>
              <a:ext uri="{FF2B5EF4-FFF2-40B4-BE49-F238E27FC236}">
                <a16:creationId xmlns:a16="http://schemas.microsoft.com/office/drawing/2014/main" id="{96796114-EDA7-0A7A-FEC2-EBA5C973AFE9}"/>
              </a:ext>
            </a:extLst>
          </p:cNvPr>
          <p:cNvSpPr>
            <a:spLocks/>
          </p:cNvSpPr>
          <p:nvPr/>
        </p:nvSpPr>
        <p:spPr bwMode="auto">
          <a:xfrm>
            <a:off x="6653577" y="5533862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260057" y="608203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10169939" y="502182"/>
            <a:ext cx="1848679" cy="5698467"/>
            <a:chOff x="5493160" y="-999784"/>
            <a:chExt cx="1848679" cy="5698467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513039" y="-958995"/>
              <a:ext cx="1828800" cy="56576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관리자가 관리하는 커뮤니티 관리화면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커뮤니티 탭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탭 클릭 시 해당 탭에 등록된 게시물을 확인할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최신 예능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등록 순으로 정렬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페이지당 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수정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업로드 된 내용 등을 수정 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다른 게시물로 개별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리스트로 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선택한 목록 전부 한 리스트에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251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예능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예능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2702464" y="29487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예능정보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예능 포스터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포스터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여러 장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예능 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년도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예능제목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부제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년도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예능 정보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장르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상영시간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</a:p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출연 정보 등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 업로드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718060-8A54-5795-9337-2D7E67DF878C}"/>
              </a:ext>
            </a:extLst>
          </p:cNvPr>
          <p:cNvSpPr txBox="1"/>
          <p:nvPr/>
        </p:nvSpPr>
        <p:spPr>
          <a:xfrm>
            <a:off x="1704621" y="1035816"/>
            <a:ext cx="27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떠오르는 드라마 화제작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F853A40-AECB-D992-D002-300C1AB798FC}"/>
              </a:ext>
            </a:extLst>
          </p:cNvPr>
          <p:cNvGraphicFramePr>
            <a:graphicFrameLocks noGrp="1"/>
          </p:cNvGraphicFramePr>
          <p:nvPr/>
        </p:nvGraphicFramePr>
        <p:xfrm>
          <a:off x="1712640" y="1638395"/>
          <a:ext cx="2272338" cy="3736321"/>
        </p:xfrm>
        <a:graphic>
          <a:graphicData uri="http://schemas.openxmlformats.org/drawingml/2006/table">
            <a:tbl>
              <a:tblPr/>
              <a:tblGrid>
                <a:gridCol w="227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6321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54B509F-AC30-8A7D-756F-381B91E19206}"/>
              </a:ext>
            </a:extLst>
          </p:cNvPr>
          <p:cNvSpPr txBox="1"/>
          <p:nvPr/>
        </p:nvSpPr>
        <p:spPr>
          <a:xfrm>
            <a:off x="2063863" y="3353222"/>
            <a:ext cx="149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예능 포스터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1FA42F-D07A-257F-C3CC-48BD1AAA816E}"/>
              </a:ext>
            </a:extLst>
          </p:cNvPr>
          <p:cNvSpPr/>
          <p:nvPr/>
        </p:nvSpPr>
        <p:spPr>
          <a:xfrm>
            <a:off x="4760330" y="1638395"/>
            <a:ext cx="5094870" cy="640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  <a:r>
              <a:rPr lang="en-US" altLang="ko-KR" dirty="0"/>
              <a:t>(</a:t>
            </a:r>
            <a:r>
              <a:rPr lang="ko-KR" altLang="en-US" dirty="0"/>
              <a:t>년도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F16EA9-684E-0C4A-677E-AF5F7CDD39F4}"/>
              </a:ext>
            </a:extLst>
          </p:cNvPr>
          <p:cNvSpPr/>
          <p:nvPr/>
        </p:nvSpPr>
        <p:spPr>
          <a:xfrm>
            <a:off x="4760330" y="2387087"/>
            <a:ext cx="5094870" cy="1745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예능 정보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86BF69D3-5B41-3967-1C19-DF824A54F870}"/>
              </a:ext>
            </a:extLst>
          </p:cNvPr>
          <p:cNvGraphicFramePr>
            <a:graphicFrameLocks noGrp="1"/>
          </p:cNvGraphicFramePr>
          <p:nvPr/>
        </p:nvGraphicFramePr>
        <p:xfrm>
          <a:off x="4760330" y="4240210"/>
          <a:ext cx="1505167" cy="1975827"/>
        </p:xfrm>
        <a:graphic>
          <a:graphicData uri="http://schemas.openxmlformats.org/drawingml/2006/table">
            <a:tbl>
              <a:tblPr/>
              <a:tblGrid>
                <a:gridCol w="1505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4866819" y="185074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4866819" y="2648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866819" y="499302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64" name="Cutout">
            <a:extLst>
              <a:ext uri="{FF2B5EF4-FFF2-40B4-BE49-F238E27FC236}">
                <a16:creationId xmlns:a16="http://schemas.microsoft.com/office/drawing/2014/main" id="{BC426965-0A22-2E04-085D-D9DEB45D2422}"/>
              </a:ext>
            </a:extLst>
          </p:cNvPr>
          <p:cNvGrpSpPr/>
          <p:nvPr/>
        </p:nvGrpSpPr>
        <p:grpSpPr>
          <a:xfrm rot="5400000">
            <a:off x="6146042" y="2078503"/>
            <a:ext cx="807455" cy="9082524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66" name="Fill">
              <a:extLst>
                <a:ext uri="{FF2B5EF4-FFF2-40B4-BE49-F238E27FC236}">
                  <a16:creationId xmlns:a16="http://schemas.microsoft.com/office/drawing/2014/main" id="{8F6F70B8-5F5E-7882-FE93-B1260149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Border">
              <a:extLst>
                <a:ext uri="{FF2B5EF4-FFF2-40B4-BE49-F238E27FC236}">
                  <a16:creationId xmlns:a16="http://schemas.microsoft.com/office/drawing/2014/main" id="{4A7DEBB8-993A-A23B-0446-170A266771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DE45F1F-A3D5-2570-FBC3-A1AAF831EDE8}"/>
              </a:ext>
            </a:extLst>
          </p:cNvPr>
          <p:cNvGraphicFramePr>
            <a:graphicFrameLocks noGrp="1"/>
          </p:cNvGraphicFramePr>
          <p:nvPr/>
        </p:nvGraphicFramePr>
        <p:xfrm>
          <a:off x="6471736" y="4221108"/>
          <a:ext cx="1505167" cy="1975827"/>
        </p:xfrm>
        <a:graphic>
          <a:graphicData uri="http://schemas.openxmlformats.org/drawingml/2006/table">
            <a:tbl>
              <a:tblPr/>
              <a:tblGrid>
                <a:gridCol w="1505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3C11F98-EBEF-9235-4807-BD725E256A7C}"/>
              </a:ext>
            </a:extLst>
          </p:cNvPr>
          <p:cNvGraphicFramePr>
            <a:graphicFrameLocks noGrp="1"/>
          </p:cNvGraphicFramePr>
          <p:nvPr/>
        </p:nvGraphicFramePr>
        <p:xfrm>
          <a:off x="8350033" y="4221108"/>
          <a:ext cx="1505167" cy="1975827"/>
        </p:xfrm>
        <a:graphic>
          <a:graphicData uri="http://schemas.openxmlformats.org/drawingml/2006/table">
            <a:tbl>
              <a:tblPr/>
              <a:tblGrid>
                <a:gridCol w="1505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6A19DB11-D628-F166-4583-95701CB99EEE}"/>
              </a:ext>
            </a:extLst>
          </p:cNvPr>
          <p:cNvSpPr txBox="1"/>
          <p:nvPr/>
        </p:nvSpPr>
        <p:spPr>
          <a:xfrm>
            <a:off x="5295901" y="5034939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        (</a:t>
            </a:r>
            <a:r>
              <a:rPr lang="ko-KR" altLang="en-US" dirty="0"/>
              <a:t>각 </a:t>
            </a:r>
            <a:r>
              <a:rPr lang="ko-KR" altLang="en-US" dirty="0" err="1"/>
              <a:t>회별</a:t>
            </a:r>
            <a:r>
              <a:rPr lang="ko-KR" altLang="en-US" dirty="0"/>
              <a:t> 예고편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223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히스토리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80721"/>
              </p:ext>
            </p:extLst>
          </p:nvPr>
        </p:nvGraphicFramePr>
        <p:xfrm>
          <a:off x="1548520" y="908721"/>
          <a:ext cx="9094963" cy="2968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065">
                  <a:extLst>
                    <a:ext uri="{9D8B030D-6E8A-4147-A177-3AD203B41FA5}">
                      <a16:colId xmlns:a16="http://schemas.microsoft.com/office/drawing/2014/main" val="4045657913"/>
                    </a:ext>
                  </a:extLst>
                </a:gridCol>
                <a:gridCol w="1194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4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</a:rPr>
                        <a:t>버전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</a:rPr>
                        <a:t>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</a:rPr>
                        <a:t>이력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lt"/>
                        </a:rPr>
                        <a:t>0.01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+mn-lt"/>
                        </a:rPr>
                        <a:t>2022-08-03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lt"/>
                        </a:rPr>
                        <a:t>초안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lt"/>
                        </a:rPr>
                        <a:t>0.02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lt"/>
                        </a:rPr>
                        <a:t>2022-8-05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lt"/>
                        </a:rPr>
                        <a:t>홈페이지 소개 추가</a:t>
                      </a:r>
                      <a:endParaRPr lang="en-US" altLang="ko-KR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6034355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13975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817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19" y="62011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예능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80125" y="932325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예능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예능정보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 되어 있는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OTT</a:t>
              </a: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예능이 등록되어 있는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OTT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를 등록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718060-8A54-5795-9337-2D7E67DF878C}"/>
              </a:ext>
            </a:extLst>
          </p:cNvPr>
          <p:cNvSpPr txBox="1"/>
          <p:nvPr/>
        </p:nvSpPr>
        <p:spPr>
          <a:xfrm>
            <a:off x="1704620" y="1035816"/>
            <a:ext cx="238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등록 되어 있는 </a:t>
            </a:r>
            <a:r>
              <a:rPr lang="en-US" altLang="ko-KR" dirty="0"/>
              <a:t>OTT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603304" y="9527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id="{4CC53084-431C-0218-FBEF-38DF71AC42E9}"/>
              </a:ext>
            </a:extLst>
          </p:cNvPr>
          <p:cNvSpPr txBox="1"/>
          <p:nvPr/>
        </p:nvSpPr>
        <p:spPr>
          <a:xfrm>
            <a:off x="5934875" y="4993627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평론가평</a:t>
            </a: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01D7393C-A6F8-78B8-A08A-38C33A6B556C}"/>
              </a:ext>
            </a:extLst>
          </p:cNvPr>
          <p:cNvSpPr/>
          <p:nvPr/>
        </p:nvSpPr>
        <p:spPr>
          <a:xfrm rot="5400000">
            <a:off x="5698258" y="5082882"/>
            <a:ext cx="265492" cy="1905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84FAAB-276A-8DED-AB5C-CCB24C8AD4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69" y="1528132"/>
            <a:ext cx="871180" cy="7932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E71AE6-E96B-7FC9-659C-3A23F55DA1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23" y="1656564"/>
            <a:ext cx="2249483" cy="5826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2B2551-8FEC-286F-A90A-8EF0000CF4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368" y="1515383"/>
            <a:ext cx="1237264" cy="100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23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&gt;OTT&gt;</a:t>
            </a:r>
            <a:r>
              <a:rPr lang="ko-KR" altLang="en-US" sz="1600" dirty="0" err="1"/>
              <a:t>넷플릭스</a:t>
            </a:r>
            <a:r>
              <a:rPr lang="en-US" altLang="ko-KR" sz="1600" dirty="0"/>
              <a:t>&gt;</a:t>
            </a:r>
            <a:r>
              <a:rPr lang="ko-KR" altLang="en-US" sz="1600" dirty="0"/>
              <a:t>영화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OTT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712D4EA-A90F-DAFC-8903-17717E5AC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655154"/>
              </p:ext>
            </p:extLst>
          </p:nvPr>
        </p:nvGraphicFramePr>
        <p:xfrm>
          <a:off x="1704621" y="1039954"/>
          <a:ext cx="8465317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48229">
                  <a:extLst>
                    <a:ext uri="{9D8B030D-6E8A-4147-A177-3AD203B41FA5}">
                      <a16:colId xmlns:a16="http://schemas.microsoft.com/office/drawing/2014/main" val="193673245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414505409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942401436"/>
                    </a:ext>
                  </a:extLst>
                </a:gridCol>
                <a:gridCol w="2016538">
                  <a:extLst>
                    <a:ext uri="{9D8B030D-6E8A-4147-A177-3AD203B41FA5}">
                      <a16:colId xmlns:a16="http://schemas.microsoft.com/office/drawing/2014/main" val="1681503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highlight>
                            <a:srgbClr val="C0C0C0"/>
                          </a:highlight>
                        </a:rPr>
                        <a:t>넷플릭스</a:t>
                      </a:r>
                      <a:endParaRPr lang="ko-KR" altLang="en-US" sz="1400" dirty="0"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디즈니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쿠팡플레이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애플</a:t>
                      </a:r>
                      <a:r>
                        <a:rPr lang="en-US" altLang="ko-KR" sz="1400" dirty="0"/>
                        <a:t>TV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83494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293042C-9506-D0CF-771F-24BE844BA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14865"/>
              </p:ext>
            </p:extLst>
          </p:nvPr>
        </p:nvGraphicFramePr>
        <p:xfrm>
          <a:off x="1683492" y="1555353"/>
          <a:ext cx="8721993" cy="460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330">
                  <a:extLst>
                    <a:ext uri="{9D8B030D-6E8A-4147-A177-3AD203B41FA5}">
                      <a16:colId xmlns:a16="http://schemas.microsoft.com/office/drawing/2014/main" val="2746398286"/>
                    </a:ext>
                  </a:extLst>
                </a:gridCol>
                <a:gridCol w="555496">
                  <a:extLst>
                    <a:ext uri="{9D8B030D-6E8A-4147-A177-3AD203B41FA5}">
                      <a16:colId xmlns:a16="http://schemas.microsoft.com/office/drawing/2014/main" val="2875865845"/>
                    </a:ext>
                  </a:extLst>
                </a:gridCol>
                <a:gridCol w="1321405">
                  <a:extLst>
                    <a:ext uri="{9D8B030D-6E8A-4147-A177-3AD203B41FA5}">
                      <a16:colId xmlns:a16="http://schemas.microsoft.com/office/drawing/2014/main" val="2652215877"/>
                    </a:ext>
                  </a:extLst>
                </a:gridCol>
                <a:gridCol w="1528212">
                  <a:extLst>
                    <a:ext uri="{9D8B030D-6E8A-4147-A177-3AD203B41FA5}">
                      <a16:colId xmlns:a16="http://schemas.microsoft.com/office/drawing/2014/main" val="2968892676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1382322085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1370908591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709999807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2786904580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2392614013"/>
                    </a:ext>
                  </a:extLst>
                </a:gridCol>
              </a:tblGrid>
              <a:tr h="555320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선택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영화명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 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107676"/>
                  </a:ext>
                </a:extLst>
              </a:tr>
              <a:tr h="5553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번호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년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시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초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 err="1"/>
                        <a:t>영화명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등록한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관리자명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최종수정한 날짜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영화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드라마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예능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 err="1"/>
                        <a:t>그외</a:t>
                      </a:r>
                      <a:r>
                        <a:rPr lang="en-US" altLang="ko-KR" sz="1400" dirty="0"/>
                        <a:t>}(</a:t>
                      </a:r>
                      <a:r>
                        <a:rPr lang="ko-KR" altLang="en-US" sz="1400" dirty="0" err="1"/>
                        <a:t>국개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140776"/>
                  </a:ext>
                </a:extLst>
              </a:tr>
              <a:tr h="5553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어바웃타임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영화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274817"/>
                  </a:ext>
                </a:extLst>
              </a:tr>
              <a:tr h="5553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너의 이름은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영화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619358"/>
                  </a:ext>
                </a:extLst>
              </a:tr>
              <a:tr h="5553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검사외전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영화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600904"/>
                  </a:ext>
                </a:extLst>
              </a:tr>
              <a:tr h="5553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기생충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영화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950902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B7B049F4-6B44-FCE8-6739-75F98CE7F2B8}"/>
              </a:ext>
            </a:extLst>
          </p:cNvPr>
          <p:cNvSpPr/>
          <p:nvPr/>
        </p:nvSpPr>
        <p:spPr>
          <a:xfrm>
            <a:off x="2455644" y="6261692"/>
            <a:ext cx="7123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|</a:t>
            </a:r>
            <a:r>
              <a:rPr lang="ko-KR" altLang="en-US" sz="2400" dirty="0"/>
              <a:t>처음</a:t>
            </a:r>
            <a:r>
              <a:rPr lang="en-US" altLang="ko-KR" sz="2400" dirty="0"/>
              <a:t>|  &lt;</a:t>
            </a:r>
            <a:r>
              <a:rPr lang="ko-KR" altLang="en-US" sz="2400" dirty="0"/>
              <a:t>이전</a:t>
            </a:r>
            <a:r>
              <a:rPr lang="en-US" altLang="ko-KR" sz="2400" dirty="0"/>
              <a:t> | </a:t>
            </a:r>
            <a:r>
              <a:rPr lang="en-US" altLang="ko-KR" sz="2400" b="1" dirty="0"/>
              <a:t>[1]</a:t>
            </a:r>
            <a:r>
              <a:rPr lang="en-US" altLang="ko-KR" sz="2400" dirty="0"/>
              <a:t> [2] [3] [4] [5] | </a:t>
            </a:r>
            <a:r>
              <a:rPr lang="ko-KR" altLang="en-US" sz="2400" dirty="0"/>
              <a:t>다음</a:t>
            </a:r>
            <a:r>
              <a:rPr lang="en-US" altLang="ko-KR" sz="2400" dirty="0"/>
              <a:t>&gt;  |</a:t>
            </a:r>
            <a:r>
              <a:rPr lang="ko-KR" altLang="en-US" sz="2400" dirty="0"/>
              <a:t>마지막</a:t>
            </a:r>
            <a:r>
              <a:rPr lang="en-US" altLang="ko-KR" sz="2400" dirty="0"/>
              <a:t>|</a:t>
            </a:r>
            <a:endParaRPr lang="ko-KR" altLang="en-US" sz="2400" dirty="0"/>
          </a:p>
        </p:txBody>
      </p:sp>
      <p:grpSp>
        <p:nvGrpSpPr>
          <p:cNvPr id="1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8867A2F2-1101-BAB9-934C-E8A65A95B2C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03715" y="2698814"/>
            <a:ext cx="131556" cy="131556"/>
            <a:chOff x="554563" y="2632644"/>
            <a:chExt cx="131556" cy="131556"/>
          </a:xfrm>
        </p:grpSpPr>
        <p:sp>
          <p:nvSpPr>
            <p:cNvPr id="11" name="Box">
              <a:extLst>
                <a:ext uri="{FF2B5EF4-FFF2-40B4-BE49-F238E27FC236}">
                  <a16:creationId xmlns:a16="http://schemas.microsoft.com/office/drawing/2014/main" id="{5DCA25D1-C900-0B86-79B3-A55980595EE0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heck" hidden="1">
              <a:extLst>
                <a:ext uri="{FF2B5EF4-FFF2-40B4-BE49-F238E27FC236}">
                  <a16:creationId xmlns:a16="http://schemas.microsoft.com/office/drawing/2014/main" id="{7844DA5A-DABD-D1FE-8A89-FFD0A4BA4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C159F63C-F99C-3AD9-84F3-61B751BD21A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488018" y="2737353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1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B900A5E-E54D-0A54-9FC7-D2ACD8C58401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F6AFE4-F3B3-BF94-846C-63345ADD0E97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D3FA37D-4496-F1A4-96A2-677558464A91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29E81D1D-DD8D-32F3-647E-4733C483A7F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895839" y="3368628"/>
            <a:ext cx="131556" cy="131556"/>
            <a:chOff x="554563" y="2632644"/>
            <a:chExt cx="131556" cy="131556"/>
          </a:xfrm>
        </p:grpSpPr>
        <p:sp>
          <p:nvSpPr>
            <p:cNvPr id="19" name="Box">
              <a:extLst>
                <a:ext uri="{FF2B5EF4-FFF2-40B4-BE49-F238E27FC236}">
                  <a16:creationId xmlns:a16="http://schemas.microsoft.com/office/drawing/2014/main" id="{C2A0387A-BA43-3A67-8B24-20B779E19B04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Check" hidden="1">
              <a:extLst>
                <a:ext uri="{FF2B5EF4-FFF2-40B4-BE49-F238E27FC236}">
                  <a16:creationId xmlns:a16="http://schemas.microsoft.com/office/drawing/2014/main" id="{5EBFCA91-7455-B3CF-0601-CAF6B7794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353E723F-423D-08C1-3D01-18BF0D55474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895839" y="4121992"/>
            <a:ext cx="131556" cy="131556"/>
            <a:chOff x="554563" y="2632644"/>
            <a:chExt cx="131556" cy="131556"/>
          </a:xfrm>
        </p:grpSpPr>
        <p:sp>
          <p:nvSpPr>
            <p:cNvPr id="22" name="Box">
              <a:extLst>
                <a:ext uri="{FF2B5EF4-FFF2-40B4-BE49-F238E27FC236}">
                  <a16:creationId xmlns:a16="http://schemas.microsoft.com/office/drawing/2014/main" id="{A171FD1F-BAC1-DDE3-9A0D-CE5DAF8E7DB9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Check" hidden="1">
              <a:extLst>
                <a:ext uri="{FF2B5EF4-FFF2-40B4-BE49-F238E27FC236}">
                  <a16:creationId xmlns:a16="http://schemas.microsoft.com/office/drawing/2014/main" id="{B477AD45-3D75-80A6-146C-E5127C419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DD1868C3-0D6B-CA5F-9343-25D0E430E3F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895839" y="4859513"/>
            <a:ext cx="131556" cy="131556"/>
            <a:chOff x="554563" y="2632644"/>
            <a:chExt cx="131556" cy="131556"/>
          </a:xfrm>
        </p:grpSpPr>
        <p:sp>
          <p:nvSpPr>
            <p:cNvPr id="25" name="Box">
              <a:extLst>
                <a:ext uri="{FF2B5EF4-FFF2-40B4-BE49-F238E27FC236}">
                  <a16:creationId xmlns:a16="http://schemas.microsoft.com/office/drawing/2014/main" id="{5AE279B0-D37C-4409-011D-31A4674FB9E6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Check" hidden="1">
              <a:extLst>
                <a:ext uri="{FF2B5EF4-FFF2-40B4-BE49-F238E27FC236}">
                  <a16:creationId xmlns:a16="http://schemas.microsoft.com/office/drawing/2014/main" id="{7314026F-8D56-D478-2E07-8ACFAEC0CD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10575E6E-89BD-DB13-CB50-E51B389DF68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895839" y="5586257"/>
            <a:ext cx="131556" cy="131556"/>
            <a:chOff x="554563" y="2632644"/>
            <a:chExt cx="131556" cy="131556"/>
          </a:xfrm>
        </p:grpSpPr>
        <p:sp>
          <p:nvSpPr>
            <p:cNvPr id="28" name="Box">
              <a:extLst>
                <a:ext uri="{FF2B5EF4-FFF2-40B4-BE49-F238E27FC236}">
                  <a16:creationId xmlns:a16="http://schemas.microsoft.com/office/drawing/2014/main" id="{91024D95-7B29-4B80-492E-841FE050F9FA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Check" hidden="1">
              <a:extLst>
                <a:ext uri="{FF2B5EF4-FFF2-40B4-BE49-F238E27FC236}">
                  <a16:creationId xmlns:a16="http://schemas.microsoft.com/office/drawing/2014/main" id="{493DB5A0-C7D6-739C-77BA-19A8A673D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63C434DE-4C63-B66E-DDE6-8DEFD18C705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488018" y="3521552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9746819-EA8A-3063-750F-2EB309D2A76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0F4178E-0BC4-0769-A656-514001B81F0F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4455D4-5DCA-997E-59AB-48EC9450674F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8083A135-8AE3-9995-12CA-AB77DED1A62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488103" y="4251881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9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74CAB9E-BAF5-AA1F-7F73-F7FE6BBB274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B35B300-7001-71AC-0A1F-84708B61CD46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A537119-32F8-D6D8-51D2-9C8EF51A6430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D631E2CC-F132-86C8-A3DE-12AAF37ACCDD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9501214" y="4991069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971307B-8D0B-6645-A8DD-C4C5BD81CA32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7FA1C10-6A68-BD2C-E2CE-4333024FD41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6BEAB2D-59AA-ACA6-7B71-914BA4BC5C9E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3EF5576-CFC7-C239-A2C9-A173D2E90848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9538445" y="569750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2C3718E-669F-7C98-B057-E70F061D90DD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3644ADF-F1CC-127A-5DD1-3AF0FDC24E4E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744523C-FC6E-7EB8-4476-8346D622BBF0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36AB5C-4089-DCD0-8A6A-9961E4160F98}"/>
              </a:ext>
            </a:extLst>
          </p:cNvPr>
          <p:cNvSpPr/>
          <p:nvPr/>
        </p:nvSpPr>
        <p:spPr bwMode="auto">
          <a:xfrm>
            <a:off x="3407287" y="6049821"/>
            <a:ext cx="909239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리스트로 이동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6A98B2-B500-283C-2649-BEF307AF90F7}"/>
              </a:ext>
            </a:extLst>
          </p:cNvPr>
          <p:cNvSpPr txBox="1"/>
          <p:nvPr/>
        </p:nvSpPr>
        <p:spPr>
          <a:xfrm>
            <a:off x="1687715" y="6056530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선택한 항목</a:t>
            </a:r>
            <a:endParaRPr lang="ko-KR" altLang="en-US" sz="900" dirty="0"/>
          </a:p>
        </p:txBody>
      </p:sp>
      <p:grpSp>
        <p:nvGrpSpPr>
          <p:cNvPr id="5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78D7B09-CF6C-FFD8-8801-B9B871DADD42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2445150" y="605140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5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BE66304-BFE2-9B2B-4865-958B901D74C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최신영화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056ECF4-D354-FAF4-035B-B02A6D5E776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181FF23-7A32-9AE0-8F63-A130F712F4AA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596621" y="87459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9470932" y="2279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Button">
            <a:extLst>
              <a:ext uri="{FF2B5EF4-FFF2-40B4-BE49-F238E27FC236}">
                <a16:creationId xmlns:a16="http://schemas.microsoft.com/office/drawing/2014/main" id="{8B9140AD-682B-EBED-DB37-C9575355C0BD}"/>
              </a:ext>
            </a:extLst>
          </p:cNvPr>
          <p:cNvSpPr>
            <a:spLocks/>
          </p:cNvSpPr>
          <p:nvPr/>
        </p:nvSpPr>
        <p:spPr bwMode="auto">
          <a:xfrm>
            <a:off x="6725116" y="2574490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utton">
            <a:extLst>
              <a:ext uri="{FF2B5EF4-FFF2-40B4-BE49-F238E27FC236}">
                <a16:creationId xmlns:a16="http://schemas.microsoft.com/office/drawing/2014/main" id="{17AEFEF5-97BA-9BA0-F144-E43B3F6C1317}"/>
              </a:ext>
            </a:extLst>
          </p:cNvPr>
          <p:cNvSpPr>
            <a:spLocks/>
          </p:cNvSpPr>
          <p:nvPr/>
        </p:nvSpPr>
        <p:spPr bwMode="auto">
          <a:xfrm>
            <a:off x="6725116" y="3299479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23FE4DD7-AFA4-87E6-8D5E-9AD652AFC7CB}"/>
              </a:ext>
            </a:extLst>
          </p:cNvPr>
          <p:cNvSpPr>
            <a:spLocks/>
          </p:cNvSpPr>
          <p:nvPr/>
        </p:nvSpPr>
        <p:spPr bwMode="auto">
          <a:xfrm>
            <a:off x="6729783" y="4022998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Button">
            <a:extLst>
              <a:ext uri="{FF2B5EF4-FFF2-40B4-BE49-F238E27FC236}">
                <a16:creationId xmlns:a16="http://schemas.microsoft.com/office/drawing/2014/main" id="{75BC0181-23A7-49EB-D79C-5446572EF6C7}"/>
              </a:ext>
            </a:extLst>
          </p:cNvPr>
          <p:cNvSpPr>
            <a:spLocks/>
          </p:cNvSpPr>
          <p:nvPr/>
        </p:nvSpPr>
        <p:spPr bwMode="auto">
          <a:xfrm>
            <a:off x="6756720" y="4924053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Button">
            <a:extLst>
              <a:ext uri="{FF2B5EF4-FFF2-40B4-BE49-F238E27FC236}">
                <a16:creationId xmlns:a16="http://schemas.microsoft.com/office/drawing/2014/main" id="{96796114-EDA7-0A7A-FEC2-EBA5C973AFE9}"/>
              </a:ext>
            </a:extLst>
          </p:cNvPr>
          <p:cNvSpPr>
            <a:spLocks/>
          </p:cNvSpPr>
          <p:nvPr/>
        </p:nvSpPr>
        <p:spPr bwMode="auto">
          <a:xfrm>
            <a:off x="6756720" y="5678960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260057" y="608203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10426614" y="491568"/>
            <a:ext cx="1848679" cy="5698467"/>
            <a:chOff x="5493160" y="-999784"/>
            <a:chExt cx="1848679" cy="5698467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513039" y="-958995"/>
              <a:ext cx="1828800" cy="56576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관리자가 관리하는 커뮤니티 관리화면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커뮤니티 탭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탭 클릭 시 해당 탭에 등록된 게시물을 확인할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넷플릭스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영화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등록 순으로 정렬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페이지당 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수정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업로드 된 내용 등을 수정 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다른 게시물로 개별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리스트로 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선택한 목록 전부 한 리스트에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56957FA-318E-0DFC-8759-B41F0561DCDE}"/>
              </a:ext>
            </a:extLst>
          </p:cNvPr>
          <p:cNvSpPr txBox="1"/>
          <p:nvPr/>
        </p:nvSpPr>
        <p:spPr>
          <a:xfrm>
            <a:off x="1756486" y="1376951"/>
            <a:ext cx="235603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</a:t>
            </a:r>
            <a:r>
              <a:rPr lang="ko-KR" altLang="en-US" sz="1400" dirty="0">
                <a:highlight>
                  <a:srgbClr val="C0C0C0"/>
                </a:highlight>
              </a:rPr>
              <a:t>영화</a:t>
            </a:r>
            <a:r>
              <a:rPr lang="en-US" altLang="ko-KR" sz="1400" dirty="0">
                <a:highlight>
                  <a:srgbClr val="C0C0C0"/>
                </a:highlight>
              </a:rPr>
              <a:t>  </a:t>
            </a:r>
            <a:r>
              <a:rPr lang="en-US" altLang="ko-KR" sz="1400" dirty="0"/>
              <a:t>-</a:t>
            </a:r>
            <a:r>
              <a:rPr lang="ko-KR" altLang="en-US" sz="1400" dirty="0"/>
              <a:t>드라마 </a:t>
            </a:r>
            <a:r>
              <a:rPr lang="en-US" altLang="ko-KR" sz="1400" dirty="0"/>
              <a:t>–</a:t>
            </a:r>
            <a:r>
              <a:rPr lang="ko-KR" altLang="en-US" sz="1400" dirty="0"/>
              <a:t>예능 </a:t>
            </a:r>
            <a:r>
              <a:rPr lang="en-US" altLang="ko-KR" sz="1400" dirty="0"/>
              <a:t>-</a:t>
            </a:r>
            <a:r>
              <a:rPr lang="ko-KR" altLang="en-US" sz="1400" dirty="0" err="1"/>
              <a:t>그외</a:t>
            </a:r>
            <a:endParaRPr lang="en-US" altLang="ko-KR" sz="1400" dirty="0"/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1678919" y="130792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501EC38-333C-5795-0A46-387DBC3CD4AA}"/>
              </a:ext>
            </a:extLst>
          </p:cNvPr>
          <p:cNvSpPr/>
          <p:nvPr/>
        </p:nvSpPr>
        <p:spPr>
          <a:xfrm>
            <a:off x="1593467" y="403588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117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&gt;OTT&gt;</a:t>
            </a:r>
            <a:r>
              <a:rPr lang="ko-KR" altLang="en-US" sz="1600" dirty="0" err="1"/>
              <a:t>넷플릭스</a:t>
            </a:r>
            <a:r>
              <a:rPr lang="en-US" altLang="ko-KR" sz="1600" dirty="0"/>
              <a:t>&gt;</a:t>
            </a:r>
            <a:r>
              <a:rPr lang="ko-KR" altLang="en-US" sz="1600" dirty="0"/>
              <a:t>영화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OTT 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2702464" y="29487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 포스터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포스터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여러 장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 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년도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부제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년도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 정보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장르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상영시간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개봉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예정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 누적관객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감독 출연 정보 등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 업로드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F853A40-AECB-D992-D002-300C1AB798FC}"/>
              </a:ext>
            </a:extLst>
          </p:cNvPr>
          <p:cNvGraphicFramePr>
            <a:graphicFrameLocks noGrp="1"/>
          </p:cNvGraphicFramePr>
          <p:nvPr/>
        </p:nvGraphicFramePr>
        <p:xfrm>
          <a:off x="1712640" y="1638395"/>
          <a:ext cx="2272338" cy="3736321"/>
        </p:xfrm>
        <a:graphic>
          <a:graphicData uri="http://schemas.openxmlformats.org/drawingml/2006/table">
            <a:tbl>
              <a:tblPr/>
              <a:tblGrid>
                <a:gridCol w="227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6321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54B509F-AC30-8A7D-756F-381B91E19206}"/>
              </a:ext>
            </a:extLst>
          </p:cNvPr>
          <p:cNvSpPr txBox="1"/>
          <p:nvPr/>
        </p:nvSpPr>
        <p:spPr>
          <a:xfrm>
            <a:off x="2063864" y="3429000"/>
            <a:ext cx="149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영화 포스터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1FA42F-D07A-257F-C3CC-48BD1AAA816E}"/>
              </a:ext>
            </a:extLst>
          </p:cNvPr>
          <p:cNvSpPr/>
          <p:nvPr/>
        </p:nvSpPr>
        <p:spPr>
          <a:xfrm>
            <a:off x="4760330" y="1638395"/>
            <a:ext cx="5094870" cy="640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  <a:r>
              <a:rPr lang="en-US" altLang="ko-KR" dirty="0"/>
              <a:t>(</a:t>
            </a:r>
            <a:r>
              <a:rPr lang="ko-KR" altLang="en-US" dirty="0"/>
              <a:t>년도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F16EA9-684E-0C4A-677E-AF5F7CDD39F4}"/>
              </a:ext>
            </a:extLst>
          </p:cNvPr>
          <p:cNvSpPr/>
          <p:nvPr/>
        </p:nvSpPr>
        <p:spPr>
          <a:xfrm>
            <a:off x="4760330" y="2387087"/>
            <a:ext cx="5094870" cy="1745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 정보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86BF69D3-5B41-3967-1C19-DF824A54F870}"/>
              </a:ext>
            </a:extLst>
          </p:cNvPr>
          <p:cNvGraphicFramePr>
            <a:graphicFrameLocks noGrp="1"/>
          </p:cNvGraphicFramePr>
          <p:nvPr/>
        </p:nvGraphicFramePr>
        <p:xfrm>
          <a:off x="4760330" y="4240210"/>
          <a:ext cx="5125156" cy="1975827"/>
        </p:xfrm>
        <a:graphic>
          <a:graphicData uri="http://schemas.openxmlformats.org/drawingml/2006/table">
            <a:tbl>
              <a:tblPr/>
              <a:tblGrid>
                <a:gridCol w="512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6A19DB11-D628-F166-4583-95701CB99EEE}"/>
              </a:ext>
            </a:extLst>
          </p:cNvPr>
          <p:cNvSpPr txBox="1"/>
          <p:nvPr/>
        </p:nvSpPr>
        <p:spPr>
          <a:xfrm>
            <a:off x="6513389" y="5043458"/>
            <a:ext cx="194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영화 예고편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4866819" y="185074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4866819" y="2648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866819" y="499302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64" name="Cutout">
            <a:extLst>
              <a:ext uri="{FF2B5EF4-FFF2-40B4-BE49-F238E27FC236}">
                <a16:creationId xmlns:a16="http://schemas.microsoft.com/office/drawing/2014/main" id="{BC426965-0A22-2E04-085D-D9DEB45D2422}"/>
              </a:ext>
            </a:extLst>
          </p:cNvPr>
          <p:cNvGrpSpPr/>
          <p:nvPr/>
        </p:nvGrpSpPr>
        <p:grpSpPr>
          <a:xfrm rot="5400000">
            <a:off x="6146042" y="2078503"/>
            <a:ext cx="807455" cy="9082524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66" name="Fill">
              <a:extLst>
                <a:ext uri="{FF2B5EF4-FFF2-40B4-BE49-F238E27FC236}">
                  <a16:creationId xmlns:a16="http://schemas.microsoft.com/office/drawing/2014/main" id="{8F6F70B8-5F5E-7882-FE93-B1260149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Border">
              <a:extLst>
                <a:ext uri="{FF2B5EF4-FFF2-40B4-BE49-F238E27FC236}">
                  <a16:creationId xmlns:a16="http://schemas.microsoft.com/office/drawing/2014/main" id="{4A7DEBB8-993A-A23B-0446-170A266771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597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19" y="62011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&gt;OTT&gt;</a:t>
            </a:r>
            <a:r>
              <a:rPr lang="ko-KR" altLang="en-US" sz="1600" dirty="0" err="1"/>
              <a:t>넷플릭스</a:t>
            </a:r>
            <a:r>
              <a:rPr lang="en-US" altLang="ko-KR" sz="1600" dirty="0"/>
              <a:t>&gt;</a:t>
            </a:r>
            <a:r>
              <a:rPr lang="ko-KR" altLang="en-US" sz="1600" dirty="0"/>
              <a:t>영화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80125" y="932325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OTT 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나라별 평점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나라별 평점을 입력시킨다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[6]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나라별 반응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해외 반응을 알 수 있게 한다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[7]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나라별 인기순위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영상이 다른 나라에는 몇 위인지 알 수 있게 한다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718060-8A54-5795-9337-2D7E67DF878C}"/>
              </a:ext>
            </a:extLst>
          </p:cNvPr>
          <p:cNvSpPr txBox="1"/>
          <p:nvPr/>
        </p:nvSpPr>
        <p:spPr>
          <a:xfrm>
            <a:off x="1704621" y="1035816"/>
            <a:ext cx="194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나라별 평점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D5F66C0-264A-692C-F26A-7B8A7E41031C}"/>
              </a:ext>
            </a:extLst>
          </p:cNvPr>
          <p:cNvSpPr/>
          <p:nvPr/>
        </p:nvSpPr>
        <p:spPr>
          <a:xfrm>
            <a:off x="1822303" y="1488231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A211B44F-A05F-EF04-CAED-58B6FEC05C0D}"/>
              </a:ext>
            </a:extLst>
          </p:cNvPr>
          <p:cNvSpPr txBox="1"/>
          <p:nvPr/>
        </p:nvSpPr>
        <p:spPr>
          <a:xfrm>
            <a:off x="2542996" y="160149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8.47 / 10</a:t>
            </a:r>
            <a:endParaRPr lang="ko-KR" altLang="en-US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57D70694-41B2-2E8E-9A65-C5D6D57831C7}"/>
              </a:ext>
            </a:extLst>
          </p:cNvPr>
          <p:cNvSpPr/>
          <p:nvPr/>
        </p:nvSpPr>
        <p:spPr>
          <a:xfrm rot="5400000">
            <a:off x="1667125" y="2716959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06353525-DCA3-86F3-1675-8CF3C8AB540A}"/>
              </a:ext>
            </a:extLst>
          </p:cNvPr>
          <p:cNvSpPr txBox="1"/>
          <p:nvPr/>
        </p:nvSpPr>
        <p:spPr>
          <a:xfrm>
            <a:off x="2783433" y="19786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98D137-5998-2077-EF97-E9C7ED5B5177}"/>
              </a:ext>
            </a:extLst>
          </p:cNvPr>
          <p:cNvSpPr/>
          <p:nvPr/>
        </p:nvSpPr>
        <p:spPr>
          <a:xfrm>
            <a:off x="3926261" y="1476213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88ADB5E5-2B38-B82C-A60E-B2E9D83A4A23}"/>
              </a:ext>
            </a:extLst>
          </p:cNvPr>
          <p:cNvSpPr/>
          <p:nvPr/>
        </p:nvSpPr>
        <p:spPr>
          <a:xfrm rot="5400000">
            <a:off x="4683492" y="2056026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F83CA7E-1488-2AA0-29DA-132BCDFB9612}"/>
              </a:ext>
            </a:extLst>
          </p:cNvPr>
          <p:cNvSpPr txBox="1"/>
          <p:nvPr/>
        </p:nvSpPr>
        <p:spPr>
          <a:xfrm>
            <a:off x="4887391" y="19666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EFB088DB-37BE-5B75-4AFF-248CECCB4FCB}"/>
              </a:ext>
            </a:extLst>
          </p:cNvPr>
          <p:cNvSpPr txBox="1"/>
          <p:nvPr/>
        </p:nvSpPr>
        <p:spPr>
          <a:xfrm>
            <a:off x="4646954" y="1603716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95%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10FA07E-51CF-3302-799A-8B56F2F2398F}"/>
              </a:ext>
            </a:extLst>
          </p:cNvPr>
          <p:cNvSpPr/>
          <p:nvPr/>
        </p:nvSpPr>
        <p:spPr>
          <a:xfrm>
            <a:off x="5992079" y="1486779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7F0B1127-E1A7-0E50-7B8B-6B8ABDDD7C64}"/>
              </a:ext>
            </a:extLst>
          </p:cNvPr>
          <p:cNvSpPr txBox="1"/>
          <p:nvPr/>
        </p:nvSpPr>
        <p:spPr>
          <a:xfrm>
            <a:off x="6712772" y="160004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50%</a:t>
            </a:r>
            <a:endParaRPr lang="ko-KR" altLang="en-US" dirty="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A87E6ABC-B876-D142-7897-CEAD44ACA0BD}"/>
              </a:ext>
            </a:extLst>
          </p:cNvPr>
          <p:cNvSpPr/>
          <p:nvPr/>
        </p:nvSpPr>
        <p:spPr>
          <a:xfrm rot="5400000">
            <a:off x="6749310" y="2066592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4B66859E-F7FD-0D1A-0DBC-2477339DB390}"/>
              </a:ext>
            </a:extLst>
          </p:cNvPr>
          <p:cNvSpPr txBox="1"/>
          <p:nvPr/>
        </p:nvSpPr>
        <p:spPr>
          <a:xfrm>
            <a:off x="6953209" y="19771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F8154EA-7574-F512-E926-A18EE65A5AEF}"/>
              </a:ext>
            </a:extLst>
          </p:cNvPr>
          <p:cNvSpPr/>
          <p:nvPr/>
        </p:nvSpPr>
        <p:spPr>
          <a:xfrm>
            <a:off x="8034668" y="1457508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TextBox 2">
            <a:extLst>
              <a:ext uri="{FF2B5EF4-FFF2-40B4-BE49-F238E27FC236}">
                <a16:creationId xmlns:a16="http://schemas.microsoft.com/office/drawing/2014/main" id="{B9E684FA-57DF-7FAD-968A-4D3A6F0A7047}"/>
              </a:ext>
            </a:extLst>
          </p:cNvPr>
          <p:cNvSpPr txBox="1"/>
          <p:nvPr/>
        </p:nvSpPr>
        <p:spPr>
          <a:xfrm>
            <a:off x="8755361" y="1570776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89%</a:t>
            </a:r>
            <a:endParaRPr lang="ko-KR" altLang="en-US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71C31485-34CB-D93C-7952-8AC67A78FE70}"/>
              </a:ext>
            </a:extLst>
          </p:cNvPr>
          <p:cNvSpPr/>
          <p:nvPr/>
        </p:nvSpPr>
        <p:spPr>
          <a:xfrm rot="5400000">
            <a:off x="8791899" y="2037321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9F41353C-CF9C-6120-F872-7379370E8144}"/>
              </a:ext>
            </a:extLst>
          </p:cNvPr>
          <p:cNvSpPr txBox="1"/>
          <p:nvPr/>
        </p:nvSpPr>
        <p:spPr>
          <a:xfrm>
            <a:off x="8995798" y="19479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603304" y="9527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id="{4CC53084-431C-0218-FBEF-38DF71AC42E9}"/>
              </a:ext>
            </a:extLst>
          </p:cNvPr>
          <p:cNvSpPr txBox="1"/>
          <p:nvPr/>
        </p:nvSpPr>
        <p:spPr>
          <a:xfrm>
            <a:off x="5934875" y="4993627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평론가평</a:t>
            </a: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01D7393C-A6F8-78B8-A08A-38C33A6B556C}"/>
              </a:ext>
            </a:extLst>
          </p:cNvPr>
          <p:cNvSpPr/>
          <p:nvPr/>
        </p:nvSpPr>
        <p:spPr>
          <a:xfrm rot="5400000">
            <a:off x="5698258" y="5082882"/>
            <a:ext cx="265492" cy="1905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7A00BC-ED58-B533-694F-8479A1432D8B}"/>
              </a:ext>
            </a:extLst>
          </p:cNvPr>
          <p:cNvSpPr txBox="1"/>
          <p:nvPr/>
        </p:nvSpPr>
        <p:spPr>
          <a:xfrm>
            <a:off x="1922209" y="2637236"/>
            <a:ext cx="824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나라별 반응</a:t>
            </a:r>
            <a:endParaRPr lang="ko-KR" altLang="en-US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BAA4E388-C324-49A2-A863-3F52B76393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665" y="3507840"/>
            <a:ext cx="5109617" cy="3238753"/>
          </a:xfrm>
          <a:prstGeom prst="rect">
            <a:avLst/>
          </a:prstGeom>
        </p:spPr>
      </p:pic>
      <p:sp>
        <p:nvSpPr>
          <p:cNvPr id="41" name="TextBox 2">
            <a:extLst>
              <a:ext uri="{FF2B5EF4-FFF2-40B4-BE49-F238E27FC236}">
                <a16:creationId xmlns:a16="http://schemas.microsoft.com/office/drawing/2014/main" id="{FEB68394-D821-083C-59EB-B682C0E5E974}"/>
              </a:ext>
            </a:extLst>
          </p:cNvPr>
          <p:cNvSpPr txBox="1"/>
          <p:nvPr/>
        </p:nvSpPr>
        <p:spPr>
          <a:xfrm>
            <a:off x="1671641" y="3089725"/>
            <a:ext cx="190629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나라별 인기 순위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C54364-42F6-6840-80D8-93F3A7764DE3}"/>
              </a:ext>
            </a:extLst>
          </p:cNvPr>
          <p:cNvSpPr/>
          <p:nvPr/>
        </p:nvSpPr>
        <p:spPr>
          <a:xfrm>
            <a:off x="7096570" y="3503792"/>
            <a:ext cx="2214608" cy="49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한국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C70DADE-5BBE-1543-B06B-3A0B77B7F684}"/>
              </a:ext>
            </a:extLst>
          </p:cNvPr>
          <p:cNvSpPr/>
          <p:nvPr/>
        </p:nvSpPr>
        <p:spPr>
          <a:xfrm>
            <a:off x="7096570" y="4164758"/>
            <a:ext cx="2214608" cy="49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미국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44254D8-8F0D-5920-D23B-3476285FE737}"/>
              </a:ext>
            </a:extLst>
          </p:cNvPr>
          <p:cNvSpPr/>
          <p:nvPr/>
        </p:nvSpPr>
        <p:spPr>
          <a:xfrm>
            <a:off x="7096568" y="4799845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일본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AF1DB57-21AC-F1FF-63C1-26780F7B4E76}"/>
              </a:ext>
            </a:extLst>
          </p:cNvPr>
          <p:cNvSpPr/>
          <p:nvPr/>
        </p:nvSpPr>
        <p:spPr>
          <a:xfrm>
            <a:off x="7096568" y="5452186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중국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D3BF819-92E9-685C-F77E-4DF655C64941}"/>
              </a:ext>
            </a:extLst>
          </p:cNvPr>
          <p:cNvSpPr/>
          <p:nvPr/>
        </p:nvSpPr>
        <p:spPr>
          <a:xfrm>
            <a:off x="7096568" y="6121777"/>
            <a:ext cx="2214608" cy="490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인도</a:t>
            </a:r>
          </a:p>
        </p:txBody>
      </p:sp>
      <p:sp>
        <p:nvSpPr>
          <p:cNvPr id="47" name="더하기 기호 46">
            <a:extLst>
              <a:ext uri="{FF2B5EF4-FFF2-40B4-BE49-F238E27FC236}">
                <a16:creationId xmlns:a16="http://schemas.microsoft.com/office/drawing/2014/main" id="{CC97FCAE-8DF8-9EC7-0181-B8AB2FC2F455}"/>
              </a:ext>
            </a:extLst>
          </p:cNvPr>
          <p:cNvSpPr/>
          <p:nvPr/>
        </p:nvSpPr>
        <p:spPr>
          <a:xfrm rot="2657138">
            <a:off x="8852725" y="3589630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더하기 기호 48">
            <a:extLst>
              <a:ext uri="{FF2B5EF4-FFF2-40B4-BE49-F238E27FC236}">
                <a16:creationId xmlns:a16="http://schemas.microsoft.com/office/drawing/2014/main" id="{44CD2C64-758D-D245-2300-2E27CED87A55}"/>
              </a:ext>
            </a:extLst>
          </p:cNvPr>
          <p:cNvSpPr/>
          <p:nvPr/>
        </p:nvSpPr>
        <p:spPr>
          <a:xfrm rot="2657138">
            <a:off x="8888791" y="4904941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더하기 기호 50">
            <a:extLst>
              <a:ext uri="{FF2B5EF4-FFF2-40B4-BE49-F238E27FC236}">
                <a16:creationId xmlns:a16="http://schemas.microsoft.com/office/drawing/2014/main" id="{E9CE5B02-798F-D573-6A7F-72028355BE34}"/>
              </a:ext>
            </a:extLst>
          </p:cNvPr>
          <p:cNvSpPr/>
          <p:nvPr/>
        </p:nvSpPr>
        <p:spPr>
          <a:xfrm rot="2657138">
            <a:off x="8888791" y="5538023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더하기 기호 52">
            <a:extLst>
              <a:ext uri="{FF2B5EF4-FFF2-40B4-BE49-F238E27FC236}">
                <a16:creationId xmlns:a16="http://schemas.microsoft.com/office/drawing/2014/main" id="{78815D35-01FD-6347-2AE5-251AC43F8B4F}"/>
              </a:ext>
            </a:extLst>
          </p:cNvPr>
          <p:cNvSpPr/>
          <p:nvPr/>
        </p:nvSpPr>
        <p:spPr>
          <a:xfrm rot="2657138">
            <a:off x="8888792" y="6196028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더하기 기호 54">
            <a:extLst>
              <a:ext uri="{FF2B5EF4-FFF2-40B4-BE49-F238E27FC236}">
                <a16:creationId xmlns:a16="http://schemas.microsoft.com/office/drawing/2014/main" id="{F6D00971-25CC-8CFD-1882-0EFF77C5C2E4}"/>
              </a:ext>
            </a:extLst>
          </p:cNvPr>
          <p:cNvSpPr/>
          <p:nvPr/>
        </p:nvSpPr>
        <p:spPr>
          <a:xfrm rot="2657138">
            <a:off x="8888792" y="4273867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1794169" y="258789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1589459" y="316710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5F5A8B-250A-662B-B0B6-6765E747A7A8}"/>
              </a:ext>
            </a:extLst>
          </p:cNvPr>
          <p:cNvSpPr txBox="1"/>
          <p:nvPr/>
        </p:nvSpPr>
        <p:spPr>
          <a:xfrm>
            <a:off x="1922209" y="1743075"/>
            <a:ext cx="64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6F9BF0-9F28-A2FB-4881-0AA739FE4607}"/>
              </a:ext>
            </a:extLst>
          </p:cNvPr>
          <p:cNvSpPr txBox="1"/>
          <p:nvPr/>
        </p:nvSpPr>
        <p:spPr>
          <a:xfrm>
            <a:off x="4015830" y="1751119"/>
            <a:ext cx="64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DCA2B-FF50-E557-6101-439B9F82A35E}"/>
              </a:ext>
            </a:extLst>
          </p:cNvPr>
          <p:cNvSpPr txBox="1"/>
          <p:nvPr/>
        </p:nvSpPr>
        <p:spPr>
          <a:xfrm>
            <a:off x="6027459" y="1770680"/>
            <a:ext cx="64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5C498-1C2F-27CB-002E-0D822ADB7071}"/>
              </a:ext>
            </a:extLst>
          </p:cNvPr>
          <p:cNvSpPr txBox="1"/>
          <p:nvPr/>
        </p:nvSpPr>
        <p:spPr>
          <a:xfrm>
            <a:off x="8123756" y="1736047"/>
            <a:ext cx="64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중국</a:t>
            </a:r>
          </a:p>
        </p:txBody>
      </p:sp>
    </p:spTree>
    <p:extLst>
      <p:ext uri="{BB962C8B-B14F-4D97-AF65-F5344CB8AC3E}">
        <p14:creationId xmlns:p14="http://schemas.microsoft.com/office/powerpoint/2010/main" val="3130782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소식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소식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712D4EA-A90F-DAFC-8903-17717E5AC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140254"/>
              </p:ext>
            </p:extLst>
          </p:nvPr>
        </p:nvGraphicFramePr>
        <p:xfrm>
          <a:off x="1701467" y="905027"/>
          <a:ext cx="8465317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48229">
                  <a:extLst>
                    <a:ext uri="{9D8B030D-6E8A-4147-A177-3AD203B41FA5}">
                      <a16:colId xmlns:a16="http://schemas.microsoft.com/office/drawing/2014/main" val="193673245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414505409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942401436"/>
                    </a:ext>
                  </a:extLst>
                </a:gridCol>
                <a:gridCol w="2016538">
                  <a:extLst>
                    <a:ext uri="{9D8B030D-6E8A-4147-A177-3AD203B41FA5}">
                      <a16:colId xmlns:a16="http://schemas.microsoft.com/office/drawing/2014/main" val="1681503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highlight>
                            <a:srgbClr val="C0C0C0"/>
                          </a:highlight>
                        </a:rPr>
                        <a:t>국내소식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해외소식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수상소식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그외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83494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293042C-9506-D0CF-771F-24BE844BA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973633"/>
              </p:ext>
            </p:extLst>
          </p:nvPr>
        </p:nvGraphicFramePr>
        <p:xfrm>
          <a:off x="1665676" y="1402821"/>
          <a:ext cx="8721993" cy="460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330">
                  <a:extLst>
                    <a:ext uri="{9D8B030D-6E8A-4147-A177-3AD203B41FA5}">
                      <a16:colId xmlns:a16="http://schemas.microsoft.com/office/drawing/2014/main" val="2746398286"/>
                    </a:ext>
                  </a:extLst>
                </a:gridCol>
                <a:gridCol w="555496">
                  <a:extLst>
                    <a:ext uri="{9D8B030D-6E8A-4147-A177-3AD203B41FA5}">
                      <a16:colId xmlns:a16="http://schemas.microsoft.com/office/drawing/2014/main" val="2875865845"/>
                    </a:ext>
                  </a:extLst>
                </a:gridCol>
                <a:gridCol w="1321405">
                  <a:extLst>
                    <a:ext uri="{9D8B030D-6E8A-4147-A177-3AD203B41FA5}">
                      <a16:colId xmlns:a16="http://schemas.microsoft.com/office/drawing/2014/main" val="2652215877"/>
                    </a:ext>
                  </a:extLst>
                </a:gridCol>
                <a:gridCol w="1528212">
                  <a:extLst>
                    <a:ext uri="{9D8B030D-6E8A-4147-A177-3AD203B41FA5}">
                      <a16:colId xmlns:a16="http://schemas.microsoft.com/office/drawing/2014/main" val="2968892676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1382322085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1370908591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709999807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2786904580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2392614013"/>
                    </a:ext>
                  </a:extLst>
                </a:gridCol>
              </a:tblGrid>
              <a:tr h="70808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선택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소식명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 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107676"/>
                  </a:ext>
                </a:extLst>
              </a:tr>
              <a:tr h="70808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번호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년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시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초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 err="1"/>
                        <a:t>소식명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등록한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관리자명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최종수정한 날짜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분야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140776"/>
                  </a:ext>
                </a:extLst>
              </a:tr>
              <a:tr h="70808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한산 </a:t>
                      </a:r>
                      <a:r>
                        <a:rPr lang="en-US" altLang="ko-KR" sz="1400" dirty="0"/>
                        <a:t>100</a:t>
                      </a:r>
                      <a:r>
                        <a:rPr lang="ko-KR" altLang="en-US" sz="1400" dirty="0"/>
                        <a:t>만 돌파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영화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274817"/>
                  </a:ext>
                </a:extLst>
              </a:tr>
              <a:tr h="70808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범죄도시 </a:t>
                      </a:r>
                      <a:r>
                        <a:rPr lang="en-US" altLang="ko-KR" sz="1400" dirty="0"/>
                        <a:t>1000</a:t>
                      </a:r>
                      <a:r>
                        <a:rPr lang="ko-KR" altLang="en-US" sz="1400" dirty="0" err="1"/>
                        <a:t>만돌파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영화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619358"/>
                  </a:ext>
                </a:extLst>
              </a:tr>
              <a:tr h="91460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이상한 변호사 </a:t>
                      </a:r>
                      <a:r>
                        <a:rPr lang="ko-KR" altLang="en-US" sz="1400" dirty="0" err="1"/>
                        <a:t>우영우</a:t>
                      </a:r>
                      <a:r>
                        <a:rPr lang="ko-KR" altLang="en-US" sz="1400" dirty="0"/>
                        <a:t> 시청률 </a:t>
                      </a:r>
                      <a:r>
                        <a:rPr lang="en-US" altLang="ko-KR" sz="1400" dirty="0"/>
                        <a:t>13% </a:t>
                      </a:r>
                      <a:r>
                        <a:rPr lang="ko-KR" altLang="en-US" sz="1400" dirty="0"/>
                        <a:t>돌파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드라마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600904"/>
                  </a:ext>
                </a:extLst>
              </a:tr>
              <a:tr h="70808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쿠팡</a:t>
                      </a:r>
                      <a:r>
                        <a:rPr lang="ko-KR" altLang="en-US" sz="1400" dirty="0"/>
                        <a:t> 플레이 안나</a:t>
                      </a:r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드라마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950902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B7B049F4-6B44-FCE8-6739-75F98CE7F2B8}"/>
              </a:ext>
            </a:extLst>
          </p:cNvPr>
          <p:cNvSpPr/>
          <p:nvPr/>
        </p:nvSpPr>
        <p:spPr>
          <a:xfrm>
            <a:off x="2455644" y="6261692"/>
            <a:ext cx="7123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|</a:t>
            </a:r>
            <a:r>
              <a:rPr lang="ko-KR" altLang="en-US" sz="2400" dirty="0"/>
              <a:t>처음</a:t>
            </a:r>
            <a:r>
              <a:rPr lang="en-US" altLang="ko-KR" sz="2400" dirty="0"/>
              <a:t>|  &lt;</a:t>
            </a:r>
            <a:r>
              <a:rPr lang="ko-KR" altLang="en-US" sz="2400" dirty="0"/>
              <a:t>이전</a:t>
            </a:r>
            <a:r>
              <a:rPr lang="en-US" altLang="ko-KR" sz="2400" dirty="0"/>
              <a:t> | </a:t>
            </a:r>
            <a:r>
              <a:rPr lang="en-US" altLang="ko-KR" sz="2400" b="1" dirty="0"/>
              <a:t>[1]</a:t>
            </a:r>
            <a:r>
              <a:rPr lang="en-US" altLang="ko-KR" sz="2400" dirty="0"/>
              <a:t> [2] [3] [4] [5] | </a:t>
            </a:r>
            <a:r>
              <a:rPr lang="ko-KR" altLang="en-US" sz="2400" dirty="0"/>
              <a:t>다음</a:t>
            </a:r>
            <a:r>
              <a:rPr lang="en-US" altLang="ko-KR" sz="2400" dirty="0"/>
              <a:t>&gt;  |</a:t>
            </a:r>
            <a:r>
              <a:rPr lang="ko-KR" altLang="en-US" sz="2400" dirty="0"/>
              <a:t>마지막</a:t>
            </a:r>
            <a:r>
              <a:rPr lang="en-US" altLang="ko-KR" sz="2400" dirty="0"/>
              <a:t>|</a:t>
            </a:r>
            <a:endParaRPr lang="ko-KR" altLang="en-US" sz="2400" dirty="0"/>
          </a:p>
        </p:txBody>
      </p:sp>
      <p:grpSp>
        <p:nvGrpSpPr>
          <p:cNvPr id="1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8867A2F2-1101-BAB9-934C-E8A65A95B2C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03715" y="2698814"/>
            <a:ext cx="131556" cy="131556"/>
            <a:chOff x="554563" y="2632644"/>
            <a:chExt cx="131556" cy="131556"/>
          </a:xfrm>
        </p:grpSpPr>
        <p:sp>
          <p:nvSpPr>
            <p:cNvPr id="11" name="Box">
              <a:extLst>
                <a:ext uri="{FF2B5EF4-FFF2-40B4-BE49-F238E27FC236}">
                  <a16:creationId xmlns:a16="http://schemas.microsoft.com/office/drawing/2014/main" id="{5DCA25D1-C900-0B86-79B3-A55980595EE0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heck" hidden="1">
              <a:extLst>
                <a:ext uri="{FF2B5EF4-FFF2-40B4-BE49-F238E27FC236}">
                  <a16:creationId xmlns:a16="http://schemas.microsoft.com/office/drawing/2014/main" id="{7844DA5A-DABD-D1FE-8A89-FFD0A4BA4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C159F63C-F99C-3AD9-84F3-61B751BD21A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446346" y="2446198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1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B900A5E-E54D-0A54-9FC7-D2ACD8C58401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F6AFE4-F3B3-BF94-846C-63345ADD0E97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D3FA37D-4496-F1A4-96A2-677558464A91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29E81D1D-DD8D-32F3-647E-4733C483A7F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895839" y="3368628"/>
            <a:ext cx="131556" cy="131556"/>
            <a:chOff x="554563" y="2632644"/>
            <a:chExt cx="131556" cy="131556"/>
          </a:xfrm>
        </p:grpSpPr>
        <p:sp>
          <p:nvSpPr>
            <p:cNvPr id="19" name="Box">
              <a:extLst>
                <a:ext uri="{FF2B5EF4-FFF2-40B4-BE49-F238E27FC236}">
                  <a16:creationId xmlns:a16="http://schemas.microsoft.com/office/drawing/2014/main" id="{C2A0387A-BA43-3A67-8B24-20B779E19B04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Check" hidden="1">
              <a:extLst>
                <a:ext uri="{FF2B5EF4-FFF2-40B4-BE49-F238E27FC236}">
                  <a16:creationId xmlns:a16="http://schemas.microsoft.com/office/drawing/2014/main" id="{5EBFCA91-7455-B3CF-0601-CAF6B7794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353E723F-423D-08C1-3D01-18BF0D55474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895839" y="4121992"/>
            <a:ext cx="131556" cy="131556"/>
            <a:chOff x="554563" y="2632644"/>
            <a:chExt cx="131556" cy="131556"/>
          </a:xfrm>
        </p:grpSpPr>
        <p:sp>
          <p:nvSpPr>
            <p:cNvPr id="22" name="Box">
              <a:extLst>
                <a:ext uri="{FF2B5EF4-FFF2-40B4-BE49-F238E27FC236}">
                  <a16:creationId xmlns:a16="http://schemas.microsoft.com/office/drawing/2014/main" id="{A171FD1F-BAC1-DDE3-9A0D-CE5DAF8E7DB9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Check" hidden="1">
              <a:extLst>
                <a:ext uri="{FF2B5EF4-FFF2-40B4-BE49-F238E27FC236}">
                  <a16:creationId xmlns:a16="http://schemas.microsoft.com/office/drawing/2014/main" id="{B477AD45-3D75-80A6-146C-E5127C419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DD1868C3-0D6B-CA5F-9343-25D0E430E3F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895839" y="4859513"/>
            <a:ext cx="131556" cy="131556"/>
            <a:chOff x="554563" y="2632644"/>
            <a:chExt cx="131556" cy="131556"/>
          </a:xfrm>
        </p:grpSpPr>
        <p:sp>
          <p:nvSpPr>
            <p:cNvPr id="25" name="Box">
              <a:extLst>
                <a:ext uri="{FF2B5EF4-FFF2-40B4-BE49-F238E27FC236}">
                  <a16:creationId xmlns:a16="http://schemas.microsoft.com/office/drawing/2014/main" id="{5AE279B0-D37C-4409-011D-31A4674FB9E6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Check" hidden="1">
              <a:extLst>
                <a:ext uri="{FF2B5EF4-FFF2-40B4-BE49-F238E27FC236}">
                  <a16:creationId xmlns:a16="http://schemas.microsoft.com/office/drawing/2014/main" id="{7314026F-8D56-D478-2E07-8ACFAEC0CD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10575E6E-89BD-DB13-CB50-E51B389DF68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895839" y="5586257"/>
            <a:ext cx="131556" cy="131556"/>
            <a:chOff x="554563" y="2632644"/>
            <a:chExt cx="131556" cy="131556"/>
          </a:xfrm>
        </p:grpSpPr>
        <p:sp>
          <p:nvSpPr>
            <p:cNvPr id="28" name="Box">
              <a:extLst>
                <a:ext uri="{FF2B5EF4-FFF2-40B4-BE49-F238E27FC236}">
                  <a16:creationId xmlns:a16="http://schemas.microsoft.com/office/drawing/2014/main" id="{91024D95-7B29-4B80-492E-841FE050F9FA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Check" hidden="1">
              <a:extLst>
                <a:ext uri="{FF2B5EF4-FFF2-40B4-BE49-F238E27FC236}">
                  <a16:creationId xmlns:a16="http://schemas.microsoft.com/office/drawing/2014/main" id="{493DB5A0-C7D6-739C-77BA-19A8A673D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63C434DE-4C63-B66E-DDE6-8DEFD18C705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446346" y="3230397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9746819-EA8A-3063-750F-2EB309D2A76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0F4178E-0BC4-0769-A656-514001B81F0F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4455D4-5DCA-997E-59AB-48EC9450674F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8083A135-8AE3-9995-12CA-AB77DED1A62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446431" y="3960726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9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74CAB9E-BAF5-AA1F-7F73-F7FE6BBB274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B35B300-7001-71AC-0A1F-84708B61CD46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A537119-32F8-D6D8-51D2-9C8EF51A6430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D631E2CC-F132-86C8-A3DE-12AAF37ACCDD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9459542" y="4699914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971307B-8D0B-6645-A8DD-C4C5BD81CA32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7FA1C10-6A68-BD2C-E2CE-4333024FD41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6BEAB2D-59AA-ACA6-7B71-914BA4BC5C9E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3EF5576-CFC7-C239-A2C9-A173D2E90848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9496773" y="5406345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2C3718E-669F-7C98-B057-E70F061D90DD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3644ADF-F1CC-127A-5DD1-3AF0FDC24E4E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744523C-FC6E-7EB8-4476-8346D622BBF0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36AB5C-4089-DCD0-8A6A-9961E4160F98}"/>
              </a:ext>
            </a:extLst>
          </p:cNvPr>
          <p:cNvSpPr/>
          <p:nvPr/>
        </p:nvSpPr>
        <p:spPr bwMode="auto">
          <a:xfrm>
            <a:off x="3407287" y="6049821"/>
            <a:ext cx="909239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리스트로 이동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6A98B2-B500-283C-2649-BEF307AF90F7}"/>
              </a:ext>
            </a:extLst>
          </p:cNvPr>
          <p:cNvSpPr txBox="1"/>
          <p:nvPr/>
        </p:nvSpPr>
        <p:spPr>
          <a:xfrm>
            <a:off x="1687715" y="6056530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선택한 항목</a:t>
            </a:r>
            <a:endParaRPr lang="ko-KR" altLang="en-US" sz="900" dirty="0"/>
          </a:p>
        </p:txBody>
      </p:sp>
      <p:grpSp>
        <p:nvGrpSpPr>
          <p:cNvPr id="5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78D7B09-CF6C-FFD8-8801-B9B871DADD42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2445150" y="605140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5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BE66304-BFE2-9B2B-4865-958B901D74C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최신영화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056ECF4-D354-FAF4-035B-B02A6D5E776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181FF23-7A32-9AE0-8F63-A130F712F4AA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596621" y="87459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9470932" y="2279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Button">
            <a:extLst>
              <a:ext uri="{FF2B5EF4-FFF2-40B4-BE49-F238E27FC236}">
                <a16:creationId xmlns:a16="http://schemas.microsoft.com/office/drawing/2014/main" id="{8B9140AD-682B-EBED-DB37-C9575355C0BD}"/>
              </a:ext>
            </a:extLst>
          </p:cNvPr>
          <p:cNvSpPr>
            <a:spLocks/>
          </p:cNvSpPr>
          <p:nvPr/>
        </p:nvSpPr>
        <p:spPr bwMode="auto">
          <a:xfrm>
            <a:off x="6725116" y="2574490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utton">
            <a:extLst>
              <a:ext uri="{FF2B5EF4-FFF2-40B4-BE49-F238E27FC236}">
                <a16:creationId xmlns:a16="http://schemas.microsoft.com/office/drawing/2014/main" id="{17AEFEF5-97BA-9BA0-F144-E43B3F6C1317}"/>
              </a:ext>
            </a:extLst>
          </p:cNvPr>
          <p:cNvSpPr>
            <a:spLocks/>
          </p:cNvSpPr>
          <p:nvPr/>
        </p:nvSpPr>
        <p:spPr bwMode="auto">
          <a:xfrm>
            <a:off x="6725116" y="3299479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23FE4DD7-AFA4-87E6-8D5E-9AD652AFC7CB}"/>
              </a:ext>
            </a:extLst>
          </p:cNvPr>
          <p:cNvSpPr>
            <a:spLocks/>
          </p:cNvSpPr>
          <p:nvPr/>
        </p:nvSpPr>
        <p:spPr bwMode="auto">
          <a:xfrm>
            <a:off x="6729783" y="4022998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Button">
            <a:extLst>
              <a:ext uri="{FF2B5EF4-FFF2-40B4-BE49-F238E27FC236}">
                <a16:creationId xmlns:a16="http://schemas.microsoft.com/office/drawing/2014/main" id="{75BC0181-23A7-49EB-D79C-5446572EF6C7}"/>
              </a:ext>
            </a:extLst>
          </p:cNvPr>
          <p:cNvSpPr>
            <a:spLocks/>
          </p:cNvSpPr>
          <p:nvPr/>
        </p:nvSpPr>
        <p:spPr bwMode="auto">
          <a:xfrm>
            <a:off x="6756720" y="4924053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Button">
            <a:extLst>
              <a:ext uri="{FF2B5EF4-FFF2-40B4-BE49-F238E27FC236}">
                <a16:creationId xmlns:a16="http://schemas.microsoft.com/office/drawing/2014/main" id="{96796114-EDA7-0A7A-FEC2-EBA5C973AFE9}"/>
              </a:ext>
            </a:extLst>
          </p:cNvPr>
          <p:cNvSpPr>
            <a:spLocks/>
          </p:cNvSpPr>
          <p:nvPr/>
        </p:nvSpPr>
        <p:spPr bwMode="auto">
          <a:xfrm>
            <a:off x="6756720" y="5678960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260057" y="608203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10426614" y="491568"/>
            <a:ext cx="1848679" cy="5698467"/>
            <a:chOff x="5493160" y="-999784"/>
            <a:chExt cx="1848679" cy="5698467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513039" y="-958995"/>
              <a:ext cx="1828800" cy="56576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관리자가 관리하는 커뮤니티 관리화면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커뮤니티 탭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탭 클릭 시 해당 탭에 등록된 게시물을 확인할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국내소식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등록 순으로 정렬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페이지당 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링크로 연결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수정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업로드 된 내용 등을 수정 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다른 게시물로 개별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리스트로 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선택한 목록 전부 한 리스트에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1678919" y="130792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501EC38-333C-5795-0A46-387DBC3CD4AA}"/>
              </a:ext>
            </a:extLst>
          </p:cNvPr>
          <p:cNvSpPr/>
          <p:nvPr/>
        </p:nvSpPr>
        <p:spPr>
          <a:xfrm>
            <a:off x="1593467" y="403588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5369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게시판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249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691329" y="315914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이용자 스토리보드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</a:rPr>
              <a:t>고객센터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공지사항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검색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 값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내용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</a:rPr>
              <a:t>+</a:t>
            </a:r>
            <a:r>
              <a:rPr lang="ko-KR" altLang="en-US" sz="900" dirty="0">
                <a:solidFill>
                  <a:schemeClr val="tx1"/>
                </a:solidFill>
              </a:rPr>
              <a:t>내용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검색 결과가 없는 경우</a:t>
            </a:r>
            <a:r>
              <a:rPr lang="en-US" altLang="ko-KR" sz="900" dirty="0">
                <a:solidFill>
                  <a:schemeClr val="tx1"/>
                </a:solidFill>
              </a:rPr>
              <a:t>: '</a:t>
            </a:r>
            <a:r>
              <a:rPr lang="ko-KR" altLang="en-US" sz="900" dirty="0">
                <a:solidFill>
                  <a:schemeClr val="tx1"/>
                </a:solidFill>
              </a:rPr>
              <a:t>검색 결과가 없습니다</a:t>
            </a:r>
            <a:r>
              <a:rPr lang="en-US" altLang="ko-KR" sz="900" dirty="0">
                <a:solidFill>
                  <a:schemeClr val="tx1"/>
                </a:solidFill>
              </a:rPr>
              <a:t>.'</a:t>
            </a:r>
            <a:r>
              <a:rPr lang="ko-KR" altLang="en-US" sz="900" dirty="0">
                <a:solidFill>
                  <a:schemeClr val="tx1"/>
                </a:solidFill>
              </a:rPr>
              <a:t> 문구 노출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게시판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게시판 구성 요소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스케치 참조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검색 기능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게시판은 이용자 스토리보드 화면과 동일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페이지당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최신순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10</a:t>
            </a:r>
            <a:r>
              <a:rPr lang="ko-KR" altLang="en-US" sz="900" dirty="0">
                <a:solidFill>
                  <a:schemeClr val="tx1"/>
                </a:solidFill>
              </a:rPr>
              <a:t>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중요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항목을 체크한 글은 게시판 위쪽에 한 번 더 노출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게시글이 없는 경우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등록된 게시글이 없습니다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글쓰기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글쓰기 페이지로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- 00</a:t>
            </a:r>
            <a:r>
              <a:rPr lang="ko-KR" altLang="en-US" sz="900" dirty="0">
                <a:solidFill>
                  <a:schemeClr val="tx1"/>
                </a:solidFill>
              </a:rPr>
              <a:t>페이지 참고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87043"/>
            <a:ext cx="14911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 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공지사항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67436"/>
            <a:ext cx="103714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공지사항 리스트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80065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공지사항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019000"/>
              </p:ext>
            </p:extLst>
          </p:nvPr>
        </p:nvGraphicFramePr>
        <p:xfrm>
          <a:off x="2584450" y="1412777"/>
          <a:ext cx="5902324" cy="384653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2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endParaRPr lang="en-US" altLang="ko-KR" sz="9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폭설로 인한 배송 지연안내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{</a:t>
                      </a:r>
                      <a:r>
                        <a:rPr lang="ko-KR" altLang="en-US" sz="900" dirty="0"/>
                        <a:t>제목표기</a:t>
                      </a:r>
                      <a:r>
                        <a:rPr lang="en-US" altLang="ko-KR" sz="900" dirty="0"/>
                        <a:t>}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{</a:t>
                      </a:r>
                      <a:r>
                        <a:rPr lang="ko-KR" altLang="en-US" sz="900" dirty="0"/>
                        <a:t>작성일 표기</a:t>
                      </a:r>
                      <a:r>
                        <a:rPr lang="en-US" altLang="ko-KR" sz="900" dirty="0"/>
                        <a:t>}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서버 다운 점검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홈페이지 점검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신규 회원을 환영합니다</a:t>
                      </a:r>
                      <a:r>
                        <a:rPr lang="en-US" altLang="ko-KR" sz="900" dirty="0"/>
                        <a:t>!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MONOTT</a:t>
                      </a:r>
                      <a:r>
                        <a:rPr lang="en-US" altLang="ko-KR" sz="900" baseline="0" dirty="0"/>
                        <a:t> </a:t>
                      </a:r>
                      <a:r>
                        <a:rPr lang="ko-KR" altLang="en-US" sz="900" baseline="0" dirty="0"/>
                        <a:t>이용 시 주의사항 안내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5</a:t>
                      </a:r>
                      <a:endParaRPr lang="ko-KR" altLang="en-US" sz="9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MONOTT </a:t>
                      </a:r>
                      <a:r>
                        <a:rPr lang="ko-KR" altLang="en-US" sz="900" dirty="0"/>
                        <a:t>이벤트 안내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4</a:t>
                      </a:r>
                      <a:endParaRPr lang="ko-KR" altLang="en-US" sz="9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MONOTT </a:t>
                      </a:r>
                      <a:r>
                        <a:rPr lang="ko-KR" altLang="en-US" sz="900" dirty="0"/>
                        <a:t>포인트 안내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3</a:t>
                      </a:r>
                      <a:endParaRPr lang="ko-KR" altLang="en-US" sz="9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MONOTT </a:t>
                      </a:r>
                      <a:r>
                        <a:rPr lang="ko-KR" altLang="en-US" sz="900" dirty="0"/>
                        <a:t>이용 등급안내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2</a:t>
                      </a:r>
                      <a:endParaRPr lang="ko-KR" altLang="en-US" sz="9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MONOTT</a:t>
                      </a:r>
                      <a:r>
                        <a:rPr lang="ko-KR" altLang="en-US" sz="900" dirty="0"/>
                        <a:t>게시판 이용안내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게시글</a:t>
                      </a:r>
                      <a:r>
                        <a:rPr lang="ko-KR" altLang="en-US" sz="900" dirty="0"/>
                        <a:t> 제목이 표기 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2788847" y="1798981"/>
            <a:ext cx="360000" cy="180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/>
              <a:t>중요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176906" y="5803375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[1] [2] </a:t>
            </a:r>
            <a:r>
              <a:rPr lang="en-US" altLang="ko-KR" sz="900" b="1" dirty="0"/>
              <a:t>[3]</a:t>
            </a:r>
            <a:r>
              <a:rPr lang="en-US" altLang="ko-KR" sz="900" dirty="0"/>
              <a:t>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 bwMode="auto">
          <a:xfrm>
            <a:off x="7717783" y="5353772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글쓰기</a:t>
            </a:r>
          </a:p>
        </p:txBody>
      </p:sp>
      <p:sp>
        <p:nvSpPr>
          <p:cNvPr id="20" name="타원 19"/>
          <p:cNvSpPr/>
          <p:nvPr/>
        </p:nvSpPr>
        <p:spPr>
          <a:xfrm>
            <a:off x="7601673" y="53803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467698" y="146557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게시판 관리 </a:t>
            </a:r>
            <a:r>
              <a:rPr lang="en-US" altLang="ko-KR"/>
              <a:t>&gt; </a:t>
            </a:r>
            <a:r>
              <a:rPr lang="ko-KR" altLang="en-US"/>
              <a:t>공지사항 리스트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14DA621-0C0F-42A5-AD4F-9752C9CB5DFE}"/>
              </a:ext>
            </a:extLst>
          </p:cNvPr>
          <p:cNvSpPr/>
          <p:nvPr/>
        </p:nvSpPr>
        <p:spPr>
          <a:xfrm>
            <a:off x="4469583" y="1023767"/>
            <a:ext cx="2824425" cy="2412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95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내용을 입력하세요</a:t>
            </a:r>
            <a:r>
              <a:rPr lang="en-US" altLang="ko-KR" sz="95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25" name="모서리가 둥근 직사각형 54">
            <a:extLst>
              <a:ext uri="{FF2B5EF4-FFF2-40B4-BE49-F238E27FC236}">
                <a16:creationId xmlns:a16="http://schemas.microsoft.com/office/drawing/2014/main" id="{C7162CC7-94E2-4A93-9301-B0300E7355C1}"/>
              </a:ext>
            </a:extLst>
          </p:cNvPr>
          <p:cNvSpPr/>
          <p:nvPr/>
        </p:nvSpPr>
        <p:spPr>
          <a:xfrm>
            <a:off x="7348012" y="1023767"/>
            <a:ext cx="648564" cy="241200"/>
          </a:xfrm>
          <a:prstGeom prst="roundRect">
            <a:avLst>
              <a:gd name="adj" fmla="val 970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grpSp>
        <p:nvGrpSpPr>
          <p:cNvPr id="2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6694A09C-852F-439D-B5F0-7A9194923FB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278163" y="1019974"/>
            <a:ext cx="1080000" cy="248786"/>
            <a:chOff x="441436" y="1547729"/>
            <a:chExt cx="1522393" cy="248786"/>
          </a:xfrm>
          <a:solidFill>
            <a:srgbClr val="FFFFFF"/>
          </a:solidFill>
        </p:grpSpPr>
        <p:sp>
          <p:nvSpPr>
            <p:cNvPr id="2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6C430E2-2384-4B2E-AFE0-E156DEEB8C1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41436" y="1547729"/>
              <a:ext cx="1288411" cy="24878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제목 </a:t>
              </a:r>
              <a:r>
                <a:rPr lang="en-US" altLang="ko-KR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+</a:t>
              </a:r>
              <a:r>
                <a:rPr lang="ko-KR" altLang="en-US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 내용</a:t>
              </a:r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8E5E632-0D51-472B-A67C-55DB4F38669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729847" y="1547729"/>
              <a:ext cx="233982" cy="24878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336BFF4-6440-4E1E-8408-8ECA864ADA54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801724" y="1654033"/>
              <a:ext cx="9022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3" name="타원 22"/>
          <p:cNvSpPr/>
          <p:nvPr/>
        </p:nvSpPr>
        <p:spPr>
          <a:xfrm>
            <a:off x="3031832" y="104034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114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624262" y="36958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이용자 스토리보드의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 err="1">
                <a:solidFill>
                  <a:schemeClr val="tx1"/>
                </a:solidFill>
              </a:rPr>
              <a:t>고객센터</a:t>
            </a:r>
            <a:r>
              <a:rPr lang="ko-KR" altLang="en-US" sz="900" b="1" dirty="0">
                <a:solidFill>
                  <a:schemeClr val="tx1"/>
                </a:solidFill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공지사항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※ </a:t>
            </a:r>
            <a:r>
              <a:rPr lang="ko-KR" altLang="en-US" sz="900" dirty="0">
                <a:solidFill>
                  <a:schemeClr val="tx1"/>
                </a:solidFill>
              </a:rPr>
              <a:t>관리자 스토리보드의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고객센터 공지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화면은 이용자 스토리보드의 공지사항 화면에서 </a:t>
            </a:r>
            <a:r>
              <a:rPr lang="en-US" altLang="ko-KR" sz="900" dirty="0">
                <a:solidFill>
                  <a:schemeClr val="tx1"/>
                </a:solidFill>
              </a:rPr>
              <a:t>(5) [</a:t>
            </a:r>
            <a:r>
              <a:rPr lang="ko-KR" altLang="en-US" sz="900" dirty="0">
                <a:solidFill>
                  <a:schemeClr val="tx1"/>
                </a:solidFill>
              </a:rPr>
              <a:t>글쓰기</a:t>
            </a:r>
            <a:r>
              <a:rPr lang="en-US" altLang="ko-KR" sz="900" dirty="0">
                <a:solidFill>
                  <a:schemeClr val="tx1"/>
                </a:solidFill>
              </a:rPr>
              <a:t>], (6) [</a:t>
            </a:r>
            <a:r>
              <a:rPr lang="ko-KR" altLang="en-US" sz="900" dirty="0">
                <a:solidFill>
                  <a:schemeClr val="tx1"/>
                </a:solidFill>
              </a:rPr>
              <a:t>수정</a:t>
            </a:r>
            <a:r>
              <a:rPr lang="en-US" altLang="ko-KR" sz="900" dirty="0">
                <a:solidFill>
                  <a:schemeClr val="tx1"/>
                </a:solidFill>
              </a:rPr>
              <a:t>], (7) [</a:t>
            </a:r>
            <a:r>
              <a:rPr lang="ko-KR" altLang="en-US" sz="900" dirty="0">
                <a:solidFill>
                  <a:schemeClr val="tx1"/>
                </a:solidFill>
              </a:rPr>
              <a:t>삭제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버튼만 추가된 형태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작성일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월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일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초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(</a:t>
            </a:r>
            <a:r>
              <a:rPr lang="ko-KR" altLang="en-US" sz="900" dirty="0">
                <a:solidFill>
                  <a:schemeClr val="tx1"/>
                </a:solidFill>
              </a:rPr>
              <a:t>예</a:t>
            </a:r>
            <a:r>
              <a:rPr lang="en-US" altLang="ko-KR" sz="900" dirty="0">
                <a:solidFill>
                  <a:schemeClr val="tx1"/>
                </a:solidFill>
              </a:rPr>
              <a:t>) 2017-01-01 12:20:20</a:t>
            </a: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목록 보기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직전 쪽수로 돌아감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(</a:t>
            </a:r>
            <a:r>
              <a:rPr lang="ko-KR" altLang="en-US" sz="900" dirty="0">
                <a:solidFill>
                  <a:schemeClr val="tx1"/>
                </a:solidFill>
              </a:rPr>
              <a:t>예</a:t>
            </a:r>
            <a:r>
              <a:rPr lang="en-US" altLang="ko-KR" sz="900" dirty="0">
                <a:solidFill>
                  <a:schemeClr val="tx1"/>
                </a:solidFill>
              </a:rPr>
              <a:t>) 3</a:t>
            </a:r>
            <a:r>
              <a:rPr lang="ko-KR" altLang="en-US" sz="900" dirty="0">
                <a:solidFill>
                  <a:schemeClr val="tx1"/>
                </a:solidFill>
              </a:rPr>
              <a:t>쪽에서 글을 클릭했다면 처음</a:t>
            </a:r>
            <a:r>
              <a:rPr lang="en-US" altLang="ko-KR" sz="900" dirty="0">
                <a:solidFill>
                  <a:schemeClr val="tx1"/>
                </a:solidFill>
              </a:rPr>
              <a:t>(1</a:t>
            </a:r>
            <a:r>
              <a:rPr lang="ko-KR" altLang="en-US" sz="900" dirty="0">
                <a:solidFill>
                  <a:schemeClr val="tx1"/>
                </a:solidFill>
              </a:rPr>
              <a:t>쪽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이 아니라 </a:t>
            </a:r>
            <a:r>
              <a:rPr lang="en-US" altLang="ko-KR" sz="900" dirty="0">
                <a:solidFill>
                  <a:schemeClr val="tx1"/>
                </a:solidFill>
              </a:rPr>
              <a:t>3</a:t>
            </a:r>
            <a:r>
              <a:rPr lang="ko-KR" altLang="en-US" sz="900" dirty="0">
                <a:solidFill>
                  <a:schemeClr val="tx1"/>
                </a:solidFill>
              </a:rPr>
              <a:t>쪽으로 </a:t>
            </a:r>
            <a:r>
              <a:rPr lang="ko-KR" altLang="en-US" sz="900" dirty="0" err="1">
                <a:solidFill>
                  <a:schemeClr val="tx1"/>
                </a:solidFill>
              </a:rPr>
              <a:t>돌아감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이전 글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이전 글 상세 보기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다음 글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다음 글 상세 보기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글쓰기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글쓰기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</a:rPr>
              <a:t>수정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글 수정 상태로 변경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[7] </a:t>
            </a:r>
            <a:r>
              <a:rPr lang="ko-KR" altLang="en-US" sz="900" b="1" dirty="0">
                <a:solidFill>
                  <a:schemeClr val="tx1"/>
                </a:solidFill>
              </a:rPr>
              <a:t>삭제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Confirm(‘</a:t>
            </a:r>
            <a:r>
              <a:rPr lang="ko-KR" altLang="en-US" sz="900" dirty="0">
                <a:solidFill>
                  <a:schemeClr val="tx1"/>
                </a:solidFill>
              </a:rPr>
              <a:t>글을 삭제하시겠습니까</a:t>
            </a:r>
            <a:r>
              <a:rPr lang="en-US" altLang="ko-KR" sz="900" dirty="0">
                <a:solidFill>
                  <a:schemeClr val="tx1"/>
                </a:solidFill>
              </a:rPr>
              <a:t>?‘)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]: </a:t>
            </a:r>
            <a:r>
              <a:rPr lang="ko-KR" altLang="en-US" sz="900" dirty="0">
                <a:solidFill>
                  <a:schemeClr val="tx1"/>
                </a:solidFill>
              </a:rPr>
              <a:t>글은 삭제되고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공지사항 리스트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]: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87043"/>
            <a:ext cx="23791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공지사항 리스트 </a:t>
            </a:r>
            <a:r>
              <a:rPr lang="en-US" altLang="ko-KR" sz="900" dirty="0"/>
              <a:t>&gt; </a:t>
            </a:r>
            <a:r>
              <a:rPr lang="ko-KR" altLang="en-US" sz="900" dirty="0"/>
              <a:t>상세 보기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3" y="667436"/>
            <a:ext cx="122790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공지사항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상세 보기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80065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공지사항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sp>
        <p:nvSpPr>
          <p:cNvPr id="11" name="직사각형 10"/>
          <p:cNvSpPr/>
          <p:nvPr/>
        </p:nvSpPr>
        <p:spPr>
          <a:xfrm>
            <a:off x="2581800" y="1233736"/>
            <a:ext cx="24304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b="1" dirty="0"/>
              <a:t>{</a:t>
            </a:r>
            <a:r>
              <a:rPr lang="ko-KR" altLang="en-US" sz="1100" b="1" dirty="0"/>
              <a:t>제목 표기</a:t>
            </a:r>
            <a:r>
              <a:rPr lang="en-US" altLang="ko-KR" sz="1100" b="1" dirty="0"/>
              <a:t>} </a:t>
            </a:r>
            <a:r>
              <a:rPr lang="ko-KR" altLang="en-US" sz="1100" dirty="0"/>
              <a:t>신규 회원을 환영합니다</a:t>
            </a:r>
            <a:r>
              <a:rPr lang="en-US" altLang="ko-KR" sz="1100" dirty="0"/>
              <a:t>!</a:t>
            </a:r>
            <a:endParaRPr lang="ko-KR" altLang="en-US" sz="1100" dirty="0"/>
          </a:p>
          <a:p>
            <a:pPr>
              <a:defRPr/>
            </a:pPr>
            <a:endParaRPr lang="ko-KR" altLang="en-US" sz="11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2449885" y="1579532"/>
            <a:ext cx="595416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558405" y="1661999"/>
            <a:ext cx="5724525" cy="2375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{</a:t>
            </a:r>
            <a:r>
              <a:rPr lang="ko-KR" altLang="en-US" sz="1000" dirty="0"/>
              <a:t>내용표기</a:t>
            </a:r>
            <a:r>
              <a:rPr lang="en-US" altLang="ko-KR" sz="10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(</a:t>
            </a:r>
            <a:r>
              <a:rPr lang="ko-KR" altLang="en-US" sz="1000" dirty="0"/>
              <a:t>예</a:t>
            </a:r>
            <a:r>
              <a:rPr lang="en-US" altLang="ko-KR" sz="10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고객님 안녕하세요</a:t>
            </a:r>
            <a:r>
              <a:rPr lang="en-US" altLang="ko-KR" sz="1000" dirty="0"/>
              <a:t>! MONOTT </a:t>
            </a:r>
            <a:r>
              <a:rPr lang="ko-KR" altLang="en-US" sz="1000" dirty="0"/>
              <a:t>관리자입니다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회원 가입해 주셔서 감사합니다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다양한 이벤트를 공지사항 혹은 이벤트 게시판을 이용하여 확인해 주세요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더 많은 활동을 하면 등급도 올라가고 다양한 </a:t>
            </a:r>
            <a:r>
              <a:rPr lang="ko-KR" altLang="en-US" sz="1000" dirty="0" err="1"/>
              <a:t>해택을</a:t>
            </a:r>
            <a:r>
              <a:rPr lang="ko-KR" altLang="en-US" sz="1000" dirty="0"/>
              <a:t> 드리고 있습니다</a:t>
            </a:r>
            <a:r>
              <a:rPr lang="en-US" altLang="ko-KR" sz="1000" dirty="0"/>
              <a:t>.!!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감사합니다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MONOTT</a:t>
            </a:r>
            <a:r>
              <a:rPr lang="ko-KR" altLang="en-US" sz="1000" dirty="0"/>
              <a:t>일동</a:t>
            </a:r>
            <a:endParaRPr lang="en-US" altLang="ko-KR" sz="10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487985" y="5016866"/>
            <a:ext cx="595416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20996" y="1124744"/>
            <a:ext cx="601163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378889" y="1255148"/>
            <a:ext cx="9476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/>
              <a:t>{</a:t>
            </a:r>
            <a:r>
              <a:rPr lang="ko-KR" altLang="en-US" sz="1000" dirty="0"/>
              <a:t>작성일 표기</a:t>
            </a:r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 bwMode="auto">
          <a:xfrm>
            <a:off x="7718276" y="5251940"/>
            <a:ext cx="720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삭제</a:t>
            </a:r>
          </a:p>
        </p:txBody>
      </p:sp>
      <p:sp>
        <p:nvSpPr>
          <p:cNvPr id="29" name="직사각형 28"/>
          <p:cNvSpPr/>
          <p:nvPr/>
        </p:nvSpPr>
        <p:spPr bwMode="auto">
          <a:xfrm>
            <a:off x="6943182" y="5251940"/>
            <a:ext cx="720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수정</a:t>
            </a:r>
          </a:p>
        </p:txBody>
      </p:sp>
      <p:sp>
        <p:nvSpPr>
          <p:cNvPr id="32" name="직사각형 31"/>
          <p:cNvSpPr/>
          <p:nvPr/>
        </p:nvSpPr>
        <p:spPr bwMode="auto">
          <a:xfrm>
            <a:off x="6168088" y="5251940"/>
            <a:ext cx="720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글쓰기</a:t>
            </a:r>
          </a:p>
        </p:txBody>
      </p:sp>
      <p:sp>
        <p:nvSpPr>
          <p:cNvPr id="33" name="타원 32"/>
          <p:cNvSpPr/>
          <p:nvPr/>
        </p:nvSpPr>
        <p:spPr>
          <a:xfrm>
            <a:off x="6420088" y="50754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195182" y="50754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970276" y="50754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201623" y="127820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&gt;</a:t>
            </a:r>
            <a:r>
              <a:rPr lang="ko-KR" altLang="en-US" dirty="0"/>
              <a:t> 공지사항 리스트 </a:t>
            </a:r>
            <a:r>
              <a:rPr lang="en-US" altLang="ko-KR" dirty="0"/>
              <a:t>&gt; </a:t>
            </a:r>
            <a:r>
              <a:rPr lang="ko-KR" altLang="en-US" dirty="0"/>
              <a:t>상세 보기</a:t>
            </a:r>
          </a:p>
        </p:txBody>
      </p:sp>
      <p:sp>
        <p:nvSpPr>
          <p:cNvPr id="27" name="모서리가 둥근 직사각형 33"/>
          <p:cNvSpPr/>
          <p:nvPr/>
        </p:nvSpPr>
        <p:spPr>
          <a:xfrm>
            <a:off x="2483253" y="5253705"/>
            <a:ext cx="720000" cy="252000"/>
          </a:xfrm>
          <a:prstGeom prst="round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목록 보기</a:t>
            </a:r>
          </a:p>
        </p:txBody>
      </p:sp>
      <p:sp>
        <p:nvSpPr>
          <p:cNvPr id="37" name="모서리가 둥근 직사각형 35"/>
          <p:cNvSpPr/>
          <p:nvPr/>
        </p:nvSpPr>
        <p:spPr>
          <a:xfrm>
            <a:off x="3265439" y="5253705"/>
            <a:ext cx="720000" cy="252000"/>
          </a:xfrm>
          <a:prstGeom prst="round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이전 글▼</a:t>
            </a:r>
          </a:p>
        </p:txBody>
      </p:sp>
      <p:sp>
        <p:nvSpPr>
          <p:cNvPr id="38" name="모서리가 둥근 직사각형 36"/>
          <p:cNvSpPr/>
          <p:nvPr/>
        </p:nvSpPr>
        <p:spPr>
          <a:xfrm>
            <a:off x="4047624" y="5253705"/>
            <a:ext cx="720000" cy="252000"/>
          </a:xfrm>
          <a:prstGeom prst="round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다음 글▲</a:t>
            </a:r>
          </a:p>
        </p:txBody>
      </p:sp>
      <p:sp>
        <p:nvSpPr>
          <p:cNvPr id="39" name="타원 38"/>
          <p:cNvSpPr/>
          <p:nvPr/>
        </p:nvSpPr>
        <p:spPr>
          <a:xfrm>
            <a:off x="2754303" y="50754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513237" y="50754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299624" y="50754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1814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>
            <a:spLocks noChangeArrowheads="1"/>
          </p:cNvSpPr>
          <p:nvPr/>
        </p:nvSpPr>
        <p:spPr bwMode="auto">
          <a:xfrm>
            <a:off x="2479500" y="1747332"/>
            <a:ext cx="5947421" cy="3292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에디터</a:t>
            </a:r>
            <a:r>
              <a:rPr lang="en-US" altLang="ko-KR" sz="1000" dirty="0"/>
              <a:t>(editor)</a:t>
            </a:r>
            <a:r>
              <a:rPr lang="ko-KR" altLang="en-US" sz="1000" dirty="0"/>
              <a:t> 기능</a:t>
            </a:r>
            <a:endParaRPr lang="en-US" altLang="ko-KR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9645352" y="315914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이용자 스토리보드의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 err="1">
                <a:solidFill>
                  <a:schemeClr val="tx1"/>
                </a:solidFill>
              </a:rPr>
              <a:t>고객센터</a:t>
            </a:r>
            <a:r>
              <a:rPr lang="ko-KR" altLang="en-US" sz="900" b="1" dirty="0">
                <a:solidFill>
                  <a:schemeClr val="tx1"/>
                </a:solidFill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공지사항</a:t>
            </a:r>
            <a:r>
              <a:rPr lang="en-US" altLang="ko-KR" sz="900" b="1" dirty="0">
                <a:solidFill>
                  <a:schemeClr val="tx1"/>
                </a:solidFill>
              </a:rPr>
              <a:t>]</a:t>
            </a:r>
            <a:r>
              <a:rPr lang="ko-KR" altLang="en-US" sz="900" b="1" dirty="0">
                <a:solidFill>
                  <a:schemeClr val="tx1"/>
                </a:solidFill>
              </a:rPr>
              <a:t>에 등록할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게시물을 작성하는 화면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중요 공지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중요 공지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항목을 체크하면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공지사항 게시판의 위쪽에 한 번 더 노출됨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제목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제목의 길이는 </a:t>
            </a:r>
            <a:r>
              <a:rPr lang="en-US" altLang="ko-KR" sz="900" dirty="0">
                <a:solidFill>
                  <a:schemeClr val="tx1"/>
                </a:solidFill>
              </a:rPr>
              <a:t>000</a:t>
            </a:r>
            <a:r>
              <a:rPr lang="ko-KR" altLang="en-US" sz="900" dirty="0">
                <a:solidFill>
                  <a:schemeClr val="tx1"/>
                </a:solidFill>
              </a:rPr>
              <a:t>자로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제한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작성 완료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]:</a:t>
            </a:r>
            <a:r>
              <a:rPr lang="ko-KR" altLang="en-US" sz="900" dirty="0">
                <a:solidFill>
                  <a:schemeClr val="tx1"/>
                </a:solidFill>
              </a:rPr>
              <a:t> 검사 진행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글 정상 등록</a:t>
            </a:r>
            <a:r>
              <a:rPr lang="en-US" altLang="ko-KR" sz="900" dirty="0">
                <a:solidFill>
                  <a:schemeClr val="tx1"/>
                </a:solidFill>
              </a:rPr>
              <a:t>: alert(‘</a:t>
            </a:r>
            <a:r>
              <a:rPr lang="ko-KR" altLang="en-US" sz="900" dirty="0">
                <a:solidFill>
                  <a:schemeClr val="tx1"/>
                </a:solidFill>
              </a:rPr>
              <a:t>글이 등록되었습니다</a:t>
            </a:r>
            <a:r>
              <a:rPr lang="en-US" altLang="ko-KR" sz="900" dirty="0">
                <a:solidFill>
                  <a:schemeClr val="tx1"/>
                </a:solidFill>
              </a:rPr>
              <a:t>.')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[</a:t>
            </a:r>
            <a:r>
              <a:rPr lang="ko-KR" altLang="en-US" sz="900" dirty="0">
                <a:solidFill>
                  <a:schemeClr val="tx1"/>
                </a:solidFill>
              </a:rPr>
              <a:t>공지사항 </a:t>
            </a:r>
            <a:r>
              <a:rPr lang="en-US" altLang="ko-KR" sz="900" dirty="0">
                <a:solidFill>
                  <a:schemeClr val="tx1"/>
                </a:solidFill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</a:rPr>
              <a:t>고객센터 공지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게시판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제목 </a:t>
            </a:r>
            <a:r>
              <a:rPr lang="ko-KR" altLang="en-US" sz="900" dirty="0" err="1">
                <a:solidFill>
                  <a:schemeClr val="tx1"/>
                </a:solidFill>
              </a:rPr>
              <a:t>미입력</a:t>
            </a:r>
            <a:r>
              <a:rPr lang="en-US" altLang="ko-KR" sz="900" dirty="0">
                <a:solidFill>
                  <a:schemeClr val="tx1"/>
                </a:solidFill>
              </a:rPr>
              <a:t>: alert('</a:t>
            </a:r>
            <a:r>
              <a:rPr lang="ko-KR" altLang="en-US" sz="900" dirty="0">
                <a:solidFill>
                  <a:schemeClr val="tx1"/>
                </a:solidFill>
              </a:rPr>
              <a:t>제목을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!')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내용 </a:t>
            </a:r>
            <a:r>
              <a:rPr lang="ko-KR" altLang="en-US" sz="900" dirty="0" err="1">
                <a:solidFill>
                  <a:schemeClr val="tx1"/>
                </a:solidFill>
              </a:rPr>
              <a:t>미입력</a:t>
            </a:r>
            <a:r>
              <a:rPr lang="en-US" altLang="ko-KR" sz="900" dirty="0">
                <a:solidFill>
                  <a:schemeClr val="tx1"/>
                </a:solidFill>
              </a:rPr>
              <a:t>: alert('</a:t>
            </a:r>
            <a:r>
              <a:rPr lang="ko-KR" altLang="en-US" sz="900" dirty="0">
                <a:solidFill>
                  <a:schemeClr val="tx1"/>
                </a:solidFill>
              </a:rPr>
              <a:t>내용을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!')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작성 취소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Confirm(‘</a:t>
            </a:r>
            <a:r>
              <a:rPr lang="ko-KR" altLang="en-US" sz="900" dirty="0">
                <a:solidFill>
                  <a:schemeClr val="tx1"/>
                </a:solidFill>
              </a:rPr>
              <a:t>글 작성을 취소하시겠습니까</a:t>
            </a:r>
            <a:r>
              <a:rPr lang="en-US" altLang="ko-KR" sz="900" dirty="0">
                <a:solidFill>
                  <a:schemeClr val="tx1"/>
                </a:solidFill>
              </a:rPr>
              <a:t>?')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]: </a:t>
            </a:r>
            <a:r>
              <a:rPr lang="ko-KR" altLang="en-US" sz="900" dirty="0">
                <a:solidFill>
                  <a:schemeClr val="tx1"/>
                </a:solidFill>
              </a:rPr>
              <a:t>작성 중인 글은 사라지고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공지사항 리스트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]: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에디터</a:t>
            </a:r>
            <a:r>
              <a:rPr lang="en-US" altLang="ko-KR" sz="900" b="1" dirty="0">
                <a:solidFill>
                  <a:schemeClr val="tx1"/>
                </a:solidFill>
              </a:rPr>
              <a:t>, HTML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에디터</a:t>
            </a:r>
            <a:r>
              <a:rPr lang="en-US" altLang="ko-KR" sz="900" dirty="0">
                <a:solidFill>
                  <a:schemeClr val="tx1"/>
                </a:solidFill>
              </a:rPr>
              <a:t>, HTML</a:t>
            </a:r>
            <a:r>
              <a:rPr lang="ko-KR" altLang="en-US" sz="900" dirty="0">
                <a:solidFill>
                  <a:schemeClr val="tx1"/>
                </a:solidFill>
              </a:rPr>
              <a:t> 둘 중 작성 방식을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선택하여 글 등록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93647"/>
            <a:ext cx="18662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공지사항 </a:t>
            </a:r>
            <a:r>
              <a:rPr lang="en-US" altLang="ko-KR" sz="900" dirty="0"/>
              <a:t>&gt; </a:t>
            </a:r>
            <a:r>
              <a:rPr lang="ko-KR" altLang="en-US" sz="900" dirty="0"/>
              <a:t>글쓰기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47592"/>
            <a:ext cx="103714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공지사항 글쓰기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60221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공지사항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11581" y="5613902"/>
            <a:ext cx="735448" cy="28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작성 완료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576576" y="5613902"/>
            <a:ext cx="735448" cy="28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작성 취소</a:t>
            </a:r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2471705" y="1729631"/>
            <a:ext cx="5955217" cy="3712071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sp>
        <p:nvSpPr>
          <p:cNvPr id="19" name="직사각형 18"/>
          <p:cNvSpPr/>
          <p:nvPr/>
        </p:nvSpPr>
        <p:spPr>
          <a:xfrm>
            <a:off x="2546648" y="2170937"/>
            <a:ext cx="1465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내용을 입력해 주세요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!</a:t>
            </a:r>
          </a:p>
        </p:txBody>
      </p:sp>
      <p:sp>
        <p:nvSpPr>
          <p:cNvPr id="23" name="타원 22"/>
          <p:cNvSpPr/>
          <p:nvPr/>
        </p:nvSpPr>
        <p:spPr>
          <a:xfrm>
            <a:off x="4511848" y="564990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447952" y="564990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양쪽 모서리가 둥근 사각형 28"/>
          <p:cNvSpPr/>
          <p:nvPr/>
        </p:nvSpPr>
        <p:spPr bwMode="auto">
          <a:xfrm>
            <a:off x="7573095" y="5221177"/>
            <a:ext cx="764679" cy="214511"/>
          </a:xfrm>
          <a:prstGeom prst="round2Same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/>
              <a:t>HTML</a:t>
            </a:r>
            <a:endParaRPr lang="ko-KR" altLang="en-US" sz="1000" dirty="0"/>
          </a:p>
        </p:txBody>
      </p:sp>
      <p:sp>
        <p:nvSpPr>
          <p:cNvPr id="30" name="양쪽 모서리가 둥근 사각형 29"/>
          <p:cNvSpPr/>
          <p:nvPr/>
        </p:nvSpPr>
        <p:spPr bwMode="auto">
          <a:xfrm>
            <a:off x="6801570" y="5221177"/>
            <a:ext cx="764679" cy="214511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에디터</a:t>
            </a:r>
          </a:p>
        </p:txBody>
      </p:sp>
      <p:sp>
        <p:nvSpPr>
          <p:cNvPr id="31" name="타원 30"/>
          <p:cNvSpPr/>
          <p:nvPr/>
        </p:nvSpPr>
        <p:spPr>
          <a:xfrm>
            <a:off x="7465094" y="511375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게시판 관리 </a:t>
            </a:r>
            <a:r>
              <a:rPr lang="en-US" altLang="ko-KR"/>
              <a:t>&gt;</a:t>
            </a:r>
            <a:r>
              <a:rPr lang="ko-KR" altLang="en-US"/>
              <a:t> 공지사항 </a:t>
            </a:r>
            <a:r>
              <a:rPr lang="en-US" altLang="ko-KR"/>
              <a:t>&gt; </a:t>
            </a:r>
            <a:r>
              <a:rPr lang="ko-KR" altLang="en-US"/>
              <a:t>글쓰기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427000" y="1318637"/>
            <a:ext cx="441146" cy="298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제목</a:t>
            </a:r>
            <a:endParaRPr lang="en-US" altLang="ko-KR" sz="1000" b="1" dirty="0"/>
          </a:p>
        </p:txBody>
      </p:sp>
      <p:sp>
        <p:nvSpPr>
          <p:cNvPr id="38" name="직사각형 37"/>
          <p:cNvSpPr>
            <a:spLocks noChangeArrowheads="1"/>
          </p:cNvSpPr>
          <p:nvPr/>
        </p:nvSpPr>
        <p:spPr bwMode="auto">
          <a:xfrm>
            <a:off x="2903731" y="1357296"/>
            <a:ext cx="4519646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제목을 입력해 주세요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!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649941" y="984872"/>
            <a:ext cx="726481" cy="298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801" y="1082317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타원 40"/>
          <p:cNvSpPr/>
          <p:nvPr/>
        </p:nvSpPr>
        <p:spPr>
          <a:xfrm>
            <a:off x="3362884" y="103816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369274" y="136739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7621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99948" y="341007"/>
            <a:ext cx="2137873" cy="653486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이용자 스토리보드의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 err="1">
                <a:solidFill>
                  <a:schemeClr val="tx1"/>
                </a:solidFill>
              </a:rPr>
              <a:t>고객센터</a:t>
            </a:r>
            <a:r>
              <a:rPr lang="ko-KR" altLang="en-US" sz="900" b="1" dirty="0">
                <a:solidFill>
                  <a:schemeClr val="tx1"/>
                </a:solidFill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커뮤니티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커뮤니티 게시글 검색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</a:rPr>
              <a:t>+</a:t>
            </a:r>
            <a:r>
              <a:rPr lang="ko-KR" altLang="en-US" sz="900" dirty="0">
                <a:solidFill>
                  <a:schemeClr val="tx1"/>
                </a:solidFill>
              </a:rPr>
              <a:t>내용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내용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검색 결과 없음 </a:t>
            </a:r>
            <a:r>
              <a:rPr lang="en-US" altLang="ko-KR" sz="900" dirty="0">
                <a:solidFill>
                  <a:schemeClr val="tx1"/>
                </a:solidFill>
              </a:rPr>
              <a:t> '</a:t>
            </a:r>
            <a:r>
              <a:rPr lang="ko-KR" altLang="en-US" sz="900" dirty="0">
                <a:solidFill>
                  <a:schemeClr val="tx1"/>
                </a:solidFill>
              </a:rPr>
              <a:t>검색 결과가 없습니다</a:t>
            </a:r>
            <a:r>
              <a:rPr lang="en-US" altLang="ko-KR" sz="900" dirty="0">
                <a:solidFill>
                  <a:schemeClr val="tx1"/>
                </a:solidFill>
              </a:rPr>
              <a:t>'</a:t>
            </a:r>
            <a:r>
              <a:rPr lang="ko-KR" altLang="en-US" sz="900" dirty="0">
                <a:solidFill>
                  <a:schemeClr val="tx1"/>
                </a:solidFill>
              </a:rPr>
              <a:t> 문구 노출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게시판 기본사항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게시판 세부 정보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스케치 참고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최신순으로 페이지당</a:t>
            </a:r>
            <a:r>
              <a:rPr lang="en-US" altLang="ko-KR" sz="900" dirty="0">
                <a:solidFill>
                  <a:schemeClr val="tx1"/>
                </a:solidFill>
              </a:rPr>
              <a:t> 10</a:t>
            </a:r>
            <a:r>
              <a:rPr lang="ko-KR" altLang="en-US" sz="900" dirty="0">
                <a:solidFill>
                  <a:schemeClr val="tx1"/>
                </a:solidFill>
              </a:rPr>
              <a:t>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글 작성 시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중요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항목에 체크된 글은 게시판 위쪽에 한 번 더 노출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게시 글 없음</a:t>
            </a:r>
            <a:r>
              <a:rPr lang="en-US" altLang="ko-KR" sz="900" dirty="0">
                <a:solidFill>
                  <a:schemeClr val="tx1"/>
                </a:solidFill>
              </a:rPr>
              <a:t>: ‘</a:t>
            </a:r>
            <a:r>
              <a:rPr lang="ko-KR" altLang="en-US" sz="900" dirty="0">
                <a:solidFill>
                  <a:schemeClr val="tx1"/>
                </a:solidFill>
              </a:rPr>
              <a:t>등록된 게시글이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없습니다</a:t>
            </a:r>
            <a:r>
              <a:rPr lang="en-US" altLang="ko-KR" sz="900" dirty="0">
                <a:solidFill>
                  <a:schemeClr val="tx1"/>
                </a:solidFill>
              </a:rPr>
              <a:t>.’</a:t>
            </a:r>
          </a:p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글쓰기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클릭 시 글쓰기 화면</a:t>
            </a:r>
            <a:r>
              <a:rPr lang="en-US" altLang="ko-KR" sz="900" dirty="0">
                <a:solidFill>
                  <a:schemeClr val="tx1"/>
                </a:solidFill>
              </a:rPr>
              <a:t>(25</a:t>
            </a:r>
            <a:r>
              <a:rPr lang="ko-KR" altLang="en-US" sz="900" dirty="0">
                <a:solidFill>
                  <a:schemeClr val="tx1"/>
                </a:solidFill>
              </a:rPr>
              <a:t>쪽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답변 없는 문의만 보기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체크 후 검색 버튼 클릭 시 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관리자가 답변하지 않은 문의 글만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 검색 됨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87043"/>
            <a:ext cx="18774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 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커뮤니티 리스트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67436"/>
            <a:ext cx="103714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커뮤니티 리스트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80065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커뮤니티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579333"/>
              </p:ext>
            </p:extLst>
          </p:nvPr>
        </p:nvGraphicFramePr>
        <p:xfrm>
          <a:off x="2476501" y="1553742"/>
          <a:ext cx="6718570" cy="371050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1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2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4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작성일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커뮤니티 게시판 이용 방법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admin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     2022-01-01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비밀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 err="1"/>
                        <a:t>신형만님이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이유없이</a:t>
                      </a:r>
                      <a:r>
                        <a:rPr lang="ko-KR" altLang="en-US" sz="900" dirty="0"/>
                        <a:t> 리뷰를 깎아요 제제해주세요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abcde9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     2022-01-01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비밀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/>
                        <a:t>짱구님이 리뷰 도배를 해요 제제해주세요 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abcde8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      2022-01-01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기생충은 디즈니에 없는데 있다고 </a:t>
                      </a:r>
                      <a:r>
                        <a:rPr lang="ko-KR" altLang="en-US" sz="900" dirty="0" err="1"/>
                        <a:t>표시되어있어요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abcde7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2022-12-19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넷플릭스에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예능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아는형님이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없어요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abcde6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2022-12-19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이벤트 당첨됐는데 포인트가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안들어왔어요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abcde5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2022-12-19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이벤트당첨은 어디서 확인가능한가요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abcde4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 2022-12-19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포인트는 어떻게 사용하나요</a:t>
                      </a:r>
                      <a:r>
                        <a:rPr lang="en-US" altLang="ko-KR" sz="900" dirty="0"/>
                        <a:t>?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abcde3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 2022-12-19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비밀번호를 잊어버렸어요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abcde2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   2022-12-10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관리자님께 문의 드립니다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    2022-12-09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920916" y="5825822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[1] [2] </a:t>
            </a:r>
            <a:r>
              <a:rPr lang="en-US" altLang="ko-KR" sz="900" b="1" dirty="0"/>
              <a:t>[3]</a:t>
            </a:r>
            <a:r>
              <a:rPr lang="en-US" altLang="ko-KR" sz="900" dirty="0"/>
              <a:t>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03798" y="1991368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/>
              <a:t>중요</a:t>
            </a:r>
          </a:p>
        </p:txBody>
      </p:sp>
      <p:sp>
        <p:nvSpPr>
          <p:cNvPr id="33" name="직사각형 32"/>
          <p:cNvSpPr/>
          <p:nvPr/>
        </p:nvSpPr>
        <p:spPr bwMode="auto">
          <a:xfrm>
            <a:off x="7679683" y="5344990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글쓰기</a:t>
            </a:r>
          </a:p>
        </p:txBody>
      </p:sp>
      <p:sp>
        <p:nvSpPr>
          <p:cNvPr id="23" name="타원 22"/>
          <p:cNvSpPr/>
          <p:nvPr/>
        </p:nvSpPr>
        <p:spPr>
          <a:xfrm>
            <a:off x="2343873" y="16187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544523" y="536204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게시판 관리 </a:t>
            </a:r>
            <a:r>
              <a:rPr lang="en-US" altLang="ko-KR"/>
              <a:t>&gt; </a:t>
            </a:r>
            <a:r>
              <a:rPr lang="ko-KR" altLang="en-US"/>
              <a:t>커뮤니티 리스트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6D40E8-0C4F-47F2-8089-840560F7AC1A}"/>
              </a:ext>
            </a:extLst>
          </p:cNvPr>
          <p:cNvSpPr/>
          <p:nvPr/>
        </p:nvSpPr>
        <p:spPr>
          <a:xfrm>
            <a:off x="4469583" y="1023767"/>
            <a:ext cx="2824425" cy="2412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95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내용을 입력하세요</a:t>
            </a:r>
            <a:r>
              <a:rPr lang="en-US" altLang="ko-KR" sz="95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27" name="모서리가 둥근 직사각형 54">
            <a:extLst>
              <a:ext uri="{FF2B5EF4-FFF2-40B4-BE49-F238E27FC236}">
                <a16:creationId xmlns:a16="http://schemas.microsoft.com/office/drawing/2014/main" id="{04F4DD96-9574-4794-80B8-21EA1CAAA88B}"/>
              </a:ext>
            </a:extLst>
          </p:cNvPr>
          <p:cNvSpPr/>
          <p:nvPr/>
        </p:nvSpPr>
        <p:spPr>
          <a:xfrm>
            <a:off x="7348012" y="1023767"/>
            <a:ext cx="648564" cy="241200"/>
          </a:xfrm>
          <a:prstGeom prst="roundRect">
            <a:avLst>
              <a:gd name="adj" fmla="val 970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grpSp>
        <p:nvGrpSpPr>
          <p:cNvPr id="28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B7C24773-6E5F-4F1B-9501-4DAA1FE8BC7E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278163" y="1019974"/>
            <a:ext cx="1080000" cy="248786"/>
            <a:chOff x="441436" y="1547729"/>
            <a:chExt cx="1522393" cy="248786"/>
          </a:xfrm>
          <a:solidFill>
            <a:srgbClr val="FFFFFF"/>
          </a:solidFill>
        </p:grpSpPr>
        <p:sp>
          <p:nvSpPr>
            <p:cNvPr id="29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9ADBB57-E5F2-4753-AF81-9EAE4B94B1A7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41436" y="1547729"/>
              <a:ext cx="1288411" cy="24878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제목 </a:t>
              </a:r>
              <a:r>
                <a:rPr lang="en-US" altLang="ko-KR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+</a:t>
              </a:r>
              <a:r>
                <a:rPr lang="ko-KR" altLang="en-US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 내용</a:t>
              </a:r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0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D8BD4EB-C646-4EF0-B724-4DA4BEC299E3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729847" y="1547729"/>
              <a:ext cx="233982" cy="24878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1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F353F3C-6FEA-4415-84FC-81C93FEDDA12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801724" y="1654033"/>
              <a:ext cx="9022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FD7D8038-969A-4B3E-BC4C-9093C78C1B78}"/>
              </a:ext>
            </a:extLst>
          </p:cNvPr>
          <p:cNvSpPr/>
          <p:nvPr/>
        </p:nvSpPr>
        <p:spPr>
          <a:xfrm>
            <a:off x="3031832" y="104034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569A3E5-78BE-DFD4-25F2-645C2A407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40786"/>
              </p:ext>
            </p:extLst>
          </p:nvPr>
        </p:nvGraphicFramePr>
        <p:xfrm>
          <a:off x="7700541" y="1553210"/>
          <a:ext cx="592069" cy="372002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92069">
                  <a:extLst>
                    <a:ext uri="{9D8B030D-6E8A-4147-A177-3AD203B41FA5}">
                      <a16:colId xmlns:a16="http://schemas.microsoft.com/office/drawing/2014/main" val="586276040"/>
                    </a:ext>
                  </a:extLst>
                </a:gridCol>
              </a:tblGrid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답변여부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751269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미답변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7836327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7834958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3543189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9983022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552945"/>
                  </a:ext>
                </a:extLst>
              </a:tr>
              <a:tr h="317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7849361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1707924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1801723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969606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568422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9A409C03-A5B6-8C32-F0D5-65B9B1C595FC}"/>
              </a:ext>
            </a:extLst>
          </p:cNvPr>
          <p:cNvSpPr/>
          <p:nvPr/>
        </p:nvSpPr>
        <p:spPr>
          <a:xfrm>
            <a:off x="2437046" y="1216227"/>
            <a:ext cx="1473480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답변 없는 문의만 보기</a:t>
            </a:r>
            <a:endParaRPr lang="en-US" altLang="ko-KR" sz="100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5AB1942D-478E-B390-C003-20E0C125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985" y="131421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B36D1828-5B41-96E3-7882-AF50F9AB0054}"/>
              </a:ext>
            </a:extLst>
          </p:cNvPr>
          <p:cNvSpPr/>
          <p:nvPr/>
        </p:nvSpPr>
        <p:spPr>
          <a:xfrm>
            <a:off x="2343873" y="120312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17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998835"/>
              </p:ext>
            </p:extLst>
          </p:nvPr>
        </p:nvGraphicFramePr>
        <p:xfrm>
          <a:off x="1330400" y="881624"/>
          <a:ext cx="9394749" cy="13680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82460">
                  <a:extLst>
                    <a:ext uri="{9D8B030D-6E8A-4147-A177-3AD203B41FA5}">
                      <a16:colId xmlns:a16="http://schemas.microsoft.com/office/drawing/2014/main" val="1910507120"/>
                    </a:ext>
                  </a:extLst>
                </a:gridCol>
                <a:gridCol w="188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4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9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홈페이지소개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커뮤니티 관리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게시판 관리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회원 관리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배너 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영화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드라마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OTT</a:t>
                      </a: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소식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자주하는 질문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이벤트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불편 사항 접수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/>
                        <a:t>커뮤니티</a:t>
                      </a:r>
                      <a:endParaRPr lang="en-US" altLang="ko-KR" sz="1000" dirty="0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 리스트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탈퇴 회원 리스트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메일 관리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SMS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대량 메일 발송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배너관리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17356"/>
              </p:ext>
            </p:extLst>
          </p:nvPr>
        </p:nvGraphicFramePr>
        <p:xfrm>
          <a:off x="1330400" y="4082403"/>
          <a:ext cx="9391005" cy="18939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78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8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82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82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96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통계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기본 정책 관리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4282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방문자 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페이지 뷰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가입자 수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OTT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가입 수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조회수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포인트 통계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탈퇴 사유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접근 권한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 화면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메인 화면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indent="-72000" algn="l">
                        <a:lnSpc>
                          <a:spcPts val="14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indent="-72000" algn="l">
                        <a:lnSpc>
                          <a:spcPts val="14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사이트맵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98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654229" y="307094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이용자 스토리보드의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 err="1">
                <a:solidFill>
                  <a:schemeClr val="tx1"/>
                </a:solidFill>
              </a:rPr>
              <a:t>고객센터</a:t>
            </a:r>
            <a:r>
              <a:rPr lang="ko-KR" altLang="en-US" sz="900" b="1" dirty="0">
                <a:solidFill>
                  <a:schemeClr val="tx1"/>
                </a:solidFill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커뮤니티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※ </a:t>
            </a:r>
            <a:r>
              <a:rPr lang="ko-KR" altLang="en-US" sz="900" dirty="0">
                <a:solidFill>
                  <a:schemeClr val="tx1"/>
                </a:solidFill>
              </a:rPr>
              <a:t>관리자의 상세 보기 화면은 이용자 화면과 동일하되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글쓰기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수정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삭제 기능이 추가됩니다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작성일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월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일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초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(</a:t>
            </a:r>
            <a:r>
              <a:rPr lang="ko-KR" altLang="en-US" sz="900" dirty="0">
                <a:solidFill>
                  <a:schemeClr val="tx1"/>
                </a:solidFill>
              </a:rPr>
              <a:t>예</a:t>
            </a:r>
            <a:r>
              <a:rPr lang="en-US" altLang="ko-KR" sz="900" dirty="0">
                <a:solidFill>
                  <a:schemeClr val="tx1"/>
                </a:solidFill>
              </a:rPr>
              <a:t>) 2017-01-01 12:20:20</a:t>
            </a: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댓글 작성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취소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작성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댓글 에디터 보임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댓글 에디터 숨김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댓글 수정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삭제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작성한 댓글 수정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삭제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Confirm(‘</a:t>
            </a:r>
            <a:r>
              <a:rPr lang="ko-KR" altLang="en-US" sz="900" dirty="0">
                <a:solidFill>
                  <a:schemeClr val="tx1"/>
                </a:solidFill>
              </a:rPr>
              <a:t>댓글을 삭제하시겠습니까</a:t>
            </a:r>
            <a:r>
              <a:rPr lang="en-US" altLang="ko-KR" sz="900" dirty="0">
                <a:solidFill>
                  <a:schemeClr val="tx1"/>
                </a:solidFill>
              </a:rPr>
              <a:t>?’)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]: </a:t>
            </a:r>
            <a:r>
              <a:rPr lang="ko-KR" altLang="en-US" sz="900" dirty="0">
                <a:solidFill>
                  <a:schemeClr val="tx1"/>
                </a:solidFill>
              </a:rPr>
              <a:t>댓글 삭제 →</a:t>
            </a:r>
            <a:r>
              <a:rPr lang="en-US" altLang="ko-KR" sz="900" dirty="0">
                <a:solidFill>
                  <a:schemeClr val="tx1"/>
                </a:solidFill>
              </a:rPr>
              <a:t> Alert(‘</a:t>
            </a:r>
            <a:r>
              <a:rPr lang="ko-KR" altLang="en-US" sz="900" dirty="0">
                <a:solidFill>
                  <a:schemeClr val="tx1"/>
                </a:solidFill>
              </a:rPr>
              <a:t>댓글이 삭제 되었습니다</a:t>
            </a:r>
            <a:r>
              <a:rPr lang="en-US" altLang="ko-KR" sz="900" dirty="0">
                <a:solidFill>
                  <a:schemeClr val="tx1"/>
                </a:solidFill>
              </a:rPr>
              <a:t>.’)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]: Alert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]: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글쓰기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글쓰기 페이지</a:t>
            </a:r>
            <a:r>
              <a:rPr lang="en-US" altLang="ko-KR" sz="900" dirty="0">
                <a:solidFill>
                  <a:schemeClr val="tx1"/>
                </a:solidFill>
              </a:rPr>
              <a:t>(26</a:t>
            </a:r>
            <a:r>
              <a:rPr lang="ko-KR" altLang="en-US" sz="900" dirty="0">
                <a:solidFill>
                  <a:schemeClr val="tx1"/>
                </a:solidFill>
              </a:rPr>
              <a:t>쪽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수정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글 수정 상태로 변경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</a:rPr>
              <a:t>삭제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Confirm('</a:t>
            </a:r>
            <a:r>
              <a:rPr lang="ko-KR" altLang="en-US" sz="900" dirty="0">
                <a:solidFill>
                  <a:schemeClr val="tx1"/>
                </a:solidFill>
              </a:rPr>
              <a:t>글을 삭제하시겠습니까</a:t>
            </a:r>
            <a:r>
              <a:rPr lang="en-US" altLang="ko-KR" sz="900" dirty="0">
                <a:solidFill>
                  <a:schemeClr val="tx1"/>
                </a:solidFill>
              </a:rPr>
              <a:t>?')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글 삭제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커뮤니티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리스트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87043"/>
            <a:ext cx="23791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커뮤니티 리스트 </a:t>
            </a:r>
            <a:r>
              <a:rPr lang="en-US" altLang="ko-KR" sz="900" dirty="0"/>
              <a:t>&gt; </a:t>
            </a:r>
            <a:r>
              <a:rPr lang="ko-KR" altLang="en-US" sz="900" dirty="0"/>
              <a:t>상세 보기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24609" y="667436"/>
            <a:ext cx="132087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| </a:t>
            </a:r>
            <a:r>
              <a:rPr lang="ko-KR" altLang="en-US" sz="1100" b="1" dirty="0">
                <a:latin typeface="+mn-ea"/>
              </a:rPr>
              <a:t>커뮤니티 상세 보기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sp>
        <p:nvSpPr>
          <p:cNvPr id="52" name="직사각형 51"/>
          <p:cNvSpPr/>
          <p:nvPr/>
        </p:nvSpPr>
        <p:spPr>
          <a:xfrm>
            <a:off x="2470353" y="1157573"/>
            <a:ext cx="24144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1" dirty="0">
                <a:latin typeface="+mn-ea"/>
              </a:rPr>
              <a:t>{</a:t>
            </a:r>
            <a:r>
              <a:rPr lang="ko-KR" altLang="en-US" sz="1000" b="1" dirty="0">
                <a:latin typeface="+mn-ea"/>
              </a:rPr>
              <a:t>제목 표기</a:t>
            </a:r>
            <a:r>
              <a:rPr lang="en-US" altLang="ko-KR" sz="1000" b="1" dirty="0">
                <a:latin typeface="+mn-ea"/>
              </a:rPr>
              <a:t>} </a:t>
            </a:r>
            <a:r>
              <a:rPr lang="ko-KR" altLang="en-US" sz="1000" b="1" dirty="0">
                <a:latin typeface="+mn-ea"/>
              </a:rPr>
              <a:t>관리자님께 문의 드립니다</a:t>
            </a:r>
            <a:r>
              <a:rPr lang="en-US" altLang="ko-KR" sz="1000" b="1" dirty="0">
                <a:latin typeface="+mn-ea"/>
              </a:rPr>
              <a:t>.</a:t>
            </a:r>
            <a:endParaRPr lang="ko-KR" altLang="en-US" sz="1000" b="1" dirty="0">
              <a:latin typeface="+mn-ea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2396555" y="1467021"/>
            <a:ext cx="595416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505075" y="1504083"/>
            <a:ext cx="57245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</a:rPr>
              <a:t>{</a:t>
            </a:r>
            <a:r>
              <a:rPr lang="ko-KR" altLang="en-US" sz="900" dirty="0">
                <a:latin typeface="+mn-ea"/>
              </a:rPr>
              <a:t>내용표기</a:t>
            </a:r>
            <a:r>
              <a:rPr lang="en-US" altLang="ko-KR" sz="900" dirty="0">
                <a:latin typeface="+mn-ea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+mn-ea"/>
              </a:rPr>
              <a:t>영화 리뷰를 남기고 싶어 리뷰 버튼을 클릭하면</a:t>
            </a:r>
            <a:r>
              <a:rPr lang="en-US" altLang="ko-KR" sz="900" dirty="0">
                <a:latin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+mn-ea"/>
              </a:rPr>
              <a:t>이용 가능한 등급이 아니라고 합니다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어떻게 하면 이용 할 수 있는 등급이 되나요</a:t>
            </a:r>
            <a:r>
              <a:rPr lang="en-US" altLang="ko-KR" sz="900" dirty="0">
                <a:latin typeface="+mn-ea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+mn-ea"/>
              </a:rPr>
              <a:t>빠른 답변 부탁드립니다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2396555" y="1089756"/>
            <a:ext cx="595416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603253" y="4249166"/>
            <a:ext cx="5756523" cy="501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+mn-ea"/>
              </a:rPr>
              <a:t>안녕하세요</a:t>
            </a:r>
            <a:r>
              <a:rPr lang="en-US" altLang="ko-KR" sz="900" dirty="0">
                <a:latin typeface="+mn-ea"/>
              </a:rPr>
              <a:t>! </a:t>
            </a:r>
            <a:r>
              <a:rPr lang="ko-KR" altLang="en-US" sz="900" dirty="0">
                <a:latin typeface="+mn-ea"/>
              </a:rPr>
              <a:t>고객님 저희 </a:t>
            </a:r>
            <a:r>
              <a:rPr lang="en-US" altLang="ko-KR" sz="900" dirty="0">
                <a:latin typeface="+mn-ea"/>
              </a:rPr>
              <a:t>MONOTT </a:t>
            </a:r>
            <a:r>
              <a:rPr lang="ko-KR" altLang="en-US" sz="900" dirty="0">
                <a:latin typeface="+mn-ea"/>
              </a:rPr>
              <a:t>본인인증이 완료된 고객님만 이용할 수 있는 서비스입니다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+mn-ea"/>
              </a:rPr>
              <a:t>확인 결과 고객님은 아직 본인인증 절차가 진행되지 않습니다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본인인증 후 진행해 주세요</a:t>
            </a:r>
            <a:r>
              <a:rPr lang="en-US" altLang="ko-KR" sz="1000" dirty="0">
                <a:latin typeface="+mn-ea"/>
              </a:rPr>
              <a:t>!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2409453" y="2804345"/>
            <a:ext cx="12105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latin typeface="+mn-ea"/>
              </a:rPr>
              <a:t>작성된 </a:t>
            </a:r>
            <a:r>
              <a:rPr lang="ko-KR" altLang="en-US" sz="1000" b="1" dirty="0" err="1">
                <a:latin typeface="+mn-ea"/>
              </a:rPr>
              <a:t>댓글</a:t>
            </a:r>
            <a:r>
              <a:rPr lang="ko-KR" altLang="en-US" sz="1000" b="1" dirty="0">
                <a:latin typeface="+mn-ea"/>
              </a:rPr>
              <a:t> </a:t>
            </a:r>
            <a:r>
              <a:rPr lang="en-US" altLang="ko-KR" sz="1000" b="1" dirty="0">
                <a:latin typeface="+mn-ea"/>
              </a:rPr>
              <a:t>(1</a:t>
            </a:r>
            <a:r>
              <a:rPr lang="ko-KR" altLang="en-US" sz="1000" b="1" dirty="0">
                <a:latin typeface="+mn-ea"/>
              </a:rPr>
              <a:t>개</a:t>
            </a:r>
            <a:r>
              <a:rPr lang="en-US" altLang="ko-KR" sz="1000" b="1" dirty="0">
                <a:latin typeface="+mn-ea"/>
              </a:rPr>
              <a:t>)</a:t>
            </a:r>
          </a:p>
        </p:txBody>
      </p:sp>
      <p:cxnSp>
        <p:nvCxnSpPr>
          <p:cNvPr id="59" name="직선 연결선 58"/>
          <p:cNvCxnSpPr/>
          <p:nvPr/>
        </p:nvCxnSpPr>
        <p:spPr>
          <a:xfrm>
            <a:off x="2462300" y="2748464"/>
            <a:ext cx="590065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467745" y="3093262"/>
            <a:ext cx="590065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411839" y="1159835"/>
            <a:ext cx="2002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{</a:t>
            </a:r>
            <a:r>
              <a:rPr lang="ko-KR" altLang="en-US" sz="1000" dirty="0">
                <a:latin typeface="+mn-ea"/>
              </a:rPr>
              <a:t>작성자 </a:t>
            </a:r>
            <a:r>
              <a:rPr lang="en-US" altLang="ko-KR" sz="1000" dirty="0">
                <a:latin typeface="+mn-ea"/>
              </a:rPr>
              <a:t>ID </a:t>
            </a:r>
            <a:r>
              <a:rPr lang="ko-KR" altLang="en-US" sz="1000" dirty="0">
                <a:latin typeface="+mn-ea"/>
              </a:rPr>
              <a:t>표기</a:t>
            </a:r>
            <a:r>
              <a:rPr lang="en-US" altLang="ko-KR" sz="1000" dirty="0">
                <a:latin typeface="+mn-ea"/>
              </a:rPr>
              <a:t>} | {</a:t>
            </a:r>
            <a:r>
              <a:rPr lang="ko-KR" altLang="en-US" sz="1000" dirty="0">
                <a:latin typeface="+mn-ea"/>
              </a:rPr>
              <a:t>작성일 표기</a:t>
            </a:r>
            <a:r>
              <a:rPr lang="en-US" altLang="ko-KR" sz="1000" dirty="0">
                <a:latin typeface="+mn-ea"/>
              </a:rPr>
              <a:t>}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574119" y="3804478"/>
            <a:ext cx="2002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{</a:t>
            </a:r>
            <a:r>
              <a:rPr lang="ko-KR" altLang="en-US" sz="1000" dirty="0">
                <a:latin typeface="+mn-ea"/>
              </a:rPr>
              <a:t>작성자 </a:t>
            </a:r>
            <a:r>
              <a:rPr lang="en-US" altLang="ko-KR" sz="1000" dirty="0">
                <a:latin typeface="+mn-ea"/>
              </a:rPr>
              <a:t>ID </a:t>
            </a:r>
            <a:r>
              <a:rPr lang="ko-KR" altLang="en-US" sz="1000" dirty="0">
                <a:latin typeface="+mn-ea"/>
              </a:rPr>
              <a:t>표기</a:t>
            </a:r>
            <a:r>
              <a:rPr lang="en-US" altLang="ko-KR" sz="1000" dirty="0">
                <a:latin typeface="+mn-ea"/>
              </a:rPr>
              <a:t>} | {</a:t>
            </a:r>
            <a:r>
              <a:rPr lang="ko-KR" altLang="en-US" sz="1000" dirty="0">
                <a:latin typeface="+mn-ea"/>
              </a:rPr>
              <a:t>작성일 표기</a:t>
            </a:r>
            <a:r>
              <a:rPr lang="en-US" altLang="ko-KR" sz="1000" dirty="0">
                <a:latin typeface="+mn-ea"/>
              </a:rPr>
              <a:t>}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598074" y="3991231"/>
            <a:ext cx="77457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{</a:t>
            </a:r>
            <a:r>
              <a:rPr lang="ko-KR" altLang="en-US" sz="1000" dirty="0">
                <a:latin typeface="+mn-ea"/>
              </a:rPr>
              <a:t>내용표기</a:t>
            </a:r>
            <a:r>
              <a:rPr lang="en-US" altLang="ko-KR" sz="1000" dirty="0">
                <a:latin typeface="+mn-ea"/>
              </a:rPr>
              <a:t>}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416075" y="3745840"/>
            <a:ext cx="370980" cy="299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└</a:t>
            </a:r>
            <a:endParaRPr lang="en-US" altLang="ko-KR" sz="1000" dirty="0"/>
          </a:p>
        </p:txBody>
      </p:sp>
      <p:sp>
        <p:nvSpPr>
          <p:cNvPr id="72" name="직사각형 71"/>
          <p:cNvSpPr>
            <a:spLocks noChangeArrowheads="1"/>
          </p:cNvSpPr>
          <p:nvPr/>
        </p:nvSpPr>
        <p:spPr bwMode="auto">
          <a:xfrm>
            <a:off x="2488084" y="3201802"/>
            <a:ext cx="4846167" cy="49506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-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최대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000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자까지 작성할 수 있습니다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띄어쓰기 포함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).</a:t>
            </a:r>
          </a:p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※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욕설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영업에 방해되는 글은 관리자에 의해 삭제됩니다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73" name="직사각형 72"/>
          <p:cNvSpPr>
            <a:spLocks noChangeArrowheads="1"/>
          </p:cNvSpPr>
          <p:nvPr/>
        </p:nvSpPr>
        <p:spPr bwMode="auto">
          <a:xfrm>
            <a:off x="7439025" y="3196489"/>
            <a:ext cx="879846" cy="4908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등록</a:t>
            </a:r>
            <a:endParaRPr lang="en-US" altLang="ko-KR" sz="1000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628168" y="2857485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/>
              <a:t>작성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975937" y="2857485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7628668" y="4579027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/>
              <a:t>수정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7976437" y="4579027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타원 34"/>
          <p:cNvSpPr/>
          <p:nvPr/>
        </p:nvSpPr>
        <p:spPr>
          <a:xfrm>
            <a:off x="4378872" y="281744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8359775" y="117477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&gt; </a:t>
            </a:r>
            <a:r>
              <a:rPr lang="ko-KR" altLang="en-US" dirty="0"/>
              <a:t>커뮤니티 리스트 </a:t>
            </a:r>
            <a:r>
              <a:rPr lang="en-US" altLang="ko-KR" dirty="0"/>
              <a:t>&gt; </a:t>
            </a:r>
            <a:r>
              <a:rPr lang="ko-KR" altLang="en-US" dirty="0"/>
              <a:t>상세 보기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2487985" y="4814102"/>
            <a:ext cx="59541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 bwMode="auto">
          <a:xfrm>
            <a:off x="7718276" y="5085208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삭제</a:t>
            </a:r>
          </a:p>
        </p:txBody>
      </p:sp>
      <p:sp>
        <p:nvSpPr>
          <p:cNvPr id="46" name="직사각형 45"/>
          <p:cNvSpPr/>
          <p:nvPr/>
        </p:nvSpPr>
        <p:spPr bwMode="auto">
          <a:xfrm>
            <a:off x="6943182" y="5085208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수정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6168088" y="5085208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글쓰기</a:t>
            </a:r>
          </a:p>
        </p:txBody>
      </p:sp>
      <p:sp>
        <p:nvSpPr>
          <p:cNvPr id="48" name="타원 47"/>
          <p:cNvSpPr/>
          <p:nvPr/>
        </p:nvSpPr>
        <p:spPr>
          <a:xfrm>
            <a:off x="6420088" y="49087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7195182" y="49087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7970276" y="49087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8350243" y="454559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6158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E215BF9B-4901-444C-AC2B-EB6DE49CA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05" y="1729631"/>
            <a:ext cx="5955217" cy="3712071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sp>
        <p:nvSpPr>
          <p:cNvPr id="22" name="직사각형 21"/>
          <p:cNvSpPr/>
          <p:nvPr/>
        </p:nvSpPr>
        <p:spPr>
          <a:xfrm>
            <a:off x="8911127" y="323131"/>
            <a:ext cx="2137873" cy="653486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이용자 스토리보드의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</a:rPr>
              <a:t>고객센터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커뮤니티</a:t>
            </a:r>
            <a:r>
              <a:rPr lang="en-US" altLang="ko-KR" sz="900" b="1" dirty="0">
                <a:solidFill>
                  <a:schemeClr val="tx1"/>
                </a:solidFill>
              </a:rPr>
              <a:t>]</a:t>
            </a:r>
            <a:r>
              <a:rPr lang="ko-KR" altLang="en-US" sz="900" b="1" dirty="0">
                <a:solidFill>
                  <a:schemeClr val="tx1"/>
                </a:solidFill>
              </a:rPr>
              <a:t>에 등록할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게시물을 작성하는 화면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※ </a:t>
            </a:r>
            <a:r>
              <a:rPr lang="ko-KR" altLang="en-US" sz="900" dirty="0">
                <a:solidFill>
                  <a:schemeClr val="tx1"/>
                </a:solidFill>
              </a:rPr>
              <a:t>공지사항 글쓰기 화면과 동일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중요 공지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중요 공지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항목을 체크하면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공지사항 게시판의 위쪽에 한 번 더 노출됨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제목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제목의 길이는 </a:t>
            </a:r>
            <a:r>
              <a:rPr lang="en-US" altLang="ko-KR" sz="900" dirty="0">
                <a:solidFill>
                  <a:schemeClr val="tx1"/>
                </a:solidFill>
              </a:rPr>
              <a:t>000</a:t>
            </a:r>
            <a:r>
              <a:rPr lang="ko-KR" altLang="en-US" sz="900" dirty="0">
                <a:solidFill>
                  <a:schemeClr val="tx1"/>
                </a:solidFill>
              </a:rPr>
              <a:t>자로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제한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작성 완료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]:</a:t>
            </a:r>
            <a:r>
              <a:rPr lang="ko-KR" altLang="en-US" sz="900" dirty="0">
                <a:solidFill>
                  <a:schemeClr val="tx1"/>
                </a:solidFill>
              </a:rPr>
              <a:t> 검사 진행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글 정상 등록</a:t>
            </a:r>
            <a:r>
              <a:rPr lang="en-US" altLang="ko-KR" sz="900" dirty="0">
                <a:solidFill>
                  <a:schemeClr val="tx1"/>
                </a:solidFill>
              </a:rPr>
              <a:t>: alert(‘</a:t>
            </a:r>
            <a:r>
              <a:rPr lang="ko-KR" altLang="en-US" sz="900" dirty="0">
                <a:solidFill>
                  <a:schemeClr val="tx1"/>
                </a:solidFill>
              </a:rPr>
              <a:t>글이 등록되었습니다</a:t>
            </a:r>
            <a:r>
              <a:rPr lang="en-US" altLang="ko-KR" sz="900" dirty="0">
                <a:solidFill>
                  <a:schemeClr val="tx1"/>
                </a:solidFill>
              </a:rPr>
              <a:t>.')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[</a:t>
            </a:r>
            <a:r>
              <a:rPr lang="ko-KR" altLang="en-US" sz="900" dirty="0">
                <a:solidFill>
                  <a:schemeClr val="tx1"/>
                </a:solidFill>
              </a:rPr>
              <a:t>커뮤니티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게시판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제목 </a:t>
            </a:r>
            <a:r>
              <a:rPr lang="ko-KR" altLang="en-US" sz="900" dirty="0" err="1">
                <a:solidFill>
                  <a:schemeClr val="tx1"/>
                </a:solidFill>
              </a:rPr>
              <a:t>미입력</a:t>
            </a:r>
            <a:r>
              <a:rPr lang="en-US" altLang="ko-KR" sz="900" dirty="0">
                <a:solidFill>
                  <a:schemeClr val="tx1"/>
                </a:solidFill>
              </a:rPr>
              <a:t>: alert('</a:t>
            </a:r>
            <a:r>
              <a:rPr lang="ko-KR" altLang="en-US" sz="900" dirty="0">
                <a:solidFill>
                  <a:schemeClr val="tx1"/>
                </a:solidFill>
              </a:rPr>
              <a:t>제목을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!')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내용 </a:t>
            </a:r>
            <a:r>
              <a:rPr lang="ko-KR" altLang="en-US" sz="900" dirty="0" err="1">
                <a:solidFill>
                  <a:schemeClr val="tx1"/>
                </a:solidFill>
              </a:rPr>
              <a:t>미입력</a:t>
            </a:r>
            <a:r>
              <a:rPr lang="en-US" altLang="ko-KR" sz="900" dirty="0">
                <a:solidFill>
                  <a:schemeClr val="tx1"/>
                </a:solidFill>
              </a:rPr>
              <a:t>: alert('</a:t>
            </a:r>
            <a:r>
              <a:rPr lang="ko-KR" altLang="en-US" sz="900" dirty="0">
                <a:solidFill>
                  <a:schemeClr val="tx1"/>
                </a:solidFill>
              </a:rPr>
              <a:t>내용을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!')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작성 취소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Confirm(‘</a:t>
            </a:r>
            <a:r>
              <a:rPr lang="ko-KR" altLang="en-US" sz="900" dirty="0">
                <a:solidFill>
                  <a:schemeClr val="tx1"/>
                </a:solidFill>
              </a:rPr>
              <a:t>글 작성을 취소하시겠습니까</a:t>
            </a:r>
            <a:r>
              <a:rPr lang="en-US" altLang="ko-KR" sz="900" dirty="0">
                <a:solidFill>
                  <a:schemeClr val="tx1"/>
                </a:solidFill>
              </a:rPr>
              <a:t>?')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]: </a:t>
            </a:r>
            <a:r>
              <a:rPr lang="ko-KR" altLang="en-US" sz="900" dirty="0">
                <a:solidFill>
                  <a:schemeClr val="tx1"/>
                </a:solidFill>
              </a:rPr>
              <a:t>작성 중인 글은 사라지고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커뮤니티 게시판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]: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에디터</a:t>
            </a:r>
            <a:r>
              <a:rPr lang="en-US" altLang="ko-KR" sz="900" b="1" dirty="0">
                <a:solidFill>
                  <a:schemeClr val="tx1"/>
                </a:solidFill>
              </a:rPr>
              <a:t>, HTML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에디터</a:t>
            </a:r>
            <a:r>
              <a:rPr lang="en-US" altLang="ko-KR" sz="900" dirty="0">
                <a:solidFill>
                  <a:schemeClr val="tx1"/>
                </a:solidFill>
              </a:rPr>
              <a:t>, HTML</a:t>
            </a:r>
            <a:r>
              <a:rPr lang="ko-KR" altLang="en-US" sz="900" dirty="0">
                <a:solidFill>
                  <a:schemeClr val="tx1"/>
                </a:solidFill>
              </a:rPr>
              <a:t> 둘 중 작성 방식을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선택하여 글 등록 가능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67199"/>
            <a:ext cx="18662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커뮤니티 </a:t>
            </a:r>
            <a:r>
              <a:rPr lang="en-US" altLang="ko-KR" sz="900" dirty="0"/>
              <a:t>&gt; </a:t>
            </a:r>
            <a:r>
              <a:rPr lang="ko-KR" altLang="en-US" sz="900" dirty="0"/>
              <a:t>글쓰기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47592"/>
            <a:ext cx="103714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커뮤니티 글쓰기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60221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게시판 관리 </a:t>
            </a:r>
            <a:r>
              <a:rPr lang="en-US" altLang="ko-KR"/>
              <a:t>&gt; </a:t>
            </a:r>
            <a:r>
              <a:rPr lang="ko-KR" altLang="en-US"/>
              <a:t>커뮤니티 </a:t>
            </a:r>
            <a:r>
              <a:rPr lang="en-US" altLang="ko-KR"/>
              <a:t>&gt; </a:t>
            </a:r>
            <a:r>
              <a:rPr lang="ko-KR" altLang="en-US"/>
              <a:t>글쓰기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4894D8A-848E-4C27-B4D7-9E7587401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00" y="1747332"/>
            <a:ext cx="5947421" cy="3292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에디터</a:t>
            </a:r>
            <a:r>
              <a:rPr lang="en-US" altLang="ko-KR" sz="1000" dirty="0"/>
              <a:t>(editor)</a:t>
            </a:r>
            <a:r>
              <a:rPr lang="ko-KR" altLang="en-US" sz="1000" dirty="0"/>
              <a:t> 기능</a:t>
            </a:r>
            <a:endParaRPr lang="en-US" altLang="ko-KR" sz="1000" dirty="0"/>
          </a:p>
        </p:txBody>
      </p:sp>
      <p:sp>
        <p:nvSpPr>
          <p:cNvPr id="26" name="모서리가 둥근 직사각형 10">
            <a:extLst>
              <a:ext uri="{FF2B5EF4-FFF2-40B4-BE49-F238E27FC236}">
                <a16:creationId xmlns:a16="http://schemas.microsoft.com/office/drawing/2014/main" id="{76355C89-8F46-43C0-8F4B-2E90DB7B0B32}"/>
              </a:ext>
            </a:extLst>
          </p:cNvPr>
          <p:cNvSpPr/>
          <p:nvPr/>
        </p:nvSpPr>
        <p:spPr>
          <a:xfrm>
            <a:off x="4611581" y="5613902"/>
            <a:ext cx="735448" cy="28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작성 완료</a:t>
            </a:r>
          </a:p>
        </p:txBody>
      </p:sp>
      <p:sp>
        <p:nvSpPr>
          <p:cNvPr id="27" name="모서리가 둥근 직사각형 11">
            <a:extLst>
              <a:ext uri="{FF2B5EF4-FFF2-40B4-BE49-F238E27FC236}">
                <a16:creationId xmlns:a16="http://schemas.microsoft.com/office/drawing/2014/main" id="{C993ADEA-2DED-4FA9-8986-0B812BDCFC49}"/>
              </a:ext>
            </a:extLst>
          </p:cNvPr>
          <p:cNvSpPr/>
          <p:nvPr/>
        </p:nvSpPr>
        <p:spPr>
          <a:xfrm>
            <a:off x="5576576" y="5613902"/>
            <a:ext cx="735448" cy="28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작성 취소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FAA289-2CF7-4B68-8CA8-8324ECAFA1CC}"/>
              </a:ext>
            </a:extLst>
          </p:cNvPr>
          <p:cNvSpPr/>
          <p:nvPr/>
        </p:nvSpPr>
        <p:spPr>
          <a:xfrm>
            <a:off x="2546648" y="2170937"/>
            <a:ext cx="1465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내용을 입력해 주세요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!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52939E2-A8AB-4988-8F4F-0AF113D09457}"/>
              </a:ext>
            </a:extLst>
          </p:cNvPr>
          <p:cNvSpPr/>
          <p:nvPr/>
        </p:nvSpPr>
        <p:spPr>
          <a:xfrm>
            <a:off x="4511848" y="564990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6F33E3D-DCEB-4A34-ADCA-57857610E837}"/>
              </a:ext>
            </a:extLst>
          </p:cNvPr>
          <p:cNvSpPr/>
          <p:nvPr/>
        </p:nvSpPr>
        <p:spPr>
          <a:xfrm>
            <a:off x="5447952" y="564990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양쪽 모서리가 둥근 사각형 28">
            <a:extLst>
              <a:ext uri="{FF2B5EF4-FFF2-40B4-BE49-F238E27FC236}">
                <a16:creationId xmlns:a16="http://schemas.microsoft.com/office/drawing/2014/main" id="{DCD367DA-2BBD-41C0-B747-4E800F19F294}"/>
              </a:ext>
            </a:extLst>
          </p:cNvPr>
          <p:cNvSpPr/>
          <p:nvPr/>
        </p:nvSpPr>
        <p:spPr bwMode="auto">
          <a:xfrm>
            <a:off x="7565952" y="5227422"/>
            <a:ext cx="764679" cy="214511"/>
          </a:xfrm>
          <a:prstGeom prst="round2Same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/>
              <a:t>HTML</a:t>
            </a:r>
            <a:endParaRPr lang="ko-KR" altLang="en-US" sz="1000" dirty="0"/>
          </a:p>
        </p:txBody>
      </p:sp>
      <p:sp>
        <p:nvSpPr>
          <p:cNvPr id="46" name="양쪽 모서리가 둥근 사각형 29">
            <a:extLst>
              <a:ext uri="{FF2B5EF4-FFF2-40B4-BE49-F238E27FC236}">
                <a16:creationId xmlns:a16="http://schemas.microsoft.com/office/drawing/2014/main" id="{36DBBF6B-0B35-45B0-A825-88397F25DB16}"/>
              </a:ext>
            </a:extLst>
          </p:cNvPr>
          <p:cNvSpPr/>
          <p:nvPr/>
        </p:nvSpPr>
        <p:spPr bwMode="auto">
          <a:xfrm>
            <a:off x="6801570" y="5227422"/>
            <a:ext cx="764679" cy="214511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에디터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D56A370-840F-4854-83E4-AE367B51FA9F}"/>
              </a:ext>
            </a:extLst>
          </p:cNvPr>
          <p:cNvSpPr/>
          <p:nvPr/>
        </p:nvSpPr>
        <p:spPr>
          <a:xfrm>
            <a:off x="7465094" y="512238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63A7023-F436-4DF0-A43B-62F5C65A7881}"/>
              </a:ext>
            </a:extLst>
          </p:cNvPr>
          <p:cNvSpPr/>
          <p:nvPr/>
        </p:nvSpPr>
        <p:spPr>
          <a:xfrm>
            <a:off x="2427000" y="1318637"/>
            <a:ext cx="441146" cy="298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제목</a:t>
            </a:r>
            <a:endParaRPr lang="en-US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5F29091-35A6-4021-A9A7-E6F9FA19B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731" y="1357296"/>
            <a:ext cx="4519646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제목을 입력해 주세요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!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E0EA69-3A30-440A-8467-92D72304F148}"/>
              </a:ext>
            </a:extLst>
          </p:cNvPr>
          <p:cNvSpPr/>
          <p:nvPr/>
        </p:nvSpPr>
        <p:spPr>
          <a:xfrm>
            <a:off x="2649941" y="984872"/>
            <a:ext cx="726481" cy="298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EE78CA0A-AE2E-47C5-8DCA-E9E4E8026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801" y="1082317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id="{A8649090-8003-427F-973A-80A50373F7E4}"/>
              </a:ext>
            </a:extLst>
          </p:cNvPr>
          <p:cNvSpPr/>
          <p:nvPr/>
        </p:nvSpPr>
        <p:spPr>
          <a:xfrm>
            <a:off x="3362884" y="103816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81933FC-B9D4-4EB5-95A0-92BAE319FF47}"/>
              </a:ext>
            </a:extLst>
          </p:cNvPr>
          <p:cNvSpPr/>
          <p:nvPr/>
        </p:nvSpPr>
        <p:spPr>
          <a:xfrm>
            <a:off x="7369274" y="136739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5469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78831" y="307094"/>
            <a:ext cx="2138400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이용자 계정의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</a:rPr>
              <a:t>고객센터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자주 하는 질문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관리자는 모든 </a:t>
            </a:r>
            <a:r>
              <a:rPr lang="ko-KR" altLang="en-US" sz="900" dirty="0" err="1">
                <a:solidFill>
                  <a:schemeClr val="tx1"/>
                </a:solidFill>
              </a:rPr>
              <a:t>문의글</a:t>
            </a:r>
            <a:r>
              <a:rPr lang="ko-KR" altLang="en-US" sz="900" dirty="0">
                <a:solidFill>
                  <a:schemeClr val="tx1"/>
                </a:solidFill>
              </a:rPr>
              <a:t> 수정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삭제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검색 바로 이동</a:t>
            </a:r>
            <a:r>
              <a:rPr lang="en-US" altLang="ko-KR" sz="900" b="1" dirty="0">
                <a:solidFill>
                  <a:schemeClr val="tx1"/>
                </a:solidFill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</a:rPr>
              <a:t>최대 </a:t>
            </a:r>
            <a:r>
              <a:rPr lang="en-US" altLang="ko-KR" sz="900" b="1" dirty="0">
                <a:solidFill>
                  <a:schemeClr val="tx1"/>
                </a:solidFill>
              </a:rPr>
              <a:t>5</a:t>
            </a:r>
            <a:r>
              <a:rPr lang="ko-KR" altLang="en-US" sz="900" b="1" dirty="0">
                <a:solidFill>
                  <a:schemeClr val="tx1"/>
                </a:solidFill>
              </a:rPr>
              <a:t>개</a:t>
            </a:r>
            <a:r>
              <a:rPr lang="en-US" altLang="ko-KR" sz="900" b="1" dirty="0">
                <a:solidFill>
                  <a:schemeClr val="tx1"/>
                </a:solidFill>
              </a:rPr>
              <a:t>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등록한 내용은 이용자 계정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자주 하는 질문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화면의 검색 창 아래에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추가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검색어를 등록할 수 있는 필드 추가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- 5</a:t>
            </a:r>
            <a:r>
              <a:rPr lang="ko-KR" altLang="en-US" sz="900" dirty="0">
                <a:solidFill>
                  <a:schemeClr val="tx1"/>
                </a:solidFill>
              </a:rPr>
              <a:t>개 필드 생성 후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추가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</a:rPr>
              <a:t>: Alert(“</a:t>
            </a:r>
            <a:r>
              <a:rPr lang="ko-KR" altLang="en-US" sz="900" dirty="0">
                <a:solidFill>
                  <a:schemeClr val="tx1"/>
                </a:solidFill>
              </a:rPr>
              <a:t>최대 </a:t>
            </a:r>
            <a:r>
              <a:rPr lang="en-US" altLang="ko-KR" sz="900" dirty="0">
                <a:solidFill>
                  <a:schemeClr val="tx1"/>
                </a:solidFill>
              </a:rPr>
              <a:t>5</a:t>
            </a:r>
            <a:r>
              <a:rPr lang="ko-KR" altLang="en-US" sz="900" dirty="0">
                <a:solidFill>
                  <a:schemeClr val="tx1"/>
                </a:solidFill>
              </a:rPr>
              <a:t>개만 사용할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수 있습니다</a:t>
            </a:r>
            <a:r>
              <a:rPr lang="en-US" altLang="ko-KR" sz="900" dirty="0">
                <a:solidFill>
                  <a:schemeClr val="tx1"/>
                </a:solidFill>
              </a:rPr>
              <a:t>.”)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필드 선택 후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선택 삭제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선택한 필드 삭제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저장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입력한 내용이 이용자 화면에 반영 됨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수정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삭제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수정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자주 하는 질문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답변 등록 팝업에서 수정</a:t>
            </a:r>
            <a:r>
              <a:rPr lang="en-US" altLang="ko-KR" sz="900" dirty="0">
                <a:solidFill>
                  <a:schemeClr val="tx1"/>
                </a:solidFill>
              </a:rPr>
              <a:t>(35</a:t>
            </a:r>
            <a:r>
              <a:rPr lang="ko-KR" altLang="en-US" sz="900" dirty="0">
                <a:solidFill>
                  <a:schemeClr val="tx1"/>
                </a:solidFill>
              </a:rPr>
              <a:t>쪽 참조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삭제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Confirm(“</a:t>
            </a:r>
            <a:r>
              <a:rPr lang="ko-KR" altLang="en-US" sz="900" dirty="0">
                <a:solidFill>
                  <a:schemeClr val="tx1"/>
                </a:solidFill>
              </a:rPr>
              <a:t>글을 삭제하시겠습니까</a:t>
            </a:r>
            <a:r>
              <a:rPr lang="en-US" altLang="ko-KR" sz="900" dirty="0">
                <a:solidFill>
                  <a:schemeClr val="tx1"/>
                </a:solidFill>
              </a:rPr>
              <a:t>?”)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]: </a:t>
            </a:r>
            <a:r>
              <a:rPr lang="ko-KR" altLang="en-US" sz="900" dirty="0">
                <a:solidFill>
                  <a:schemeClr val="tx1"/>
                </a:solidFill>
              </a:rPr>
              <a:t>글 삭제 →</a:t>
            </a:r>
            <a:r>
              <a:rPr lang="en-US" altLang="ko-KR" sz="900" dirty="0">
                <a:solidFill>
                  <a:schemeClr val="tx1"/>
                </a:solidFill>
              </a:rPr>
              <a:t> Alert(“</a:t>
            </a:r>
            <a:r>
              <a:rPr lang="ko-KR" altLang="en-US" sz="900" dirty="0">
                <a:solidFill>
                  <a:schemeClr val="tx1"/>
                </a:solidFill>
              </a:rPr>
              <a:t>글이 삭제 되었습니다</a:t>
            </a:r>
            <a:r>
              <a:rPr lang="en-US" altLang="ko-KR" sz="900" dirty="0">
                <a:solidFill>
                  <a:schemeClr val="tx1"/>
                </a:solidFill>
              </a:rPr>
              <a:t>.”)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]: Alert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]: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등록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질문 등록 팝업 노출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61231"/>
            <a:ext cx="20649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자주 하는 질문 리스트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3" y="641624"/>
            <a:ext cx="141865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자주 하는 질문 리스트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542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자주 하는 질문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sp>
        <p:nvSpPr>
          <p:cNvPr id="35" name="직사각형 34"/>
          <p:cNvSpPr/>
          <p:nvPr/>
        </p:nvSpPr>
        <p:spPr>
          <a:xfrm>
            <a:off x="3061188" y="3019585"/>
            <a:ext cx="518963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자주 하는 질문 </a:t>
            </a:r>
            <a:r>
              <a:rPr lang="en-US" altLang="ko-KR" sz="1050" b="1" dirty="0"/>
              <a:t>BEST  </a:t>
            </a:r>
            <a:r>
              <a:rPr lang="en-US" altLang="ko-KR" sz="1050" dirty="0"/>
              <a:t>| </a:t>
            </a:r>
            <a:r>
              <a:rPr lang="en-US" altLang="ko-KR" sz="1050" b="1" dirty="0"/>
              <a:t> </a:t>
            </a:r>
            <a:r>
              <a:rPr lang="ko-KR" altLang="en-US" sz="1050" dirty="0"/>
              <a:t>배송관련  </a:t>
            </a:r>
            <a:r>
              <a:rPr lang="en-US" altLang="ko-KR" sz="1050" dirty="0"/>
              <a:t>|  </a:t>
            </a:r>
            <a:r>
              <a:rPr lang="ko-KR" altLang="en-US" sz="1050" dirty="0"/>
              <a:t>상품구매</a:t>
            </a:r>
            <a:r>
              <a:rPr lang="en-US" altLang="ko-KR" sz="1050" dirty="0"/>
              <a:t>/</a:t>
            </a:r>
            <a:r>
              <a:rPr lang="ko-KR" altLang="en-US" sz="1050" dirty="0"/>
              <a:t>주문절차 및 취소  </a:t>
            </a:r>
            <a:r>
              <a:rPr lang="en-US" altLang="ko-KR" sz="1050" dirty="0"/>
              <a:t>|  </a:t>
            </a:r>
            <a:r>
              <a:rPr lang="ko-KR" altLang="en-US" sz="1050" dirty="0"/>
              <a:t>상품 판매방법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654194" y="3463116"/>
            <a:ext cx="40152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▶ </a:t>
            </a:r>
            <a:r>
              <a:rPr lang="en-US" altLang="ko-KR" sz="1050" b="1" dirty="0"/>
              <a:t>{</a:t>
            </a:r>
            <a:r>
              <a:rPr lang="ko-KR" altLang="en-US" sz="1050" b="1" dirty="0"/>
              <a:t>클릭한 카테고리 표기</a:t>
            </a:r>
            <a:r>
              <a:rPr lang="en-US" altLang="ko-KR" sz="1050" b="1" dirty="0"/>
              <a:t>} (</a:t>
            </a:r>
            <a:r>
              <a:rPr lang="ko-KR" altLang="en-US" sz="1050" b="1" dirty="0"/>
              <a:t>예</a:t>
            </a:r>
            <a:r>
              <a:rPr lang="en-US" altLang="ko-KR" sz="1050" b="1" dirty="0"/>
              <a:t>)</a:t>
            </a:r>
            <a:r>
              <a:rPr lang="ko-KR" altLang="en-US" sz="1050" b="1" dirty="0"/>
              <a:t>자주 하는 질문 </a:t>
            </a:r>
            <a:r>
              <a:rPr lang="en-US" altLang="ko-KR" sz="1050" b="1" dirty="0"/>
              <a:t>BEST</a:t>
            </a:r>
            <a:endParaRPr lang="ko-KR" altLang="en-US" sz="1050" b="1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348743"/>
              </p:ext>
            </p:extLst>
          </p:nvPr>
        </p:nvGraphicFramePr>
        <p:xfrm>
          <a:off x="2674284" y="3760553"/>
          <a:ext cx="5812956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5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064">
                  <a:extLst>
                    <a:ext uri="{9D8B030D-6E8A-4147-A177-3AD203B41FA5}">
                      <a16:colId xmlns:a16="http://schemas.microsoft.com/office/drawing/2014/main" val="15606981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 Q 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관리자에서 등록한 자주 하는 질문 제목 표기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}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닫기 ▲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   A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관리자에서 등록한 자주 하는 질문 내용 표기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2. Q 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회원가입을 했는데 게시판 글쓰기가 불가능 합니다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. . 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보기 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3. Q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비밀번호를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잊어벼렸어요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보기 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5" name="직선 연결선 44"/>
          <p:cNvCxnSpPr/>
          <p:nvPr/>
        </p:nvCxnSpPr>
        <p:spPr>
          <a:xfrm>
            <a:off x="2405766" y="904131"/>
            <a:ext cx="601163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167848" y="6462035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[1] [2] </a:t>
            </a:r>
            <a:r>
              <a:rPr lang="en-US" altLang="ko-KR" sz="900" b="1" dirty="0"/>
              <a:t>[3]</a:t>
            </a:r>
            <a:r>
              <a:rPr lang="en-US" altLang="ko-KR" sz="900" dirty="0"/>
              <a:t>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sp>
        <p:nvSpPr>
          <p:cNvPr id="54" name="직사각형 53"/>
          <p:cNvSpPr/>
          <p:nvPr/>
        </p:nvSpPr>
        <p:spPr bwMode="auto">
          <a:xfrm>
            <a:off x="7767410" y="6021288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등록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2414068" y="2132856"/>
            <a:ext cx="601163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2414068" y="1120552"/>
            <a:ext cx="109068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검색 바로 이동</a:t>
            </a:r>
          </a:p>
        </p:txBody>
      </p:sp>
      <p:sp>
        <p:nvSpPr>
          <p:cNvPr id="79" name="직사각형 78"/>
          <p:cNvSpPr>
            <a:spLocks noChangeArrowheads="1"/>
          </p:cNvSpPr>
          <p:nvPr/>
        </p:nvSpPr>
        <p:spPr bwMode="auto">
          <a:xfrm>
            <a:off x="4318142" y="2607892"/>
            <a:ext cx="2304306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6707371" y="2604072"/>
            <a:ext cx="735448" cy="2476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529509" y="1425955"/>
            <a:ext cx="309563" cy="1772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892401" y="1427635"/>
            <a:ext cx="546125" cy="16304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삭제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5006356" y="1825774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저장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393FA87-DB18-49C2-8DD4-F4F96EA89B5A}"/>
              </a:ext>
            </a:extLst>
          </p:cNvPr>
          <p:cNvGrpSpPr/>
          <p:nvPr/>
        </p:nvGrpSpPr>
        <p:grpSpPr>
          <a:xfrm>
            <a:off x="3626748" y="1024665"/>
            <a:ext cx="4732010" cy="216000"/>
            <a:chOff x="2483748" y="1055145"/>
            <a:chExt cx="4732010" cy="216000"/>
          </a:xfrm>
        </p:grpSpPr>
        <p:sp>
          <p:nvSpPr>
            <p:cNvPr id="72" name="직사각형 71"/>
            <p:cNvSpPr>
              <a:spLocks noChangeArrowheads="1"/>
            </p:cNvSpPr>
            <p:nvPr/>
          </p:nvSpPr>
          <p:spPr bwMode="auto">
            <a:xfrm>
              <a:off x="2654077" y="1055145"/>
              <a:ext cx="825227" cy="216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검색어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입력</a:t>
              </a:r>
            </a:p>
          </p:txBody>
        </p:sp>
        <p:sp>
          <p:nvSpPr>
            <p:cNvPr id="73" name="직사각형 72"/>
            <p:cNvSpPr>
              <a:spLocks noChangeArrowheads="1"/>
            </p:cNvSpPr>
            <p:nvPr/>
          </p:nvSpPr>
          <p:spPr bwMode="auto">
            <a:xfrm>
              <a:off x="3534320" y="1055145"/>
              <a:ext cx="3681438" cy="216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URL 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입력</a:t>
              </a:r>
            </a:p>
          </p:txBody>
        </p:sp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48" y="1091708"/>
              <a:ext cx="142875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79BA8ED-FECD-4829-8E21-3E81EA036F17}"/>
              </a:ext>
            </a:extLst>
          </p:cNvPr>
          <p:cNvGrpSpPr/>
          <p:nvPr/>
        </p:nvGrpSpPr>
        <p:grpSpPr>
          <a:xfrm>
            <a:off x="3623346" y="1289266"/>
            <a:ext cx="4735413" cy="216000"/>
            <a:chOff x="2480345" y="1298603"/>
            <a:chExt cx="4735413" cy="216000"/>
          </a:xfrm>
        </p:grpSpPr>
        <p:sp>
          <p:nvSpPr>
            <p:cNvPr id="74" name="직사각형 73"/>
            <p:cNvSpPr>
              <a:spLocks noChangeArrowheads="1"/>
            </p:cNvSpPr>
            <p:nvPr/>
          </p:nvSpPr>
          <p:spPr bwMode="auto">
            <a:xfrm>
              <a:off x="2654077" y="1298603"/>
              <a:ext cx="825227" cy="216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검색어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입력</a:t>
              </a:r>
            </a:p>
          </p:txBody>
        </p:sp>
        <p:sp>
          <p:nvSpPr>
            <p:cNvPr id="75" name="직사각형 74"/>
            <p:cNvSpPr>
              <a:spLocks noChangeArrowheads="1"/>
            </p:cNvSpPr>
            <p:nvPr/>
          </p:nvSpPr>
          <p:spPr bwMode="auto">
            <a:xfrm>
              <a:off x="3534320" y="1298603"/>
              <a:ext cx="3681438" cy="216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URL 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입력</a:t>
              </a:r>
            </a:p>
          </p:txBody>
        </p:sp>
        <p:pic>
          <p:nvPicPr>
            <p:cNvPr id="8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0345" y="1335166"/>
              <a:ext cx="142875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F0D3-CEAD-495A-828C-4CFB84B65981}"/>
              </a:ext>
            </a:extLst>
          </p:cNvPr>
          <p:cNvGrpSpPr/>
          <p:nvPr/>
        </p:nvGrpSpPr>
        <p:grpSpPr>
          <a:xfrm>
            <a:off x="3619154" y="1553868"/>
            <a:ext cx="4739605" cy="216000"/>
            <a:chOff x="2476153" y="1553868"/>
            <a:chExt cx="4739605" cy="216000"/>
          </a:xfrm>
        </p:grpSpPr>
        <p:sp>
          <p:nvSpPr>
            <p:cNvPr id="76" name="직사각형 75"/>
            <p:cNvSpPr>
              <a:spLocks noChangeArrowheads="1"/>
            </p:cNvSpPr>
            <p:nvPr/>
          </p:nvSpPr>
          <p:spPr bwMode="auto">
            <a:xfrm>
              <a:off x="2654077" y="1553868"/>
              <a:ext cx="825227" cy="216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검색어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입력</a:t>
              </a:r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7" name="직사각형 76"/>
            <p:cNvSpPr>
              <a:spLocks noChangeArrowheads="1"/>
            </p:cNvSpPr>
            <p:nvPr/>
          </p:nvSpPr>
          <p:spPr bwMode="auto">
            <a:xfrm>
              <a:off x="3534320" y="1553868"/>
              <a:ext cx="3681438" cy="216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URL 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입력</a:t>
              </a:r>
            </a:p>
          </p:txBody>
        </p:sp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153" y="1590431"/>
              <a:ext cx="142875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7" name="모서리가 둥근 직사각형 86"/>
          <p:cNvSpPr/>
          <p:nvPr/>
        </p:nvSpPr>
        <p:spPr>
          <a:xfrm>
            <a:off x="7627350" y="4956905"/>
            <a:ext cx="360000" cy="18002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88" name="모서리가 둥근 직사각형 87"/>
          <p:cNvSpPr/>
          <p:nvPr/>
        </p:nvSpPr>
        <p:spPr>
          <a:xfrm>
            <a:off x="8040751" y="4947380"/>
            <a:ext cx="360000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6" name="타원 35"/>
          <p:cNvSpPr/>
          <p:nvPr/>
        </p:nvSpPr>
        <p:spPr>
          <a:xfrm>
            <a:off x="2277198" y="113838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394125" y="494119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7641775" y="60392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&gt; </a:t>
            </a:r>
            <a:r>
              <a:rPr lang="ko-KR" altLang="en-US" dirty="0"/>
              <a:t>자주 하는 질문 리스트</a:t>
            </a:r>
          </a:p>
        </p:txBody>
      </p:sp>
    </p:spTree>
    <p:extLst>
      <p:ext uri="{BB962C8B-B14F-4D97-AF65-F5344CB8AC3E}">
        <p14:creationId xmlns:p14="http://schemas.microsoft.com/office/powerpoint/2010/main" val="344221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51293" y="288857"/>
            <a:ext cx="2138400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</a:rPr>
              <a:t>고객센터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자주 하는 질문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ko-KR" altLang="en-US" sz="900" dirty="0">
                <a:solidFill>
                  <a:schemeClr val="tx1"/>
                </a:solidFill>
              </a:rPr>
              <a:t>자주 하는 질문 등록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카테고리 선택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게시판 관리 </a:t>
            </a:r>
            <a:r>
              <a:rPr lang="en-US" altLang="ko-KR" sz="900" dirty="0">
                <a:solidFill>
                  <a:schemeClr val="tx1"/>
                </a:solidFill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</a:rPr>
              <a:t>카테고리 관리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에서 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생성한 질문 카테고리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완료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- </a:t>
            </a:r>
            <a:r>
              <a:rPr lang="ko-KR" altLang="en-US" sz="900" b="1" dirty="0">
                <a:solidFill>
                  <a:schemeClr val="tx1"/>
                </a:solidFill>
              </a:rPr>
              <a:t>글 정상 등록 시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alert(“</a:t>
            </a:r>
            <a:r>
              <a:rPr lang="ko-KR" altLang="en-US" sz="900" dirty="0">
                <a:solidFill>
                  <a:schemeClr val="tx1"/>
                </a:solidFill>
              </a:rPr>
              <a:t>글이 등록되었습니다</a:t>
            </a:r>
            <a:r>
              <a:rPr lang="en-US" altLang="ko-KR" sz="900" dirty="0">
                <a:solidFill>
                  <a:schemeClr val="tx1"/>
                </a:solidFill>
              </a:rPr>
              <a:t>.”)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리스트로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- </a:t>
            </a:r>
            <a:r>
              <a:rPr lang="ko-KR" altLang="en-US" sz="900" b="1" dirty="0">
                <a:solidFill>
                  <a:schemeClr val="tx1"/>
                </a:solidFill>
              </a:rPr>
              <a:t>카테고리 </a:t>
            </a:r>
            <a:r>
              <a:rPr lang="ko-KR" altLang="en-US" sz="900" b="1" dirty="0" err="1">
                <a:solidFill>
                  <a:schemeClr val="tx1"/>
                </a:solidFill>
              </a:rPr>
              <a:t>미선택</a:t>
            </a:r>
            <a:r>
              <a:rPr lang="ko-KR" altLang="en-US" sz="900" b="1" dirty="0">
                <a:solidFill>
                  <a:schemeClr val="tx1"/>
                </a:solidFill>
              </a:rPr>
              <a:t> 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alert(“</a:t>
            </a:r>
            <a:r>
              <a:rPr lang="ko-KR" altLang="en-US" sz="900" dirty="0">
                <a:solidFill>
                  <a:schemeClr val="tx1"/>
                </a:solidFill>
              </a:rPr>
              <a:t>카테고리를 선택해 주세요</a:t>
            </a:r>
            <a:r>
              <a:rPr lang="en-US" altLang="ko-KR" sz="900" dirty="0">
                <a:solidFill>
                  <a:schemeClr val="tx1"/>
                </a:solidFill>
              </a:rPr>
              <a:t>!”)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alert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- </a:t>
            </a:r>
            <a:r>
              <a:rPr lang="ko-KR" altLang="en-US" sz="900" b="1" dirty="0">
                <a:solidFill>
                  <a:schemeClr val="tx1"/>
                </a:solidFill>
              </a:rPr>
              <a:t>제목 </a:t>
            </a:r>
            <a:r>
              <a:rPr lang="ko-KR" altLang="en-US" sz="900" b="1" dirty="0" err="1">
                <a:solidFill>
                  <a:schemeClr val="tx1"/>
                </a:solidFill>
              </a:rPr>
              <a:t>미입력</a:t>
            </a:r>
            <a:r>
              <a:rPr lang="ko-KR" altLang="en-US" sz="900" b="1" dirty="0">
                <a:solidFill>
                  <a:schemeClr val="tx1"/>
                </a:solidFill>
              </a:rPr>
              <a:t> 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alert(“</a:t>
            </a:r>
            <a:r>
              <a:rPr lang="ko-KR" altLang="en-US" sz="900" dirty="0">
                <a:solidFill>
                  <a:schemeClr val="tx1"/>
                </a:solidFill>
              </a:rPr>
              <a:t>제목을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!”)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alert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- </a:t>
            </a:r>
            <a:r>
              <a:rPr lang="ko-KR" altLang="en-US" sz="900" b="1" dirty="0">
                <a:solidFill>
                  <a:schemeClr val="tx1"/>
                </a:solidFill>
              </a:rPr>
              <a:t>순번 </a:t>
            </a:r>
            <a:r>
              <a:rPr lang="ko-KR" altLang="en-US" sz="900" b="1" dirty="0" err="1">
                <a:solidFill>
                  <a:schemeClr val="tx1"/>
                </a:solidFill>
              </a:rPr>
              <a:t>미입력</a:t>
            </a:r>
            <a:r>
              <a:rPr lang="ko-KR" altLang="en-US" sz="900" b="1" dirty="0">
                <a:solidFill>
                  <a:schemeClr val="tx1"/>
                </a:solidFill>
              </a:rPr>
              <a:t> 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alert(“</a:t>
            </a:r>
            <a:r>
              <a:rPr lang="ko-KR" altLang="en-US" sz="900" dirty="0">
                <a:solidFill>
                  <a:schemeClr val="tx1"/>
                </a:solidFill>
              </a:rPr>
              <a:t>순번을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! </a:t>
            </a:r>
            <a:r>
              <a:rPr lang="ko-KR" altLang="en-US" sz="900" dirty="0">
                <a:solidFill>
                  <a:schemeClr val="tx1"/>
                </a:solidFill>
              </a:rPr>
              <a:t>숫자만 입력할 수 있습니다</a:t>
            </a:r>
            <a:r>
              <a:rPr lang="en-US" altLang="ko-KR" sz="900" dirty="0">
                <a:solidFill>
                  <a:schemeClr val="tx1"/>
                </a:solidFill>
              </a:rPr>
              <a:t>.”)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alert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- </a:t>
            </a:r>
            <a:r>
              <a:rPr lang="ko-KR" altLang="en-US" sz="900" b="1" dirty="0">
                <a:solidFill>
                  <a:schemeClr val="tx1"/>
                </a:solidFill>
              </a:rPr>
              <a:t>내용 </a:t>
            </a:r>
            <a:r>
              <a:rPr lang="ko-KR" altLang="en-US" sz="900" b="1" dirty="0" err="1">
                <a:solidFill>
                  <a:schemeClr val="tx1"/>
                </a:solidFill>
              </a:rPr>
              <a:t>미입력</a:t>
            </a:r>
            <a:r>
              <a:rPr lang="ko-KR" altLang="en-US" sz="900" b="1" dirty="0">
                <a:solidFill>
                  <a:schemeClr val="tx1"/>
                </a:solidFill>
              </a:rPr>
              <a:t> 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alert(“</a:t>
            </a:r>
            <a:r>
              <a:rPr lang="ko-KR" altLang="en-US" sz="900" dirty="0">
                <a:solidFill>
                  <a:schemeClr val="tx1"/>
                </a:solidFill>
              </a:rPr>
              <a:t>내용을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!”)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alert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- </a:t>
            </a:r>
            <a:r>
              <a:rPr lang="ko-KR" altLang="en-US" sz="900" b="1" dirty="0">
                <a:solidFill>
                  <a:schemeClr val="tx1"/>
                </a:solidFill>
              </a:rPr>
              <a:t>등록된 순번이 있을 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alert('</a:t>
            </a:r>
            <a:r>
              <a:rPr lang="ko-KR" altLang="en-US" sz="900" dirty="0">
                <a:solidFill>
                  <a:schemeClr val="tx1"/>
                </a:solidFill>
              </a:rPr>
              <a:t>같은 순번이 있습니다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  <a:r>
              <a:rPr lang="ko-KR" altLang="en-US" sz="900" dirty="0">
                <a:solidFill>
                  <a:schemeClr val="tx1"/>
                </a:solidFill>
              </a:rPr>
              <a:t>다른 순번으로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!')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alert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취소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 </a:t>
            </a:r>
            <a:r>
              <a:rPr lang="en-US" altLang="ko-KR" sz="900" dirty="0">
                <a:solidFill>
                  <a:schemeClr val="tx1"/>
                </a:solidFill>
              </a:rPr>
              <a:t>Confirm ('</a:t>
            </a:r>
            <a:r>
              <a:rPr lang="ko-KR" altLang="en-US" sz="900" dirty="0">
                <a:solidFill>
                  <a:schemeClr val="tx1"/>
                </a:solidFill>
              </a:rPr>
              <a:t> 작성을 취소 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 </a:t>
            </a:r>
            <a:r>
              <a:rPr lang="ko-KR" altLang="en-US" sz="900" dirty="0">
                <a:solidFill>
                  <a:schemeClr val="tx1"/>
                </a:solidFill>
              </a:rPr>
              <a:t>하시겠습니까</a:t>
            </a:r>
            <a:r>
              <a:rPr lang="en-US" altLang="ko-KR" sz="900" dirty="0">
                <a:solidFill>
                  <a:schemeClr val="tx1"/>
                </a:solidFill>
              </a:rPr>
              <a:t>?')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팝업이 닫히며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</a:t>
            </a:r>
            <a:r>
              <a:rPr lang="ko-KR" altLang="en-US" sz="900" dirty="0">
                <a:solidFill>
                  <a:schemeClr val="tx1"/>
                </a:solidFill>
              </a:rPr>
              <a:t>작성 중이던 글은 손실 됨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16930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자주 하는 질문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03524"/>
            <a:ext cx="160941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자주 하는 질문 </a:t>
            </a:r>
            <a:r>
              <a:rPr lang="en-US" altLang="ko-KR" sz="1100" b="1" dirty="0"/>
              <a:t>&gt; </a:t>
            </a:r>
            <a:r>
              <a:rPr lang="ko-KR" altLang="en-US" sz="1100" b="1" dirty="0"/>
              <a:t>등록하기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자주 하는 질문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414340" y="2764393"/>
            <a:ext cx="518963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자주 하는 질문 </a:t>
            </a:r>
            <a:r>
              <a:rPr lang="en-US" altLang="ko-KR" sz="1050" b="1" dirty="0"/>
              <a:t>BEST  </a:t>
            </a:r>
            <a:r>
              <a:rPr lang="en-US" altLang="ko-KR" sz="1050" dirty="0"/>
              <a:t>| </a:t>
            </a:r>
            <a:r>
              <a:rPr lang="en-US" altLang="ko-KR" sz="1050" b="1" dirty="0"/>
              <a:t> </a:t>
            </a:r>
            <a:r>
              <a:rPr lang="ko-KR" altLang="en-US" sz="1050" dirty="0"/>
              <a:t>배송관련  </a:t>
            </a:r>
            <a:r>
              <a:rPr lang="en-US" altLang="ko-KR" sz="1050" dirty="0"/>
              <a:t>|  </a:t>
            </a:r>
            <a:r>
              <a:rPr lang="ko-KR" altLang="en-US" sz="1050" dirty="0"/>
              <a:t>상품구매</a:t>
            </a:r>
            <a:r>
              <a:rPr lang="en-US" altLang="ko-KR" sz="1050" dirty="0"/>
              <a:t>/</a:t>
            </a:r>
            <a:r>
              <a:rPr lang="ko-KR" altLang="en-US" sz="1050" dirty="0"/>
              <a:t>주문절차 및 취소  </a:t>
            </a:r>
            <a:r>
              <a:rPr lang="en-US" altLang="ko-KR" sz="1050" dirty="0"/>
              <a:t>|  </a:t>
            </a:r>
            <a:r>
              <a:rPr lang="ko-KR" altLang="en-US" sz="1050" dirty="0"/>
              <a:t>상품 판매방법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452167" y="3273008"/>
            <a:ext cx="40152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▶ </a:t>
            </a:r>
            <a:r>
              <a:rPr lang="en-US" altLang="ko-KR" sz="1050" b="1" dirty="0"/>
              <a:t>{</a:t>
            </a:r>
            <a:r>
              <a:rPr lang="ko-KR" altLang="en-US" sz="1050" b="1" dirty="0"/>
              <a:t>클릭한 카테고리 표기</a:t>
            </a:r>
            <a:r>
              <a:rPr lang="en-US" altLang="ko-KR" sz="1050" b="1" dirty="0"/>
              <a:t>} (</a:t>
            </a:r>
            <a:r>
              <a:rPr lang="ko-KR" altLang="en-US" sz="1050" b="1" dirty="0"/>
              <a:t>예</a:t>
            </a:r>
            <a:r>
              <a:rPr lang="en-US" altLang="ko-KR" sz="1050" b="1" dirty="0"/>
              <a:t>)</a:t>
            </a:r>
            <a:r>
              <a:rPr lang="ko-KR" altLang="en-US" sz="1050" b="1" dirty="0"/>
              <a:t>자주 하는 질문 </a:t>
            </a:r>
            <a:r>
              <a:rPr lang="en-US" altLang="ko-KR" sz="1050" b="1" dirty="0"/>
              <a:t>BEST</a:t>
            </a:r>
            <a:endParaRPr lang="ko-KR" altLang="en-US" sz="1050" b="1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2472257" y="3505361"/>
          <a:ext cx="5812956" cy="2428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2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7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Q  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관리자에서 등록한 자주 하는 질문 제목 표기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47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관리자에서 등록한 자주 하는 질문 내용 표기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 Q  </a:t>
                      </a:r>
                      <a:r>
                        <a:rPr lang="ko-KR" altLang="en-US" sz="1000" dirty="0" err="1"/>
                        <a:t>모바일에서</a:t>
                      </a:r>
                      <a:r>
                        <a:rPr lang="ko-KR" altLang="en-US" sz="1000" dirty="0"/>
                        <a:t> 결제를 하면</a:t>
                      </a:r>
                      <a:r>
                        <a:rPr lang="en-US" altLang="ko-KR" sz="1000" dirty="0"/>
                        <a:t>,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상품 주문이 되었다고 했는데</a:t>
                      </a:r>
                      <a:r>
                        <a:rPr lang="en-US" altLang="ko-KR" sz="1000" baseline="0" dirty="0"/>
                        <a:t>... </a:t>
                      </a:r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7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 Q  </a:t>
                      </a:r>
                      <a:r>
                        <a:rPr lang="ko-KR" altLang="en-US" sz="1000" dirty="0"/>
                        <a:t>오픈 </a:t>
                      </a:r>
                      <a:r>
                        <a:rPr lang="ko-KR" altLang="en-US" sz="1000" dirty="0" err="1"/>
                        <a:t>숍에서</a:t>
                      </a:r>
                      <a:r>
                        <a:rPr lang="ko-KR" altLang="en-US" sz="1000" dirty="0"/>
                        <a:t> 구매를 했는데요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입금은 어떻게 하면 되나</a:t>
                      </a:r>
                      <a:r>
                        <a:rPr lang="en-US" altLang="ko-KR" sz="1000" dirty="0"/>
                        <a:t>...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7557567" y="3559900"/>
            <a:ext cx="68954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닫기 ▲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7575895" y="5330667"/>
            <a:ext cx="68954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보기 ▼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580087" y="5662132"/>
            <a:ext cx="68954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보기 ▼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2405766" y="866031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700305" y="6392362"/>
            <a:ext cx="30283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|</a:t>
            </a:r>
            <a:r>
              <a:rPr lang="ko-KR" altLang="en-US" sz="1000" dirty="0"/>
              <a:t>처음</a:t>
            </a:r>
            <a:r>
              <a:rPr lang="en-US" altLang="ko-KR" sz="1000" dirty="0"/>
              <a:t>|  &lt;</a:t>
            </a:r>
            <a:r>
              <a:rPr lang="ko-KR" altLang="en-US" sz="1000" dirty="0"/>
              <a:t>이전</a:t>
            </a:r>
            <a:r>
              <a:rPr lang="en-US" altLang="ko-KR" sz="1000" dirty="0"/>
              <a:t> | [1] [2] </a:t>
            </a:r>
            <a:r>
              <a:rPr lang="en-US" altLang="ko-KR" sz="1200" b="1" dirty="0"/>
              <a:t>[3]</a:t>
            </a:r>
            <a:r>
              <a:rPr lang="en-US" altLang="ko-KR" sz="1000" dirty="0"/>
              <a:t> [4] [5] | </a:t>
            </a:r>
            <a:r>
              <a:rPr lang="ko-KR" altLang="en-US" sz="1000" dirty="0"/>
              <a:t>다음</a:t>
            </a:r>
            <a:r>
              <a:rPr lang="en-US" altLang="ko-KR" sz="1000" dirty="0"/>
              <a:t>&gt;  |</a:t>
            </a:r>
            <a:r>
              <a:rPr lang="ko-KR" altLang="en-US" sz="1000" dirty="0"/>
              <a:t>마지막</a:t>
            </a:r>
            <a:r>
              <a:rPr lang="en-US" altLang="ko-KR" sz="1000" dirty="0"/>
              <a:t>|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 bwMode="auto">
          <a:xfrm>
            <a:off x="7565383" y="5959154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질문등록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2414068" y="2094756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>
            <a:spLocks noChangeArrowheads="1"/>
          </p:cNvSpPr>
          <p:nvPr/>
        </p:nvSpPr>
        <p:spPr bwMode="auto">
          <a:xfrm>
            <a:off x="3797078" y="1014916"/>
            <a:ext cx="825227" cy="19925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검색어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입력</a:t>
            </a:r>
          </a:p>
        </p:txBody>
      </p:sp>
      <p:sp>
        <p:nvSpPr>
          <p:cNvPr id="73" name="직사각형 72"/>
          <p:cNvSpPr>
            <a:spLocks noChangeArrowheads="1"/>
          </p:cNvSpPr>
          <p:nvPr/>
        </p:nvSpPr>
        <p:spPr bwMode="auto">
          <a:xfrm>
            <a:off x="4677320" y="1019176"/>
            <a:ext cx="3681438" cy="21404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URL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입력</a:t>
            </a:r>
          </a:p>
        </p:txBody>
      </p:sp>
      <p:sp>
        <p:nvSpPr>
          <p:cNvPr id="74" name="직사각형 73"/>
          <p:cNvSpPr>
            <a:spLocks noChangeArrowheads="1"/>
          </p:cNvSpPr>
          <p:nvPr/>
        </p:nvSpPr>
        <p:spPr bwMode="auto">
          <a:xfrm>
            <a:off x="3797078" y="1258374"/>
            <a:ext cx="825227" cy="19925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검색어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입력</a:t>
            </a:r>
          </a:p>
        </p:txBody>
      </p:sp>
      <p:sp>
        <p:nvSpPr>
          <p:cNvPr id="75" name="직사각형 74"/>
          <p:cNvSpPr>
            <a:spLocks noChangeArrowheads="1"/>
          </p:cNvSpPr>
          <p:nvPr/>
        </p:nvSpPr>
        <p:spPr bwMode="auto">
          <a:xfrm>
            <a:off x="4677320" y="1262634"/>
            <a:ext cx="3681438" cy="21404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URL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입력</a:t>
            </a:r>
          </a:p>
        </p:txBody>
      </p:sp>
      <p:sp>
        <p:nvSpPr>
          <p:cNvPr id="76" name="직사각형 75"/>
          <p:cNvSpPr>
            <a:spLocks noChangeArrowheads="1"/>
          </p:cNvSpPr>
          <p:nvPr/>
        </p:nvSpPr>
        <p:spPr bwMode="auto">
          <a:xfrm>
            <a:off x="3797078" y="1513639"/>
            <a:ext cx="825227" cy="19925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검색어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입력</a:t>
            </a:r>
            <a:endParaRPr lang="ko-KR" altLang="en-US" sz="900" b="1" dirty="0"/>
          </a:p>
        </p:txBody>
      </p:sp>
      <p:sp>
        <p:nvSpPr>
          <p:cNvPr id="77" name="직사각형 76"/>
          <p:cNvSpPr>
            <a:spLocks noChangeArrowheads="1"/>
          </p:cNvSpPr>
          <p:nvPr/>
        </p:nvSpPr>
        <p:spPr bwMode="auto">
          <a:xfrm>
            <a:off x="4677320" y="1517899"/>
            <a:ext cx="3681438" cy="21404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URL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입력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2414068" y="1082452"/>
            <a:ext cx="109068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검색 바로 이동</a:t>
            </a:r>
          </a:p>
        </p:txBody>
      </p:sp>
      <p:sp>
        <p:nvSpPr>
          <p:cNvPr id="79" name="직사각형 78"/>
          <p:cNvSpPr>
            <a:spLocks noChangeArrowheads="1"/>
          </p:cNvSpPr>
          <p:nvPr/>
        </p:nvSpPr>
        <p:spPr bwMode="auto">
          <a:xfrm>
            <a:off x="3671294" y="2352700"/>
            <a:ext cx="2304306" cy="243830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6060523" y="2348880"/>
            <a:ext cx="735448" cy="2476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529509" y="1387855"/>
            <a:ext cx="309563" cy="1772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892401" y="1389535"/>
            <a:ext cx="546125" cy="16304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선택 삭제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5006356" y="1787674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저장</a:t>
            </a:r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116" y="1046994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346" y="1298477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154" y="1533551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모서리가 둥근 직사각형 86"/>
          <p:cNvSpPr/>
          <p:nvPr/>
        </p:nvSpPr>
        <p:spPr>
          <a:xfrm>
            <a:off x="7425323" y="5011720"/>
            <a:ext cx="360000" cy="18002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88" name="모서리가 둥근 직사각형 87"/>
          <p:cNvSpPr/>
          <p:nvPr/>
        </p:nvSpPr>
        <p:spPr>
          <a:xfrm>
            <a:off x="7838724" y="5002195"/>
            <a:ext cx="360000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6" name="직사각형 35"/>
          <p:cNvSpPr/>
          <p:nvPr/>
        </p:nvSpPr>
        <p:spPr bwMode="auto">
          <a:xfrm>
            <a:off x="2409825" y="381001"/>
            <a:ext cx="6305550" cy="6381749"/>
          </a:xfrm>
          <a:prstGeom prst="rect">
            <a:avLst/>
          </a:prstGeom>
          <a:solidFill>
            <a:schemeClr val="bg1">
              <a:alpha val="72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 bwMode="auto">
          <a:xfrm>
            <a:off x="2787428" y="1248172"/>
            <a:ext cx="4971626" cy="341408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2989759" y="1371254"/>
            <a:ext cx="23711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자주 하는 질문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답변 등록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수정</a:t>
            </a:r>
            <a:r>
              <a:rPr lang="en-US" altLang="ko-KR" sz="1200" b="1" dirty="0"/>
              <a:t>)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2981872" y="1429688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2895136" y="1712895"/>
            <a:ext cx="473017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7483653" y="1480389"/>
            <a:ext cx="108477" cy="104978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925292" y="2399556"/>
            <a:ext cx="4694709" cy="17907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t"/>
          <a:lstStyle/>
          <a:p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내용을 입력하세요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51" name="직사각형 50"/>
          <p:cNvSpPr>
            <a:spLocks noChangeArrowheads="1"/>
          </p:cNvSpPr>
          <p:nvPr/>
        </p:nvSpPr>
        <p:spPr bwMode="auto">
          <a:xfrm>
            <a:off x="2937250" y="2409037"/>
            <a:ext cx="4682751" cy="1905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에디터</a:t>
            </a:r>
            <a:r>
              <a:rPr lang="en-US" altLang="ko-KR" sz="1000" dirty="0"/>
              <a:t>(editor)</a:t>
            </a:r>
            <a:r>
              <a:rPr lang="ko-KR" altLang="en-US" sz="1000" dirty="0"/>
              <a:t> 기능 노출</a:t>
            </a:r>
            <a:endParaRPr lang="en-US" altLang="ko-KR" sz="10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4637169" y="4299001"/>
            <a:ext cx="5760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완료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375984" y="4299001"/>
            <a:ext cx="576000" cy="216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59" name="직사각형 58"/>
          <p:cNvSpPr>
            <a:spLocks noChangeArrowheads="1"/>
          </p:cNvSpPr>
          <p:nvPr/>
        </p:nvSpPr>
        <p:spPr bwMode="auto">
          <a:xfrm>
            <a:off x="2925291" y="2102001"/>
            <a:ext cx="4694708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제목을 입력하세요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</a:p>
        </p:txBody>
      </p:sp>
      <p:sp>
        <p:nvSpPr>
          <p:cNvPr id="60" name="직사각형 59"/>
          <p:cNvSpPr>
            <a:spLocks noChangeArrowheads="1"/>
          </p:cNvSpPr>
          <p:nvPr/>
        </p:nvSpPr>
        <p:spPr bwMode="auto">
          <a:xfrm>
            <a:off x="4125385" y="1807245"/>
            <a:ext cx="1164975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순번 입력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4479259" y="42990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5257961" y="42990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&gt; </a:t>
            </a:r>
            <a:r>
              <a:rPr lang="ko-KR" altLang="en-US" dirty="0"/>
              <a:t>자주 하는 질문</a:t>
            </a:r>
            <a:r>
              <a:rPr lang="en-US" altLang="ko-KR" dirty="0"/>
              <a:t>/ </a:t>
            </a:r>
            <a:r>
              <a:rPr lang="ko-KR" altLang="en-US" dirty="0"/>
              <a:t>답변 등록</a:t>
            </a:r>
            <a:r>
              <a:rPr lang="en-US" altLang="ko-KR" dirty="0"/>
              <a:t>(</a:t>
            </a:r>
            <a:r>
              <a:rPr lang="ko-KR" altLang="en-US" dirty="0"/>
              <a:t>수정</a:t>
            </a:r>
            <a:r>
              <a:rPr lang="en-US" altLang="ko-KR" dirty="0"/>
              <a:t>) </a:t>
            </a:r>
            <a:r>
              <a:rPr lang="ko-KR" altLang="en-US" dirty="0"/>
              <a:t>팝업</a:t>
            </a:r>
          </a:p>
        </p:txBody>
      </p:sp>
      <p:grpSp>
        <p:nvGrpSpPr>
          <p:cNvPr id="6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00FCA25B-FFD4-40DA-BECE-7F8E589C0C2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919734" y="1806760"/>
            <a:ext cx="1152000" cy="244803"/>
            <a:chOff x="441436" y="1553110"/>
            <a:chExt cx="1522392" cy="213254"/>
          </a:xfrm>
          <a:solidFill>
            <a:srgbClr val="FFFFFF"/>
          </a:solidFill>
        </p:grpSpPr>
        <p:sp>
          <p:nvSpPr>
            <p:cNvPr id="6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72E5CE4-6CC2-462C-92C5-B310C857924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41436" y="1553116"/>
              <a:ext cx="1303035" cy="213248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카테고리 선택</a:t>
              </a:r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F7231F63-7194-4A23-AF70-56D044C113DB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744470" y="1553110"/>
              <a:ext cx="219358" cy="213251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1AA86FB-C83F-41A1-845B-9D2B6630E026}"/>
                </a:ext>
              </a:extLst>
            </p:cNvPr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1811854" y="1656364"/>
              <a:ext cx="84588" cy="3151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70" name="Scrollbar" descr="&lt;SmartSettings&gt;&lt;SmartResize enabled=&quot;True&quot; minWidth=&quot;7&quot; minHeight=&quot;60&quot; /&gt;&lt;/SmartSettings&gt;">
            <a:extLst>
              <a:ext uri="{FF2B5EF4-FFF2-40B4-BE49-F238E27FC236}">
                <a16:creationId xmlns:a16="http://schemas.microsoft.com/office/drawing/2014/main" id="{012879AD-CC48-4CF8-AFDE-16308B4901AF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474263" y="2608513"/>
            <a:ext cx="144000" cy="1584000"/>
            <a:chOff x="5066753" y="1652472"/>
            <a:chExt cx="144017" cy="2304361"/>
          </a:xfrm>
          <a:solidFill>
            <a:srgbClr val="FFFFFF"/>
          </a:solidFill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id="{8042AB8F-C39B-405D-94F6-0F59F41E3A35}"/>
                </a:ext>
              </a:extLst>
            </p:cNvPr>
            <p:cNvSpPr/>
            <p:nvPr/>
          </p:nvSpPr>
          <p:spPr>
            <a:xfrm rot="5400000">
              <a:off x="3986581" y="2732644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9" name="Scroll Thumb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FE930AFF-2A7B-4362-AA23-D1EE2548969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5400000">
              <a:off x="4431742" y="2622727"/>
              <a:ext cx="1414041" cy="8492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0" name="Chevron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B55FB11-28C5-49F4-9137-56B34F41A6EB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0800000" flipH="1">
              <a:off x="5107937" y="1763557"/>
              <a:ext cx="61654" cy="678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1" name="Chevro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69647C10-B4EC-4510-928C-4153F401D3F7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5107937" y="3783872"/>
              <a:ext cx="61654" cy="678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3" name="타원 62"/>
          <p:cNvSpPr/>
          <p:nvPr/>
        </p:nvSpPr>
        <p:spPr>
          <a:xfrm>
            <a:off x="2755124" y="183370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405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611428" y="323131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</a:rPr>
              <a:t>이벤트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ko-KR" altLang="en-US" sz="900" dirty="0">
                <a:solidFill>
                  <a:schemeClr val="tx1"/>
                </a:solidFill>
              </a:rPr>
              <a:t>리스트의 기능은 이용자 화면과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 동일하며</a:t>
            </a:r>
            <a:r>
              <a:rPr lang="en-US" altLang="ko-KR" sz="900" dirty="0">
                <a:solidFill>
                  <a:schemeClr val="tx1"/>
                </a:solidFill>
              </a:rPr>
              <a:t>, Admin</a:t>
            </a:r>
            <a:r>
              <a:rPr lang="ko-KR" altLang="en-US" sz="900" dirty="0">
                <a:solidFill>
                  <a:schemeClr val="tx1"/>
                </a:solidFill>
              </a:rPr>
              <a:t>에서는 모든 </a:t>
            </a:r>
            <a:r>
              <a:rPr lang="ko-KR" altLang="en-US" sz="900" dirty="0" err="1">
                <a:solidFill>
                  <a:schemeClr val="tx1"/>
                </a:solidFill>
              </a:rPr>
              <a:t>문의글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 수정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삭제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검색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</a:rPr>
              <a:t>+</a:t>
            </a:r>
            <a:r>
              <a:rPr lang="ko-KR" altLang="en-US" sz="900" dirty="0">
                <a:solidFill>
                  <a:schemeClr val="tx1"/>
                </a:solidFill>
              </a:rPr>
              <a:t>내용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내용 검색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검색 결과가 없는 경우</a:t>
            </a:r>
            <a:r>
              <a:rPr lang="en-US" altLang="ko-KR" sz="900" dirty="0">
                <a:solidFill>
                  <a:schemeClr val="tx1"/>
                </a:solidFill>
              </a:rPr>
              <a:t> : 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'</a:t>
            </a:r>
            <a:r>
              <a:rPr lang="ko-KR" altLang="en-US" sz="900" dirty="0">
                <a:solidFill>
                  <a:schemeClr val="tx1"/>
                </a:solidFill>
              </a:rPr>
              <a:t>검색 결과가 없습니다</a:t>
            </a:r>
            <a:r>
              <a:rPr lang="en-US" altLang="ko-KR" sz="900" dirty="0">
                <a:solidFill>
                  <a:schemeClr val="tx1"/>
                </a:solidFill>
              </a:rPr>
              <a:t>'</a:t>
            </a:r>
            <a:r>
              <a:rPr lang="ko-KR" altLang="en-US" sz="900" dirty="0">
                <a:solidFill>
                  <a:schemeClr val="tx1"/>
                </a:solidFill>
              </a:rPr>
              <a:t> 문구 노출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선택 삭제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이벤트 리스트 선택 후 클릭 시 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confirm('</a:t>
            </a:r>
            <a:r>
              <a:rPr lang="ko-KR" altLang="en-US" sz="900" dirty="0">
                <a:solidFill>
                  <a:schemeClr val="tx1"/>
                </a:solidFill>
              </a:rPr>
              <a:t>선택한 이벤트를 삭제 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</a:t>
            </a:r>
            <a:r>
              <a:rPr lang="ko-KR" altLang="en-US" sz="900" dirty="0">
                <a:solidFill>
                  <a:schemeClr val="tx1"/>
                </a:solidFill>
              </a:rPr>
              <a:t>하시겠습니까</a:t>
            </a:r>
            <a:r>
              <a:rPr lang="en-US" altLang="ko-KR" sz="900" dirty="0">
                <a:solidFill>
                  <a:schemeClr val="tx1"/>
                </a:solidFill>
              </a:rPr>
              <a:t>?')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삭제됨 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alert('</a:t>
            </a:r>
            <a:r>
              <a:rPr lang="ko-KR" altLang="en-US" sz="900" dirty="0">
                <a:solidFill>
                  <a:schemeClr val="tx1"/>
                </a:solidFill>
              </a:rPr>
              <a:t>삭제 </a:t>
            </a:r>
            <a:r>
              <a:rPr lang="ko-KR" altLang="en-US" sz="900" dirty="0" err="1">
                <a:solidFill>
                  <a:schemeClr val="tx1"/>
                </a:solidFill>
              </a:rPr>
              <a:t>되었습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 </a:t>
            </a:r>
            <a:r>
              <a:rPr lang="ko-KR" altLang="en-US" sz="900" dirty="0" err="1">
                <a:solidFill>
                  <a:schemeClr val="tx1"/>
                </a:solidFill>
              </a:rPr>
              <a:t>니다</a:t>
            </a:r>
            <a:r>
              <a:rPr lang="en-US" altLang="ko-KR" sz="900" dirty="0">
                <a:solidFill>
                  <a:schemeClr val="tx1"/>
                </a:solidFill>
              </a:rPr>
              <a:t>.')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이벤트 등록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이벤트 등록 페이지로 노출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- 61P</a:t>
            </a:r>
            <a:r>
              <a:rPr lang="ko-KR" altLang="en-US" sz="900" dirty="0">
                <a:solidFill>
                  <a:schemeClr val="tx1"/>
                </a:solidFill>
              </a:rPr>
              <a:t> 참고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17219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이벤트 리스트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03524"/>
            <a:ext cx="89607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이벤트 리스트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이벤트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2415291" y="862427"/>
            <a:ext cx="601163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 bwMode="auto">
          <a:xfrm>
            <a:off x="7708258" y="6199561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이벤트 등록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139682" y="6566493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[1] [2] </a:t>
            </a:r>
            <a:r>
              <a:rPr lang="en-US" altLang="ko-KR" sz="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[3]</a:t>
            </a:r>
            <a:r>
              <a:rPr lang="en-US" altLang="ko-KR" sz="900" dirty="0"/>
              <a:t>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2424816" y="6112984"/>
            <a:ext cx="601163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 bwMode="auto">
          <a:xfrm>
            <a:off x="2450458" y="6209086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삭제</a:t>
            </a: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118" y="1496951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118" y="2404074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331020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118" y="4216342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118" y="5122476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타원 62"/>
          <p:cNvSpPr/>
          <p:nvPr/>
        </p:nvSpPr>
        <p:spPr>
          <a:xfrm>
            <a:off x="2324823" y="623425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7525473" y="621520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게시판 관리 </a:t>
            </a:r>
            <a:r>
              <a:rPr lang="en-US" altLang="ko-KR"/>
              <a:t>&gt; </a:t>
            </a:r>
            <a:r>
              <a:rPr lang="ko-KR" altLang="en-US"/>
              <a:t>이벤트 리스트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C83829D-F448-4796-BF29-A3F3F7D27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125" y="1006623"/>
            <a:ext cx="2404872" cy="24109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내용을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입력해 주세요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E161CD3-9D9C-4278-AF2B-2650B6D87349}"/>
              </a:ext>
            </a:extLst>
          </p:cNvPr>
          <p:cNvGrpSpPr/>
          <p:nvPr/>
        </p:nvGrpSpPr>
        <p:grpSpPr>
          <a:xfrm>
            <a:off x="3359862" y="1007374"/>
            <a:ext cx="1080000" cy="239593"/>
            <a:chOff x="3172974" y="961098"/>
            <a:chExt cx="1080000" cy="239593"/>
          </a:xfrm>
        </p:grpSpPr>
        <p:sp>
          <p:nvSpPr>
            <p:cNvPr id="6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A04261A-185E-4CD7-BD0F-5A933B890C2A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3172974" y="961098"/>
              <a:ext cx="914012" cy="23959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카테고리 전체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AAE4EEA1-431B-4913-BEE6-43894F58A9CB}"/>
                </a:ext>
              </a:extLst>
            </p:cNvPr>
            <p:cNvGrpSpPr/>
            <p:nvPr/>
          </p:nvGrpSpPr>
          <p:grpSpPr>
            <a:xfrm>
              <a:off x="4086985" y="961098"/>
              <a:ext cx="165989" cy="239593"/>
              <a:chOff x="4288197" y="-335434"/>
              <a:chExt cx="165989" cy="239593"/>
            </a:xfrm>
          </p:grpSpPr>
          <p:sp>
            <p:nvSpPr>
              <p:cNvPr id="69" name="Arrow Box" descr="&lt;SmartSettings&gt;&lt;SmartResize anchorLeft=&quot;Non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B3E4CAA-7242-4750-A303-5FFD5929E124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4288197" y="-335434"/>
                <a:ext cx="165989" cy="23959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Arrow Dow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A7765DC-69EB-4DD0-A816-81738CC406F6}"/>
                  </a:ext>
                </a:extLst>
              </p:cNvPr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 flipH="1">
                <a:off x="4339186" y="-233686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1" name="Button">
            <a:extLst>
              <a:ext uri="{FF2B5EF4-FFF2-40B4-BE49-F238E27FC236}">
                <a16:creationId xmlns:a16="http://schemas.microsoft.com/office/drawing/2014/main" id="{B60F83BF-006E-4500-8477-2AC5DFDB1428}"/>
              </a:ext>
            </a:extLst>
          </p:cNvPr>
          <p:cNvSpPr>
            <a:spLocks/>
          </p:cNvSpPr>
          <p:nvPr/>
        </p:nvSpPr>
        <p:spPr bwMode="auto">
          <a:xfrm>
            <a:off x="6981807" y="1006569"/>
            <a:ext cx="684000" cy="241200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086522" y="101916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8F3B77D0-38CD-4892-9646-B1AACDD5D911}"/>
              </a:ext>
            </a:extLst>
          </p:cNvPr>
          <p:cNvGraphicFramePr>
            <a:graphicFrameLocks noGrp="1"/>
          </p:cNvGraphicFramePr>
          <p:nvPr/>
        </p:nvGraphicFramePr>
        <p:xfrm>
          <a:off x="2642254" y="5122476"/>
          <a:ext cx="1647824" cy="750937"/>
        </p:xfrm>
        <a:graphic>
          <a:graphicData uri="http://schemas.openxmlformats.org/drawingml/2006/table">
            <a:tbl>
              <a:tblPr/>
              <a:tblGrid>
                <a:gridCol w="164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9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09869038-89A9-4BF5-9F9B-351830D14986}"/>
              </a:ext>
            </a:extLst>
          </p:cNvPr>
          <p:cNvGraphicFramePr>
            <a:graphicFrameLocks noGrp="1"/>
          </p:cNvGraphicFramePr>
          <p:nvPr/>
        </p:nvGraphicFramePr>
        <p:xfrm>
          <a:off x="2642254" y="4216342"/>
          <a:ext cx="1647824" cy="750937"/>
        </p:xfrm>
        <a:graphic>
          <a:graphicData uri="http://schemas.openxmlformats.org/drawingml/2006/table">
            <a:tbl>
              <a:tblPr/>
              <a:tblGrid>
                <a:gridCol w="164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9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1E32D204-338D-4C86-8EB1-9A1787A92549}"/>
              </a:ext>
            </a:extLst>
          </p:cNvPr>
          <p:cNvGraphicFramePr>
            <a:graphicFrameLocks noGrp="1"/>
          </p:cNvGraphicFramePr>
          <p:nvPr/>
        </p:nvGraphicFramePr>
        <p:xfrm>
          <a:off x="2642254" y="3310208"/>
          <a:ext cx="1647824" cy="750937"/>
        </p:xfrm>
        <a:graphic>
          <a:graphicData uri="http://schemas.openxmlformats.org/drawingml/2006/table">
            <a:tbl>
              <a:tblPr/>
              <a:tblGrid>
                <a:gridCol w="164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9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2CD4F8F-7CE0-47F4-B380-29E17E0AFCA9}"/>
              </a:ext>
            </a:extLst>
          </p:cNvPr>
          <p:cNvGraphicFramePr>
            <a:graphicFrameLocks noGrp="1"/>
          </p:cNvGraphicFramePr>
          <p:nvPr/>
        </p:nvGraphicFramePr>
        <p:xfrm>
          <a:off x="2642254" y="2404074"/>
          <a:ext cx="1647824" cy="750937"/>
        </p:xfrm>
        <a:graphic>
          <a:graphicData uri="http://schemas.openxmlformats.org/drawingml/2006/table">
            <a:tbl>
              <a:tblPr/>
              <a:tblGrid>
                <a:gridCol w="164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9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776C9E0D-5303-479E-9A14-7DDEFDC3A8AF}"/>
              </a:ext>
            </a:extLst>
          </p:cNvPr>
          <p:cNvGraphicFramePr>
            <a:graphicFrameLocks noGrp="1"/>
          </p:cNvGraphicFramePr>
          <p:nvPr/>
        </p:nvGraphicFramePr>
        <p:xfrm>
          <a:off x="2642254" y="1496951"/>
          <a:ext cx="1647824" cy="750937"/>
        </p:xfrm>
        <a:graphic>
          <a:graphicData uri="http://schemas.openxmlformats.org/drawingml/2006/table">
            <a:tbl>
              <a:tblPr/>
              <a:tblGrid>
                <a:gridCol w="164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9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923CF089-F2F5-408E-B73D-56D69702DF47}"/>
              </a:ext>
            </a:extLst>
          </p:cNvPr>
          <p:cNvSpPr/>
          <p:nvPr/>
        </p:nvSpPr>
        <p:spPr>
          <a:xfrm>
            <a:off x="4333883" y="1433634"/>
            <a:ext cx="3001487" cy="834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이벤트명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내용 요약 </a:t>
            </a: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000</a:t>
            </a: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</a:t>
            </a: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8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시작일</a:t>
            </a: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 ~ {</a:t>
            </a: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종료일</a:t>
            </a: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  | </a:t>
            </a: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8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25D01B1-23AD-4C1A-B953-B44D7B8E8FBE}"/>
              </a:ext>
            </a:extLst>
          </p:cNvPr>
          <p:cNvSpPr/>
          <p:nvPr/>
        </p:nvSpPr>
        <p:spPr>
          <a:xfrm>
            <a:off x="7654976" y="1466478"/>
            <a:ext cx="10935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 {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A7DBA37-7CBA-4531-8A0F-61528224A6AE}"/>
              </a:ext>
            </a:extLst>
          </p:cNvPr>
          <p:cNvSpPr/>
          <p:nvPr/>
        </p:nvSpPr>
        <p:spPr>
          <a:xfrm>
            <a:off x="7654976" y="2371353"/>
            <a:ext cx="8835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38440E1-172B-412E-A2C9-85804C125A7F}"/>
              </a:ext>
            </a:extLst>
          </p:cNvPr>
          <p:cNvSpPr/>
          <p:nvPr/>
        </p:nvSpPr>
        <p:spPr>
          <a:xfrm>
            <a:off x="7654976" y="3247653"/>
            <a:ext cx="8835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3E7C590-8E14-4502-BDF2-2CA8880294EC}"/>
              </a:ext>
            </a:extLst>
          </p:cNvPr>
          <p:cNvSpPr/>
          <p:nvPr/>
        </p:nvSpPr>
        <p:spPr>
          <a:xfrm>
            <a:off x="7654976" y="4162053"/>
            <a:ext cx="8835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08B9F06-86DB-4C8D-B857-6721534A4234}"/>
              </a:ext>
            </a:extLst>
          </p:cNvPr>
          <p:cNvSpPr/>
          <p:nvPr/>
        </p:nvSpPr>
        <p:spPr>
          <a:xfrm>
            <a:off x="7654976" y="5095503"/>
            <a:ext cx="8835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35466DB-54B3-403C-BD2E-C82981D6152C}"/>
              </a:ext>
            </a:extLst>
          </p:cNvPr>
          <p:cNvSpPr/>
          <p:nvPr/>
        </p:nvSpPr>
        <p:spPr>
          <a:xfrm>
            <a:off x="2961862" y="1758922"/>
            <a:ext cx="1008610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22580F8-124E-4093-B256-9A43FC25559B}"/>
              </a:ext>
            </a:extLst>
          </p:cNvPr>
          <p:cNvSpPr/>
          <p:nvPr/>
        </p:nvSpPr>
        <p:spPr>
          <a:xfrm>
            <a:off x="2961862" y="2664823"/>
            <a:ext cx="1008610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52C1298-DF75-4C5E-A2B9-92E5A85AB356}"/>
              </a:ext>
            </a:extLst>
          </p:cNvPr>
          <p:cNvSpPr/>
          <p:nvPr/>
        </p:nvSpPr>
        <p:spPr>
          <a:xfrm>
            <a:off x="2961862" y="3570724"/>
            <a:ext cx="1008610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CBB7D7C-21D4-4C59-B52A-A5747A83AF92}"/>
              </a:ext>
            </a:extLst>
          </p:cNvPr>
          <p:cNvSpPr/>
          <p:nvPr/>
        </p:nvSpPr>
        <p:spPr>
          <a:xfrm>
            <a:off x="2961862" y="4476625"/>
            <a:ext cx="1008610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AF1EBDD-0247-4CAF-99CB-2EB20A34608B}"/>
              </a:ext>
            </a:extLst>
          </p:cNvPr>
          <p:cNvSpPr/>
          <p:nvPr/>
        </p:nvSpPr>
        <p:spPr>
          <a:xfrm>
            <a:off x="2961862" y="5382528"/>
            <a:ext cx="1008610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23A422A-4DA3-4BA4-BB5F-0F773A4B3DE5}"/>
              </a:ext>
            </a:extLst>
          </p:cNvPr>
          <p:cNvSpPr/>
          <p:nvPr/>
        </p:nvSpPr>
        <p:spPr>
          <a:xfrm>
            <a:off x="4333883" y="2365950"/>
            <a:ext cx="3001487" cy="809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</a:t>
            </a: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 작성하는 분에겐 소정의 포인트를 드립니다</a:t>
            </a: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2022.08.01.  ~ 2022.08.31.  | </a:t>
            </a: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8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94B36FE-768E-4381-BB11-EBB1AABC0DB6}"/>
              </a:ext>
            </a:extLst>
          </p:cNvPr>
          <p:cNvSpPr/>
          <p:nvPr/>
        </p:nvSpPr>
        <p:spPr>
          <a:xfrm>
            <a:off x="4333883" y="3268253"/>
            <a:ext cx="3001487" cy="916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 작성하는 분에겐 소정의 포인트를 드립니다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2022.08.01.  ~ 2022.08.31.  |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7CE7217-90B8-4183-99F3-0FF0AC869CC4}"/>
              </a:ext>
            </a:extLst>
          </p:cNvPr>
          <p:cNvSpPr/>
          <p:nvPr/>
        </p:nvSpPr>
        <p:spPr>
          <a:xfrm>
            <a:off x="4333883" y="4172079"/>
            <a:ext cx="3001487" cy="916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 작성하는 분에겐 소정의 포인트를 드립니다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2022.08.01.  ~ 2022.08.31.  |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C244076-377D-45B8-B8BE-3035EBBB98F2}"/>
              </a:ext>
            </a:extLst>
          </p:cNvPr>
          <p:cNvSpPr/>
          <p:nvPr/>
        </p:nvSpPr>
        <p:spPr>
          <a:xfrm>
            <a:off x="4333883" y="5075905"/>
            <a:ext cx="3001487" cy="916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 작성하는 분에겐 소정의 포인트를 드립니다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2022.08.01.  ~ 2022.08.31.  |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982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96927" y="34890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</a:rPr>
              <a:t>이벤트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ko-KR" altLang="en-US" sz="900" dirty="0">
                <a:solidFill>
                  <a:schemeClr val="tx1"/>
                </a:solidFill>
              </a:rPr>
              <a:t>상세 보기 기능은 이용자 화면과 동일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목록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보던 리스트 페이지로 돌아감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예</a:t>
            </a:r>
            <a:r>
              <a:rPr lang="en-US" altLang="ko-KR" sz="900" dirty="0">
                <a:solidFill>
                  <a:schemeClr val="tx1"/>
                </a:solidFill>
              </a:rPr>
              <a:t>) </a:t>
            </a:r>
            <a:r>
              <a:rPr lang="ko-KR" altLang="en-US" sz="900" dirty="0">
                <a:solidFill>
                  <a:schemeClr val="tx1"/>
                </a:solidFill>
              </a:rPr>
              <a:t>리스트 </a:t>
            </a:r>
            <a:r>
              <a:rPr lang="en-US" altLang="ko-KR" sz="900" dirty="0">
                <a:solidFill>
                  <a:schemeClr val="tx1"/>
                </a:solidFill>
              </a:rPr>
              <a:t>3</a:t>
            </a:r>
            <a:r>
              <a:rPr lang="ko-KR" altLang="en-US" sz="900" dirty="0">
                <a:solidFill>
                  <a:schemeClr val="tx1"/>
                </a:solidFill>
              </a:rPr>
              <a:t>페이지 글을 클릭하였다면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리스트  </a:t>
            </a:r>
            <a:r>
              <a:rPr lang="en-US" altLang="ko-KR" sz="900" dirty="0">
                <a:solidFill>
                  <a:schemeClr val="tx1"/>
                </a:solidFill>
              </a:rPr>
              <a:t>3</a:t>
            </a:r>
            <a:r>
              <a:rPr lang="ko-KR" altLang="en-US" sz="900" dirty="0">
                <a:solidFill>
                  <a:schemeClr val="tx1"/>
                </a:solidFill>
              </a:rPr>
              <a:t>페이지로 돌아감 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 err="1">
                <a:solidFill>
                  <a:schemeClr val="tx1"/>
                </a:solidFill>
              </a:rPr>
              <a:t>이전글</a:t>
            </a:r>
            <a:r>
              <a:rPr lang="ko-KR" altLang="en-US" sz="900" b="1" dirty="0">
                <a:solidFill>
                  <a:schemeClr val="tx1"/>
                </a:solidFill>
              </a:rPr>
              <a:t>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이전글</a:t>
            </a:r>
            <a:r>
              <a:rPr lang="ko-KR" altLang="en-US" sz="900" dirty="0">
                <a:solidFill>
                  <a:schemeClr val="tx1"/>
                </a:solidFill>
              </a:rPr>
              <a:t> 상세 글로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예</a:t>
            </a:r>
            <a:r>
              <a:rPr lang="en-US" altLang="ko-KR" sz="900" dirty="0">
                <a:solidFill>
                  <a:schemeClr val="tx1"/>
                </a:solidFill>
              </a:rPr>
              <a:t>) 3</a:t>
            </a:r>
            <a:r>
              <a:rPr lang="ko-KR" altLang="en-US" sz="900" dirty="0">
                <a:solidFill>
                  <a:schemeClr val="tx1"/>
                </a:solidFill>
              </a:rPr>
              <a:t>번 글에서 </a:t>
            </a:r>
            <a:r>
              <a:rPr lang="en-US" altLang="ko-KR" sz="900" dirty="0">
                <a:solidFill>
                  <a:schemeClr val="tx1"/>
                </a:solidFill>
              </a:rPr>
              <a:t>2</a:t>
            </a:r>
            <a:r>
              <a:rPr lang="ko-KR" altLang="en-US" sz="900" dirty="0">
                <a:solidFill>
                  <a:schemeClr val="tx1"/>
                </a:solidFill>
              </a:rPr>
              <a:t>번 글로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 err="1">
                <a:solidFill>
                  <a:schemeClr val="tx1"/>
                </a:solidFill>
              </a:rPr>
              <a:t>다음글</a:t>
            </a:r>
            <a:r>
              <a:rPr lang="ko-KR" altLang="en-US" sz="900" b="1" dirty="0">
                <a:solidFill>
                  <a:schemeClr val="tx1"/>
                </a:solidFill>
              </a:rPr>
              <a:t>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다음글</a:t>
            </a:r>
            <a:r>
              <a:rPr lang="ko-KR" altLang="en-US" sz="900" dirty="0">
                <a:solidFill>
                  <a:schemeClr val="tx1"/>
                </a:solidFill>
              </a:rPr>
              <a:t> 상세 글로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예</a:t>
            </a:r>
            <a:r>
              <a:rPr lang="en-US" altLang="ko-KR" sz="900" dirty="0">
                <a:solidFill>
                  <a:schemeClr val="tx1"/>
                </a:solidFill>
              </a:rPr>
              <a:t>) 3</a:t>
            </a:r>
            <a:r>
              <a:rPr lang="ko-KR" altLang="en-US" sz="900" dirty="0">
                <a:solidFill>
                  <a:schemeClr val="tx1"/>
                </a:solidFill>
              </a:rPr>
              <a:t>번 글에서 </a:t>
            </a:r>
            <a:r>
              <a:rPr lang="en-US" altLang="ko-KR" sz="900" dirty="0">
                <a:solidFill>
                  <a:schemeClr val="tx1"/>
                </a:solidFill>
              </a:rPr>
              <a:t>4</a:t>
            </a:r>
            <a:r>
              <a:rPr lang="ko-KR" altLang="en-US" sz="900" dirty="0">
                <a:solidFill>
                  <a:schemeClr val="tx1"/>
                </a:solidFill>
              </a:rPr>
              <a:t>번 글로 이동</a:t>
            </a: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이벤트 등록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 글쓰기 페이지로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- 61P</a:t>
            </a:r>
            <a:r>
              <a:rPr lang="ko-KR" altLang="en-US" sz="900" dirty="0">
                <a:solidFill>
                  <a:schemeClr val="tx1"/>
                </a:solidFill>
              </a:rPr>
              <a:t> 참고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수정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 글 수정 상태로 변경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</a:rPr>
              <a:t>삭제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 </a:t>
            </a:r>
            <a:r>
              <a:rPr lang="en-US" altLang="ko-KR" sz="900" dirty="0">
                <a:solidFill>
                  <a:schemeClr val="tx1"/>
                </a:solidFill>
              </a:rPr>
              <a:t>Confirm ('</a:t>
            </a:r>
            <a:r>
              <a:rPr lang="ko-KR" altLang="en-US" sz="900" dirty="0">
                <a:solidFill>
                  <a:schemeClr val="tx1"/>
                </a:solidFill>
              </a:rPr>
              <a:t>글을 삭제 </a:t>
            </a:r>
            <a:r>
              <a:rPr lang="ko-KR" altLang="en-US" sz="900" dirty="0" err="1">
                <a:solidFill>
                  <a:schemeClr val="tx1"/>
                </a:solidFill>
              </a:rPr>
              <a:t>하시겠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습니까</a:t>
            </a:r>
            <a:r>
              <a:rPr lang="en-US" altLang="ko-KR" sz="900" dirty="0">
                <a:solidFill>
                  <a:schemeClr val="tx1"/>
                </a:solidFill>
              </a:rPr>
              <a:t>?')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글이 삭제되며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 </a:t>
            </a:r>
            <a:r>
              <a:rPr lang="ko-KR" altLang="en-US" sz="900" dirty="0">
                <a:solidFill>
                  <a:schemeClr val="tx1"/>
                </a:solidFill>
              </a:rPr>
              <a:t>리스트로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23131"/>
            <a:ext cx="22637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이벤트 리스트 </a:t>
            </a:r>
            <a:r>
              <a:rPr lang="en-US" altLang="ko-KR" sz="900" dirty="0"/>
              <a:t>&gt; </a:t>
            </a:r>
            <a:r>
              <a:rPr lang="ko-KR" altLang="en-US" sz="900" dirty="0"/>
              <a:t>상세 보기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3" y="603524"/>
            <a:ext cx="108683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이벤트 상세 보기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sp>
        <p:nvSpPr>
          <p:cNvPr id="11" name="직사각형 10"/>
          <p:cNvSpPr/>
          <p:nvPr/>
        </p:nvSpPr>
        <p:spPr>
          <a:xfrm>
            <a:off x="2451315" y="1126417"/>
            <a:ext cx="15183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/>
              <a:t>리뷰 작성하기 이벤트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483024" y="1496487"/>
            <a:ext cx="593299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기간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2017.01.01  ~ 2017.01.31                                                                                  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조회수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000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07641" y="6214499"/>
            <a:ext cx="735448" cy="28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317266" y="6214499"/>
            <a:ext cx="735448" cy="28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err="1">
                <a:solidFill>
                  <a:schemeClr val="tx1"/>
                </a:solidFill>
              </a:rPr>
              <a:t>이전글</a:t>
            </a:r>
            <a:r>
              <a:rPr lang="ko-KR" altLang="en-US" sz="900">
                <a:solidFill>
                  <a:schemeClr val="tx1"/>
                </a:solidFill>
              </a:rPr>
              <a:t>▲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17366" y="6214499"/>
            <a:ext cx="735448" cy="28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err="1">
                <a:solidFill>
                  <a:schemeClr val="tx1"/>
                </a:solidFill>
              </a:rPr>
              <a:t>다음글</a:t>
            </a:r>
            <a:r>
              <a:rPr lang="ko-KR" altLang="en-US" sz="900">
                <a:solidFill>
                  <a:schemeClr val="tx1"/>
                </a:solidFill>
              </a:rPr>
              <a:t>▼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472755" y="1780277"/>
            <a:ext cx="59541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463230" y="1437377"/>
            <a:ext cx="59541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484166" y="1949717"/>
          <a:ext cx="5933231" cy="3889109"/>
        </p:xfrm>
        <a:graphic>
          <a:graphicData uri="http://schemas.openxmlformats.org/drawingml/2006/table">
            <a:tbl>
              <a:tblPr/>
              <a:tblGrid>
                <a:gridCol w="5933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91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직선 연결선 23"/>
          <p:cNvCxnSpPr/>
          <p:nvPr/>
        </p:nvCxnSpPr>
        <p:spPr>
          <a:xfrm>
            <a:off x="2442643" y="836712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 bwMode="auto">
          <a:xfrm>
            <a:off x="7670158" y="6217518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삭제</a:t>
            </a:r>
          </a:p>
        </p:txBody>
      </p:sp>
      <p:sp>
        <p:nvSpPr>
          <p:cNvPr id="28" name="직사각형 27"/>
          <p:cNvSpPr/>
          <p:nvPr/>
        </p:nvSpPr>
        <p:spPr bwMode="auto">
          <a:xfrm>
            <a:off x="6917683" y="6217518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수정</a:t>
            </a:r>
          </a:p>
        </p:txBody>
      </p:sp>
      <p:sp>
        <p:nvSpPr>
          <p:cNvPr id="29" name="직사각형 28"/>
          <p:cNvSpPr/>
          <p:nvPr/>
        </p:nvSpPr>
        <p:spPr bwMode="auto">
          <a:xfrm>
            <a:off x="6136633" y="6217518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이벤트 등록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2385493" y="6037362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2762958" y="60551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563058" y="60551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363158" y="60551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396556" y="60551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162107" y="60551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904551" y="60551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&gt; </a:t>
            </a:r>
            <a:r>
              <a:rPr lang="ko-KR" altLang="en-US" dirty="0"/>
              <a:t>이벤트 리스트 </a:t>
            </a:r>
            <a:r>
              <a:rPr lang="en-US" altLang="ko-KR" dirty="0"/>
              <a:t>&gt; </a:t>
            </a:r>
            <a:r>
              <a:rPr lang="ko-KR" altLang="en-US" dirty="0"/>
              <a:t>상세 보기</a:t>
            </a:r>
          </a:p>
        </p:txBody>
      </p:sp>
    </p:spTree>
    <p:extLst>
      <p:ext uri="{BB962C8B-B14F-4D97-AF65-F5344CB8AC3E}">
        <p14:creationId xmlns:p14="http://schemas.microsoft.com/office/powerpoint/2010/main" val="1177285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96161" y="353363"/>
            <a:ext cx="2137874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</a:rPr>
              <a:t>이벤트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ko-KR" altLang="en-US" sz="900" dirty="0">
                <a:solidFill>
                  <a:schemeClr val="tx1"/>
                </a:solidFill>
              </a:rPr>
              <a:t>이벤트 등록 화면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제목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- 000</a:t>
            </a:r>
            <a:r>
              <a:rPr lang="ko-KR" altLang="en-US" sz="900" dirty="0">
                <a:solidFill>
                  <a:schemeClr val="tx1"/>
                </a:solidFill>
              </a:rPr>
              <a:t>자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제한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이벤트 요약 내용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- 000</a:t>
            </a:r>
            <a:r>
              <a:rPr lang="ko-KR" altLang="en-US" sz="900" dirty="0">
                <a:solidFill>
                  <a:schemeClr val="tx1"/>
                </a:solidFill>
              </a:rPr>
              <a:t>자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제한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이벤트 기간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달력 기능을 통해 입력할 수 있음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이벤트는 설정한 이벤트 기간에만 이용자 화면 이벤트 리스트에 노출됨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조회수 시작 카운트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입력한 숫자부터 조회수가 시작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[5] PC, </a:t>
            </a:r>
            <a:r>
              <a:rPr lang="ko-KR" altLang="en-US" sz="900" b="1" dirty="0">
                <a:solidFill>
                  <a:schemeClr val="tx1"/>
                </a:solidFill>
              </a:rPr>
              <a:t>모바일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선택 탭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PC, </a:t>
            </a:r>
            <a:r>
              <a:rPr lang="ko-KR" altLang="en-US" sz="900" dirty="0">
                <a:solidFill>
                  <a:schemeClr val="tx1"/>
                </a:solidFill>
              </a:rPr>
              <a:t>모바일용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다른 사이즈로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이벤트 등록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</a:rPr>
              <a:t>리스트 이미지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등록 시 미리 보기 기능 제공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[7] </a:t>
            </a:r>
            <a:r>
              <a:rPr lang="ko-KR" altLang="en-US" sz="900" b="1" dirty="0">
                <a:solidFill>
                  <a:schemeClr val="tx1"/>
                </a:solidFill>
              </a:rPr>
              <a:t>이벤트 내용 입력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에디터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또는 </a:t>
            </a:r>
            <a:r>
              <a:rPr lang="en-US" altLang="ko-KR" sz="900" dirty="0">
                <a:solidFill>
                  <a:schemeClr val="tx1"/>
                </a:solidFill>
              </a:rPr>
              <a:t>HTML</a:t>
            </a:r>
            <a:r>
              <a:rPr lang="ko-KR" altLang="en-US" sz="900" dirty="0">
                <a:solidFill>
                  <a:schemeClr val="tx1"/>
                </a:solidFill>
              </a:rPr>
              <a:t> 방법으로 입력 가능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기본은 에디터 화면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[8] </a:t>
            </a:r>
            <a:r>
              <a:rPr lang="ko-KR" altLang="en-US" sz="900" b="1" dirty="0">
                <a:solidFill>
                  <a:schemeClr val="tx1"/>
                </a:solidFill>
              </a:rPr>
              <a:t>등록 완료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검사 진행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검사 표 참고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[9] </a:t>
            </a:r>
            <a:r>
              <a:rPr lang="ko-KR" altLang="en-US" sz="900" b="1" dirty="0">
                <a:solidFill>
                  <a:schemeClr val="tx1"/>
                </a:solidFill>
              </a:rPr>
              <a:t>등록 취소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Confirm(“</a:t>
            </a:r>
            <a:r>
              <a:rPr lang="ko-KR" altLang="en-US" sz="900" dirty="0">
                <a:solidFill>
                  <a:schemeClr val="tx1"/>
                </a:solidFill>
              </a:rPr>
              <a:t>등록을 취소하시겠습니까</a:t>
            </a:r>
            <a:r>
              <a:rPr lang="en-US" altLang="ko-KR" sz="900" dirty="0">
                <a:solidFill>
                  <a:schemeClr val="tx1"/>
                </a:solidFill>
              </a:rPr>
              <a:t>?”)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이벤트 리스트로 이동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작성 중인 글은 삭제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23131"/>
            <a:ext cx="21146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이벤트 등록</a:t>
            </a:r>
            <a:r>
              <a:rPr lang="en-US" altLang="ko-KR" sz="900" dirty="0"/>
              <a:t>/</a:t>
            </a:r>
            <a:r>
              <a:rPr lang="ko-KR" altLang="en-US" sz="900" dirty="0"/>
              <a:t>수정하기</a:t>
            </a: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2428066" y="603524"/>
            <a:ext cx="157970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b="1" dirty="0"/>
              <a:t>|  </a:t>
            </a:r>
            <a:r>
              <a:rPr lang="ko-KR" altLang="en-US" sz="1100" b="1" dirty="0"/>
              <a:t>이벤트 등록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수정하기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>
            <a:spLocks noChangeArrowheads="1"/>
          </p:cNvSpPr>
          <p:nvPr/>
        </p:nvSpPr>
        <p:spPr bwMode="auto">
          <a:xfrm>
            <a:off x="2447924" y="933475"/>
            <a:ext cx="6010276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제목을 입력하세요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2442643" y="836712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2447924" y="1266850"/>
            <a:ext cx="6010276" cy="552425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요약 내용을 입력하세요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3343750" y="1954086"/>
            <a:ext cx="1220610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     </a:t>
            </a:r>
            <a:r>
              <a:rPr lang="ko-KR" altLang="en-US" sz="1000" dirty="0"/>
              <a:t>시작일</a:t>
            </a:r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auto">
          <a:xfrm>
            <a:off x="4839175" y="1954086"/>
            <a:ext cx="1220610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     </a:t>
            </a:r>
            <a:r>
              <a:rPr lang="ko-KR" altLang="en-US" sz="1000" dirty="0"/>
              <a:t>종료일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559364" y="194694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~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Calendar"/>
          <p:cNvSpPr>
            <a:spLocks noChangeAspect="1" noEditPoints="1"/>
          </p:cNvSpPr>
          <p:nvPr/>
        </p:nvSpPr>
        <p:spPr bwMode="auto">
          <a:xfrm>
            <a:off x="3394233" y="2011790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Calendar"/>
          <p:cNvSpPr>
            <a:spLocks noChangeAspect="1" noEditPoints="1"/>
          </p:cNvSpPr>
          <p:nvPr/>
        </p:nvSpPr>
        <p:spPr bwMode="auto">
          <a:xfrm>
            <a:off x="4891088" y="2004002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04462" y="1940422"/>
            <a:ext cx="9673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b="1" dirty="0">
                <a:solidFill>
                  <a:srgbClr val="000000"/>
                </a:solidFill>
              </a:rPr>
              <a:t>이벤트 기간 </a:t>
            </a:r>
            <a:r>
              <a:rPr lang="en-US" altLang="ko-KR" sz="1000" dirty="0">
                <a:solidFill>
                  <a:srgbClr val="000000"/>
                </a:solidFill>
              </a:rPr>
              <a:t>: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23" name="직사각형 22"/>
          <p:cNvSpPr>
            <a:spLocks noChangeArrowheads="1"/>
          </p:cNvSpPr>
          <p:nvPr/>
        </p:nvSpPr>
        <p:spPr bwMode="auto">
          <a:xfrm>
            <a:off x="2417215" y="3315277"/>
            <a:ext cx="6364835" cy="3024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이벤트 내용을 입력하세요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>
            <a:spLocks noChangeArrowheads="1"/>
          </p:cNvSpPr>
          <p:nvPr/>
        </p:nvSpPr>
        <p:spPr bwMode="auto">
          <a:xfrm>
            <a:off x="2418036" y="2434422"/>
            <a:ext cx="8919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/>
              <a:t>PC</a:t>
            </a:r>
            <a:endParaRPr lang="ko-KR" altLang="en-US" sz="1000" dirty="0"/>
          </a:p>
        </p:txBody>
      </p:sp>
      <p:sp>
        <p:nvSpPr>
          <p:cNvPr id="25" name="직사각형 24"/>
          <p:cNvSpPr>
            <a:spLocks noChangeArrowheads="1"/>
          </p:cNvSpPr>
          <p:nvPr/>
        </p:nvSpPr>
        <p:spPr bwMode="auto">
          <a:xfrm>
            <a:off x="3307309" y="2434422"/>
            <a:ext cx="891902" cy="252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/>
              <a:t>Mobile</a:t>
            </a:r>
            <a:endParaRPr lang="ko-KR" altLang="en-US" sz="1000" dirty="0"/>
          </a:p>
        </p:txBody>
      </p:sp>
      <p:sp>
        <p:nvSpPr>
          <p:cNvPr id="32" name="직사각형 31"/>
          <p:cNvSpPr>
            <a:spLocks noChangeArrowheads="1"/>
          </p:cNvSpPr>
          <p:nvPr/>
        </p:nvSpPr>
        <p:spPr bwMode="auto">
          <a:xfrm>
            <a:off x="2432424" y="3334004"/>
            <a:ext cx="6349626" cy="1972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에디터</a:t>
            </a:r>
            <a:r>
              <a:rPr lang="en-US" altLang="ko-KR" sz="1000" dirty="0"/>
              <a:t>(editor)</a:t>
            </a:r>
            <a:r>
              <a:rPr lang="ko-KR" altLang="en-US" sz="1000" dirty="0"/>
              <a:t> 기능 노출</a:t>
            </a:r>
            <a:endParaRPr lang="en-US" altLang="ko-KR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6177533" y="1968997"/>
            <a:ext cx="144363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b="1" dirty="0">
                <a:solidFill>
                  <a:srgbClr val="000000"/>
                </a:solidFill>
              </a:rPr>
              <a:t>조회수 시작 카운트 </a:t>
            </a:r>
            <a:r>
              <a:rPr lang="en-US" altLang="ko-KR" sz="1000" b="1" dirty="0">
                <a:solidFill>
                  <a:srgbClr val="000000"/>
                </a:solidFill>
              </a:rPr>
              <a:t>: </a:t>
            </a:r>
            <a:endParaRPr lang="ko-KR" altLang="en-US" sz="1000" b="1" dirty="0">
              <a:solidFill>
                <a:srgbClr val="000000"/>
              </a:solidFill>
            </a:endParaRPr>
          </a:p>
        </p:txBody>
      </p:sp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7496651" y="1973136"/>
            <a:ext cx="952025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763764" y="6443811"/>
            <a:ext cx="735448" cy="28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등록 완료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707226" y="6443811"/>
            <a:ext cx="735448" cy="28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등록 취소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992910" y="2864347"/>
            <a:ext cx="11231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리스트 이미지 </a:t>
            </a:r>
            <a:r>
              <a:rPr lang="en-US" altLang="ko-KR" sz="1000" dirty="0">
                <a:solidFill>
                  <a:srgbClr val="000000"/>
                </a:solidFill>
              </a:rPr>
              <a:t>: 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38" name="직사각형 37"/>
          <p:cNvSpPr>
            <a:spLocks noChangeArrowheads="1"/>
          </p:cNvSpPr>
          <p:nvPr/>
        </p:nvSpPr>
        <p:spPr bwMode="auto">
          <a:xfrm>
            <a:off x="7847832" y="2864346"/>
            <a:ext cx="650329" cy="2591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찾아보기</a:t>
            </a:r>
          </a:p>
        </p:txBody>
      </p:sp>
      <p:sp>
        <p:nvSpPr>
          <p:cNvPr id="39" name="직사각형 38"/>
          <p:cNvSpPr>
            <a:spLocks noChangeArrowheads="1"/>
          </p:cNvSpPr>
          <p:nvPr/>
        </p:nvSpPr>
        <p:spPr bwMode="auto">
          <a:xfrm>
            <a:off x="5029201" y="2869920"/>
            <a:ext cx="2743200" cy="25354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/>
          </a:p>
        </p:txBody>
      </p:sp>
      <p:sp>
        <p:nvSpPr>
          <p:cNvPr id="40" name="직사각형 39"/>
          <p:cNvSpPr>
            <a:spLocks noChangeArrowheads="1"/>
          </p:cNvSpPr>
          <p:nvPr/>
        </p:nvSpPr>
        <p:spPr bwMode="auto">
          <a:xfrm>
            <a:off x="2417215" y="2686627"/>
            <a:ext cx="6364835" cy="628073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직사각형 41"/>
          <p:cNvSpPr>
            <a:spLocks noChangeArrowheads="1"/>
          </p:cNvSpPr>
          <p:nvPr/>
        </p:nvSpPr>
        <p:spPr bwMode="auto">
          <a:xfrm>
            <a:off x="2584275" y="2791079"/>
            <a:ext cx="1139406" cy="41532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등록된 이미지가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없습니다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556464" y="3967146"/>
          <a:ext cx="5777918" cy="1940559"/>
        </p:xfrm>
        <a:graphic>
          <a:graphicData uri="http://schemas.openxmlformats.org/drawingml/2006/table">
            <a:tbl>
              <a:tblPr/>
              <a:tblGrid>
                <a:gridCol w="2049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0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95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예측 행동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안내 문구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확인 클릭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제목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미입력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제목을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!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닫힘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요약 내용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미입력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요약 내용을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!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닫힘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기간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미선택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기간을 선택해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!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닫힘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46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기간 종료일이 시작일 보다 늦거나 과거의 날짜 선택 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기간의 종료일은 시작일보다 늦거나 과거 날짜로 선택할 수 없습니다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기간을 다시 선택해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!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닫힘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5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조회수 시작 카운트 숫자 이외의 다른 문자 입력 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조회수는 숫자만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!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닫힘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리스트 이미지 미등록 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리스트 이미지를 등록해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!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닫힘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 미등록 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내용을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!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닫힘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" name="타원 42"/>
          <p:cNvSpPr/>
          <p:nvPr/>
        </p:nvSpPr>
        <p:spPr>
          <a:xfrm>
            <a:off x="2277198" y="95740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277198" y="130983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277198" y="195753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068148" y="198610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852759" y="288300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277198" y="246235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277198" y="362440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619429" y="647981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71356" y="647981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9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게시판 관리 </a:t>
            </a:r>
            <a:r>
              <a:rPr lang="en-US" altLang="ko-KR"/>
              <a:t>&gt; </a:t>
            </a:r>
            <a:r>
              <a:rPr lang="ko-KR" altLang="en-US"/>
              <a:t>이벤트 등록</a:t>
            </a:r>
            <a:r>
              <a:rPr lang="en-US" altLang="ko-KR"/>
              <a:t>/ </a:t>
            </a:r>
            <a:r>
              <a:rPr lang="ko-KR" altLang="en-US"/>
              <a:t>수정하기</a:t>
            </a:r>
            <a:endParaRPr lang="ko-KR" altLang="en-US" dirty="0"/>
          </a:p>
        </p:txBody>
      </p:sp>
      <p:grpSp>
        <p:nvGrpSpPr>
          <p:cNvPr id="52" name="Scrollbar" descr="&lt;SmartSettings&gt;&lt;SmartResize enabled=&quot;True&quot; minWidth=&quot;7&quot; minHeight=&quot;60&quot; /&gt;&lt;/SmartSettings&gt;">
            <a:extLst>
              <a:ext uri="{FF2B5EF4-FFF2-40B4-BE49-F238E27FC236}">
                <a16:creationId xmlns:a16="http://schemas.microsoft.com/office/drawing/2014/main" id="{931A5788-5377-4338-B985-2B5CE138C6AE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610933" y="3529309"/>
            <a:ext cx="173361" cy="2808000"/>
            <a:chOff x="5066753" y="1652472"/>
            <a:chExt cx="144017" cy="2304361"/>
          </a:xfrm>
          <a:solidFill>
            <a:srgbClr val="FFFFFF"/>
          </a:solidFill>
        </p:grpSpPr>
        <p:sp>
          <p:nvSpPr>
            <p:cNvPr id="53" name="Track">
              <a:extLst>
                <a:ext uri="{FF2B5EF4-FFF2-40B4-BE49-F238E27FC236}">
                  <a16:creationId xmlns:a16="http://schemas.microsoft.com/office/drawing/2014/main" id="{2EBDD6DD-DF6F-4EE2-B81A-A5BC6F02FC59}"/>
                </a:ext>
              </a:extLst>
            </p:cNvPr>
            <p:cNvSpPr/>
            <p:nvPr/>
          </p:nvSpPr>
          <p:spPr>
            <a:xfrm rot="5400000">
              <a:off x="3986581" y="2732644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4" name="Scroll Thumb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F06CCDD-6D1A-467D-B983-095DC31DA6A3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5400000">
              <a:off x="4267238" y="2648972"/>
              <a:ext cx="1743042" cy="94932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5" name="Chevron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9114BEC-753D-4D67-9BB5-5BD7FBE4215B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rot="10800000" flipH="1">
              <a:off x="5113157" y="1715136"/>
              <a:ext cx="51212" cy="3825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6" name="Chevro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71DC71DC-41B9-424E-9AEE-42FBFF427353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5113157" y="3859265"/>
              <a:ext cx="51212" cy="3825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8" name="양쪽 모서리가 둥근 사각형 27"/>
          <p:cNvSpPr/>
          <p:nvPr/>
        </p:nvSpPr>
        <p:spPr bwMode="auto">
          <a:xfrm>
            <a:off x="6988633" y="6124284"/>
            <a:ext cx="764679" cy="214511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1000" dirty="0"/>
              <a:t>에디터</a:t>
            </a:r>
          </a:p>
        </p:txBody>
      </p:sp>
      <p:sp>
        <p:nvSpPr>
          <p:cNvPr id="29" name="양쪽 모서리가 둥근 사각형 28"/>
          <p:cNvSpPr/>
          <p:nvPr/>
        </p:nvSpPr>
        <p:spPr bwMode="auto">
          <a:xfrm>
            <a:off x="7749734" y="6124284"/>
            <a:ext cx="764679" cy="214511"/>
          </a:xfrm>
          <a:prstGeom prst="round2Same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1000" dirty="0"/>
              <a:t>HTML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178912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96E33978-3347-433E-981E-56A70C0E7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92523"/>
              </p:ext>
            </p:extLst>
          </p:nvPr>
        </p:nvGraphicFramePr>
        <p:xfrm>
          <a:off x="2442617" y="1822163"/>
          <a:ext cx="6245669" cy="35510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75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5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3951">
                  <a:extLst>
                    <a:ext uri="{9D8B030D-6E8A-4147-A177-3AD203B41FA5}">
                      <a16:colId xmlns:a16="http://schemas.microsoft.com/office/drawing/2014/main" val="2556765756"/>
                    </a:ext>
                  </a:extLst>
                </a:gridCol>
                <a:gridCol w="10566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0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선택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신고 사유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제목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아이디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작성일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신고 내용 보기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신고 사유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제목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아이디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작성일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41720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리뷰 도배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도배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User04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564006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욕설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비방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비방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User03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843478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기타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User02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98661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리뷰 도배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리뷰도배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User01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61165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욕설</a:t>
                      </a:r>
                      <a:r>
                        <a:rPr lang="en-US" altLang="ko-KR" sz="900" b="0" dirty="0"/>
                        <a:t>/</a:t>
                      </a:r>
                      <a:r>
                        <a:rPr lang="ko-KR" altLang="en-US" sz="900" b="0" dirty="0"/>
                        <a:t>비방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욕설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User01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378757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리뷰 도배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리뷰도배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User01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105674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기타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불편해요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User01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594591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허위 광고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허위광고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User01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58471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9550482" y="330255"/>
            <a:ext cx="2137873" cy="653486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불만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불편사항  접수 리스트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신고 사유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 값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리뷰 도배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욕설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비방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허위 광고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기타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 시 해당 신고 사유만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처리 전</a:t>
            </a:r>
            <a:r>
              <a:rPr lang="en-US" altLang="ko-KR" sz="900" b="1" dirty="0">
                <a:solidFill>
                  <a:schemeClr val="tx1"/>
                </a:solidFill>
              </a:rPr>
              <a:t>, </a:t>
            </a:r>
            <a:r>
              <a:rPr lang="ko-KR" altLang="en-US" sz="900" b="1" dirty="0">
                <a:solidFill>
                  <a:schemeClr val="tx1"/>
                </a:solidFill>
              </a:rPr>
              <a:t>처리 완료 탭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상품명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상품명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해당 상품의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상세 보기 화면으로 연결</a:t>
            </a:r>
            <a:r>
              <a:rPr lang="en-US" altLang="ko-KR" sz="900" dirty="0">
                <a:solidFill>
                  <a:schemeClr val="tx1"/>
                </a:solidFill>
              </a:rPr>
              <a:t>(Blank)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보기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신고 상세 내용 팝업</a:t>
            </a:r>
            <a:r>
              <a:rPr lang="en-US" altLang="ko-KR" sz="900" dirty="0">
                <a:solidFill>
                  <a:schemeClr val="tx1"/>
                </a:solidFill>
              </a:rPr>
              <a:t>(40</a:t>
            </a:r>
            <a:r>
              <a:rPr lang="ko-KR" altLang="en-US" sz="900" dirty="0">
                <a:solidFill>
                  <a:schemeClr val="tx1"/>
                </a:solidFill>
              </a:rPr>
              <a:t>쪽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참고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선택 처리 완료 이동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선택한 항목이 처리 완료 탭 목록으로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19752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 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불만</a:t>
            </a:r>
            <a:r>
              <a:rPr lang="en-US" altLang="ko-KR" sz="900" dirty="0"/>
              <a:t>/</a:t>
            </a:r>
            <a:r>
              <a:rPr lang="ko-KR" altLang="en-US" sz="900" dirty="0"/>
              <a:t>불편 사항 접수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3" y="603524"/>
            <a:ext cx="125354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불만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불편 사항 접수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불만</a:t>
            </a:r>
            <a:r>
              <a:rPr lang="en-US" altLang="ko-KR" sz="900" dirty="0">
                <a:solidFill>
                  <a:srgbClr val="FF0000"/>
                </a:solidFill>
              </a:rPr>
              <a:t>/</a:t>
            </a:r>
            <a:r>
              <a:rPr lang="ko-KR" altLang="en-US" sz="900" dirty="0">
                <a:solidFill>
                  <a:srgbClr val="FF0000"/>
                </a:solidFill>
              </a:rPr>
              <a:t>불편사항 접수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84351" y="1008931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신고 사유</a:t>
            </a:r>
          </a:p>
        </p:txBody>
      </p:sp>
      <p:sp>
        <p:nvSpPr>
          <p:cNvPr id="59" name="직사각형 58"/>
          <p:cNvSpPr/>
          <p:nvPr/>
        </p:nvSpPr>
        <p:spPr bwMode="auto">
          <a:xfrm>
            <a:off x="4056413" y="5517232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삭제</a:t>
            </a:r>
          </a:p>
        </p:txBody>
      </p:sp>
      <p:sp>
        <p:nvSpPr>
          <p:cNvPr id="72" name="타원 71"/>
          <p:cNvSpPr/>
          <p:nvPr/>
        </p:nvSpPr>
        <p:spPr>
          <a:xfrm>
            <a:off x="4104147" y="101996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50" panose="02020503020101020101" pitchFamily="18" charset="-127"/>
                <a:ea typeface="타이포_씨고딕 15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50" panose="02020503020101020101" pitchFamily="18" charset="-127"/>
              <a:ea typeface="타이포_씨고딕 150" panose="02020503020101020101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367808" y="6222504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</a:t>
            </a:r>
            <a:r>
              <a:rPr lang="en-US" altLang="ko-KR" sz="900" b="1" dirty="0"/>
              <a:t>[1]</a:t>
            </a:r>
            <a:r>
              <a:rPr lang="en-US" altLang="ko-KR" sz="900" dirty="0"/>
              <a:t> [2] [3]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sp>
        <p:nvSpPr>
          <p:cNvPr id="83" name="직사각형 82"/>
          <p:cNvSpPr>
            <a:spLocks noChangeArrowheads="1"/>
          </p:cNvSpPr>
          <p:nvPr/>
        </p:nvSpPr>
        <p:spPr bwMode="auto">
          <a:xfrm>
            <a:off x="2442617" y="1426493"/>
            <a:ext cx="8919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처리 전</a:t>
            </a:r>
          </a:p>
        </p:txBody>
      </p:sp>
      <p:sp>
        <p:nvSpPr>
          <p:cNvPr id="84" name="직사각형 83"/>
          <p:cNvSpPr>
            <a:spLocks noChangeArrowheads="1"/>
          </p:cNvSpPr>
          <p:nvPr/>
        </p:nvSpPr>
        <p:spPr bwMode="auto">
          <a:xfrm>
            <a:off x="3331890" y="1426493"/>
            <a:ext cx="891902" cy="252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처리 완료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2494312" y="5517232"/>
            <a:ext cx="143951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처리 완료로 이동</a:t>
            </a:r>
          </a:p>
        </p:txBody>
      </p:sp>
      <p:sp>
        <p:nvSpPr>
          <p:cNvPr id="86" name="타원 85"/>
          <p:cNvSpPr/>
          <p:nvPr/>
        </p:nvSpPr>
        <p:spPr>
          <a:xfrm>
            <a:off x="4642680" y="220358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8365394" y="219353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2402517" y="554668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4259808" y="143337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50" panose="02020503020101020101" pitchFamily="18" charset="-127"/>
                <a:ea typeface="타이포_씨고딕 15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50" panose="02020503020101020101" pitchFamily="18" charset="-127"/>
              <a:ea typeface="타이포_씨고딕 15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&gt; </a:t>
            </a:r>
            <a:r>
              <a:rPr lang="ko-KR" altLang="en-US" dirty="0"/>
              <a:t>불만</a:t>
            </a:r>
            <a:r>
              <a:rPr lang="en-US" altLang="ko-KR" dirty="0"/>
              <a:t>/</a:t>
            </a:r>
            <a:r>
              <a:rPr lang="ko-KR" altLang="en-US" dirty="0"/>
              <a:t>불편사항 접수</a:t>
            </a:r>
          </a:p>
        </p:txBody>
      </p:sp>
      <p:grpSp>
        <p:nvGrpSpPr>
          <p:cNvPr id="33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CACD781F-BE13-4893-BB86-0B29AC4E414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078256" y="1000254"/>
            <a:ext cx="978157" cy="241200"/>
            <a:chOff x="595684" y="1510660"/>
            <a:chExt cx="1368146" cy="323064"/>
          </a:xfrm>
          <a:solidFill>
            <a:srgbClr val="FFFFFF"/>
          </a:solidFill>
        </p:grpSpPr>
        <p:sp>
          <p:nvSpPr>
            <p:cNvPr id="34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BCEEF1A-ABFC-40B5-A265-D608D55300C7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510660"/>
              <a:ext cx="1135988" cy="322919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chemeClr val="tx1"/>
                  </a:solidFill>
                  <a:latin typeface="+mj-lt"/>
                  <a:cs typeface="Segoe UI" panose="020B0502040204020203" pitchFamily="34" charset="0"/>
                </a:rPr>
                <a:t>모두 보기</a:t>
              </a:r>
              <a:endParaRPr lang="en-US" sz="9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35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9FF6BD9-8960-4465-B8CF-0613C5CAC50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731664" y="1510660"/>
              <a:ext cx="232166" cy="323064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36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AD0EFD8-AEBB-4728-9451-8CF6DB7A9B67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802983" y="1647895"/>
              <a:ext cx="89531" cy="4845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38" name="모서리가 둥근 직사각형 65">
            <a:extLst>
              <a:ext uri="{FF2B5EF4-FFF2-40B4-BE49-F238E27FC236}">
                <a16:creationId xmlns:a16="http://schemas.microsoft.com/office/drawing/2014/main" id="{EE38B894-7058-4F92-AB8F-2575D76CE859}"/>
              </a:ext>
            </a:extLst>
          </p:cNvPr>
          <p:cNvSpPr/>
          <p:nvPr/>
        </p:nvSpPr>
        <p:spPr>
          <a:xfrm>
            <a:off x="7987674" y="2229538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보기</a:t>
            </a:r>
          </a:p>
        </p:txBody>
      </p:sp>
      <p:sp>
        <p:nvSpPr>
          <p:cNvPr id="39" name="모서리가 둥근 직사각형 65">
            <a:extLst>
              <a:ext uri="{FF2B5EF4-FFF2-40B4-BE49-F238E27FC236}">
                <a16:creationId xmlns:a16="http://schemas.microsoft.com/office/drawing/2014/main" id="{50422F83-1C36-4C95-9EC4-487F0E33B8AE}"/>
              </a:ext>
            </a:extLst>
          </p:cNvPr>
          <p:cNvSpPr/>
          <p:nvPr/>
        </p:nvSpPr>
        <p:spPr>
          <a:xfrm>
            <a:off x="7987674" y="2592050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/>
              <a:t>보기</a:t>
            </a:r>
            <a:endParaRPr lang="ko-KR" altLang="en-US" sz="900" dirty="0"/>
          </a:p>
        </p:txBody>
      </p:sp>
      <p:sp>
        <p:nvSpPr>
          <p:cNvPr id="40" name="모서리가 둥근 직사각형 65">
            <a:extLst>
              <a:ext uri="{FF2B5EF4-FFF2-40B4-BE49-F238E27FC236}">
                <a16:creationId xmlns:a16="http://schemas.microsoft.com/office/drawing/2014/main" id="{89CB2A45-F806-44A9-9D5B-D9E42E9FF0DC}"/>
              </a:ext>
            </a:extLst>
          </p:cNvPr>
          <p:cNvSpPr/>
          <p:nvPr/>
        </p:nvSpPr>
        <p:spPr>
          <a:xfrm>
            <a:off x="7987674" y="2954562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/>
              <a:t>보기</a:t>
            </a:r>
            <a:endParaRPr lang="ko-KR" altLang="en-US" sz="900" dirty="0"/>
          </a:p>
        </p:txBody>
      </p:sp>
      <p:sp>
        <p:nvSpPr>
          <p:cNvPr id="41" name="모서리가 둥근 직사각형 65">
            <a:extLst>
              <a:ext uri="{FF2B5EF4-FFF2-40B4-BE49-F238E27FC236}">
                <a16:creationId xmlns:a16="http://schemas.microsoft.com/office/drawing/2014/main" id="{B6CDA5DD-C69A-4A45-9E4C-C1CA1DEDE7E4}"/>
              </a:ext>
            </a:extLst>
          </p:cNvPr>
          <p:cNvSpPr/>
          <p:nvPr/>
        </p:nvSpPr>
        <p:spPr>
          <a:xfrm>
            <a:off x="7987674" y="3317074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/>
              <a:t>보기</a:t>
            </a:r>
            <a:endParaRPr lang="ko-KR" altLang="en-US" sz="900" dirty="0"/>
          </a:p>
        </p:txBody>
      </p:sp>
      <p:sp>
        <p:nvSpPr>
          <p:cNvPr id="42" name="모서리가 둥근 직사각형 65">
            <a:extLst>
              <a:ext uri="{FF2B5EF4-FFF2-40B4-BE49-F238E27FC236}">
                <a16:creationId xmlns:a16="http://schemas.microsoft.com/office/drawing/2014/main" id="{CC8CCAE2-A924-4016-AAAF-CADAD6F7AE74}"/>
              </a:ext>
            </a:extLst>
          </p:cNvPr>
          <p:cNvSpPr/>
          <p:nvPr/>
        </p:nvSpPr>
        <p:spPr>
          <a:xfrm>
            <a:off x="7987674" y="3679586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/>
              <a:t>보기</a:t>
            </a:r>
            <a:endParaRPr lang="ko-KR" altLang="en-US" sz="900" dirty="0"/>
          </a:p>
        </p:txBody>
      </p:sp>
      <p:sp>
        <p:nvSpPr>
          <p:cNvPr id="43" name="모서리가 둥근 직사각형 65">
            <a:extLst>
              <a:ext uri="{FF2B5EF4-FFF2-40B4-BE49-F238E27FC236}">
                <a16:creationId xmlns:a16="http://schemas.microsoft.com/office/drawing/2014/main" id="{D6A3726F-59EE-41F1-8C7C-A5029B4CFA79}"/>
              </a:ext>
            </a:extLst>
          </p:cNvPr>
          <p:cNvSpPr/>
          <p:nvPr/>
        </p:nvSpPr>
        <p:spPr>
          <a:xfrm>
            <a:off x="7987674" y="4042098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/>
              <a:t>보기</a:t>
            </a:r>
            <a:endParaRPr lang="ko-KR" altLang="en-US" sz="900" dirty="0"/>
          </a:p>
        </p:txBody>
      </p:sp>
      <p:sp>
        <p:nvSpPr>
          <p:cNvPr id="44" name="모서리가 둥근 직사각형 65">
            <a:extLst>
              <a:ext uri="{FF2B5EF4-FFF2-40B4-BE49-F238E27FC236}">
                <a16:creationId xmlns:a16="http://schemas.microsoft.com/office/drawing/2014/main" id="{E7FC2023-9720-4EFA-B185-BC18254B427F}"/>
              </a:ext>
            </a:extLst>
          </p:cNvPr>
          <p:cNvSpPr/>
          <p:nvPr/>
        </p:nvSpPr>
        <p:spPr>
          <a:xfrm>
            <a:off x="7987674" y="4404610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/>
              <a:t>보기</a:t>
            </a:r>
            <a:endParaRPr lang="ko-KR" altLang="en-US" sz="900" dirty="0"/>
          </a:p>
        </p:txBody>
      </p:sp>
      <p:sp>
        <p:nvSpPr>
          <p:cNvPr id="45" name="모서리가 둥근 직사각형 65">
            <a:extLst>
              <a:ext uri="{FF2B5EF4-FFF2-40B4-BE49-F238E27FC236}">
                <a16:creationId xmlns:a16="http://schemas.microsoft.com/office/drawing/2014/main" id="{311A3110-01CF-43D7-831A-957AEFE556D7}"/>
              </a:ext>
            </a:extLst>
          </p:cNvPr>
          <p:cNvSpPr/>
          <p:nvPr/>
        </p:nvSpPr>
        <p:spPr>
          <a:xfrm>
            <a:off x="7987674" y="4767122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/>
              <a:t>보기</a:t>
            </a:r>
            <a:endParaRPr lang="ko-KR" altLang="en-US" sz="900" dirty="0"/>
          </a:p>
        </p:txBody>
      </p:sp>
      <p:sp>
        <p:nvSpPr>
          <p:cNvPr id="46" name="모서리가 둥근 직사각형 65">
            <a:extLst>
              <a:ext uri="{FF2B5EF4-FFF2-40B4-BE49-F238E27FC236}">
                <a16:creationId xmlns:a16="http://schemas.microsoft.com/office/drawing/2014/main" id="{46388822-4B89-4C09-8F98-358394D4F0F0}"/>
              </a:ext>
            </a:extLst>
          </p:cNvPr>
          <p:cNvSpPr/>
          <p:nvPr/>
        </p:nvSpPr>
        <p:spPr>
          <a:xfrm>
            <a:off x="7987674" y="5129634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보기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4C58156-E5E1-4DB2-871B-05889BCC8035}"/>
              </a:ext>
            </a:extLst>
          </p:cNvPr>
          <p:cNvCxnSpPr>
            <a:cxnSpLocks/>
          </p:cNvCxnSpPr>
          <p:nvPr/>
        </p:nvCxnSpPr>
        <p:spPr>
          <a:xfrm>
            <a:off x="2447925" y="1678493"/>
            <a:ext cx="6228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2170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673105" y="332065"/>
            <a:ext cx="2137873" cy="653486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불만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불편사항 신고 내용보기 팝업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불만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불편 사항 팝업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보기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버튼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신고 상세 내용 팝업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17187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 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불만 불편 접수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3" y="603524"/>
            <a:ext cx="93936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불만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불편 접수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  </a:t>
            </a:r>
            <a:r>
              <a:rPr lang="en-US" altLang="ko-KR" sz="900" dirty="0"/>
              <a:t>- </a:t>
            </a:r>
            <a:r>
              <a:rPr lang="ko-KR" altLang="en-US" sz="900" dirty="0"/>
              <a:t>스타일 </a:t>
            </a:r>
            <a:r>
              <a:rPr lang="ko-KR" altLang="en-US" sz="900" dirty="0" err="1"/>
              <a:t>숍</a:t>
            </a:r>
            <a:r>
              <a:rPr lang="en-US" altLang="ko-KR" sz="900" dirty="0"/>
              <a:t> </a:t>
            </a:r>
            <a:r>
              <a:rPr lang="ko-KR" altLang="en-US" sz="900" dirty="0"/>
              <a:t>공지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en-US" altLang="ko-KR" sz="900" dirty="0"/>
              <a:t>  -</a:t>
            </a:r>
            <a:r>
              <a:rPr lang="ko-KR" altLang="en-US" sz="900" dirty="0"/>
              <a:t> 고객센터 공지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상품 문의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1:1 </a:t>
            </a:r>
            <a:r>
              <a:rPr lang="ko-KR" altLang="en-US" sz="900" dirty="0"/>
              <a:t>문의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 err="1"/>
              <a:t>상품평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허위 상품 접수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게시판 카테고리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en-US" altLang="ko-KR" sz="900" dirty="0"/>
              <a:t> </a:t>
            </a:r>
            <a:r>
              <a:rPr lang="ko-KR" altLang="en-US" sz="900" dirty="0"/>
              <a:t> 관리</a:t>
            </a:r>
            <a:endParaRPr lang="en-US" altLang="ko-KR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2384352" y="100893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신고사유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3166572" y="1011763"/>
            <a:ext cx="1233978" cy="244250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모두 보기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379" y="1100552"/>
            <a:ext cx="85725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 bwMode="auto">
          <a:xfrm>
            <a:off x="4226074" y="1009688"/>
            <a:ext cx="171450" cy="248400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433514" y="1682108"/>
          <a:ext cx="6434260" cy="2443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67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4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선택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순번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신고사유</a:t>
                      </a:r>
                      <a:endParaRPr lang="en-US" altLang="ko-KR" sz="9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상품명</a:t>
                      </a:r>
                      <a:endParaRPr lang="en-US" altLang="ko-KR" sz="9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작성자</a:t>
                      </a:r>
                      <a:endParaRPr lang="en-US" altLang="ko-KR" sz="9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작성일</a:t>
                      </a:r>
                      <a:endParaRPr lang="en-US" altLang="ko-KR" sz="9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신고 내용 보기</a:t>
                      </a:r>
                      <a:endParaRPr lang="en-US" altLang="ko-KR" sz="9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440913" y="1924836"/>
          <a:ext cx="6433200" cy="3337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4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7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5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10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{</a:t>
                      </a:r>
                      <a:r>
                        <a:rPr lang="ko-KR" altLang="en-US" sz="900" b="0" dirty="0"/>
                        <a:t>신규사유</a:t>
                      </a:r>
                      <a:r>
                        <a:rPr lang="en-US" altLang="ko-KR" sz="900" b="0" dirty="0"/>
                        <a:t>}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/>
                        <a:t> {</a:t>
                      </a:r>
                      <a:r>
                        <a:rPr lang="ko-KR" altLang="en-US" sz="900" b="1" baseline="0" dirty="0"/>
                        <a:t>상품명 표기</a:t>
                      </a:r>
                      <a:r>
                        <a:rPr lang="en-US" altLang="ko-KR" sz="900" b="1" baseline="0" dirty="0"/>
                        <a:t>}</a:t>
                      </a:r>
                      <a:endParaRPr lang="ko-KR" altLang="en-US" sz="900" b="1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{</a:t>
                      </a:r>
                      <a:r>
                        <a:rPr lang="ko-KR" altLang="en-US" sz="900" b="0" dirty="0"/>
                        <a:t>작성자</a:t>
                      </a:r>
                      <a:r>
                        <a:rPr lang="en-US" altLang="ko-KR" sz="900" b="0" dirty="0"/>
                        <a:t>ID}</a:t>
                      </a:r>
                      <a:endParaRPr lang="ko-KR" altLang="en-US" sz="900" b="0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{</a:t>
                      </a:r>
                      <a:r>
                        <a:rPr lang="ko-KR" altLang="en-US" sz="900" b="0" dirty="0"/>
                        <a:t>작성일</a:t>
                      </a:r>
                      <a:r>
                        <a:rPr lang="ko-KR" altLang="en-US" sz="900" b="0" baseline="0" dirty="0"/>
                        <a:t> 표기</a:t>
                      </a:r>
                      <a:r>
                        <a:rPr lang="en-US" altLang="ko-KR" sz="900" b="0" dirty="0"/>
                        <a:t>}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1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9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상품도배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900" b="1" dirty="0"/>
                        <a:t> </a:t>
                      </a:r>
                      <a:r>
                        <a:rPr lang="ko-KR" altLang="en-US" sz="900" b="1" dirty="0"/>
                        <a:t>운동복 판매 합니다</a:t>
                      </a:r>
                      <a:r>
                        <a:rPr lang="en-US" altLang="ko-KR" sz="900" b="1" dirty="0"/>
                        <a:t>.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/>
                        <a:t>abcde8</a:t>
                      </a:r>
                      <a:endParaRPr lang="ko-KR" altLang="en-US" sz="900" b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2017-08-23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8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욕설</a:t>
                      </a:r>
                      <a:r>
                        <a:rPr lang="en-US" altLang="ko-KR" sz="900" b="0" dirty="0"/>
                        <a:t>/</a:t>
                      </a:r>
                      <a:r>
                        <a:rPr lang="ko-KR" altLang="en-US" sz="900" b="0" dirty="0"/>
                        <a:t>비방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 운동복 판매 합니다</a:t>
                      </a:r>
                      <a:r>
                        <a:rPr lang="en-US" altLang="ko-KR" sz="900" b="1" dirty="0"/>
                        <a:t>.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/>
                        <a:t>abcde7</a:t>
                      </a:r>
                      <a:endParaRPr lang="ko-KR" altLang="en-US" sz="900" b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2017-08-23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7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업체상품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 운동복 판매 합니다</a:t>
                      </a:r>
                      <a:r>
                        <a:rPr lang="en-US" altLang="ko-KR" sz="900" b="1" dirty="0"/>
                        <a:t>.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/>
                        <a:t>abcde6</a:t>
                      </a:r>
                      <a:endParaRPr lang="ko-KR" altLang="en-US" sz="900" b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2017-08-23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6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상품도배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 운동복 판매 합니다</a:t>
                      </a:r>
                      <a:r>
                        <a:rPr lang="en-US" altLang="ko-KR" sz="900" b="1" dirty="0"/>
                        <a:t>.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/>
                        <a:t>abcde5</a:t>
                      </a:r>
                      <a:endParaRPr lang="ko-KR" altLang="en-US" sz="900" b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2017-08-23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5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욕설</a:t>
                      </a:r>
                      <a:r>
                        <a:rPr lang="en-US" altLang="ko-KR" sz="900" b="0" dirty="0"/>
                        <a:t>/</a:t>
                      </a:r>
                      <a:r>
                        <a:rPr lang="ko-KR" altLang="en-US" sz="900" b="0" dirty="0"/>
                        <a:t>비방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 운동복 판매 합니다</a:t>
                      </a:r>
                      <a:r>
                        <a:rPr lang="en-US" altLang="ko-KR" sz="900" b="1" dirty="0"/>
                        <a:t>.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/>
                        <a:t>abcde4</a:t>
                      </a:r>
                      <a:endParaRPr lang="ko-KR" altLang="en-US" sz="900" b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2017-08-23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4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업체상품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 운동복 판매 합니다</a:t>
                      </a:r>
                      <a:r>
                        <a:rPr lang="en-US" altLang="ko-KR" sz="900" b="1" dirty="0"/>
                        <a:t>.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/>
                        <a:t>abcde3</a:t>
                      </a:r>
                      <a:endParaRPr lang="ko-KR" altLang="en-US" sz="900" b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2017-08-23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기타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 운동복 판매 합니다</a:t>
                      </a:r>
                      <a:r>
                        <a:rPr lang="en-US" altLang="ko-KR" sz="900" b="1" dirty="0"/>
                        <a:t>.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/>
                        <a:t>abcde2</a:t>
                      </a:r>
                      <a:endParaRPr lang="ko-KR" altLang="en-US" sz="900" b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2017-08-23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허위매물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 운동복 판매 합니다</a:t>
                      </a:r>
                      <a:r>
                        <a:rPr lang="en-US" altLang="ko-KR" sz="900" b="1" dirty="0"/>
                        <a:t>.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abcde1</a:t>
                      </a:r>
                      <a:endParaRPr lang="ko-KR" altLang="en-US" sz="900" b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2017-08-23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216" y="2037946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216" y="2410475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216" y="2783004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216" y="3155533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216" y="3528063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76" y="3893743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직사각형 58"/>
          <p:cNvSpPr/>
          <p:nvPr/>
        </p:nvSpPr>
        <p:spPr bwMode="auto">
          <a:xfrm>
            <a:off x="4056413" y="5318697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삭제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4068834" y="6104330"/>
            <a:ext cx="29770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|</a:t>
            </a:r>
            <a:r>
              <a:rPr lang="ko-KR" altLang="en-US" sz="1000" dirty="0"/>
              <a:t>처음</a:t>
            </a:r>
            <a:r>
              <a:rPr lang="en-US" altLang="ko-KR" sz="1000" dirty="0"/>
              <a:t>|  &lt;</a:t>
            </a:r>
            <a:r>
              <a:rPr lang="ko-KR" altLang="en-US" sz="1000" dirty="0"/>
              <a:t>이전</a:t>
            </a:r>
            <a:r>
              <a:rPr lang="en-US" altLang="ko-KR" sz="1000" dirty="0"/>
              <a:t> | </a:t>
            </a:r>
            <a:r>
              <a:rPr lang="en-US" altLang="ko-KR" sz="1000" b="1" dirty="0"/>
              <a:t>[1]</a:t>
            </a:r>
            <a:r>
              <a:rPr lang="en-US" altLang="ko-KR" sz="1000" dirty="0"/>
              <a:t> [2] [3] [4] [5] | </a:t>
            </a:r>
            <a:r>
              <a:rPr lang="ko-KR" altLang="en-US" sz="1000" dirty="0"/>
              <a:t>다음</a:t>
            </a:r>
            <a:r>
              <a:rPr lang="en-US" altLang="ko-KR" sz="1000" dirty="0"/>
              <a:t>&gt;  |</a:t>
            </a:r>
            <a:r>
              <a:rPr lang="ko-KR" altLang="en-US" sz="1000" dirty="0"/>
              <a:t>마지막</a:t>
            </a:r>
            <a:r>
              <a:rPr lang="en-US" altLang="ko-KR" sz="1000" dirty="0"/>
              <a:t>|</a:t>
            </a:r>
            <a:endParaRPr lang="ko-KR" altLang="en-US" sz="1000" dirty="0"/>
          </a:p>
        </p:txBody>
      </p: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509" y="4258176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509" y="4630706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469" y="4996386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직사각형 82"/>
          <p:cNvSpPr>
            <a:spLocks noChangeArrowheads="1"/>
          </p:cNvSpPr>
          <p:nvPr/>
        </p:nvSpPr>
        <p:spPr bwMode="auto">
          <a:xfrm>
            <a:off x="2432323" y="1426493"/>
            <a:ext cx="8919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처리 전</a:t>
            </a:r>
          </a:p>
        </p:txBody>
      </p:sp>
      <p:sp>
        <p:nvSpPr>
          <p:cNvPr id="84" name="직사각형 83"/>
          <p:cNvSpPr>
            <a:spLocks noChangeArrowheads="1"/>
          </p:cNvSpPr>
          <p:nvPr/>
        </p:nvSpPr>
        <p:spPr bwMode="auto">
          <a:xfrm>
            <a:off x="3321596" y="1426493"/>
            <a:ext cx="891902" cy="252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처리 완료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2494312" y="5318697"/>
            <a:ext cx="143951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처리 완료로 이동</a:t>
            </a:r>
          </a:p>
        </p:txBody>
      </p:sp>
      <p:sp>
        <p:nvSpPr>
          <p:cNvPr id="34" name="직사각형 33"/>
          <p:cNvSpPr/>
          <p:nvPr/>
        </p:nvSpPr>
        <p:spPr bwMode="auto">
          <a:xfrm>
            <a:off x="1156080" y="327224"/>
            <a:ext cx="7710057" cy="6418053"/>
          </a:xfrm>
          <a:prstGeom prst="rect">
            <a:avLst/>
          </a:prstGeom>
          <a:solidFill>
            <a:schemeClr val="bg1">
              <a:alpha val="61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35" name="직사각형 34"/>
          <p:cNvSpPr>
            <a:spLocks noChangeArrowheads="1"/>
          </p:cNvSpPr>
          <p:nvPr/>
        </p:nvSpPr>
        <p:spPr bwMode="auto">
          <a:xfrm>
            <a:off x="1628775" y="796283"/>
            <a:ext cx="4755258" cy="414488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1802751" y="974379"/>
            <a:ext cx="19640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MONOTT </a:t>
            </a:r>
            <a:r>
              <a:rPr lang="ko-KR" altLang="en-US" sz="1200" b="1" dirty="0" err="1"/>
              <a:t>비매너</a:t>
            </a:r>
            <a:r>
              <a:rPr lang="ko-KR" altLang="en-US" sz="1200" b="1" dirty="0"/>
              <a:t> 회원 신고</a:t>
            </a:r>
            <a:endParaRPr lang="en-US" altLang="ko-KR" sz="1200" b="1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1802750" y="1316999"/>
            <a:ext cx="4464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6036926" y="1050225"/>
            <a:ext cx="131083" cy="126854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36075" y="1409353"/>
            <a:ext cx="15151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/>
              <a:t>아이디  </a:t>
            </a:r>
            <a:r>
              <a:rPr lang="en-US" altLang="ko-KR" sz="900" dirty="0"/>
              <a:t>{</a:t>
            </a:r>
            <a:r>
              <a:rPr lang="ko-KR" altLang="en-US" sz="900" dirty="0"/>
              <a:t>신고 아이디 표기</a:t>
            </a:r>
            <a:r>
              <a:rPr lang="en-US" altLang="ko-KR" sz="900" dirty="0"/>
              <a:t>}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767547" y="1378342"/>
            <a:ext cx="1694682" cy="277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/>
              <a:t>작성자 </a:t>
            </a:r>
            <a:r>
              <a:rPr lang="en-US" altLang="ko-KR" sz="900" b="1" dirty="0"/>
              <a:t> </a:t>
            </a:r>
            <a:r>
              <a:rPr lang="en-US" altLang="ko-KR" sz="900" dirty="0"/>
              <a:t>{</a:t>
            </a:r>
            <a:r>
              <a:rPr lang="ko-KR" altLang="en-US" sz="900" dirty="0"/>
              <a:t>작성자 </a:t>
            </a:r>
            <a:r>
              <a:rPr lang="en-US" altLang="ko-KR" sz="900" dirty="0"/>
              <a:t>ID </a:t>
            </a:r>
            <a:r>
              <a:rPr lang="ko-KR" altLang="en-US" sz="900" dirty="0"/>
              <a:t>표기</a:t>
            </a:r>
            <a:r>
              <a:rPr lang="en-US" altLang="ko-KR" sz="900" dirty="0"/>
              <a:t>}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730946" y="1682517"/>
            <a:ext cx="28712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/>
              <a:t>신고사유 </a:t>
            </a:r>
            <a:r>
              <a:rPr lang="en-US" altLang="ko-KR" sz="900" b="1" dirty="0"/>
              <a:t> </a:t>
            </a:r>
            <a:r>
              <a:rPr lang="en-US" altLang="ko-KR" sz="900" dirty="0"/>
              <a:t>{</a:t>
            </a:r>
            <a:r>
              <a:rPr lang="ko-KR" altLang="en-US" sz="900" dirty="0"/>
              <a:t>선택한 신고 사유 표기</a:t>
            </a:r>
            <a:r>
              <a:rPr lang="en-US" altLang="ko-KR" sz="900" dirty="0"/>
              <a:t> (</a:t>
            </a:r>
            <a:r>
              <a:rPr lang="ko-KR" altLang="en-US" sz="900" dirty="0"/>
              <a:t>예</a:t>
            </a:r>
            <a:r>
              <a:rPr lang="en-US" altLang="ko-KR" sz="900" dirty="0"/>
              <a:t>) </a:t>
            </a:r>
            <a:r>
              <a:rPr lang="ko-KR" altLang="en-US" sz="900" dirty="0"/>
              <a:t>광고</a:t>
            </a:r>
            <a:r>
              <a:rPr lang="en-US" altLang="ko-KR" sz="900" dirty="0"/>
              <a:t>, </a:t>
            </a:r>
            <a:r>
              <a:rPr lang="ko-KR" altLang="en-US" sz="900" dirty="0"/>
              <a:t>허위리뷰</a:t>
            </a:r>
            <a:r>
              <a:rPr lang="en-US" altLang="ko-KR" sz="900" dirty="0"/>
              <a:t>}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49642" y="2196238"/>
            <a:ext cx="11785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/>
              <a:t>제목을 표기합니다</a:t>
            </a:r>
            <a:r>
              <a:rPr lang="en-US" altLang="ko-KR" sz="900" b="1" dirty="0"/>
              <a:t>.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802750" y="1988840"/>
            <a:ext cx="4464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>
            <a:spLocks noChangeArrowheads="1"/>
          </p:cNvSpPr>
          <p:nvPr/>
        </p:nvSpPr>
        <p:spPr bwMode="auto">
          <a:xfrm>
            <a:off x="1802750" y="2468431"/>
            <a:ext cx="4464000" cy="1971024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/>
              <a:t>  </a:t>
            </a:r>
            <a:endParaRPr lang="en-US" altLang="ko-KR" sz="900" dirty="0"/>
          </a:p>
          <a:p>
            <a:r>
              <a:rPr lang="ko-KR" altLang="en-US" sz="900" dirty="0"/>
              <a:t>내용을 표기합니다</a:t>
            </a:r>
            <a:r>
              <a:rPr lang="en-US" altLang="ko-KR" sz="900" dirty="0"/>
              <a:t>.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695700" y="4588224"/>
            <a:ext cx="59055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닫기</a:t>
            </a:r>
          </a:p>
        </p:txBody>
      </p:sp>
      <p:sp>
        <p:nvSpPr>
          <p:cNvPr id="60" name="타원 59"/>
          <p:cNvSpPr/>
          <p:nvPr/>
        </p:nvSpPr>
        <p:spPr>
          <a:xfrm>
            <a:off x="3680456" y="97963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&gt; </a:t>
            </a:r>
            <a:r>
              <a:rPr lang="ko-KR" altLang="en-US" dirty="0"/>
              <a:t>불만 불편 접수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7489FD5-3AF1-4F03-96D7-48D4A470D178}"/>
              </a:ext>
            </a:extLst>
          </p:cNvPr>
          <p:cNvSpPr/>
          <p:nvPr/>
        </p:nvSpPr>
        <p:spPr bwMode="auto">
          <a:xfrm>
            <a:off x="1806047" y="1035941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443911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회원게시판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92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4E61680-F0A9-46E2-12CB-07F050DB8E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37790" y="115954"/>
            <a:ext cx="1559691" cy="360719"/>
          </a:xfrm>
        </p:spPr>
        <p:txBody>
          <a:bodyPr/>
          <a:lstStyle/>
          <a:p>
            <a:r>
              <a:rPr lang="ko-KR" altLang="en-US" dirty="0"/>
              <a:t>홈페이지 색상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90F22E-A07C-04F9-5583-B09F3FAC21B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117" y="1143863"/>
            <a:ext cx="2925000" cy="1021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FDBCEB-6474-E26D-4241-0ADBD7993765}"/>
              </a:ext>
            </a:extLst>
          </p:cNvPr>
          <p:cNvSpPr txBox="1"/>
          <p:nvPr/>
        </p:nvSpPr>
        <p:spPr>
          <a:xfrm>
            <a:off x="4531408" y="1524757"/>
            <a:ext cx="1937224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63" dirty="0"/>
              <a:t>로고 색상코드</a:t>
            </a:r>
            <a:r>
              <a:rPr lang="en-US" altLang="ko-KR" sz="1463" dirty="0"/>
              <a:t>: cc0000</a:t>
            </a:r>
            <a:endParaRPr lang="ko-KR" altLang="en-US" sz="1463" dirty="0"/>
          </a:p>
        </p:txBody>
      </p:sp>
      <p:grpSp>
        <p:nvGrpSpPr>
          <p:cNvPr id="6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3BAD850-25E8-7BE3-A05B-EFD49F617D8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596897" y="2278918"/>
            <a:ext cx="6231493" cy="4185888"/>
            <a:chOff x="595684" y="1261242"/>
            <a:chExt cx="6668462" cy="4352543"/>
          </a:xfrm>
        </p:grpSpPr>
        <p:sp>
          <p:nvSpPr>
            <p:cNvPr id="7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7A6F5A7-43F9-B73F-716B-8BFDA76700E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13222"/>
              <a:ext cx="6668462" cy="3900563"/>
            </a:xfrm>
            <a:prstGeom prst="rect">
              <a:avLst/>
            </a:prstGeom>
            <a:solidFill>
              <a:srgbClr val="11111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FEA9667-7852-FE36-48A6-6C4FA337ACCA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4537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3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9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939199F-4B8B-9749-D639-4E326F4DB6B8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57314" y="1521084"/>
              <a:ext cx="129747" cy="95225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D1AC31C-9FC9-95CE-AC3D-56071D397795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80788" y="1321435"/>
              <a:ext cx="85578" cy="804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1049541-8BD1-8BED-A377-658520A27B2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80746" y="1468267"/>
              <a:ext cx="5599482" cy="20085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93167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3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2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DF83C1F-AE50-41FB-2FC0-23C2FD7EA4B7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446934" y="1512365"/>
              <a:ext cx="81437" cy="1126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" name="Navigation Buttons">
              <a:extLst>
                <a:ext uri="{FF2B5EF4-FFF2-40B4-BE49-F238E27FC236}">
                  <a16:creationId xmlns:a16="http://schemas.microsoft.com/office/drawing/2014/main" id="{8ACA9144-F828-759F-5F65-1B35BE1F6BEE}"/>
                </a:ext>
              </a:extLst>
            </p:cNvPr>
            <p:cNvGrpSpPr/>
            <p:nvPr/>
          </p:nvGrpSpPr>
          <p:grpSpPr>
            <a:xfrm>
              <a:off x="705163" y="1495601"/>
              <a:ext cx="557639" cy="146190"/>
              <a:chOff x="705163" y="1495601"/>
              <a:chExt cx="557639" cy="146190"/>
            </a:xfrm>
          </p:grpSpPr>
          <p:sp>
            <p:nvSpPr>
              <p:cNvPr id="14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140A55C-B0F2-A805-0E97-D7293935660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05163" y="1517730"/>
                <a:ext cx="132508" cy="101931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03E8654A-6408-D631-D18C-DC3CFDBAEDB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14967" y="1517731"/>
                <a:ext cx="132508" cy="101931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6B592A3-9C16-9BD9-D745-370BBD8D56C1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124773" y="1495601"/>
                <a:ext cx="138029" cy="1461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1622D8C-4EAB-5461-44D1-8E7B2BD51CAE}"/>
              </a:ext>
            </a:extLst>
          </p:cNvPr>
          <p:cNvSpPr txBox="1"/>
          <p:nvPr/>
        </p:nvSpPr>
        <p:spPr>
          <a:xfrm>
            <a:off x="3180981" y="2870281"/>
            <a:ext cx="2540417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63" dirty="0">
                <a:solidFill>
                  <a:schemeClr val="bg1"/>
                </a:solidFill>
              </a:rPr>
              <a:t>배경화면 색상코드</a:t>
            </a:r>
            <a:r>
              <a:rPr lang="en-US" altLang="ko-KR" sz="1463" dirty="0">
                <a:solidFill>
                  <a:schemeClr val="bg1"/>
                </a:solidFill>
              </a:rPr>
              <a:t>: 1111111</a:t>
            </a:r>
          </a:p>
          <a:p>
            <a:r>
              <a:rPr lang="ko-KR" altLang="en-US" sz="1463" dirty="0">
                <a:solidFill>
                  <a:schemeClr val="bg1"/>
                </a:solidFill>
              </a:rPr>
              <a:t>텍스트 색상</a:t>
            </a:r>
            <a:r>
              <a:rPr lang="en-US" altLang="ko-KR" sz="1463" dirty="0">
                <a:solidFill>
                  <a:schemeClr val="bg1"/>
                </a:solidFill>
              </a:rPr>
              <a:t>:</a:t>
            </a:r>
            <a:r>
              <a:rPr lang="en-US" altLang="ko-KR" sz="1463" dirty="0" err="1">
                <a:solidFill>
                  <a:schemeClr val="bg1"/>
                </a:solidFill>
              </a:rPr>
              <a:t>ffffffff</a:t>
            </a:r>
            <a:endParaRPr lang="ko-KR" altLang="en-US" sz="1463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C51A00-663E-59C8-38B0-29AD16D75E1D}"/>
              </a:ext>
            </a:extLst>
          </p:cNvPr>
          <p:cNvSpPr txBox="1"/>
          <p:nvPr/>
        </p:nvSpPr>
        <p:spPr>
          <a:xfrm>
            <a:off x="3072205" y="4656679"/>
            <a:ext cx="4322448" cy="992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63" dirty="0">
                <a:solidFill>
                  <a:srgbClr val="E69E19"/>
                </a:solidFill>
              </a:rPr>
              <a:t>회원가입 혹은 로그인지 오류 텍스트 </a:t>
            </a:r>
            <a:r>
              <a:rPr lang="en-US" altLang="ko-KR" sz="1463" dirty="0">
                <a:solidFill>
                  <a:srgbClr val="E69E19"/>
                </a:solidFill>
              </a:rPr>
              <a:t>:</a:t>
            </a:r>
          </a:p>
          <a:p>
            <a:r>
              <a:rPr lang="ko-KR" altLang="en-US" sz="1463" dirty="0">
                <a:solidFill>
                  <a:srgbClr val="E69E19"/>
                </a:solidFill>
              </a:rPr>
              <a:t>비밀번호를 확인해주세요</a:t>
            </a:r>
            <a:r>
              <a:rPr lang="en-US" altLang="ko-KR" sz="1463" dirty="0">
                <a:solidFill>
                  <a:srgbClr val="E69E19"/>
                </a:solidFill>
              </a:rPr>
              <a:t>.</a:t>
            </a:r>
          </a:p>
          <a:p>
            <a:r>
              <a:rPr lang="ko-KR" altLang="en-US" sz="1463" dirty="0">
                <a:solidFill>
                  <a:srgbClr val="E69E19"/>
                </a:solidFill>
              </a:rPr>
              <a:t>색상코드</a:t>
            </a:r>
            <a:r>
              <a:rPr lang="en-US" altLang="ko-KR" sz="1463" dirty="0">
                <a:solidFill>
                  <a:srgbClr val="E69E19"/>
                </a:solidFill>
              </a:rPr>
              <a:t>:e69e19</a:t>
            </a:r>
            <a:r>
              <a:rPr lang="en-US" altLang="ko-KR" sz="1463" dirty="0"/>
              <a:t>.</a:t>
            </a:r>
          </a:p>
          <a:p>
            <a:endParaRPr lang="ko-KR" altLang="en-US" sz="1463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FEF966D-1C58-0BB5-6916-D139EF11C2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30" y="2659829"/>
            <a:ext cx="3462161" cy="120900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C2B4FFC-ECFD-6DD1-0D67-E5AD413A64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119416"/>
            <a:ext cx="2419232" cy="182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847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68582" y="315913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회원 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단일 검색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결과 없을 시</a:t>
            </a:r>
            <a:r>
              <a:rPr lang="en-US" altLang="ko-KR" sz="900" dirty="0">
                <a:solidFill>
                  <a:schemeClr val="tx1"/>
                </a:solidFill>
              </a:rPr>
              <a:t> : </a:t>
            </a:r>
            <a:r>
              <a:rPr lang="ko-KR" altLang="en-US" sz="900" dirty="0">
                <a:solidFill>
                  <a:schemeClr val="tx1"/>
                </a:solidFill>
              </a:rPr>
              <a:t>검색 결과가 없습니다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 옵션</a:t>
            </a:r>
            <a:r>
              <a:rPr lang="en-US" altLang="ko-KR" sz="900" dirty="0">
                <a:solidFill>
                  <a:schemeClr val="tx1"/>
                </a:solidFill>
              </a:rPr>
              <a:t> : </a:t>
            </a:r>
            <a:r>
              <a:rPr lang="ko-KR" altLang="en-US" sz="900" dirty="0">
                <a:solidFill>
                  <a:schemeClr val="tx1"/>
                </a:solidFill>
              </a:rPr>
              <a:t>이름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아이디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상세 검색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보기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 닫기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결과 없을 시</a:t>
            </a:r>
            <a:r>
              <a:rPr lang="en-US" altLang="ko-KR" sz="900" dirty="0">
                <a:solidFill>
                  <a:schemeClr val="tx1"/>
                </a:solidFill>
              </a:rPr>
              <a:t> : </a:t>
            </a:r>
            <a:r>
              <a:rPr lang="ko-KR" altLang="en-US" sz="900" dirty="0">
                <a:solidFill>
                  <a:schemeClr val="tx1"/>
                </a:solidFill>
              </a:rPr>
              <a:t>검색 결과가 없습니다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다중 입력 시에도 해당 조건에 맞는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</a:t>
            </a:r>
            <a:r>
              <a:rPr lang="ko-KR" altLang="en-US" sz="900" dirty="0">
                <a:solidFill>
                  <a:schemeClr val="tx1"/>
                </a:solidFill>
              </a:rPr>
              <a:t>검색 결과 출력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검색 소요 시간이 </a:t>
            </a:r>
            <a:r>
              <a:rPr lang="en-US" altLang="ko-KR" sz="900" dirty="0">
                <a:solidFill>
                  <a:schemeClr val="tx1"/>
                </a:solidFill>
              </a:rPr>
              <a:t>3</a:t>
            </a:r>
            <a:r>
              <a:rPr lang="ko-KR" altLang="en-US" sz="900" dirty="0">
                <a:solidFill>
                  <a:schemeClr val="tx1"/>
                </a:solidFill>
              </a:rPr>
              <a:t>초 이상인 경우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액티브 </a:t>
            </a:r>
            <a:r>
              <a:rPr lang="ko-KR" altLang="en-US" sz="900" dirty="0" err="1">
                <a:solidFill>
                  <a:schemeClr val="tx1"/>
                </a:solidFill>
              </a:rPr>
              <a:t>인티케이터</a:t>
            </a:r>
            <a:r>
              <a:rPr lang="ko-KR" altLang="en-US" sz="900" dirty="0">
                <a:solidFill>
                  <a:schemeClr val="tx1"/>
                </a:solidFill>
              </a:rPr>
              <a:t> 노출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로딩 이미지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로딩 이미지 삽입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회원 등급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회원 등급별 의미 안내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각 등급별 회원 수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회원 리스트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최근 가입일 순 정렬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페이지당 </a:t>
            </a:r>
            <a:r>
              <a:rPr lang="en-US" altLang="ko-KR" sz="900" dirty="0">
                <a:solidFill>
                  <a:schemeClr val="tx1"/>
                </a:solidFill>
              </a:rPr>
              <a:t>20</a:t>
            </a:r>
            <a:r>
              <a:rPr lang="ko-KR" altLang="en-US" sz="900" dirty="0">
                <a:solidFill>
                  <a:schemeClr val="tx1"/>
                </a:solidFill>
              </a:rPr>
              <a:t>개 리스트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※ 1</a:t>
            </a:r>
            <a:r>
              <a:rPr lang="ko-KR" altLang="en-US" sz="900" dirty="0">
                <a:solidFill>
                  <a:schemeClr val="tx1"/>
                </a:solidFill>
              </a:rPr>
              <a:t>만 고객 이상 시 기본값 리스트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</a:t>
            </a:r>
            <a:r>
              <a:rPr lang="ko-KR" altLang="en-US" sz="900" dirty="0">
                <a:solidFill>
                  <a:schemeClr val="tx1"/>
                </a:solidFill>
              </a:rPr>
              <a:t>최근 가입한 회원 </a:t>
            </a:r>
            <a:r>
              <a:rPr lang="en-US" altLang="ko-KR" sz="900" dirty="0">
                <a:solidFill>
                  <a:schemeClr val="tx1"/>
                </a:solidFill>
              </a:rPr>
              <a:t>100</a:t>
            </a:r>
            <a:r>
              <a:rPr lang="ko-KR" altLang="en-US" sz="900" dirty="0">
                <a:solidFill>
                  <a:schemeClr val="tx1"/>
                </a:solidFill>
              </a:rPr>
              <a:t>명 노출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표기 항목 </a:t>
            </a:r>
            <a:r>
              <a:rPr lang="ko-KR" altLang="en-US" sz="900" dirty="0" err="1">
                <a:solidFill>
                  <a:schemeClr val="tx1"/>
                </a:solidFill>
              </a:rPr>
              <a:t>기획안</a:t>
            </a:r>
            <a:r>
              <a:rPr lang="ko-KR" altLang="en-US" sz="900" dirty="0">
                <a:solidFill>
                  <a:schemeClr val="tx1"/>
                </a:solidFill>
              </a:rPr>
              <a:t> 참고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아이디 클릭 시 상세 페이지로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</a:rPr>
              <a:t>선택 탈퇴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회원 리스트  선택 후 클릭 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선택된 리스트 회원 탈퇴 리스트로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※ </a:t>
            </a:r>
            <a:r>
              <a:rPr lang="ko-KR" altLang="en-US" sz="900" dirty="0">
                <a:solidFill>
                  <a:schemeClr val="tx1"/>
                </a:solidFill>
              </a:rPr>
              <a:t>이용자 화면에서 탈퇴 회원 리스트로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</a:t>
            </a:r>
            <a:r>
              <a:rPr lang="ko-KR" altLang="en-US" sz="900" dirty="0">
                <a:solidFill>
                  <a:schemeClr val="tx1"/>
                </a:solidFill>
              </a:rPr>
              <a:t>이동된 아이디 로그인 시 비회원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 로그인 시와 같은 프로세스로 처리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[7] </a:t>
            </a:r>
            <a:r>
              <a:rPr lang="ko-KR" altLang="en-US" sz="900" b="1" dirty="0">
                <a:solidFill>
                  <a:schemeClr val="tx1"/>
                </a:solidFill>
              </a:rPr>
              <a:t>선택 회원 포인트 지급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선택한 계정에 포인트 지급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 적립금 지급 팝업 노출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[8] </a:t>
            </a:r>
            <a:r>
              <a:rPr lang="ko-KR" altLang="en-US" sz="900" b="1" dirty="0">
                <a:solidFill>
                  <a:schemeClr val="tx1"/>
                </a:solidFill>
              </a:rPr>
              <a:t>검색된 회원 포인트 지급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검색된 계정에 포인트 일괄 지급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 적립금 지급 팝업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1584" y="323131"/>
            <a:ext cx="14622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회원 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회원 리스트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0419" y="603524"/>
            <a:ext cx="75501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회원 리스트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38451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2393102" y="2982144"/>
            <a:ext cx="56621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▶회원 등급</a:t>
            </a:r>
            <a:r>
              <a:rPr lang="en-US" altLang="ko-KR" sz="900" dirty="0"/>
              <a:t>: 1. MONOTT</a:t>
            </a:r>
            <a:r>
              <a:rPr lang="ko-KR" altLang="en-US" sz="900" dirty="0"/>
              <a:t> 회원</a:t>
            </a:r>
            <a:r>
              <a:rPr lang="en-US" altLang="ko-KR" sz="900" dirty="0"/>
              <a:t>({00}</a:t>
            </a:r>
            <a:r>
              <a:rPr lang="ko-KR" altLang="en-US" sz="900" dirty="0"/>
              <a:t>명</a:t>
            </a:r>
            <a:r>
              <a:rPr lang="en-US" altLang="ko-KR" sz="900" dirty="0"/>
              <a:t>),</a:t>
            </a:r>
            <a:r>
              <a:rPr lang="ko-KR" altLang="en-US" sz="900" dirty="0"/>
              <a:t> </a:t>
            </a:r>
            <a:r>
              <a:rPr lang="en-US" altLang="ko-KR" sz="900" dirty="0"/>
              <a:t>2. VIP</a:t>
            </a:r>
            <a:r>
              <a:rPr lang="ko-KR" altLang="en-US" sz="900" dirty="0"/>
              <a:t> 회원</a:t>
            </a:r>
            <a:r>
              <a:rPr lang="en-US" altLang="ko-KR" sz="900" dirty="0"/>
              <a:t>({00})</a:t>
            </a:r>
            <a:r>
              <a:rPr lang="ko-KR" altLang="en-US" sz="900" dirty="0"/>
              <a:t>명</a:t>
            </a:r>
            <a:r>
              <a:rPr lang="en-US" altLang="ko-KR" sz="900" dirty="0"/>
              <a:t>,</a:t>
            </a:r>
            <a:r>
              <a:rPr lang="ko-KR" altLang="en-US" sz="900" dirty="0"/>
              <a:t> </a:t>
            </a:r>
            <a:r>
              <a:rPr lang="en-US" altLang="ko-KR" sz="900" dirty="0"/>
              <a:t>3. </a:t>
            </a:r>
            <a:r>
              <a:rPr lang="ko-KR" altLang="en-US" sz="900" dirty="0"/>
              <a:t>고객센터</a:t>
            </a:r>
            <a:r>
              <a:rPr lang="en-US" altLang="ko-KR" sz="900" dirty="0"/>
              <a:t>({0})</a:t>
            </a:r>
            <a:r>
              <a:rPr lang="ko-KR" altLang="en-US" sz="900" dirty="0"/>
              <a:t>명</a:t>
            </a:r>
            <a:r>
              <a:rPr lang="en-US" altLang="ko-KR" sz="900" dirty="0"/>
              <a:t>, 4. </a:t>
            </a:r>
            <a:r>
              <a:rPr lang="ko-KR" altLang="en-US" sz="900" dirty="0" err="1"/>
              <a:t>운영팀</a:t>
            </a:r>
            <a:r>
              <a:rPr lang="en-US" altLang="ko-KR" sz="900" dirty="0"/>
              <a:t>({00}</a:t>
            </a:r>
            <a:r>
              <a:rPr lang="ko-KR" altLang="en-US" sz="900" dirty="0"/>
              <a:t>명</a:t>
            </a:r>
            <a:r>
              <a:rPr lang="en-US" altLang="ko-KR" sz="900" dirty="0"/>
              <a:t>), 5. </a:t>
            </a:r>
            <a:r>
              <a:rPr lang="ko-KR" altLang="en-US" sz="900" dirty="0" err="1"/>
              <a:t>사업팀</a:t>
            </a:r>
            <a:r>
              <a:rPr lang="en-US" altLang="ko-KR" sz="900" dirty="0"/>
              <a:t>({00})</a:t>
            </a:r>
            <a:r>
              <a:rPr lang="ko-KR" altLang="en-US" sz="900" dirty="0"/>
              <a:t>명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67386" y="1727365"/>
            <a:ext cx="671979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900" b="1" dirty="0"/>
              <a:t>가입일</a:t>
            </a:r>
            <a:endParaRPr lang="en-US" altLang="ko-KR" sz="900" b="1" dirty="0"/>
          </a:p>
          <a:p>
            <a:pPr algn="r">
              <a:lnSpc>
                <a:spcPct val="200000"/>
              </a:lnSpc>
            </a:pPr>
            <a:r>
              <a:rPr lang="ko-KR" altLang="en-US" sz="900" b="1" dirty="0"/>
              <a:t>회원 등급</a:t>
            </a:r>
            <a:endParaRPr lang="en-US" altLang="ko-KR" sz="900" b="1" dirty="0"/>
          </a:p>
          <a:p>
            <a:pPr algn="r">
              <a:lnSpc>
                <a:spcPct val="200000"/>
              </a:lnSpc>
            </a:pPr>
            <a:r>
              <a:rPr lang="ko-KR" altLang="en-US" sz="900" b="1" dirty="0"/>
              <a:t>메일 수신</a:t>
            </a:r>
            <a:endParaRPr lang="en-US" altLang="ko-KR" sz="900" b="1" dirty="0"/>
          </a:p>
        </p:txBody>
      </p:sp>
      <p:sp>
        <p:nvSpPr>
          <p:cNvPr id="8" name="직사각형 7"/>
          <p:cNvSpPr/>
          <p:nvPr/>
        </p:nvSpPr>
        <p:spPr>
          <a:xfrm>
            <a:off x="5776617" y="1425424"/>
            <a:ext cx="923925" cy="606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endParaRPr lang="en-US" altLang="ko-KR" sz="900" b="1" dirty="0"/>
          </a:p>
          <a:p>
            <a:pPr algn="r">
              <a:lnSpc>
                <a:spcPct val="200000"/>
              </a:lnSpc>
            </a:pPr>
            <a:r>
              <a:rPr lang="ko-KR" altLang="en-US" sz="900" b="1" dirty="0"/>
              <a:t>포인트</a:t>
            </a:r>
            <a:endParaRPr lang="en-US" altLang="ko-KR" sz="900" b="1" dirty="0"/>
          </a:p>
        </p:txBody>
      </p:sp>
      <p:sp>
        <p:nvSpPr>
          <p:cNvPr id="13" name="직사각형 12"/>
          <p:cNvSpPr/>
          <p:nvPr/>
        </p:nvSpPr>
        <p:spPr bwMode="auto">
          <a:xfrm>
            <a:off x="2495191" y="959360"/>
            <a:ext cx="6245674" cy="20193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2567608" y="1721385"/>
            <a:ext cx="6120000" cy="0"/>
          </a:xfrm>
          <a:prstGeom prst="lin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44" name="직사각형 43"/>
          <p:cNvSpPr/>
          <p:nvPr/>
        </p:nvSpPr>
        <p:spPr bwMode="auto">
          <a:xfrm>
            <a:off x="5165083" y="2608636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상세 검색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495580" y="2365107"/>
            <a:ext cx="440180" cy="2308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900" dirty="0"/>
              <a:t>수신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3425216" y="1845363"/>
            <a:ext cx="937234" cy="2160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4320339" y="1805179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~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 bwMode="auto">
          <a:xfrm>
            <a:off x="7783809" y="1800980"/>
            <a:ext cx="628574" cy="2160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8" name="직사각형 57"/>
          <p:cNvSpPr/>
          <p:nvPr/>
        </p:nvSpPr>
        <p:spPr bwMode="auto">
          <a:xfrm>
            <a:off x="6788252" y="1800980"/>
            <a:ext cx="628574" cy="2160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9" name="직사각형 58"/>
          <p:cNvSpPr/>
          <p:nvPr/>
        </p:nvSpPr>
        <p:spPr>
          <a:xfrm>
            <a:off x="7348652" y="1784364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원 </a:t>
            </a:r>
            <a:r>
              <a:rPr lang="en-US" altLang="ko-KR" sz="1200" dirty="0"/>
              <a:t>~</a:t>
            </a:r>
            <a:endParaRPr lang="ko-KR" altLang="en-US" sz="1200" dirty="0"/>
          </a:p>
        </p:txBody>
      </p:sp>
      <p:sp>
        <p:nvSpPr>
          <p:cNvPr id="60" name="직사각형 59"/>
          <p:cNvSpPr/>
          <p:nvPr/>
        </p:nvSpPr>
        <p:spPr>
          <a:xfrm>
            <a:off x="8352923" y="1822040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원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7720488" y="1490553"/>
            <a:ext cx="1069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/>
              <a:t>상세 검색  닫기△</a:t>
            </a:r>
            <a:endParaRPr lang="en-US" altLang="ko-KR" sz="900" b="1" dirty="0"/>
          </a:p>
        </p:txBody>
      </p:sp>
      <p:sp>
        <p:nvSpPr>
          <p:cNvPr id="65" name="직사각형 64"/>
          <p:cNvSpPr/>
          <p:nvPr/>
        </p:nvSpPr>
        <p:spPr bwMode="auto">
          <a:xfrm>
            <a:off x="2560566" y="5896325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회원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회원 리스트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탈퇴 회원 리스트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메일 관리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SMS </a:t>
            </a:r>
            <a:r>
              <a:rPr lang="ko-KR" altLang="en-US" sz="900" dirty="0"/>
              <a:t>관리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대량 메일 발송</a:t>
            </a:r>
            <a:endParaRPr lang="en-US" altLang="ko-KR" sz="900" dirty="0"/>
          </a:p>
        </p:txBody>
      </p:sp>
      <p:sp>
        <p:nvSpPr>
          <p:cNvPr id="64" name="Calendar"/>
          <p:cNvSpPr>
            <a:spLocks noChangeAspect="1" noEditPoints="1"/>
          </p:cNvSpPr>
          <p:nvPr/>
        </p:nvSpPr>
        <p:spPr bwMode="auto">
          <a:xfrm>
            <a:off x="3481388" y="1871342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4556521" y="1845363"/>
            <a:ext cx="937234" cy="2160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0" name="Calendar"/>
          <p:cNvSpPr>
            <a:spLocks noChangeAspect="1" noEditPoints="1"/>
          </p:cNvSpPr>
          <p:nvPr/>
        </p:nvSpPr>
        <p:spPr bwMode="auto">
          <a:xfrm>
            <a:off x="4612693" y="1871342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715345" y="113670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8370036" y="126270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2262348" y="299340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2270075" y="370778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2420204" y="591758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3357268" y="5901655"/>
            <a:ext cx="1362941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회원 포인트 지급</a:t>
            </a:r>
          </a:p>
        </p:txBody>
      </p:sp>
      <p:sp>
        <p:nvSpPr>
          <p:cNvPr id="67" name="직사각형 66"/>
          <p:cNvSpPr/>
          <p:nvPr/>
        </p:nvSpPr>
        <p:spPr bwMode="auto">
          <a:xfrm>
            <a:off x="4805068" y="5901655"/>
            <a:ext cx="1362941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검색된 회원 포인트 지급</a:t>
            </a:r>
          </a:p>
        </p:txBody>
      </p:sp>
      <p:sp>
        <p:nvSpPr>
          <p:cNvPr id="68" name="타원 67"/>
          <p:cNvSpPr/>
          <p:nvPr/>
        </p:nvSpPr>
        <p:spPr>
          <a:xfrm>
            <a:off x="3258404" y="592711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4665389" y="592070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pic>
        <p:nvPicPr>
          <p:cNvPr id="2050" name="Picture 2" descr="C:\Users\이정원\Desktop\1476789018_loadin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839" y="2568961"/>
            <a:ext cx="323603" cy="32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6993001" y="3391275"/>
            <a:ext cx="17924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000</a:t>
            </a:r>
            <a:r>
              <a:rPr lang="ko-KR" altLang="en-US" sz="900" dirty="0"/>
              <a:t>건의 검색 결과가 있습니다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관리 </a:t>
            </a:r>
            <a:r>
              <a:rPr lang="en-US" altLang="ko-KR" dirty="0"/>
              <a:t>&gt; </a:t>
            </a:r>
            <a:r>
              <a:rPr lang="ko-KR" altLang="en-US" dirty="0"/>
              <a:t>회원 리스트</a:t>
            </a:r>
          </a:p>
        </p:txBody>
      </p:sp>
      <p:sp>
        <p:nvSpPr>
          <p:cNvPr id="79" name="타원 78"/>
          <p:cNvSpPr/>
          <p:nvPr/>
        </p:nvSpPr>
        <p:spPr>
          <a:xfrm>
            <a:off x="6475388" y="262276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C14DA27-76E7-422C-ADDD-B5F71BDF90F0}"/>
              </a:ext>
            </a:extLst>
          </p:cNvPr>
          <p:cNvSpPr/>
          <p:nvPr/>
        </p:nvSpPr>
        <p:spPr>
          <a:xfrm>
            <a:off x="4909602" y="1118709"/>
            <a:ext cx="2160000" cy="2520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95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내용을 입력해 주세요</a:t>
            </a:r>
            <a:r>
              <a:rPr lang="en-US" altLang="ko-KR" sz="95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1" name="모서리가 둥근 직사각형 54">
            <a:extLst>
              <a:ext uri="{FF2B5EF4-FFF2-40B4-BE49-F238E27FC236}">
                <a16:creationId xmlns:a16="http://schemas.microsoft.com/office/drawing/2014/main" id="{59DA1ECC-9BBB-450F-9752-BE2B0210913D}"/>
              </a:ext>
            </a:extLst>
          </p:cNvPr>
          <p:cNvSpPr/>
          <p:nvPr/>
        </p:nvSpPr>
        <p:spPr>
          <a:xfrm>
            <a:off x="7154539" y="1118709"/>
            <a:ext cx="648564" cy="252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grpSp>
        <p:nvGrpSpPr>
          <p:cNvPr id="8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B57A26A-7353-4113-83E7-D1F25EA7538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954266" y="1118709"/>
            <a:ext cx="864000" cy="252000"/>
            <a:chOff x="441436" y="1547725"/>
            <a:chExt cx="1522392" cy="248788"/>
          </a:xfrm>
          <a:solidFill>
            <a:srgbClr val="FFFFFF"/>
          </a:solidFill>
        </p:grpSpPr>
        <p:sp>
          <p:nvSpPr>
            <p:cNvPr id="8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04580D0-E980-454D-8BEA-B2A03C23A7A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441436" y="1547727"/>
              <a:ext cx="1229917" cy="24878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이름</a:t>
              </a:r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85FFA45-C0AC-4188-9720-684E03D3F78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671351" y="1547725"/>
              <a:ext cx="292477" cy="248788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5A1DCFC-947F-4504-BD5F-01AEBFF4E6B5}"/>
                </a:ext>
              </a:extLst>
            </p:cNvPr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1761197" y="1654264"/>
              <a:ext cx="112784" cy="3571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8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16F53231-C439-471B-BD01-ED11CAD9FB7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429364" y="2099426"/>
            <a:ext cx="443014" cy="248786"/>
            <a:chOff x="441436" y="1528848"/>
            <a:chExt cx="1522391" cy="286550"/>
          </a:xfrm>
          <a:solidFill>
            <a:srgbClr val="FFFFFF"/>
          </a:solidFill>
        </p:grpSpPr>
        <p:sp>
          <p:nvSpPr>
            <p:cNvPr id="8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0F04942-C297-491A-A2F6-C0C7573E4CA9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41436" y="1528848"/>
              <a:ext cx="951983" cy="28655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1</a:t>
              </a:r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D16B3BC-61E9-4AB9-A14A-E906728B8191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393416" y="1547725"/>
              <a:ext cx="570411" cy="248791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38A2CC7-2F38-4806-BDBA-D706DFDB43AB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1568640" y="1651287"/>
              <a:ext cx="219960" cy="4166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F41218E6-7556-489F-A908-C6AD616D9F72}"/>
              </a:ext>
            </a:extLst>
          </p:cNvPr>
          <p:cNvSpPr/>
          <p:nvPr/>
        </p:nvSpPr>
        <p:spPr bwMode="auto">
          <a:xfrm>
            <a:off x="3430867" y="2433423"/>
            <a:ext cx="101040" cy="101040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291FF221-A98F-423E-A0B2-B90566CDA20A}"/>
              </a:ext>
            </a:extLst>
          </p:cNvPr>
          <p:cNvSpPr/>
          <p:nvPr/>
        </p:nvSpPr>
        <p:spPr bwMode="auto">
          <a:xfrm>
            <a:off x="4007068" y="2433423"/>
            <a:ext cx="101040" cy="101040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F6F596D-B243-4794-B626-8A056BD6BE8E}"/>
              </a:ext>
            </a:extLst>
          </p:cNvPr>
          <p:cNvSpPr/>
          <p:nvPr/>
        </p:nvSpPr>
        <p:spPr>
          <a:xfrm>
            <a:off x="4057588" y="2365107"/>
            <a:ext cx="440180" cy="2308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900" dirty="0"/>
              <a:t>거부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DFB41B7-21E3-4BDB-8283-6EBF5B6F19BF}"/>
              </a:ext>
            </a:extLst>
          </p:cNvPr>
          <p:cNvSpPr/>
          <p:nvPr/>
        </p:nvSpPr>
        <p:spPr>
          <a:xfrm>
            <a:off x="4298807" y="6413121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[1] [2] </a:t>
            </a:r>
            <a:r>
              <a:rPr lang="en-US" altLang="ko-KR" sz="900" b="1" dirty="0"/>
              <a:t>[3]</a:t>
            </a:r>
            <a:r>
              <a:rPr lang="en-US" altLang="ko-KR" sz="900" dirty="0"/>
              <a:t>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95D3595C-CBCF-4ABB-9FD4-FFD927CDD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45307"/>
              </p:ext>
            </p:extLst>
          </p:nvPr>
        </p:nvGraphicFramePr>
        <p:xfrm>
          <a:off x="2495192" y="3669569"/>
          <a:ext cx="6420208" cy="21065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1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8169">
                  <a:extLst>
                    <a:ext uri="{9D8B030D-6E8A-4147-A177-3AD203B41FA5}">
                      <a16:colId xmlns:a16="http://schemas.microsoft.com/office/drawing/2014/main" val="2556765756"/>
                    </a:ext>
                  </a:extLst>
                </a:gridCol>
                <a:gridCol w="8477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7433">
                  <a:extLst>
                    <a:ext uri="{9D8B030D-6E8A-4147-A177-3AD203B41FA5}">
                      <a16:colId xmlns:a16="http://schemas.microsoft.com/office/drawing/2014/main" val="1636416004"/>
                    </a:ext>
                  </a:extLst>
                </a:gridCol>
                <a:gridCol w="715737">
                  <a:extLst>
                    <a:ext uri="{9D8B030D-6E8A-4147-A177-3AD203B41FA5}">
                      <a16:colId xmlns:a16="http://schemas.microsoft.com/office/drawing/2014/main" val="917588959"/>
                    </a:ext>
                  </a:extLst>
                </a:gridCol>
              </a:tblGrid>
              <a:tr h="300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선택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번호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가입일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아이디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회원 등급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방문수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포인트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본인확인 여부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{</a:t>
                      </a:r>
                      <a:r>
                        <a:rPr lang="ko-KR" altLang="en-US" sz="900" b="0" dirty="0"/>
                        <a:t>년</a:t>
                      </a:r>
                      <a:r>
                        <a:rPr lang="en-US" altLang="ko-KR" sz="900" b="0" dirty="0"/>
                        <a:t>-</a:t>
                      </a:r>
                      <a:r>
                        <a:rPr lang="ko-KR" altLang="en-US" sz="900" b="0" dirty="0"/>
                        <a:t>월</a:t>
                      </a:r>
                      <a:r>
                        <a:rPr lang="en-US" altLang="ko-KR" sz="900" b="0" dirty="0"/>
                        <a:t>-</a:t>
                      </a:r>
                      <a:r>
                        <a:rPr lang="ko-KR" altLang="en-US" sz="900" b="0" dirty="0"/>
                        <a:t>일</a:t>
                      </a:r>
                      <a:r>
                        <a:rPr lang="en-US" altLang="ko-KR" sz="900" b="0" dirty="0"/>
                        <a:t>|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아이디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회원 등급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방문수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적립금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본인확인 여부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378757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2022-08-23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임꺽정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미확인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105674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2022-08-23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고객센터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user2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확인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594591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2022-08-23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230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2,500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확인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584712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2022-08-23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user4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2,500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확인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098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8392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62687" y="316856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회원 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이름</a:t>
            </a:r>
            <a:r>
              <a:rPr lang="en-US" altLang="ko-KR" sz="900" b="1" dirty="0">
                <a:solidFill>
                  <a:schemeClr val="tx1"/>
                </a:solidFill>
              </a:rPr>
              <a:t>, </a:t>
            </a:r>
            <a:r>
              <a:rPr lang="ko-KR" altLang="en-US" sz="900" b="1" dirty="0">
                <a:solidFill>
                  <a:schemeClr val="tx1"/>
                </a:solidFill>
              </a:rPr>
              <a:t>아이디 수정 불가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비밀번호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회원 비밀번호는 표기하지 않음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새로운 비밀번호로만 설정할 수 있음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 err="1">
                <a:solidFill>
                  <a:schemeClr val="tx1"/>
                </a:solidFill>
              </a:rPr>
              <a:t>이메일</a:t>
            </a:r>
            <a:r>
              <a:rPr lang="en-US" altLang="ko-KR" sz="900" b="1" dirty="0">
                <a:solidFill>
                  <a:schemeClr val="tx1"/>
                </a:solidFill>
              </a:rPr>
              <a:t>, </a:t>
            </a:r>
            <a:r>
              <a:rPr lang="ko-KR" altLang="en-US" sz="900" b="1" dirty="0">
                <a:solidFill>
                  <a:schemeClr val="tx1"/>
                </a:solidFill>
              </a:rPr>
              <a:t>연락처</a:t>
            </a:r>
            <a:r>
              <a:rPr lang="en-US" altLang="ko-KR" sz="900" b="1" dirty="0">
                <a:solidFill>
                  <a:schemeClr val="tx1"/>
                </a:solidFill>
              </a:rPr>
              <a:t>, </a:t>
            </a:r>
            <a:r>
              <a:rPr lang="ko-KR" altLang="en-US" sz="900" b="1" dirty="0">
                <a:solidFill>
                  <a:schemeClr val="tx1"/>
                </a:solidFill>
              </a:rPr>
              <a:t>주소 수정가능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CI </a:t>
            </a:r>
            <a:r>
              <a:rPr lang="ko-KR" altLang="en-US" sz="900" b="1" dirty="0">
                <a:solidFill>
                  <a:schemeClr val="tx1"/>
                </a:solidFill>
              </a:rPr>
              <a:t>값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CI</a:t>
            </a:r>
            <a:r>
              <a:rPr lang="ko-KR" altLang="en-US" sz="900" dirty="0">
                <a:solidFill>
                  <a:schemeClr val="tx1"/>
                </a:solidFill>
              </a:rPr>
              <a:t>값이 있는 회원은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수정 불가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동의 내역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회원 가입 시 동의 내역 표기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</a:rPr>
              <a:t>가입일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가입 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월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일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 시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[7] </a:t>
            </a:r>
            <a:r>
              <a:rPr lang="ko-KR" altLang="en-US" sz="900" b="1" dirty="0">
                <a:solidFill>
                  <a:schemeClr val="tx1"/>
                </a:solidFill>
              </a:rPr>
              <a:t>회원 등급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 값</a:t>
            </a:r>
            <a:r>
              <a:rPr lang="en-US" altLang="ko-KR" sz="900" dirty="0">
                <a:solidFill>
                  <a:schemeClr val="tx1"/>
                </a:solidFill>
              </a:rPr>
              <a:t>: 1, 2, 3, 4, 5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※ [</a:t>
            </a:r>
            <a:r>
              <a:rPr lang="ko-KR" altLang="en-US" sz="900" dirty="0">
                <a:solidFill>
                  <a:schemeClr val="tx1"/>
                </a:solidFill>
              </a:rPr>
              <a:t>기본 정책 관리 </a:t>
            </a:r>
            <a:r>
              <a:rPr lang="en-US" altLang="ko-KR" sz="900" dirty="0">
                <a:solidFill>
                  <a:schemeClr val="tx1"/>
                </a:solidFill>
              </a:rPr>
              <a:t>&gt; Admin </a:t>
            </a:r>
            <a:r>
              <a:rPr lang="ko-KR" altLang="en-US" sz="900" dirty="0">
                <a:solidFill>
                  <a:schemeClr val="tx1"/>
                </a:solidFill>
              </a:rPr>
              <a:t>메뉴 접근 권한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에서 회원 등급 생성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[8] </a:t>
            </a:r>
            <a:r>
              <a:rPr lang="ko-KR" altLang="en-US" sz="900" b="1" dirty="0">
                <a:solidFill>
                  <a:schemeClr val="tx1"/>
                </a:solidFill>
              </a:rPr>
              <a:t>방문 횟수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해당 계정의 로그인 횟수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로그인 기록 보기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팝업</a:t>
            </a:r>
            <a:r>
              <a:rPr lang="en-US" altLang="ko-KR" sz="900" dirty="0">
                <a:solidFill>
                  <a:schemeClr val="tx1"/>
                </a:solidFill>
              </a:rPr>
              <a:t>(46</a:t>
            </a:r>
            <a:r>
              <a:rPr lang="ko-KR" altLang="en-US" sz="900" dirty="0">
                <a:solidFill>
                  <a:schemeClr val="tx1"/>
                </a:solidFill>
              </a:rPr>
              <a:t>쪽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[9] </a:t>
            </a:r>
            <a:r>
              <a:rPr lang="ko-KR" altLang="en-US" sz="900" b="1" dirty="0">
                <a:solidFill>
                  <a:schemeClr val="tx1"/>
                </a:solidFill>
              </a:rPr>
              <a:t>최근 로그인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최근 로그인 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월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일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시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[10] </a:t>
            </a:r>
            <a:r>
              <a:rPr lang="ko-KR" altLang="en-US" sz="900" b="1" dirty="0">
                <a:solidFill>
                  <a:schemeClr val="tx1"/>
                </a:solidFill>
              </a:rPr>
              <a:t>총 구매 금액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총 구매 금액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배송 완료된 상품 금액만 계산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구매 내역보기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팝업</a:t>
            </a:r>
            <a:r>
              <a:rPr lang="en-US" altLang="ko-KR" sz="900" dirty="0">
                <a:solidFill>
                  <a:schemeClr val="tx1"/>
                </a:solidFill>
              </a:rPr>
              <a:t>(46</a:t>
            </a:r>
            <a:r>
              <a:rPr lang="ko-KR" altLang="en-US" sz="900" dirty="0">
                <a:solidFill>
                  <a:schemeClr val="tx1"/>
                </a:solidFill>
              </a:rPr>
              <a:t>쪽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[11] </a:t>
            </a:r>
            <a:r>
              <a:rPr lang="ko-KR" altLang="en-US" sz="900" b="1" dirty="0">
                <a:solidFill>
                  <a:schemeClr val="tx1"/>
                </a:solidFill>
              </a:rPr>
              <a:t>포인트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계정의 최종 적립금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포인트 적립 내역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팝업</a:t>
            </a:r>
            <a:r>
              <a:rPr lang="en-US" altLang="ko-KR" sz="900" dirty="0">
                <a:solidFill>
                  <a:schemeClr val="tx1"/>
                </a:solidFill>
              </a:rPr>
              <a:t>(00</a:t>
            </a:r>
            <a:r>
              <a:rPr lang="ko-KR" altLang="en-US" sz="900" dirty="0">
                <a:solidFill>
                  <a:schemeClr val="tx1"/>
                </a:solidFill>
              </a:rPr>
              <a:t>쪽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[12] </a:t>
            </a:r>
            <a:r>
              <a:rPr lang="ko-KR" altLang="en-US" sz="900" b="1" dirty="0">
                <a:solidFill>
                  <a:schemeClr val="tx1"/>
                </a:solidFill>
              </a:rPr>
              <a:t>수정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alert(‘</a:t>
            </a:r>
            <a:r>
              <a:rPr lang="ko-KR" altLang="en-US" sz="900" dirty="0">
                <a:solidFill>
                  <a:schemeClr val="tx1"/>
                </a:solidFill>
              </a:rPr>
              <a:t>수정이 완료되었습니다</a:t>
            </a:r>
            <a:r>
              <a:rPr lang="en-US" altLang="ko-KR" sz="900" dirty="0">
                <a:solidFill>
                  <a:schemeClr val="tx1"/>
                </a:solidFill>
              </a:rPr>
              <a:t>.’)</a:t>
            </a: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25458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회원 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회원 리스트 </a:t>
            </a:r>
            <a:r>
              <a:rPr lang="en-US" altLang="ko-KR" sz="900" dirty="0"/>
              <a:t>&gt; </a:t>
            </a:r>
            <a:r>
              <a:rPr lang="ko-KR" altLang="en-US" sz="900" dirty="0"/>
              <a:t>회원정보 상세 보기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3" y="603524"/>
            <a:ext cx="122790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회원정보 상세 보기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2465416" y="1151409"/>
          <a:ext cx="6006849" cy="34780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5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9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이름</a:t>
                      </a:r>
                      <a:endParaRPr lang="en-US" altLang="ko-KR" sz="900" b="0" dirty="0"/>
                    </a:p>
                  </a:txBody>
                  <a:tcPr marL="72000" marR="72000" marT="72000" marB="72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 </a:t>
                      </a:r>
                      <a:r>
                        <a:rPr lang="ko-KR" altLang="en-US" sz="900" b="0" dirty="0"/>
                        <a:t>홍길동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아이디</a:t>
                      </a:r>
                      <a:endParaRPr lang="en-US" altLang="ko-KR" sz="900" b="0" dirty="0"/>
                    </a:p>
                  </a:txBody>
                  <a:tcPr marL="72000" marR="72000" marT="72000" marB="72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 person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9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비밀번호</a:t>
                      </a:r>
                    </a:p>
                  </a:txBody>
                  <a:tcPr marL="72000" marR="72000" marT="72000" marB="72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    </a:t>
                      </a:r>
                      <a:r>
                        <a:rPr lang="ko-KR" altLang="en-US" sz="900" b="0" dirty="0"/>
                        <a:t>암호화 되어 있음       변경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9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900" b="0" dirty="0"/>
                    </a:p>
                  </a:txBody>
                  <a:tcPr marL="72000" marR="72000" marT="72000" marB="72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9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연락처</a:t>
                      </a:r>
                    </a:p>
                  </a:txBody>
                  <a:tcPr marL="72000" marR="72000" marT="72000" marB="72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9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900" b="0" dirty="0"/>
                    </a:p>
                  </a:txBody>
                  <a:tcPr marL="72000" marR="72000" marT="72000" marB="72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9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CI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값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t/+HqBC5AAT26asgeW9W5i21a3dryfasdf87qm6a4T8Fw== </a:t>
                      </a:r>
                      <a:endParaRPr lang="ko-KR" altLang="en-US" sz="900" b="0" dirty="0"/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9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동의 내역</a:t>
                      </a:r>
                    </a:p>
                  </a:txBody>
                  <a:tcPr marL="72000" marR="72000" marT="72000" marB="72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 | </a:t>
                      </a:r>
                      <a:r>
                        <a:rPr lang="ko-KR" altLang="en-US" sz="900" b="0" dirty="0"/>
                        <a:t>이용약관</a:t>
                      </a:r>
                      <a:r>
                        <a:rPr lang="ko-KR" altLang="en-US" sz="900" b="0" baseline="0" dirty="0"/>
                        <a:t> </a:t>
                      </a:r>
                      <a:r>
                        <a:rPr lang="en-US" altLang="ko-KR" sz="900" b="0" baseline="0" dirty="0"/>
                        <a:t>: </a:t>
                      </a:r>
                      <a:r>
                        <a:rPr lang="ko-KR" altLang="en-US" sz="900" b="0" baseline="0" dirty="0"/>
                        <a:t>동의   </a:t>
                      </a:r>
                      <a:r>
                        <a:rPr lang="en-US" altLang="ko-KR" sz="900" b="0" dirty="0"/>
                        <a:t> | </a:t>
                      </a:r>
                      <a:r>
                        <a:rPr lang="ko-KR" altLang="en-US" sz="900" b="0" baseline="0" dirty="0"/>
                        <a:t>개인정보 처리방침 </a:t>
                      </a:r>
                      <a:r>
                        <a:rPr lang="en-US" altLang="ko-KR" sz="900" b="0" baseline="0" dirty="0"/>
                        <a:t>: </a:t>
                      </a:r>
                      <a:r>
                        <a:rPr lang="ko-KR" altLang="en-US" sz="900" b="0" baseline="0" dirty="0"/>
                        <a:t>동의    </a:t>
                      </a:r>
                      <a:r>
                        <a:rPr lang="en-US" altLang="ko-KR" sz="900" b="0" dirty="0"/>
                        <a:t>| </a:t>
                      </a:r>
                      <a:r>
                        <a:rPr lang="ko-KR" altLang="en-US" sz="900" b="0" baseline="0" dirty="0"/>
                        <a:t>마케팅 동의 </a:t>
                      </a:r>
                      <a:r>
                        <a:rPr lang="en-US" altLang="ko-KR" sz="900" b="0" baseline="0" dirty="0"/>
                        <a:t>: </a:t>
                      </a:r>
                      <a:r>
                        <a:rPr lang="ko-KR" altLang="en-US" sz="900" b="0" baseline="0" dirty="0"/>
                        <a:t>미동의</a:t>
                      </a:r>
                      <a:endParaRPr lang="ko-KR" altLang="en-US" sz="900" b="0" dirty="0"/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940697"/>
              </p:ext>
            </p:extLst>
          </p:nvPr>
        </p:nvGraphicFramePr>
        <p:xfrm>
          <a:off x="2446366" y="5020872"/>
          <a:ext cx="6033917" cy="13265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1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가입일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  2022-08-23 12:30:20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회원 등급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1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방문횟수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  23</a:t>
                      </a:r>
                      <a:r>
                        <a:rPr lang="ko-KR" altLang="en-US" sz="900" b="0" dirty="0"/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최근 로그인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  2017-08-23 12:30:20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1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총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리뷰수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  100</a:t>
                      </a:r>
                      <a:r>
                        <a:rPr lang="ko-KR" altLang="en-US" sz="900" b="0" dirty="0"/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포인트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  2,500</a:t>
                      </a:r>
                      <a:r>
                        <a:rPr lang="ko-KR" altLang="en-US" sz="900" b="0" dirty="0"/>
                        <a:t>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" name="직사각형 64"/>
          <p:cNvSpPr/>
          <p:nvPr/>
        </p:nvSpPr>
        <p:spPr bwMode="auto">
          <a:xfrm flipH="1">
            <a:off x="4600743" y="2397816"/>
            <a:ext cx="214313" cy="285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50" b="1" dirty="0"/>
              <a:t>@</a:t>
            </a:r>
            <a:endParaRPr lang="ko-KR" altLang="en-US" sz="1050" b="1" dirty="0"/>
          </a:p>
        </p:txBody>
      </p:sp>
      <p:sp>
        <p:nvSpPr>
          <p:cNvPr id="66" name="직사각형 65"/>
          <p:cNvSpPr>
            <a:spLocks noChangeArrowheads="1"/>
          </p:cNvSpPr>
          <p:nvPr/>
        </p:nvSpPr>
        <p:spPr bwMode="auto">
          <a:xfrm>
            <a:off x="3271114" y="2416867"/>
            <a:ext cx="1322327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/>
              <a:t> person</a:t>
            </a:r>
          </a:p>
        </p:txBody>
      </p:sp>
      <p:sp>
        <p:nvSpPr>
          <p:cNvPr id="67" name="직사각형 66"/>
          <p:cNvSpPr>
            <a:spLocks noChangeArrowheads="1"/>
          </p:cNvSpPr>
          <p:nvPr/>
        </p:nvSpPr>
        <p:spPr bwMode="auto">
          <a:xfrm>
            <a:off x="4811006" y="2416867"/>
            <a:ext cx="1322327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/>
              <a:t> person.co.kr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6209586" y="2389788"/>
            <a:ext cx="1805302" cy="2774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900" dirty="0"/>
              <a:t>메일 수신 여부 </a:t>
            </a:r>
            <a:r>
              <a:rPr lang="en-US" altLang="ko-KR" sz="900" dirty="0"/>
              <a:t>:      </a:t>
            </a:r>
            <a:r>
              <a:rPr lang="ko-KR" altLang="en-US" sz="900" dirty="0"/>
              <a:t>수신        거부</a:t>
            </a:r>
            <a:endParaRPr lang="en-US" altLang="ko-KR" sz="900" dirty="0"/>
          </a:p>
        </p:txBody>
      </p:sp>
      <p:sp>
        <p:nvSpPr>
          <p:cNvPr id="71" name="직사각형 70"/>
          <p:cNvSpPr>
            <a:spLocks noChangeArrowheads="1"/>
          </p:cNvSpPr>
          <p:nvPr/>
        </p:nvSpPr>
        <p:spPr bwMode="auto">
          <a:xfrm>
            <a:off x="5034931" y="2012455"/>
            <a:ext cx="1322327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비밀번호 입력</a:t>
            </a:r>
          </a:p>
        </p:txBody>
      </p:sp>
      <p:sp>
        <p:nvSpPr>
          <p:cNvPr id="72" name="직사각형 71"/>
          <p:cNvSpPr>
            <a:spLocks noChangeArrowheads="1"/>
          </p:cNvSpPr>
          <p:nvPr/>
        </p:nvSpPr>
        <p:spPr bwMode="auto">
          <a:xfrm>
            <a:off x="6463424" y="2009822"/>
            <a:ext cx="1322327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비밀번호 확인</a:t>
            </a:r>
          </a:p>
        </p:txBody>
      </p:sp>
      <p:sp>
        <p:nvSpPr>
          <p:cNvPr id="75" name="타원 74"/>
          <p:cNvSpPr/>
          <p:nvPr/>
        </p:nvSpPr>
        <p:spPr>
          <a:xfrm>
            <a:off x="3317384" y="2118284"/>
            <a:ext cx="54000" cy="5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76" name="타원 75"/>
          <p:cNvSpPr/>
          <p:nvPr/>
        </p:nvSpPr>
        <p:spPr>
          <a:xfrm>
            <a:off x="7258084" y="251487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77" name="TextBox 76"/>
          <p:cNvSpPr txBox="1"/>
          <p:nvPr/>
        </p:nvSpPr>
        <p:spPr>
          <a:xfrm>
            <a:off x="2452168" y="945942"/>
            <a:ext cx="59792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|</a:t>
            </a:r>
            <a:r>
              <a:rPr lang="ko-KR" altLang="en-US" sz="1000" dirty="0"/>
              <a:t> 가입정보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423592" y="4806330"/>
            <a:ext cx="95539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|</a:t>
            </a:r>
            <a:r>
              <a:rPr lang="ko-KR" altLang="en-US" sz="1000" dirty="0"/>
              <a:t> 이용</a:t>
            </a:r>
            <a:r>
              <a:rPr lang="en-US" altLang="ko-KR" sz="1000" dirty="0"/>
              <a:t>/</a:t>
            </a:r>
            <a:r>
              <a:rPr lang="ko-KR" altLang="en-US" sz="1000" dirty="0"/>
              <a:t>운영 정보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5346391" y="2808888"/>
            <a:ext cx="1779654" cy="2774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900" dirty="0"/>
              <a:t>SMS </a:t>
            </a:r>
            <a:r>
              <a:rPr lang="ko-KR" altLang="en-US" sz="900" dirty="0"/>
              <a:t>수신 여부 </a:t>
            </a:r>
            <a:r>
              <a:rPr lang="en-US" altLang="ko-KR" sz="900" dirty="0"/>
              <a:t>:      </a:t>
            </a:r>
            <a:r>
              <a:rPr lang="ko-KR" altLang="en-US" sz="900" dirty="0"/>
              <a:t>수신        거부</a:t>
            </a:r>
            <a:endParaRPr lang="en-US" altLang="ko-KR" sz="900" dirty="0"/>
          </a:p>
        </p:txBody>
      </p:sp>
      <p:sp>
        <p:nvSpPr>
          <p:cNvPr id="87" name="타원 86"/>
          <p:cNvSpPr/>
          <p:nvPr/>
        </p:nvSpPr>
        <p:spPr>
          <a:xfrm>
            <a:off x="6383787" y="292886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92" name="직사각형 91"/>
          <p:cNvSpPr/>
          <p:nvPr/>
        </p:nvSpPr>
        <p:spPr bwMode="auto">
          <a:xfrm>
            <a:off x="7032104" y="6039536"/>
            <a:ext cx="10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포인트 적립 내역</a:t>
            </a:r>
          </a:p>
        </p:txBody>
      </p:sp>
      <p:sp>
        <p:nvSpPr>
          <p:cNvPr id="93" name="직사각형 92"/>
          <p:cNvSpPr/>
          <p:nvPr/>
        </p:nvSpPr>
        <p:spPr bwMode="auto">
          <a:xfrm>
            <a:off x="4072137" y="6039536"/>
            <a:ext cx="972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리뷰 내역 보기</a:t>
            </a:r>
          </a:p>
        </p:txBody>
      </p:sp>
      <p:sp>
        <p:nvSpPr>
          <p:cNvPr id="94" name="직사각형 93"/>
          <p:cNvSpPr/>
          <p:nvPr/>
        </p:nvSpPr>
        <p:spPr bwMode="auto">
          <a:xfrm>
            <a:off x="3791744" y="5620793"/>
            <a:ext cx="10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로그인 기록 보기</a:t>
            </a:r>
          </a:p>
        </p:txBody>
      </p:sp>
      <p:sp>
        <p:nvSpPr>
          <p:cNvPr id="95" name="직사각형 94"/>
          <p:cNvSpPr/>
          <p:nvPr/>
        </p:nvSpPr>
        <p:spPr bwMode="auto">
          <a:xfrm>
            <a:off x="5012683" y="6450510"/>
            <a:ext cx="711843" cy="2442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수정</a:t>
            </a:r>
          </a:p>
        </p:txBody>
      </p:sp>
      <p:sp>
        <p:nvSpPr>
          <p:cNvPr id="96" name="직사각형 95"/>
          <p:cNvSpPr/>
          <p:nvPr/>
        </p:nvSpPr>
        <p:spPr bwMode="auto">
          <a:xfrm>
            <a:off x="7746358" y="6440985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목록보기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회원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회원 리스트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탈퇴 회원 리스트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메일 관리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SMS </a:t>
            </a:r>
            <a:r>
              <a:rPr lang="ko-KR" altLang="en-US" sz="900" dirty="0"/>
              <a:t>관리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대량 메일 발송</a:t>
            </a:r>
            <a:endParaRPr lang="en-US" altLang="ko-KR" sz="900" dirty="0"/>
          </a:p>
        </p:txBody>
      </p:sp>
      <p:sp>
        <p:nvSpPr>
          <p:cNvPr id="46" name="타원 45"/>
          <p:cNvSpPr/>
          <p:nvPr/>
        </p:nvSpPr>
        <p:spPr>
          <a:xfrm>
            <a:off x="2400756" y="204091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496996" y="242624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368860" y="556035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279576" y="600495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10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447928" y="511114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355668" y="556035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9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519960" y="600495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4886817" y="647186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2431408" y="6418884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회원 탈퇴</a:t>
            </a:r>
          </a:p>
        </p:txBody>
      </p:sp>
      <p:sp>
        <p:nvSpPr>
          <p:cNvPr id="60" name="직사각형 59"/>
          <p:cNvSpPr/>
          <p:nvPr/>
        </p:nvSpPr>
        <p:spPr bwMode="auto">
          <a:xfrm>
            <a:off x="5793733" y="6450510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취소</a:t>
            </a:r>
          </a:p>
        </p:txBody>
      </p:sp>
      <p:sp>
        <p:nvSpPr>
          <p:cNvPr id="61" name="직사각형 60"/>
          <p:cNvSpPr>
            <a:spLocks noChangeArrowheads="1"/>
          </p:cNvSpPr>
          <p:nvPr/>
        </p:nvSpPr>
        <p:spPr bwMode="auto">
          <a:xfrm>
            <a:off x="3278321" y="3205760"/>
            <a:ext cx="1179380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  <p:sp>
        <p:nvSpPr>
          <p:cNvPr id="62" name="직사각형 61"/>
          <p:cNvSpPr>
            <a:spLocks noChangeArrowheads="1"/>
          </p:cNvSpPr>
          <p:nvPr/>
        </p:nvSpPr>
        <p:spPr bwMode="auto">
          <a:xfrm>
            <a:off x="3278321" y="3508629"/>
            <a:ext cx="2579554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  <p:sp>
        <p:nvSpPr>
          <p:cNvPr id="63" name="직사각형 62"/>
          <p:cNvSpPr>
            <a:spLocks noChangeArrowheads="1"/>
          </p:cNvSpPr>
          <p:nvPr/>
        </p:nvSpPr>
        <p:spPr bwMode="auto">
          <a:xfrm>
            <a:off x="5916746" y="3508629"/>
            <a:ext cx="1722304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4560143" y="3227988"/>
            <a:ext cx="1047031" cy="2091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우편번호 검색</a:t>
            </a:r>
          </a:p>
        </p:txBody>
      </p:sp>
      <p:sp>
        <p:nvSpPr>
          <p:cNvPr id="98" name="타원 97"/>
          <p:cNvSpPr/>
          <p:nvPr/>
        </p:nvSpPr>
        <p:spPr>
          <a:xfrm>
            <a:off x="2576980" y="393694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2351584" y="431221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2639616" y="123782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2440844" y="511114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관리 </a:t>
            </a:r>
            <a:r>
              <a:rPr lang="en-US" altLang="ko-KR" dirty="0"/>
              <a:t>&gt; </a:t>
            </a:r>
            <a:r>
              <a:rPr lang="ko-KR" altLang="en-US" dirty="0"/>
              <a:t>회원 리스트 </a:t>
            </a:r>
            <a:r>
              <a:rPr lang="en-US" altLang="ko-KR" dirty="0"/>
              <a:t>&gt; </a:t>
            </a:r>
            <a:r>
              <a:rPr lang="ko-KR" altLang="en-US" dirty="0"/>
              <a:t>회원정보 상세 보기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30864B5-46B2-42D9-968E-904D5D58C648}"/>
              </a:ext>
            </a:extLst>
          </p:cNvPr>
          <p:cNvGrpSpPr/>
          <p:nvPr/>
        </p:nvGrpSpPr>
        <p:grpSpPr>
          <a:xfrm>
            <a:off x="3268798" y="2816408"/>
            <a:ext cx="1990527" cy="253911"/>
            <a:chOff x="2840169" y="2473549"/>
            <a:chExt cx="1990527" cy="253911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EF7540A3-7ED7-4C4C-B14E-2422271B2987}"/>
                </a:ext>
              </a:extLst>
            </p:cNvPr>
            <p:cNvGrpSpPr/>
            <p:nvPr/>
          </p:nvGrpSpPr>
          <p:grpSpPr>
            <a:xfrm>
              <a:off x="2840169" y="2473549"/>
              <a:ext cx="1990527" cy="253911"/>
              <a:chOff x="2840169" y="1863104"/>
              <a:chExt cx="1990527" cy="253911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D3B0B3D3-9512-4708-ADBB-9DF89DBAC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0616" y="1863104"/>
                <a:ext cx="540000" cy="253721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wrap="none" lIns="36000" tIns="36000" rIns="36000" bIns="3600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F58C0B46-76DD-4658-BF2D-EB8A16FF2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0169" y="1865015"/>
                <a:ext cx="540000" cy="252000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wrap="none" lIns="36000" tIns="36000" rIns="36000" bIns="3600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00741BBD-62C9-4EAA-BF33-7FE0C84E2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0696" y="1863104"/>
                <a:ext cx="540000" cy="253721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wrap="none" lIns="36000" tIns="36000" rIns="36000" bIns="3600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E31BB5A-6DC2-4F54-BE4E-356ED87B112D}"/>
                </a:ext>
              </a:extLst>
            </p:cNvPr>
            <p:cNvSpPr txBox="1"/>
            <p:nvPr/>
          </p:nvSpPr>
          <p:spPr>
            <a:xfrm>
              <a:off x="3454126" y="2528651"/>
              <a:ext cx="3847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-</a:t>
              </a:r>
              <a:endParaRPr lang="ko-KR" altLang="en-US" sz="10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07B784A-210C-4A77-A321-2C1C8CDF77A4}"/>
                </a:ext>
              </a:extLst>
            </p:cNvPr>
            <p:cNvSpPr txBox="1"/>
            <p:nvPr/>
          </p:nvSpPr>
          <p:spPr>
            <a:xfrm>
              <a:off x="4178439" y="2528651"/>
              <a:ext cx="3847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-</a:t>
              </a:r>
              <a:endParaRPr lang="ko-KR" altLang="en-US" sz="1000" dirty="0"/>
            </a:p>
          </p:txBody>
        </p:sp>
      </p:grpSp>
      <p:sp>
        <p:nvSpPr>
          <p:cNvPr id="109" name="타원 108">
            <a:extLst>
              <a:ext uri="{FF2B5EF4-FFF2-40B4-BE49-F238E27FC236}">
                <a16:creationId xmlns:a16="http://schemas.microsoft.com/office/drawing/2014/main" id="{89711C52-BC74-453A-BFCF-6CB34F84C0B6}"/>
              </a:ext>
            </a:extLst>
          </p:cNvPr>
          <p:cNvSpPr/>
          <p:nvPr/>
        </p:nvSpPr>
        <p:spPr bwMode="auto">
          <a:xfrm>
            <a:off x="6369267" y="2914340"/>
            <a:ext cx="101040" cy="101040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5CE4B62F-60FE-4F21-8462-09307330B58B}"/>
              </a:ext>
            </a:extLst>
          </p:cNvPr>
          <p:cNvSpPr/>
          <p:nvPr/>
        </p:nvSpPr>
        <p:spPr bwMode="auto">
          <a:xfrm>
            <a:off x="6936491" y="2914340"/>
            <a:ext cx="101040" cy="101040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E728B40-9BFB-468C-8C10-047AC8EC9C7F}"/>
              </a:ext>
            </a:extLst>
          </p:cNvPr>
          <p:cNvSpPr/>
          <p:nvPr/>
        </p:nvSpPr>
        <p:spPr bwMode="auto">
          <a:xfrm>
            <a:off x="7797531" y="2500353"/>
            <a:ext cx="101040" cy="101040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C421AF8-ABA6-4F1C-A6C0-C1C87B1A0A5A}"/>
              </a:ext>
            </a:extLst>
          </p:cNvPr>
          <p:cNvSpPr/>
          <p:nvPr/>
        </p:nvSpPr>
        <p:spPr bwMode="auto">
          <a:xfrm>
            <a:off x="7243564" y="2500353"/>
            <a:ext cx="101040" cy="101040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275A858B-63B1-4519-9F4A-7C5805711B53}"/>
              </a:ext>
            </a:extLst>
          </p:cNvPr>
          <p:cNvSpPr/>
          <p:nvPr/>
        </p:nvSpPr>
        <p:spPr bwMode="auto">
          <a:xfrm>
            <a:off x="4444502" y="2102199"/>
            <a:ext cx="86170" cy="86170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28CF3302-EFEB-48A6-93F7-34B7D514C445}"/>
              </a:ext>
            </a:extLst>
          </p:cNvPr>
          <p:cNvSpPr/>
          <p:nvPr/>
        </p:nvSpPr>
        <p:spPr bwMode="auto">
          <a:xfrm>
            <a:off x="3301299" y="2102199"/>
            <a:ext cx="86170" cy="86170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grpSp>
        <p:nvGrpSpPr>
          <p:cNvPr id="115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B703EECC-2177-4096-AA96-3282A606657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543801" y="5118945"/>
            <a:ext cx="443014" cy="248786"/>
            <a:chOff x="441436" y="1528848"/>
            <a:chExt cx="1522391" cy="286550"/>
          </a:xfrm>
          <a:solidFill>
            <a:srgbClr val="FFFFFF"/>
          </a:solidFill>
        </p:grpSpPr>
        <p:sp>
          <p:nvSpPr>
            <p:cNvPr id="116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E3EAFA0-8D89-43A2-912B-6C4F96431AA7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41436" y="1528848"/>
              <a:ext cx="951983" cy="28655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1</a:t>
              </a:r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7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5EC3AFC-8A7D-4C7A-A174-A7322F5BE9F6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393416" y="1547725"/>
              <a:ext cx="570411" cy="248791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8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C31993C-E006-4666-B768-9A34BAE6A997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568640" y="1651287"/>
              <a:ext cx="219960" cy="4166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2577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/>
          <p:cNvSpPr/>
          <p:nvPr/>
        </p:nvSpPr>
        <p:spPr bwMode="auto">
          <a:xfrm>
            <a:off x="3179992" y="2966790"/>
            <a:ext cx="3924120" cy="3414539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7" name="직사각형 106"/>
          <p:cNvSpPr/>
          <p:nvPr/>
        </p:nvSpPr>
        <p:spPr>
          <a:xfrm>
            <a:off x="3298217" y="3042990"/>
            <a:ext cx="10118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리뷰 내역 보기</a:t>
            </a:r>
            <a:endParaRPr lang="en-US" altLang="ko-KR" sz="1000" b="1" dirty="0"/>
          </a:p>
        </p:txBody>
      </p:sp>
      <p:sp>
        <p:nvSpPr>
          <p:cNvPr id="108" name="직사각형 107"/>
          <p:cNvSpPr/>
          <p:nvPr/>
        </p:nvSpPr>
        <p:spPr bwMode="auto">
          <a:xfrm>
            <a:off x="3300754" y="3099783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109" name="직선 연결선 108"/>
          <p:cNvCxnSpPr>
            <a:cxnSpLocks/>
          </p:cNvCxnSpPr>
          <p:nvPr/>
        </p:nvCxnSpPr>
        <p:spPr>
          <a:xfrm>
            <a:off x="3280066" y="3353767"/>
            <a:ext cx="374690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 bwMode="auto">
          <a:xfrm>
            <a:off x="4903340" y="6021288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닫기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3246689" y="3510051"/>
            <a:ext cx="1077539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00" dirty="0"/>
              <a:t> | </a:t>
            </a:r>
            <a:r>
              <a:rPr lang="ko-KR" altLang="en-US" sz="1000" dirty="0"/>
              <a:t>계정 </a:t>
            </a:r>
            <a:r>
              <a:rPr lang="en-US" altLang="ko-KR" sz="1000" dirty="0"/>
              <a:t>: person</a:t>
            </a:r>
          </a:p>
        </p:txBody>
      </p:sp>
      <p:sp>
        <p:nvSpPr>
          <p:cNvPr id="113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6916194" y="3063579"/>
            <a:ext cx="110774" cy="107201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23018"/>
              </p:ext>
            </p:extLst>
          </p:nvPr>
        </p:nvGraphicFramePr>
        <p:xfrm>
          <a:off x="3281912" y="3740747"/>
          <a:ext cx="3731753" cy="213853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3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15">
                  <a:extLst>
                    <a:ext uri="{9D8B030D-6E8A-4147-A177-3AD203B41FA5}">
                      <a16:colId xmlns:a16="http://schemas.microsoft.com/office/drawing/2014/main" val="2155915364"/>
                    </a:ext>
                  </a:extLst>
                </a:gridCol>
                <a:gridCol w="1536646">
                  <a:extLst>
                    <a:ext uri="{9D8B030D-6E8A-4147-A177-3AD203B41FA5}">
                      <a16:colId xmlns:a16="http://schemas.microsoft.com/office/drawing/2014/main" val="1823930955"/>
                    </a:ext>
                  </a:extLst>
                </a:gridCol>
                <a:gridCol w="1185148">
                  <a:extLst>
                    <a:ext uri="{9D8B030D-6E8A-4147-A177-3AD203B41FA5}">
                      <a16:colId xmlns:a16="http://schemas.microsoft.com/office/drawing/2014/main" val="357097293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번호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주문일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/>
                        <a:t>리뷰명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리뷰내용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698358"/>
                  </a:ext>
                </a:extLst>
              </a:tr>
              <a:tr h="2964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6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2022-12-12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재밌어요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추천합니다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240747"/>
                  </a:ext>
                </a:extLst>
              </a:tr>
              <a:tr h="2964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5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2022-12-12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재밌어요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추천합니다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756180"/>
                  </a:ext>
                </a:extLst>
              </a:tr>
              <a:tr h="2964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4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2022-12-12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재밌어요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추천합니다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4412"/>
                  </a:ext>
                </a:extLst>
              </a:tr>
              <a:tr h="2964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2022-12-12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재밌어요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추천합니다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59592"/>
                  </a:ext>
                </a:extLst>
              </a:tr>
              <a:tr h="2964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2022-12-12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재밌어요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추천합니다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065411"/>
                  </a:ext>
                </a:extLst>
              </a:tr>
              <a:tr h="2964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1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2022-12-12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재밌어요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추천합니다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720492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 bwMode="auto">
          <a:xfrm>
            <a:off x="1281826" y="423705"/>
            <a:ext cx="3741366" cy="2284819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1406854" y="465401"/>
            <a:ext cx="11833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/>
              <a:t>적립금 추가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삭제</a:t>
            </a:r>
          </a:p>
        </p:txBody>
      </p:sp>
      <p:sp>
        <p:nvSpPr>
          <p:cNvPr id="49" name="직사각형 48"/>
          <p:cNvSpPr/>
          <p:nvPr/>
        </p:nvSpPr>
        <p:spPr bwMode="auto">
          <a:xfrm>
            <a:off x="1376804" y="497058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1356117" y="738378"/>
            <a:ext cx="358167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348014" y="824844"/>
            <a:ext cx="376706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/>
              <a:t> | </a:t>
            </a:r>
            <a:r>
              <a:rPr lang="ko-KR" altLang="en-US" sz="1000" dirty="0"/>
              <a:t>계정</a:t>
            </a:r>
            <a:endParaRPr lang="en-US" altLang="ko-KR" sz="1000" dirty="0"/>
          </a:p>
        </p:txBody>
      </p:sp>
      <p:sp>
        <p:nvSpPr>
          <p:cNvPr id="52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4807203" y="523086"/>
            <a:ext cx="108000" cy="10800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887186" y="1834671"/>
            <a:ext cx="630957" cy="190153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 bwMode="auto">
          <a:xfrm>
            <a:off x="3200762" y="1836209"/>
            <a:ext cx="966296" cy="187077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1290546" y="1806637"/>
            <a:ext cx="6607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포인트 </a:t>
            </a:r>
            <a:r>
              <a:rPr lang="en-US" altLang="ko-KR" sz="1000" dirty="0"/>
              <a:t>: 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745898" y="1806637"/>
            <a:ext cx="5325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내용 </a:t>
            </a:r>
            <a:r>
              <a:rPr lang="en-US" altLang="ko-KR" sz="1000" dirty="0"/>
              <a:t>: 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4238994" y="1830666"/>
            <a:ext cx="711843" cy="1981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적립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330172" y="2081540"/>
            <a:ext cx="1907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※ </a:t>
            </a:r>
            <a:r>
              <a:rPr lang="ko-KR" altLang="en-US" sz="800" dirty="0"/>
              <a:t>적립금 삭감 시 </a:t>
            </a:r>
            <a:r>
              <a:rPr lang="en-US" altLang="ko-KR" sz="800" dirty="0"/>
              <a:t>(</a:t>
            </a:r>
            <a:r>
              <a:rPr lang="ko-KR" altLang="en-US" sz="800" dirty="0"/>
              <a:t> </a:t>
            </a:r>
            <a:r>
              <a:rPr lang="en-US" altLang="ko-KR" sz="800" dirty="0"/>
              <a:t>- ) </a:t>
            </a:r>
            <a:r>
              <a:rPr lang="ko-KR" altLang="en-US" sz="800" dirty="0"/>
              <a:t>입력 </a:t>
            </a:r>
            <a:r>
              <a:rPr lang="en-US" altLang="ko-KR" sz="800" dirty="0"/>
              <a:t>(</a:t>
            </a:r>
            <a:r>
              <a:rPr lang="ko-KR" altLang="en-US" sz="800" dirty="0"/>
              <a:t>예</a:t>
            </a:r>
            <a:r>
              <a:rPr lang="en-US" altLang="ko-KR" sz="800" dirty="0"/>
              <a:t>) -5000</a:t>
            </a:r>
            <a:r>
              <a:rPr lang="ko-KR" altLang="en-US" sz="800" dirty="0"/>
              <a:t>원</a:t>
            </a:r>
            <a:r>
              <a:rPr lang="en-US" altLang="ko-KR" sz="800" dirty="0"/>
              <a:t> 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2438265" y="1806637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/>
              <a:t>원</a:t>
            </a:r>
            <a:endParaRPr lang="en-US" altLang="ko-KR" sz="1000" dirty="0"/>
          </a:p>
        </p:txBody>
      </p:sp>
      <p:sp>
        <p:nvSpPr>
          <p:cNvPr id="64" name="직사각형 63"/>
          <p:cNvSpPr/>
          <p:nvPr/>
        </p:nvSpPr>
        <p:spPr bwMode="auto">
          <a:xfrm>
            <a:off x="1386318" y="1101095"/>
            <a:ext cx="3551175" cy="604639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t"/>
          <a:lstStyle/>
          <a:p>
            <a:r>
              <a:rPr lang="en-US" altLang="ko-KR" sz="1050" dirty="0"/>
              <a:t>abcde1,abcde2,abcde3,abcde4,abcde5,abcde6,abcde7</a:t>
            </a:r>
          </a:p>
          <a:p>
            <a:r>
              <a:rPr lang="en-US" altLang="ko-KR" sz="1050" dirty="0"/>
              <a:t>,abcde8</a:t>
            </a:r>
            <a:endParaRPr lang="ko-KR" altLang="en-US" sz="1050" dirty="0"/>
          </a:p>
        </p:txBody>
      </p:sp>
      <p:sp>
        <p:nvSpPr>
          <p:cNvPr id="65" name="직사각형 64"/>
          <p:cNvSpPr/>
          <p:nvPr/>
        </p:nvSpPr>
        <p:spPr bwMode="auto">
          <a:xfrm>
            <a:off x="2786468" y="2372912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닫기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1292456" y="2966790"/>
            <a:ext cx="1576934" cy="3414539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1402150" y="3042990"/>
            <a:ext cx="8707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방문일 보기</a:t>
            </a:r>
            <a:endParaRPr lang="en-US" altLang="ko-KR" sz="1000" b="1" dirty="0"/>
          </a:p>
        </p:txBody>
      </p:sp>
      <p:sp>
        <p:nvSpPr>
          <p:cNvPr id="42" name="직사각형 41"/>
          <p:cNvSpPr/>
          <p:nvPr/>
        </p:nvSpPr>
        <p:spPr bwMode="auto">
          <a:xfrm>
            <a:off x="1387434" y="3091899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366747" y="3353767"/>
            <a:ext cx="13425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 bwMode="auto">
          <a:xfrm>
            <a:off x="1725499" y="6021288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닫기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359204" y="3747706"/>
            <a:ext cx="1149674" cy="21483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2017-08-23 12:30:20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2017-08-23 12:30:20</a:t>
            </a:r>
            <a:endParaRPr lang="ko-KR" altLang="en-US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2017-08-23 12:30:20</a:t>
            </a:r>
            <a:endParaRPr lang="ko-KR" altLang="en-US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2017-08-23 12:30:20</a:t>
            </a:r>
            <a:endParaRPr lang="ko-KR" altLang="en-US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2017-08-23 12:30:20</a:t>
            </a:r>
            <a:endParaRPr lang="ko-KR" altLang="en-US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2017-08-23 12:30:20</a:t>
            </a:r>
            <a:endParaRPr lang="ko-KR" altLang="en-US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2017-08-23 12:30:20</a:t>
            </a:r>
            <a:endParaRPr lang="ko-KR" altLang="en-US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2017-08-23 12:30:20</a:t>
            </a:r>
            <a:endParaRPr lang="ko-KR" altLang="en-US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2017-08-23 12:30:20</a:t>
            </a:r>
            <a:endParaRPr lang="ko-KR" altLang="en-US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2017-08-23 12:30:20</a:t>
            </a:r>
            <a:endParaRPr lang="ko-KR" altLang="en-US" sz="900" dirty="0"/>
          </a:p>
        </p:txBody>
      </p:sp>
      <p:sp>
        <p:nvSpPr>
          <p:cNvPr id="66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2709030" y="3023940"/>
            <a:ext cx="110774" cy="107201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378865" y="3733384"/>
            <a:ext cx="1404000" cy="2162796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관리 </a:t>
            </a:r>
            <a:r>
              <a:rPr lang="en-US" altLang="ko-KR" dirty="0"/>
              <a:t>&gt; </a:t>
            </a:r>
            <a:r>
              <a:rPr lang="ko-KR" altLang="en-US" dirty="0"/>
              <a:t>회원 리스트 </a:t>
            </a:r>
            <a:r>
              <a:rPr lang="en-US" altLang="ko-KR" dirty="0"/>
              <a:t>&gt; </a:t>
            </a:r>
            <a:r>
              <a:rPr lang="ko-KR" altLang="en-US" dirty="0"/>
              <a:t>회원정보 상세 보기 </a:t>
            </a:r>
            <a:r>
              <a:rPr lang="en-US" altLang="ko-KR" dirty="0"/>
              <a:t>&gt; </a:t>
            </a:r>
            <a:r>
              <a:rPr lang="ko-KR" altLang="en-US" dirty="0"/>
              <a:t>팝업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0B2C3B-B719-408E-8C5B-18A8DCA39BBC}"/>
              </a:ext>
            </a:extLst>
          </p:cNvPr>
          <p:cNvSpPr/>
          <p:nvPr/>
        </p:nvSpPr>
        <p:spPr>
          <a:xfrm>
            <a:off x="1339737" y="3510051"/>
            <a:ext cx="1077539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00" dirty="0"/>
              <a:t> | </a:t>
            </a:r>
            <a:r>
              <a:rPr lang="ko-KR" altLang="en-US" sz="1000" dirty="0"/>
              <a:t>계정 </a:t>
            </a:r>
            <a:r>
              <a:rPr lang="en-US" altLang="ko-KR" sz="1000" dirty="0"/>
              <a:t>: person</a:t>
            </a:r>
          </a:p>
        </p:txBody>
      </p:sp>
      <p:grpSp>
        <p:nvGrpSpPr>
          <p:cNvPr id="61" name="Scrollbar" descr="&lt;SmartSettings&gt;&lt;SmartResize enabled=&quot;True&quot; minWidth=&quot;7&quot; minHeight=&quot;60&quot; /&gt;&lt;/SmartSettings&gt;">
            <a:extLst>
              <a:ext uri="{FF2B5EF4-FFF2-40B4-BE49-F238E27FC236}">
                <a16:creationId xmlns:a16="http://schemas.microsoft.com/office/drawing/2014/main" id="{60D8D8D6-81CE-4367-B935-ABCA95E4EF4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855483" y="4104184"/>
            <a:ext cx="144000" cy="1764000"/>
            <a:chOff x="5066753" y="1652472"/>
            <a:chExt cx="144017" cy="2304361"/>
          </a:xfrm>
          <a:solidFill>
            <a:srgbClr val="FFFFFF"/>
          </a:solidFill>
        </p:grpSpPr>
        <p:sp>
          <p:nvSpPr>
            <p:cNvPr id="62" name="Track">
              <a:extLst>
                <a:ext uri="{FF2B5EF4-FFF2-40B4-BE49-F238E27FC236}">
                  <a16:creationId xmlns:a16="http://schemas.microsoft.com/office/drawing/2014/main" id="{5EC441DA-F718-4034-AAA1-D5CF978F810A}"/>
                </a:ext>
              </a:extLst>
            </p:cNvPr>
            <p:cNvSpPr/>
            <p:nvPr/>
          </p:nvSpPr>
          <p:spPr>
            <a:xfrm rot="5400000">
              <a:off x="3986581" y="2732644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9" name="Scroll Thumb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ED5F4B3-3787-4D8D-96AD-814A56619AA4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5400000">
              <a:off x="4592761" y="2430515"/>
              <a:ext cx="1092005" cy="84925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0" name="Chevron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D0CD962-487F-4462-AD4E-7F40A60BB0E1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rot="10800000" flipH="1">
              <a:off x="5107937" y="1752222"/>
              <a:ext cx="61654" cy="6090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1" name="Chevro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F82397C7-80DE-4B5B-B569-25703877E26D}"/>
                </a:ext>
              </a:extLst>
            </p:cNvPr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5107936" y="3801521"/>
              <a:ext cx="61654" cy="6090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72" name="Scrollbar" descr="&lt;SmartSettings&gt;&lt;SmartResize enabled=&quot;True&quot; minWidth=&quot;7&quot; minHeight=&quot;60&quot; /&gt;&lt;/SmartSettings&gt;">
            <a:extLst>
              <a:ext uri="{FF2B5EF4-FFF2-40B4-BE49-F238E27FC236}">
                <a16:creationId xmlns:a16="http://schemas.microsoft.com/office/drawing/2014/main" id="{90879BAE-2F08-4F9F-B0F4-8ED7E6BEE65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639411" y="3736180"/>
            <a:ext cx="144000" cy="2160000"/>
            <a:chOff x="5066753" y="1652472"/>
            <a:chExt cx="144017" cy="2304361"/>
          </a:xfrm>
          <a:solidFill>
            <a:srgbClr val="FFFFFF"/>
          </a:solidFill>
        </p:grpSpPr>
        <p:sp>
          <p:nvSpPr>
            <p:cNvPr id="73" name="Track">
              <a:extLst>
                <a:ext uri="{FF2B5EF4-FFF2-40B4-BE49-F238E27FC236}">
                  <a16:creationId xmlns:a16="http://schemas.microsoft.com/office/drawing/2014/main" id="{6703DEC2-3977-4013-B87A-2DF99A07A14E}"/>
                </a:ext>
              </a:extLst>
            </p:cNvPr>
            <p:cNvSpPr/>
            <p:nvPr/>
          </p:nvSpPr>
          <p:spPr>
            <a:xfrm rot="5400000">
              <a:off x="3986581" y="2732644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4" name="Scroll Thumb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EBAD4A2-5E5A-4CD5-B309-CA526B7E9A24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5400000">
              <a:off x="4481627" y="2491322"/>
              <a:ext cx="1314271" cy="84925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5" name="Chevron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E83C3DC-8263-4F82-BCAC-3B656A0E075B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rot="10800000" flipH="1">
              <a:off x="5107937" y="1733934"/>
              <a:ext cx="61654" cy="4973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6" name="Chevro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440F6843-05E4-4879-A2AA-23918662C27D}"/>
                </a:ext>
              </a:extLst>
            </p:cNvPr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5107936" y="3829995"/>
              <a:ext cx="61654" cy="4973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2381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30252" y="393526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탈퇴 회원 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검색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결과 없을 시</a:t>
            </a:r>
            <a:r>
              <a:rPr lang="en-US" altLang="ko-KR" sz="900" dirty="0">
                <a:solidFill>
                  <a:schemeClr val="tx1"/>
                </a:solidFill>
              </a:rPr>
              <a:t>: ‘</a:t>
            </a:r>
            <a:r>
              <a:rPr lang="ko-KR" altLang="en-US" sz="900" dirty="0">
                <a:solidFill>
                  <a:schemeClr val="tx1"/>
                </a:solidFill>
              </a:rPr>
              <a:t>검색 결과가 없습니다</a:t>
            </a:r>
            <a:r>
              <a:rPr lang="en-US" altLang="ko-KR" sz="900" dirty="0">
                <a:solidFill>
                  <a:schemeClr val="tx1"/>
                </a:solidFill>
              </a:rPr>
              <a:t>.’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 값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이름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아이디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회원 리스트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탈퇴일 순 정렬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페이지당 </a:t>
            </a:r>
            <a:r>
              <a:rPr lang="en-US" altLang="ko-KR" sz="900" dirty="0">
                <a:solidFill>
                  <a:schemeClr val="tx1"/>
                </a:solidFill>
              </a:rPr>
              <a:t>20</a:t>
            </a:r>
            <a:r>
              <a:rPr lang="ko-KR" altLang="en-US" sz="900" dirty="0">
                <a:solidFill>
                  <a:schemeClr val="tx1"/>
                </a:solidFill>
              </a:rPr>
              <a:t>개 리스트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삭제 예정일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탈퇴일 기준 </a:t>
            </a:r>
            <a:r>
              <a:rPr lang="en-US" altLang="ko-KR" sz="900" dirty="0">
                <a:solidFill>
                  <a:schemeClr val="tx1"/>
                </a:solidFill>
              </a:rPr>
              <a:t>90</a:t>
            </a:r>
            <a:r>
              <a:rPr lang="ko-KR" altLang="en-US" sz="900" dirty="0">
                <a:solidFill>
                  <a:schemeClr val="tx1"/>
                </a:solidFill>
              </a:rPr>
              <a:t>일 뒤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삭제</a:t>
            </a:r>
            <a:r>
              <a:rPr lang="en-US" altLang="ko-KR" sz="900" dirty="0">
                <a:solidFill>
                  <a:schemeClr val="tx1"/>
                </a:solidFill>
              </a:rPr>
              <a:t>(D-day </a:t>
            </a:r>
            <a:r>
              <a:rPr lang="ko-KR" altLang="en-US" sz="900" dirty="0">
                <a:solidFill>
                  <a:schemeClr val="tx1"/>
                </a:solidFill>
              </a:rPr>
              <a:t>기능 제공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회원 상세 페이지 제공하지 않음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선택 삭제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선택된 리스트 예정일과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무관하게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 삭제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회원 리스트 선택 후 클릭 시 </a:t>
            </a:r>
            <a:r>
              <a:rPr lang="en-US" altLang="ko-KR" sz="900" dirty="0">
                <a:solidFill>
                  <a:schemeClr val="tx1"/>
                </a:solidFill>
              </a:rPr>
              <a:t>confirm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('</a:t>
            </a:r>
            <a:r>
              <a:rPr lang="ko-KR" altLang="en-US" sz="900" dirty="0">
                <a:solidFill>
                  <a:schemeClr val="tx1"/>
                </a:solidFill>
              </a:rPr>
              <a:t>선택한 회원을 삭제 하시겠습니까</a:t>
            </a:r>
            <a:r>
              <a:rPr lang="en-US" altLang="ko-KR" sz="900" dirty="0">
                <a:solidFill>
                  <a:schemeClr val="tx1"/>
                </a:solidFill>
              </a:rPr>
              <a:t>?')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삭제됨 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alert('</a:t>
            </a:r>
            <a:r>
              <a:rPr lang="ko-KR" altLang="en-US" sz="900" dirty="0" err="1">
                <a:solidFill>
                  <a:schemeClr val="tx1"/>
                </a:solidFill>
              </a:rPr>
              <a:t>삭제되었습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 </a:t>
            </a:r>
            <a:r>
              <a:rPr lang="ko-KR" altLang="en-US" sz="900" dirty="0" err="1">
                <a:solidFill>
                  <a:schemeClr val="tx1"/>
                </a:solidFill>
              </a:rPr>
              <a:t>니다</a:t>
            </a:r>
            <a:r>
              <a:rPr lang="en-US" altLang="ko-KR" sz="900" dirty="0">
                <a:solidFill>
                  <a:schemeClr val="tx1"/>
                </a:solidFill>
              </a:rPr>
              <a:t>.')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17187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회원 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탈퇴 회원 리스트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3" y="603524"/>
            <a:ext cx="108683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탈퇴 회원 리스트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 bwMode="auto">
          <a:xfrm>
            <a:off x="2495191" y="956718"/>
            <a:ext cx="6269799" cy="600075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 bwMode="auto">
          <a:xfrm>
            <a:off x="2421883" y="3976769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삭제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회원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회원 리스트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탈퇴 회원 리스트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메일 관리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SMS </a:t>
            </a:r>
            <a:r>
              <a:rPr lang="ko-KR" altLang="en-US" sz="900" dirty="0"/>
              <a:t>관리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대량 메일 발송</a:t>
            </a:r>
            <a:endParaRPr lang="en-US" altLang="ko-KR" sz="900" dirty="0"/>
          </a:p>
        </p:txBody>
      </p:sp>
      <p:sp>
        <p:nvSpPr>
          <p:cNvPr id="44" name="타원 43"/>
          <p:cNvSpPr/>
          <p:nvPr/>
        </p:nvSpPr>
        <p:spPr>
          <a:xfrm>
            <a:off x="3680278" y="114025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278337" y="399458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관리 </a:t>
            </a:r>
            <a:r>
              <a:rPr lang="en-US" altLang="ko-KR" dirty="0"/>
              <a:t>&gt; </a:t>
            </a:r>
            <a:r>
              <a:rPr lang="ko-KR" altLang="en-US" dirty="0"/>
              <a:t>탈퇴 회원 리스트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10BAF743-986A-47E2-8A25-1F6139A3B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40720"/>
              </p:ext>
            </p:extLst>
          </p:nvPr>
        </p:nvGraphicFramePr>
        <p:xfrm>
          <a:off x="2495192" y="1777179"/>
          <a:ext cx="6269798" cy="21065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7923">
                  <a:extLst>
                    <a:ext uri="{9D8B030D-6E8A-4147-A177-3AD203B41FA5}">
                      <a16:colId xmlns:a16="http://schemas.microsoft.com/office/drawing/2014/main" val="3676801026"/>
                    </a:ext>
                  </a:extLst>
                </a:gridCol>
                <a:gridCol w="589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4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179">
                  <a:extLst>
                    <a:ext uri="{9D8B030D-6E8A-4147-A177-3AD203B41FA5}">
                      <a16:colId xmlns:a16="http://schemas.microsoft.com/office/drawing/2014/main" val="2556765756"/>
                    </a:ext>
                  </a:extLst>
                </a:gridCol>
                <a:gridCol w="8327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1213">
                  <a:extLst>
                    <a:ext uri="{9D8B030D-6E8A-4147-A177-3AD203B41FA5}">
                      <a16:colId xmlns:a16="http://schemas.microsoft.com/office/drawing/2014/main" val="1636416004"/>
                    </a:ext>
                  </a:extLst>
                </a:gridCol>
              </a:tblGrid>
              <a:tr h="300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선택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번호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탈퇴일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가입일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아이디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회원 등급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방문수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삭제 예정일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|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|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아이디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회원 등급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방문수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2022-12-31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 남음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378757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2022-08-23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2015-08-23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임꺽정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user1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2022-12-31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 남음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105674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2022-08-23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2015-08-23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고객센터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user2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2012212-31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 남음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594591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2022-08-23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2015-08-23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user3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230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2022-12-31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 남음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584712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2022-08-23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2015-08-23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user4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2022-12-31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 남음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098815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8F361A-D459-48A2-8320-2496AE22DFF4}"/>
              </a:ext>
            </a:extLst>
          </p:cNvPr>
          <p:cNvSpPr/>
          <p:nvPr/>
        </p:nvSpPr>
        <p:spPr>
          <a:xfrm>
            <a:off x="4298807" y="4437112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[1] [2] </a:t>
            </a:r>
            <a:r>
              <a:rPr lang="en-US" altLang="ko-KR" sz="900" b="1" dirty="0"/>
              <a:t>[3]</a:t>
            </a:r>
            <a:r>
              <a:rPr lang="en-US" altLang="ko-KR" sz="900" dirty="0"/>
              <a:t>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842BDB0-C70E-4B62-8A1A-E7DB3F582C8E}"/>
              </a:ext>
            </a:extLst>
          </p:cNvPr>
          <p:cNvSpPr/>
          <p:nvPr/>
        </p:nvSpPr>
        <p:spPr>
          <a:xfrm>
            <a:off x="4909602" y="1113742"/>
            <a:ext cx="2160000" cy="2520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95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내용을 입력해 주세요</a:t>
            </a:r>
            <a:r>
              <a:rPr lang="en-US" altLang="ko-KR" sz="95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모서리가 둥근 직사각형 54">
            <a:extLst>
              <a:ext uri="{FF2B5EF4-FFF2-40B4-BE49-F238E27FC236}">
                <a16:creationId xmlns:a16="http://schemas.microsoft.com/office/drawing/2014/main" id="{41213ABB-F749-42AE-9F36-3B66F72C7D5F}"/>
              </a:ext>
            </a:extLst>
          </p:cNvPr>
          <p:cNvSpPr/>
          <p:nvPr/>
        </p:nvSpPr>
        <p:spPr>
          <a:xfrm>
            <a:off x="7154539" y="1113742"/>
            <a:ext cx="648564" cy="252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grpSp>
        <p:nvGrpSpPr>
          <p:cNvPr id="35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A04F2E15-CD67-4BEE-844A-32567D67800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954266" y="1113742"/>
            <a:ext cx="864000" cy="252000"/>
            <a:chOff x="441436" y="1547725"/>
            <a:chExt cx="1522392" cy="248788"/>
          </a:xfrm>
          <a:solidFill>
            <a:srgbClr val="FFFFFF"/>
          </a:solidFill>
        </p:grpSpPr>
        <p:sp>
          <p:nvSpPr>
            <p:cNvPr id="38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6AA8063-DD23-4281-A620-0D7DD6CCE26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41436" y="1547727"/>
              <a:ext cx="1229917" cy="24878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이름</a:t>
              </a:r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3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EB48BED-24E3-4679-A0D0-16C7028BB80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671351" y="1547725"/>
              <a:ext cx="292477" cy="248788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2EBC916-A392-4A4F-B457-850CD3683BB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761197" y="1654264"/>
              <a:ext cx="112784" cy="3571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5" name="타원 44"/>
          <p:cNvSpPr/>
          <p:nvPr/>
        </p:nvSpPr>
        <p:spPr>
          <a:xfrm>
            <a:off x="2365419" y="166027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08467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85052" y="307566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자동 발송 메일 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메일 종류 선택 값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※ </a:t>
            </a:r>
            <a:r>
              <a:rPr lang="ko-KR" altLang="en-US" sz="900" dirty="0">
                <a:solidFill>
                  <a:schemeClr val="tx1"/>
                </a:solidFill>
              </a:rPr>
              <a:t>선택한 메일 양식 볼 수 있음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회원 가입 완료 메일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회원 탈퇴 완료 메일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자동 발송 여부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예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상황별로 메일 자동 발송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 err="1">
                <a:solidFill>
                  <a:schemeClr val="tx1"/>
                </a:solidFill>
              </a:rPr>
              <a:t>아니오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자동으로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발송하지 않음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※ </a:t>
            </a:r>
            <a:r>
              <a:rPr lang="ko-KR" altLang="en-US" sz="900" b="1" dirty="0">
                <a:solidFill>
                  <a:schemeClr val="tx1"/>
                </a:solidFill>
              </a:rPr>
              <a:t>발송 시점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회원 가입 완료 메일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가입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완료 직후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상품 주문 완료 메일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상품 주문 직후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상품 취소 완료 메일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상품 취소 직후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상품 배송 완료 메일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주문 상태를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배송중에서</a:t>
            </a:r>
            <a:r>
              <a:rPr lang="ko-KR" altLang="en-US" sz="900" dirty="0">
                <a:solidFill>
                  <a:schemeClr val="tx1"/>
                </a:solidFill>
              </a:rPr>
              <a:t> 배송 완료로 수정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회원 탈퇴 완료 메일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회원 탈퇴 직후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수정 완료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]: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alert(‘</a:t>
            </a:r>
            <a:r>
              <a:rPr lang="ko-KR" altLang="en-US" sz="900" dirty="0">
                <a:solidFill>
                  <a:schemeClr val="tx1"/>
                </a:solidFill>
              </a:rPr>
              <a:t>수정이 완료 되었습니다</a:t>
            </a:r>
            <a:r>
              <a:rPr lang="en-US" altLang="ko-KR" sz="900" dirty="0">
                <a:solidFill>
                  <a:schemeClr val="tx1"/>
                </a:solidFill>
              </a:rPr>
              <a:t>.’)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alert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13468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회원 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메일 관리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03524"/>
            <a:ext cx="6139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메일 관리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회원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회원 리스트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탈퇴 회원 리스트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메일 관리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SMS </a:t>
            </a:r>
            <a:r>
              <a:rPr lang="ko-KR" altLang="en-US" sz="900" dirty="0"/>
              <a:t>관리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대량 메일 발송</a:t>
            </a:r>
            <a:endParaRPr lang="en-US" altLang="ko-KR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443652" y="1742206"/>
            <a:ext cx="6262198" cy="458239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61110" y="1154352"/>
            <a:ext cx="20986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자동 발송 여부</a:t>
            </a:r>
            <a:r>
              <a:rPr lang="en-US" altLang="ko-KR" sz="1000" dirty="0"/>
              <a:t>    </a:t>
            </a:r>
            <a:r>
              <a:rPr lang="ko-KR" altLang="en-US" sz="1000" dirty="0"/>
              <a:t>○ 예    ○ </a:t>
            </a:r>
            <a:r>
              <a:rPr lang="ko-KR" altLang="en-US" sz="1000" dirty="0" err="1"/>
              <a:t>아니오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2443652" y="1465980"/>
            <a:ext cx="6262198" cy="22947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MONOTT</a:t>
            </a:r>
            <a:r>
              <a:rPr lang="ko-KR" altLang="en-US" sz="900" dirty="0">
                <a:solidFill>
                  <a:schemeClr val="tx1"/>
                </a:solidFill>
              </a:rPr>
              <a:t>에 오신걸 환영합니다</a:t>
            </a:r>
            <a:r>
              <a:rPr lang="en-US" altLang="ko-KR" sz="900" dirty="0">
                <a:solidFill>
                  <a:schemeClr val="tx1"/>
                </a:solidFill>
              </a:rPr>
              <a:t>..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331121" y="2184718"/>
            <a:ext cx="39604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MONOTT</a:t>
            </a:r>
            <a:endParaRPr lang="ko-KR" altLang="en-US" sz="2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2709630" y="3068960"/>
            <a:ext cx="5618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649656" y="3193643"/>
            <a:ext cx="5706607" cy="1940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안녕하세요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 {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고객님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저희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MONOTT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가입해 주셔서 감사합니다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안녕하세요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 {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고객님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저희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MONOTT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가입해 주셔서 감사합니다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안녕하세요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 {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고객님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저희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MONOTT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가입해 주셔서 감사합니다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안녕하세요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 {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고객님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저희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MONOTT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가입해 주셔서 감사합니다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734555" y="5187796"/>
            <a:ext cx="1188000" cy="240384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MONOTT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바로가기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4980685" y="6426251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수정완료</a:t>
            </a:r>
          </a:p>
        </p:txBody>
      </p:sp>
      <p:sp>
        <p:nvSpPr>
          <p:cNvPr id="38" name="직사각형 37"/>
          <p:cNvSpPr>
            <a:spLocks noChangeArrowheads="1"/>
          </p:cNvSpPr>
          <p:nvPr/>
        </p:nvSpPr>
        <p:spPr bwMode="auto">
          <a:xfrm>
            <a:off x="2469975" y="1756611"/>
            <a:ext cx="6218313" cy="2443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/>
              <a:t>에디터</a:t>
            </a:r>
            <a:r>
              <a:rPr lang="en-US" altLang="ko-KR" sz="900" b="1" dirty="0"/>
              <a:t>(editor)</a:t>
            </a:r>
            <a:r>
              <a:rPr lang="ko-KR" altLang="en-US" sz="900" b="1" dirty="0"/>
              <a:t> 기능 노출</a:t>
            </a:r>
            <a:endParaRPr lang="en-US" altLang="ko-KR" sz="900" b="1" dirty="0"/>
          </a:p>
        </p:txBody>
      </p:sp>
      <p:sp>
        <p:nvSpPr>
          <p:cNvPr id="43" name="양쪽 모서리가 둥근 사각형 42"/>
          <p:cNvSpPr/>
          <p:nvPr/>
        </p:nvSpPr>
        <p:spPr bwMode="auto">
          <a:xfrm>
            <a:off x="7731622" y="6107758"/>
            <a:ext cx="764679" cy="214511"/>
          </a:xfrm>
          <a:prstGeom prst="round2Same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900" dirty="0"/>
              <a:t>HTML</a:t>
            </a:r>
            <a:endParaRPr lang="ko-KR" altLang="en-US" sz="900" dirty="0"/>
          </a:p>
        </p:txBody>
      </p:sp>
      <p:sp>
        <p:nvSpPr>
          <p:cNvPr id="48" name="양쪽 모서리가 둥근 사각형 47"/>
          <p:cNvSpPr/>
          <p:nvPr/>
        </p:nvSpPr>
        <p:spPr bwMode="auto">
          <a:xfrm>
            <a:off x="6960097" y="6107758"/>
            <a:ext cx="764679" cy="214511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에디터</a:t>
            </a:r>
          </a:p>
        </p:txBody>
      </p:sp>
      <p:sp>
        <p:nvSpPr>
          <p:cNvPr id="49" name="타원 48"/>
          <p:cNvSpPr/>
          <p:nvPr/>
        </p:nvSpPr>
        <p:spPr>
          <a:xfrm>
            <a:off x="4845038" y="644037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관리 </a:t>
            </a:r>
            <a:r>
              <a:rPr lang="en-US" altLang="ko-KR" dirty="0"/>
              <a:t>&gt; </a:t>
            </a:r>
            <a:r>
              <a:rPr lang="ko-KR" altLang="en-US" dirty="0"/>
              <a:t>메일 관리</a:t>
            </a:r>
          </a:p>
        </p:txBody>
      </p:sp>
      <p:grpSp>
        <p:nvGrpSpPr>
          <p:cNvPr id="51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8B65C534-4C35-46C9-A5A5-52C9B152C94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468281" y="837832"/>
            <a:ext cx="2187559" cy="252000"/>
            <a:chOff x="441436" y="1547725"/>
            <a:chExt cx="1522392" cy="248788"/>
          </a:xfrm>
          <a:solidFill>
            <a:srgbClr val="FFFFFF"/>
          </a:solidFill>
        </p:grpSpPr>
        <p:sp>
          <p:nvSpPr>
            <p:cNvPr id="52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CE3F75C-C925-4B3E-8257-23F273A36A9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41436" y="1547727"/>
              <a:ext cx="1406876" cy="24878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회원 가입 완료 메일</a:t>
              </a:r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BB5E8C8-6661-41D3-A3F9-8105D8A13C0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848311" y="1547725"/>
              <a:ext cx="115517" cy="248788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FB2CBB4-4AF7-4957-86B2-97530AAA921B}"/>
                </a:ext>
              </a:extLst>
            </p:cNvPr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1883797" y="1654264"/>
              <a:ext cx="44545" cy="3571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6" name="Scrollbar" descr="&lt;SmartSettings&gt;&lt;SmartResize enabled=&quot;True&quot; minWidth=&quot;7&quot; minHeight=&quot;60&quot; /&gt;&lt;/SmartSettings&gt;">
            <a:extLst>
              <a:ext uri="{FF2B5EF4-FFF2-40B4-BE49-F238E27FC236}">
                <a16:creationId xmlns:a16="http://schemas.microsoft.com/office/drawing/2014/main" id="{82DC3F33-ED98-46FB-BFFB-79FCEAA85EE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561540" y="2003801"/>
            <a:ext cx="144000" cy="4320000"/>
            <a:chOff x="5066753" y="1652472"/>
            <a:chExt cx="144017" cy="2304361"/>
          </a:xfrm>
          <a:solidFill>
            <a:srgbClr val="FFFFFF"/>
          </a:solidFill>
        </p:grpSpPr>
        <p:sp>
          <p:nvSpPr>
            <p:cNvPr id="57" name="Track">
              <a:extLst>
                <a:ext uri="{FF2B5EF4-FFF2-40B4-BE49-F238E27FC236}">
                  <a16:creationId xmlns:a16="http://schemas.microsoft.com/office/drawing/2014/main" id="{9FB36E65-35E0-480E-B8B9-0B26ADA0B977}"/>
                </a:ext>
              </a:extLst>
            </p:cNvPr>
            <p:cNvSpPr/>
            <p:nvPr/>
          </p:nvSpPr>
          <p:spPr>
            <a:xfrm rot="5400000">
              <a:off x="3986581" y="2732644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8" name="Scroll Thumb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41E09B9-90D9-417B-A8A2-3791B7F3AA1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5400000">
              <a:off x="4234117" y="2626760"/>
              <a:ext cx="1809316" cy="8492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9" name="Chevron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F4B4681-C336-4A2B-81ED-C54B8B34F05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0800000" flipH="1">
              <a:off x="5107934" y="1693205"/>
              <a:ext cx="61654" cy="2486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0" name="Chevro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B7A750E5-7502-4954-9540-DAB9413345D8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5107934" y="3893415"/>
              <a:ext cx="61654" cy="2486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3" name="타원 32"/>
          <p:cNvSpPr/>
          <p:nvPr/>
        </p:nvSpPr>
        <p:spPr>
          <a:xfrm>
            <a:off x="2212455" y="115914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320455" y="85396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0401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621465" y="319857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자동 발송 </a:t>
            </a:r>
            <a:r>
              <a:rPr lang="en-US" altLang="ko-KR" sz="900" b="1" dirty="0">
                <a:solidFill>
                  <a:schemeClr val="tx1"/>
                </a:solidFill>
              </a:rPr>
              <a:t>SMS</a:t>
            </a:r>
            <a:r>
              <a:rPr lang="ko-KR" altLang="en-US" sz="900" b="1" dirty="0">
                <a:solidFill>
                  <a:schemeClr val="tx1"/>
                </a:solidFill>
              </a:rPr>
              <a:t> 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발송 시점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이용자 회원 가입 완료 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이용자 결제 완료 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(※</a:t>
            </a:r>
            <a:r>
              <a:rPr lang="ko-KR" altLang="en-US" sz="900" dirty="0">
                <a:solidFill>
                  <a:schemeClr val="tx1"/>
                </a:solidFill>
              </a:rPr>
              <a:t>발송 시점은 관리자가 임의로 추가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삭제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수정할 수 없음</a:t>
            </a:r>
            <a:r>
              <a:rPr lang="en-US" altLang="ko-KR" sz="900" dirty="0">
                <a:solidFill>
                  <a:schemeClr val="tx1"/>
                </a:solidFill>
              </a:rPr>
              <a:t>.)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발송 문구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관리자는 문구를 수정할 수 있음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최대 길이는 </a:t>
            </a:r>
            <a:r>
              <a:rPr lang="en-US" altLang="ko-KR" sz="900" dirty="0">
                <a:solidFill>
                  <a:schemeClr val="tx1"/>
                </a:solidFill>
              </a:rPr>
              <a:t>80byte</a:t>
            </a:r>
            <a:r>
              <a:rPr lang="ko-KR" altLang="en-US" sz="900" dirty="0">
                <a:solidFill>
                  <a:schemeClr val="tx1"/>
                </a:solidFill>
              </a:rPr>
              <a:t>로 제한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자동 발송 여부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선택할 경우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발송 시점별로 자동 발송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한 번 더 선택하면 선택이 해제됨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수정 완료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]: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alert(‘</a:t>
            </a:r>
            <a:r>
              <a:rPr lang="ko-KR" altLang="en-US" sz="900" dirty="0">
                <a:solidFill>
                  <a:schemeClr val="tx1"/>
                </a:solidFill>
              </a:rPr>
              <a:t>수정이 완료 되었습니다</a:t>
            </a:r>
            <a:r>
              <a:rPr lang="en-US" altLang="ko-KR" sz="900" dirty="0">
                <a:solidFill>
                  <a:schemeClr val="tx1"/>
                </a:solidFill>
              </a:rPr>
              <a:t>.’)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alert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402280"/>
            <a:ext cx="1321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회원 관리 </a:t>
            </a:r>
            <a:r>
              <a:rPr lang="en-US" altLang="ko-KR" sz="900" dirty="0"/>
              <a:t>&gt; SMS </a:t>
            </a:r>
            <a:r>
              <a:rPr lang="ko-KR" altLang="en-US" sz="900" dirty="0"/>
              <a:t>관리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82673"/>
            <a:ext cx="57227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b="1" dirty="0"/>
              <a:t>SMS </a:t>
            </a:r>
            <a:r>
              <a:rPr lang="ko-KR" altLang="en-US" sz="1100" b="1" dirty="0"/>
              <a:t>관리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95302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회원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회원 리스트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탈퇴 회원 리스트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메일 관리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SMS </a:t>
            </a:r>
            <a:r>
              <a:rPr lang="ko-KR" altLang="en-US" sz="900" dirty="0">
                <a:solidFill>
                  <a:srgbClr val="FF0000"/>
                </a:solidFill>
              </a:rPr>
              <a:t>관리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대량 메일 발송</a:t>
            </a:r>
            <a:endParaRPr lang="en-US" altLang="ko-KR" sz="900" dirty="0"/>
          </a:p>
        </p:txBody>
      </p:sp>
      <p:sp>
        <p:nvSpPr>
          <p:cNvPr id="50" name="직사각형 49"/>
          <p:cNvSpPr/>
          <p:nvPr/>
        </p:nvSpPr>
        <p:spPr bwMode="auto">
          <a:xfrm>
            <a:off x="8019879" y="3669998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수정 완료</a:t>
            </a:r>
          </a:p>
        </p:txBody>
      </p:sp>
      <p:sp>
        <p:nvSpPr>
          <p:cNvPr id="49" name="타원 48"/>
          <p:cNvSpPr/>
          <p:nvPr/>
        </p:nvSpPr>
        <p:spPr>
          <a:xfrm>
            <a:off x="7874403" y="368412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관리 </a:t>
            </a:r>
            <a:r>
              <a:rPr lang="en-US" altLang="ko-KR" dirty="0"/>
              <a:t>&gt; SMS 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DB9734E8-51EF-41AB-A43D-6B6B2AEAC55B}"/>
              </a:ext>
            </a:extLst>
          </p:cNvPr>
          <p:cNvGraphicFramePr>
            <a:graphicFrameLocks noGrp="1"/>
          </p:cNvGraphicFramePr>
          <p:nvPr/>
        </p:nvGraphicFramePr>
        <p:xfrm>
          <a:off x="2428456" y="1052736"/>
          <a:ext cx="6331841" cy="24609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9994">
                  <a:extLst>
                    <a:ext uri="{9D8B030D-6E8A-4147-A177-3AD203B41FA5}">
                      <a16:colId xmlns:a16="http://schemas.microsoft.com/office/drawing/2014/main" val="1086605383"/>
                    </a:ext>
                  </a:extLst>
                </a:gridCol>
                <a:gridCol w="1658115">
                  <a:extLst>
                    <a:ext uri="{9D8B030D-6E8A-4147-A177-3AD203B41FA5}">
                      <a16:colId xmlns:a16="http://schemas.microsoft.com/office/drawing/2014/main" val="3676801026"/>
                    </a:ext>
                  </a:extLst>
                </a:gridCol>
              </a:tblGrid>
              <a:tr h="300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번호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발송 시점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발송 문구 및 자동 발송 설정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수신자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이용자 회원 가입 완료 시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□ 자동 발송 여부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이용자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3787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이용자 결제 완료 시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□ 자동 발송 여부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관리자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105674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56C82D0D-F4B7-4970-A654-2B80483E99E4}"/>
              </a:ext>
            </a:extLst>
          </p:cNvPr>
          <p:cNvSpPr/>
          <p:nvPr/>
        </p:nvSpPr>
        <p:spPr>
          <a:xfrm>
            <a:off x="4457701" y="1484784"/>
            <a:ext cx="1494283" cy="792088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안녕하세요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MONOTT</a:t>
            </a:r>
            <a:r>
              <a:rPr lang="ko-KR" altLang="en-US" sz="900" dirty="0">
                <a:solidFill>
                  <a:schemeClr val="tx1"/>
                </a:solidFill>
              </a:rPr>
              <a:t>의 회원이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되신 것을 </a:t>
            </a:r>
            <a:r>
              <a:rPr lang="ko-KR" altLang="en-US" sz="900" dirty="0" err="1">
                <a:solidFill>
                  <a:schemeClr val="tx1"/>
                </a:solidFill>
              </a:rPr>
              <a:t>축하드립니다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569391A-1DE5-47EB-8E93-72DDA29F11CE}"/>
              </a:ext>
            </a:extLst>
          </p:cNvPr>
          <p:cNvSpPr/>
          <p:nvPr/>
        </p:nvSpPr>
        <p:spPr>
          <a:xfrm>
            <a:off x="4457701" y="2593976"/>
            <a:ext cx="1494282" cy="76301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신규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주문 접수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{</a:t>
            </a:r>
            <a:r>
              <a:rPr lang="ko-KR" altLang="en-US" sz="900" dirty="0">
                <a:solidFill>
                  <a:schemeClr val="tx1"/>
                </a:solidFill>
              </a:rPr>
              <a:t>숍</a:t>
            </a:r>
            <a:r>
              <a:rPr lang="en-US" altLang="ko-KR" sz="9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{</a:t>
            </a:r>
            <a:r>
              <a:rPr lang="ko-KR" altLang="en-US" sz="900" dirty="0">
                <a:solidFill>
                  <a:schemeClr val="tx1"/>
                </a:solidFill>
              </a:rPr>
              <a:t>주문 번호</a:t>
            </a:r>
            <a:r>
              <a:rPr lang="en-US" altLang="ko-KR" sz="900" dirty="0">
                <a:solidFill>
                  <a:schemeClr val="tx1"/>
                </a:solidFill>
              </a:rPr>
              <a:t>}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CFACE6-9B76-4FE3-BF20-CD63228FC3C8}"/>
              </a:ext>
            </a:extLst>
          </p:cNvPr>
          <p:cNvSpPr/>
          <p:nvPr/>
        </p:nvSpPr>
        <p:spPr>
          <a:xfrm>
            <a:off x="5096841" y="137972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2927279-6C8B-4B73-B1FD-1A2CF3D9AB01}"/>
              </a:ext>
            </a:extLst>
          </p:cNvPr>
          <p:cNvSpPr/>
          <p:nvPr/>
        </p:nvSpPr>
        <p:spPr>
          <a:xfrm>
            <a:off x="7093119" y="177282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4178FB0-B843-4476-91A9-6E197E8C983A}"/>
              </a:ext>
            </a:extLst>
          </p:cNvPr>
          <p:cNvSpPr/>
          <p:nvPr/>
        </p:nvSpPr>
        <p:spPr>
          <a:xfrm>
            <a:off x="3335078" y="148772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9105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67414" y="307566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대량 메일 발송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발송 메일 주소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발송 메일 주소 작성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최근에 입력한 메일 주소 자동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메일 발송 내용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메일 제목 및 내용 입력 할 수 있음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메일 내용은 에디터</a:t>
            </a:r>
            <a:r>
              <a:rPr lang="en-US" altLang="ko-KR" sz="900" dirty="0">
                <a:solidFill>
                  <a:schemeClr val="tx1"/>
                </a:solidFill>
              </a:rPr>
              <a:t>, Html 2</a:t>
            </a:r>
            <a:r>
              <a:rPr lang="ko-KR" altLang="en-US" sz="900" dirty="0">
                <a:solidFill>
                  <a:schemeClr val="tx1"/>
                </a:solidFill>
              </a:rPr>
              <a:t>가지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방법으로 입력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발송 대상 검색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결과 없을 시</a:t>
            </a:r>
            <a:r>
              <a:rPr lang="en-US" altLang="ko-KR" sz="900" dirty="0">
                <a:solidFill>
                  <a:schemeClr val="tx1"/>
                </a:solidFill>
              </a:rPr>
              <a:t> : </a:t>
            </a:r>
            <a:r>
              <a:rPr lang="ko-KR" altLang="en-US" sz="900" dirty="0">
                <a:solidFill>
                  <a:schemeClr val="tx1"/>
                </a:solidFill>
              </a:rPr>
              <a:t>검색 결과가 없습니다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가입일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회원 등급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적립금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</a:t>
            </a:r>
            <a:r>
              <a:rPr lang="ko-KR" altLang="en-US" sz="900" dirty="0">
                <a:solidFill>
                  <a:schemeClr val="tx1"/>
                </a:solidFill>
              </a:rPr>
              <a:t>메일 수신여부 범위 지정 검색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다중 입력 시에도 해당 조건에 맞는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</a:t>
            </a:r>
            <a:r>
              <a:rPr lang="ko-KR" altLang="en-US" sz="900" dirty="0">
                <a:solidFill>
                  <a:schemeClr val="tx1"/>
                </a:solidFill>
              </a:rPr>
              <a:t>검색 결과 출력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회원 리스트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발송대상을 검색해 주세요</a:t>
            </a:r>
            <a:r>
              <a:rPr lang="en-US" altLang="ko-KR" sz="900" dirty="0">
                <a:solidFill>
                  <a:schemeClr val="tx1"/>
                </a:solidFill>
              </a:rPr>
              <a:t>!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(</a:t>
            </a:r>
            <a:r>
              <a:rPr lang="ko-KR" altLang="en-US" sz="900" dirty="0">
                <a:solidFill>
                  <a:schemeClr val="tx1"/>
                </a:solidFill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리스트 없음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아이디 클릭 시 상세 페이지로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(</a:t>
            </a:r>
            <a:r>
              <a:rPr lang="ko-KR" altLang="en-US" sz="900" dirty="0">
                <a:solidFill>
                  <a:schemeClr val="tx1"/>
                </a:solidFill>
              </a:rPr>
              <a:t>새 창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검색된 회원 모두 발송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메일 내용이 검색된 회원 메일 주소로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 발송 됨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</a:rPr>
              <a:t>선택 회원만 발송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메일 내용이 체크된 리스트 회원 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메일 주소로 발송 됨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16033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회원 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대량 메일 발송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42367" y="603524"/>
            <a:ext cx="103874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b="1" dirty="0"/>
              <a:t>| </a:t>
            </a:r>
            <a:r>
              <a:rPr lang="ko-KR" altLang="en-US" sz="1100" b="1" dirty="0"/>
              <a:t>대량 메일 발송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회원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회원 리스트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탈퇴 회원 리스트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메일 관리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SMS </a:t>
            </a:r>
            <a:r>
              <a:rPr lang="ko-KR" altLang="en-US" sz="900" dirty="0"/>
              <a:t>관리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대량 메일 발송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43652" y="1933449"/>
            <a:ext cx="6262198" cy="1495551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443652" y="1657224"/>
            <a:ext cx="6262198" cy="22947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  <a:r>
              <a:rPr lang="en-US" altLang="ko-KR" sz="900" dirty="0">
                <a:solidFill>
                  <a:schemeClr val="tx1"/>
                </a:solidFill>
              </a:rPr>
              <a:t>!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472359" y="2322900"/>
            <a:ext cx="1880566" cy="277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작성하세요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</p:txBody>
      </p:sp>
      <p:sp>
        <p:nvSpPr>
          <p:cNvPr id="50" name="직사각형 49"/>
          <p:cNvSpPr/>
          <p:nvPr/>
        </p:nvSpPr>
        <p:spPr bwMode="auto">
          <a:xfrm>
            <a:off x="3901466" y="6493323"/>
            <a:ext cx="1591566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검색된 회원 모두 발송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461693" y="1455837"/>
            <a:ext cx="64280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1" dirty="0"/>
              <a:t>|</a:t>
            </a:r>
            <a:r>
              <a:rPr lang="ko-KR" altLang="en-US" sz="1000" b="1" dirty="0"/>
              <a:t> 발송 내용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14068" y="3555479"/>
            <a:ext cx="64280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1" dirty="0"/>
              <a:t>| </a:t>
            </a:r>
            <a:r>
              <a:rPr lang="ko-KR" altLang="en-US" sz="1000" b="1" dirty="0"/>
              <a:t>수신 대상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5621037" y="6493323"/>
            <a:ext cx="1591566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회원만 발송</a:t>
            </a:r>
          </a:p>
        </p:txBody>
      </p:sp>
      <p:sp>
        <p:nvSpPr>
          <p:cNvPr id="88" name="직사각형 87"/>
          <p:cNvSpPr/>
          <p:nvPr/>
        </p:nvSpPr>
        <p:spPr bwMode="auto">
          <a:xfrm>
            <a:off x="2428876" y="3758928"/>
            <a:ext cx="6276975" cy="1038225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93" name="양쪽 모서리가 둥근 사각형 92"/>
          <p:cNvSpPr/>
          <p:nvPr/>
        </p:nvSpPr>
        <p:spPr bwMode="auto">
          <a:xfrm>
            <a:off x="7650936" y="3248025"/>
            <a:ext cx="764679" cy="180000"/>
          </a:xfrm>
          <a:prstGeom prst="round2Same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900" dirty="0"/>
              <a:t>HTML</a:t>
            </a:r>
            <a:endParaRPr lang="ko-KR" altLang="en-US" sz="900" dirty="0"/>
          </a:p>
        </p:txBody>
      </p:sp>
      <p:sp>
        <p:nvSpPr>
          <p:cNvPr id="95" name="타원 94"/>
          <p:cNvSpPr/>
          <p:nvPr/>
        </p:nvSpPr>
        <p:spPr>
          <a:xfrm>
            <a:off x="3128588" y="142272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3090916" y="351626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3848308" y="651056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572333" y="650103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0" name="양쪽 모서리가 둥근 사각형 59"/>
          <p:cNvSpPr/>
          <p:nvPr/>
        </p:nvSpPr>
        <p:spPr bwMode="auto">
          <a:xfrm>
            <a:off x="6882750" y="3248025"/>
            <a:ext cx="764679" cy="180000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에디터</a:t>
            </a:r>
          </a:p>
        </p:txBody>
      </p:sp>
      <p:sp>
        <p:nvSpPr>
          <p:cNvPr id="61" name="직사각형 60"/>
          <p:cNvSpPr>
            <a:spLocks noChangeArrowheads="1"/>
          </p:cNvSpPr>
          <p:nvPr/>
        </p:nvSpPr>
        <p:spPr bwMode="auto">
          <a:xfrm>
            <a:off x="2479500" y="1945036"/>
            <a:ext cx="6208788" cy="1889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에디터</a:t>
            </a:r>
            <a:r>
              <a:rPr lang="en-US" altLang="ko-KR" sz="900" dirty="0"/>
              <a:t>(editor)</a:t>
            </a:r>
            <a:r>
              <a:rPr lang="ko-KR" altLang="en-US" sz="900" dirty="0"/>
              <a:t> 기능 노출</a:t>
            </a:r>
            <a:endParaRPr lang="en-US" altLang="ko-KR" sz="900" dirty="0"/>
          </a:p>
        </p:txBody>
      </p:sp>
      <p:sp>
        <p:nvSpPr>
          <p:cNvPr id="62" name="직사각형 61"/>
          <p:cNvSpPr/>
          <p:nvPr/>
        </p:nvSpPr>
        <p:spPr>
          <a:xfrm>
            <a:off x="3158505" y="4086562"/>
            <a:ext cx="1866900" cy="2308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900" dirty="0"/>
              <a:t>    1     2     3     4     5</a:t>
            </a:r>
            <a:endParaRPr lang="ko-KR" altLang="en-US" sz="900" dirty="0"/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244" y="4131184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430" y="4131184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887" y="4131184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485" y="4131184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67" y="4131184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02"/>
          <p:cNvSpPr txBox="1"/>
          <p:nvPr/>
        </p:nvSpPr>
        <p:spPr>
          <a:xfrm>
            <a:off x="2433118" y="865287"/>
            <a:ext cx="94416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1" dirty="0"/>
              <a:t>|</a:t>
            </a:r>
            <a:r>
              <a:rPr lang="ko-KR" altLang="en-US" sz="1000" b="1" dirty="0"/>
              <a:t> 발송 메일 주소</a:t>
            </a:r>
          </a:p>
        </p:txBody>
      </p:sp>
      <p:sp>
        <p:nvSpPr>
          <p:cNvPr id="105" name="직사각형 104"/>
          <p:cNvSpPr>
            <a:spLocks noChangeArrowheads="1"/>
          </p:cNvSpPr>
          <p:nvPr/>
        </p:nvSpPr>
        <p:spPr bwMode="auto">
          <a:xfrm>
            <a:off x="2451396" y="1073842"/>
            <a:ext cx="2063040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dcstyle@dcstyle.co.kr</a:t>
            </a:r>
          </a:p>
        </p:txBody>
      </p:sp>
      <p:sp>
        <p:nvSpPr>
          <p:cNvPr id="107" name="타원 106"/>
          <p:cNvSpPr/>
          <p:nvPr/>
        </p:nvSpPr>
        <p:spPr>
          <a:xfrm>
            <a:off x="3406204" y="83050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관리 </a:t>
            </a:r>
            <a:r>
              <a:rPr lang="en-US" altLang="ko-KR" dirty="0"/>
              <a:t>&gt; </a:t>
            </a:r>
            <a:r>
              <a:rPr lang="ko-KR" altLang="en-US" dirty="0"/>
              <a:t>대량 메일 발송</a:t>
            </a:r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4D7882BF-6CC3-4589-9C46-E7347742E7CA}"/>
              </a:ext>
            </a:extLst>
          </p:cNvPr>
          <p:cNvGraphicFramePr>
            <a:graphicFrameLocks noGrp="1"/>
          </p:cNvGraphicFramePr>
          <p:nvPr/>
        </p:nvGraphicFramePr>
        <p:xfrm>
          <a:off x="2428875" y="4993755"/>
          <a:ext cx="6269438" cy="1384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8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8256">
                  <a:extLst>
                    <a:ext uri="{9D8B030D-6E8A-4147-A177-3AD203B41FA5}">
                      <a16:colId xmlns:a16="http://schemas.microsoft.com/office/drawing/2014/main" val="2556765756"/>
                    </a:ext>
                  </a:extLst>
                </a:gridCol>
                <a:gridCol w="7228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5102">
                  <a:extLst>
                    <a:ext uri="{9D8B030D-6E8A-4147-A177-3AD203B41FA5}">
                      <a16:colId xmlns:a16="http://schemas.microsoft.com/office/drawing/2014/main" val="3491365442"/>
                    </a:ext>
                  </a:extLst>
                </a:gridCol>
                <a:gridCol w="782270">
                  <a:extLst>
                    <a:ext uri="{9D8B030D-6E8A-4147-A177-3AD203B41FA5}">
                      <a16:colId xmlns:a16="http://schemas.microsoft.com/office/drawing/2014/main" val="1636416004"/>
                    </a:ext>
                  </a:extLst>
                </a:gridCol>
                <a:gridCol w="610289">
                  <a:extLst>
                    <a:ext uri="{9D8B030D-6E8A-4147-A177-3AD203B41FA5}">
                      <a16:colId xmlns:a16="http://schemas.microsoft.com/office/drawing/2014/main" val="917588959"/>
                    </a:ext>
                  </a:extLst>
                </a:gridCol>
              </a:tblGrid>
              <a:tr h="300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선택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번호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가입일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아이디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회원 등급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방문수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구매 금액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적립금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메일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고객센터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user2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125,000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2,500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거부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594591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230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125,000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2,500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수신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584712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user4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125,000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2,500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수신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098815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BF74BED9-C628-4629-A94D-8076E35550BE}"/>
              </a:ext>
            </a:extLst>
          </p:cNvPr>
          <p:cNvSpPr txBox="1"/>
          <p:nvPr/>
        </p:nvSpPr>
        <p:spPr>
          <a:xfrm>
            <a:off x="2588168" y="3709421"/>
            <a:ext cx="671979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900" b="1" dirty="0"/>
              <a:t>가입일</a:t>
            </a:r>
            <a:endParaRPr lang="en-US" altLang="ko-KR" sz="900" b="1" dirty="0"/>
          </a:p>
          <a:p>
            <a:pPr algn="r">
              <a:lnSpc>
                <a:spcPct val="200000"/>
              </a:lnSpc>
            </a:pPr>
            <a:r>
              <a:rPr lang="ko-KR" altLang="en-US" sz="900" b="1" dirty="0"/>
              <a:t>회원 등급</a:t>
            </a:r>
            <a:endParaRPr lang="en-US" altLang="ko-KR" sz="900" b="1" dirty="0"/>
          </a:p>
          <a:p>
            <a:pPr algn="r">
              <a:lnSpc>
                <a:spcPct val="200000"/>
              </a:lnSpc>
            </a:pPr>
            <a:r>
              <a:rPr lang="ko-KR" altLang="en-US" sz="900" b="1" dirty="0"/>
              <a:t>메일 수신</a:t>
            </a:r>
            <a:endParaRPr lang="en-US" altLang="ko-KR" sz="900" b="1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1D79B4E-24A3-4E4A-9AFC-087013D74A0E}"/>
              </a:ext>
            </a:extLst>
          </p:cNvPr>
          <p:cNvSpPr/>
          <p:nvPr/>
        </p:nvSpPr>
        <p:spPr>
          <a:xfrm>
            <a:off x="5292681" y="3708279"/>
            <a:ext cx="923925" cy="606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900" b="1" dirty="0"/>
              <a:t>구매 금액</a:t>
            </a:r>
            <a:endParaRPr lang="en-US" altLang="ko-KR" sz="900" b="1" dirty="0"/>
          </a:p>
          <a:p>
            <a:pPr algn="r">
              <a:lnSpc>
                <a:spcPct val="200000"/>
              </a:lnSpc>
            </a:pPr>
            <a:r>
              <a:rPr lang="ko-KR" altLang="en-US" sz="900" b="1" dirty="0"/>
              <a:t>적립금</a:t>
            </a:r>
            <a:endParaRPr lang="en-US" altLang="ko-KR" sz="900" b="1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1D5B8D6-6839-4519-BC90-AD94EA9C844F}"/>
              </a:ext>
            </a:extLst>
          </p:cNvPr>
          <p:cNvSpPr/>
          <p:nvPr/>
        </p:nvSpPr>
        <p:spPr bwMode="auto">
          <a:xfrm>
            <a:off x="5105651" y="4535569"/>
            <a:ext cx="711843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검색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BC8A92F-3352-48AF-B0B2-DBAE0D00C450}"/>
              </a:ext>
            </a:extLst>
          </p:cNvPr>
          <p:cNvSpPr/>
          <p:nvPr/>
        </p:nvSpPr>
        <p:spPr>
          <a:xfrm>
            <a:off x="3316362" y="4347163"/>
            <a:ext cx="440180" cy="2308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900" dirty="0"/>
              <a:t>수신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44A22D1-1630-498C-B4D5-346C3BBF2697}"/>
              </a:ext>
            </a:extLst>
          </p:cNvPr>
          <p:cNvSpPr/>
          <p:nvPr/>
        </p:nvSpPr>
        <p:spPr bwMode="auto">
          <a:xfrm>
            <a:off x="3245998" y="3827419"/>
            <a:ext cx="937234" cy="2160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2760ADE-3FB2-4F2D-B39E-4E098807C2CF}"/>
              </a:ext>
            </a:extLst>
          </p:cNvPr>
          <p:cNvSpPr/>
          <p:nvPr/>
        </p:nvSpPr>
        <p:spPr>
          <a:xfrm>
            <a:off x="4141121" y="3787235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~</a:t>
            </a:r>
            <a:endParaRPr lang="ko-KR" altLang="en-US" sz="12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642338D-7ACD-40EA-8CF5-A0F4B8A20889}"/>
              </a:ext>
            </a:extLst>
          </p:cNvPr>
          <p:cNvSpPr/>
          <p:nvPr/>
        </p:nvSpPr>
        <p:spPr bwMode="auto">
          <a:xfrm>
            <a:off x="7197301" y="3814033"/>
            <a:ext cx="628574" cy="2160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F1C3D04-60E9-4090-A92C-3E39F66B577B}"/>
              </a:ext>
            </a:extLst>
          </p:cNvPr>
          <p:cNvSpPr/>
          <p:nvPr/>
        </p:nvSpPr>
        <p:spPr bwMode="auto">
          <a:xfrm>
            <a:off x="6203643" y="3814033"/>
            <a:ext cx="628574" cy="2160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9F322C6-FECD-4C1E-93C4-AF7625609DA8}"/>
              </a:ext>
            </a:extLst>
          </p:cNvPr>
          <p:cNvSpPr/>
          <p:nvPr/>
        </p:nvSpPr>
        <p:spPr>
          <a:xfrm>
            <a:off x="6762144" y="3797417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원 </a:t>
            </a:r>
            <a:r>
              <a:rPr lang="en-US" altLang="ko-KR" sz="1200" dirty="0"/>
              <a:t>~</a:t>
            </a:r>
            <a:endParaRPr lang="ko-KR" altLang="en-US" sz="12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A1C7064-119F-443D-B300-10D1EDE26A87}"/>
              </a:ext>
            </a:extLst>
          </p:cNvPr>
          <p:cNvSpPr/>
          <p:nvPr/>
        </p:nvSpPr>
        <p:spPr>
          <a:xfrm>
            <a:off x="7766415" y="3835093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원</a:t>
            </a:r>
            <a:endParaRPr lang="ko-KR" altLang="en-US" sz="12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6E11525-05F8-42D6-B16F-EF0A70662B56}"/>
              </a:ext>
            </a:extLst>
          </p:cNvPr>
          <p:cNvSpPr/>
          <p:nvPr/>
        </p:nvSpPr>
        <p:spPr bwMode="auto">
          <a:xfrm>
            <a:off x="7199200" y="4097873"/>
            <a:ext cx="628574" cy="2160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6D8604D-47B7-4A4C-9396-3B958EB2EB64}"/>
              </a:ext>
            </a:extLst>
          </p:cNvPr>
          <p:cNvSpPr/>
          <p:nvPr/>
        </p:nvSpPr>
        <p:spPr bwMode="auto">
          <a:xfrm>
            <a:off x="6203643" y="4097873"/>
            <a:ext cx="628574" cy="2160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C58571-5DBC-4369-86E8-A61274478912}"/>
              </a:ext>
            </a:extLst>
          </p:cNvPr>
          <p:cNvSpPr/>
          <p:nvPr/>
        </p:nvSpPr>
        <p:spPr>
          <a:xfrm>
            <a:off x="6764043" y="4081257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원 </a:t>
            </a:r>
            <a:r>
              <a:rPr lang="en-US" altLang="ko-KR" sz="1200" dirty="0"/>
              <a:t>~</a:t>
            </a:r>
            <a:endParaRPr lang="ko-KR" altLang="en-US" sz="12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04529A6-0721-4C80-912A-0CFAB78F86B0}"/>
              </a:ext>
            </a:extLst>
          </p:cNvPr>
          <p:cNvSpPr/>
          <p:nvPr/>
        </p:nvSpPr>
        <p:spPr>
          <a:xfrm>
            <a:off x="7768314" y="4118933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원</a:t>
            </a:r>
            <a:endParaRPr lang="ko-KR" altLang="en-US" sz="1200" dirty="0"/>
          </a:p>
        </p:txBody>
      </p:sp>
      <p:sp>
        <p:nvSpPr>
          <p:cNvPr id="117" name="Calendar">
            <a:extLst>
              <a:ext uri="{FF2B5EF4-FFF2-40B4-BE49-F238E27FC236}">
                <a16:creationId xmlns:a16="http://schemas.microsoft.com/office/drawing/2014/main" id="{606228CC-BB58-411D-990A-0FCF152D557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302170" y="3853398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D955186-5ABB-4CFB-AAEE-78AC213BEBCA}"/>
              </a:ext>
            </a:extLst>
          </p:cNvPr>
          <p:cNvSpPr/>
          <p:nvPr/>
        </p:nvSpPr>
        <p:spPr bwMode="auto">
          <a:xfrm>
            <a:off x="4377303" y="3827419"/>
            <a:ext cx="937234" cy="2160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9" name="Calendar">
            <a:extLst>
              <a:ext uri="{FF2B5EF4-FFF2-40B4-BE49-F238E27FC236}">
                <a16:creationId xmlns:a16="http://schemas.microsoft.com/office/drawing/2014/main" id="{65A9DCEF-6393-47EE-BE63-B0A8FE6A703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33475" y="3853398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857EB84A-8790-4F19-BFD7-688188EAF96B}"/>
              </a:ext>
            </a:extLst>
          </p:cNvPr>
          <p:cNvSpPr/>
          <p:nvPr/>
        </p:nvSpPr>
        <p:spPr bwMode="auto">
          <a:xfrm>
            <a:off x="3251649" y="4415479"/>
            <a:ext cx="101040" cy="101040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73B17424-F891-4865-A1E8-C667D778A509}"/>
              </a:ext>
            </a:extLst>
          </p:cNvPr>
          <p:cNvSpPr/>
          <p:nvPr/>
        </p:nvSpPr>
        <p:spPr bwMode="auto">
          <a:xfrm>
            <a:off x="3827850" y="4415479"/>
            <a:ext cx="101040" cy="101040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E383AD6-31DA-40A2-B767-36DF95A7DC92}"/>
              </a:ext>
            </a:extLst>
          </p:cNvPr>
          <p:cNvSpPr/>
          <p:nvPr/>
        </p:nvSpPr>
        <p:spPr>
          <a:xfrm>
            <a:off x="3878370" y="4347163"/>
            <a:ext cx="440180" cy="2308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900" dirty="0"/>
              <a:t>거부</a:t>
            </a:r>
          </a:p>
        </p:txBody>
      </p:sp>
      <p:sp>
        <p:nvSpPr>
          <p:cNvPr id="97" name="타원 96"/>
          <p:cNvSpPr/>
          <p:nvPr/>
        </p:nvSpPr>
        <p:spPr>
          <a:xfrm>
            <a:off x="2327225" y="486670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129" name="Scrollbar" descr="&lt;SmartSettings&gt;&lt;SmartResize enabled=&quot;True&quot; minWidth=&quot;7&quot; minHeight=&quot;60&quot; /&gt;&lt;/SmartSettings&gt;">
            <a:extLst>
              <a:ext uri="{FF2B5EF4-FFF2-40B4-BE49-F238E27FC236}">
                <a16:creationId xmlns:a16="http://schemas.microsoft.com/office/drawing/2014/main" id="{E5CDFD12-0ECF-4AE0-B8D6-BF25E7DB3D8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563322" y="2132984"/>
            <a:ext cx="144000" cy="1296000"/>
            <a:chOff x="5066753" y="1652472"/>
            <a:chExt cx="144017" cy="2304361"/>
          </a:xfrm>
          <a:solidFill>
            <a:srgbClr val="FFFFFF"/>
          </a:solidFill>
        </p:grpSpPr>
        <p:sp>
          <p:nvSpPr>
            <p:cNvPr id="130" name="Track">
              <a:extLst>
                <a:ext uri="{FF2B5EF4-FFF2-40B4-BE49-F238E27FC236}">
                  <a16:creationId xmlns:a16="http://schemas.microsoft.com/office/drawing/2014/main" id="{99844232-EBBB-48EF-96E0-C1BAD27ADB67}"/>
                </a:ext>
              </a:extLst>
            </p:cNvPr>
            <p:cNvSpPr/>
            <p:nvPr/>
          </p:nvSpPr>
          <p:spPr>
            <a:xfrm rot="5400000">
              <a:off x="3986581" y="2732644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1" name="Scroll Thumb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085116E-4F60-4601-8E91-366DB4FCC67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5400000">
              <a:off x="4811669" y="2310754"/>
              <a:ext cx="654211" cy="8492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2" name="Chevron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B630B86-6FD8-4F0D-A26B-123105FE8DC6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rot="10800000" flipH="1">
              <a:off x="5107934" y="1788248"/>
              <a:ext cx="61654" cy="8288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3" name="Chevro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9654B272-09DC-4FE6-9647-F3C5738537F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5107934" y="3745440"/>
              <a:ext cx="61654" cy="8288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30412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배너 관리</a:t>
            </a:r>
          </a:p>
        </p:txBody>
      </p:sp>
    </p:spTree>
    <p:extLst>
      <p:ext uri="{BB962C8B-B14F-4D97-AF65-F5344CB8AC3E}">
        <p14:creationId xmlns:p14="http://schemas.microsoft.com/office/powerpoint/2010/main" val="13110155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69470" y="323131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배너 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ko-KR" altLang="en-US" sz="900" dirty="0">
                <a:solidFill>
                  <a:schemeClr val="tx1"/>
                </a:solidFill>
              </a:rPr>
              <a:t>이용자 화면의 여러 페이지의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 </a:t>
            </a:r>
            <a:r>
              <a:rPr lang="ko-KR" altLang="en-US" sz="900" dirty="0">
                <a:solidFill>
                  <a:schemeClr val="tx1"/>
                </a:solidFill>
              </a:rPr>
              <a:t>배너 관리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배너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서브메뉴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페이지의 </a:t>
            </a:r>
            <a:r>
              <a:rPr lang="ko-KR" altLang="en-US" sz="900" b="1" dirty="0" err="1">
                <a:solidFill>
                  <a:schemeClr val="tx1"/>
                </a:solidFill>
              </a:rPr>
              <a:t>배너별</a:t>
            </a:r>
            <a:r>
              <a:rPr lang="ko-KR" altLang="en-US" sz="900" b="1" dirty="0">
                <a:solidFill>
                  <a:schemeClr val="tx1"/>
                </a:solidFill>
              </a:rPr>
              <a:t> 탭 구성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노출 방식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한 배너 영역에 여러 배너가 등록 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등록한 배너 모두 노출 가능 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슬라이드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배너가 오른쪽에서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왼쪽으로 이동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랜덤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페이지 새로 고침 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등록된 배너가 랜덤 노출됨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노출하지 않음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이용자 화면 배너 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영역에 배너 숨김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※ </a:t>
            </a:r>
            <a:r>
              <a:rPr lang="ko-KR" altLang="en-US" sz="900" dirty="0">
                <a:solidFill>
                  <a:schemeClr val="tx1"/>
                </a:solidFill>
              </a:rPr>
              <a:t>배너 한 개 등록 시 슬라이드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랜덤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 </a:t>
            </a:r>
            <a:r>
              <a:rPr lang="ko-KR" altLang="en-US" sz="900" dirty="0">
                <a:solidFill>
                  <a:schemeClr val="tx1"/>
                </a:solidFill>
              </a:rPr>
              <a:t>노출 기능 적용되지 않으며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일반적인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 배너 노출 형태로 설계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등록된 배너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등록된 배너가 없는 경우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등록된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배너가 없습니다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배너 이미지 </a:t>
            </a:r>
            <a:r>
              <a:rPr lang="en-US" altLang="ko-KR" sz="900" dirty="0">
                <a:solidFill>
                  <a:schemeClr val="tx1"/>
                </a:solidFill>
              </a:rPr>
              <a:t>: [</a:t>
            </a:r>
            <a:r>
              <a:rPr lang="ko-KR" altLang="en-US" sz="900" dirty="0">
                <a:solidFill>
                  <a:schemeClr val="tx1"/>
                </a:solidFill>
              </a:rPr>
              <a:t>찾아보기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링크 주소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새 창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본 창 중 선택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배너 추가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 배너를 등록할 수 있는 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폼 생성 </a:t>
            </a:r>
            <a:r>
              <a:rPr lang="en-US" altLang="ko-KR" sz="900" dirty="0">
                <a:solidFill>
                  <a:schemeClr val="tx1"/>
                </a:solidFill>
              </a:rPr>
              <a:t>[3-2] </a:t>
            </a:r>
            <a:r>
              <a:rPr lang="ko-KR" altLang="en-US" sz="900" dirty="0">
                <a:solidFill>
                  <a:schemeClr val="tx1"/>
                </a:solidFill>
              </a:rPr>
              <a:t>참조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</a:rPr>
              <a:t>수정하기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등록하기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정상 등록 시 </a:t>
            </a:r>
            <a:r>
              <a:rPr lang="en-US" altLang="ko-KR" sz="900" dirty="0">
                <a:solidFill>
                  <a:schemeClr val="tx1"/>
                </a:solidFill>
              </a:rPr>
              <a:t>Alert('</a:t>
            </a:r>
            <a:r>
              <a:rPr lang="ko-KR" altLang="en-US" sz="900" dirty="0">
                <a:solidFill>
                  <a:schemeClr val="tx1"/>
                </a:solidFill>
              </a:rPr>
              <a:t>등록되었습니다</a:t>
            </a:r>
            <a:r>
              <a:rPr lang="en-US" altLang="ko-KR" sz="900" dirty="0">
                <a:solidFill>
                  <a:schemeClr val="tx1"/>
                </a:solidFill>
              </a:rPr>
              <a:t>.')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배너 이미지 미등록 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 Alert('</a:t>
            </a:r>
            <a:r>
              <a:rPr lang="ko-KR" altLang="en-US" sz="900" dirty="0">
                <a:solidFill>
                  <a:schemeClr val="tx1"/>
                </a:solidFill>
              </a:rPr>
              <a:t>배너 이미지를 등록해 주세요</a:t>
            </a:r>
            <a:r>
              <a:rPr lang="en-US" altLang="ko-KR" sz="900" dirty="0">
                <a:solidFill>
                  <a:schemeClr val="tx1"/>
                </a:solidFill>
              </a:rPr>
              <a:t>!')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링크 주소는 필수 아님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[7] </a:t>
            </a:r>
            <a:r>
              <a:rPr lang="ko-KR" altLang="en-US" sz="900" b="1" dirty="0">
                <a:solidFill>
                  <a:schemeClr val="tx1"/>
                </a:solidFill>
              </a:rPr>
              <a:t>선택 삭제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선택한 배너 삭제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 </a:t>
            </a:r>
            <a:r>
              <a:rPr lang="en-US" altLang="ko-KR" sz="900" dirty="0">
                <a:solidFill>
                  <a:schemeClr val="tx1"/>
                </a:solidFill>
              </a:rPr>
              <a:t>Confirm(‘</a:t>
            </a:r>
            <a:r>
              <a:rPr lang="ko-KR" altLang="en-US" sz="900" dirty="0">
                <a:solidFill>
                  <a:schemeClr val="tx1"/>
                </a:solidFill>
              </a:rPr>
              <a:t>배너를 삭제 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하시겠습니까</a:t>
            </a:r>
            <a:r>
              <a:rPr lang="en-US" altLang="ko-KR" sz="900" dirty="0">
                <a:solidFill>
                  <a:schemeClr val="tx1"/>
                </a:solidFill>
              </a:rPr>
              <a:t>?’)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배너 삭제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※ </a:t>
            </a:r>
            <a:r>
              <a:rPr lang="ko-KR" altLang="en-US" sz="900" b="1" dirty="0">
                <a:solidFill>
                  <a:schemeClr val="tx1"/>
                </a:solidFill>
              </a:rPr>
              <a:t>이하 서브메뉴는 본 내용과 동일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23131"/>
            <a:ext cx="10422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배너관리 </a:t>
            </a:r>
            <a:r>
              <a:rPr lang="en-US" altLang="ko-KR" sz="900" dirty="0"/>
              <a:t>&gt; GNB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2500424" y="603524"/>
            <a:ext cx="88966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b="1" dirty="0"/>
              <a:t>GNB </a:t>
            </a:r>
            <a:r>
              <a:rPr lang="ko-KR" altLang="en-US" sz="1100" b="1" dirty="0"/>
              <a:t>배너 관리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배너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GNB</a:t>
            </a:r>
          </a:p>
        </p:txBody>
      </p:sp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3466280" y="4523978"/>
          <a:ext cx="5065517" cy="734890"/>
        </p:xfrm>
        <a:graphic>
          <a:graphicData uri="http://schemas.openxmlformats.org/drawingml/2006/table">
            <a:tbl>
              <a:tblPr/>
              <a:tblGrid>
                <a:gridCol w="5065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489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2575146" y="1942297"/>
            <a:ext cx="81111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50" b="1" dirty="0"/>
              <a:t>| </a:t>
            </a:r>
            <a:r>
              <a:rPr lang="ko-KR" altLang="en-US" sz="1050" b="1" dirty="0"/>
              <a:t>등록된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배너</a:t>
            </a:r>
          </a:p>
        </p:txBody>
      </p:sp>
      <p:sp>
        <p:nvSpPr>
          <p:cNvPr id="59" name="직사각형 58"/>
          <p:cNvSpPr/>
          <p:nvPr/>
        </p:nvSpPr>
        <p:spPr bwMode="auto">
          <a:xfrm>
            <a:off x="7915421" y="6402196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수정하기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7819954" y="1920820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배너 추가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3323815" y="1500238"/>
            <a:ext cx="25987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○ 슬라이드      ○ 랜덤       ○ 노출하지 않음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575146" y="1546403"/>
            <a:ext cx="64280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1" dirty="0"/>
              <a:t>| </a:t>
            </a:r>
            <a:r>
              <a:rPr lang="ko-KR" altLang="en-US" sz="1000" b="1" dirty="0"/>
              <a:t>노출 방식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5635957" y="4824230"/>
            <a:ext cx="650819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/>
              <a:t>Banner Image</a:t>
            </a:r>
          </a:p>
        </p:txBody>
      </p:sp>
      <p:cxnSp>
        <p:nvCxnSpPr>
          <p:cNvPr id="47" name="직선 연결선 46"/>
          <p:cNvCxnSpPr/>
          <p:nvPr/>
        </p:nvCxnSpPr>
        <p:spPr>
          <a:xfrm>
            <a:off x="2496296" y="4365104"/>
            <a:ext cx="6120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>
            <a:spLocks noChangeArrowheads="1"/>
          </p:cNvSpPr>
          <p:nvPr/>
        </p:nvSpPr>
        <p:spPr bwMode="auto">
          <a:xfrm>
            <a:off x="6885832" y="3221781"/>
            <a:ext cx="650329" cy="20668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찾아보기</a:t>
            </a:r>
          </a:p>
        </p:txBody>
      </p:sp>
      <p:sp>
        <p:nvSpPr>
          <p:cNvPr id="50" name="직사각형 49"/>
          <p:cNvSpPr>
            <a:spLocks noChangeArrowheads="1"/>
          </p:cNvSpPr>
          <p:nvPr/>
        </p:nvSpPr>
        <p:spPr bwMode="auto">
          <a:xfrm>
            <a:off x="3466280" y="3203500"/>
            <a:ext cx="3274262" cy="25354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/>
          </a:p>
        </p:txBody>
      </p:sp>
      <p:sp>
        <p:nvSpPr>
          <p:cNvPr id="51" name="직사각형 50"/>
          <p:cNvSpPr>
            <a:spLocks noChangeArrowheads="1"/>
          </p:cNvSpPr>
          <p:nvPr/>
        </p:nvSpPr>
        <p:spPr bwMode="auto">
          <a:xfrm>
            <a:off x="3466280" y="3514394"/>
            <a:ext cx="3274262" cy="25354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2498270" y="3212015"/>
            <a:ext cx="9172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＊배너 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729102" y="3521320"/>
            <a:ext cx="686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링크 주소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07454" y="3521320"/>
            <a:ext cx="15520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○새 창</a:t>
            </a:r>
            <a:r>
              <a:rPr lang="en-US" altLang="ko-KR" sz="900" dirty="0"/>
              <a:t>(Blank)  </a:t>
            </a:r>
            <a:r>
              <a:rPr lang="ko-KR" altLang="en-US" sz="900" dirty="0"/>
              <a:t>○본 창</a:t>
            </a:r>
            <a:r>
              <a:rPr lang="en-US" altLang="ko-KR" sz="900" dirty="0"/>
              <a:t>(Self)</a:t>
            </a:r>
            <a:endParaRPr lang="ko-KR" altLang="en-US" sz="900" dirty="0"/>
          </a:p>
        </p:txBody>
      </p:sp>
      <p:sp>
        <p:nvSpPr>
          <p:cNvPr id="62" name="직사각형 61"/>
          <p:cNvSpPr/>
          <p:nvPr/>
        </p:nvSpPr>
        <p:spPr>
          <a:xfrm>
            <a:off x="3466280" y="2348880"/>
            <a:ext cx="5065516" cy="77728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dirty="0"/>
              <a:t>등록된 </a:t>
            </a:r>
            <a:r>
              <a:rPr lang="ko-KR" altLang="en-US" sz="900"/>
              <a:t>배너가 없습니다</a:t>
            </a:r>
            <a:r>
              <a:rPr lang="en-US" altLang="ko-KR" sz="900"/>
              <a:t>.</a:t>
            </a:r>
            <a:endParaRPr lang="en-US" altLang="ko-KR" sz="900" dirty="0"/>
          </a:p>
        </p:txBody>
      </p:sp>
      <p:sp>
        <p:nvSpPr>
          <p:cNvPr id="64" name="직사각형 63"/>
          <p:cNvSpPr/>
          <p:nvPr/>
        </p:nvSpPr>
        <p:spPr>
          <a:xfrm>
            <a:off x="4403999" y="2668538"/>
            <a:ext cx="65" cy="16158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endParaRPr lang="en-US" altLang="ko-KR" sz="105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498269" y="2238676"/>
            <a:ext cx="6106292" cy="1995433"/>
          </a:xfrm>
          <a:prstGeom prst="roundRect">
            <a:avLst>
              <a:gd name="adj" fmla="val 0"/>
            </a:avLst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6982095" y="6402196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삭제</a:t>
            </a:r>
          </a:p>
        </p:txBody>
      </p:sp>
      <p:sp>
        <p:nvSpPr>
          <p:cNvPr id="76" name="직사각형 75"/>
          <p:cNvSpPr>
            <a:spLocks noChangeArrowheads="1"/>
          </p:cNvSpPr>
          <p:nvPr/>
        </p:nvSpPr>
        <p:spPr bwMode="auto">
          <a:xfrm>
            <a:off x="3466280" y="3847769"/>
            <a:ext cx="3274262" cy="25354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/>
          </a:p>
        </p:txBody>
      </p:sp>
      <p:sp>
        <p:nvSpPr>
          <p:cNvPr id="77" name="직사각형 76"/>
          <p:cNvSpPr/>
          <p:nvPr/>
        </p:nvSpPr>
        <p:spPr>
          <a:xfrm>
            <a:off x="2613686" y="3855861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대체 텍스트</a:t>
            </a:r>
          </a:p>
        </p:txBody>
      </p:sp>
      <p:cxnSp>
        <p:nvCxnSpPr>
          <p:cNvPr id="81" name="직선 연결선 80"/>
          <p:cNvCxnSpPr/>
          <p:nvPr/>
        </p:nvCxnSpPr>
        <p:spPr>
          <a:xfrm>
            <a:off x="2385492" y="6298679"/>
            <a:ext cx="62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 bwMode="auto">
          <a:xfrm>
            <a:off x="2639616" y="952502"/>
            <a:ext cx="900000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상단 배너</a:t>
            </a:r>
          </a:p>
        </p:txBody>
      </p:sp>
      <p:sp>
        <p:nvSpPr>
          <p:cNvPr id="84" name="직사각형 83"/>
          <p:cNvSpPr/>
          <p:nvPr/>
        </p:nvSpPr>
        <p:spPr bwMode="auto">
          <a:xfrm>
            <a:off x="3533670" y="952502"/>
            <a:ext cx="900000" cy="2442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오른쪽 배너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4433539" y="952502"/>
            <a:ext cx="900000" cy="2442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왼쪽 배너</a:t>
            </a:r>
          </a:p>
        </p:txBody>
      </p:sp>
      <p:sp>
        <p:nvSpPr>
          <p:cNvPr id="86" name="직사각형 85"/>
          <p:cNvSpPr/>
          <p:nvPr/>
        </p:nvSpPr>
        <p:spPr bwMode="auto">
          <a:xfrm>
            <a:off x="5332165" y="952502"/>
            <a:ext cx="900000" cy="2442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하단 배너</a:t>
            </a:r>
          </a:p>
        </p:txBody>
      </p:sp>
      <p:cxnSp>
        <p:nvCxnSpPr>
          <p:cNvPr id="103" name="직선 연결선 102"/>
          <p:cNvCxnSpPr/>
          <p:nvPr/>
        </p:nvCxnSpPr>
        <p:spPr>
          <a:xfrm>
            <a:off x="2415046" y="1195561"/>
            <a:ext cx="6339993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배너 관리 </a:t>
            </a:r>
            <a:r>
              <a:rPr lang="en-US" altLang="ko-KR"/>
              <a:t>&gt; GNB</a:t>
            </a:r>
            <a:endParaRPr lang="ko-KR" altLang="en-US" dirty="0"/>
          </a:p>
        </p:txBody>
      </p:sp>
      <p:cxnSp>
        <p:nvCxnSpPr>
          <p:cNvPr id="7" name="연결선: 꺾임 6"/>
          <p:cNvCxnSpPr>
            <a:cxnSpLocks/>
            <a:stCxn id="42" idx="2"/>
            <a:endCxn id="69" idx="0"/>
          </p:cNvCxnSpPr>
          <p:nvPr/>
        </p:nvCxnSpPr>
        <p:spPr>
          <a:xfrm rot="10800000" flipV="1">
            <a:off x="5551415" y="2045661"/>
            <a:ext cx="2133896" cy="193014"/>
          </a:xfrm>
          <a:prstGeom prst="bentConnector2">
            <a:avLst/>
          </a:prstGeom>
          <a:noFill/>
          <a:ln w="317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타원 71"/>
          <p:cNvSpPr/>
          <p:nvPr/>
        </p:nvSpPr>
        <p:spPr>
          <a:xfrm>
            <a:off x="1749724" y="40196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2443439" y="97609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327201" y="150622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327201" y="191685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685311" y="193766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7771253" y="641632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6866502" y="641632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1E89DA8-65E4-4FC5-924F-14EAE250F029}"/>
              </a:ext>
            </a:extLst>
          </p:cNvPr>
          <p:cNvSpPr/>
          <p:nvPr/>
        </p:nvSpPr>
        <p:spPr>
          <a:xfrm>
            <a:off x="3246250" y="2361218"/>
            <a:ext cx="123136" cy="127941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/>
          <a:p>
            <a:endParaRPr lang="en-US" altLang="ko-KR" sz="10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F6BCA04-5A3D-4DCD-8CA9-5602B26C49D9}"/>
              </a:ext>
            </a:extLst>
          </p:cNvPr>
          <p:cNvSpPr/>
          <p:nvPr/>
        </p:nvSpPr>
        <p:spPr>
          <a:xfrm>
            <a:off x="3246250" y="4507324"/>
            <a:ext cx="123136" cy="127941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/>
          <a:p>
            <a:endParaRPr lang="en-US" altLang="ko-KR" sz="10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E8222EC-F657-4194-8AE7-17986FCD0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5832" y="5348149"/>
            <a:ext cx="650329" cy="20668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찾아보기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3027DD5-874E-4703-B1FF-17B22A960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6280" y="5329868"/>
            <a:ext cx="3274262" cy="25354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327F794-ADE8-4728-8F9D-79D2A5922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6280" y="5640762"/>
            <a:ext cx="3274262" cy="25354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DDB849F-2A5F-44D4-82FF-28F97BDF9047}"/>
              </a:ext>
            </a:extLst>
          </p:cNvPr>
          <p:cNvSpPr/>
          <p:nvPr/>
        </p:nvSpPr>
        <p:spPr>
          <a:xfrm>
            <a:off x="2498270" y="5338383"/>
            <a:ext cx="9172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＊배너 이미지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2CED5DD-1E09-4F85-87F6-D8B366EC5E56}"/>
              </a:ext>
            </a:extLst>
          </p:cNvPr>
          <p:cNvSpPr/>
          <p:nvPr/>
        </p:nvSpPr>
        <p:spPr>
          <a:xfrm>
            <a:off x="2729102" y="5647688"/>
            <a:ext cx="686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링크 주소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7550525-E942-48F5-8E6A-521D3D958300}"/>
              </a:ext>
            </a:extLst>
          </p:cNvPr>
          <p:cNvSpPr/>
          <p:nvPr/>
        </p:nvSpPr>
        <p:spPr>
          <a:xfrm>
            <a:off x="6807454" y="5647688"/>
            <a:ext cx="15520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○새 창</a:t>
            </a:r>
            <a:r>
              <a:rPr lang="en-US" altLang="ko-KR" sz="900" dirty="0"/>
              <a:t>(Blank)  </a:t>
            </a:r>
            <a:r>
              <a:rPr lang="ko-KR" altLang="en-US" sz="900" dirty="0"/>
              <a:t>○본 창</a:t>
            </a:r>
            <a:r>
              <a:rPr lang="en-US" altLang="ko-KR" sz="900" dirty="0"/>
              <a:t>(Self)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BF2E086-DBE5-4961-91EB-A024D0022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6280" y="5974137"/>
            <a:ext cx="3274262" cy="25354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5A144F8-E422-489D-9175-470FA22DF947}"/>
              </a:ext>
            </a:extLst>
          </p:cNvPr>
          <p:cNvSpPr/>
          <p:nvPr/>
        </p:nvSpPr>
        <p:spPr>
          <a:xfrm>
            <a:off x="2613686" y="5982229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대체 텍스트</a:t>
            </a:r>
          </a:p>
        </p:txBody>
      </p:sp>
    </p:spTree>
    <p:extLst>
      <p:ext uri="{BB962C8B-B14F-4D97-AF65-F5344CB8AC3E}">
        <p14:creationId xmlns:p14="http://schemas.microsoft.com/office/powerpoint/2010/main" val="37415225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통계</a:t>
            </a:r>
          </a:p>
        </p:txBody>
      </p:sp>
    </p:spTree>
    <p:extLst>
      <p:ext uri="{BB962C8B-B14F-4D97-AF65-F5344CB8AC3E}">
        <p14:creationId xmlns:p14="http://schemas.microsoft.com/office/powerpoint/2010/main" val="179008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로그인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5898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74680" y="316856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방문자 수 </a:t>
            </a:r>
            <a:r>
              <a:rPr lang="en-US" altLang="ko-KR" sz="900" b="1" dirty="0">
                <a:solidFill>
                  <a:schemeClr val="tx1"/>
                </a:solidFill>
              </a:rPr>
              <a:t>/ </a:t>
            </a:r>
            <a:r>
              <a:rPr lang="ko-KR" altLang="en-US" sz="900" b="1" dirty="0" err="1">
                <a:solidFill>
                  <a:schemeClr val="tx1"/>
                </a:solidFill>
              </a:rPr>
              <a:t>페이지뷰</a:t>
            </a:r>
            <a:r>
              <a:rPr lang="ko-KR" altLang="en-US" sz="900" b="1" dirty="0">
                <a:solidFill>
                  <a:schemeClr val="tx1"/>
                </a:solidFill>
              </a:rPr>
              <a:t> 통계 화면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검색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월 검색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방문자 수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날짜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시간대별 방문자 수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페이지 </a:t>
            </a:r>
            <a:r>
              <a:rPr lang="ko-KR" altLang="en-US" sz="900" b="1" dirty="0" err="1">
                <a:solidFill>
                  <a:schemeClr val="tx1"/>
                </a:solidFill>
              </a:rPr>
              <a:t>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날짜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시간대별 페이지 </a:t>
            </a:r>
            <a:r>
              <a:rPr lang="ko-KR" altLang="en-US" sz="900" dirty="0" err="1">
                <a:solidFill>
                  <a:schemeClr val="tx1"/>
                </a:solidFill>
              </a:rPr>
              <a:t>뷰</a:t>
            </a:r>
            <a:r>
              <a:rPr lang="ko-KR" altLang="en-US" sz="900" dirty="0">
                <a:solidFill>
                  <a:schemeClr val="tx1"/>
                </a:solidFill>
              </a:rPr>
              <a:t>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다운로드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엑셀 파일로 다운로드 됨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16482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통계 </a:t>
            </a:r>
            <a:r>
              <a:rPr lang="en-US" altLang="ko-KR" sz="900" dirty="0"/>
              <a:t>&gt; </a:t>
            </a:r>
            <a:r>
              <a:rPr lang="ko-KR" altLang="en-US" sz="900" dirty="0"/>
              <a:t>방문자 수 </a:t>
            </a:r>
            <a:r>
              <a:rPr lang="en-US" altLang="ko-KR" sz="900" dirty="0"/>
              <a:t>/ </a:t>
            </a:r>
            <a:r>
              <a:rPr lang="ko-KR" altLang="en-US" sz="900" dirty="0" err="1"/>
              <a:t>페이지뷰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2500423" y="603524"/>
            <a:ext cx="131766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방문자 수 </a:t>
            </a:r>
            <a:r>
              <a:rPr lang="en-US" altLang="ko-KR" sz="1100" b="1" dirty="0"/>
              <a:t>/ </a:t>
            </a:r>
            <a:r>
              <a:rPr lang="ko-KR" altLang="en-US" sz="1100" b="1" dirty="0"/>
              <a:t>페이지 </a:t>
            </a:r>
            <a:r>
              <a:rPr lang="ko-KR" altLang="en-US" sz="1100" b="1" dirty="0" err="1"/>
              <a:t>뷰</a:t>
            </a:r>
            <a:endParaRPr lang="ko-KR" altLang="en-US" sz="1100" b="1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통계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방문자수</a:t>
            </a:r>
            <a:r>
              <a:rPr lang="en-US" altLang="ko-KR" sz="900" dirty="0">
                <a:solidFill>
                  <a:srgbClr val="FF0000"/>
                </a:solidFill>
              </a:rPr>
              <a:t>/</a:t>
            </a:r>
            <a:r>
              <a:rPr lang="ko-KR" altLang="en-US" sz="900" dirty="0" err="1">
                <a:solidFill>
                  <a:srgbClr val="FF0000"/>
                </a:solidFill>
              </a:rPr>
              <a:t>페이지뷰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 err="1"/>
              <a:t>회원수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회원가입한 회원의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en-US" altLang="ko-KR" sz="900" dirty="0"/>
              <a:t>OTT</a:t>
            </a:r>
            <a:r>
              <a:rPr lang="ko-KR" altLang="en-US" sz="900" dirty="0" err="1"/>
              <a:t>가입수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카테고리 조회수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포인트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탈퇴 사유</a:t>
            </a:r>
            <a:endParaRPr lang="en-US" altLang="ko-KR" sz="900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2409827" y="1642808"/>
          <a:ext cx="6432005" cy="2290249"/>
        </p:xfrm>
        <a:graphic>
          <a:graphicData uri="http://schemas.openxmlformats.org/drawingml/2006/table">
            <a:tbl>
              <a:tblPr/>
              <a:tblGrid>
                <a:gridCol w="51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날짜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시간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16-08-11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16-08-10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합계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 bwMode="auto">
          <a:xfrm>
            <a:off x="3089920" y="925456"/>
            <a:ext cx="375616" cy="2448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/>
              <a:t>08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 bwMode="auto">
          <a:xfrm>
            <a:off x="2438400" y="925456"/>
            <a:ext cx="489971" cy="2448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/>
              <a:t>2022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2852321" y="932440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년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3388824" y="932440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월</a:t>
            </a:r>
          </a:p>
        </p:txBody>
      </p:sp>
      <p:sp>
        <p:nvSpPr>
          <p:cNvPr id="44" name="직사각형 43"/>
          <p:cNvSpPr/>
          <p:nvPr/>
        </p:nvSpPr>
        <p:spPr bwMode="auto">
          <a:xfrm>
            <a:off x="3666583" y="925731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검색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397975" y="1404636"/>
            <a:ext cx="186910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|</a:t>
            </a:r>
            <a:r>
              <a:rPr lang="ko-KR" altLang="en-US" sz="1000" dirty="0"/>
              <a:t> </a:t>
            </a:r>
            <a:r>
              <a:rPr lang="en-US" altLang="ko-KR" sz="1000" dirty="0"/>
              <a:t>2017</a:t>
            </a:r>
            <a:r>
              <a:rPr lang="ko-KR" altLang="en-US" sz="1000" dirty="0"/>
              <a:t>년 </a:t>
            </a:r>
            <a:r>
              <a:rPr lang="en-US" altLang="ko-KR" sz="1000" dirty="0"/>
              <a:t>8</a:t>
            </a:r>
            <a:r>
              <a:rPr lang="ko-KR" altLang="en-US" sz="1000" dirty="0"/>
              <a:t>월 방문자 수</a:t>
            </a:r>
            <a:r>
              <a:rPr lang="en-US" altLang="ko-KR" sz="1200" dirty="0"/>
              <a:t> </a:t>
            </a:r>
            <a:r>
              <a:rPr lang="en-US" altLang="ko-KR" sz="1200" b="1" dirty="0"/>
              <a:t>10,595</a:t>
            </a:r>
            <a:r>
              <a:rPr lang="ko-KR" altLang="en-US" sz="1000" dirty="0"/>
              <a:t>명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2419352" y="4307104"/>
          <a:ext cx="6432005" cy="2290249"/>
        </p:xfrm>
        <a:graphic>
          <a:graphicData uri="http://schemas.openxmlformats.org/drawingml/2006/table">
            <a:tbl>
              <a:tblPr/>
              <a:tblGrid>
                <a:gridCol w="51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날짜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시간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16-08-11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16-08-10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16-08-09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16-08-08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16-08-07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16-08-06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16-08-05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16-08-04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16-08-03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16-08-02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16-08-01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합계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2397975" y="4068932"/>
            <a:ext cx="194764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|</a:t>
            </a:r>
            <a:r>
              <a:rPr lang="ko-KR" altLang="en-US" sz="1000" dirty="0"/>
              <a:t> </a:t>
            </a:r>
            <a:r>
              <a:rPr lang="en-US" altLang="ko-KR" sz="1000" dirty="0"/>
              <a:t>2017</a:t>
            </a:r>
            <a:r>
              <a:rPr lang="ko-KR" altLang="en-US" sz="1000" dirty="0"/>
              <a:t>년 </a:t>
            </a:r>
            <a:r>
              <a:rPr lang="en-US" altLang="ko-KR" sz="1000" dirty="0"/>
              <a:t>8</a:t>
            </a:r>
            <a:r>
              <a:rPr lang="ko-KR" altLang="en-US" sz="1000" dirty="0"/>
              <a:t>월 페이지 뷰</a:t>
            </a:r>
            <a:r>
              <a:rPr lang="en-US" altLang="ko-KR" sz="1200" dirty="0"/>
              <a:t> </a:t>
            </a:r>
            <a:r>
              <a:rPr lang="en-US" altLang="ko-KR" sz="1200" b="1" dirty="0"/>
              <a:t>100,215</a:t>
            </a:r>
            <a:r>
              <a:rPr lang="ko-KR" altLang="en-US" sz="1000" dirty="0"/>
              <a:t>회</a:t>
            </a:r>
          </a:p>
        </p:txBody>
      </p:sp>
      <p:sp>
        <p:nvSpPr>
          <p:cNvPr id="18" name="타원 17"/>
          <p:cNvSpPr/>
          <p:nvPr/>
        </p:nvSpPr>
        <p:spPr>
          <a:xfrm>
            <a:off x="4359182" y="93985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416732" y="137911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7963472" y="925731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다운로드</a:t>
            </a:r>
          </a:p>
        </p:txBody>
      </p:sp>
      <p:sp>
        <p:nvSpPr>
          <p:cNvPr id="23" name="타원 22"/>
          <p:cNvSpPr/>
          <p:nvPr/>
        </p:nvSpPr>
        <p:spPr>
          <a:xfrm>
            <a:off x="7779216" y="93985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통계 </a:t>
            </a:r>
            <a:r>
              <a:rPr lang="en-US" altLang="ko-KR"/>
              <a:t>&gt; </a:t>
            </a:r>
            <a:r>
              <a:rPr lang="ko-KR" altLang="en-US"/>
              <a:t>방문자 수</a:t>
            </a:r>
            <a:r>
              <a:rPr lang="en-US" altLang="ko-KR"/>
              <a:t>/</a:t>
            </a:r>
            <a:r>
              <a:rPr lang="ko-KR" altLang="en-US"/>
              <a:t>페이지 뷰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4517474" y="40532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81515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 bwMode="auto">
          <a:xfrm>
            <a:off x="6371504" y="875613"/>
            <a:ext cx="1440000" cy="5933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3" name="직사각형 22"/>
          <p:cNvSpPr/>
          <p:nvPr/>
        </p:nvSpPr>
        <p:spPr bwMode="auto">
          <a:xfrm>
            <a:off x="4404680" y="875613"/>
            <a:ext cx="1440000" cy="5933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1" name="직사각형 20"/>
          <p:cNvSpPr/>
          <p:nvPr/>
        </p:nvSpPr>
        <p:spPr bwMode="auto">
          <a:xfrm>
            <a:off x="2437856" y="875613"/>
            <a:ext cx="1440000" cy="5933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2" name="직사각형 21"/>
          <p:cNvSpPr/>
          <p:nvPr/>
        </p:nvSpPr>
        <p:spPr>
          <a:xfrm>
            <a:off x="9691577" y="323131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가입자 수 통계화면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회원 수 통계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'</a:t>
            </a:r>
            <a:r>
              <a:rPr lang="ko-KR" altLang="en-US" sz="900" dirty="0">
                <a:solidFill>
                  <a:schemeClr val="tx1"/>
                </a:solidFill>
              </a:rPr>
              <a:t>상품 구매 계정</a:t>
            </a:r>
            <a:r>
              <a:rPr lang="en-US" altLang="ko-KR" sz="900" dirty="0">
                <a:solidFill>
                  <a:schemeClr val="tx1"/>
                </a:solidFill>
              </a:rPr>
              <a:t>'</a:t>
            </a:r>
            <a:r>
              <a:rPr lang="ko-KR" altLang="en-US" sz="900" dirty="0">
                <a:solidFill>
                  <a:schemeClr val="tx1"/>
                </a:solidFill>
              </a:rPr>
              <a:t> 수와 </a:t>
            </a:r>
            <a:r>
              <a:rPr lang="en-US" altLang="ko-KR" sz="900" dirty="0">
                <a:solidFill>
                  <a:schemeClr val="tx1"/>
                </a:solidFill>
              </a:rPr>
              <a:t>'</a:t>
            </a:r>
            <a:r>
              <a:rPr lang="ko-KR" altLang="en-US" sz="900" dirty="0">
                <a:solidFill>
                  <a:schemeClr val="tx1"/>
                </a:solidFill>
              </a:rPr>
              <a:t>상품구매</a:t>
            </a:r>
            <a:r>
              <a:rPr lang="en-US" altLang="ko-KR" sz="900" dirty="0">
                <a:solidFill>
                  <a:schemeClr val="tx1"/>
                </a:solidFill>
              </a:rPr>
              <a:t>+</a:t>
            </a:r>
            <a:r>
              <a:rPr lang="ko-KR" altLang="en-US" sz="900" dirty="0">
                <a:solidFill>
                  <a:schemeClr val="tx1"/>
                </a:solidFill>
              </a:rPr>
              <a:t>상품판매 계정</a:t>
            </a:r>
            <a:r>
              <a:rPr lang="en-US" altLang="ko-KR" sz="900" dirty="0">
                <a:solidFill>
                  <a:schemeClr val="tx1"/>
                </a:solidFill>
              </a:rPr>
              <a:t>'</a:t>
            </a:r>
            <a:r>
              <a:rPr lang="ko-KR" altLang="en-US" sz="900" dirty="0">
                <a:solidFill>
                  <a:schemeClr val="tx1"/>
                </a:solidFill>
              </a:rPr>
              <a:t>를 구분하여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표기하며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총 회원 가입 수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검색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월 검색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가입자 수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날짜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시간대별 가입자 수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탈퇴 회원 수 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날짜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시간대별 탈퇴 회원 수 표기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23131"/>
            <a:ext cx="9492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통계 </a:t>
            </a:r>
            <a:r>
              <a:rPr lang="en-US" altLang="ko-KR" sz="900" dirty="0"/>
              <a:t>&gt; </a:t>
            </a:r>
            <a:r>
              <a:rPr lang="ko-KR" altLang="en-US" sz="900" dirty="0" err="1"/>
              <a:t>회원수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2500423" y="603524"/>
            <a:ext cx="47288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회원 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2428877" y="2328263"/>
          <a:ext cx="6432005" cy="1937903"/>
        </p:xfrm>
        <a:graphic>
          <a:graphicData uri="http://schemas.openxmlformats.org/drawingml/2006/table">
            <a:tbl>
              <a:tblPr/>
              <a:tblGrid>
                <a:gridCol w="51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날짜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시간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합계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 bwMode="auto">
          <a:xfrm>
            <a:off x="3089920" y="1734716"/>
            <a:ext cx="375616" cy="2448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/>
              <a:t>08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 bwMode="auto">
          <a:xfrm>
            <a:off x="2438400" y="1734716"/>
            <a:ext cx="489971" cy="2448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/>
              <a:t>2017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2842796" y="1794301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년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3388824" y="1794647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월</a:t>
            </a:r>
          </a:p>
        </p:txBody>
      </p:sp>
      <p:sp>
        <p:nvSpPr>
          <p:cNvPr id="44" name="직사각형 43"/>
          <p:cNvSpPr/>
          <p:nvPr/>
        </p:nvSpPr>
        <p:spPr bwMode="auto">
          <a:xfrm>
            <a:off x="3666583" y="1744567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검색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42903" y="2094540"/>
            <a:ext cx="194123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| 2017</a:t>
            </a:r>
            <a:r>
              <a:rPr lang="ko-KR" altLang="en-US" sz="1000" dirty="0"/>
              <a:t>년 </a:t>
            </a:r>
            <a:r>
              <a:rPr lang="en-US" altLang="ko-KR" sz="1000" dirty="0"/>
              <a:t>8</a:t>
            </a:r>
            <a:r>
              <a:rPr lang="ko-KR" altLang="en-US" sz="1000" dirty="0"/>
              <a:t>월 가입 회원 수 </a:t>
            </a:r>
            <a:r>
              <a:rPr lang="en-US" altLang="ko-KR" sz="1200" b="1" dirty="0"/>
              <a:t>1,595</a:t>
            </a:r>
            <a:r>
              <a:rPr lang="ko-KR" altLang="en-US" sz="1000" dirty="0"/>
              <a:t>명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92358" y="964516"/>
            <a:ext cx="798295" cy="4426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/>
              <a:t>전체 회원</a:t>
            </a:r>
            <a:endParaRPr lang="en-US" altLang="ko-KR" sz="1100" dirty="0"/>
          </a:p>
          <a:p>
            <a:pPr algn="ctr">
              <a:lnSpc>
                <a:spcPct val="120000"/>
              </a:lnSpc>
            </a:pPr>
            <a:r>
              <a:rPr lang="en-US" altLang="ko-KR" sz="1400" b="1" dirty="0"/>
              <a:t>{</a:t>
            </a:r>
            <a:r>
              <a:rPr lang="ko-KR" altLang="en-US" sz="1400" b="1" dirty="0" err="1"/>
              <a:t>회원수</a:t>
            </a:r>
            <a:r>
              <a:rPr lang="en-US" altLang="ko-KR" sz="1400" b="1" dirty="0"/>
              <a:t>}</a:t>
            </a:r>
            <a:r>
              <a:rPr lang="ko-KR" altLang="en-US" sz="1050" dirty="0"/>
              <a:t>명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64131" y="964516"/>
            <a:ext cx="987450" cy="4426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 err="1"/>
              <a:t>비본인인증회원</a:t>
            </a:r>
            <a:endParaRPr lang="en-US" altLang="ko-KR" sz="1100" dirty="0"/>
          </a:p>
          <a:p>
            <a:pPr algn="ctr">
              <a:lnSpc>
                <a:spcPct val="120000"/>
              </a:lnSpc>
            </a:pPr>
            <a:r>
              <a:rPr lang="en-US" altLang="ko-KR" sz="1400" b="1" dirty="0"/>
              <a:t>{</a:t>
            </a:r>
            <a:r>
              <a:rPr lang="ko-KR" altLang="en-US" sz="1400" b="1" dirty="0" err="1"/>
              <a:t>회원수</a:t>
            </a:r>
            <a:r>
              <a:rPr lang="en-US" altLang="ko-KR" sz="1400" b="1" dirty="0"/>
              <a:t>}</a:t>
            </a:r>
            <a:r>
              <a:rPr lang="ko-KR" altLang="en-US" sz="1000" dirty="0"/>
              <a:t>명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69428" y="964516"/>
            <a:ext cx="910507" cy="4426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/>
              <a:t>본인 인증 회원</a:t>
            </a:r>
            <a:endParaRPr lang="en-US" altLang="ko-KR" sz="1100" dirty="0"/>
          </a:p>
          <a:p>
            <a:pPr algn="ctr">
              <a:lnSpc>
                <a:spcPct val="120000"/>
              </a:lnSpc>
            </a:pPr>
            <a:r>
              <a:rPr lang="en-US" altLang="ko-KR" sz="1400" b="1" dirty="0"/>
              <a:t>{</a:t>
            </a:r>
            <a:r>
              <a:rPr lang="ko-KR" altLang="en-US" sz="1400" b="1" dirty="0" err="1"/>
              <a:t>회원수</a:t>
            </a:r>
            <a:r>
              <a:rPr lang="en-US" altLang="ko-KR" sz="1400" b="1" dirty="0"/>
              <a:t>}</a:t>
            </a:r>
            <a:r>
              <a:rPr lang="ko-KR" altLang="en-US" sz="1050" dirty="0"/>
              <a:t>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49095" y="1018377"/>
            <a:ext cx="12824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b="1" dirty="0"/>
              <a:t>+</a:t>
            </a:r>
            <a:endParaRPr lang="ko-KR" alt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015919" y="1018377"/>
            <a:ext cx="12824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b="1" dirty="0"/>
              <a:t>=</a:t>
            </a:r>
            <a:endParaRPr lang="ko-KR" altLang="en-US" sz="2000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2438402" y="4690463"/>
          <a:ext cx="6432005" cy="1937903"/>
        </p:xfrm>
        <a:graphic>
          <a:graphicData uri="http://schemas.openxmlformats.org/drawingml/2006/table">
            <a:tbl>
              <a:tblPr/>
              <a:tblGrid>
                <a:gridCol w="51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날짜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시간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합계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442903" y="4466265"/>
            <a:ext cx="182261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| 2017</a:t>
            </a:r>
            <a:r>
              <a:rPr lang="ko-KR" altLang="en-US" sz="1000" dirty="0"/>
              <a:t>년 </a:t>
            </a:r>
            <a:r>
              <a:rPr lang="en-US" altLang="ko-KR" sz="1000" dirty="0"/>
              <a:t>8</a:t>
            </a:r>
            <a:r>
              <a:rPr lang="ko-KR" altLang="en-US" sz="1000" dirty="0"/>
              <a:t>월 탈퇴 회원 수</a:t>
            </a:r>
            <a:r>
              <a:rPr lang="en-US" altLang="ko-KR" sz="1000" dirty="0"/>
              <a:t> </a:t>
            </a:r>
            <a:r>
              <a:rPr lang="en-US" altLang="ko-KR" sz="1200" b="1" dirty="0"/>
              <a:t>595</a:t>
            </a:r>
            <a:r>
              <a:rPr lang="ko-KR" altLang="en-US" sz="1000" dirty="0"/>
              <a:t>명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통계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방문자</a:t>
            </a:r>
            <a:r>
              <a:rPr lang="en-US" altLang="ko-KR" sz="900" dirty="0"/>
              <a:t>/</a:t>
            </a:r>
            <a:r>
              <a:rPr lang="ko-KR" altLang="en-US" sz="900" dirty="0"/>
              <a:t>페이지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 err="1">
                <a:solidFill>
                  <a:srgbClr val="FF0000"/>
                </a:solidFill>
              </a:rPr>
              <a:t>회원수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회원가입한 회원의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en-US" altLang="ko-KR" sz="900" dirty="0"/>
              <a:t>OTT</a:t>
            </a:r>
            <a:r>
              <a:rPr lang="ko-KR" altLang="en-US" sz="900" dirty="0" err="1"/>
              <a:t>가입수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카테고리 조회수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포인트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탈퇴 사유</a:t>
            </a:r>
            <a:endParaRPr lang="en-US" altLang="ko-KR" sz="900" dirty="0"/>
          </a:p>
        </p:txBody>
      </p:sp>
      <p:sp>
        <p:nvSpPr>
          <p:cNvPr id="31" name="타원 30"/>
          <p:cNvSpPr/>
          <p:nvPr/>
        </p:nvSpPr>
        <p:spPr>
          <a:xfrm>
            <a:off x="4316423" y="175557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532076" y="208211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19938" y="444431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980148" y="58250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통계 </a:t>
            </a:r>
            <a:r>
              <a:rPr lang="en-US" altLang="ko-KR" dirty="0"/>
              <a:t>&gt; </a:t>
            </a:r>
            <a:r>
              <a:rPr lang="ko-KR" altLang="en-US" dirty="0" err="1"/>
              <a:t>회원수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5544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E976FBA-7857-46D7-A709-ABCFD86BA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862221"/>
              </p:ext>
            </p:extLst>
          </p:nvPr>
        </p:nvGraphicFramePr>
        <p:xfrm>
          <a:off x="2474175" y="1749407"/>
          <a:ext cx="6300000" cy="431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순위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카테고리와 상품명</a:t>
                      </a:r>
                      <a:endParaRPr lang="en-US" altLang="ko-KR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가입수</a:t>
                      </a:r>
                      <a:endParaRPr lang="en-US" altLang="ko-KR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{OTT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명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}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521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41720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넷플릭스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500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564006"/>
                  </a:ext>
                </a:extLst>
              </a:tr>
              <a:tr h="377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디즈니플러스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420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555986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쿠팡플레이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339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02913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애플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tv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322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720723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시즌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310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0867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웨이브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292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853479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왓챠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282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541397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티빙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125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843478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120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98661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9717825" y="324720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상품별 조회수 조회화면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검색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</a:rPr>
              <a:t>선택 옵션</a:t>
            </a:r>
            <a:r>
              <a:rPr lang="en-US" altLang="ko-KR" sz="900" dirty="0">
                <a:solidFill>
                  <a:schemeClr val="tx1"/>
                </a:solidFill>
              </a:rPr>
              <a:t> : </a:t>
            </a:r>
            <a:r>
              <a:rPr lang="ko-KR" altLang="en-US" sz="900" dirty="0">
                <a:solidFill>
                  <a:schemeClr val="tx1"/>
                </a:solidFill>
              </a:rPr>
              <a:t>전체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 err="1">
                <a:solidFill>
                  <a:schemeClr val="tx1"/>
                </a:solidFill>
              </a:rPr>
              <a:t>넷플릭스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디즈니플러스 등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리스트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OTT</a:t>
            </a:r>
            <a:r>
              <a:rPr lang="ko-KR" altLang="en-US" sz="900" dirty="0">
                <a:solidFill>
                  <a:schemeClr val="tx1"/>
                </a:solidFill>
              </a:rPr>
              <a:t>명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클릭 시 해당 </a:t>
            </a:r>
            <a:r>
              <a:rPr lang="en-US" altLang="ko-KR" sz="900" dirty="0">
                <a:solidFill>
                  <a:schemeClr val="tx1"/>
                </a:solidFill>
              </a:rPr>
              <a:t>OTT</a:t>
            </a:r>
            <a:r>
              <a:rPr lang="ko-KR" altLang="en-US" sz="900" dirty="0">
                <a:solidFill>
                  <a:schemeClr val="tx1"/>
                </a:solidFill>
              </a:rPr>
              <a:t>커뮤니티로 이동</a:t>
            </a:r>
            <a:r>
              <a:rPr lang="en-US" altLang="ko-KR" sz="900" dirty="0">
                <a:solidFill>
                  <a:schemeClr val="tx1"/>
                </a:solidFill>
              </a:rPr>
              <a:t>(Blank)</a:t>
            </a:r>
          </a:p>
          <a:p>
            <a:endParaRPr lang="ko-KR" altLang="en-US" sz="900" dirty="0">
              <a:solidFill>
                <a:schemeClr val="tx1"/>
              </a:solidFill>
            </a:endParaRP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16610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통계 </a:t>
            </a:r>
            <a:r>
              <a:rPr lang="en-US" altLang="ko-KR" sz="900" dirty="0"/>
              <a:t>&gt; </a:t>
            </a:r>
            <a:r>
              <a:rPr lang="ko-KR" altLang="en-US" sz="900" dirty="0"/>
              <a:t>상품 조회수 </a:t>
            </a:r>
            <a:r>
              <a:rPr lang="en-US" altLang="ko-KR" sz="900" dirty="0"/>
              <a:t>&gt; </a:t>
            </a:r>
            <a:r>
              <a:rPr lang="ko-KR" altLang="en-US" sz="900" dirty="0"/>
              <a:t>상품별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03524"/>
            <a:ext cx="188513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회원가입한 회원의 </a:t>
            </a:r>
            <a:r>
              <a:rPr lang="en-US" altLang="ko-KR" sz="1100" b="1" dirty="0"/>
              <a:t>OTT </a:t>
            </a:r>
            <a:r>
              <a:rPr lang="ko-KR" altLang="en-US" sz="1100" b="1" dirty="0" err="1"/>
              <a:t>가입수</a:t>
            </a:r>
            <a:endParaRPr lang="ko-KR" altLang="en-US" sz="1100" b="1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2443274" y="995561"/>
            <a:ext cx="106279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| </a:t>
            </a:r>
            <a:r>
              <a:rPr lang="ko-KR" altLang="en-US" sz="1000" dirty="0"/>
              <a:t>기간별 상품 조회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558243" y="1292520"/>
            <a:ext cx="735448" cy="25987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300345" y="6306365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[1] [2] </a:t>
            </a:r>
            <a:r>
              <a:rPr lang="en-US" altLang="ko-KR" sz="900" b="1" dirty="0"/>
              <a:t>[3]</a:t>
            </a:r>
            <a:r>
              <a:rPr lang="en-US" altLang="ko-KR" sz="900" dirty="0"/>
              <a:t>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통계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방문자</a:t>
            </a:r>
            <a:r>
              <a:rPr lang="en-US" altLang="ko-KR" sz="900" dirty="0"/>
              <a:t>/</a:t>
            </a:r>
            <a:r>
              <a:rPr lang="ko-KR" altLang="en-US" sz="900" dirty="0"/>
              <a:t>페이지 </a:t>
            </a:r>
            <a:r>
              <a:rPr lang="ko-KR" altLang="en-US" sz="900" dirty="0" err="1"/>
              <a:t>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 err="1"/>
              <a:t>회원수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회원가입한 회원의</a:t>
            </a:r>
            <a:endParaRPr lang="en-US" altLang="ko-KR" sz="900" dirty="0">
              <a:solidFill>
                <a:srgbClr val="FF0000"/>
              </a:solidFill>
            </a:endParaRPr>
          </a:p>
          <a:p>
            <a:pPr>
              <a:lnSpc>
                <a:spcPts val="1400"/>
              </a:lnSpc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OTT</a:t>
            </a:r>
            <a:r>
              <a:rPr lang="ko-KR" altLang="en-US" sz="900" dirty="0">
                <a:solidFill>
                  <a:srgbClr val="FF0000"/>
                </a:solidFill>
              </a:rPr>
              <a:t> </a:t>
            </a:r>
            <a:r>
              <a:rPr lang="ko-KR" altLang="en-US" sz="900" dirty="0" err="1">
                <a:solidFill>
                  <a:srgbClr val="FF0000"/>
                </a:solidFill>
              </a:rPr>
              <a:t>가입수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카테고리 조회수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포인트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탈퇴 사유</a:t>
            </a:r>
            <a:endParaRPr lang="en-US" altLang="ko-KR" sz="900" dirty="0"/>
          </a:p>
        </p:txBody>
      </p:sp>
      <p:sp>
        <p:nvSpPr>
          <p:cNvPr id="43" name="타원 42"/>
          <p:cNvSpPr/>
          <p:nvPr/>
        </p:nvSpPr>
        <p:spPr>
          <a:xfrm>
            <a:off x="2392423" y="164135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통계 </a:t>
            </a:r>
            <a:r>
              <a:rPr lang="en-US" altLang="ko-KR"/>
              <a:t>&gt; </a:t>
            </a:r>
            <a:r>
              <a:rPr lang="ko-KR" altLang="en-US"/>
              <a:t>상품 조회수 </a:t>
            </a:r>
            <a:r>
              <a:rPr lang="en-US" altLang="ko-KR"/>
              <a:t>&gt; </a:t>
            </a:r>
            <a:r>
              <a:rPr lang="ko-KR" altLang="en-US"/>
              <a:t>상품별</a:t>
            </a:r>
            <a:endParaRPr lang="ko-KR" altLang="en-US" dirty="0"/>
          </a:p>
        </p:txBody>
      </p:sp>
      <p:grpSp>
        <p:nvGrpSpPr>
          <p:cNvPr id="6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80576584-26A1-4329-9BA0-0A99703E9B0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490520" y="1294433"/>
            <a:ext cx="936000" cy="241200"/>
            <a:chOff x="441440" y="1550364"/>
            <a:chExt cx="1522398" cy="238126"/>
          </a:xfrm>
          <a:solidFill>
            <a:srgbClr val="FFFFFF"/>
          </a:solidFill>
        </p:grpSpPr>
        <p:sp>
          <p:nvSpPr>
            <p:cNvPr id="6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2609252-2AAA-4C94-9CED-F15CCE8E81D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41440" y="1550418"/>
              <a:ext cx="1252421" cy="238018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02853AE-F098-41B1-91DE-CBF22CA3771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693858" y="1550364"/>
              <a:ext cx="269980" cy="23812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707D67E-8BA9-4C38-A793-C6B3DC2567A6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776780" y="1654264"/>
              <a:ext cx="104109" cy="3571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2" name="타원 41"/>
          <p:cNvSpPr/>
          <p:nvPr/>
        </p:nvSpPr>
        <p:spPr>
          <a:xfrm>
            <a:off x="2366175" y="116884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72609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671694" y="323131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카테고리 조회수 조회화면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검색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 옵션</a:t>
            </a:r>
            <a:r>
              <a:rPr lang="en-US" altLang="ko-KR" sz="900" dirty="0">
                <a:solidFill>
                  <a:schemeClr val="tx1"/>
                </a:solidFill>
              </a:rPr>
              <a:t> : </a:t>
            </a:r>
            <a:r>
              <a:rPr lang="ko-KR" altLang="en-US" sz="900" dirty="0">
                <a:solidFill>
                  <a:schemeClr val="tx1"/>
                </a:solidFill>
              </a:rPr>
              <a:t>개봉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개봉예정작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한국영화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외국영화 등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기간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</a:rPr>
              <a:t> : </a:t>
            </a:r>
            <a:r>
              <a:rPr lang="ko-KR" altLang="en-US" sz="900" dirty="0">
                <a:solidFill>
                  <a:schemeClr val="tx1"/>
                </a:solidFill>
              </a:rPr>
              <a:t>최근 </a:t>
            </a:r>
            <a:r>
              <a:rPr lang="en-US" altLang="ko-KR" sz="900" dirty="0">
                <a:solidFill>
                  <a:schemeClr val="tx1"/>
                </a:solidFill>
              </a:rPr>
              <a:t>7</a:t>
            </a:r>
            <a:r>
              <a:rPr lang="ko-KR" altLang="en-US" sz="900" dirty="0">
                <a:solidFill>
                  <a:schemeClr val="tx1"/>
                </a:solidFill>
              </a:rPr>
              <a:t>일 내역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23131"/>
            <a:ext cx="19431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통계 </a:t>
            </a:r>
            <a:r>
              <a:rPr lang="en-US" altLang="ko-KR" sz="900" dirty="0"/>
              <a:t>&gt; </a:t>
            </a:r>
            <a:r>
              <a:rPr lang="ko-KR" altLang="en-US" sz="900" dirty="0"/>
              <a:t>상품 조회수 </a:t>
            </a:r>
            <a:r>
              <a:rPr lang="en-US" altLang="ko-KR" sz="900" dirty="0"/>
              <a:t>&gt; </a:t>
            </a:r>
            <a:r>
              <a:rPr lang="ko-KR" altLang="en-US" sz="900" dirty="0"/>
              <a:t>카테고리 별</a:t>
            </a:r>
            <a:r>
              <a:rPr lang="en-US" altLang="ko-KR" sz="900" dirty="0"/>
              <a:t> 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2500424" y="603524"/>
            <a:ext cx="103714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카테고리 조회수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2443273" y="995561"/>
            <a:ext cx="131927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| </a:t>
            </a:r>
            <a:r>
              <a:rPr lang="ko-KR" altLang="en-US" sz="1000" dirty="0"/>
              <a:t>기간별 카테고리 조회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통계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방문자</a:t>
            </a:r>
            <a:r>
              <a:rPr lang="en-US" altLang="ko-KR" sz="900" dirty="0"/>
              <a:t>/</a:t>
            </a:r>
            <a:r>
              <a:rPr lang="ko-KR" altLang="en-US" sz="900" dirty="0"/>
              <a:t>페이지 </a:t>
            </a:r>
            <a:r>
              <a:rPr lang="ko-KR" altLang="en-US" sz="900" dirty="0" err="1"/>
              <a:t>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 err="1"/>
              <a:t>회원수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회원가입한 회원의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en-US" altLang="ko-KR" sz="900" dirty="0"/>
              <a:t>OTT</a:t>
            </a:r>
            <a:r>
              <a:rPr lang="ko-KR" altLang="en-US" sz="900" dirty="0" err="1"/>
              <a:t>가입수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카테고리 조회수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포인트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탈퇴 사유</a:t>
            </a:r>
            <a:endParaRPr lang="en-US" altLang="ko-KR" sz="9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통계 </a:t>
            </a:r>
            <a:r>
              <a:rPr lang="en-US" altLang="ko-KR"/>
              <a:t>&gt; </a:t>
            </a:r>
            <a:r>
              <a:rPr lang="ko-KR" altLang="en-US"/>
              <a:t>상품 조회수 </a:t>
            </a:r>
            <a:r>
              <a:rPr lang="en-US" altLang="ko-KR"/>
              <a:t>&gt; </a:t>
            </a:r>
            <a:r>
              <a:rPr lang="ko-KR" altLang="en-US"/>
              <a:t>카테고리 별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DEEE83-819F-426A-834F-AD579FED7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712" y="1288174"/>
            <a:ext cx="1220610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     2017-09-01</a:t>
            </a:r>
            <a:endParaRPr lang="ko-KR" altLang="en-US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8EAB3C3-2134-4B29-8054-A7770EE95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137" y="1288174"/>
            <a:ext cx="1220610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     2017-09-07</a:t>
            </a:r>
            <a:endParaRPr lang="ko-KR" altLang="en-US" sz="1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66A66D4-82AB-4E1B-8F93-2056CA26DAB6}"/>
              </a:ext>
            </a:extLst>
          </p:cNvPr>
          <p:cNvSpPr/>
          <p:nvPr/>
        </p:nvSpPr>
        <p:spPr>
          <a:xfrm>
            <a:off x="4719326" y="126114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~</a:t>
            </a:r>
            <a:endParaRPr lang="ko-KR" altLang="en-US" sz="1400" dirty="0"/>
          </a:p>
        </p:txBody>
      </p:sp>
      <p:sp>
        <p:nvSpPr>
          <p:cNvPr id="42" name="Calendar">
            <a:extLst>
              <a:ext uri="{FF2B5EF4-FFF2-40B4-BE49-F238E27FC236}">
                <a16:creationId xmlns:a16="http://schemas.microsoft.com/office/drawing/2014/main" id="{48820067-2153-4AB2-9E86-5842C6347C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54195" y="1334072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Calendar">
            <a:extLst>
              <a:ext uri="{FF2B5EF4-FFF2-40B4-BE49-F238E27FC236}">
                <a16:creationId xmlns:a16="http://schemas.microsoft.com/office/drawing/2014/main" id="{6C095D3A-C32F-4F25-9A86-C8F0C62773C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51050" y="1334072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모서리가 둥근 직사각형 15">
            <a:extLst>
              <a:ext uri="{FF2B5EF4-FFF2-40B4-BE49-F238E27FC236}">
                <a16:creationId xmlns:a16="http://schemas.microsoft.com/office/drawing/2014/main" id="{95FDB8A2-D953-4471-A486-2C9C3F142047}"/>
              </a:ext>
            </a:extLst>
          </p:cNvPr>
          <p:cNvSpPr/>
          <p:nvPr/>
        </p:nvSpPr>
        <p:spPr>
          <a:xfrm>
            <a:off x="6312024" y="1285095"/>
            <a:ext cx="735448" cy="25987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검색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23FF95E-2607-4BE7-9CBD-E6649E5FBF29}"/>
              </a:ext>
            </a:extLst>
          </p:cNvPr>
          <p:cNvSpPr/>
          <p:nvPr/>
        </p:nvSpPr>
        <p:spPr>
          <a:xfrm>
            <a:off x="6968629" y="130244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60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0F62850E-9102-47A3-868F-2F4BA33BB06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490520" y="1294433"/>
            <a:ext cx="936000" cy="241200"/>
            <a:chOff x="441440" y="1550364"/>
            <a:chExt cx="1522398" cy="238126"/>
          </a:xfrm>
          <a:solidFill>
            <a:srgbClr val="FFFFFF"/>
          </a:solidFill>
        </p:grpSpPr>
        <p:sp>
          <p:nvSpPr>
            <p:cNvPr id="61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4E27CCB-1BA7-4AAD-979C-373000A685C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41440" y="1550418"/>
              <a:ext cx="1252421" cy="238018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스타일 숍</a:t>
              </a:r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2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983DBDB-3B0F-49E9-8DC5-B65BF177739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693858" y="1550364"/>
              <a:ext cx="269980" cy="23812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3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35FE539-BABD-495A-A944-62D617140BCA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776780" y="1654264"/>
              <a:ext cx="104109" cy="3571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91841504-EAD0-42A5-B586-F09E6A059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135649"/>
              </p:ext>
            </p:extLst>
          </p:nvPr>
        </p:nvGraphicFramePr>
        <p:xfrm>
          <a:off x="2474175" y="1749407"/>
          <a:ext cx="6300000" cy="27086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순위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카테고리</a:t>
                      </a:r>
                      <a:endParaRPr lang="en-US" altLang="ko-KR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조회수</a:t>
                      </a:r>
                      <a:endParaRPr lang="en-US" altLang="ko-KR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카테고리명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}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521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41720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개봉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개봉예정작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500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564006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한국영화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420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555986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한국드라마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339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02913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한국예능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322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720723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해외예능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310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0867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2517CE7B-07B4-4270-9111-E4A3A49DEAB5}"/>
              </a:ext>
            </a:extLst>
          </p:cNvPr>
          <p:cNvSpPr/>
          <p:nvPr/>
        </p:nvSpPr>
        <p:spPr>
          <a:xfrm>
            <a:off x="4300345" y="4689057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[1] [2] </a:t>
            </a:r>
            <a:r>
              <a:rPr lang="en-US" altLang="ko-KR" sz="900" b="1" dirty="0"/>
              <a:t>[3]</a:t>
            </a:r>
            <a:r>
              <a:rPr lang="en-US" altLang="ko-KR" sz="900" dirty="0"/>
              <a:t>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845700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49302" y="324720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포인트 조회화면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검색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기간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</a:rPr>
              <a:t> : </a:t>
            </a:r>
            <a:r>
              <a:rPr lang="ko-KR" altLang="en-US" sz="900" dirty="0">
                <a:solidFill>
                  <a:schemeClr val="tx1"/>
                </a:solidFill>
              </a:rPr>
              <a:t>최근 </a:t>
            </a:r>
            <a:r>
              <a:rPr lang="en-US" altLang="ko-KR" sz="900" dirty="0">
                <a:solidFill>
                  <a:schemeClr val="tx1"/>
                </a:solidFill>
              </a:rPr>
              <a:t>7</a:t>
            </a:r>
            <a:r>
              <a:rPr lang="ko-KR" altLang="en-US" sz="900" dirty="0">
                <a:solidFill>
                  <a:schemeClr val="tx1"/>
                </a:solidFill>
              </a:rPr>
              <a:t>일 내역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</a:p>
          <a:p>
            <a:endParaRPr lang="ko-KR" altLang="en-US" sz="900" b="1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23131"/>
            <a:ext cx="12057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통계 </a:t>
            </a:r>
            <a:r>
              <a:rPr lang="en-US" altLang="ko-KR" sz="900" dirty="0"/>
              <a:t>&gt; </a:t>
            </a:r>
            <a:r>
              <a:rPr lang="ko-KR" altLang="en-US" sz="900" dirty="0"/>
              <a:t>포인트 통계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03524"/>
            <a:ext cx="153888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포인트 적립 및 사용 내역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3919245" y="1207170"/>
            <a:ext cx="12624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/>
              <a:t>총 누적 포인트</a:t>
            </a:r>
            <a:endParaRPr lang="en-US" altLang="ko-KR" sz="1050" dirty="0"/>
          </a:p>
        </p:txBody>
      </p:sp>
      <p:sp>
        <p:nvSpPr>
          <p:cNvPr id="33" name="직사각형 32"/>
          <p:cNvSpPr/>
          <p:nvPr/>
        </p:nvSpPr>
        <p:spPr>
          <a:xfrm>
            <a:off x="4986465" y="980728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12,124,500</a:t>
            </a:r>
            <a:r>
              <a:rPr lang="ko-KR" altLang="en-US" sz="1200" dirty="0"/>
              <a:t>원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51931"/>
              </p:ext>
            </p:extLst>
          </p:nvPr>
        </p:nvGraphicFramePr>
        <p:xfrm>
          <a:off x="2497764" y="2282049"/>
          <a:ext cx="6238876" cy="288577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71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5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1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37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날짜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적립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abcde7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적립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제휴 이벤트 당첨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+5000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9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abcde6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제휴 이벤트 당첨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-1000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9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abcde5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적립 취소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제휴 이벤트 당첨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-5000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abcde4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적립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리뷰이벤트 당첨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+5000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abcde3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적립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리뷰이벤트 당첨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+5000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abcde2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적립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리뷰이벤트 당첨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+5000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abcde1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소멸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년간 미사용 포인트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-500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425887" y="5521302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[1] [2] </a:t>
            </a:r>
            <a:r>
              <a:rPr lang="en-US" altLang="ko-KR" sz="900" b="1" dirty="0"/>
              <a:t>[3]</a:t>
            </a:r>
            <a:r>
              <a:rPr lang="en-US" altLang="ko-KR" sz="900" dirty="0"/>
              <a:t>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sp>
        <p:nvSpPr>
          <p:cNvPr id="20" name="직사각형 19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통계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방문자</a:t>
            </a:r>
            <a:r>
              <a:rPr lang="en-US" altLang="ko-KR" sz="900" dirty="0"/>
              <a:t>/</a:t>
            </a:r>
            <a:r>
              <a:rPr lang="ko-KR" altLang="en-US" sz="900" dirty="0"/>
              <a:t>페이지 </a:t>
            </a:r>
            <a:r>
              <a:rPr lang="ko-KR" altLang="en-US" sz="900" dirty="0" err="1"/>
              <a:t>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 err="1"/>
              <a:t>회원수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회원가입한 회원의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en-US" altLang="ko-KR" sz="900" dirty="0"/>
              <a:t>OTT</a:t>
            </a:r>
            <a:r>
              <a:rPr lang="ko-KR" altLang="en-US" sz="900" dirty="0" err="1"/>
              <a:t>가입수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카테고리 조회수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포인트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탈퇴 사유</a:t>
            </a:r>
            <a:endParaRPr lang="en-US" altLang="ko-KR" sz="9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통계 </a:t>
            </a:r>
            <a:r>
              <a:rPr lang="en-US" altLang="ko-KR"/>
              <a:t>&gt; </a:t>
            </a:r>
            <a:r>
              <a:rPr lang="ko-KR" altLang="en-US"/>
              <a:t>포인트 통계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FE2EDF-4B21-450E-908E-3DB1114F0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56" y="1698301"/>
            <a:ext cx="1220610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     2017-09-01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7704E1-80DB-4A85-9663-46313E30F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181" y="1698301"/>
            <a:ext cx="1220610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     2017-09-07</a:t>
            </a:r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6FE2E8-3424-4E83-8D81-D7B9C9194F08}"/>
              </a:ext>
            </a:extLst>
          </p:cNvPr>
          <p:cNvSpPr/>
          <p:nvPr/>
        </p:nvSpPr>
        <p:spPr>
          <a:xfrm>
            <a:off x="4983370" y="167127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~</a:t>
            </a:r>
            <a:endParaRPr lang="ko-KR" altLang="en-US" sz="1400" dirty="0"/>
          </a:p>
        </p:txBody>
      </p:sp>
      <p:sp>
        <p:nvSpPr>
          <p:cNvPr id="35" name="Calendar">
            <a:extLst>
              <a:ext uri="{FF2B5EF4-FFF2-40B4-BE49-F238E27FC236}">
                <a16:creationId xmlns:a16="http://schemas.microsoft.com/office/drawing/2014/main" id="{CE193805-6E0F-4E2D-B357-690451B14E2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18239" y="1744199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alendar">
            <a:extLst>
              <a:ext uri="{FF2B5EF4-FFF2-40B4-BE49-F238E27FC236}">
                <a16:creationId xmlns:a16="http://schemas.microsoft.com/office/drawing/2014/main" id="{CD90BC60-9533-4D5E-B146-11FEC6AB0ED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15094" y="1744199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모서리가 둥근 직사각형 15">
            <a:extLst>
              <a:ext uri="{FF2B5EF4-FFF2-40B4-BE49-F238E27FC236}">
                <a16:creationId xmlns:a16="http://schemas.microsoft.com/office/drawing/2014/main" id="{F7C8D226-22A4-4BE7-9F43-C64C2CB0B860}"/>
              </a:ext>
            </a:extLst>
          </p:cNvPr>
          <p:cNvSpPr/>
          <p:nvPr/>
        </p:nvSpPr>
        <p:spPr>
          <a:xfrm>
            <a:off x="6576068" y="1695222"/>
            <a:ext cx="735448" cy="25987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검색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9A8F75F-01D4-4EFD-A387-889636B6DCDF}"/>
              </a:ext>
            </a:extLst>
          </p:cNvPr>
          <p:cNvSpPr/>
          <p:nvPr/>
        </p:nvSpPr>
        <p:spPr>
          <a:xfrm>
            <a:off x="7232673" y="171257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30870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66221" y="286620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회원 탈퇴 사유 통계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객관식 집계 내용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표기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주관식 집계 내용 표기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1104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통계 </a:t>
            </a:r>
            <a:r>
              <a:rPr lang="en-US" altLang="ko-KR" sz="900" dirty="0"/>
              <a:t>&gt; </a:t>
            </a:r>
            <a:r>
              <a:rPr lang="ko-KR" altLang="en-US" sz="900" dirty="0"/>
              <a:t>탈퇴사유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03524"/>
            <a:ext cx="6139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탈퇴 사유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통계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방문자</a:t>
            </a:r>
            <a:r>
              <a:rPr lang="en-US" altLang="ko-KR" sz="900" dirty="0"/>
              <a:t>/</a:t>
            </a:r>
            <a:r>
              <a:rPr lang="ko-KR" altLang="en-US" sz="900" dirty="0"/>
              <a:t>페이지 </a:t>
            </a:r>
            <a:r>
              <a:rPr lang="ko-KR" altLang="en-US" sz="900" dirty="0" err="1"/>
              <a:t>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 err="1"/>
              <a:t>회원수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회원가입한 회원의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en-US" altLang="ko-KR" sz="900" dirty="0"/>
              <a:t>OTT</a:t>
            </a:r>
            <a:r>
              <a:rPr lang="ko-KR" altLang="en-US" sz="900" dirty="0" err="1"/>
              <a:t>가입수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카테고리 조회수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포인트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탈퇴 사유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07911" y="906867"/>
            <a:ext cx="2363954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이용률 감소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커뮤니티내 불만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/>
              <a:t>비매너회원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과대광고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허위리뷰</a:t>
            </a:r>
            <a:endParaRPr lang="en-US" altLang="ko-KR" sz="900" dirty="0"/>
          </a:p>
        </p:txBody>
      </p:sp>
      <p:sp>
        <p:nvSpPr>
          <p:cNvPr id="33" name="직사각형 32"/>
          <p:cNvSpPr/>
          <p:nvPr/>
        </p:nvSpPr>
        <p:spPr>
          <a:xfrm>
            <a:off x="4902226" y="906867"/>
            <a:ext cx="52697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900" dirty="0"/>
              <a:t>111</a:t>
            </a:r>
            <a:r>
              <a:rPr lang="ko-KR" altLang="en-US" sz="900" dirty="0"/>
              <a:t>건</a:t>
            </a:r>
            <a:endParaRPr lang="en-US" altLang="ko-KR" sz="900" dirty="0"/>
          </a:p>
          <a:p>
            <a:pPr algn="r">
              <a:lnSpc>
                <a:spcPct val="150000"/>
              </a:lnSpc>
            </a:pPr>
            <a:r>
              <a:rPr lang="en-US" altLang="ko-KR" sz="900" dirty="0"/>
              <a:t>132</a:t>
            </a:r>
            <a:r>
              <a:rPr lang="ko-KR" altLang="en-US" sz="900" dirty="0"/>
              <a:t>건</a:t>
            </a:r>
            <a:endParaRPr lang="en-US" altLang="ko-KR" sz="900" dirty="0"/>
          </a:p>
          <a:p>
            <a:pPr algn="r">
              <a:lnSpc>
                <a:spcPct val="150000"/>
              </a:lnSpc>
            </a:pPr>
            <a:r>
              <a:rPr lang="en-US" altLang="ko-KR" sz="900" dirty="0"/>
              <a:t>153</a:t>
            </a:r>
            <a:r>
              <a:rPr lang="ko-KR" altLang="en-US" sz="900" dirty="0"/>
              <a:t>건</a:t>
            </a:r>
            <a:endParaRPr lang="en-US" altLang="ko-KR" sz="900" dirty="0"/>
          </a:p>
          <a:p>
            <a:pPr algn="r">
              <a:lnSpc>
                <a:spcPct val="150000"/>
              </a:lnSpc>
            </a:pPr>
            <a:r>
              <a:rPr lang="en-US" altLang="ko-KR" sz="900" dirty="0"/>
              <a:t>90</a:t>
            </a:r>
            <a:r>
              <a:rPr lang="ko-KR" altLang="en-US" sz="900" dirty="0"/>
              <a:t>건</a:t>
            </a:r>
            <a:endParaRPr lang="en-US" altLang="ko-KR" sz="900" dirty="0"/>
          </a:p>
          <a:p>
            <a:pPr algn="r">
              <a:lnSpc>
                <a:spcPct val="150000"/>
              </a:lnSpc>
            </a:pPr>
            <a:r>
              <a:rPr lang="en-US" altLang="ko-KR" sz="900" dirty="0"/>
              <a:t>101</a:t>
            </a:r>
            <a:r>
              <a:rPr lang="ko-KR" altLang="en-US" sz="900" dirty="0"/>
              <a:t>건</a:t>
            </a:r>
            <a:endParaRPr lang="en-US" altLang="ko-KR" sz="900" dirty="0"/>
          </a:p>
        </p:txBody>
      </p:sp>
      <p:sp>
        <p:nvSpPr>
          <p:cNvPr id="81" name="직사각형 80"/>
          <p:cNvSpPr/>
          <p:nvPr/>
        </p:nvSpPr>
        <p:spPr>
          <a:xfrm>
            <a:off x="4085010" y="6093296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[1] [2] </a:t>
            </a:r>
            <a:r>
              <a:rPr lang="en-US" altLang="ko-KR" sz="900" b="1" dirty="0"/>
              <a:t>[3]</a:t>
            </a:r>
            <a:r>
              <a:rPr lang="en-US" altLang="ko-KR" sz="900" dirty="0"/>
              <a:t>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sp>
        <p:nvSpPr>
          <p:cNvPr id="82" name="직사각형 81"/>
          <p:cNvSpPr/>
          <p:nvPr/>
        </p:nvSpPr>
        <p:spPr bwMode="auto">
          <a:xfrm>
            <a:off x="2445229" y="5748805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삭제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2419350" y="855416"/>
            <a:ext cx="3172594" cy="1272362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23" name="타원 22"/>
          <p:cNvSpPr/>
          <p:nvPr/>
        </p:nvSpPr>
        <p:spPr>
          <a:xfrm>
            <a:off x="5483810" y="7687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통계 </a:t>
            </a:r>
            <a:r>
              <a:rPr lang="en-US" altLang="ko-KR" dirty="0"/>
              <a:t>&gt;</a:t>
            </a:r>
            <a:r>
              <a:rPr lang="ko-KR" altLang="en-US" dirty="0"/>
              <a:t> 탈퇴 사유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8695C43C-D875-4495-8ADC-67A4CDC8A9E7}"/>
              </a:ext>
            </a:extLst>
          </p:cNvPr>
          <p:cNvGraphicFramePr>
            <a:graphicFrameLocks noGrp="1"/>
          </p:cNvGraphicFramePr>
          <p:nvPr/>
        </p:nvGraphicFramePr>
        <p:xfrm>
          <a:off x="2437166" y="2472984"/>
          <a:ext cx="6202995" cy="316000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07094554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34026369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1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선택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번호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내용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ID</a:t>
                      </a:r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보기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{</a:t>
                      </a:r>
                      <a:r>
                        <a:rPr lang="ko-KR" altLang="en-US" sz="900" b="0" dirty="0"/>
                        <a:t>내용의 앞 </a:t>
                      </a:r>
                      <a:r>
                        <a:rPr lang="en-US" altLang="ko-KR" sz="900" b="0" dirty="0"/>
                        <a:t>000</a:t>
                      </a:r>
                      <a:r>
                        <a:rPr lang="ko-KR" altLang="en-US" sz="900" b="0" dirty="0"/>
                        <a:t>자</a:t>
                      </a:r>
                      <a:r>
                        <a:rPr lang="en-US" altLang="ko-KR" sz="900" b="0" dirty="0"/>
                        <a:t>}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abcde7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닫기 ▲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탈퇴 사유 내용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이용하기 불편합니다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abcde5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보기 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이용하기 불편합니다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abcde4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보기 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이용하기 불편합니다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abcde3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보기 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이용하기 불편합니다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abcde2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보기 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이용하기 불편합니다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abcde1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보기 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" name="타원 23"/>
          <p:cNvSpPr/>
          <p:nvPr/>
        </p:nvSpPr>
        <p:spPr>
          <a:xfrm>
            <a:off x="2366174" y="235899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4586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기본 정책 관리</a:t>
            </a:r>
          </a:p>
        </p:txBody>
      </p:sp>
    </p:spTree>
    <p:extLst>
      <p:ext uri="{BB962C8B-B14F-4D97-AF65-F5344CB8AC3E}">
        <p14:creationId xmlns:p14="http://schemas.microsoft.com/office/powerpoint/2010/main" val="28096983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직사각형 97"/>
          <p:cNvSpPr/>
          <p:nvPr/>
        </p:nvSpPr>
        <p:spPr bwMode="auto">
          <a:xfrm>
            <a:off x="2459013" y="1209138"/>
            <a:ext cx="6303987" cy="282126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b="1" dirty="0"/>
          </a:p>
        </p:txBody>
      </p:sp>
      <p:sp>
        <p:nvSpPr>
          <p:cNvPr id="22" name="직사각형 21"/>
          <p:cNvSpPr/>
          <p:nvPr/>
        </p:nvSpPr>
        <p:spPr>
          <a:xfrm>
            <a:off x="9591156" y="334245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회원 등급별 </a:t>
            </a:r>
            <a:r>
              <a:rPr lang="en-US" altLang="ko-KR" sz="900" b="1" dirty="0">
                <a:solidFill>
                  <a:schemeClr val="tx1"/>
                </a:solidFill>
              </a:rPr>
              <a:t>Admin </a:t>
            </a:r>
            <a:r>
              <a:rPr lang="ko-KR" altLang="en-US" sz="900" b="1" dirty="0">
                <a:solidFill>
                  <a:schemeClr val="tx1"/>
                </a:solidFill>
              </a:rPr>
              <a:t>메뉴 접근 제한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   </a:t>
            </a:r>
            <a:r>
              <a:rPr lang="ko-KR" altLang="en-US" sz="900" b="1" dirty="0">
                <a:solidFill>
                  <a:schemeClr val="tx1"/>
                </a:solidFill>
              </a:rPr>
              <a:t>설정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회원 등급 탭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회원 그룹을 탭 메뉴로 나열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</a:t>
            </a:r>
            <a:r>
              <a:rPr lang="ko-KR" altLang="en-US" sz="900" dirty="0">
                <a:solidFill>
                  <a:schemeClr val="tx1"/>
                </a:solidFill>
              </a:rPr>
              <a:t> 레벨별로 선택된 메뉴만 접근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접근 권한이 없는 메뉴 클릭 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: alert (‘</a:t>
            </a:r>
            <a:r>
              <a:rPr lang="ko-KR" altLang="en-US" sz="900" dirty="0">
                <a:solidFill>
                  <a:schemeClr val="tx1"/>
                </a:solidFill>
              </a:rPr>
              <a:t>접근권한이 없습니다</a:t>
            </a:r>
            <a:r>
              <a:rPr lang="en-US" altLang="ko-KR" sz="900" dirty="0">
                <a:solidFill>
                  <a:schemeClr val="tx1"/>
                </a:solidFill>
              </a:rPr>
              <a:t>.’)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등급 추가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삭제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새로운 등급이 생성되며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생성된 레벨에 접근 권한을 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  <a:r>
              <a:rPr lang="ko-KR" altLang="en-US" sz="900" dirty="0">
                <a:solidFill>
                  <a:schemeClr val="tx1"/>
                </a:solidFill>
              </a:rPr>
              <a:t>번과 같이 설정  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생성 시 연관된 화면 업데이트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관리자 계정의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회원 관리 </a:t>
            </a:r>
            <a:r>
              <a:rPr lang="en-US" altLang="ko-KR" sz="900" dirty="0">
                <a:solidFill>
                  <a:schemeClr val="tx1"/>
                </a:solidFill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</a:rPr>
              <a:t>회원 리스트 </a:t>
            </a:r>
            <a:r>
              <a:rPr lang="en-US" altLang="ko-KR" sz="900" dirty="0">
                <a:solidFill>
                  <a:schemeClr val="tx1"/>
                </a:solidFill>
              </a:rPr>
              <a:t>&gt; 3</a:t>
            </a:r>
            <a:r>
              <a:rPr lang="ko-KR" altLang="en-US" sz="900" dirty="0">
                <a:solidFill>
                  <a:schemeClr val="tx1"/>
                </a:solidFill>
              </a:rPr>
              <a:t>번 회원 등급</a:t>
            </a:r>
            <a:r>
              <a:rPr lang="en-US" altLang="ko-KR" sz="900" dirty="0">
                <a:solidFill>
                  <a:schemeClr val="tx1"/>
                </a:solidFill>
              </a:rPr>
              <a:t>] , 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회원 관리 </a:t>
            </a:r>
            <a:r>
              <a:rPr lang="en-US" altLang="ko-KR" sz="900" dirty="0">
                <a:solidFill>
                  <a:schemeClr val="tx1"/>
                </a:solidFill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</a:rPr>
              <a:t>회원 리스트 </a:t>
            </a:r>
            <a:r>
              <a:rPr lang="en-US" altLang="ko-KR" sz="900" dirty="0">
                <a:solidFill>
                  <a:schemeClr val="tx1"/>
                </a:solidFill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</a:rPr>
              <a:t> 회원 상세 정보 </a:t>
            </a:r>
            <a:r>
              <a:rPr lang="en-US" altLang="ko-KR" sz="900" dirty="0">
                <a:solidFill>
                  <a:schemeClr val="tx1"/>
                </a:solidFill>
              </a:rPr>
              <a:t>&gt; 6</a:t>
            </a:r>
            <a:r>
              <a:rPr lang="ko-KR" altLang="en-US" sz="900" dirty="0">
                <a:solidFill>
                  <a:schemeClr val="tx1"/>
                </a:solidFill>
              </a:rPr>
              <a:t>번 회원 등급 선택 옵션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에 추가됨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저장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Alert(‘</a:t>
            </a:r>
            <a:r>
              <a:rPr lang="ko-KR" altLang="en-US" sz="900" dirty="0">
                <a:solidFill>
                  <a:schemeClr val="tx1"/>
                </a:solidFill>
              </a:rPr>
              <a:t>정책이 저장되었습니다</a:t>
            </a:r>
            <a:r>
              <a:rPr lang="en-US" altLang="ko-KR" sz="900" dirty="0">
                <a:solidFill>
                  <a:schemeClr val="tx1"/>
                </a:solidFill>
              </a:rPr>
              <a:t>.’)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취소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confirm(‘</a:t>
            </a:r>
            <a:r>
              <a:rPr lang="ko-KR" altLang="en-US" sz="900" dirty="0">
                <a:solidFill>
                  <a:schemeClr val="tx1"/>
                </a:solidFill>
              </a:rPr>
              <a:t>설정을 취소하시겠습니까</a:t>
            </a:r>
            <a:r>
              <a:rPr lang="en-US" altLang="ko-KR" sz="900" dirty="0">
                <a:solidFill>
                  <a:schemeClr val="tx1"/>
                </a:solidFill>
              </a:rPr>
              <a:t>?’)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Admin </a:t>
            </a:r>
            <a:r>
              <a:rPr lang="ko-KR" altLang="en-US" sz="900" dirty="0">
                <a:solidFill>
                  <a:schemeClr val="tx1"/>
                </a:solidFill>
              </a:rPr>
              <a:t>메인 페이지로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2194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기본 정책 관리 </a:t>
            </a:r>
            <a:r>
              <a:rPr lang="en-US" altLang="ko-KR" sz="900" dirty="0"/>
              <a:t>&gt; Admin </a:t>
            </a:r>
            <a:r>
              <a:rPr lang="ko-KR" altLang="en-US" sz="900" dirty="0"/>
              <a:t>메뉴 접근 권한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3" y="603524"/>
            <a:ext cx="132889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b="1" dirty="0"/>
              <a:t>Admin </a:t>
            </a:r>
            <a:r>
              <a:rPr lang="ko-KR" altLang="en-US" sz="1100" b="1" dirty="0"/>
              <a:t>메뉴 접근 권한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r>
              <a:rPr lang="ko-KR" altLang="en-US" sz="900" b="1" dirty="0"/>
              <a:t>기본 정책 관리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메뉴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ko-KR" altLang="en-US" sz="900" dirty="0">
                <a:solidFill>
                  <a:srgbClr val="FF0000"/>
                </a:solidFill>
              </a:rPr>
              <a:t>접근 권한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4334027" y="970095"/>
            <a:ext cx="936000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900" dirty="0"/>
              <a:t>3 </a:t>
            </a:r>
            <a:r>
              <a:rPr lang="ko-KR" altLang="en-US" sz="900" dirty="0"/>
              <a:t>고객센터</a:t>
            </a:r>
          </a:p>
        </p:txBody>
      </p:sp>
      <p:sp>
        <p:nvSpPr>
          <p:cNvPr id="94" name="직사각형 93"/>
          <p:cNvSpPr/>
          <p:nvPr/>
        </p:nvSpPr>
        <p:spPr bwMode="auto">
          <a:xfrm>
            <a:off x="5266275" y="970095"/>
            <a:ext cx="936000" cy="2442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900" dirty="0"/>
              <a:t>4 </a:t>
            </a:r>
            <a:r>
              <a:rPr lang="ko-KR" altLang="en-US" sz="900" dirty="0" err="1"/>
              <a:t>운영팀</a:t>
            </a:r>
            <a:endParaRPr lang="ko-KR" altLang="en-US" sz="900" dirty="0"/>
          </a:p>
        </p:txBody>
      </p:sp>
      <p:sp>
        <p:nvSpPr>
          <p:cNvPr id="95" name="직사각형 94"/>
          <p:cNvSpPr/>
          <p:nvPr/>
        </p:nvSpPr>
        <p:spPr bwMode="auto">
          <a:xfrm>
            <a:off x="6198523" y="970095"/>
            <a:ext cx="936000" cy="2442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900" dirty="0"/>
              <a:t>5 </a:t>
            </a:r>
            <a:r>
              <a:rPr lang="ko-KR" altLang="en-US" sz="900" dirty="0" err="1"/>
              <a:t>사업팀</a:t>
            </a:r>
            <a:endParaRPr lang="ko-KR" altLang="en-US" sz="900" dirty="0"/>
          </a:p>
        </p:txBody>
      </p:sp>
      <p:sp>
        <p:nvSpPr>
          <p:cNvPr id="99" name="직사각형 98"/>
          <p:cNvSpPr/>
          <p:nvPr/>
        </p:nvSpPr>
        <p:spPr bwMode="auto">
          <a:xfrm>
            <a:off x="7286454" y="4120854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저장</a:t>
            </a:r>
          </a:p>
        </p:txBody>
      </p:sp>
      <p:sp>
        <p:nvSpPr>
          <p:cNvPr id="100" name="직사각형 99"/>
          <p:cNvSpPr/>
          <p:nvPr/>
        </p:nvSpPr>
        <p:spPr bwMode="auto">
          <a:xfrm>
            <a:off x="8048454" y="4120854"/>
            <a:ext cx="711843" cy="2442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취소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0120" y="1399226"/>
            <a:ext cx="1343025" cy="1316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>
              <a:lnSpc>
                <a:spcPct val="150000"/>
              </a:lnSpc>
              <a:defRPr/>
            </a:pPr>
            <a:r>
              <a:rPr lang="ko-KR" altLang="en-US" sz="900" dirty="0"/>
              <a:t>□ 공지사항</a:t>
            </a:r>
            <a:endParaRPr lang="en-US" altLang="ko-KR" sz="900" dirty="0"/>
          </a:p>
          <a:p>
            <a:pPr>
              <a:lnSpc>
                <a:spcPct val="150000"/>
              </a:lnSpc>
              <a:defRPr/>
            </a:pPr>
            <a:r>
              <a:rPr lang="ko-KR" altLang="en-US" sz="900" dirty="0"/>
              <a:t>□ 커뮤니티</a:t>
            </a:r>
            <a:endParaRPr lang="en-US" altLang="ko-KR" sz="900" dirty="0"/>
          </a:p>
          <a:p>
            <a:pPr>
              <a:lnSpc>
                <a:spcPct val="150000"/>
              </a:lnSpc>
              <a:defRPr/>
            </a:pPr>
            <a:r>
              <a:rPr lang="ko-KR" altLang="en-US" sz="900" dirty="0"/>
              <a:t>□ 자주 하는 질문</a:t>
            </a:r>
            <a:endParaRPr lang="en-US" altLang="ko-KR" sz="900" dirty="0"/>
          </a:p>
          <a:p>
            <a:pPr>
              <a:lnSpc>
                <a:spcPct val="150000"/>
              </a:lnSpc>
              <a:defRPr/>
            </a:pPr>
            <a:r>
              <a:rPr lang="ko-KR" altLang="en-US" sz="900" dirty="0"/>
              <a:t>□ 이벤트</a:t>
            </a:r>
            <a:endParaRPr lang="en-US" altLang="ko-KR" sz="900" dirty="0"/>
          </a:p>
          <a:p>
            <a:pPr>
              <a:lnSpc>
                <a:spcPct val="150000"/>
              </a:lnSpc>
              <a:defRPr/>
            </a:pPr>
            <a:r>
              <a:rPr lang="ko-KR" altLang="en-US" sz="900" dirty="0"/>
              <a:t>□ 카테고리 관리</a:t>
            </a:r>
            <a:endParaRPr lang="en-US" altLang="ko-KR" sz="900" dirty="0"/>
          </a:p>
        </p:txBody>
      </p:sp>
      <p:sp>
        <p:nvSpPr>
          <p:cNvPr id="6" name="직사각형 5"/>
          <p:cNvSpPr/>
          <p:nvPr/>
        </p:nvSpPr>
        <p:spPr>
          <a:xfrm>
            <a:off x="2535654" y="1399226"/>
            <a:ext cx="149150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900" b="1" dirty="0"/>
              <a:t>회원 관리</a:t>
            </a:r>
            <a:endParaRPr lang="en-US" altLang="ko-KR" sz="900" b="1" dirty="0"/>
          </a:p>
          <a:p>
            <a:pPr>
              <a:lnSpc>
                <a:spcPct val="150000"/>
              </a:lnSpc>
              <a:defRPr/>
            </a:pPr>
            <a:r>
              <a:rPr lang="ko-KR" altLang="en-US" sz="900" dirty="0"/>
              <a:t>□ 회원 리스트</a:t>
            </a:r>
            <a:endParaRPr lang="en-US" altLang="ko-KR" sz="900" dirty="0"/>
          </a:p>
          <a:p>
            <a:pPr>
              <a:lnSpc>
                <a:spcPct val="150000"/>
              </a:lnSpc>
              <a:defRPr/>
            </a:pPr>
            <a:r>
              <a:rPr lang="ko-KR" altLang="en-US" sz="900" dirty="0"/>
              <a:t>□ 탈퇴 회원 리스트</a:t>
            </a:r>
            <a:endParaRPr lang="en-US" altLang="ko-KR" sz="900" dirty="0"/>
          </a:p>
          <a:p>
            <a:pPr>
              <a:lnSpc>
                <a:spcPct val="150000"/>
              </a:lnSpc>
              <a:defRPr/>
            </a:pPr>
            <a:r>
              <a:rPr lang="ko-KR" altLang="en-US" sz="900" dirty="0"/>
              <a:t>□ 메일 관리</a:t>
            </a:r>
            <a:endParaRPr lang="en-US" altLang="ko-KR" sz="900" dirty="0"/>
          </a:p>
          <a:p>
            <a:pPr>
              <a:lnSpc>
                <a:spcPct val="150000"/>
              </a:lnSpc>
              <a:defRPr/>
            </a:pPr>
            <a:r>
              <a:rPr lang="ko-KR" altLang="en-US" sz="900" dirty="0"/>
              <a:t>□ 대량 메일 발송</a:t>
            </a:r>
            <a:endParaRPr lang="en-US" altLang="ko-KR" sz="900" dirty="0"/>
          </a:p>
          <a:p>
            <a:pPr>
              <a:lnSpc>
                <a:spcPct val="150000"/>
              </a:lnSpc>
              <a:defRPr/>
            </a:pPr>
            <a:r>
              <a:rPr lang="ko-KR" altLang="en-US" sz="900" dirty="0"/>
              <a:t>□ 관리자</a:t>
            </a:r>
            <a:r>
              <a:rPr lang="en-US" altLang="ko-KR" sz="900" dirty="0"/>
              <a:t> </a:t>
            </a:r>
            <a:r>
              <a:rPr lang="ko-KR" altLang="en-US" sz="900" dirty="0"/>
              <a:t>메뉴</a:t>
            </a:r>
            <a:r>
              <a:rPr lang="en-US" altLang="ko-KR" sz="900" dirty="0"/>
              <a:t> </a:t>
            </a:r>
            <a:r>
              <a:rPr lang="ko-KR" altLang="en-US" sz="900" dirty="0"/>
              <a:t>접근 권한</a:t>
            </a:r>
            <a:endParaRPr lang="en-US" altLang="ko-KR" sz="900" dirty="0"/>
          </a:p>
        </p:txBody>
      </p:sp>
      <p:sp>
        <p:nvSpPr>
          <p:cNvPr id="7" name="직사각형 6"/>
          <p:cNvSpPr/>
          <p:nvPr/>
        </p:nvSpPr>
        <p:spPr>
          <a:xfrm>
            <a:off x="5473146" y="1399226"/>
            <a:ext cx="1203022" cy="1514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>
              <a:lnSpc>
                <a:spcPts val="1400"/>
              </a:lnSpc>
              <a:defRPr/>
            </a:pPr>
            <a:r>
              <a:rPr lang="ko-KR" altLang="en-US" sz="900" dirty="0"/>
              <a:t>□ 개봉</a:t>
            </a:r>
            <a:r>
              <a:rPr lang="en-US" altLang="ko-KR" sz="900" dirty="0"/>
              <a:t>/</a:t>
            </a:r>
            <a:r>
              <a:rPr lang="ko-KR" altLang="en-US" sz="900" dirty="0" err="1"/>
              <a:t>개봉예정작</a:t>
            </a:r>
            <a:r>
              <a:rPr lang="en-US" altLang="ko-KR" sz="900" dirty="0"/>
              <a:t> </a:t>
            </a:r>
          </a:p>
          <a:p>
            <a:pPr>
              <a:lnSpc>
                <a:spcPts val="1400"/>
              </a:lnSpc>
              <a:defRPr/>
            </a:pPr>
            <a:r>
              <a:rPr lang="ko-KR" altLang="en-US" sz="900" dirty="0"/>
              <a:t>□ 한국영화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ko-KR" altLang="en-US" sz="900" dirty="0"/>
              <a:t>□ 외국영화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ko-KR" altLang="en-US" sz="900" dirty="0"/>
              <a:t>□ </a:t>
            </a:r>
            <a:r>
              <a:rPr lang="en-US" altLang="ko-KR" sz="900" dirty="0"/>
              <a:t>OTT</a:t>
            </a:r>
          </a:p>
          <a:p>
            <a:pPr>
              <a:lnSpc>
                <a:spcPts val="1400"/>
              </a:lnSpc>
              <a:defRPr/>
            </a:pPr>
            <a:r>
              <a:rPr lang="ko-KR" altLang="en-US" sz="900" dirty="0"/>
              <a:t>□ 소식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endParaRPr lang="en-US" altLang="ko-KR" sz="900" dirty="0"/>
          </a:p>
        </p:txBody>
      </p:sp>
      <p:sp>
        <p:nvSpPr>
          <p:cNvPr id="44" name="직사각형 43"/>
          <p:cNvSpPr/>
          <p:nvPr/>
        </p:nvSpPr>
        <p:spPr>
          <a:xfrm>
            <a:off x="8189616" y="1383986"/>
            <a:ext cx="319318" cy="2743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  <a:defRPr/>
            </a:pPr>
            <a:r>
              <a:rPr lang="en-US" altLang="ko-KR" sz="1400" dirty="0"/>
              <a:t>...</a:t>
            </a:r>
          </a:p>
        </p:txBody>
      </p:sp>
      <p:sp>
        <p:nvSpPr>
          <p:cNvPr id="45" name="타원 44"/>
          <p:cNvSpPr/>
          <p:nvPr/>
        </p:nvSpPr>
        <p:spPr>
          <a:xfrm>
            <a:off x="4509555" y="81393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8041593" y="413497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7184343" y="413497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3329943" y="4120854"/>
            <a:ext cx="711843" cy="2442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등급 삭제</a:t>
            </a:r>
          </a:p>
        </p:txBody>
      </p:sp>
      <p:sp>
        <p:nvSpPr>
          <p:cNvPr id="53" name="직사각형 52"/>
          <p:cNvSpPr/>
          <p:nvPr/>
        </p:nvSpPr>
        <p:spPr bwMode="auto">
          <a:xfrm>
            <a:off x="2460353" y="970095"/>
            <a:ext cx="936000" cy="2442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900" dirty="0"/>
              <a:t>1 </a:t>
            </a:r>
            <a:r>
              <a:rPr lang="ko-KR" altLang="en-US" sz="900" dirty="0" err="1"/>
              <a:t>비인증</a:t>
            </a:r>
            <a:r>
              <a:rPr lang="ko-KR" altLang="en-US" sz="900" dirty="0"/>
              <a:t> 회원</a:t>
            </a:r>
          </a:p>
        </p:txBody>
      </p:sp>
      <p:sp>
        <p:nvSpPr>
          <p:cNvPr id="54" name="직사각형 53"/>
          <p:cNvSpPr/>
          <p:nvPr/>
        </p:nvSpPr>
        <p:spPr bwMode="auto">
          <a:xfrm>
            <a:off x="3396353" y="970095"/>
            <a:ext cx="936000" cy="2442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900" dirty="0"/>
              <a:t>2 </a:t>
            </a:r>
            <a:r>
              <a:rPr lang="ko-KR" altLang="en-US" sz="900" dirty="0"/>
              <a:t>본인인증 회원</a:t>
            </a:r>
          </a:p>
        </p:txBody>
      </p:sp>
      <p:sp>
        <p:nvSpPr>
          <p:cNvPr id="55" name="직사각형 54"/>
          <p:cNvSpPr/>
          <p:nvPr/>
        </p:nvSpPr>
        <p:spPr bwMode="auto">
          <a:xfrm>
            <a:off x="2535654" y="4795361"/>
            <a:ext cx="2563313" cy="122592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2625194" y="4855312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등급 추가하기</a:t>
            </a:r>
            <a:endParaRPr lang="en-US" altLang="ko-KR" sz="1000" b="1" dirty="0"/>
          </a:p>
        </p:txBody>
      </p:sp>
      <p:sp>
        <p:nvSpPr>
          <p:cNvPr id="57" name="직사각형 56"/>
          <p:cNvSpPr/>
          <p:nvPr/>
        </p:nvSpPr>
        <p:spPr bwMode="auto">
          <a:xfrm>
            <a:off x="2628629" y="4889666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58" name="직선 연결선 57"/>
          <p:cNvCxnSpPr>
            <a:cxnSpLocks/>
          </p:cNvCxnSpPr>
          <p:nvPr/>
        </p:nvCxnSpPr>
        <p:spPr>
          <a:xfrm>
            <a:off x="2608569" y="5150036"/>
            <a:ext cx="238094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4882488" y="4916768"/>
            <a:ext cx="95667" cy="92581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3071665" y="5705030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확인</a:t>
            </a:r>
          </a:p>
        </p:txBody>
      </p:sp>
      <p:sp>
        <p:nvSpPr>
          <p:cNvPr id="61" name="직사각형 60"/>
          <p:cNvSpPr/>
          <p:nvPr/>
        </p:nvSpPr>
        <p:spPr bwMode="auto">
          <a:xfrm>
            <a:off x="3819921" y="5705030"/>
            <a:ext cx="711843" cy="2442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취소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600844" y="5151391"/>
            <a:ext cx="530915" cy="3293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dirty="0" err="1"/>
              <a:t>등급명</a:t>
            </a:r>
            <a:endParaRPr lang="ko-KR" altLang="en-US" sz="900" dirty="0"/>
          </a:p>
        </p:txBody>
      </p:sp>
      <p:sp>
        <p:nvSpPr>
          <p:cNvPr id="63" name="직사각형 62"/>
          <p:cNvSpPr>
            <a:spLocks noChangeArrowheads="1"/>
          </p:cNvSpPr>
          <p:nvPr/>
        </p:nvSpPr>
        <p:spPr bwMode="auto">
          <a:xfrm>
            <a:off x="3196949" y="5238898"/>
            <a:ext cx="1792565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2384843" y="486916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2522227" y="4120854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등급 추가</a:t>
            </a:r>
          </a:p>
        </p:txBody>
      </p:sp>
      <p:sp>
        <p:nvSpPr>
          <p:cNvPr id="72" name="타원 71"/>
          <p:cNvSpPr/>
          <p:nvPr/>
        </p:nvSpPr>
        <p:spPr>
          <a:xfrm>
            <a:off x="2392683" y="413497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7133455" y="970095"/>
            <a:ext cx="936000" cy="2442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추가 생성 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sz="1100" dirty="0"/>
          </a:p>
          <a:p>
            <a:endParaRPr lang="ko-KR" altLang="en-US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A03CF7D-C328-4890-AF67-3F93386A2CF0}"/>
              </a:ext>
            </a:extLst>
          </p:cNvPr>
          <p:cNvCxnSpPr>
            <a:cxnSpLocks/>
            <a:stCxn id="71" idx="2"/>
            <a:endCxn id="55" idx="0"/>
          </p:cNvCxnSpPr>
          <p:nvPr/>
        </p:nvCxnSpPr>
        <p:spPr>
          <a:xfrm rot="16200000" flipH="1">
            <a:off x="3132602" y="4110651"/>
            <a:ext cx="430257" cy="939162"/>
          </a:xfrm>
          <a:prstGeom prst="bentConnector3">
            <a:avLst/>
          </a:prstGeom>
          <a:ln w="6350">
            <a:solidFill>
              <a:srgbClr val="FF0000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DDD465-0008-6D00-C78B-1E556B4CFFB7}"/>
              </a:ext>
            </a:extLst>
          </p:cNvPr>
          <p:cNvSpPr txBox="1"/>
          <p:nvPr/>
        </p:nvSpPr>
        <p:spPr>
          <a:xfrm>
            <a:off x="0" y="5058"/>
            <a:ext cx="149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기본 정책 관리</a:t>
            </a:r>
          </a:p>
        </p:txBody>
      </p:sp>
    </p:spTree>
    <p:extLst>
      <p:ext uri="{BB962C8B-B14F-4D97-AF65-F5344CB8AC3E}">
        <p14:creationId xmlns:p14="http://schemas.microsoft.com/office/powerpoint/2010/main" val="18715625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16502155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AACD2-C019-FB83-17E0-33334676E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" y="152576"/>
            <a:ext cx="10515600" cy="402519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Admin </a:t>
            </a:r>
            <a:r>
              <a:rPr lang="ko-KR" altLang="en-US" sz="2400" dirty="0"/>
              <a:t>메인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251E1-7191-8273-4962-74C3E6894029}"/>
              </a:ext>
            </a:extLst>
          </p:cNvPr>
          <p:cNvSpPr txBox="1"/>
          <p:nvPr/>
        </p:nvSpPr>
        <p:spPr>
          <a:xfrm>
            <a:off x="296334" y="767644"/>
            <a:ext cx="294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MONOTT(Admin)</a:t>
            </a:r>
            <a:endParaRPr lang="ko-KR" altLang="en-US" sz="2800" dirty="0"/>
          </a:p>
        </p:txBody>
      </p:sp>
      <p:sp>
        <p:nvSpPr>
          <p:cNvPr id="45" name="Button">
            <a:extLst>
              <a:ext uri="{FF2B5EF4-FFF2-40B4-BE49-F238E27FC236}">
                <a16:creationId xmlns:a16="http://schemas.microsoft.com/office/drawing/2014/main" id="{CA3B77E1-9096-0195-98A6-800FF570F5FA}"/>
              </a:ext>
            </a:extLst>
          </p:cNvPr>
          <p:cNvSpPr>
            <a:spLocks/>
          </p:cNvSpPr>
          <p:nvPr/>
        </p:nvSpPr>
        <p:spPr bwMode="auto">
          <a:xfrm>
            <a:off x="6269419" y="964045"/>
            <a:ext cx="1734222" cy="322659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이용자 화면보기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EDAE82BA-2E67-895F-917E-D72FD54999C5}"/>
              </a:ext>
            </a:extLst>
          </p:cNvPr>
          <p:cNvSpPr>
            <a:spLocks/>
          </p:cNvSpPr>
          <p:nvPr/>
        </p:nvSpPr>
        <p:spPr bwMode="auto">
          <a:xfrm>
            <a:off x="8430293" y="977047"/>
            <a:ext cx="1269275" cy="322659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F7D12628-AEF0-558C-9537-D17C60A69711}"/>
              </a:ext>
            </a:extLst>
          </p:cNvPr>
          <p:cNvGraphicFramePr>
            <a:graphicFrameLocks noGrp="1"/>
          </p:cNvGraphicFramePr>
          <p:nvPr/>
        </p:nvGraphicFramePr>
        <p:xfrm>
          <a:off x="296336" y="1550533"/>
          <a:ext cx="9515879" cy="46166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16846">
                  <a:extLst>
                    <a:ext uri="{9D8B030D-6E8A-4147-A177-3AD203B41FA5}">
                      <a16:colId xmlns:a16="http://schemas.microsoft.com/office/drawing/2014/main" val="3463170840"/>
                    </a:ext>
                  </a:extLst>
                </a:gridCol>
                <a:gridCol w="1189984">
                  <a:extLst>
                    <a:ext uri="{9D8B030D-6E8A-4147-A177-3AD203B41FA5}">
                      <a16:colId xmlns:a16="http://schemas.microsoft.com/office/drawing/2014/main" val="2026992344"/>
                    </a:ext>
                  </a:extLst>
                </a:gridCol>
                <a:gridCol w="1353415">
                  <a:extLst>
                    <a:ext uri="{9D8B030D-6E8A-4147-A177-3AD203B41FA5}">
                      <a16:colId xmlns:a16="http://schemas.microsoft.com/office/drawing/2014/main" val="2530387245"/>
                    </a:ext>
                  </a:extLst>
                </a:gridCol>
                <a:gridCol w="1353415">
                  <a:extLst>
                    <a:ext uri="{9D8B030D-6E8A-4147-A177-3AD203B41FA5}">
                      <a16:colId xmlns:a16="http://schemas.microsoft.com/office/drawing/2014/main" val="3368181119"/>
                    </a:ext>
                  </a:extLst>
                </a:gridCol>
                <a:gridCol w="1353415">
                  <a:extLst>
                    <a:ext uri="{9D8B030D-6E8A-4147-A177-3AD203B41FA5}">
                      <a16:colId xmlns:a16="http://schemas.microsoft.com/office/drawing/2014/main" val="1371728709"/>
                    </a:ext>
                  </a:extLst>
                </a:gridCol>
                <a:gridCol w="1353415">
                  <a:extLst>
                    <a:ext uri="{9D8B030D-6E8A-4147-A177-3AD203B41FA5}">
                      <a16:colId xmlns:a16="http://schemas.microsoft.com/office/drawing/2014/main" val="2159274473"/>
                    </a:ext>
                  </a:extLst>
                </a:gridCol>
                <a:gridCol w="1395389">
                  <a:extLst>
                    <a:ext uri="{9D8B030D-6E8A-4147-A177-3AD203B41FA5}">
                      <a16:colId xmlns:a16="http://schemas.microsoft.com/office/drawing/2014/main" val="2452922602"/>
                    </a:ext>
                  </a:extLst>
                </a:gridCol>
              </a:tblGrid>
              <a:tr h="461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커뮤니티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highlight>
                            <a:srgbClr val="808080"/>
                          </a:highlight>
                        </a:rPr>
                        <a:t>게시판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배너관리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통계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정책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32499"/>
                  </a:ext>
                </a:extLst>
              </a:tr>
            </a:tbl>
          </a:graphicData>
        </a:graphic>
      </p:graphicFrame>
      <p:grpSp>
        <p:nvGrpSpPr>
          <p:cNvPr id="111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1DB5C144-10F0-DEE8-BB68-DD4B066AE91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028127" y="236880"/>
            <a:ext cx="1828800" cy="5999890"/>
            <a:chOff x="5442213" y="-1146472"/>
            <a:chExt cx="1828800" cy="5999890"/>
          </a:xfrm>
        </p:grpSpPr>
        <p:sp>
          <p:nvSpPr>
            <p:cNvPr id="11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C4038BF6-124E-DF20-B838-A075AF94511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442213" y="-888637"/>
              <a:ext cx="1828800" cy="57420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ko-KR" altLang="en-US" sz="900" b="1" dirty="0">
                  <a:solidFill>
                    <a:schemeClr val="tx1"/>
                  </a:solidFill>
                </a:rPr>
                <a:t>○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Admin 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메인 화면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-1</a:t>
              </a:r>
            </a:p>
            <a:p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900" b="1" dirty="0">
                  <a:solidFill>
                    <a:schemeClr val="tx1"/>
                  </a:solidFill>
                </a:rPr>
                <a:t>[1] 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로그인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ID 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표기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- </a:t>
              </a:r>
              <a:r>
                <a:rPr lang="ko-KR" altLang="en-US" sz="900" dirty="0">
                  <a:solidFill>
                    <a:schemeClr val="tx1"/>
                  </a:solidFill>
                </a:rPr>
                <a:t>관리자 </a:t>
              </a:r>
              <a:r>
                <a:rPr lang="en-US" altLang="ko-KR" sz="900" dirty="0">
                  <a:solidFill>
                    <a:schemeClr val="tx1"/>
                  </a:solidFill>
                </a:rPr>
                <a:t>ID </a:t>
              </a:r>
              <a:r>
                <a:rPr lang="ko-KR" altLang="en-US" sz="900" dirty="0">
                  <a:solidFill>
                    <a:schemeClr val="tx1"/>
                  </a:solidFill>
                </a:rPr>
                <a:t>표기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900" b="1" dirty="0">
                  <a:solidFill>
                    <a:schemeClr val="tx1"/>
                  </a:solidFill>
                </a:rPr>
                <a:t>[2] 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자주 이용 메뉴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- </a:t>
              </a:r>
              <a:r>
                <a:rPr lang="ko-KR" altLang="en-US" sz="900" dirty="0">
                  <a:solidFill>
                    <a:schemeClr val="tx1"/>
                  </a:solidFill>
                </a:rPr>
                <a:t>관리자 </a:t>
              </a:r>
              <a:r>
                <a:rPr lang="en-US" altLang="ko-KR" sz="900" dirty="0">
                  <a:solidFill>
                    <a:schemeClr val="tx1"/>
                  </a:solidFill>
                </a:rPr>
                <a:t>ID</a:t>
              </a:r>
              <a:r>
                <a:rPr lang="ko-KR" altLang="en-US" sz="900" dirty="0">
                  <a:solidFill>
                    <a:schemeClr val="tx1"/>
                  </a:solidFill>
                </a:rPr>
                <a:t>별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자주 이용하는 메뉴 노출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altLang="ko-KR" sz="900" b="1" dirty="0">
                  <a:solidFill>
                    <a:schemeClr val="tx1"/>
                  </a:solidFill>
                </a:rPr>
                <a:t>- </a:t>
              </a:r>
              <a:r>
                <a:rPr lang="ko-KR" altLang="en-US" sz="900" dirty="0">
                  <a:solidFill>
                    <a:schemeClr val="tx1"/>
                  </a:solidFill>
                </a:rPr>
                <a:t>관리자 </a:t>
              </a:r>
              <a:r>
                <a:rPr lang="en-US" altLang="ko-KR" sz="900" dirty="0">
                  <a:solidFill>
                    <a:schemeClr val="tx1"/>
                  </a:solidFill>
                </a:rPr>
                <a:t>ID</a:t>
              </a:r>
              <a:r>
                <a:rPr lang="ko-KR" altLang="en-US" sz="900" dirty="0">
                  <a:solidFill>
                    <a:schemeClr val="tx1"/>
                  </a:solidFill>
                </a:rPr>
                <a:t>가 이용한 메뉴 카운트 필요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900" b="1" dirty="0">
                  <a:solidFill>
                    <a:schemeClr val="tx1"/>
                  </a:solidFill>
                </a:rPr>
                <a:t>[3] 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호스팅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/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도메인 만료일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- </a:t>
              </a:r>
              <a:r>
                <a:rPr lang="ko-KR" altLang="en-US" sz="900" dirty="0">
                  <a:solidFill>
                    <a:schemeClr val="tx1"/>
                  </a:solidFill>
                </a:rPr>
                <a:t>설정된 일정으로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D-day </a:t>
              </a:r>
              <a:r>
                <a:rPr lang="ko-KR" altLang="en-US" sz="900" dirty="0">
                  <a:solidFill>
                    <a:schemeClr val="tx1"/>
                  </a:solidFill>
                </a:rPr>
                <a:t>기능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- </a:t>
              </a:r>
              <a:r>
                <a:rPr lang="ko-KR" altLang="en-US" sz="900" dirty="0">
                  <a:solidFill>
                    <a:schemeClr val="tx1"/>
                  </a:solidFill>
                </a:rPr>
                <a:t>설정 버튼 클릭 시 설정 팝업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900" b="1" dirty="0">
                  <a:solidFill>
                    <a:schemeClr val="tx1"/>
                  </a:solidFill>
                </a:rPr>
                <a:t>[4] Today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 현황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- </a:t>
              </a:r>
              <a:r>
                <a:rPr lang="ko-KR" altLang="en-US" sz="900" dirty="0">
                  <a:solidFill>
                    <a:schemeClr val="tx1"/>
                  </a:solidFill>
                </a:rPr>
                <a:t>항목별 금일 집계한 통계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정보 표기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900" b="1" dirty="0">
                  <a:solidFill>
                    <a:schemeClr val="tx1"/>
                  </a:solidFill>
                </a:rPr>
                <a:t>[5] 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미처리 현황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- </a:t>
              </a:r>
              <a:r>
                <a:rPr lang="ko-KR" altLang="en-US" sz="900" dirty="0">
                  <a:solidFill>
                    <a:schemeClr val="tx1"/>
                  </a:solidFill>
                </a:rPr>
                <a:t>불편</a:t>
              </a:r>
              <a:r>
                <a:rPr lang="en-US" altLang="ko-KR" sz="900" dirty="0">
                  <a:solidFill>
                    <a:schemeClr val="tx1"/>
                  </a:solidFill>
                </a:rPr>
                <a:t>/</a:t>
              </a:r>
              <a:r>
                <a:rPr lang="ko-KR" altLang="en-US" sz="900" dirty="0">
                  <a:solidFill>
                    <a:schemeClr val="tx1"/>
                  </a:solidFill>
                </a:rPr>
                <a:t>불만사항 신고 </a:t>
              </a:r>
              <a:r>
                <a:rPr lang="en-US" altLang="ko-KR" sz="900" dirty="0">
                  <a:solidFill>
                    <a:schemeClr val="tx1"/>
                  </a:solidFill>
                </a:rPr>
                <a:t>: [</a:t>
              </a:r>
              <a:r>
                <a:rPr lang="ko-KR" altLang="en-US" sz="900" dirty="0">
                  <a:solidFill>
                    <a:schemeClr val="tx1"/>
                  </a:solidFill>
                </a:rPr>
                <a:t>게시판 </a:t>
              </a:r>
              <a:r>
                <a:rPr lang="en-US" altLang="ko-KR" sz="900" dirty="0">
                  <a:solidFill>
                    <a:schemeClr val="tx1"/>
                  </a:solidFill>
                </a:rPr>
                <a:t>&gt; </a:t>
              </a:r>
              <a:r>
                <a:rPr lang="ko-KR" altLang="en-US" sz="900" dirty="0">
                  <a:solidFill>
                    <a:schemeClr val="tx1"/>
                  </a:solidFill>
                </a:rPr>
                <a:t>불편</a:t>
              </a:r>
              <a:r>
                <a:rPr lang="en-US" altLang="ko-KR" sz="900" dirty="0">
                  <a:solidFill>
                    <a:schemeClr val="tx1"/>
                  </a:solidFill>
                </a:rPr>
                <a:t>/</a:t>
              </a:r>
              <a:r>
                <a:rPr lang="ko-KR" altLang="en-US" sz="900" dirty="0">
                  <a:solidFill>
                    <a:schemeClr val="tx1"/>
                  </a:solidFill>
                </a:rPr>
                <a:t>불만사항 접수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 미처리 신고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ko-KR" altLang="en-US" sz="900" dirty="0">
                  <a:solidFill>
                    <a:schemeClr val="tx1"/>
                  </a:solidFill>
                </a:rPr>
                <a:t> 개수 표기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- </a:t>
              </a:r>
              <a:r>
                <a:rPr lang="ko-KR" altLang="en-US" sz="900" dirty="0">
                  <a:solidFill>
                    <a:schemeClr val="tx1"/>
                  </a:solidFill>
                </a:rPr>
                <a:t>커뮤니티 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답변하지 않은 문의 개수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1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069B783B-A993-A58C-3D16-AF8AABAA1A0C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42213" y="-1146472"/>
              <a:ext cx="977960" cy="2339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EFED37-8BFF-9833-4DA9-46CA1BE5A765}"/>
              </a:ext>
            </a:extLst>
          </p:cNvPr>
          <p:cNvSpPr/>
          <p:nvPr/>
        </p:nvSpPr>
        <p:spPr bwMode="auto">
          <a:xfrm>
            <a:off x="3712532" y="3007637"/>
            <a:ext cx="2998416" cy="226310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E0E88-AC2D-7849-2F80-1239681DFC4F}"/>
              </a:ext>
            </a:extLst>
          </p:cNvPr>
          <p:cNvSpPr txBox="1"/>
          <p:nvPr/>
        </p:nvSpPr>
        <p:spPr>
          <a:xfrm>
            <a:off x="3768006" y="3055481"/>
            <a:ext cx="290623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dirty="0"/>
              <a:t>Today</a:t>
            </a:r>
            <a:r>
              <a:rPr lang="ko-KR" altLang="en-US" sz="900" dirty="0"/>
              <a:t> 현황 </a:t>
            </a:r>
            <a:r>
              <a:rPr lang="en-US" altLang="ko-KR" sz="900" dirty="0"/>
              <a:t>{</a:t>
            </a:r>
            <a:r>
              <a:rPr lang="ko-KR" altLang="en-US" sz="900" dirty="0"/>
              <a:t>오늘 날짜</a:t>
            </a:r>
            <a:r>
              <a:rPr lang="en-US" altLang="ko-KR" sz="900" dirty="0"/>
              <a:t>} </a:t>
            </a:r>
            <a:endParaRPr lang="ko-KR" altLang="en-US" sz="9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4CD8EFF-5431-E23F-018B-A18A5ED1F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01258"/>
              </p:ext>
            </p:extLst>
          </p:nvPr>
        </p:nvGraphicFramePr>
        <p:xfrm>
          <a:off x="4151347" y="3640986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회원 가입 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{00}</a:t>
                      </a:r>
                      <a:r>
                        <a:rPr lang="ko-KR" altLang="en-US" sz="900" b="0" dirty="0"/>
                        <a:t>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149AB40-1CFD-124F-D221-FAB1EBC6C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295858"/>
              </p:ext>
            </p:extLst>
          </p:nvPr>
        </p:nvGraphicFramePr>
        <p:xfrm>
          <a:off x="5339645" y="3650512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회원탈퇴 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{00}</a:t>
                      </a:r>
                      <a:r>
                        <a:rPr lang="ko-KR" altLang="en-US" sz="900" b="0" dirty="0"/>
                        <a:t>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2B5B12A-7967-FE4C-DB41-645B08A51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015284"/>
              </p:ext>
            </p:extLst>
          </p:nvPr>
        </p:nvGraphicFramePr>
        <p:xfrm>
          <a:off x="4151347" y="4439732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리뷰 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{00}</a:t>
                      </a:r>
                      <a:r>
                        <a:rPr lang="ko-KR" altLang="en-US" sz="900" b="0" dirty="0"/>
                        <a:t>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D7C7400-4D55-C8AF-A8F6-8E87663A7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525060"/>
              </p:ext>
            </p:extLst>
          </p:nvPr>
        </p:nvGraphicFramePr>
        <p:xfrm>
          <a:off x="5339645" y="446005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페이지 </a:t>
                      </a:r>
                      <a:r>
                        <a:rPr lang="ko-KR" altLang="en-US" sz="900" b="0" dirty="0" err="1"/>
                        <a:t>뷰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{00}</a:t>
                      </a:r>
                      <a:r>
                        <a:rPr lang="ko-KR" altLang="en-US" sz="900" b="0" dirty="0"/>
                        <a:t>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40F72C-533A-719E-15E6-56C7F18F0B29}"/>
              </a:ext>
            </a:extLst>
          </p:cNvPr>
          <p:cNvSpPr/>
          <p:nvPr/>
        </p:nvSpPr>
        <p:spPr bwMode="auto">
          <a:xfrm>
            <a:off x="1252452" y="3007637"/>
            <a:ext cx="2369766" cy="226310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A5DB85-6FD8-966D-E3EF-4F45BAA5911A}"/>
              </a:ext>
            </a:extLst>
          </p:cNvPr>
          <p:cNvSpPr txBox="1"/>
          <p:nvPr/>
        </p:nvSpPr>
        <p:spPr>
          <a:xfrm>
            <a:off x="2483275" y="4457131"/>
            <a:ext cx="917239" cy="5078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도메인 만료일</a:t>
            </a:r>
            <a:endParaRPr lang="en-US" altLang="ko-KR" sz="900" b="1" dirty="0"/>
          </a:p>
          <a:p>
            <a:r>
              <a:rPr lang="en-US" altLang="ko-KR" sz="900" dirty="0"/>
              <a:t>- 2022-09-01</a:t>
            </a:r>
          </a:p>
          <a:p>
            <a:r>
              <a:rPr lang="en-US" altLang="ko-KR" sz="900" dirty="0"/>
              <a:t>- 000</a:t>
            </a:r>
            <a:r>
              <a:rPr lang="ko-KR" altLang="en-US" sz="900" dirty="0"/>
              <a:t>일 남음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4AE596-E09C-B04C-E670-A700F71E52C2}"/>
              </a:ext>
            </a:extLst>
          </p:cNvPr>
          <p:cNvSpPr txBox="1"/>
          <p:nvPr/>
        </p:nvSpPr>
        <p:spPr>
          <a:xfrm>
            <a:off x="1395597" y="4457131"/>
            <a:ext cx="917239" cy="5078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호스팅</a:t>
            </a:r>
            <a:r>
              <a:rPr lang="ko-KR" altLang="en-US" sz="900" b="1" dirty="0"/>
              <a:t> 만료일</a:t>
            </a:r>
            <a:endParaRPr lang="en-US" altLang="ko-KR" sz="900" b="1" dirty="0"/>
          </a:p>
          <a:p>
            <a:r>
              <a:rPr lang="en-US" altLang="ko-KR" sz="900" dirty="0"/>
              <a:t>- 2022-09-01</a:t>
            </a:r>
          </a:p>
          <a:p>
            <a:r>
              <a:rPr lang="en-US" altLang="ko-KR" sz="900" dirty="0"/>
              <a:t>- 000</a:t>
            </a:r>
            <a:r>
              <a:rPr lang="ko-KR" altLang="en-US" sz="900" dirty="0"/>
              <a:t>일 남음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9D4BF2-B353-8EEB-D982-189AC1DD26E4}"/>
              </a:ext>
            </a:extLst>
          </p:cNvPr>
          <p:cNvSpPr/>
          <p:nvPr/>
        </p:nvSpPr>
        <p:spPr bwMode="auto">
          <a:xfrm>
            <a:off x="6827207" y="3007637"/>
            <a:ext cx="2036390" cy="225358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FDDCA-EB38-665F-5C98-438188BCB3D6}"/>
              </a:ext>
            </a:extLst>
          </p:cNvPr>
          <p:cNvSpPr txBox="1"/>
          <p:nvPr/>
        </p:nvSpPr>
        <p:spPr>
          <a:xfrm>
            <a:off x="6897083" y="3055481"/>
            <a:ext cx="1928962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/>
              <a:t>미처리 현황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6B8480C-0082-6A0B-638C-AC5767D35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561117"/>
              </p:ext>
            </p:extLst>
          </p:nvPr>
        </p:nvGraphicFramePr>
        <p:xfrm>
          <a:off x="7282931" y="4311384"/>
          <a:ext cx="1147362" cy="808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커뮤니티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{00}</a:t>
                      </a:r>
                      <a:r>
                        <a:rPr lang="ko-KR" altLang="en-US" sz="900" b="0" dirty="0"/>
                        <a:t>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4C63BA1-6716-3A04-A169-74289FBE7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131918"/>
              </p:ext>
            </p:extLst>
          </p:nvPr>
        </p:nvGraphicFramePr>
        <p:xfrm>
          <a:off x="7282932" y="3429000"/>
          <a:ext cx="1147362" cy="695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baseline="0" dirty="0"/>
                        <a:t>불편</a:t>
                      </a:r>
                      <a:r>
                        <a:rPr lang="en-US" altLang="ko-KR" sz="900" b="0" baseline="0" dirty="0"/>
                        <a:t>/</a:t>
                      </a:r>
                      <a:r>
                        <a:rPr lang="ko-KR" altLang="en-US" sz="900" b="0" baseline="0" dirty="0"/>
                        <a:t>불만사항 신고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{00}</a:t>
                      </a:r>
                      <a:r>
                        <a:rPr lang="ko-KR" altLang="en-US" sz="900" b="0" dirty="0"/>
                        <a:t>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30A96F-60B7-3905-1F2F-52F70A79EDC0}"/>
              </a:ext>
            </a:extLst>
          </p:cNvPr>
          <p:cNvSpPr/>
          <p:nvPr/>
        </p:nvSpPr>
        <p:spPr>
          <a:xfrm>
            <a:off x="1307755" y="3250327"/>
            <a:ext cx="9861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{</a:t>
            </a:r>
            <a:r>
              <a:rPr lang="ko-KR" altLang="en-US" sz="900" dirty="0"/>
              <a:t>로그인 </a:t>
            </a:r>
            <a:r>
              <a:rPr lang="en-US" altLang="ko-KR" sz="900" dirty="0"/>
              <a:t>ID</a:t>
            </a:r>
            <a:r>
              <a:rPr lang="ko-KR" altLang="en-US" sz="900" dirty="0"/>
              <a:t>표기</a:t>
            </a:r>
            <a:r>
              <a:rPr lang="en-US" altLang="ko-KR" sz="900" dirty="0"/>
              <a:t>}</a:t>
            </a:r>
            <a:endParaRPr lang="ko-KR" altLang="en-US" sz="9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4D378DF-5825-BE4E-4026-955640B71E81}"/>
              </a:ext>
            </a:extLst>
          </p:cNvPr>
          <p:cNvGrpSpPr/>
          <p:nvPr/>
        </p:nvGrpSpPr>
        <p:grpSpPr>
          <a:xfrm>
            <a:off x="3226440" y="4810908"/>
            <a:ext cx="195436" cy="167606"/>
            <a:chOff x="985664" y="2737520"/>
            <a:chExt cx="195436" cy="167606"/>
          </a:xfrm>
        </p:grpSpPr>
        <p:pic>
          <p:nvPicPr>
            <p:cNvPr id="22" name="Picture 2" descr="C:\Users\이정원\Desktop\1476796344_cog.png">
              <a:extLst>
                <a:ext uri="{FF2B5EF4-FFF2-40B4-BE49-F238E27FC236}">
                  <a16:creationId xmlns:a16="http://schemas.microsoft.com/office/drawing/2014/main" id="{8C35A385-C35C-2FD5-9319-688A20E8D6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475" y="2740025"/>
              <a:ext cx="155575" cy="15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5178F8-CF7B-3E36-0791-B1BA1DAC300A}"/>
                </a:ext>
              </a:extLst>
            </p:cNvPr>
            <p:cNvSpPr/>
            <p:nvPr/>
          </p:nvSpPr>
          <p:spPr bwMode="auto">
            <a:xfrm>
              <a:off x="985664" y="2737520"/>
              <a:ext cx="195436" cy="167606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900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C5AC669-6A73-5AC8-F992-CA318B46AEB9}"/>
              </a:ext>
            </a:extLst>
          </p:cNvPr>
          <p:cNvSpPr txBox="1"/>
          <p:nvPr/>
        </p:nvSpPr>
        <p:spPr>
          <a:xfrm>
            <a:off x="1295424" y="3055481"/>
            <a:ext cx="2300849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/>
              <a:t>자주 이용 메뉴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CB66E97-B06A-69FA-AD9E-5A635A99BC2D}"/>
              </a:ext>
            </a:extLst>
          </p:cNvPr>
          <p:cNvSpPr/>
          <p:nvPr/>
        </p:nvSpPr>
        <p:spPr bwMode="auto">
          <a:xfrm>
            <a:off x="1405876" y="3605215"/>
            <a:ext cx="558992" cy="558992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정책</a:t>
            </a:r>
            <a:endParaRPr lang="en-US" altLang="ko-KR" sz="900" dirty="0"/>
          </a:p>
          <a:p>
            <a:pPr algn="ctr"/>
            <a:r>
              <a:rPr lang="ko-KR" altLang="en-US" sz="900" dirty="0"/>
              <a:t>관리</a:t>
            </a:r>
            <a:endParaRPr lang="en-US" altLang="ko-KR" sz="9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E27F134-B067-2E53-0638-72D79D5EFA5A}"/>
              </a:ext>
            </a:extLst>
          </p:cNvPr>
          <p:cNvSpPr/>
          <p:nvPr/>
        </p:nvSpPr>
        <p:spPr bwMode="auto">
          <a:xfrm>
            <a:off x="2139301" y="3605215"/>
            <a:ext cx="558992" cy="558992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통계</a:t>
            </a:r>
            <a:endParaRPr lang="en-US" altLang="ko-KR" sz="9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74A2529-6146-A0F8-F221-1EBC04B76B0A}"/>
              </a:ext>
            </a:extLst>
          </p:cNvPr>
          <p:cNvSpPr/>
          <p:nvPr/>
        </p:nvSpPr>
        <p:spPr bwMode="auto">
          <a:xfrm>
            <a:off x="2863201" y="3614740"/>
            <a:ext cx="558992" cy="558992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커뮤니티</a:t>
            </a:r>
            <a:endParaRPr lang="en-US" altLang="ko-KR" sz="900" dirty="0"/>
          </a:p>
          <a:p>
            <a:pPr algn="ctr"/>
            <a:r>
              <a:rPr lang="ko-KR" altLang="en-US" sz="900" dirty="0"/>
              <a:t>관리</a:t>
            </a:r>
            <a:endParaRPr lang="en-US" altLang="ko-KR" sz="9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FA70BEE-01B0-06BB-667D-177559FFCEDF}"/>
              </a:ext>
            </a:extLst>
          </p:cNvPr>
          <p:cNvSpPr/>
          <p:nvPr/>
        </p:nvSpPr>
        <p:spPr>
          <a:xfrm>
            <a:off x="1314013" y="433173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1A03637-FD39-103B-ABCA-025E9E3872B7}"/>
              </a:ext>
            </a:extLst>
          </p:cNvPr>
          <p:cNvSpPr/>
          <p:nvPr/>
        </p:nvSpPr>
        <p:spPr>
          <a:xfrm>
            <a:off x="2399863" y="435078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F20E8C9-3F18-D1C6-03D5-48518A106449}"/>
              </a:ext>
            </a:extLst>
          </p:cNvPr>
          <p:cNvSpPr/>
          <p:nvPr/>
        </p:nvSpPr>
        <p:spPr>
          <a:xfrm>
            <a:off x="4368810" y="302075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7624D95-B53D-040D-D14B-2685C2E9F879}"/>
              </a:ext>
            </a:extLst>
          </p:cNvPr>
          <p:cNvSpPr/>
          <p:nvPr/>
        </p:nvSpPr>
        <p:spPr>
          <a:xfrm>
            <a:off x="7282931" y="302635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AA53C6F-D94E-F8E9-59AF-3C34CD3564F9}"/>
              </a:ext>
            </a:extLst>
          </p:cNvPr>
          <p:cNvSpPr/>
          <p:nvPr/>
        </p:nvSpPr>
        <p:spPr>
          <a:xfrm>
            <a:off x="1812553" y="302635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E344FFD-6D7C-0028-8510-59496DCF05C8}"/>
              </a:ext>
            </a:extLst>
          </p:cNvPr>
          <p:cNvSpPr/>
          <p:nvPr/>
        </p:nvSpPr>
        <p:spPr bwMode="auto">
          <a:xfrm>
            <a:off x="1364792" y="3539056"/>
            <a:ext cx="2136877" cy="709432"/>
          </a:xfrm>
          <a:prstGeom prst="rect">
            <a:avLst/>
          </a:prstGeom>
          <a:noFill/>
          <a:ln w="9525" algn="ctr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08646C4-07C0-49C9-684D-79464E14BE9D}"/>
              </a:ext>
            </a:extLst>
          </p:cNvPr>
          <p:cNvSpPr/>
          <p:nvPr/>
        </p:nvSpPr>
        <p:spPr>
          <a:xfrm>
            <a:off x="1246375" y="348291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9012813-FCC8-0C6E-7C1D-960A312A6716}"/>
              </a:ext>
            </a:extLst>
          </p:cNvPr>
          <p:cNvGrpSpPr/>
          <p:nvPr/>
        </p:nvGrpSpPr>
        <p:grpSpPr>
          <a:xfrm>
            <a:off x="2137694" y="4810908"/>
            <a:ext cx="195436" cy="167606"/>
            <a:chOff x="985664" y="2737520"/>
            <a:chExt cx="195436" cy="167606"/>
          </a:xfrm>
        </p:grpSpPr>
        <p:pic>
          <p:nvPicPr>
            <p:cNvPr id="36" name="Picture 2" descr="C:\Users\이정원\Desktop\1476796344_cog.png">
              <a:extLst>
                <a:ext uri="{FF2B5EF4-FFF2-40B4-BE49-F238E27FC236}">
                  <a16:creationId xmlns:a16="http://schemas.microsoft.com/office/drawing/2014/main" id="{6BA87D6E-2932-1E29-B1E3-970B418A1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475" y="2740025"/>
              <a:ext cx="155575" cy="15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394D462-DC4F-7405-0AAA-2F6F1099F70B}"/>
                </a:ext>
              </a:extLst>
            </p:cNvPr>
            <p:cNvSpPr/>
            <p:nvPr/>
          </p:nvSpPr>
          <p:spPr bwMode="auto">
            <a:xfrm>
              <a:off x="985664" y="2737520"/>
              <a:ext cx="195436" cy="167606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320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A0A38-9144-5D8A-1CF6-01E2C5AB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4" y="150638"/>
            <a:ext cx="10515600" cy="315912"/>
          </a:xfrm>
        </p:spPr>
        <p:txBody>
          <a:bodyPr>
            <a:noAutofit/>
          </a:bodyPr>
          <a:lstStyle/>
          <a:p>
            <a:r>
              <a:rPr lang="ko-KR" altLang="en-US" sz="2400" dirty="0" err="1"/>
              <a:t>로그인화면</a:t>
            </a:r>
            <a:endParaRPr lang="ko-KR" altLang="en-US" sz="2400" dirty="0"/>
          </a:p>
        </p:txBody>
      </p:sp>
      <p:cxnSp>
        <p:nvCxnSpPr>
          <p:cNvPr id="4" name="Line">
            <a:extLst>
              <a:ext uri="{FF2B5EF4-FFF2-40B4-BE49-F238E27FC236}">
                <a16:creationId xmlns:a16="http://schemas.microsoft.com/office/drawing/2014/main" id="{8FDD26A9-6B1F-E80B-A256-3DB57D987A2B}"/>
              </a:ext>
            </a:extLst>
          </p:cNvPr>
          <p:cNvCxnSpPr>
            <a:cxnSpLocks/>
          </p:cNvCxnSpPr>
          <p:nvPr/>
        </p:nvCxnSpPr>
        <p:spPr bwMode="auto">
          <a:xfrm>
            <a:off x="660111" y="1240757"/>
            <a:ext cx="11012600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1B7D14-9A62-6DD4-01BA-FDE53D22C08E}"/>
              </a:ext>
            </a:extLst>
          </p:cNvPr>
          <p:cNvSpPr txBox="1"/>
          <p:nvPr/>
        </p:nvSpPr>
        <p:spPr>
          <a:xfrm>
            <a:off x="660111" y="773981"/>
            <a:ext cx="1586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MONOTT</a:t>
            </a:r>
            <a:endParaRPr lang="ko-KR" altLang="en-US" sz="2800" dirty="0"/>
          </a:p>
        </p:txBody>
      </p:sp>
      <p:graphicFrame>
        <p:nvGraphicFramePr>
          <p:cNvPr id="35" name="표 35">
            <a:extLst>
              <a:ext uri="{FF2B5EF4-FFF2-40B4-BE49-F238E27FC236}">
                <a16:creationId xmlns:a16="http://schemas.microsoft.com/office/drawing/2014/main" id="{55241103-0060-56C9-D9A7-7EFD0AF60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457647"/>
              </p:ext>
            </p:extLst>
          </p:nvPr>
        </p:nvGraphicFramePr>
        <p:xfrm>
          <a:off x="3381021" y="2210930"/>
          <a:ext cx="3589867" cy="122992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89867">
                  <a:extLst>
                    <a:ext uri="{9D8B030D-6E8A-4147-A177-3AD203B41FA5}">
                      <a16:colId xmlns:a16="http://schemas.microsoft.com/office/drawing/2014/main" val="2607432025"/>
                    </a:ext>
                  </a:extLst>
                </a:gridCol>
              </a:tblGrid>
              <a:tr h="6149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이메일</a:t>
                      </a:r>
                      <a:r>
                        <a:rPr lang="en-US" altLang="ko-KR" b="0" i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(example@gmail.com)</a:t>
                      </a:r>
                      <a:endParaRPr lang="ko-KR" altLang="en-US" b="0" i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313006"/>
                  </a:ext>
                </a:extLst>
              </a:tr>
              <a:tr h="6149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비밀번호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031939"/>
                  </a:ext>
                </a:extLst>
              </a:tr>
            </a:tbl>
          </a:graphicData>
        </a:graphic>
      </p:graphicFrame>
      <p:cxnSp>
        <p:nvCxnSpPr>
          <p:cNvPr id="36" name="Line">
            <a:extLst>
              <a:ext uri="{FF2B5EF4-FFF2-40B4-BE49-F238E27FC236}">
                <a16:creationId xmlns:a16="http://schemas.microsoft.com/office/drawing/2014/main" id="{29F29479-72BE-CB6D-38E6-D90DDC93985E}"/>
              </a:ext>
            </a:extLst>
          </p:cNvPr>
          <p:cNvCxnSpPr>
            <a:cxnSpLocks/>
            <a:stCxn id="35" idx="1"/>
            <a:endCxn id="35" idx="3"/>
          </p:cNvCxnSpPr>
          <p:nvPr/>
        </p:nvCxnSpPr>
        <p:spPr bwMode="auto">
          <a:xfrm>
            <a:off x="3381021" y="2825892"/>
            <a:ext cx="3589867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7765D26-C734-1C63-8A7A-3AFD07457D22}"/>
              </a:ext>
            </a:extLst>
          </p:cNvPr>
          <p:cNvSpPr txBox="1"/>
          <p:nvPr/>
        </p:nvSpPr>
        <p:spPr>
          <a:xfrm>
            <a:off x="3307645" y="1697298"/>
            <a:ext cx="107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2" name="순서도: 수행의 시작/종료 41">
            <a:extLst>
              <a:ext uri="{FF2B5EF4-FFF2-40B4-BE49-F238E27FC236}">
                <a16:creationId xmlns:a16="http://schemas.microsoft.com/office/drawing/2014/main" id="{8EE18A62-F5DB-B3B9-6B7D-1EB48E43D0D4}"/>
              </a:ext>
            </a:extLst>
          </p:cNvPr>
          <p:cNvSpPr/>
          <p:nvPr/>
        </p:nvSpPr>
        <p:spPr>
          <a:xfrm>
            <a:off x="3454398" y="3739868"/>
            <a:ext cx="3443111" cy="67733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BF375E7-B3B8-2ED8-119D-61A59B7AF93F}"/>
              </a:ext>
            </a:extLst>
          </p:cNvPr>
          <p:cNvSpPr/>
          <p:nvPr/>
        </p:nvSpPr>
        <p:spPr bwMode="auto">
          <a:xfrm>
            <a:off x="3297888" y="5160702"/>
            <a:ext cx="5002050" cy="1284465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이용자 화면에서 회원 가입한 후 아래의 정보로 연락해 주세요</a:t>
            </a:r>
            <a:r>
              <a:rPr lang="en-US" altLang="ko-KR" sz="1400" dirty="0"/>
              <a:t>!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홍길동 과장 </a:t>
            </a:r>
            <a:r>
              <a:rPr lang="en-US" altLang="ko-KR" sz="1400" dirty="0"/>
              <a:t>/ 000-0000-0000 / admin@style.co.kr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아이디와 비밀번호는 이용자 화면에서 찾을 수 있습니다</a:t>
            </a:r>
            <a:r>
              <a:rPr lang="en-US" altLang="ko-KR" sz="1400" dirty="0"/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F46CEA0-EFED-2C4A-5FF5-3B0C02B56C84}"/>
              </a:ext>
            </a:extLst>
          </p:cNvPr>
          <p:cNvSpPr/>
          <p:nvPr/>
        </p:nvSpPr>
        <p:spPr bwMode="auto">
          <a:xfrm>
            <a:off x="3297888" y="4716216"/>
            <a:ext cx="3528392" cy="4444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dirty="0"/>
              <a:t>관리자 계정 생성 안내</a:t>
            </a:r>
            <a:endParaRPr lang="en-US" altLang="ko-KR" sz="1400" dirty="0"/>
          </a:p>
        </p:txBody>
      </p:sp>
      <p:grpSp>
        <p:nvGrpSpPr>
          <p:cNvPr id="51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AB798363-9C38-D3BF-F62D-A80DB1C62D7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9843911" y="1629834"/>
            <a:ext cx="1828800" cy="3996584"/>
            <a:chOff x="595686" y="1184134"/>
            <a:chExt cx="1828800" cy="1678300"/>
          </a:xfrm>
        </p:grpSpPr>
        <p:sp>
          <p:nvSpPr>
            <p:cNvPr id="5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C575DC84-B1D2-CFA5-2273-4A132D9F6EFC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6" y="1216514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/>
                  </a:solidFill>
                </a:rPr>
                <a:t>Admin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로그인 화면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1400" b="1" dirty="0">
                  <a:solidFill>
                    <a:schemeClr val="tx1"/>
                  </a:solidFill>
                </a:rPr>
                <a:t>{1}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로그인 가능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꼐정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r>
                <a:rPr lang="en-US" altLang="ko-KR" sz="1400" b="1" dirty="0">
                  <a:solidFill>
                    <a:schemeClr val="tx1"/>
                  </a:solidFill>
                </a:rPr>
                <a:t>-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계정 레벨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3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이상만 로그인 가능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r>
                <a:rPr lang="en-US" altLang="ko-KR" sz="1400" b="1" dirty="0">
                  <a:solidFill>
                    <a:schemeClr val="tx1"/>
                  </a:solidFill>
                </a:rPr>
                <a:t>-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계정 레벨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3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이하가 로그인하거나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,</a:t>
              </a:r>
            </a:p>
            <a:p>
              <a:r>
                <a:rPr lang="ko-KR" altLang="en-US" sz="1400" b="1" dirty="0">
                  <a:solidFill>
                    <a:schemeClr val="tx1"/>
                  </a:solidFill>
                </a:rPr>
                <a:t>아이디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/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비밀번호가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일치하지않을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경우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:alert(‘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아이디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/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비밀번호가 일치하지 않습니다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.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다시입력해주세요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!’)</a:t>
              </a:r>
            </a:p>
            <a:p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8549438-C59D-FE48-BE8E-D0338835CE5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648509" y="1184134"/>
              <a:ext cx="1586378" cy="13700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384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AACD2-C019-FB83-17E0-33334676E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" y="152576"/>
            <a:ext cx="10515600" cy="402519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Gnb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251E1-7191-8273-4962-74C3E6894029}"/>
              </a:ext>
            </a:extLst>
          </p:cNvPr>
          <p:cNvSpPr txBox="1"/>
          <p:nvPr/>
        </p:nvSpPr>
        <p:spPr>
          <a:xfrm>
            <a:off x="296334" y="767644"/>
            <a:ext cx="294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MONOTT(Admin)</a:t>
            </a:r>
            <a:endParaRPr lang="ko-KR" altLang="en-US" sz="2800" dirty="0"/>
          </a:p>
        </p:txBody>
      </p:sp>
      <p:sp>
        <p:nvSpPr>
          <p:cNvPr id="45" name="Button">
            <a:extLst>
              <a:ext uri="{FF2B5EF4-FFF2-40B4-BE49-F238E27FC236}">
                <a16:creationId xmlns:a16="http://schemas.microsoft.com/office/drawing/2014/main" id="{CA3B77E1-9096-0195-98A6-800FF570F5FA}"/>
              </a:ext>
            </a:extLst>
          </p:cNvPr>
          <p:cNvSpPr>
            <a:spLocks/>
          </p:cNvSpPr>
          <p:nvPr/>
        </p:nvSpPr>
        <p:spPr bwMode="auto">
          <a:xfrm>
            <a:off x="6269419" y="964045"/>
            <a:ext cx="1734222" cy="322659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이용자 화면보기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EDAE82BA-2E67-895F-917E-D72FD54999C5}"/>
              </a:ext>
            </a:extLst>
          </p:cNvPr>
          <p:cNvSpPr>
            <a:spLocks/>
          </p:cNvSpPr>
          <p:nvPr/>
        </p:nvSpPr>
        <p:spPr bwMode="auto">
          <a:xfrm>
            <a:off x="8430293" y="977047"/>
            <a:ext cx="1269275" cy="322659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F7D12628-AEF0-558C-9537-D17C60A69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394596"/>
              </p:ext>
            </p:extLst>
          </p:nvPr>
        </p:nvGraphicFramePr>
        <p:xfrm>
          <a:off x="296334" y="1540638"/>
          <a:ext cx="9515878" cy="5181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08301">
                  <a:extLst>
                    <a:ext uri="{9D8B030D-6E8A-4147-A177-3AD203B41FA5}">
                      <a16:colId xmlns:a16="http://schemas.microsoft.com/office/drawing/2014/main" val="2350154648"/>
                    </a:ext>
                  </a:extLst>
                </a:gridCol>
                <a:gridCol w="1308301">
                  <a:extLst>
                    <a:ext uri="{9D8B030D-6E8A-4147-A177-3AD203B41FA5}">
                      <a16:colId xmlns:a16="http://schemas.microsoft.com/office/drawing/2014/main" val="3463170840"/>
                    </a:ext>
                  </a:extLst>
                </a:gridCol>
                <a:gridCol w="1026378">
                  <a:extLst>
                    <a:ext uri="{9D8B030D-6E8A-4147-A177-3AD203B41FA5}">
                      <a16:colId xmlns:a16="http://schemas.microsoft.com/office/drawing/2014/main" val="2026992344"/>
                    </a:ext>
                  </a:extLst>
                </a:gridCol>
                <a:gridCol w="1167339">
                  <a:extLst>
                    <a:ext uri="{9D8B030D-6E8A-4147-A177-3AD203B41FA5}">
                      <a16:colId xmlns:a16="http://schemas.microsoft.com/office/drawing/2014/main" val="2530387245"/>
                    </a:ext>
                  </a:extLst>
                </a:gridCol>
                <a:gridCol w="1167339">
                  <a:extLst>
                    <a:ext uri="{9D8B030D-6E8A-4147-A177-3AD203B41FA5}">
                      <a16:colId xmlns:a16="http://schemas.microsoft.com/office/drawing/2014/main" val="3368181119"/>
                    </a:ext>
                  </a:extLst>
                </a:gridCol>
                <a:gridCol w="1167339">
                  <a:extLst>
                    <a:ext uri="{9D8B030D-6E8A-4147-A177-3AD203B41FA5}">
                      <a16:colId xmlns:a16="http://schemas.microsoft.com/office/drawing/2014/main" val="1371728709"/>
                    </a:ext>
                  </a:extLst>
                </a:gridCol>
                <a:gridCol w="1167339">
                  <a:extLst>
                    <a:ext uri="{9D8B030D-6E8A-4147-A177-3AD203B41FA5}">
                      <a16:colId xmlns:a16="http://schemas.microsoft.com/office/drawing/2014/main" val="2159274473"/>
                    </a:ext>
                  </a:extLst>
                </a:gridCol>
                <a:gridCol w="1203542">
                  <a:extLst>
                    <a:ext uri="{9D8B030D-6E8A-4147-A177-3AD203B41FA5}">
                      <a16:colId xmlns:a16="http://schemas.microsoft.com/office/drawing/2014/main" val="2452922602"/>
                    </a:ext>
                  </a:extLst>
                </a:gridCol>
              </a:tblGrid>
              <a:tr h="461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홈페이지 소개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커뮤니티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highlight>
                            <a:srgbClr val="808080"/>
                          </a:highlight>
                        </a:rPr>
                        <a:t>게시판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배너관리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통계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정책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32499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D3F36C01-1FC5-F5B6-648F-4FA2DEB15FB7}"/>
              </a:ext>
            </a:extLst>
          </p:cNvPr>
          <p:cNvSpPr/>
          <p:nvPr/>
        </p:nvSpPr>
        <p:spPr>
          <a:xfrm>
            <a:off x="4424648" y="2921494"/>
            <a:ext cx="2847623" cy="2009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2FD0254-AFA6-CAEB-5A86-2668FB31BAB6}"/>
              </a:ext>
            </a:extLst>
          </p:cNvPr>
          <p:cNvSpPr/>
          <p:nvPr/>
        </p:nvSpPr>
        <p:spPr bwMode="auto">
          <a:xfrm>
            <a:off x="296334" y="2793315"/>
            <a:ext cx="2847622" cy="226310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025E417-A6E9-9827-44C4-5A9301CCB77D}"/>
              </a:ext>
            </a:extLst>
          </p:cNvPr>
          <p:cNvSpPr txBox="1"/>
          <p:nvPr/>
        </p:nvSpPr>
        <p:spPr>
          <a:xfrm>
            <a:off x="1493831" y="4130357"/>
            <a:ext cx="1200434" cy="5232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도메인 만료일</a:t>
            </a:r>
            <a:endParaRPr lang="en-US" altLang="ko-KR" sz="1000" b="1" dirty="0"/>
          </a:p>
          <a:p>
            <a:r>
              <a:rPr lang="en-US" altLang="ko-KR" sz="900" dirty="0"/>
              <a:t>- 2022-08-03</a:t>
            </a:r>
          </a:p>
          <a:p>
            <a:r>
              <a:rPr lang="en-US" altLang="ko-KR" sz="900" dirty="0"/>
              <a:t>- 000</a:t>
            </a:r>
            <a:r>
              <a:rPr lang="ko-KR" altLang="en-US" sz="900" dirty="0"/>
              <a:t>일 남음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492FFE-6CE4-4A77-E421-2A0E7B2C3AA3}"/>
              </a:ext>
            </a:extLst>
          </p:cNvPr>
          <p:cNvSpPr txBox="1"/>
          <p:nvPr/>
        </p:nvSpPr>
        <p:spPr>
          <a:xfrm>
            <a:off x="406153" y="4130357"/>
            <a:ext cx="1200434" cy="5232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호스팅</a:t>
            </a:r>
            <a:r>
              <a:rPr lang="ko-KR" altLang="en-US" sz="1000" b="1" dirty="0"/>
              <a:t> 만료일</a:t>
            </a:r>
            <a:endParaRPr lang="en-US" altLang="ko-KR" sz="1000" b="1" dirty="0"/>
          </a:p>
          <a:p>
            <a:r>
              <a:rPr lang="en-US" altLang="ko-KR" sz="900" dirty="0"/>
              <a:t>- 2022-08-03</a:t>
            </a:r>
          </a:p>
          <a:p>
            <a:r>
              <a:rPr lang="en-US" altLang="ko-KR" sz="900" dirty="0"/>
              <a:t>- 000</a:t>
            </a:r>
            <a:r>
              <a:rPr lang="ko-KR" altLang="en-US" sz="900" dirty="0"/>
              <a:t>일 남음</a:t>
            </a:r>
          </a:p>
        </p:txBody>
      </p:sp>
      <p:sp>
        <p:nvSpPr>
          <p:cNvPr id="60" name="모서리가 둥근 직사각형 51">
            <a:extLst>
              <a:ext uri="{FF2B5EF4-FFF2-40B4-BE49-F238E27FC236}">
                <a16:creationId xmlns:a16="http://schemas.microsoft.com/office/drawing/2014/main" id="{C3C232E0-758E-AF40-6389-9B3F0A9E6628}"/>
              </a:ext>
            </a:extLst>
          </p:cNvPr>
          <p:cNvSpPr/>
          <p:nvPr/>
        </p:nvSpPr>
        <p:spPr>
          <a:xfrm>
            <a:off x="408675" y="3801043"/>
            <a:ext cx="2518533" cy="2476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로그아웃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9D5C3A9-F8C1-EC53-AA04-9BD1AEB89FC6}"/>
              </a:ext>
            </a:extLst>
          </p:cNvPr>
          <p:cNvGrpSpPr/>
          <p:nvPr/>
        </p:nvGrpSpPr>
        <p:grpSpPr>
          <a:xfrm>
            <a:off x="1213363" y="4484139"/>
            <a:ext cx="234845" cy="167606"/>
            <a:chOff x="985664" y="2737520"/>
            <a:chExt cx="195436" cy="167606"/>
          </a:xfrm>
        </p:grpSpPr>
        <p:pic>
          <p:nvPicPr>
            <p:cNvPr id="63" name="Picture 2" descr="C:\Users\이정원\Desktop\1476796344_cog.png">
              <a:extLst>
                <a:ext uri="{FF2B5EF4-FFF2-40B4-BE49-F238E27FC236}">
                  <a16:creationId xmlns:a16="http://schemas.microsoft.com/office/drawing/2014/main" id="{0D9BB608-DE09-1D28-9B0E-57B26CA55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475" y="2740025"/>
              <a:ext cx="155575" cy="155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170539D-106B-2507-6639-77B54DE4C2AE}"/>
                </a:ext>
              </a:extLst>
            </p:cNvPr>
            <p:cNvSpPr/>
            <p:nvPr/>
          </p:nvSpPr>
          <p:spPr bwMode="auto">
            <a:xfrm>
              <a:off x="985664" y="2737520"/>
              <a:ext cx="195436" cy="167606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9E93387-429B-68BA-136C-73404C2202CF}"/>
              </a:ext>
            </a:extLst>
          </p:cNvPr>
          <p:cNvGrpSpPr/>
          <p:nvPr/>
        </p:nvGrpSpPr>
        <p:grpSpPr>
          <a:xfrm>
            <a:off x="2301917" y="4479922"/>
            <a:ext cx="234845" cy="167606"/>
            <a:chOff x="985664" y="2737520"/>
            <a:chExt cx="195436" cy="167606"/>
          </a:xfrm>
        </p:grpSpPr>
        <p:pic>
          <p:nvPicPr>
            <p:cNvPr id="66" name="Picture 2" descr="C:\Users\이정원\Desktop\1476796344_cog.png">
              <a:extLst>
                <a:ext uri="{FF2B5EF4-FFF2-40B4-BE49-F238E27FC236}">
                  <a16:creationId xmlns:a16="http://schemas.microsoft.com/office/drawing/2014/main" id="{FA445536-28BC-15B7-F290-2826CDA2E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475" y="2740025"/>
              <a:ext cx="155575" cy="155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8183B46-34A9-A010-EB32-81BF6E6E32BF}"/>
                </a:ext>
              </a:extLst>
            </p:cNvPr>
            <p:cNvSpPr/>
            <p:nvPr/>
          </p:nvSpPr>
          <p:spPr bwMode="auto">
            <a:xfrm>
              <a:off x="985664" y="2737520"/>
              <a:ext cx="195436" cy="167606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18A908A0-F91E-C940-A56F-0DA1B54A92C9}"/>
              </a:ext>
            </a:extLst>
          </p:cNvPr>
          <p:cNvSpPr txBox="1"/>
          <p:nvPr/>
        </p:nvSpPr>
        <p:spPr>
          <a:xfrm>
            <a:off x="364051" y="2824008"/>
            <a:ext cx="113455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b="1" dirty="0"/>
              <a:t>| </a:t>
            </a:r>
            <a:r>
              <a:rPr lang="ko-KR" altLang="en-US" sz="1000" b="1" dirty="0"/>
              <a:t>자주 이용 메뉴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CD28ED09-AC15-0158-721A-717E71CFBFDA}"/>
              </a:ext>
            </a:extLst>
          </p:cNvPr>
          <p:cNvSpPr/>
          <p:nvPr/>
        </p:nvSpPr>
        <p:spPr bwMode="auto">
          <a:xfrm>
            <a:off x="449757" y="3072402"/>
            <a:ext cx="671711" cy="558992"/>
          </a:xfrm>
          <a:prstGeom prst="ellipse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정책관리</a:t>
            </a:r>
            <a:endParaRPr lang="en-US" altLang="ko-KR" sz="10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DAEEADA4-A69B-29BB-86FA-D2A85F784601}"/>
              </a:ext>
            </a:extLst>
          </p:cNvPr>
          <p:cNvSpPr/>
          <p:nvPr/>
        </p:nvSpPr>
        <p:spPr bwMode="auto">
          <a:xfrm>
            <a:off x="1183182" y="3072402"/>
            <a:ext cx="671711" cy="558992"/>
          </a:xfrm>
          <a:prstGeom prst="ellipse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통계</a:t>
            </a:r>
            <a:endParaRPr lang="en-US" altLang="ko-KR" sz="10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9A02AC9A-3EAC-AC87-FFF1-9B2681F0E58B}"/>
              </a:ext>
            </a:extLst>
          </p:cNvPr>
          <p:cNvSpPr/>
          <p:nvPr/>
        </p:nvSpPr>
        <p:spPr bwMode="auto">
          <a:xfrm>
            <a:off x="1907082" y="3081927"/>
            <a:ext cx="671711" cy="558992"/>
          </a:xfrm>
          <a:prstGeom prst="ellipse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상품 등록</a:t>
            </a:r>
            <a:endParaRPr lang="en-US" altLang="ko-KR" sz="10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B15E2FA-604E-2FCA-EBB4-337B87489346}"/>
              </a:ext>
            </a:extLst>
          </p:cNvPr>
          <p:cNvSpPr/>
          <p:nvPr/>
        </p:nvSpPr>
        <p:spPr bwMode="auto">
          <a:xfrm>
            <a:off x="4311090" y="2750358"/>
            <a:ext cx="2998416" cy="226310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2BF744-B189-2795-006A-DB55CF340842}"/>
              </a:ext>
            </a:extLst>
          </p:cNvPr>
          <p:cNvSpPr txBox="1"/>
          <p:nvPr/>
        </p:nvSpPr>
        <p:spPr>
          <a:xfrm>
            <a:off x="4489041" y="2948737"/>
            <a:ext cx="176009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b="1" dirty="0"/>
              <a:t>Today</a:t>
            </a:r>
            <a:r>
              <a:rPr lang="ko-KR" altLang="en-US" sz="1100" b="1" dirty="0"/>
              <a:t> 현황 </a:t>
            </a:r>
            <a:r>
              <a:rPr lang="en-US" altLang="ko-KR" sz="1100" b="1" dirty="0"/>
              <a:t>{2017-09-23} </a:t>
            </a:r>
            <a:endParaRPr lang="ko-KR" altLang="en-US" sz="1100" b="1" dirty="0"/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DA56F033-B844-9BD9-B9F1-851E609BB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848"/>
              </p:ext>
            </p:extLst>
          </p:nvPr>
        </p:nvGraphicFramePr>
        <p:xfrm>
          <a:off x="4502806" y="336940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회원 가입 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479AD91E-6B94-C40F-47F5-9E9D80388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131484"/>
              </p:ext>
            </p:extLst>
          </p:nvPr>
        </p:nvGraphicFramePr>
        <p:xfrm>
          <a:off x="5407681" y="336940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회원탈퇴 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8B31D663-D7E7-A575-CB51-AFD89B365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059364"/>
              </p:ext>
            </p:extLst>
          </p:nvPr>
        </p:nvGraphicFramePr>
        <p:xfrm>
          <a:off x="4493281" y="416568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리뷰 등록 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8950A150-4EED-4901-6598-88FA03D9B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681743"/>
              </p:ext>
            </p:extLst>
          </p:nvPr>
        </p:nvGraphicFramePr>
        <p:xfrm>
          <a:off x="5407681" y="416568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페이지 </a:t>
                      </a:r>
                      <a:r>
                        <a:rPr lang="ko-KR" altLang="en-US" sz="900" b="1" dirty="0" err="1"/>
                        <a:t>뷰</a:t>
                      </a:r>
                      <a:endParaRPr lang="ko-KR" altLang="en-US" sz="9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9655F4F4-7AEE-13F5-9549-492F67EB75A7}"/>
              </a:ext>
            </a:extLst>
          </p:cNvPr>
          <p:cNvSpPr txBox="1"/>
          <p:nvPr/>
        </p:nvSpPr>
        <p:spPr>
          <a:xfrm>
            <a:off x="7527115" y="2977896"/>
            <a:ext cx="75501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미처리 현황</a:t>
            </a: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47F9989C-ABA2-2925-0FFD-FD6FBEE08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34014"/>
              </p:ext>
            </p:extLst>
          </p:nvPr>
        </p:nvGraphicFramePr>
        <p:xfrm>
          <a:off x="7529560" y="419473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1:1 </a:t>
                      </a:r>
                      <a:r>
                        <a:rPr lang="ko-KR" altLang="en-US" sz="900" b="1" dirty="0"/>
                        <a:t>문의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51B4B7CA-93E7-787A-7550-D0818DA35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871035"/>
              </p:ext>
            </p:extLst>
          </p:nvPr>
        </p:nvGraphicFramePr>
        <p:xfrm>
          <a:off x="8443960" y="419473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상품 문의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2EE7DD5B-BB80-806B-CD75-17E86C302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57528"/>
              </p:ext>
            </p:extLst>
          </p:nvPr>
        </p:nvGraphicFramePr>
        <p:xfrm>
          <a:off x="7525418" y="338099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baseline="0" dirty="0"/>
                        <a:t>유저 신고</a:t>
                      </a:r>
                      <a:endParaRPr lang="ko-KR" altLang="en-US" sz="9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AEC04660-D009-9515-8D4F-26646D7BF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599799"/>
              </p:ext>
            </p:extLst>
          </p:nvPr>
        </p:nvGraphicFramePr>
        <p:xfrm>
          <a:off x="8430293" y="338099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이벤트문의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" name="Modal Dialog Overlay">
            <a:extLst>
              <a:ext uri="{FF2B5EF4-FFF2-40B4-BE49-F238E27FC236}">
                <a16:creationId xmlns:a16="http://schemas.microsoft.com/office/drawing/2014/main" id="{08F0353D-1E12-7A35-E3B5-01F5770D796D}"/>
              </a:ext>
            </a:extLst>
          </p:cNvPr>
          <p:cNvSpPr>
            <a:spLocks/>
          </p:cNvSpPr>
          <p:nvPr/>
        </p:nvSpPr>
        <p:spPr bwMode="auto">
          <a:xfrm>
            <a:off x="75384" y="2117293"/>
            <a:ext cx="9675059" cy="3888432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7D8B58-A11D-6B5B-7B74-8DCBFBFBE0ED}"/>
              </a:ext>
            </a:extLst>
          </p:cNvPr>
          <p:cNvSpPr txBox="1"/>
          <p:nvPr/>
        </p:nvSpPr>
        <p:spPr>
          <a:xfrm>
            <a:off x="3057752" y="1999802"/>
            <a:ext cx="143368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</a:t>
            </a:r>
            <a:r>
              <a:rPr lang="ko-KR" altLang="en-US" sz="1400" dirty="0"/>
              <a:t>서브메뉴 표기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서브메뉴 표기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서브메뉴 표기</a:t>
            </a:r>
            <a:endParaRPr lang="en-US" altLang="ko-KR" sz="1400" dirty="0"/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84CAAAC0-3F1A-69A0-44FF-0441ADA7B151}"/>
              </a:ext>
            </a:extLst>
          </p:cNvPr>
          <p:cNvSpPr/>
          <p:nvPr/>
        </p:nvSpPr>
        <p:spPr>
          <a:xfrm>
            <a:off x="232483" y="77293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24FCFA6-B06C-DC51-5A1D-EEBA82609C2E}"/>
              </a:ext>
            </a:extLst>
          </p:cNvPr>
          <p:cNvSpPr/>
          <p:nvPr/>
        </p:nvSpPr>
        <p:spPr>
          <a:xfrm>
            <a:off x="188334" y="142462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0777086E-DA73-EDA5-9E23-9F98F0AF30C6}"/>
              </a:ext>
            </a:extLst>
          </p:cNvPr>
          <p:cNvSpPr/>
          <p:nvPr/>
        </p:nvSpPr>
        <p:spPr>
          <a:xfrm>
            <a:off x="3113862" y="272012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008C91B-5488-4ACC-D144-1CF05D3690FF}"/>
              </a:ext>
            </a:extLst>
          </p:cNvPr>
          <p:cNvSpPr/>
          <p:nvPr/>
        </p:nvSpPr>
        <p:spPr>
          <a:xfrm>
            <a:off x="6161419" y="77761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BE0A3752-F9B1-53E2-CA0A-B6D6FACB76DE}"/>
              </a:ext>
            </a:extLst>
          </p:cNvPr>
          <p:cNvSpPr/>
          <p:nvPr/>
        </p:nvSpPr>
        <p:spPr>
          <a:xfrm>
            <a:off x="8390566" y="82503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111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1DB5C144-10F0-DEE8-BB68-DD4B066AE91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028127" y="353835"/>
            <a:ext cx="1828800" cy="5859010"/>
            <a:chOff x="5442213" y="-1029517"/>
            <a:chExt cx="1828800" cy="5859010"/>
          </a:xfrm>
        </p:grpSpPr>
        <p:sp>
          <p:nvSpPr>
            <p:cNvPr id="11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C4038BF6-124E-DF20-B838-A075AF94511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442213" y="-912562"/>
              <a:ext cx="1828800" cy="57420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Admin GNB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9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로고이미지</a:t>
              </a:r>
              <a:endPara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클릭시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Admin </a:t>
              </a:r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메인페이지로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이동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GNB</a:t>
              </a:r>
              <a:r>
                <a:rPr lang="ko-KR" alt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메뉴</a:t>
              </a:r>
              <a:endPara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클릭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첫 번째 </a:t>
              </a:r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서브메뉴화면으로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이동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</a:t>
              </a:r>
              <a:r>
                <a:rPr lang="ko-KR" alt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서브메뉴</a:t>
              </a:r>
              <a:endPara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마우스 포인터 접근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서브메뉴를 드롭다운 형대로 표기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</a:t>
              </a:r>
              <a:r>
                <a:rPr lang="ko-KR" alt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이용자 화면 보기버튼</a:t>
              </a:r>
              <a:endPara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클릭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이용자 메인 화면 페이지로 이동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</a:t>
              </a:r>
              <a:r>
                <a:rPr lang="ko-KR" alt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로그아웃 버튼</a:t>
              </a:r>
              <a:endPara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로그아웃됨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로그인화면으로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이동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069B783B-A993-A58C-3D16-AF8AABAA1A0C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42213" y="-1029517"/>
              <a:ext cx="977960" cy="2339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247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홈페이지 소개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91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59709" y="315914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한줄소개</a:t>
            </a:r>
            <a:endParaRPr lang="en-US" altLang="ko-KR" sz="9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회사의 방향성이나 주제를 설명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[2]  </a:t>
            </a:r>
            <a:r>
              <a:rPr lang="ko-KR" altLang="en-US" sz="900" b="1" dirty="0">
                <a:solidFill>
                  <a:schemeClr val="tx1"/>
                </a:solidFill>
                <a:latin typeface="맑은 고딕"/>
                <a:ea typeface="맑은 고딕"/>
              </a:rPr>
              <a:t>로고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회사 로고를 입력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회사 정보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회사정보를 입력시켜준다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74950" y="415581"/>
            <a:ext cx="2524980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1200" b="1" dirty="0">
                <a:latin typeface="맑은 고딕"/>
                <a:ea typeface="맑은 고딕"/>
              </a:rPr>
              <a:t> </a:t>
            </a:r>
            <a:r>
              <a:rPr lang="en-US" altLang="ko-KR" sz="1200" b="1" dirty="0" err="1">
                <a:latin typeface="맑은 고딕"/>
                <a:ea typeface="맑은 고딕"/>
              </a:rPr>
              <a:t>홈페이지</a:t>
            </a:r>
            <a:r>
              <a:rPr lang="en-US" altLang="ko-KR" sz="1200" b="1" dirty="0">
                <a:latin typeface="맑은 고딕"/>
                <a:ea typeface="맑은 고딕"/>
              </a:rPr>
              <a:t> / </a:t>
            </a:r>
            <a:r>
              <a:rPr lang="en-US" altLang="ko-KR" sz="1200" b="1" dirty="0" err="1">
                <a:latin typeface="맑은 고딕"/>
                <a:ea typeface="맑은 고딕"/>
              </a:rPr>
              <a:t>회사</a:t>
            </a:r>
            <a:r>
              <a:rPr lang="en-US" altLang="ko-KR" sz="1200" b="1" dirty="0">
                <a:latin typeface="맑은 고딕"/>
                <a:ea typeface="맑은 고딕"/>
              </a:rPr>
              <a:t> </a:t>
            </a:r>
            <a:r>
              <a:rPr lang="en-US" altLang="ko-KR" sz="1200" b="1" dirty="0" err="1">
                <a:latin typeface="맑은 고딕"/>
                <a:ea typeface="맑은 고딕"/>
              </a:rPr>
              <a:t>소개</a:t>
            </a:r>
            <a:endParaRPr lang="en-US" altLang="ko-KR" sz="120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2815469" y="484641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2777241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296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sp>
        <p:nvSpPr>
          <p:cNvPr id="21" name="타원 20"/>
          <p:cNvSpPr/>
          <p:nvPr/>
        </p:nvSpPr>
        <p:spPr>
          <a:xfrm>
            <a:off x="4532939" y="89529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291655" y="755178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  <a:latin typeface="맑은 고딕"/>
                <a:ea typeface="맑은 고딕"/>
              </a:rPr>
              <a:t>&gt; </a:t>
            </a:r>
            <a:r>
              <a:rPr lang="ko-KR" altLang="en-US" sz="900" b="1" dirty="0">
                <a:solidFill>
                  <a:srgbClr val="FF0000"/>
                </a:solidFill>
                <a:latin typeface="맑은 고딕"/>
                <a:ea typeface="맑은 고딕"/>
              </a:rPr>
              <a:t>홈페이지 소개</a:t>
            </a:r>
            <a:endParaRPr lang="en-US" altLang="ko-KR" sz="900" b="1" dirty="0">
              <a:solidFill>
                <a:srgbClr val="FF0000"/>
              </a:solidFill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메인 페이지 </a:t>
            </a:r>
            <a:r>
              <a:rPr lang="en-US" altLang="ko-KR"/>
              <a:t>&gt; </a:t>
            </a:r>
            <a:r>
              <a:rPr lang="ko-KR" altLang="en-US"/>
              <a:t>영화 커뮤니티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80EAC7-8C0C-0004-C7A4-4C86BCE404AD}"/>
              </a:ext>
            </a:extLst>
          </p:cNvPr>
          <p:cNvSpPr/>
          <p:nvPr/>
        </p:nvSpPr>
        <p:spPr>
          <a:xfrm>
            <a:off x="5368022" y="1628801"/>
            <a:ext cx="3176251" cy="23247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latin typeface="맑은 고딕"/>
                <a:ea typeface="맑은 고딕"/>
              </a:rPr>
              <a:t>MONOTT?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latin typeface="맑은 고딕"/>
                <a:ea typeface="맑은 고딕"/>
              </a:rPr>
              <a:t>MONOTT는</a:t>
            </a:r>
            <a:r>
              <a:rPr lang="ko-KR" altLang="en-US" sz="1000" dirty="0">
                <a:latin typeface="맑은 고딕"/>
                <a:ea typeface="맑은 고딕"/>
              </a:rPr>
              <a:t> ~~~</a:t>
            </a:r>
            <a:r>
              <a:rPr lang="en-US" altLang="ko-KR" sz="1000" dirty="0">
                <a:latin typeface="맑은 고딕"/>
                <a:ea typeface="맑은 고딕"/>
              </a:rPr>
              <a:t>. 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b="1" u="sng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b="1" u="sng" dirty="0"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endParaRPr lang="en-US" altLang="ko-KR" sz="1000" b="1" u="sng" dirty="0"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/>
                <a:ea typeface="맑은 고딕"/>
              </a:rPr>
              <a:t>왜? </a:t>
            </a:r>
            <a:r>
              <a:rPr lang="en-US" altLang="ko-KR" sz="1000" dirty="0" err="1">
                <a:latin typeface="맑은 고딕"/>
                <a:ea typeface="맑은 고딕"/>
              </a:rPr>
              <a:t>만들었나요</a:t>
            </a:r>
            <a:r>
              <a:rPr lang="en-US" altLang="ko-KR" sz="1000" dirty="0">
                <a:latin typeface="맑은 고딕"/>
                <a:ea typeface="맑은 고딕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308A6B-8326-E2E8-4EB6-6548A2490DA6}"/>
              </a:ext>
            </a:extLst>
          </p:cNvPr>
          <p:cNvSpPr/>
          <p:nvPr/>
        </p:nvSpPr>
        <p:spPr>
          <a:xfrm>
            <a:off x="2739120" y="4437112"/>
            <a:ext cx="6021176" cy="63196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latin typeface="맑은 고딕"/>
                <a:ea typeface="맑은 고딕"/>
              </a:rPr>
              <a:t>서비스 소개, 이유 등</a:t>
            </a:r>
            <a:endParaRPr lang="en-US" altLang="ko-KR" sz="1200" b="1" dirty="0">
              <a:latin typeface="맑은 고딕"/>
              <a:ea typeface="맑은 고딕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latin typeface="맑은 고딕"/>
                <a:ea typeface="맑은 고딕"/>
              </a:rPr>
              <a:t>가치</a:t>
            </a:r>
            <a:r>
              <a:rPr lang="en-US" altLang="ko-KR" sz="1000" dirty="0">
                <a:latin typeface="맑은 고딕"/>
                <a:ea typeface="맑은 고딕"/>
              </a:rPr>
              <a:t>? </a:t>
            </a:r>
            <a:r>
              <a:rPr lang="en-US" altLang="ko-KR" sz="1000" dirty="0" err="1">
                <a:latin typeface="맑은 고딕"/>
                <a:ea typeface="맑은 고딕"/>
              </a:rPr>
              <a:t>장점들</a:t>
            </a:r>
            <a:r>
              <a:rPr lang="en-US" altLang="ko-KR" sz="1000" dirty="0">
                <a:latin typeface="맑은 고딕"/>
                <a:ea typeface="맑은 고딕"/>
              </a:rPr>
              <a:t>?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337221-C146-20BD-5931-5CC8B22FA9A4}"/>
              </a:ext>
            </a:extLst>
          </p:cNvPr>
          <p:cNvSpPr/>
          <p:nvPr/>
        </p:nvSpPr>
        <p:spPr>
          <a:xfrm>
            <a:off x="4752350" y="1046737"/>
            <a:ext cx="1453924" cy="276999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“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한줄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 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소개명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33EF1F-2F84-C812-4015-D5CEB3CF4057}"/>
              </a:ext>
            </a:extLst>
          </p:cNvPr>
          <p:cNvSpPr/>
          <p:nvPr/>
        </p:nvSpPr>
        <p:spPr bwMode="auto">
          <a:xfrm>
            <a:off x="3578283" y="2324819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로고</a:t>
            </a:r>
            <a:endParaRPr lang="ko-KR" altLang="en-US" sz="1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C547DCE-E723-ED89-F486-2C012F6CE188}"/>
              </a:ext>
            </a:extLst>
          </p:cNvPr>
          <p:cNvSpPr/>
          <p:nvPr/>
        </p:nvSpPr>
        <p:spPr>
          <a:xfrm>
            <a:off x="3398757" y="226333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62912AD-0DFB-D8EC-B034-721E335C3F0C}"/>
              </a:ext>
            </a:extLst>
          </p:cNvPr>
          <p:cNvSpPr/>
          <p:nvPr/>
        </p:nvSpPr>
        <p:spPr>
          <a:xfrm>
            <a:off x="5246299" y="162880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6599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2049</TotalTime>
  <Words>9884</Words>
  <Application>Microsoft Office PowerPoint</Application>
  <PresentationFormat>와이드스크린</PresentationFormat>
  <Paragraphs>3373</Paragraphs>
  <Slides>59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8" baseType="lpstr">
      <vt:lpstr>맑은 고딕</vt:lpstr>
      <vt:lpstr>타이포_씨고딕 140</vt:lpstr>
      <vt:lpstr>타이포_씨고딕 150</vt:lpstr>
      <vt:lpstr>Arial</vt:lpstr>
      <vt:lpstr>Calibri</vt:lpstr>
      <vt:lpstr>Calibri Light</vt:lpstr>
      <vt:lpstr>Segoe UI</vt:lpstr>
      <vt:lpstr>Wingdings</vt:lpstr>
      <vt:lpstr>Office Theme</vt:lpstr>
      <vt:lpstr>MONOTT(Movie and OTT)</vt:lpstr>
      <vt:lpstr>PowerPoint 프레젠테이션</vt:lpstr>
      <vt:lpstr>PowerPoint 프레젠테이션</vt:lpstr>
      <vt:lpstr>PowerPoint 프레젠테이션</vt:lpstr>
      <vt:lpstr>PowerPoint 프레젠테이션</vt:lpstr>
      <vt:lpstr>로그인화면</vt:lpstr>
      <vt:lpstr>Gnb</vt:lpstr>
      <vt:lpstr>PowerPoint 프레젠테이션</vt:lpstr>
      <vt:lpstr>PowerPoint 프레젠테이션</vt:lpstr>
      <vt:lpstr>PowerPoint 프레젠테이션</vt:lpstr>
      <vt:lpstr>PowerPoint 프레젠테이션</vt:lpstr>
      <vt:lpstr>커뮤니티 관리&gt;영화</vt:lpstr>
      <vt:lpstr>커뮤니티 관리&gt;영화&gt;상세보기1</vt:lpstr>
      <vt:lpstr>커뮤니티 관리&gt;영화&gt;상세보기2</vt:lpstr>
      <vt:lpstr>커뮤니티 관리&gt;드라마</vt:lpstr>
      <vt:lpstr>커뮤니티 관리&gt;드라마&gt;상세보기1</vt:lpstr>
      <vt:lpstr>커뮤니티 관리&gt;드라마&gt;상세보기2</vt:lpstr>
      <vt:lpstr>커뮤니티 관리&gt;예능</vt:lpstr>
      <vt:lpstr>커뮤니티 관리&gt;예능&gt;상세보기1</vt:lpstr>
      <vt:lpstr>커뮤니티 관리&gt;예능&gt;상세보기2</vt:lpstr>
      <vt:lpstr>커뮤니티 관리&gt;OTT&gt;넷플릭스&gt;영화</vt:lpstr>
      <vt:lpstr>커뮤니티 관리&gt;OTT&gt;넷플릭스&gt;영화&gt;상세보기1</vt:lpstr>
      <vt:lpstr>커뮤니티 관리&gt;OTT&gt;넷플릭스&gt;영화&gt;상세보기2</vt:lpstr>
      <vt:lpstr>커뮤니티 관리&gt;소식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Admin 메인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MONOTT(Movie and OTT)</dc:title>
  <dc:creator>oh</dc:creator>
  <cp:lastModifiedBy>oh</cp:lastModifiedBy>
  <cp:revision>12</cp:revision>
  <dcterms:created xsi:type="dcterms:W3CDTF">2022-08-03T02:04:50Z</dcterms:created>
  <dcterms:modified xsi:type="dcterms:W3CDTF">2022-08-05T08:32:17Z</dcterms:modified>
</cp:coreProperties>
</file>