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56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B9080-9F90-4EB1-AD19-88130F59A2E3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3E88-C7BA-47D6-A624-B509410D9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2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3E88-C7BA-47D6-A624-B509410D9B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33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D7B28-44FC-3720-BAF3-A46C2182F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50A058-B6FC-5BE3-BDB9-1AE39E599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AFB26-FFCE-522C-837A-8D2FC744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3F592-BC0B-4605-15FA-528B69B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651B0-EAFE-9625-68A1-CA3E3F5C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47A27-9283-745F-7E47-5D78AA52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F7739-B74E-42E1-3E6D-DEABBEF3C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3C996-0CF0-E04B-03E3-E436717C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B64E4-E22E-B8D2-D93B-04E49EE7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AB32D-CD60-DF5B-767A-EB81B435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22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A23102-2327-46CA-8FCB-BC05DAD03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ABB8F-7937-87F8-EFC9-9A876DFCC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CE91D-35BD-7E8C-744D-771ACF8E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C60C3-3D3C-FC5D-14D3-A77EB748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D5FF-6CEE-8A8C-D6CA-F49AC31A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38E5B-F092-54A4-3FB2-9C53FC7A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7A8EE-1735-EE75-30C2-6F47E3638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25AA8-1AD6-EF10-1DC9-FF8786B4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F8345-3FC6-1B08-1AA1-222A8E95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BE9CB-F97F-9581-87D8-9234613F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8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46FE1-B223-10EC-BEA5-64338A6A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BE47-5071-1CD3-E59D-66A745DE8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C7866-1F42-B935-C0C8-1FE68DCE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DC7BF-7BD4-05A2-AE29-E6761199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31C85-34C8-5DF0-2AC7-E8B0034B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0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82AED-F703-88BC-7A6B-A415F032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1D6CA-5A67-A686-9207-6C34391CF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5DD8AA-C0CE-8CBD-460B-D03B1869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D9A54-73B6-B313-7B8B-99B15111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E0077-E319-BBA0-FE38-52E8D459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85B98-6A1A-68ED-59B6-FAA2145D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2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2C115-5C4F-5BBD-9B05-085092CE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2C131-5BA6-22D0-3809-804C0747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605C8-5123-239B-E98E-D771B187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D090BC-7669-D7D0-AF3E-DD8AF68F94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374B7E-6100-BDC5-6E36-4838D69D6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13F0D3-0F0C-43FD-CD1F-B721E25D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B551A-B2A7-EF0A-4CC0-4577DEF3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4F1A49-E688-38CB-B48A-840146CA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5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BD268-4456-7303-CD64-F25DDC1B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C0BF2A-333B-0D4E-4E1D-D3DB0577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0834B9-1A6F-FCEC-073A-98539EA1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276A5-132D-CF0F-DE7E-02F9B56C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81152C-DDAE-DC1F-04DE-5C916C9F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2056A-B166-10F3-1591-8B3F01E1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865CA0-2EC5-80E0-C6C2-21DF36D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1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23602-0953-5F74-A2FE-9311E105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7CCDE-D473-5551-CDB9-C53796CA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827375-61D0-A01F-BA4B-17E75D2E9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DFDEC9-08AE-6255-BCED-7DD4DDBA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117C9F-EE6C-B60D-5CA8-3B87A5DD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31FE-05DA-5D89-CB95-7CFA00EE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84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17CF-59A7-E5D5-643C-FE8C4561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67F1ED-D300-E98D-98D0-35E6DAF50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57FA43-99EA-448B-7BBA-37F3C90A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AE93B-4566-D0A7-8B0F-CDC6BA28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D568B-FE42-0326-D7AC-5A3F6917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1CC90-FBD3-9A6A-C2CE-61A63EA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1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915E65-2676-CA9B-A45D-65F0F5C2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A2B7F-56FC-1826-3D5A-2FB729EEF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BFF3F-EEE6-41D0-9307-7170EF7F4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7EF48-28ED-4D01-80A2-9DE8525B93A0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8989-321F-F82A-3BBF-884270352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06084-AF49-8CF1-7040-283BC0BD5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C63AF-9198-4E50-B059-6D985E24C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7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Precompiled_head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7AFB92-8DC3-FD45-EEF3-3E6FA9771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1" dirty="0"/>
              <a:t>Relocatable</a:t>
            </a:r>
            <a:r>
              <a:rPr lang="en-US" altLang="ko-KR" dirty="0"/>
              <a:t> object file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B7F9B0-ACAB-6C84-BFF9-6635D885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4242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err="1"/>
              <a:t>main.c</a:t>
            </a:r>
            <a:r>
              <a:rPr lang="en-US" altLang="ko-KR" sz="2000" dirty="0"/>
              <a:t> → </a:t>
            </a:r>
            <a:r>
              <a:rPr lang="en-US" altLang="ko-KR" sz="2000" dirty="0" err="1"/>
              <a:t>a.out</a:t>
            </a:r>
            <a:endParaRPr lang="en-US" altLang="ko-KR" sz="2000" dirty="0"/>
          </a:p>
          <a:p>
            <a:pPr marL="0" indent="0" algn="ctr">
              <a:buNone/>
            </a:pPr>
            <a:r>
              <a:rPr lang="en-US" altLang="ko-KR" sz="2000" dirty="0" err="1"/>
              <a:t>main.c</a:t>
            </a:r>
            <a:r>
              <a:rPr lang="en-US" altLang="ko-KR" sz="2000" dirty="0"/>
              <a:t> → </a:t>
            </a:r>
            <a:r>
              <a:rPr lang="en-US" altLang="ko-KR" sz="2000" dirty="0" err="1"/>
              <a:t>main.o</a:t>
            </a:r>
            <a:r>
              <a:rPr lang="en-US" altLang="ko-KR" sz="2000" dirty="0"/>
              <a:t> → </a:t>
            </a:r>
            <a:r>
              <a:rPr lang="en-US" altLang="ko-KR" sz="2000" dirty="0" err="1"/>
              <a:t>a.out</a:t>
            </a:r>
            <a:endParaRPr lang="en-US" altLang="ko-KR" sz="2000" dirty="0"/>
          </a:p>
          <a:p>
            <a:r>
              <a:rPr lang="ko-KR" altLang="en-US" sz="2000" dirty="0"/>
              <a:t>유지보수의 편의를 위해 </a:t>
            </a:r>
            <a:r>
              <a:rPr lang="ko-KR" altLang="en-US" sz="2000" dirty="0" err="1"/>
              <a:t>모듈화된</a:t>
            </a:r>
            <a:r>
              <a:rPr lang="ko-KR" altLang="en-US" sz="2000" dirty="0"/>
              <a:t> </a:t>
            </a:r>
            <a:r>
              <a:rPr lang="en-US" altLang="ko-KR" sz="2000" dirty="0"/>
              <a:t>object(binary) file </a:t>
            </a:r>
            <a:r>
              <a:rPr lang="ko-KR" altLang="en-US" sz="2000" dirty="0"/>
              <a:t>들을 조립</a:t>
            </a:r>
            <a:r>
              <a:rPr lang="en-US" altLang="ko-KR" sz="2000" dirty="0"/>
              <a:t>(relocate)</a:t>
            </a:r>
            <a:r>
              <a:rPr lang="ko-KR" altLang="en-US" sz="2000" dirty="0"/>
              <a:t>하는 방식으로 최종 실행파일을 만들도록 하자</a:t>
            </a:r>
            <a:r>
              <a:rPr lang="en-US" altLang="ko-KR" sz="2000" dirty="0"/>
              <a:t>!</a:t>
            </a:r>
          </a:p>
          <a:p>
            <a:endParaRPr lang="en-US" altLang="ko-KR" sz="2000" dirty="0"/>
          </a:p>
          <a:p>
            <a:r>
              <a:rPr lang="en-US" altLang="ko-KR" sz="2000" dirty="0"/>
              <a:t>Compiler</a:t>
            </a:r>
            <a:r>
              <a:rPr lang="ko-KR" altLang="en-US" sz="2000" dirty="0"/>
              <a:t>가 </a:t>
            </a:r>
            <a:r>
              <a:rPr lang="en-US" altLang="ko-KR" sz="2000" dirty="0"/>
              <a:t>source code</a:t>
            </a:r>
            <a:r>
              <a:rPr lang="ko-KR" altLang="en-US" sz="2000" dirty="0"/>
              <a:t>로부터 각 </a:t>
            </a:r>
            <a:r>
              <a:rPr lang="en-US" altLang="ko-KR" sz="2000" dirty="0"/>
              <a:t>object file</a:t>
            </a:r>
            <a:r>
              <a:rPr lang="ko-KR" altLang="en-US" sz="2000" dirty="0"/>
              <a:t>들을 따로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Linker</a:t>
            </a:r>
            <a:r>
              <a:rPr lang="ko-KR" altLang="en-US" sz="2000" dirty="0"/>
              <a:t>가 </a:t>
            </a:r>
            <a:r>
              <a:rPr lang="en-US" altLang="ko-KR" sz="2000" b="1" i="1" dirty="0"/>
              <a:t>object file</a:t>
            </a:r>
            <a:r>
              <a:rPr lang="ko-KR" altLang="en-US" sz="2000" b="1" i="1" dirty="0"/>
              <a:t>에서 함수를 찾고</a:t>
            </a:r>
            <a:r>
              <a:rPr lang="ko-KR" altLang="en-US" sz="2000" dirty="0"/>
              <a:t> 최종 실행파일 안의 상대적인 메모리 주소</a:t>
            </a:r>
            <a:r>
              <a:rPr lang="en-US" altLang="ko-KR" sz="2000" dirty="0"/>
              <a:t>(offset)</a:t>
            </a:r>
            <a:r>
              <a:rPr lang="ko-KR" altLang="en-US" sz="2000" dirty="0"/>
              <a:t>를 계산하여 어디로 가서 코드를 실행하면 될 지 </a:t>
            </a:r>
            <a:r>
              <a:rPr lang="ko-KR" altLang="en-US" sz="2000" b="1" dirty="0"/>
              <a:t>연결</a:t>
            </a:r>
            <a:r>
              <a:rPr lang="ko-KR" altLang="en-US" sz="2000" dirty="0"/>
              <a:t>시켜준다</a:t>
            </a:r>
            <a:r>
              <a:rPr lang="en-US" altLang="ko-KR" sz="2000" dirty="0"/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902229-5E39-2533-4275-E3240E207D6D}"/>
              </a:ext>
            </a:extLst>
          </p:cNvPr>
          <p:cNvSpPr/>
          <p:nvPr/>
        </p:nvSpPr>
        <p:spPr>
          <a:xfrm>
            <a:off x="9476165" y="1771497"/>
            <a:ext cx="2057402" cy="473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A357A1-2981-A5D4-CD9B-C827E8796E68}"/>
              </a:ext>
            </a:extLst>
          </p:cNvPr>
          <p:cNvSpPr/>
          <p:nvPr/>
        </p:nvSpPr>
        <p:spPr>
          <a:xfrm>
            <a:off x="9579287" y="3805720"/>
            <a:ext cx="1851157" cy="66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sort()</a:t>
            </a:r>
            <a:endParaRPr lang="ko-KR" altLang="en-US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2EE074-FFD7-584A-1DF7-16B5D345F30F}"/>
              </a:ext>
            </a:extLst>
          </p:cNvPr>
          <p:cNvSpPr/>
          <p:nvPr/>
        </p:nvSpPr>
        <p:spPr>
          <a:xfrm>
            <a:off x="9579291" y="2003812"/>
            <a:ext cx="1851157" cy="1649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 Section</a:t>
            </a:r>
            <a:br>
              <a:rPr lang="en-US" altLang="ko-KR" b="1" dirty="0"/>
            </a:br>
            <a:r>
              <a:rPr lang="en-US" altLang="ko-KR" b="1" dirty="0"/>
              <a:t>Int x = 20;</a:t>
            </a:r>
            <a:br>
              <a:rPr lang="en-US" altLang="ko-KR" b="1" dirty="0"/>
            </a:br>
            <a:r>
              <a:rPr lang="en-US" altLang="ko-KR" b="1" dirty="0"/>
              <a:t>String s;</a:t>
            </a:r>
          </a:p>
          <a:p>
            <a:pPr algn="ctr"/>
            <a:r>
              <a:rPr lang="en-US" altLang="ko-KR" b="1" dirty="0"/>
              <a:t>…</a:t>
            </a:r>
          </a:p>
          <a:p>
            <a:pPr algn="ctr"/>
            <a:endParaRPr lang="en-US" altLang="ko-KR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D695E-94C9-044F-41D2-41FC8A9B128A}"/>
              </a:ext>
            </a:extLst>
          </p:cNvPr>
          <p:cNvSpPr/>
          <p:nvPr/>
        </p:nvSpPr>
        <p:spPr>
          <a:xfrm>
            <a:off x="9585192" y="4556557"/>
            <a:ext cx="1851157" cy="66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test()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98F97EF-B514-3A7C-44EE-9DF3312F421B}"/>
              </a:ext>
            </a:extLst>
          </p:cNvPr>
          <p:cNvSpPr/>
          <p:nvPr/>
        </p:nvSpPr>
        <p:spPr>
          <a:xfrm>
            <a:off x="9579288" y="5307395"/>
            <a:ext cx="1851157" cy="951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- main -</a:t>
            </a:r>
            <a:br>
              <a:rPr lang="en-US" altLang="ko-KR" b="1" i="1" dirty="0">
                <a:solidFill>
                  <a:srgbClr val="FF0000"/>
                </a:solidFill>
              </a:rPr>
            </a:br>
            <a:r>
              <a:rPr lang="en-US" altLang="ko-KR" b="1" i="1" dirty="0">
                <a:solidFill>
                  <a:srgbClr val="FF0000"/>
                </a:solidFill>
              </a:rPr>
              <a:t>sort()</a:t>
            </a:r>
            <a:br>
              <a:rPr lang="en-US" altLang="ko-KR" b="1" i="1" dirty="0">
                <a:solidFill>
                  <a:srgbClr val="FF0000"/>
                </a:solidFill>
              </a:rPr>
            </a:br>
            <a:r>
              <a:rPr lang="en-US" altLang="ko-KR" b="1" i="1" dirty="0">
                <a:solidFill>
                  <a:srgbClr val="FF0000"/>
                </a:solidFill>
              </a:rPr>
              <a:t>test()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5C8A27-4666-366B-DF2A-28E2B6D04C63}"/>
              </a:ext>
            </a:extLst>
          </p:cNvPr>
          <p:cNvSpPr/>
          <p:nvPr/>
        </p:nvSpPr>
        <p:spPr>
          <a:xfrm>
            <a:off x="6728575" y="1710227"/>
            <a:ext cx="2057402" cy="2757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0A475A-4E3C-E38B-D675-1554398494B0}"/>
              </a:ext>
            </a:extLst>
          </p:cNvPr>
          <p:cNvSpPr/>
          <p:nvPr/>
        </p:nvSpPr>
        <p:spPr>
          <a:xfrm>
            <a:off x="6831695" y="2675954"/>
            <a:ext cx="1851157" cy="66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sort()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436E8E-2695-97D8-09F6-D7BFC685F9EC}"/>
              </a:ext>
            </a:extLst>
          </p:cNvPr>
          <p:cNvSpPr/>
          <p:nvPr/>
        </p:nvSpPr>
        <p:spPr>
          <a:xfrm>
            <a:off x="6831696" y="1906074"/>
            <a:ext cx="1851157" cy="66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Data Section</a:t>
            </a:r>
            <a:br>
              <a:rPr lang="en-US" altLang="ko-KR" b="1" dirty="0"/>
            </a:br>
            <a:r>
              <a:rPr lang="en-US" altLang="ko-KR" b="1" dirty="0"/>
              <a:t>Int x = 10;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538241-77DB-8066-026F-FF1A23AB3854}"/>
              </a:ext>
            </a:extLst>
          </p:cNvPr>
          <p:cNvSpPr/>
          <p:nvPr/>
        </p:nvSpPr>
        <p:spPr>
          <a:xfrm>
            <a:off x="6831695" y="3452596"/>
            <a:ext cx="1851157" cy="8493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>
                <a:solidFill>
                  <a:srgbClr val="FF0000"/>
                </a:solidFill>
              </a:rPr>
              <a:t>- main -</a:t>
            </a:r>
            <a:br>
              <a:rPr lang="en-US" altLang="ko-KR" b="1" i="1" dirty="0">
                <a:solidFill>
                  <a:srgbClr val="FF0000"/>
                </a:solidFill>
              </a:rPr>
            </a:br>
            <a:r>
              <a:rPr lang="en-US" altLang="ko-KR" b="1" i="1" dirty="0">
                <a:solidFill>
                  <a:srgbClr val="FF0000"/>
                </a:solidFill>
              </a:rPr>
              <a:t>sort()</a:t>
            </a:r>
            <a:endParaRPr lang="ko-KR" altLang="en-US" b="1" i="1" dirty="0">
              <a:solidFill>
                <a:srgbClr val="FF0000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95656315-26B7-E14F-2F7D-93BFFE21538A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V="1">
            <a:off x="6573414" y="3265017"/>
            <a:ext cx="1015646" cy="499084"/>
          </a:xfrm>
          <a:prstGeom prst="bentConnector4">
            <a:avLst>
              <a:gd name="adj1" fmla="val 1375"/>
              <a:gd name="adj2" fmla="val 1458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ACF5FBE-E459-FA1A-082D-72C2B6E18C59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V="1">
            <a:off x="8998019" y="4717770"/>
            <a:ext cx="1661620" cy="499084"/>
          </a:xfrm>
          <a:prstGeom prst="bentConnector4">
            <a:avLst>
              <a:gd name="adj1" fmla="val -1093"/>
              <a:gd name="adj2" fmla="val 18493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C13962A-BFB4-0BAE-1094-08BDB3A5CABF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V="1">
            <a:off x="9235671" y="5236861"/>
            <a:ext cx="1234483" cy="535440"/>
          </a:xfrm>
          <a:prstGeom prst="bentConnector4">
            <a:avLst>
              <a:gd name="adj1" fmla="val -793"/>
              <a:gd name="adj2" fmla="val 142694"/>
            </a:avLst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72A0998-B661-E825-0CAB-A3FFB6A4B077}"/>
              </a:ext>
            </a:extLst>
          </p:cNvPr>
          <p:cNvSpPr txBox="1"/>
          <p:nvPr/>
        </p:nvSpPr>
        <p:spPr>
          <a:xfrm>
            <a:off x="6199120" y="3085020"/>
            <a:ext cx="461665" cy="1295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120 byte</a:t>
            </a:r>
            <a:endParaRPr lang="ko-KR" alt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D34BA7-0669-B5DC-95CE-FE8EB36E470D}"/>
              </a:ext>
            </a:extLst>
          </p:cNvPr>
          <p:cNvSpPr txBox="1"/>
          <p:nvPr/>
        </p:nvSpPr>
        <p:spPr>
          <a:xfrm>
            <a:off x="8732106" y="4465983"/>
            <a:ext cx="461665" cy="131696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dirty="0"/>
              <a:t>192 byte</a:t>
            </a:r>
            <a:endParaRPr lang="ko-KR" altLang="en-US" b="1" dirty="0"/>
          </a:p>
        </p:txBody>
      </p:sp>
      <p:sp>
        <p:nvSpPr>
          <p:cNvPr id="56" name="화살표: 왼쪽으로 구부러짐 55">
            <a:extLst>
              <a:ext uri="{FF2B5EF4-FFF2-40B4-BE49-F238E27FC236}">
                <a16:creationId xmlns:a16="http://schemas.microsoft.com/office/drawing/2014/main" id="{EDB79777-F379-A407-8334-0FA789A7F0D0}"/>
              </a:ext>
            </a:extLst>
          </p:cNvPr>
          <p:cNvSpPr/>
          <p:nvPr/>
        </p:nvSpPr>
        <p:spPr>
          <a:xfrm rot="16417491">
            <a:off x="8781287" y="184295"/>
            <a:ext cx="824968" cy="202708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5FFA14-1431-20C1-5118-4408DFF51534}"/>
              </a:ext>
            </a:extLst>
          </p:cNvPr>
          <p:cNvSpPr txBox="1"/>
          <p:nvPr/>
        </p:nvSpPr>
        <p:spPr>
          <a:xfrm>
            <a:off x="7330779" y="1281679"/>
            <a:ext cx="93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Ver. 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657B13-5C78-B492-3E69-E0FF086ADBD5}"/>
              </a:ext>
            </a:extLst>
          </p:cNvPr>
          <p:cNvSpPr txBox="1"/>
          <p:nvPr/>
        </p:nvSpPr>
        <p:spPr>
          <a:xfrm>
            <a:off x="10387056" y="1286008"/>
            <a:ext cx="93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Ver. 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601231-27C1-5B1F-0729-7EBA46E3B01B}"/>
              </a:ext>
            </a:extLst>
          </p:cNvPr>
          <p:cNvSpPr txBox="1"/>
          <p:nvPr/>
        </p:nvSpPr>
        <p:spPr>
          <a:xfrm>
            <a:off x="6779617" y="4663131"/>
            <a:ext cx="2287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실행파일의 구조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52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35E57-4BED-2E16-21EB-7BD4BFB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Preprocessor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B8007A-13B6-261D-4694-AB145D40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47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Compile</a:t>
            </a:r>
            <a:r>
              <a:rPr lang="ko-KR" altLang="en-US" sz="2000" dirty="0"/>
              <a:t>하기 전에 </a:t>
            </a:r>
            <a:r>
              <a:rPr lang="en-US" altLang="ko-KR" sz="2000" dirty="0"/>
              <a:t>#include, #define </a:t>
            </a:r>
            <a:r>
              <a:rPr lang="ko-KR" altLang="en-US" sz="2000" dirty="0"/>
              <a:t>과 같은 </a:t>
            </a:r>
            <a:r>
              <a:rPr lang="en-US" altLang="ko-KR" sz="2000" dirty="0"/>
              <a:t>C preprocessor directive </a:t>
            </a:r>
            <a:r>
              <a:rPr lang="ko-KR" altLang="en-US" sz="2000" dirty="0"/>
              <a:t>우선 처리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581F4C-6006-6EB0-64BA-E023DC4B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288" y="2717432"/>
            <a:ext cx="6997967" cy="142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DF60E5-9CD0-10DB-CC21-35635DB59134}"/>
              </a:ext>
            </a:extLst>
          </p:cNvPr>
          <p:cNvSpPr txBox="1"/>
          <p:nvPr/>
        </p:nvSpPr>
        <p:spPr>
          <a:xfrm>
            <a:off x="127698" y="4452156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a.h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ED957-0C37-8B80-69A1-C804780FF090}"/>
              </a:ext>
            </a:extLst>
          </p:cNvPr>
          <p:cNvSpPr txBox="1"/>
          <p:nvPr/>
        </p:nvSpPr>
        <p:spPr>
          <a:xfrm>
            <a:off x="335583" y="2344281"/>
            <a:ext cx="122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main.c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8B3A1-C4AA-22BF-C7EF-AE4769C1FAE1}"/>
              </a:ext>
            </a:extLst>
          </p:cNvPr>
          <p:cNvSpPr txBox="1"/>
          <p:nvPr/>
        </p:nvSpPr>
        <p:spPr>
          <a:xfrm>
            <a:off x="4264601" y="2316614"/>
            <a:ext cx="4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gcc</a:t>
            </a:r>
            <a:r>
              <a:rPr lang="en-US" altLang="ko-KR" b="1" dirty="0"/>
              <a:t> –E </a:t>
            </a:r>
            <a:r>
              <a:rPr lang="en-US" altLang="ko-KR" b="1" dirty="0" err="1"/>
              <a:t>main.c</a:t>
            </a:r>
            <a:r>
              <a:rPr lang="en-US" altLang="ko-KR" b="1" dirty="0"/>
              <a:t> &gt; pp &amp;&amp; vim pp</a:t>
            </a:r>
            <a:endParaRPr lang="ko-KR" altLang="en-US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42F743-4B09-ECB9-0D2F-7C3C90FA0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1" y="4776541"/>
            <a:ext cx="2429214" cy="83831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758114-FF53-9F68-C041-DD64CB7A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18" y="2700794"/>
            <a:ext cx="2657846" cy="14384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129F6FA-B12C-6D34-2020-9449973C1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34" y="4268714"/>
            <a:ext cx="2298737" cy="2315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0DC31-27DA-B3EE-8FCC-21F61676B629}"/>
              </a:ext>
            </a:extLst>
          </p:cNvPr>
          <p:cNvSpPr txBox="1"/>
          <p:nvPr/>
        </p:nvSpPr>
        <p:spPr>
          <a:xfrm>
            <a:off x="10841255" y="4379070"/>
            <a:ext cx="14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compile ok!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B3A2AE-C3C7-6CBF-AF8C-E6AB15181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091" y="4277946"/>
            <a:ext cx="4582164" cy="571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35A6DC-7F8F-A8A0-9CDC-28CF37990F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9883" y="5235544"/>
            <a:ext cx="5087060" cy="581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D2536-37E0-2CC1-18F1-75398015C9FB}"/>
              </a:ext>
            </a:extLst>
          </p:cNvPr>
          <p:cNvSpPr txBox="1"/>
          <p:nvPr/>
        </p:nvSpPr>
        <p:spPr>
          <a:xfrm>
            <a:off x="6323611" y="6178224"/>
            <a:ext cx="515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precompiled header</a:t>
            </a:r>
            <a:endParaRPr lang="ko-KR" altLang="en-US" dirty="0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CFCB611B-9384-6CF3-9CEF-BB8B029CA56E}"/>
              </a:ext>
            </a:extLst>
          </p:cNvPr>
          <p:cNvSpPr/>
          <p:nvPr/>
        </p:nvSpPr>
        <p:spPr>
          <a:xfrm rot="5400000">
            <a:off x="7363059" y="5895593"/>
            <a:ext cx="350594" cy="230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3321-D5AA-6A1B-6EE5-4080CFAF9E9A}"/>
              </a:ext>
            </a:extLst>
          </p:cNvPr>
          <p:cNvSpPr txBox="1"/>
          <p:nvPr/>
        </p:nvSpPr>
        <p:spPr>
          <a:xfrm>
            <a:off x="10923154" y="4909315"/>
            <a:ext cx="43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??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2097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039013-337C-4688-39ED-B5BD46B8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Compiler &amp; Linker</a:t>
            </a:r>
            <a:endParaRPr lang="ko-KR" altLang="en-US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EF3C365-6F0A-B0EB-C28D-134ADA7AF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en-US" altLang="ko-KR" sz="2000" dirty="0"/>
              <a:t>Preprocessed source file</a:t>
            </a:r>
            <a:r>
              <a:rPr lang="ko-KR" altLang="en-US" sz="2000" dirty="0"/>
              <a:t>내 있는 코드에 대해서만 </a:t>
            </a:r>
            <a:r>
              <a:rPr lang="en-US" altLang="ko-KR" sz="2000" dirty="0"/>
              <a:t>object file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 - </a:t>
            </a:r>
            <a:r>
              <a:rPr lang="ko-KR" altLang="en-US" sz="2000" dirty="0"/>
              <a:t>해당 </a:t>
            </a:r>
            <a:r>
              <a:rPr lang="en-US" altLang="ko-KR" sz="2000" dirty="0"/>
              <a:t>file</a:t>
            </a:r>
            <a:r>
              <a:rPr lang="ko-KR" altLang="en-US" sz="2000" dirty="0"/>
              <a:t>에 없는 </a:t>
            </a:r>
            <a:r>
              <a:rPr lang="en-US" altLang="ko-KR" sz="2000" dirty="0"/>
              <a:t>function</a:t>
            </a:r>
            <a:r>
              <a:rPr lang="ko-KR" altLang="en-US" sz="2000" dirty="0"/>
              <a:t>까지 찾아서 컴파일하지 않는다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7E62E-7941-057C-073C-6D8D72A00498}"/>
              </a:ext>
            </a:extLst>
          </p:cNvPr>
          <p:cNvSpPr txBox="1"/>
          <p:nvPr/>
        </p:nvSpPr>
        <p:spPr>
          <a:xfrm>
            <a:off x="3855450" y="5378475"/>
            <a:ext cx="827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head: return type &amp; name &amp; parameter</a:t>
            </a:r>
            <a:r>
              <a:rPr lang="ko-KR" altLang="en-US" dirty="0"/>
              <a:t>로 어떻게 쓰는 지만 알려줌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function body</a:t>
            </a:r>
            <a:r>
              <a:rPr lang="ko-KR" altLang="en-US" dirty="0"/>
              <a:t>를 따로</a:t>
            </a:r>
            <a:r>
              <a:rPr lang="en-US" altLang="ko-KR" dirty="0"/>
              <a:t> </a:t>
            </a:r>
            <a:r>
              <a:rPr lang="ko-KR" altLang="en-US" dirty="0"/>
              <a:t>정의하지 않았으나 일단 컴파일 </a:t>
            </a:r>
            <a:r>
              <a:rPr lang="en-US" altLang="ko-KR" dirty="0"/>
              <a:t>pass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D10698-4177-9EAF-D8B0-8F7372DF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89" y="2526011"/>
            <a:ext cx="2686425" cy="14575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3E63FEA-BB0C-D401-2416-946B7086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455" y="2493004"/>
            <a:ext cx="7035153" cy="21069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527E82A-8834-F2F3-7A38-05002B1FB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05" y="5065513"/>
            <a:ext cx="2676899" cy="150516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E42ED8-4013-802D-281D-DFBE4305E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0184" y="6012067"/>
            <a:ext cx="2143424" cy="42868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426D0DFB-2185-3E25-D706-5738E2913611}"/>
              </a:ext>
            </a:extLst>
          </p:cNvPr>
          <p:cNvSpPr/>
          <p:nvPr/>
        </p:nvSpPr>
        <p:spPr>
          <a:xfrm>
            <a:off x="3171108" y="5468072"/>
            <a:ext cx="595279" cy="204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678F2-E55C-0B24-B194-1BA18FD28171}"/>
              </a:ext>
            </a:extLst>
          </p:cNvPr>
          <p:cNvSpPr txBox="1"/>
          <p:nvPr/>
        </p:nvSpPr>
        <p:spPr>
          <a:xfrm>
            <a:off x="10477949" y="2817255"/>
            <a:ext cx="16010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불안하지만 일단 </a:t>
            </a:r>
            <a:r>
              <a:rPr lang="en-US" altLang="ko-KR" sz="1400" b="1" dirty="0"/>
              <a:t>compile </a:t>
            </a:r>
            <a:r>
              <a:rPr lang="ko-KR" altLang="en-US" sz="1400" b="1" dirty="0"/>
              <a:t>통과</a:t>
            </a:r>
            <a:r>
              <a:rPr lang="en-US" altLang="ko-KR" sz="1400" b="1" dirty="0"/>
              <a:t>,</a:t>
            </a:r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sort(int x)</a:t>
            </a:r>
            <a:r>
              <a:rPr lang="ko-KR" altLang="en-US" sz="1400" b="1" dirty="0"/>
              <a:t>를 </a:t>
            </a:r>
            <a:br>
              <a:rPr lang="en-US" altLang="ko-KR" sz="1400" b="1" dirty="0"/>
            </a:br>
            <a:r>
              <a:rPr lang="ko-KR" altLang="en-US" sz="1400" b="1" dirty="0"/>
              <a:t>찾을 수 없으니 </a:t>
            </a:r>
            <a:r>
              <a:rPr lang="en-US" altLang="ko-KR" sz="1400" b="1" dirty="0"/>
              <a:t>linking error</a:t>
            </a:r>
          </a:p>
          <a:p>
            <a:endParaRPr lang="ko-KR" altLang="en-US" sz="14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273BA5-443E-3380-B03F-5A451B20251E}"/>
              </a:ext>
            </a:extLst>
          </p:cNvPr>
          <p:cNvSpPr/>
          <p:nvPr/>
        </p:nvSpPr>
        <p:spPr>
          <a:xfrm>
            <a:off x="5286652" y="4606369"/>
            <a:ext cx="6325340" cy="521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94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2249D-05C3-A7CD-6199-081A8921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Compiler &amp; Linker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95D244-B436-6F03-117C-6C5775B8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8" y="1919336"/>
            <a:ext cx="5528647" cy="1423602"/>
          </a:xfrm>
          <a:prstGeom prst="rect">
            <a:avLst/>
          </a:prstGeom>
        </p:spPr>
      </p:pic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120335F-B190-E9CE-6087-37D1B9CF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20" y="1804695"/>
            <a:ext cx="4136254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실행 파일을 만들려면</a:t>
            </a:r>
            <a:r>
              <a:rPr lang="en-US" altLang="ko-KR" sz="2400" dirty="0"/>
              <a:t>?</a:t>
            </a:r>
          </a:p>
          <a:p>
            <a:r>
              <a:rPr lang="en-US" altLang="ko-KR" sz="2400" dirty="0"/>
              <a:t>sort</a:t>
            </a:r>
            <a:r>
              <a:rPr lang="ko-KR" altLang="en-US" sz="2400" dirty="0"/>
              <a:t>함수가 있는 </a:t>
            </a:r>
            <a:r>
              <a:rPr lang="en-US" altLang="ko-KR" sz="2400" dirty="0"/>
              <a:t>object file</a:t>
            </a:r>
            <a:r>
              <a:rPr lang="ko-KR" altLang="en-US" sz="2400" dirty="0"/>
              <a:t>을 만들어서</a:t>
            </a:r>
            <a:r>
              <a:rPr lang="en-US" altLang="ko-KR" sz="2400" dirty="0"/>
              <a:t> linker</a:t>
            </a:r>
            <a:r>
              <a:rPr lang="ko-KR" altLang="en-US" sz="2400" dirty="0"/>
              <a:t>가 연결시켜줄 수 있도록 하자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+ </a:t>
            </a:r>
            <a:r>
              <a:rPr lang="ko-KR" altLang="en-US" sz="2400" dirty="0"/>
              <a:t>추가</a:t>
            </a:r>
            <a:r>
              <a:rPr lang="en-US" altLang="ko-KR" sz="2400" dirty="0"/>
              <a:t>:</a:t>
            </a:r>
          </a:p>
          <a:p>
            <a:r>
              <a:rPr lang="en-US" altLang="ko-KR" sz="2400" dirty="0"/>
              <a:t>C linker</a:t>
            </a:r>
            <a:r>
              <a:rPr lang="ko-KR" altLang="en-US" sz="2400" dirty="0"/>
              <a:t>는 </a:t>
            </a:r>
            <a:r>
              <a:rPr lang="en-US" altLang="ko-KR" sz="2400" dirty="0"/>
              <a:t>return type</a:t>
            </a:r>
            <a:r>
              <a:rPr lang="ko-KR" altLang="en-US" sz="2400" dirty="0"/>
              <a:t>이나 </a:t>
            </a:r>
            <a:r>
              <a:rPr lang="en-US" altLang="ko-KR" sz="2400" dirty="0"/>
              <a:t>parameter checking X</a:t>
            </a:r>
          </a:p>
          <a:p>
            <a:r>
              <a:rPr lang="ko-KR" altLang="en-US" sz="2400" dirty="0"/>
              <a:t>실행 파일 만드나</a:t>
            </a:r>
            <a:r>
              <a:rPr lang="en-US" altLang="ko-KR" sz="2400" dirty="0"/>
              <a:t>,</a:t>
            </a:r>
            <a:br>
              <a:rPr lang="en-US" altLang="ko-KR" sz="2400" dirty="0"/>
            </a:br>
            <a:r>
              <a:rPr lang="en-US" altLang="ko-KR" sz="2400" b="1" i="1" dirty="0"/>
              <a:t>undefined behavior</a:t>
            </a:r>
          </a:p>
          <a:p>
            <a:endParaRPr lang="en-US" altLang="ko-KR" sz="2400" b="1" i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FADC1F-0C1F-DF11-E4E7-1564A670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61" y="4267521"/>
            <a:ext cx="3191320" cy="9050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515C87-C5EF-C169-40D6-10C527A06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61" y="5279611"/>
            <a:ext cx="554432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BDC1-6437-F8F6-6837-42EAD3E1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83"/>
            <a:ext cx="10515600" cy="1325563"/>
          </a:xfrm>
        </p:spPr>
        <p:txBody>
          <a:bodyPr/>
          <a:lstStyle/>
          <a:p>
            <a:r>
              <a:rPr lang="en-US" altLang="ko-KR" dirty="0"/>
              <a:t>GDB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7F8F6-03A2-B449-6E94-092EC511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173" y="1825625"/>
            <a:ext cx="62705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어디서 터지는지 빠르게 알아내기 위해서</a:t>
            </a:r>
            <a:endParaRPr lang="en-US" altLang="ko-KR" sz="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변수 값을 추적해보고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프로그램이 특정 조건에서 어느 부분을 수행하고 있는지 확인하기 위해서</a:t>
            </a:r>
            <a:endParaRPr lang="en-US" altLang="ko-KR" sz="2000" dirty="0"/>
          </a:p>
          <a:p>
            <a:endParaRPr lang="en-US" altLang="ko-KR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27E5754-60F8-14DC-C43E-C57660A840F3}"/>
              </a:ext>
            </a:extLst>
          </p:cNvPr>
          <p:cNvGrpSpPr/>
          <p:nvPr/>
        </p:nvGrpSpPr>
        <p:grpSpPr>
          <a:xfrm>
            <a:off x="1139302" y="1946488"/>
            <a:ext cx="3761915" cy="3535469"/>
            <a:chOff x="1689717" y="2070776"/>
            <a:chExt cx="3761915" cy="35354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A2FA9C8-04D6-5489-B576-A16C3AA7D802}"/>
                </a:ext>
              </a:extLst>
            </p:cNvPr>
            <p:cNvSpPr/>
            <p:nvPr/>
          </p:nvSpPr>
          <p:spPr>
            <a:xfrm>
              <a:off x="4102226" y="2070776"/>
              <a:ext cx="1349406" cy="9055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/>
                <a:t>segfault</a:t>
              </a:r>
              <a:endParaRPr lang="en-US" altLang="ko-KR" b="1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2C0E9CF-E275-E239-F288-506ADF325E42}"/>
                </a:ext>
              </a:extLst>
            </p:cNvPr>
            <p:cNvSpPr/>
            <p:nvPr/>
          </p:nvSpPr>
          <p:spPr>
            <a:xfrm>
              <a:off x="1689717" y="3429000"/>
              <a:ext cx="1287262" cy="9055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error!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95A52F5-BBB0-6177-3592-DE5A7033694A}"/>
                </a:ext>
              </a:extLst>
            </p:cNvPr>
            <p:cNvSpPr/>
            <p:nvPr/>
          </p:nvSpPr>
          <p:spPr>
            <a:xfrm>
              <a:off x="4133298" y="4700723"/>
              <a:ext cx="1287262" cy="90552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???</a:t>
              </a:r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FEB9567-C03B-BAFA-EC50-EDB59B8AC4D5}"/>
                </a:ext>
              </a:extLst>
            </p:cNvPr>
            <p:cNvSpPr/>
            <p:nvPr/>
          </p:nvSpPr>
          <p:spPr>
            <a:xfrm rot="19715712">
              <a:off x="2935556" y="2815984"/>
              <a:ext cx="1044605" cy="31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0571C9D2-5909-F7FB-87F6-E15F5000A0AE}"/>
                </a:ext>
              </a:extLst>
            </p:cNvPr>
            <p:cNvSpPr/>
            <p:nvPr/>
          </p:nvSpPr>
          <p:spPr>
            <a:xfrm rot="1511590">
              <a:off x="3039596" y="4541663"/>
              <a:ext cx="1044605" cy="3181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ADD7C1-DD23-74E8-97B2-3BDBB8FD9A0A}"/>
              </a:ext>
            </a:extLst>
          </p:cNvPr>
          <p:cNvSpPr txBox="1"/>
          <p:nvPr/>
        </p:nvSpPr>
        <p:spPr>
          <a:xfrm>
            <a:off x="1512902" y="6176963"/>
            <a:ext cx="1018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/>
              <a:t>MSVC(Visual Studio), clang(macOS) </a:t>
            </a:r>
            <a:r>
              <a:rPr lang="ko-KR" altLang="en-US" b="1" i="1" dirty="0"/>
              <a:t>등에서 사용하는 </a:t>
            </a:r>
            <a:r>
              <a:rPr lang="en-US" altLang="ko-KR" b="1" i="1" dirty="0"/>
              <a:t>C/C++ debugging</a:t>
            </a:r>
            <a:r>
              <a:rPr lang="ko-KR" altLang="en-US" b="1" i="1" dirty="0"/>
              <a:t>의 기본 개념은 동일</a:t>
            </a:r>
            <a:r>
              <a:rPr lang="en-US" altLang="ko-KR" b="1" i="1" dirty="0"/>
              <a:t>.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54316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6BDC1-6437-F8F6-6837-42EAD3E1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141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GDB</a:t>
            </a:r>
            <a:endParaRPr lang="ko-KR" altLang="en-US" sz="2800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CF47BF4-B5AD-E868-9313-4653798B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151" y="476220"/>
            <a:ext cx="60101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일반적인 순서</a:t>
            </a:r>
            <a:r>
              <a:rPr lang="en-US" altLang="ko-KR" sz="2000" dirty="0"/>
              <a:t>:</a:t>
            </a:r>
            <a:br>
              <a:rPr lang="en-US" altLang="ko-KR" sz="2000" dirty="0"/>
            </a:br>
            <a:r>
              <a:rPr lang="ko-KR" altLang="en-US" sz="2000" dirty="0"/>
              <a:t>일단 실행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segmenation</a:t>
            </a:r>
            <a:r>
              <a:rPr lang="en-US" altLang="ko-KR" sz="2000" dirty="0"/>
              <a:t> fault </a:t>
            </a:r>
            <a:r>
              <a:rPr lang="ko-KR" altLang="en-US" sz="2000" dirty="0"/>
              <a:t>여부 확인</a:t>
            </a:r>
            <a:br>
              <a:rPr lang="en-US" altLang="ko-KR" sz="2000" dirty="0"/>
            </a:br>
            <a:r>
              <a:rPr lang="en-US" altLang="ko-KR" sz="2000" dirty="0"/>
              <a:t>toggle breakpoint (b 5, b 6)</a:t>
            </a:r>
            <a:br>
              <a:rPr lang="en-US" altLang="ko-KR" sz="2000" dirty="0"/>
            </a:br>
            <a:r>
              <a:rPr lang="en-US" altLang="ko-KR" sz="2000" dirty="0"/>
              <a:t>break </a:t>
            </a:r>
            <a:r>
              <a:rPr lang="ko-KR" altLang="en-US" sz="2000" dirty="0"/>
              <a:t>발생 </a:t>
            </a:r>
            <a:r>
              <a:rPr lang="en-US" altLang="ko-KR" sz="2000" dirty="0"/>
              <a:t>– “</a:t>
            </a:r>
            <a:r>
              <a:rPr lang="ko-KR" altLang="en-US" sz="2000" dirty="0"/>
              <a:t>해당 </a:t>
            </a:r>
            <a:r>
              <a:rPr lang="en-US" altLang="ko-KR" sz="2000" dirty="0"/>
              <a:t>line </a:t>
            </a:r>
            <a:r>
              <a:rPr lang="ko-KR" altLang="en-US" sz="2000" dirty="0"/>
              <a:t>실행 전</a:t>
            </a:r>
            <a:r>
              <a:rPr lang="en-US" altLang="ko-KR" sz="2000" dirty="0"/>
              <a:t>”</a:t>
            </a:r>
            <a:br>
              <a:rPr lang="en-US" altLang="ko-KR" sz="2000" dirty="0"/>
            </a:br>
            <a:r>
              <a:rPr lang="en-US" altLang="ko-KR" sz="2000" dirty="0"/>
              <a:t>variable </a:t>
            </a:r>
            <a:r>
              <a:rPr lang="ko-KR" altLang="en-US" sz="2000" dirty="0"/>
              <a:t>확인 </a:t>
            </a:r>
            <a:r>
              <a:rPr lang="en-US" altLang="ko-KR" sz="2000" dirty="0"/>
              <a:t>(print b)</a:t>
            </a:r>
            <a:br>
              <a:rPr lang="en-US" altLang="ko-KR" sz="2000" dirty="0"/>
            </a:br>
            <a:r>
              <a:rPr lang="en-US" altLang="ko-KR" sz="2000" dirty="0"/>
              <a:t>continue (c)</a:t>
            </a:r>
          </a:p>
          <a:p>
            <a:r>
              <a:rPr lang="en-US" altLang="ko-KR" sz="2000" dirty="0"/>
              <a:t>-g option</a:t>
            </a:r>
            <a:r>
              <a:rPr lang="ko-KR" altLang="en-US" sz="2000" dirty="0"/>
              <a:t>으로 컴파일 된 파일까지 디버깅 가능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92DD30E-6076-7123-A37D-A75974F1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8" y="976544"/>
            <a:ext cx="5676489" cy="566839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54DF7AA-DCA4-E6EE-7C1F-1E5F2F39C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151" y="3276940"/>
            <a:ext cx="6181115" cy="118809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EDE4DB-1C66-9822-A632-E42D324C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73" y="4549850"/>
            <a:ext cx="5801535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1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379</Words>
  <Application>Microsoft Office PowerPoint</Application>
  <PresentationFormat>와이드스크린</PresentationFormat>
  <Paragraphs>72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Relocatable object file</vt:lpstr>
      <vt:lpstr>Preprocessor</vt:lpstr>
      <vt:lpstr>Compiler &amp; Linker</vt:lpstr>
      <vt:lpstr>Compiler &amp; Linker</vt:lpstr>
      <vt:lpstr>GDB</vt:lpstr>
      <vt:lpstr>GDB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이태한</dc:creator>
  <cp:lastModifiedBy>이태한</cp:lastModifiedBy>
  <cp:revision>741</cp:revision>
  <dcterms:created xsi:type="dcterms:W3CDTF">2022-09-18T10:18:52Z</dcterms:created>
  <dcterms:modified xsi:type="dcterms:W3CDTF">2022-09-19T01:51:01Z</dcterms:modified>
</cp:coreProperties>
</file>