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74" r:id="rId7"/>
    <p:sldId id="27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5542807-9CC4-470A-91C0-FD360103BE87}">
          <p14:sldIdLst>
            <p14:sldId id="256"/>
            <p14:sldId id="258"/>
            <p14:sldId id="257"/>
            <p14:sldId id="261"/>
            <p14:sldId id="259"/>
          </p14:sldIdLst>
        </p14:section>
        <p14:section name="Раздел без заголовка" id="{D75C1B3C-5EDA-4ED8-BCBD-384670FF714C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9933FF"/>
    <a:srgbClr val="FDF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17" autoAdjust="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619E5-1827-E247-2B4C-948590557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A9F8AB-6C84-6C52-10CC-FF9E53016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921876-E24D-53D8-C0B8-6A3BDC19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14122-9350-E6EC-C3E8-15450399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30AB7-EFE0-0BA8-A099-52F01177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6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19B32-30B7-EB48-2702-B89475AD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23358C-9A93-1572-B8D7-078D6D594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CDF6FB-FE74-35F5-7C29-E93D2122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E638F4-13BC-0D39-F7E5-D6A67330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3EF333-833B-EDE9-B974-DEEC3D5F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08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23EB28-8702-53FA-AB48-321BE0209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D53E81-DE34-B230-6D17-580AA55D3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5303C6-6B4E-B5DC-2132-C59A1DE3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493AE6-96F8-0A83-59D1-E9083F08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461C0-916B-E9A3-25A4-AC7167F2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77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0E5FD-AD48-0BFF-79EF-D1B2F9F1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0E9407-F72B-50AE-8E52-497D4D07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542DE8-98FE-E862-B8DD-43FD24C6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E734D3-3A2B-F617-3143-DB43E2BA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84B1D3-901B-75AC-A1B6-7058DFB8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6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CEBDD-1EA3-8F8F-05A9-59BC22BD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931C41-DB78-EB06-0ABA-780C492AB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F4E669-FFEB-9695-3F43-99132C7F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233314-815F-7FD9-6F82-912B09DE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17C1C2-8AB7-F87B-E766-EC9A039F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71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332DE-1CC4-7C27-2FF8-A402BD00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D944E8-0059-61B5-55B1-37774A797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52268C-541E-394A-C111-8F294ED54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0987BC-321D-50DA-B3DF-A501955C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B13E09-B234-BDBA-0340-4704CE9A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1B8150-4055-AF63-6CF9-DE36F54C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7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F86B1-4BBA-F9A3-79CA-7C691E5A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A35CA2-31B8-A1B5-1F21-6B7A258FC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EAB7FD-7D18-FE8C-C362-80E9F5778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0E0F83-0FCB-A3B0-E372-9A029DB37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765FF0-832F-385E-36C5-254F09A0C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9FFC65-486B-4AA4-C9E2-FF7CD319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26ACA0-2A64-83B5-6632-0AE4ED48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55DB00-2BB4-9386-70E3-9591B4D0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5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FE40A-FFFF-4418-566B-0C866ACE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33BD47-1AC2-16EE-A9F4-5B85C222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3B8B83-9266-2D21-DF48-592F328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2F2769-1889-5903-6F10-9E0D50BE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76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47B621-BB00-014A-AC3C-282F53A2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8FBCAE-FF2A-0837-DD59-49DC6926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261186-2961-D806-8219-8D6BD7D0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40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3FF5C-7CC9-8A8B-1979-39C043F5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89D764-B139-F016-2F45-D7D7EE0F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57AD5A-2592-695F-93DB-A3DCADBFF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894528-1D91-D5D8-E061-43DC3590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8C26D4-F0A1-7628-7C67-1375EF67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8E547F-CE63-81B4-EAC1-11596AD2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09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66D1A-A07C-A05A-A872-994B77C8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394951-3320-1CB0-6F15-21D07637F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623500-73D3-05A2-F305-EAC5A6FD0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3FECD5-29D2-DB88-A52A-05A25B1F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356820-F626-EDF0-5502-65ECB84D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31B63C-39B2-4F6B-812F-44F5674D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05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2CBA8-A515-6425-8666-44970788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EC9C70-7F45-B6C4-22F8-1AFA8767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D008D9-C485-613F-36AA-75965D1B5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0F195-9073-42E9-ABAF-F7A381391A70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C74BA7-F699-1BC6-BED7-4DABFA0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ACD9A8-3DDC-5A6C-27A9-88903038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35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C7E601-2829-A02D-70C5-AD3467B7D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1" b="10909"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CC11D-7DF3-1C5C-9827-CCD54AE6E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Digital Portfolio</a:t>
            </a:r>
            <a:endParaRPr lang="ru-RU" sz="7200" dirty="0">
              <a:solidFill>
                <a:srgbClr val="FFFFFF"/>
              </a:solidFill>
              <a:latin typeface="Raleway ExtraBold" panose="020B0903030101060003" pitchFamily="34" charset="-52"/>
              <a:ea typeface="Roboto ExtraBold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47AFC5-4A5A-F924-EACD-EF061D549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462" y="4933935"/>
            <a:ext cx="6024978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aleway Medium" panose="020B0603030101060003" pitchFamily="34" charset="-52"/>
                <a:ea typeface="Roboto Medium" panose="02000000000000000000" pitchFamily="2" charset="0"/>
              </a:rPr>
              <a:t>Команда</a:t>
            </a:r>
            <a:endParaRPr lang="en-US" sz="3200" i="0" dirty="0">
              <a:solidFill>
                <a:schemeClr val="bg1"/>
              </a:solidFill>
              <a:effectLst/>
              <a:latin typeface="Raleway Medium" panose="020B0603030101060003" pitchFamily="34" charset="-52"/>
              <a:ea typeface="Roboto Medium" panose="02000000000000000000" pitchFamily="2" charset="0"/>
            </a:endParaRPr>
          </a:p>
          <a:p>
            <a:r>
              <a:rPr lang="ru-RU" sz="3200" i="0" dirty="0">
                <a:solidFill>
                  <a:schemeClr val="bg1"/>
                </a:solidFill>
                <a:effectLst/>
                <a:latin typeface="Raleway Medium" panose="020B0603030101060003" pitchFamily="34" charset="-52"/>
                <a:ea typeface="Roboto Medium" panose="02000000000000000000" pitchFamily="2" charset="0"/>
              </a:rPr>
              <a:t>ОАО «ВеличавоЦифровой</a:t>
            </a:r>
            <a:r>
              <a:rPr lang="ru-RU" sz="3200" dirty="0">
                <a:solidFill>
                  <a:schemeClr val="bg1"/>
                </a:solidFill>
                <a:latin typeface="Raleway Medium" panose="020B0603030101060003" pitchFamily="34" charset="-52"/>
                <a:ea typeface="Roboto Medium" panose="02000000000000000000" pitchFamily="2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33439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37AAE-6F72-2CB2-C56A-F0F43F13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ОАО «ВеличавоЦифровой»</a:t>
            </a:r>
            <a:r>
              <a:rPr lang="en-US" sz="5400" dirty="0">
                <a:solidFill>
                  <a:schemeClr val="bg1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”</a:t>
            </a:r>
            <a:endParaRPr lang="ru-RU" sz="5400" dirty="0">
              <a:solidFill>
                <a:schemeClr val="bg1"/>
              </a:solidFill>
              <a:latin typeface="Raleway ExtraBold" panose="020B0903030101060003" pitchFamily="34" charset="-52"/>
              <a:ea typeface="Roboto ExtraBold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52264-8227-427A-B790-D8E4EE25B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580716" cy="4630321"/>
          </a:xfrm>
        </p:spPr>
        <p:txBody>
          <a:bodyPr>
            <a:normAutofit/>
          </a:bodyPr>
          <a:lstStyle/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Тимлид: Сибгатуллин Ильнур Русланович</a:t>
            </a:r>
            <a:endParaRPr lang="en-US" dirty="0">
              <a:solidFill>
                <a:srgbClr val="6600CC"/>
              </a:solidFill>
              <a:latin typeface="Raleway Medium" panose="020B0603030101060003" pitchFamily="34" charset="-52"/>
              <a:ea typeface="Roboto Medium" panose="02000000000000000000" pitchFamily="2" charset="0"/>
            </a:endParaRPr>
          </a:p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  <a:ea typeface="Roboto Condensed" panose="02000000000000000000" pitchFamily="2" charset="0"/>
              </a:rPr>
              <a:t>Аналитик: Баталов Кирилл Дмитриевич</a:t>
            </a:r>
          </a:p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Дизайнер: Корепин Степан Дмитриевич</a:t>
            </a:r>
          </a:p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Разработчик: Потемкин Сергей </a:t>
            </a:r>
            <a:r>
              <a:rPr lang="ru-RU" i="0" dirty="0">
                <a:solidFill>
                  <a:schemeClr val="bg1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Анатольевич</a:t>
            </a:r>
            <a:endParaRPr lang="ru-RU" dirty="0">
              <a:solidFill>
                <a:schemeClr val="bg1"/>
              </a:solidFill>
              <a:latin typeface="Raleway Medium" panose="020B0603030101060003" pitchFamily="34" charset="-52"/>
              <a:ea typeface="Roboto Condensed" panose="02000000000000000000" pitchFamily="2" charset="0"/>
            </a:endParaRPr>
          </a:p>
          <a:p>
            <a:pPr marL="0" indent="0">
              <a:buNone/>
            </a:pPr>
            <a:endParaRPr lang="ru-RU" dirty="0">
              <a:solidFill>
                <a:srgbClr val="7030A0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FF6366-DC45-B022-61D3-6E9758314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16" y="1546309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5DF2AE-AD0E-76A6-13EB-86B7D5F27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00" y="1546309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50EC72-E45D-00F5-2A92-08CFDA850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16" y="3941680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FF16C1-E1DB-9F18-31BD-EA1B71B4C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00" y="3941680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67931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78D58-A922-FC50-81B6-A41385B7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9" y="540071"/>
            <a:ext cx="4030579" cy="2228074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Описание проекта</a:t>
            </a:r>
          </a:p>
        </p:txBody>
      </p:sp>
      <p:sp>
        <p:nvSpPr>
          <p:cNvPr id="30" name="Content Placeholder 16">
            <a:extLst>
              <a:ext uri="{FF2B5EF4-FFF2-40B4-BE49-F238E27FC236}">
                <a16:creationId xmlns:a16="http://schemas.microsoft.com/office/drawing/2014/main" id="{6E8A32EF-DA64-5A68-B605-7EBF5F956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10" y="2699817"/>
            <a:ext cx="4331527" cy="3635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  <a:ea typeface="Roboto Condensed" panose="02000000000000000000" pitchFamily="2" charset="0"/>
              </a:rPr>
              <a:t>Веб-сервис для добавления и просмотра портфолио в электронном варианте. </a:t>
            </a:r>
            <a:endParaRPr lang="en-US" sz="3600" dirty="0">
              <a:solidFill>
                <a:srgbClr val="6600CC"/>
              </a:solidFill>
              <a:latin typeface="Raleway Medium" panose="020B0603030101060003" pitchFamily="34" charset="-52"/>
              <a:ea typeface="Roboto Condensed" panose="02000000000000000000" pitchFamily="2" charset="0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A3B4625B-FE76-4FFB-F780-B93CC9BF0C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3" b="1493"/>
          <a:stretch/>
        </p:blipFill>
        <p:spPr>
          <a:xfrm>
            <a:off x="5010387" y="10"/>
            <a:ext cx="7181613" cy="6857990"/>
          </a:xfrm>
          <a:prstGeom prst="rect">
            <a:avLst/>
          </a:prstGeom>
          <a:solidFill>
            <a:srgbClr val="7030A0">
              <a:alpha val="0"/>
            </a:srgbClr>
          </a:solidFill>
          <a:effectLst/>
        </p:spPr>
      </p:pic>
    </p:spTree>
    <p:extLst>
      <p:ext uri="{BB962C8B-B14F-4D97-AF65-F5344CB8AC3E}">
        <p14:creationId xmlns:p14="http://schemas.microsoft.com/office/powerpoint/2010/main" val="398827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9AB6E-D17C-7991-12F0-FDEA5CC6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7" y="475862"/>
            <a:ext cx="3807187" cy="2228074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</a:rPr>
              <a:t>Проблема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56C28A-3F5F-BFA4-6413-6BC4DFE7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27" y="2156604"/>
            <a:ext cx="4362491" cy="40324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Сделать рабочий и удобный веб-сервис</a:t>
            </a:r>
            <a:r>
              <a:rPr lang="en-US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,</a:t>
            </a: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не уступающий конкурентам. Сайт должен иметь особенности</a:t>
            </a:r>
            <a:r>
              <a:rPr lang="en-US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, </a:t>
            </a: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которые позволяют ему выигрышно смотреться на фоне остальных. </a:t>
            </a:r>
            <a:endParaRPr lang="en-US" sz="3200" dirty="0">
              <a:solidFill>
                <a:srgbClr val="6600CC"/>
              </a:solidFill>
              <a:latin typeface="Raleway Medium" panose="020B0603030101060003" pitchFamily="34" charset="-52"/>
            </a:endParaRPr>
          </a:p>
        </p:txBody>
      </p:sp>
      <p:pic>
        <p:nvPicPr>
          <p:cNvPr id="10" name="Рисунок 9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17E186E-9120-5024-4B52-3E042F4C3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18" y="475862"/>
            <a:ext cx="6877501" cy="53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E6CCD-6691-D35A-720F-7A945E77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87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rgbClr val="9933FF"/>
                </a:solidFill>
                <a:latin typeface="Raleway ExtraBold" panose="020B0903030101060003" pitchFamily="34" charset="-52"/>
              </a:rPr>
              <a:t>Целевая аудитория</a:t>
            </a:r>
          </a:p>
        </p:txBody>
      </p:sp>
      <p:pic>
        <p:nvPicPr>
          <p:cNvPr id="5" name="Объект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1F4FA45-B200-C5BE-BA2A-EF46A4F75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49" y="1544263"/>
            <a:ext cx="6840681" cy="24382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839B8-A31D-9574-8446-4F5FA3D36CFC}"/>
              </a:ext>
            </a:extLst>
          </p:cNvPr>
          <p:cNvSpPr txBox="1"/>
          <p:nvPr/>
        </p:nvSpPr>
        <p:spPr>
          <a:xfrm>
            <a:off x="4521394" y="3807756"/>
            <a:ext cx="4524884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>
              <a:solidFill>
                <a:srgbClr val="6600CC"/>
              </a:solidFill>
              <a:latin typeface="Raleway Medium" panose="020B0603030101060003" pitchFamily="34" charset="-52"/>
            </a:endParaRPr>
          </a:p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Художники</a:t>
            </a:r>
          </a:p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Дизайнеры</a:t>
            </a:r>
          </a:p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Фотографы</a:t>
            </a:r>
          </a:p>
          <a:p>
            <a:r>
              <a:rPr lang="ru-RU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07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499F53-ECD6-B4E4-A0B8-D451B68E8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830" y="2837102"/>
            <a:ext cx="3740089" cy="374008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F00AE-4E4F-2162-1C5F-13FA2EAF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6271E-AC75-BC70-83F0-2F4B93FA6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130"/>
            <a:ext cx="10515600" cy="3812876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Для успешного веб-сервиса с портфолио в первую очередь нам необходимо обеспечить: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Максимальное разнообразие категорий портфолио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Продвинутый дизайн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Удобный поиск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Наличие статистики и рекомендаций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Бесплатное пользование сервисом</a:t>
            </a:r>
          </a:p>
          <a:p>
            <a:pPr marL="0" indent="0">
              <a:buNone/>
            </a:pPr>
            <a:endParaRPr lang="ru-RU" dirty="0">
              <a:solidFill>
                <a:srgbClr val="6600CC"/>
              </a:solidFill>
              <a:latin typeface="Raleway Medium" panose="020B0603030101060003" pitchFamily="34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7DE13-9F1E-11EC-DD02-029A0F574241}"/>
              </a:ext>
            </a:extLst>
          </p:cNvPr>
          <p:cNvSpPr txBox="1"/>
          <p:nvPr/>
        </p:nvSpPr>
        <p:spPr>
          <a:xfrm>
            <a:off x="1112808" y="5163150"/>
            <a:ext cx="5589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Именно максимальное разнообразие категорий портфолио должно стать нашей главной отличительной чертой</a:t>
            </a:r>
            <a:r>
              <a:rPr lang="en-US" dirty="0">
                <a:solidFill>
                  <a:srgbClr val="6600CC"/>
                </a:solidFill>
                <a:latin typeface="Raleway Medium" panose="020B0603030101060003" pitchFamily="34" charset="-52"/>
              </a:rPr>
              <a:t>, </a:t>
            </a:r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поэтому мы и выбрали такую широкую целевую аудиторию.</a:t>
            </a:r>
            <a:endParaRPr lang="en-US" dirty="0">
              <a:solidFill>
                <a:srgbClr val="6600CC"/>
              </a:solidFill>
              <a:latin typeface="Raleway Medium" panose="020B0603030101060003" pitchFamily="34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93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AA4C5-1AC5-4D99-F963-6BE5ADC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</a:rPr>
              <a:t>Стек технологий</a:t>
            </a:r>
          </a:p>
        </p:txBody>
      </p:sp>
      <p:pic>
        <p:nvPicPr>
          <p:cNvPr id="5" name="Объект 4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371284C6-1063-0B0B-0D80-30E4390C3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92" y="4365319"/>
            <a:ext cx="1730128" cy="173012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B493C6-14E4-1B69-BB2F-9A345E7AE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186" y="4261802"/>
            <a:ext cx="1947119" cy="21336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6CF020BC-1424-F815-723D-9AECB2636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8" y="4261802"/>
            <a:ext cx="2857500" cy="24307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92A6C4B-926C-8DE1-EB32-B3882E38F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573" y="4269469"/>
            <a:ext cx="1710427" cy="19218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42FAA8-C105-1B33-ECFB-47C4E3E4854E}"/>
              </a:ext>
            </a:extLst>
          </p:cNvPr>
          <p:cNvSpPr txBox="1"/>
          <p:nvPr/>
        </p:nvSpPr>
        <p:spPr>
          <a:xfrm>
            <a:off x="655608" y="1509623"/>
            <a:ext cx="11106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Для создания сервиса в основном будет использоваться </a:t>
            </a:r>
            <a:r>
              <a:rPr lang="en-US" sz="2400" dirty="0">
                <a:solidFill>
                  <a:srgbClr val="00B0F0"/>
                </a:solidFill>
                <a:latin typeface="Raleway Medium" panose="020B0603030101060003" pitchFamily="34" charset="-52"/>
              </a:rPr>
              <a:t>ASP.NET </a:t>
            </a:r>
            <a:r>
              <a:rPr lang="ru-RU" sz="2400" dirty="0">
                <a:solidFill>
                  <a:srgbClr val="00B0F0"/>
                </a:solidFill>
                <a:latin typeface="Raleway Medium" panose="020B0603030101060003" pitchFamily="34" charset="-52"/>
              </a:rPr>
              <a:t>и </a:t>
            </a:r>
            <a:r>
              <a:rPr lang="en-US" sz="2400" dirty="0">
                <a:solidFill>
                  <a:srgbClr val="00B0F0"/>
                </a:solidFill>
                <a:latin typeface="Raleway Medium" panose="020B0603030101060003" pitchFamily="34" charset="-52"/>
              </a:rPr>
              <a:t>C#</a:t>
            </a:r>
            <a:r>
              <a:rPr lang="en-US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, </a:t>
            </a:r>
            <a:r>
              <a:rPr lang="ru-RU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это обоснованно наличием определенной начальной базы знаний в данных продуктах у нашей команды</a:t>
            </a:r>
            <a:r>
              <a:rPr lang="en-US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, </a:t>
            </a:r>
            <a:r>
              <a:rPr lang="ru-RU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а также большим объемом информации в интернете на русском языке(переведенной компанией </a:t>
            </a:r>
            <a:r>
              <a:rPr lang="en-US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Microsoft)</a:t>
            </a:r>
            <a:r>
              <a:rPr lang="ru-RU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. Но так же</a:t>
            </a:r>
            <a:r>
              <a:rPr lang="en-US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, </a:t>
            </a:r>
            <a:r>
              <a:rPr lang="ru-RU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по мере необходимости</a:t>
            </a:r>
            <a:r>
              <a:rPr lang="en-US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, </a:t>
            </a:r>
            <a:r>
              <a:rPr lang="ru-RU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нами могут быть </a:t>
            </a:r>
            <a:r>
              <a:rPr lang="ru-RU" sz="2400">
                <a:solidFill>
                  <a:srgbClr val="6600CC"/>
                </a:solidFill>
                <a:latin typeface="Raleway Medium" panose="020B0603030101060003" pitchFamily="34" charset="-52"/>
              </a:rPr>
              <a:t>задействованы технологии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Raleway Medium" panose="020B0603030101060003" pitchFamily="34" charset="-52"/>
              </a:rPr>
              <a:t>Python</a:t>
            </a:r>
            <a:r>
              <a:rPr lang="en-US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 </a:t>
            </a:r>
            <a:r>
              <a:rPr lang="ru-RU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и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Raleway Medium" panose="020B0603030101060003" pitchFamily="34" charset="-52"/>
              </a:rPr>
              <a:t>JavaScript</a:t>
            </a:r>
            <a:r>
              <a:rPr lang="en-US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. </a:t>
            </a:r>
            <a:endParaRPr lang="ru-RU" sz="2400" dirty="0">
              <a:solidFill>
                <a:srgbClr val="6600CC"/>
              </a:solidFill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65980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186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Raleway ExtraBold</vt:lpstr>
      <vt:lpstr>Raleway Medium</vt:lpstr>
      <vt:lpstr>Roboto Condensed</vt:lpstr>
      <vt:lpstr>Тема Office</vt:lpstr>
      <vt:lpstr>Digital Portfolio</vt:lpstr>
      <vt:lpstr>ОАО «ВеличавоЦифровой»”</vt:lpstr>
      <vt:lpstr>Описание проекта</vt:lpstr>
      <vt:lpstr>Проблема</vt:lpstr>
      <vt:lpstr>Целевая аудитория</vt:lpstr>
      <vt:lpstr>Выводы</vt:lpstr>
      <vt:lpstr>Стек технологий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Баталов</dc:creator>
  <cp:lastModifiedBy>Сибгатуллин Ильнур</cp:lastModifiedBy>
  <cp:revision>48</cp:revision>
  <dcterms:created xsi:type="dcterms:W3CDTF">2023-03-25T20:03:06Z</dcterms:created>
  <dcterms:modified xsi:type="dcterms:W3CDTF">2023-05-02T10:47:12Z</dcterms:modified>
</cp:coreProperties>
</file>