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 autoAdjust="0"/>
    <p:restoredTop sz="95373" autoAdjust="0"/>
  </p:normalViewPr>
  <p:slideViewPr>
    <p:cSldViewPr snapToGrid="0">
      <p:cViewPr varScale="1">
        <p:scale>
          <a:sx n="87" d="100"/>
          <a:sy n="87" d="100"/>
        </p:scale>
        <p:origin x="19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F5173-6379-4C38-85D5-B9024EC7E2CC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FB8D-5FBB-4232-BDF8-FFB7F8F9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ys is used to pass the command-line arguments</a:t>
            </a:r>
            <a:r>
              <a:rPr lang="en-US" baseline="0" dirty="0"/>
              <a:t> to the script. It can also report a standard error on the terminal and exit the program when an error occurs. (module)</a:t>
            </a:r>
          </a:p>
          <a:p>
            <a:r>
              <a:rPr lang="en-US" baseline="0" dirty="0" err="1"/>
              <a:t>os.path</a:t>
            </a:r>
            <a:r>
              <a:rPr lang="en-US" baseline="0" dirty="0"/>
              <a:t> is used check the existence of the files. (module)</a:t>
            </a:r>
          </a:p>
          <a:p>
            <a:r>
              <a:rPr lang="en-US" baseline="0" dirty="0" err="1"/>
              <a:t>Bio.SeqIO</a:t>
            </a:r>
            <a:r>
              <a:rPr lang="en-US" baseline="0" dirty="0"/>
              <a:t> is used to parse the protein </a:t>
            </a:r>
            <a:r>
              <a:rPr lang="en-US" baseline="0" dirty="0" err="1"/>
              <a:t>fasta</a:t>
            </a:r>
            <a:r>
              <a:rPr lang="en-US" baseline="0" dirty="0"/>
              <a:t> files. (module)</a:t>
            </a:r>
          </a:p>
          <a:p>
            <a:r>
              <a:rPr lang="en-US" baseline="0" dirty="0" err="1"/>
              <a:t>Bio.Blast</a:t>
            </a:r>
            <a:r>
              <a:rPr lang="en-US" baseline="0" dirty="0"/>
              <a:t> is used to deal with BLAST programs and output.</a:t>
            </a:r>
          </a:p>
          <a:p>
            <a:r>
              <a:rPr lang="en-US" baseline="0" dirty="0" err="1"/>
              <a:t>NcbiblastpCommandline</a:t>
            </a:r>
            <a:r>
              <a:rPr lang="en-US" baseline="0" dirty="0"/>
              <a:t> is a class used to do the protein blast.</a:t>
            </a:r>
          </a:p>
          <a:p>
            <a:r>
              <a:rPr lang="en-US" baseline="0" dirty="0"/>
              <a:t>NCBIXML is a submodule used to parse the xml blast results.</a:t>
            </a:r>
          </a:p>
          <a:p>
            <a:r>
              <a:rPr lang="en-US" baseline="0" dirty="0" err="1"/>
              <a:t>Bio.Blast</a:t>
            </a:r>
            <a:r>
              <a:rPr lang="en-US" baseline="0" dirty="0"/>
              <a:t>: module</a:t>
            </a:r>
          </a:p>
          <a:p>
            <a:r>
              <a:rPr lang="en-US" dirty="0" err="1"/>
              <a:t>Bio.Blast.Applications</a:t>
            </a:r>
            <a:r>
              <a:rPr lang="en-US" dirty="0"/>
              <a:t>: submodule </a:t>
            </a:r>
            <a:r>
              <a:rPr lang="en-US" dirty="0" err="1"/>
              <a:t>NcbiblastpCommandline</a:t>
            </a:r>
            <a:r>
              <a:rPr lang="en-US" dirty="0"/>
              <a:t>:</a:t>
            </a:r>
            <a:r>
              <a:rPr lang="en-US" baseline="0" dirty="0"/>
              <a:t> class</a:t>
            </a:r>
            <a:endParaRPr lang="en-US" dirty="0"/>
          </a:p>
          <a:p>
            <a:r>
              <a:rPr lang="en-US" dirty="0" err="1"/>
              <a:t>Bio.Blast.NCBIXML</a:t>
            </a:r>
            <a:r>
              <a:rPr lang="en-US" dirty="0"/>
              <a:t>:</a:t>
            </a:r>
            <a:r>
              <a:rPr lang="en-US" baseline="0" dirty="0"/>
              <a:t> submodule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FB8D-5FBB-4232-BDF8-FFB7F8F915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FB8D-5FBB-4232-BDF8-FFB7F8F915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FB8D-5FBB-4232-BDF8-FFB7F8F915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b="1" dirty="0">
                <a:solidFill>
                  <a:srgbClr val="DD0000"/>
                </a:solidFill>
                <a:latin typeface="Courier New" panose="02070309020205020404" pitchFamily="49" charset="0"/>
              </a:rPr>
              <a:t># Set the blast program and </a:t>
            </a:r>
            <a:r>
              <a:rPr lang="en-US" altLang="en-US" sz="1200" b="1" dirty="0" err="1">
                <a:solidFill>
                  <a:srgbClr val="DD0000"/>
                </a:solidFill>
                <a:latin typeface="Courier New" panose="02070309020205020404" pitchFamily="49" charset="0"/>
              </a:rPr>
              <a:t>arguements</a:t>
            </a:r>
            <a:r>
              <a:rPr lang="en-US" altLang="en-US" sz="1200" b="1" dirty="0">
                <a:solidFill>
                  <a:srgbClr val="DD0000"/>
                </a:solidFill>
                <a:latin typeface="Courier New" panose="02070309020205020404" pitchFamily="49" charset="0"/>
              </a:rPr>
              <a:t> as strings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blast_prog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'/</a:t>
            </a:r>
            <a:r>
              <a:rPr lang="en-US" altLang="en-US" sz="1200" b="1" dirty="0" err="1">
                <a:solidFill>
                  <a:srgbClr val="00AA00"/>
                </a:solidFill>
                <a:latin typeface="Courier New" panose="02070309020205020404" pitchFamily="49" charset="0"/>
              </a:rPr>
              <a:t>usr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/bin/</a:t>
            </a:r>
            <a:r>
              <a:rPr lang="en-US" altLang="en-US" sz="1200" b="1" dirty="0" err="1">
                <a:solidFill>
                  <a:srgbClr val="00AA00"/>
                </a:solidFill>
                <a:latin typeface="Courier New" panose="02070309020205020404" pitchFamily="49" charset="0"/>
              </a:rPr>
              <a:t>blastp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'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blast_args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'-query </a:t>
            </a:r>
            <a:r>
              <a:rPr lang="en-US" altLang="en-US" sz="1200" b="1" dirty="0" err="1">
                <a:solidFill>
                  <a:srgbClr val="00AA00"/>
                </a:solidFill>
                <a:latin typeface="Courier New" panose="02070309020205020404" pitchFamily="49" charset="0"/>
              </a:rPr>
              <a:t>query.fasta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 -</a:t>
            </a:r>
            <a:r>
              <a:rPr lang="en-US" altLang="en-US" sz="1200" b="1" dirty="0" err="1">
                <a:solidFill>
                  <a:srgbClr val="00AA00"/>
                </a:solidFill>
                <a:latin typeface="Courier New" panose="02070309020205020404" pitchFamily="49" charset="0"/>
              </a:rPr>
              <a:t>db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 </a:t>
            </a:r>
            <a:r>
              <a:rPr lang="en-US" altLang="en-US" sz="1200" b="1" dirty="0" err="1">
                <a:solidFill>
                  <a:srgbClr val="00AA00"/>
                </a:solidFill>
                <a:latin typeface="Courier New" panose="02070309020205020404" pitchFamily="49" charset="0"/>
              </a:rPr>
              <a:t>blastdb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200" b="1" dirty="0" err="1">
                <a:solidFill>
                  <a:srgbClr val="00AA00"/>
                </a:solidFill>
                <a:latin typeface="Courier New" panose="02070309020205020404" pitchFamily="49" charset="0"/>
              </a:rPr>
              <a:t>yeast.aa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'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DD0000"/>
                </a:solidFill>
                <a:latin typeface="Courier New" panose="02070309020205020404" pitchFamily="49" charset="0"/>
              </a:rPr>
              <a:t># The </a:t>
            </a:r>
            <a:r>
              <a:rPr lang="en-US" altLang="en-US" sz="1200" b="1" dirty="0" err="1">
                <a:solidFill>
                  <a:srgbClr val="DD0000"/>
                </a:solidFill>
                <a:latin typeface="Courier New" panose="02070309020205020404" pitchFamily="49" charset="0"/>
              </a:rPr>
              <a:t>Popen</a:t>
            </a:r>
            <a:r>
              <a:rPr lang="en-US" altLang="en-US" sz="1200" b="1" dirty="0">
                <a:solidFill>
                  <a:srgbClr val="DD0000"/>
                </a:solidFill>
                <a:latin typeface="Courier New" panose="02070309020205020404" pitchFamily="49" charset="0"/>
              </a:rPr>
              <a:t> instance runs a program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 = 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Popen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blast_prog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en-US" sz="1200" b="1" dirty="0">
                <a:solidFill>
                  <a:srgbClr val="00AA00"/>
                </a:solidFill>
                <a:latin typeface="Courier New" panose="02070309020205020404" pitchFamily="49" charset="0"/>
              </a:rPr>
              <a:t>" "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blast_args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=PIPE, 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=STDOUT, shell=</a:t>
            </a:r>
            <a:r>
              <a:rPr lang="en-US" altLang="en-US" sz="1200" b="1" dirty="0">
                <a:solidFill>
                  <a:srgbClr val="90009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FB8D-5FBB-4232-BDF8-FFB7F8F915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me, I don’t believe perfect code.</a:t>
            </a:r>
          </a:p>
          <a:p>
            <a:r>
              <a:rPr lang="en-US" dirty="0"/>
              <a:t>Every time</a:t>
            </a:r>
            <a:r>
              <a:rPr lang="en-US" baseline="0" dirty="0"/>
              <a:t> when I look back at my code , there are always something I need to add or improve.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FB8D-5FBB-4232-BDF8-FFB7F8F915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4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7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EF9D-0CA7-4A68-BB74-824935D416F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CBBB-D18A-44B3-9E7E-AF19D85C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858" y="289647"/>
            <a:ext cx="2476500" cy="22193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BLAST DATABASE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50822"/>
            <a:ext cx="9144000" cy="1106978"/>
          </a:xfrm>
        </p:spPr>
        <p:txBody>
          <a:bodyPr/>
          <a:lstStyle/>
          <a:p>
            <a:r>
              <a:rPr lang="en-US" b="1" dirty="0"/>
              <a:t>Muzi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2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03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</a:t>
            </a:r>
            <a:r>
              <a:rPr lang="en-US" altLang="zh-CN" b="1" dirty="0">
                <a:latin typeface="+mn-lt"/>
              </a:rPr>
              <a:t>ioinformatics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7" y="1429789"/>
            <a:ext cx="6084917" cy="4747174"/>
          </a:xfrm>
        </p:spPr>
        <p:txBody>
          <a:bodyPr/>
          <a:lstStyle/>
          <a:p>
            <a:r>
              <a:rPr lang="en-US" dirty="0"/>
              <a:t>Interesting field that combines computer science and mathematics to analyze and interpret complex biological information embedded in our genome.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work from anywhere once we have a laptop and its battery doesn’t run 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7" y="1516770"/>
            <a:ext cx="4907793" cy="45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8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36" y="2091632"/>
            <a:ext cx="4842164" cy="2097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Don’t be too satisfied with your code.</a:t>
            </a:r>
          </a:p>
          <a:p>
            <a:r>
              <a:rPr lang="en-US" dirty="0"/>
              <a:t>A good program is not the program that just doesn’t produce an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9835"/>
            <a:ext cx="5139881" cy="29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3494" y="344310"/>
            <a:ext cx="10515600" cy="5937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Address the Requirements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028409" y="1146720"/>
            <a:ext cx="4587241" cy="61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the database model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943494" y="1263100"/>
            <a:ext cx="3007822" cy="56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model.py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43494" y="2262446"/>
            <a:ext cx="3007822" cy="535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Blast_DB.py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052655" y="2153728"/>
            <a:ext cx="4538748" cy="68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all pairwise blast alignment and build the database 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943494" y="3277548"/>
            <a:ext cx="3007822" cy="58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RetrieveAlignment.py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52655" y="3177794"/>
            <a:ext cx="4538748" cy="684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the blast alignment for two proteins from the database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43494" y="4242262"/>
            <a:ext cx="3007822" cy="526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Orthologs.py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028409" y="4206238"/>
            <a:ext cx="4538748" cy="72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pairs of orthologous proteins that are mutually best hits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7418" y="1873134"/>
            <a:ext cx="1645920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60421" y="2538407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10297" y="3563389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10297" y="4566457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0421" y="1531224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6320" y="5062292"/>
            <a:ext cx="9360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Packages and Modules: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os.path</a:t>
            </a:r>
          </a:p>
          <a:p>
            <a:r>
              <a:rPr lang="en-US" dirty="0"/>
              <a:t>Bio.SeqIO</a:t>
            </a:r>
          </a:p>
          <a:p>
            <a:r>
              <a:rPr lang="en-US" dirty="0"/>
              <a:t>Bio.Blast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5778" cy="679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species' proteomes: E.coli and yeast proteomes from </a:t>
            </a:r>
            <a:r>
              <a:rPr lang="en-US" dirty="0" err="1"/>
              <a:t>UniProt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73958"/>
              </p:ext>
            </p:extLst>
          </p:nvPr>
        </p:nvGraphicFramePr>
        <p:xfrm>
          <a:off x="838200" y="3158066"/>
          <a:ext cx="4895278" cy="45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39">
                  <a:extLst>
                    <a:ext uri="{9D8B030D-6E8A-4147-A177-3AD203B41FA5}">
                      <a16:colId xmlns:a16="http://schemas.microsoft.com/office/drawing/2014/main" val="753414307"/>
                    </a:ext>
                  </a:extLst>
                </a:gridCol>
                <a:gridCol w="1158164">
                  <a:extLst>
                    <a:ext uri="{9D8B030D-6E8A-4147-A177-3AD203B41FA5}">
                      <a16:colId xmlns:a16="http://schemas.microsoft.com/office/drawing/2014/main" val="309705928"/>
                    </a:ext>
                  </a:extLst>
                </a:gridCol>
                <a:gridCol w="766514">
                  <a:extLst>
                    <a:ext uri="{9D8B030D-6E8A-4147-A177-3AD203B41FA5}">
                      <a16:colId xmlns:a16="http://schemas.microsoft.com/office/drawing/2014/main" val="441636832"/>
                    </a:ext>
                  </a:extLst>
                </a:gridCol>
                <a:gridCol w="1275659">
                  <a:extLst>
                    <a:ext uri="{9D8B030D-6E8A-4147-A177-3AD203B41FA5}">
                      <a16:colId xmlns:a16="http://schemas.microsoft.com/office/drawing/2014/main" val="3205742903"/>
                    </a:ext>
                  </a:extLst>
                </a:gridCol>
                <a:gridCol w="1100002">
                  <a:extLst>
                    <a:ext uri="{9D8B030D-6E8A-4147-A177-3AD203B41FA5}">
                      <a16:colId xmlns:a16="http://schemas.microsoft.com/office/drawing/2014/main" val="904661761"/>
                    </a:ext>
                  </a:extLst>
                </a:gridCol>
              </a:tblGrid>
              <a:tr h="45519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506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312" y="2732116"/>
            <a:ext cx="136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311" y="4266429"/>
            <a:ext cx="136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Alignment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79926"/>
              </p:ext>
            </p:extLst>
          </p:nvPr>
        </p:nvGraphicFramePr>
        <p:xfrm>
          <a:off x="838200" y="4778246"/>
          <a:ext cx="6593380" cy="44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46">
                  <a:extLst>
                    <a:ext uri="{9D8B030D-6E8A-4147-A177-3AD203B41FA5}">
                      <a16:colId xmlns:a16="http://schemas.microsoft.com/office/drawing/2014/main" val="753414307"/>
                    </a:ext>
                  </a:extLst>
                </a:gridCol>
                <a:gridCol w="858981">
                  <a:extLst>
                    <a:ext uri="{9D8B030D-6E8A-4147-A177-3AD203B41FA5}">
                      <a16:colId xmlns:a16="http://schemas.microsoft.com/office/drawing/2014/main" val="309705928"/>
                    </a:ext>
                  </a:extLst>
                </a:gridCol>
                <a:gridCol w="942110">
                  <a:extLst>
                    <a:ext uri="{9D8B030D-6E8A-4147-A177-3AD203B41FA5}">
                      <a16:colId xmlns:a16="http://schemas.microsoft.com/office/drawing/2014/main" val="441636832"/>
                    </a:ext>
                  </a:extLst>
                </a:gridCol>
                <a:gridCol w="870065">
                  <a:extLst>
                    <a:ext uri="{9D8B030D-6E8A-4147-A177-3AD203B41FA5}">
                      <a16:colId xmlns:a16="http://schemas.microsoft.com/office/drawing/2014/main" val="3205742903"/>
                    </a:ext>
                  </a:extLst>
                </a:gridCol>
                <a:gridCol w="936567">
                  <a:extLst>
                    <a:ext uri="{9D8B030D-6E8A-4147-A177-3AD203B41FA5}">
                      <a16:colId xmlns:a16="http://schemas.microsoft.com/office/drawing/2014/main" val="904661761"/>
                    </a:ext>
                  </a:extLst>
                </a:gridCol>
                <a:gridCol w="1285702">
                  <a:extLst>
                    <a:ext uri="{9D8B030D-6E8A-4147-A177-3AD203B41FA5}">
                      <a16:colId xmlns:a16="http://schemas.microsoft.com/office/drawing/2014/main" val="230413278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968605523"/>
                    </a:ext>
                  </a:extLst>
                </a:gridCol>
              </a:tblGrid>
              <a:tr h="44214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query_seq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match_seq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50607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895302" y="5251612"/>
            <a:ext cx="349134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38647" y="5264727"/>
            <a:ext cx="404553" cy="40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15192" y="5667249"/>
            <a:ext cx="13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Key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3421" y="320099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columns, 11030 rows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43305" y="481465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columns, 59878 rows</a:t>
            </a:r>
          </a:p>
        </p:txBody>
      </p:sp>
    </p:spTree>
    <p:extLst>
      <p:ext uri="{BB962C8B-B14F-4D97-AF65-F5344CB8AC3E}">
        <p14:creationId xmlns:p14="http://schemas.microsoft.com/office/powerpoint/2010/main" val="400158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2"/>
            <a:ext cx="10515600" cy="5551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75607"/>
            <a:ext cx="10515600" cy="5301356"/>
          </a:xfrm>
        </p:spPr>
        <p:txBody>
          <a:bodyPr/>
          <a:lstStyle/>
          <a:p>
            <a:r>
              <a:rPr lang="en-US" dirty="0"/>
              <a:t>Test RetrieveAlignment.py (P0AC86, P06738)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99" y="2303964"/>
            <a:ext cx="9427881" cy="1524766"/>
          </a:xfrm>
          <a:prstGeom prst="rect">
            <a:avLst/>
          </a:prstGeom>
        </p:spPr>
      </p:pic>
      <p:sp>
        <p:nvSpPr>
          <p:cNvPr id="10" name="Star: 5 Points 9"/>
          <p:cNvSpPr/>
          <p:nvPr/>
        </p:nvSpPr>
        <p:spPr>
          <a:xfrm>
            <a:off x="539694" y="1369215"/>
            <a:ext cx="386533" cy="3638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/>
          <p:cNvSpPr/>
          <p:nvPr/>
        </p:nvSpPr>
        <p:spPr>
          <a:xfrm>
            <a:off x="531509" y="2303964"/>
            <a:ext cx="386533" cy="3638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99" y="4258776"/>
            <a:ext cx="9638048" cy="430597"/>
          </a:xfrm>
          <a:prstGeom prst="rect">
            <a:avLst/>
          </a:prstGeom>
        </p:spPr>
      </p:pic>
      <p:sp>
        <p:nvSpPr>
          <p:cNvPr id="13" name="Star: 5 Points 12"/>
          <p:cNvSpPr/>
          <p:nvPr/>
        </p:nvSpPr>
        <p:spPr>
          <a:xfrm>
            <a:off x="519427" y="4220121"/>
            <a:ext cx="386533" cy="3638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599" y="1495881"/>
            <a:ext cx="7687896" cy="4421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599" y="4956978"/>
            <a:ext cx="9638048" cy="460269"/>
          </a:xfrm>
          <a:prstGeom prst="rect">
            <a:avLst/>
          </a:prstGeom>
        </p:spPr>
      </p:pic>
      <p:sp>
        <p:nvSpPr>
          <p:cNvPr id="18" name="Star: 5 Points 17"/>
          <p:cNvSpPr/>
          <p:nvPr/>
        </p:nvSpPr>
        <p:spPr>
          <a:xfrm>
            <a:off x="531509" y="5021033"/>
            <a:ext cx="386533" cy="3638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599" y="5860476"/>
            <a:ext cx="9716201" cy="426068"/>
          </a:xfrm>
          <a:prstGeom prst="rect">
            <a:avLst/>
          </a:prstGeom>
        </p:spPr>
      </p:pic>
      <p:sp>
        <p:nvSpPr>
          <p:cNvPr id="20" name="Star: 5 Points 19"/>
          <p:cNvSpPr/>
          <p:nvPr/>
        </p:nvSpPr>
        <p:spPr>
          <a:xfrm>
            <a:off x="539694" y="5849805"/>
            <a:ext cx="386533" cy="3638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0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DEMO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01850"/>
          </a:xfrm>
        </p:spPr>
        <p:txBody>
          <a:bodyPr/>
          <a:lstStyle/>
          <a:p>
            <a:r>
              <a:rPr lang="en-US" dirty="0"/>
              <a:t>Test Orthologs.py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13" y="1671700"/>
            <a:ext cx="9809018" cy="4049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57004" y="2427316"/>
            <a:ext cx="659476" cy="171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9404" y="2599113"/>
            <a:ext cx="659476" cy="171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9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9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32" y="2122912"/>
            <a:ext cx="5230722" cy="341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53" y="2122912"/>
            <a:ext cx="5482094" cy="3939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7498" y="5005647"/>
            <a:ext cx="659476" cy="238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48452" y="5123410"/>
            <a:ext cx="659476" cy="24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27" y="605696"/>
            <a:ext cx="10515600" cy="669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Verification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927" y="4408446"/>
            <a:ext cx="10515600" cy="349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7" y="1606912"/>
            <a:ext cx="10178617" cy="1481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35" y="3362979"/>
            <a:ext cx="10410907" cy="7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86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Strengths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49466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Blast_DB.py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Check whether the database has already existed.</a:t>
            </a:r>
          </a:p>
          <a:p>
            <a:pPr marL="0" indent="0">
              <a:buNone/>
            </a:pPr>
            <a:r>
              <a:rPr lang="en-US" dirty="0"/>
              <a:t>If the database has existed, the program will ask the users whether they want to drop the existed tables and create new ones.</a:t>
            </a:r>
          </a:p>
          <a:p>
            <a:pPr marL="0" indent="0">
              <a:buNone/>
            </a:pPr>
            <a:r>
              <a:rPr lang="en-US" dirty="0"/>
              <a:t>2. Check whether the blast results have existed.</a:t>
            </a:r>
          </a:p>
          <a:p>
            <a:pPr marL="0" indent="0">
              <a:buNone/>
            </a:pPr>
            <a:r>
              <a:rPr lang="en-US" dirty="0"/>
              <a:t>If the blast results do not exist, the program will run the blast.</a:t>
            </a:r>
          </a:p>
          <a:p>
            <a:pPr marL="0" indent="0">
              <a:buNone/>
            </a:pPr>
            <a:r>
              <a:rPr lang="en-US" b="1" dirty="0"/>
              <a:t>Orthologs.py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The program allows the users to decide whether they want to print out the results or write the results into a file.</a:t>
            </a:r>
          </a:p>
        </p:txBody>
      </p:sp>
    </p:spTree>
    <p:extLst>
      <p:ext uri="{BB962C8B-B14F-4D97-AF65-F5344CB8AC3E}">
        <p14:creationId xmlns:p14="http://schemas.microsoft.com/office/powerpoint/2010/main" val="15434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07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Scientific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12967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program asks the users to input the e-value on the command-line to get pairs of orthologous proteins. However, the e-value is kind of arbitrary.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09561"/>
            <a:ext cx="10515600" cy="78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+mn-lt"/>
              </a:rPr>
              <a:t>Weakness</a:t>
            </a:r>
            <a:endParaRPr lang="en-US" b="1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540585"/>
            <a:ext cx="10515600" cy="263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program fails to take protein information from protein </a:t>
            </a:r>
            <a:r>
              <a:rPr lang="en-US" dirty="0" err="1"/>
              <a:t>fasta</a:t>
            </a:r>
            <a:r>
              <a:rPr lang="en-US" dirty="0"/>
              <a:t> files downloaded from other 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users need to prepare the blast database first before they run the program.</a:t>
            </a:r>
          </a:p>
        </p:txBody>
      </p:sp>
    </p:spTree>
    <p:extLst>
      <p:ext uri="{BB962C8B-B14F-4D97-AF65-F5344CB8AC3E}">
        <p14:creationId xmlns:p14="http://schemas.microsoft.com/office/powerpoint/2010/main" val="260961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506</Words>
  <Application>Microsoft Office PowerPoint</Application>
  <PresentationFormat>Widescreen</PresentationFormat>
  <Paragraphs>79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Courier New</vt:lpstr>
      <vt:lpstr>Office Theme</vt:lpstr>
      <vt:lpstr>BLAST DATABASE</vt:lpstr>
      <vt:lpstr>Address the Requirements</vt:lpstr>
      <vt:lpstr>DEMO</vt:lpstr>
      <vt:lpstr>DEMO</vt:lpstr>
      <vt:lpstr>DEMO</vt:lpstr>
      <vt:lpstr>Verification</vt:lpstr>
      <vt:lpstr>Verification</vt:lpstr>
      <vt:lpstr>Strengths </vt:lpstr>
      <vt:lpstr>Scientific Tradeoff</vt:lpstr>
      <vt:lpstr>Bioinformatics</vt:lpstr>
      <vt:lpstr>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Muzi Li</dc:creator>
  <cp:lastModifiedBy>Muzi Li</cp:lastModifiedBy>
  <cp:revision>117</cp:revision>
  <dcterms:created xsi:type="dcterms:W3CDTF">2016-12-17T21:16:11Z</dcterms:created>
  <dcterms:modified xsi:type="dcterms:W3CDTF">2016-12-19T15:53:47Z</dcterms:modified>
</cp:coreProperties>
</file>