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sldIdLst>
    <p:sldId id="259" r:id="rId2"/>
    <p:sldId id="267" r:id="rId3"/>
    <p:sldId id="26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2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R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94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대학교에서 대중교통을 이용하여 등교하는 학생의 비율을 알아보기 위하여 이 학교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학생 중 </a:t>
            </a:r>
            <a:r>
              <a:rPr lang="en-US" altLang="ko-KR" sz="1600" b="1" dirty="0" smtClean="0">
                <a:latin typeface="+mn-ea"/>
              </a:rPr>
              <a:t>n </a:t>
            </a:r>
            <a:r>
              <a:rPr lang="ko-KR" altLang="en-US" sz="1600" b="1" dirty="0" smtClean="0">
                <a:latin typeface="+mn-ea"/>
              </a:rPr>
              <a:t>명을 임의 추출하여 조사한 결과 </a:t>
            </a:r>
            <a:r>
              <a:rPr lang="en-US" altLang="ko-KR" sz="1600" b="1" dirty="0" smtClean="0">
                <a:latin typeface="+mn-ea"/>
              </a:rPr>
              <a:t>50%</a:t>
            </a:r>
            <a:r>
              <a:rPr lang="ko-KR" altLang="en-US" sz="1600" b="1" dirty="0" smtClean="0">
                <a:latin typeface="+mn-ea"/>
              </a:rPr>
              <a:t>의 학생이 대중교통을 이용하여 등교하는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것으로 나타났다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결과를 이용하여 이 대학교 전체 학생 중에서 대중교통을 이용하여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등교하는 학생의 비율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에 대한 신뢰도 </a:t>
            </a:r>
            <a:r>
              <a:rPr lang="en-US" altLang="ko-KR" sz="1600" b="1" dirty="0" smtClean="0">
                <a:latin typeface="+mn-ea"/>
              </a:rPr>
              <a:t>95%</a:t>
            </a:r>
            <a:r>
              <a:rPr lang="ko-KR" altLang="en-US" sz="1600" b="1" dirty="0" smtClean="0">
                <a:latin typeface="+mn-ea"/>
              </a:rPr>
              <a:t>의 신뢰 구간을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어느 음식점에서 새로운 메뉴를 개발하여 이 메뉴에 대한 선호도를 조사하기로 하였다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고객 </a:t>
            </a:r>
            <a:r>
              <a:rPr lang="en-US" altLang="ko-KR" sz="1600" b="1" dirty="0" smtClean="0">
                <a:latin typeface="+mn-ea"/>
              </a:rPr>
              <a:t>100</a:t>
            </a:r>
            <a:r>
              <a:rPr lang="ko-KR" altLang="en-US" sz="1600" b="1" dirty="0" smtClean="0">
                <a:latin typeface="+mn-ea"/>
              </a:rPr>
              <a:t>명을 </a:t>
            </a:r>
            <a:r>
              <a:rPr lang="ko-KR" altLang="en-US" sz="1600" b="1" dirty="0" err="1" smtClean="0">
                <a:latin typeface="+mn-ea"/>
              </a:rPr>
              <a:t>임의추출하여</a:t>
            </a:r>
            <a:r>
              <a:rPr lang="ko-KR" altLang="en-US" sz="1600" b="1" dirty="0" smtClean="0">
                <a:latin typeface="+mn-ea"/>
              </a:rPr>
              <a:t> 이 메뉴에 대한 반응을 조사하였더니 이들 중 </a:t>
            </a:r>
            <a:r>
              <a:rPr lang="en-US" altLang="ko-KR" sz="1600" b="1" dirty="0" smtClean="0">
                <a:latin typeface="+mn-ea"/>
              </a:rPr>
              <a:t>4/5</a:t>
            </a:r>
            <a:r>
              <a:rPr lang="ko-KR" altLang="en-US" sz="1600" b="1" dirty="0" smtClean="0">
                <a:latin typeface="+mn-ea"/>
              </a:rPr>
              <a:t>가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선호한다고 하였다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전체 고객의 새로운 메뉴에 대한 선호도를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라 할 때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p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신뢰도 </a:t>
            </a:r>
            <a:r>
              <a:rPr lang="en-US" altLang="ko-KR" sz="1600" b="1" dirty="0" smtClean="0">
                <a:latin typeface="+mn-ea"/>
              </a:rPr>
              <a:t>95%</a:t>
            </a:r>
            <a:r>
              <a:rPr lang="ko-KR" altLang="en-US" sz="1600" b="1" dirty="0" smtClean="0">
                <a:latin typeface="+mn-ea"/>
              </a:rPr>
              <a:t>의 신뢰구간을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우리나라 성인 남성의 </a:t>
            </a:r>
            <a:r>
              <a:rPr lang="ko-KR" altLang="en-US" sz="1600" b="1" dirty="0" err="1" smtClean="0">
                <a:latin typeface="+mn-ea"/>
              </a:rPr>
              <a:t>흡연율을</a:t>
            </a:r>
            <a:r>
              <a:rPr lang="ko-KR" altLang="en-US" sz="1600" b="1" dirty="0" smtClean="0">
                <a:latin typeface="+mn-ea"/>
              </a:rPr>
              <a:t> 조사한다고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이에 성인 남자 </a:t>
            </a:r>
            <a:r>
              <a:rPr lang="en-US" altLang="ko-KR" sz="1600" b="1" dirty="0" smtClean="0">
                <a:latin typeface="+mn-ea"/>
              </a:rPr>
              <a:t>1,000</a:t>
            </a:r>
            <a:r>
              <a:rPr lang="ko-KR" altLang="en-US" sz="1600" b="1" dirty="0" smtClean="0">
                <a:latin typeface="+mn-ea"/>
              </a:rPr>
              <a:t>명을 무작위로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뽑아 흡연 여부를 조사하였더니</a:t>
            </a:r>
            <a:r>
              <a:rPr lang="en-US" altLang="ko-KR" sz="1600" b="1" dirty="0" smtClean="0">
                <a:latin typeface="+mn-ea"/>
              </a:rPr>
              <a:t>, 430</a:t>
            </a:r>
            <a:r>
              <a:rPr lang="ko-KR" altLang="en-US" sz="1600" b="1" dirty="0" smtClean="0">
                <a:latin typeface="+mn-ea"/>
              </a:rPr>
              <a:t>명이 흡연을 하고 있었다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이때 </a:t>
            </a:r>
            <a:r>
              <a:rPr lang="ko-KR" altLang="en-US" sz="1600" b="1" dirty="0" err="1" smtClean="0">
                <a:latin typeface="+mn-ea"/>
              </a:rPr>
              <a:t>흡연율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모비율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에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대한 </a:t>
            </a:r>
            <a:r>
              <a:rPr lang="en-US" altLang="ko-KR" sz="1600" b="1" dirty="0" smtClean="0">
                <a:latin typeface="+mn-ea"/>
              </a:rPr>
              <a:t>90% </a:t>
            </a:r>
            <a:r>
              <a:rPr lang="ko-KR" altLang="en-US" sz="1600" b="1" dirty="0" smtClean="0">
                <a:latin typeface="+mn-ea"/>
              </a:rPr>
              <a:t>신뢰구간을 추정하시오</a:t>
            </a:r>
            <a:r>
              <a:rPr lang="en-US" altLang="ko-KR" sz="1600" b="1" dirty="0" smtClean="0">
                <a:latin typeface="+mn-ea"/>
              </a:rPr>
              <a:t>.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모비율</a:t>
            </a:r>
            <a:r>
              <a:rPr lang="ko-KR" altLang="en-US" b="1" dirty="0" smtClean="0"/>
              <a:t> 추정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75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110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회사의 건전지의 수명시간이 </a:t>
            </a:r>
            <a:r>
              <a:rPr lang="en-US" altLang="ko-KR" sz="1600" b="1" dirty="0">
                <a:latin typeface="+mn-ea"/>
              </a:rPr>
              <a:t>1000</a:t>
            </a:r>
            <a:r>
              <a:rPr lang="ko-KR" altLang="en-US" sz="1600" b="1" dirty="0">
                <a:latin typeface="+mn-ea"/>
              </a:rPr>
              <a:t>시간 일 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무작위로 뽑은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개의 건전지에 대한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수명은 </a:t>
            </a:r>
            <a:r>
              <a:rPr lang="ko-KR" altLang="en-US" sz="1600" b="1" dirty="0">
                <a:latin typeface="+mn-ea"/>
              </a:rPr>
              <a:t>다음과 같다</a:t>
            </a:r>
            <a:r>
              <a:rPr lang="en-US" altLang="ko-KR" sz="1600" b="1" dirty="0" smtClean="0">
                <a:latin typeface="+mn-ea"/>
              </a:rPr>
              <a:t>. 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980</a:t>
            </a:r>
            <a:r>
              <a:rPr lang="en-US" altLang="ko-KR" sz="1600" b="1" dirty="0">
                <a:latin typeface="+mn-ea"/>
              </a:rPr>
              <a:t>, 1008, 968, 1032, 1012, 996, 1021, 1002, 996, </a:t>
            </a:r>
            <a:r>
              <a:rPr lang="en-US" altLang="ko-KR" sz="1600" b="1" dirty="0" smtClean="0">
                <a:latin typeface="+mn-ea"/>
              </a:rPr>
              <a:t>1017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샘플이 </a:t>
            </a:r>
            <a:r>
              <a:rPr lang="ko-KR" altLang="en-US" sz="1600" b="1" dirty="0">
                <a:latin typeface="+mn-ea"/>
              </a:rPr>
              <a:t>모집단과 같다고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어떤 반의 </a:t>
            </a:r>
            <a:r>
              <a:rPr lang="ko-KR" altLang="en-US" sz="1600" b="1" dirty="0">
                <a:latin typeface="+mn-ea"/>
              </a:rPr>
              <a:t>학생들의 수학 평균성적은 </a:t>
            </a:r>
            <a:r>
              <a:rPr lang="en-US" altLang="ko-KR" sz="1600" b="1" dirty="0">
                <a:latin typeface="+mn-ea"/>
              </a:rPr>
              <a:t>55</a:t>
            </a:r>
            <a:r>
              <a:rPr lang="ko-KR" altLang="en-US" sz="1600" b="1" dirty="0">
                <a:latin typeface="+mn-ea"/>
              </a:rPr>
              <a:t>점이었다</a:t>
            </a:r>
            <a:r>
              <a:rPr lang="en-US" altLang="ko-KR" sz="1600" b="1" dirty="0">
                <a:latin typeface="+mn-ea"/>
              </a:rPr>
              <a:t>. 0</a:t>
            </a:r>
            <a:r>
              <a:rPr lang="ko-KR" altLang="en-US" sz="1600" b="1" dirty="0">
                <a:latin typeface="+mn-ea"/>
              </a:rPr>
              <a:t>교시 수업을 </a:t>
            </a:r>
            <a:r>
              <a:rPr lang="ko-KR" altLang="en-US" sz="1600" b="1" dirty="0" smtClean="0">
                <a:latin typeface="+mn-ea"/>
              </a:rPr>
              <a:t>시행하고 나서 </a:t>
            </a:r>
            <a:r>
              <a:rPr lang="ko-KR" altLang="en-US" sz="1600" b="1" dirty="0">
                <a:latin typeface="+mn-ea"/>
              </a:rPr>
              <a:t>학생들의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시험 </a:t>
            </a:r>
            <a:r>
              <a:rPr lang="ko-KR" altLang="en-US" sz="1600" b="1" dirty="0">
                <a:latin typeface="+mn-ea"/>
              </a:rPr>
              <a:t>성적은 다음과 </a:t>
            </a:r>
            <a:r>
              <a:rPr lang="ko-KR" altLang="en-US" sz="1600" b="1" dirty="0" smtClean="0">
                <a:latin typeface="+mn-ea"/>
              </a:rPr>
              <a:t>같다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58</a:t>
            </a:r>
            <a:r>
              <a:rPr lang="en-US" altLang="ko-KR" sz="1600" b="1" dirty="0">
                <a:latin typeface="+mn-ea"/>
              </a:rPr>
              <a:t>, 49, 39, 99, 32, 88, 62, 30, 55, 65, 44, 55, 57, 53, 88, 42, </a:t>
            </a:r>
            <a:r>
              <a:rPr lang="en-US" altLang="ko-KR" sz="1600" b="1" dirty="0" smtClean="0">
                <a:latin typeface="+mn-ea"/>
              </a:rPr>
              <a:t>39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교시 수업을 시행한 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학생들의 성적은 올랐다고 할 수 있는가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2006</a:t>
            </a:r>
            <a:r>
              <a:rPr lang="ko-KR" altLang="en-US" sz="1600" b="1" dirty="0">
                <a:latin typeface="+mn-ea"/>
              </a:rPr>
              <a:t>년 조사에 의하면 한국인의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인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일 평균 알코올 섭취량이 </a:t>
            </a:r>
            <a:r>
              <a:rPr lang="en-US" altLang="ko-KR" sz="1600" b="1" dirty="0">
                <a:latin typeface="+mn-ea"/>
              </a:rPr>
              <a:t>8.1g </a:t>
            </a:r>
            <a:r>
              <a:rPr lang="ko-KR" altLang="en-US" sz="1600" b="1" dirty="0">
                <a:latin typeface="+mn-ea"/>
              </a:rPr>
              <a:t>이다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2008</a:t>
            </a:r>
            <a:r>
              <a:rPr lang="ko-KR" altLang="en-US" sz="1600" b="1" dirty="0" smtClean="0">
                <a:latin typeface="+mn-ea"/>
              </a:rPr>
              <a:t>년 무작위로 뽑은 알코올 섭취량은 다음과 같다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	</a:t>
            </a:r>
            <a:r>
              <a:rPr lang="en-US" altLang="ko-KR" sz="1600" b="1" dirty="0" smtClean="0">
                <a:latin typeface="+mn-ea"/>
              </a:rPr>
              <a:t>15.50, 11.21, 12.67, 8.87, 12.15, 9.88, 2.06, 14.50, 0, 4.97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평균 알코올 섭취량이 달라졌다고 할 수 있는가</a:t>
            </a:r>
            <a:r>
              <a:rPr lang="en-US" altLang="ko-KR" sz="1600" b="1" dirty="0" smtClean="0">
                <a:latin typeface="+mn-ea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7. 1-Sample T </a:t>
            </a: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3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46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Windows 사용자</cp:lastModifiedBy>
  <cp:revision>136</cp:revision>
  <dcterms:created xsi:type="dcterms:W3CDTF">2018-09-14T06:04:22Z</dcterms:created>
  <dcterms:modified xsi:type="dcterms:W3CDTF">2019-06-25T03:13:43Z</dcterms:modified>
</cp:coreProperties>
</file>