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"/>
  </p:notesMasterIdLst>
  <p:sldIdLst>
    <p:sldId id="259" r:id="rId2"/>
    <p:sldId id="272" r:id="rId3"/>
    <p:sldId id="273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6" autoAdjust="0"/>
    <p:restoredTop sz="94660"/>
  </p:normalViewPr>
  <p:slideViewPr>
    <p:cSldViewPr>
      <p:cViewPr>
        <p:scale>
          <a:sx n="75" d="100"/>
          <a:sy n="75" d="100"/>
        </p:scale>
        <p:origin x="-366" y="-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2019-06-27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R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7936788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다음은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개 호수의 산소량의 차이가 있는지 없는지 알아보기 위하여 각 호수에서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10</a:t>
            </a:r>
            <a:r>
              <a:rPr lang="ko-KR" altLang="en-US" sz="1600" b="1" dirty="0" smtClean="0">
                <a:latin typeface="+mn-ea"/>
              </a:rPr>
              <a:t>곳을 선택하여 수심 </a:t>
            </a:r>
            <a:r>
              <a:rPr lang="en-US" altLang="ko-KR" sz="1600" b="1" dirty="0" smtClean="0">
                <a:latin typeface="+mn-ea"/>
              </a:rPr>
              <a:t>1m</a:t>
            </a:r>
            <a:r>
              <a:rPr lang="ko-KR" altLang="en-US" sz="1600" b="1" dirty="0" smtClean="0">
                <a:latin typeface="+mn-ea"/>
              </a:rPr>
              <a:t>의 물로부터 산소량</a:t>
            </a:r>
            <a:r>
              <a:rPr lang="en-US" altLang="ko-KR" sz="1600" b="1" dirty="0" smtClean="0">
                <a:latin typeface="+mn-ea"/>
              </a:rPr>
              <a:t>(ppm)</a:t>
            </a:r>
            <a:r>
              <a:rPr lang="ko-KR" altLang="en-US" sz="1600" b="1" dirty="0" smtClean="0">
                <a:latin typeface="+mn-ea"/>
              </a:rPr>
              <a:t>을 측정한 자료이다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개 호수의 산소량이 같다고 </a:t>
            </a:r>
            <a:r>
              <a:rPr lang="ko-KR" altLang="en-US" sz="1600" b="1" dirty="0">
                <a:latin typeface="+mn-ea"/>
              </a:rPr>
              <a:t>할 수 있는가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410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10. </a:t>
            </a:r>
            <a:r>
              <a:rPr lang="ko-KR" altLang="en-US" b="1" dirty="0" smtClean="0"/>
              <a:t>일원 분산분석</a:t>
            </a:r>
            <a:r>
              <a:rPr lang="en-US" altLang="ko-KR" b="1" dirty="0" smtClean="0"/>
              <a:t>(One way ANOVA)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23603"/>
              </p:ext>
            </p:extLst>
          </p:nvPr>
        </p:nvGraphicFramePr>
        <p:xfrm>
          <a:off x="1187624" y="1916832"/>
          <a:ext cx="53285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96"/>
                <a:gridCol w="4188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호수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산소량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(ppm)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5, 7, 6, 8, 6, 7, 8, 8, 6, 10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6, 8, 9, 11, 13, 12, 10, 8, 9, 10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14, 25, 26, 18, 19, 22, 21, 16, 20, 30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3672" y="3673832"/>
            <a:ext cx="5153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dirty="0" smtClean="0">
                <a:latin typeface="+mn-ea"/>
              </a:rPr>
              <a:t>다음은 </a:t>
            </a: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개 채소에 대한 도매시장 </a:t>
            </a:r>
            <a:r>
              <a:rPr lang="en-US" altLang="ko-KR" sz="1600" b="1" dirty="0" smtClean="0">
                <a:latin typeface="+mn-ea"/>
              </a:rPr>
              <a:t>7</a:t>
            </a:r>
            <a:r>
              <a:rPr lang="ko-KR" altLang="en-US" sz="1600" b="1" dirty="0" smtClean="0">
                <a:latin typeface="+mn-ea"/>
              </a:rPr>
              <a:t>곳의 가격이다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3</a:t>
            </a:r>
            <a:r>
              <a:rPr lang="ko-KR" altLang="en-US" sz="1600" b="1" dirty="0" smtClean="0">
                <a:latin typeface="+mn-ea"/>
              </a:rPr>
              <a:t>개 채소의 가격이 같다고 </a:t>
            </a:r>
            <a:r>
              <a:rPr lang="ko-KR" altLang="en-US" sz="1600" b="1" dirty="0">
                <a:latin typeface="+mn-ea"/>
              </a:rPr>
              <a:t>할 수 있는가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en-US" altLang="ko-KR" sz="1600" b="1" dirty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49870"/>
              </p:ext>
            </p:extLst>
          </p:nvPr>
        </p:nvGraphicFramePr>
        <p:xfrm>
          <a:off x="1187624" y="4581128"/>
          <a:ext cx="53285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96"/>
                <a:gridCol w="4188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채소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15.5, 14.3, 16.3, 13.5, 15.7, 16.4, 14.7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14.7, 16.3, 15.5, 15.2, 16.3, 13.5, 15.4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15.5, 13.2, 16.5, 15.7, 15.3, 15.2, 14.8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905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공정의 </a:t>
            </a:r>
            <a:r>
              <a:rPr lang="ko-KR" altLang="en-US" sz="1600" b="1" dirty="0" err="1" smtClean="0">
                <a:latin typeface="+mn-ea"/>
              </a:rPr>
              <a:t>부적합품률은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15% </a:t>
            </a:r>
            <a:r>
              <a:rPr lang="ko-KR" altLang="en-US" sz="1600" b="1" dirty="0" smtClean="0">
                <a:latin typeface="+mn-ea"/>
              </a:rPr>
              <a:t>이다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시료 </a:t>
            </a:r>
            <a:r>
              <a:rPr lang="en-US" altLang="ko-KR" sz="1600" b="1" dirty="0" smtClean="0">
                <a:latin typeface="+mn-ea"/>
              </a:rPr>
              <a:t>80</a:t>
            </a:r>
            <a:r>
              <a:rPr lang="ko-KR" altLang="en-US" sz="1600" b="1" dirty="0" smtClean="0">
                <a:latin typeface="+mn-ea"/>
              </a:rPr>
              <a:t>개를 추출하여 검사한 결과 불량이 </a:t>
            </a:r>
            <a:r>
              <a:rPr lang="en-US" altLang="ko-KR" sz="1600" b="1" dirty="0" smtClean="0">
                <a:latin typeface="+mn-ea"/>
              </a:rPr>
              <a:t>16</a:t>
            </a:r>
            <a:r>
              <a:rPr lang="ko-KR" altLang="en-US" sz="1600" b="1" dirty="0" smtClean="0">
                <a:latin typeface="+mn-ea"/>
              </a:rPr>
              <a:t>개이다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유의수준 </a:t>
            </a:r>
            <a:r>
              <a:rPr lang="en-US" altLang="ko-KR" sz="1600" b="1" dirty="0" smtClean="0">
                <a:latin typeface="+mn-ea"/>
              </a:rPr>
              <a:t>5%</a:t>
            </a:r>
            <a:r>
              <a:rPr lang="ko-KR" altLang="en-US" sz="1600" b="1" dirty="0" smtClean="0">
                <a:latin typeface="+mn-ea"/>
              </a:rPr>
              <a:t>로 적합도 검정을 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다음은 음주량과 흡연량 데이터이다</a:t>
            </a:r>
            <a:r>
              <a:rPr lang="en-US" altLang="ko-KR" sz="1600" b="1" dirty="0" smtClean="0">
                <a:latin typeface="+mn-ea"/>
              </a:rPr>
              <a:t>.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이 표로부터 음주량과 흡연량 사이에 연관이 있는지 확인하시오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11. </a:t>
            </a:r>
            <a:r>
              <a:rPr lang="ko-KR" altLang="en-US" b="1" dirty="0" smtClean="0"/>
              <a:t>적합도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독립성 검정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27625"/>
              </p:ext>
            </p:extLst>
          </p:nvPr>
        </p:nvGraphicFramePr>
        <p:xfrm>
          <a:off x="1187624" y="2942952"/>
          <a:ext cx="64807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200133"/>
                <a:gridCol w="1200133"/>
                <a:gridCol w="1200133"/>
                <a:gridCol w="14401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</a:rPr>
                        <a:t>갑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이상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갑 이하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안 피움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반병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이상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반병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이하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238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못마심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119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205</Words>
  <Application>Microsoft Office PowerPoint</Application>
  <PresentationFormat>화면 슬라이드 쇼(4:3)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Windows 사용자</cp:lastModifiedBy>
  <cp:revision>144</cp:revision>
  <dcterms:created xsi:type="dcterms:W3CDTF">2018-09-14T06:04:22Z</dcterms:created>
  <dcterms:modified xsi:type="dcterms:W3CDTF">2019-06-27T05:31:50Z</dcterms:modified>
</cp:coreProperties>
</file>