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259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6" autoAdjust="0"/>
    <p:restoredTop sz="94660"/>
  </p:normalViewPr>
  <p:slideViewPr>
    <p:cSldViewPr>
      <p:cViewPr varScale="1">
        <p:scale>
          <a:sx n="53" d="100"/>
          <a:sy n="53" d="100"/>
        </p:scale>
        <p:origin x="67" y="6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144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419872" y="6597352"/>
            <a:ext cx="21336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19672" y="1412776"/>
            <a:ext cx="5472608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R </a:t>
            </a:r>
            <a:r>
              <a:rPr lang="ko-KR" altLang="en-US" sz="4400" b="1" dirty="0">
                <a:solidFill>
                  <a:srgbClr val="FF0000"/>
                </a:solidFill>
              </a:rPr>
              <a:t>연습문제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144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63792" y="400587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2019.06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515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빅데이터를</a:t>
            </a:r>
            <a:r>
              <a:rPr lang="ko-KR" altLang="en-US" b="1" dirty="0"/>
              <a:t> 활용한 스마트데이터 전문가 양성과정</a:t>
            </a:r>
          </a:p>
        </p:txBody>
      </p:sp>
      <p:pic>
        <p:nvPicPr>
          <p:cNvPr id="6" name="Picture 2" descr="R ì¤ì¹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4050"/>
            <a:ext cx="4583704" cy="11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29874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 err="1">
                <a:latin typeface="+mn-ea"/>
              </a:rPr>
              <a:t>mtcars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데이터셋에서</a:t>
            </a:r>
            <a:r>
              <a:rPr lang="ko-KR" altLang="en-US" sz="1600" b="1" dirty="0">
                <a:latin typeface="+mn-ea"/>
              </a:rPr>
              <a:t> 자동차 기어 종류</a:t>
            </a:r>
            <a:r>
              <a:rPr lang="en-US" altLang="ko-KR" sz="1600" b="1" dirty="0">
                <a:latin typeface="+mn-ea"/>
              </a:rPr>
              <a:t>(am: </a:t>
            </a:r>
            <a:r>
              <a:rPr lang="ko-KR" altLang="en-US" sz="1600" b="1" dirty="0">
                <a:latin typeface="+mn-ea"/>
              </a:rPr>
              <a:t>오토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수동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ko-KR" altLang="en-US" sz="1600" b="1" dirty="0">
                <a:latin typeface="+mn-ea"/>
              </a:rPr>
              <a:t>에 따른 </a:t>
            </a:r>
            <a:r>
              <a:rPr lang="en-US" altLang="ko-KR" sz="1600" b="1" dirty="0">
                <a:latin typeface="+mn-ea"/>
              </a:rPr>
              <a:t>mpg</a:t>
            </a:r>
            <a:r>
              <a:rPr lang="ko-KR" altLang="en-US" sz="1600" b="1" dirty="0">
                <a:latin typeface="+mn-ea"/>
              </a:rPr>
              <a:t>의 차이가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통계적으로 유의한지 </a:t>
            </a:r>
            <a:r>
              <a:rPr lang="en-US" altLang="ko-KR" sz="1600" b="1" dirty="0">
                <a:latin typeface="+mn-ea"/>
              </a:rPr>
              <a:t>t-test</a:t>
            </a:r>
            <a:r>
              <a:rPr lang="ko-KR" altLang="en-US" sz="1600" b="1" dirty="0">
                <a:latin typeface="+mn-ea"/>
              </a:rPr>
              <a:t>를 통해 확인해 보시오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MASS </a:t>
            </a:r>
            <a:r>
              <a:rPr lang="ko-KR" altLang="en-US" sz="1600" b="1" dirty="0">
                <a:latin typeface="+mn-ea"/>
              </a:rPr>
              <a:t>패키지에 내장된 </a:t>
            </a:r>
            <a:r>
              <a:rPr lang="en-US" altLang="ko-KR" sz="1600" b="1" dirty="0">
                <a:latin typeface="+mn-ea"/>
              </a:rPr>
              <a:t>Cars93 </a:t>
            </a:r>
            <a:r>
              <a:rPr lang="ko-KR" altLang="en-US" sz="1600" b="1" dirty="0">
                <a:latin typeface="+mn-ea"/>
              </a:rPr>
              <a:t>데이터프레임에 대해서 생산국</a:t>
            </a:r>
            <a:r>
              <a:rPr lang="en-US" altLang="ko-KR" sz="1600" b="1" dirty="0">
                <a:latin typeface="+mn-ea"/>
              </a:rPr>
              <a:t>(Origin)</a:t>
            </a:r>
            <a:r>
              <a:rPr lang="ko-KR" altLang="en-US" sz="1600" b="1" dirty="0">
                <a:latin typeface="+mn-ea"/>
              </a:rPr>
              <a:t>이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USA vs. non-USA 2</a:t>
            </a:r>
            <a:r>
              <a:rPr lang="ko-KR" altLang="en-US" sz="1600" b="1" dirty="0">
                <a:latin typeface="+mn-ea"/>
              </a:rPr>
              <a:t>개의 </a:t>
            </a:r>
            <a:r>
              <a:rPr lang="en-US" altLang="ko-KR" sz="1600" b="1" dirty="0">
                <a:latin typeface="+mn-ea"/>
              </a:rPr>
              <a:t>group </a:t>
            </a:r>
            <a:r>
              <a:rPr lang="ko-KR" altLang="en-US" sz="1600" b="1" dirty="0">
                <a:latin typeface="+mn-ea"/>
              </a:rPr>
              <a:t>에 대해서 차 가격</a:t>
            </a:r>
            <a:r>
              <a:rPr lang="en-US" altLang="ko-KR" sz="1600" b="1" dirty="0">
                <a:latin typeface="+mn-ea"/>
              </a:rPr>
              <a:t>(Price)</a:t>
            </a:r>
            <a:r>
              <a:rPr lang="ko-KR" altLang="en-US" sz="1600" b="1" dirty="0">
                <a:latin typeface="+mn-ea"/>
              </a:rPr>
              <a:t>의 평균이 차이가 있는지를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검정해보시오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latin typeface="+mn-ea"/>
              </a:rPr>
              <a:t>mpg </a:t>
            </a:r>
            <a:r>
              <a:rPr lang="ko-KR" altLang="en-US" sz="1600" b="1" dirty="0" err="1">
                <a:latin typeface="+mn-ea"/>
              </a:rPr>
              <a:t>데이터셋에서</a:t>
            </a:r>
            <a:r>
              <a:rPr lang="ko-KR" altLang="en-US" sz="1600" b="1" dirty="0">
                <a:latin typeface="+mn-ea"/>
              </a:rPr>
              <a:t> 다음을 검정해 보시오</a:t>
            </a:r>
            <a:r>
              <a:rPr lang="en-US" altLang="ko-KR" sz="1600" b="1" dirty="0">
                <a:latin typeface="+mn-ea"/>
              </a:rPr>
              <a:t>.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  1) subcompact </a:t>
            </a:r>
            <a:r>
              <a:rPr lang="ko-KR" altLang="en-US" sz="1600" b="1" dirty="0">
                <a:latin typeface="+mn-ea"/>
              </a:rPr>
              <a:t>자동차와 </a:t>
            </a:r>
            <a:r>
              <a:rPr lang="en-US" altLang="ko-KR" sz="1600" b="1" dirty="0">
                <a:latin typeface="+mn-ea"/>
              </a:rPr>
              <a:t>midsize </a:t>
            </a:r>
            <a:r>
              <a:rPr lang="ko-KR" altLang="en-US" sz="1600" b="1" dirty="0">
                <a:latin typeface="+mn-ea"/>
              </a:rPr>
              <a:t>자동차의 고속도로 연비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  2) </a:t>
            </a:r>
            <a:r>
              <a:rPr lang="ko-KR" altLang="en-US" sz="1600" b="1" dirty="0">
                <a:latin typeface="+mn-ea"/>
              </a:rPr>
              <a:t>일반 휘발유</a:t>
            </a:r>
            <a:r>
              <a:rPr lang="en-US" altLang="ko-KR" sz="1600" b="1" dirty="0">
                <a:latin typeface="+mn-ea"/>
              </a:rPr>
              <a:t>(r)</a:t>
            </a:r>
            <a:r>
              <a:rPr lang="ko-KR" altLang="en-US" sz="1600" b="1" dirty="0">
                <a:latin typeface="+mn-ea"/>
              </a:rPr>
              <a:t>와 고급 휘발유</a:t>
            </a:r>
            <a:r>
              <a:rPr lang="en-US" altLang="ko-KR" sz="1600" b="1" dirty="0">
                <a:latin typeface="+mn-ea"/>
              </a:rPr>
              <a:t>(p)</a:t>
            </a:r>
            <a:r>
              <a:rPr lang="ko-KR" altLang="en-US" sz="1600" b="1" dirty="0">
                <a:latin typeface="+mn-ea"/>
              </a:rPr>
              <a:t>의 도시 연비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  3) subcompact </a:t>
            </a:r>
            <a:r>
              <a:rPr lang="ko-KR" altLang="en-US" sz="1600" b="1" dirty="0">
                <a:latin typeface="+mn-ea"/>
              </a:rPr>
              <a:t>자동차의 </a:t>
            </a:r>
            <a:r>
              <a:rPr lang="ko-KR" altLang="en-US" sz="1600" b="1" dirty="0" err="1">
                <a:latin typeface="+mn-ea"/>
              </a:rPr>
              <a:t>전륜구동</a:t>
            </a:r>
            <a:r>
              <a:rPr lang="en-US" altLang="ko-KR" sz="1600" b="1" dirty="0">
                <a:latin typeface="+mn-ea"/>
              </a:rPr>
              <a:t>(f)</a:t>
            </a:r>
            <a:r>
              <a:rPr lang="ko-KR" altLang="en-US" sz="1600" b="1" dirty="0">
                <a:latin typeface="+mn-ea"/>
              </a:rPr>
              <a:t>이냐 </a:t>
            </a:r>
            <a:r>
              <a:rPr lang="ko-KR" altLang="en-US" sz="1600" b="1" dirty="0" err="1">
                <a:latin typeface="+mn-ea"/>
              </a:rPr>
              <a:t>후륜구동</a:t>
            </a:r>
            <a:r>
              <a:rPr lang="en-US" altLang="ko-KR" sz="1600" b="1" dirty="0">
                <a:latin typeface="+mn-ea"/>
              </a:rPr>
              <a:t>(r)</a:t>
            </a:r>
            <a:r>
              <a:rPr lang="ko-KR" altLang="en-US" sz="1600" b="1">
                <a:latin typeface="+mn-ea"/>
              </a:rPr>
              <a:t>이냐에 따른 도시 연비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8. 2-Sample T </a:t>
            </a:r>
            <a:r>
              <a:rPr lang="ko-KR" altLang="en-US" b="1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42106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8617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새로운 당뇨병 치료제를 개발한 제약사에서는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치료에 지대한 영향을 주는 외부요인을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통제하기 위해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당뇨병 환자를 선별하여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동안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위약</a:t>
            </a:r>
            <a:r>
              <a:rPr lang="en-US" altLang="ko-KR" sz="1600" b="1" dirty="0">
                <a:latin typeface="+mn-ea"/>
              </a:rPr>
              <a:t>(placebo)'</a:t>
            </a:r>
            <a:r>
              <a:rPr lang="ko-KR" altLang="en-US" sz="1600" b="1" dirty="0">
                <a:latin typeface="+mn-ea"/>
              </a:rPr>
              <a:t>을 투여한 기간의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혈당 수치</a:t>
            </a:r>
            <a:r>
              <a:rPr lang="en-US" altLang="ko-KR" sz="1600" b="1" dirty="0">
                <a:latin typeface="+mn-ea"/>
              </a:rPr>
              <a:t>(Xi)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'</a:t>
            </a:r>
            <a:r>
              <a:rPr lang="ko-KR" altLang="en-US" sz="1600" b="1" dirty="0">
                <a:latin typeface="+mn-ea"/>
              </a:rPr>
              <a:t>신약</a:t>
            </a:r>
            <a:r>
              <a:rPr lang="en-US" altLang="ko-KR" sz="1600" b="1" dirty="0">
                <a:latin typeface="+mn-ea"/>
              </a:rPr>
              <a:t>(new medicine)'</a:t>
            </a:r>
            <a:r>
              <a:rPr lang="ko-KR" altLang="en-US" sz="1600" b="1" dirty="0">
                <a:latin typeface="+mn-ea"/>
              </a:rPr>
              <a:t>을 투여한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달 기간 동안의 혈당 수치</a:t>
            </a:r>
            <a:r>
              <a:rPr lang="en-US" altLang="ko-KR" sz="1600" b="1" dirty="0">
                <a:latin typeface="+mn-ea"/>
              </a:rPr>
              <a:t>(Yi)</a:t>
            </a:r>
            <a:r>
              <a:rPr lang="ko-KR" altLang="en-US" sz="1600" b="1" dirty="0">
                <a:latin typeface="+mn-ea"/>
              </a:rPr>
              <a:t>를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측정하여 짝을 이루어 혈당 차이를 유의수준 </a:t>
            </a:r>
            <a:r>
              <a:rPr lang="en-US" altLang="ko-KR" sz="1600" b="1" dirty="0">
                <a:latin typeface="+mn-ea"/>
              </a:rPr>
              <a:t>5%</a:t>
            </a:r>
            <a:r>
              <a:rPr lang="ko-KR" altLang="en-US" sz="1600" b="1" dirty="0">
                <a:latin typeface="+mn-ea"/>
              </a:rPr>
              <a:t>에서 비교하시오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Paired sample T </a:t>
            </a:r>
            <a:r>
              <a:rPr lang="ko-KR" altLang="en-US" b="1" dirty="0"/>
              <a:t>테스트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37577"/>
            <a:ext cx="7704856" cy="24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1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672" y="620688"/>
            <a:ext cx="8703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>
                <a:latin typeface="+mn-ea"/>
              </a:rPr>
              <a:t>두 종류의 신발 밑창의 원재료가 닳는 정도가 차이가 있는지를 검정하기 위해서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소년에게 한쪽은 </a:t>
            </a:r>
            <a:r>
              <a:rPr lang="en-US" altLang="ko-KR" sz="1600" b="1" dirty="0">
                <a:latin typeface="+mn-ea"/>
              </a:rPr>
              <a:t>A</a:t>
            </a:r>
            <a:r>
              <a:rPr lang="ko-KR" altLang="en-US" sz="1600" b="1" dirty="0">
                <a:latin typeface="+mn-ea"/>
              </a:rPr>
              <a:t>라는 원재료로 만든 신발을 신기고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다른 한쪽은 </a:t>
            </a:r>
            <a:r>
              <a:rPr lang="en-US" altLang="ko-KR" sz="1600" b="1" dirty="0">
                <a:latin typeface="+mn-ea"/>
              </a:rPr>
              <a:t>B</a:t>
            </a:r>
            <a:r>
              <a:rPr lang="ko-KR" altLang="en-US" sz="1600" b="1" dirty="0">
                <a:latin typeface="+mn-ea"/>
              </a:rPr>
              <a:t>라는 원재료로 만든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신발을 신긴 후에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일정 기간이 </a:t>
            </a:r>
            <a:r>
              <a:rPr lang="ko-KR" altLang="en-US" sz="1600" b="1" dirty="0" err="1">
                <a:latin typeface="+mn-ea"/>
              </a:rPr>
              <a:t>지난후에</a:t>
            </a:r>
            <a:r>
              <a:rPr lang="ko-KR" altLang="en-US" sz="1600" b="1" dirty="0">
                <a:latin typeface="+mn-ea"/>
              </a:rPr>
              <a:t> 신발을 수거하여 </a:t>
            </a:r>
            <a:r>
              <a:rPr lang="en-US" altLang="ko-KR" sz="1600" b="1" dirty="0">
                <a:latin typeface="+mn-ea"/>
              </a:rPr>
              <a:t>10</a:t>
            </a:r>
            <a:r>
              <a:rPr lang="ko-KR" altLang="en-US" sz="1600" b="1" dirty="0">
                <a:latin typeface="+mn-ea"/>
              </a:rPr>
              <a:t>명의 각 소년의 왼쪽 신발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밑창의 닳은 정도와 오른쪽 신발 밑창의 닳은 정도의 차이를 비교하여 두 종류 원재료의 </a:t>
            </a:r>
            <a:br>
              <a:rPr lang="en-US" altLang="ko-KR" sz="1600" b="1" dirty="0">
                <a:latin typeface="+mn-ea"/>
              </a:rPr>
            </a:br>
            <a:r>
              <a:rPr lang="ko-KR" altLang="en-US" sz="1600" b="1" dirty="0">
                <a:latin typeface="+mn-ea"/>
              </a:rPr>
              <a:t>재질이 다른지를 검정하시오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15" y="136110"/>
            <a:ext cx="299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9. Paired sample T </a:t>
            </a:r>
            <a:r>
              <a:rPr lang="ko-KR" altLang="en-US" b="1" dirty="0"/>
              <a:t>테스트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2" y="2564904"/>
            <a:ext cx="7895050" cy="25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68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limwk</cp:lastModifiedBy>
  <cp:revision>138</cp:revision>
  <dcterms:created xsi:type="dcterms:W3CDTF">2018-09-14T06:04:22Z</dcterms:created>
  <dcterms:modified xsi:type="dcterms:W3CDTF">2019-06-26T11:25:06Z</dcterms:modified>
</cp:coreProperties>
</file>