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"/>
  </p:notesMasterIdLst>
  <p:sldIdLst>
    <p:sldId id="259" r:id="rId2"/>
    <p:sldId id="265" r:id="rId3"/>
    <p:sldId id="266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26" autoAdjust="0"/>
    <p:restoredTop sz="94660"/>
  </p:normalViewPr>
  <p:slideViewPr>
    <p:cSldViewPr>
      <p:cViewPr>
        <p:scale>
          <a:sx n="95" d="100"/>
          <a:sy n="95" d="100"/>
        </p:scale>
        <p:origin x="-528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2019-06-20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619672" y="1412776"/>
            <a:ext cx="5472608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R 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연습문제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1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63792" y="4005875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2019.06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515" y="13611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빅데이터를</a:t>
            </a:r>
            <a:r>
              <a:rPr lang="ko-KR" altLang="en-US" b="1" dirty="0" smtClean="0"/>
              <a:t> 활용한 스마트데이터 전문가 양성과정</a:t>
            </a:r>
            <a:endParaRPr lang="ko-KR" altLang="en-US" b="1" dirty="0"/>
          </a:p>
        </p:txBody>
      </p:sp>
      <p:pic>
        <p:nvPicPr>
          <p:cNvPr id="6" name="Picture 2" descr="R ì¤ì¹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94050"/>
            <a:ext cx="4583704" cy="116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86332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다음의 문제가 베르누이 시행인지 판단하시오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1) </a:t>
            </a:r>
            <a:r>
              <a:rPr lang="ko-KR" altLang="en-US" sz="1600" b="1" dirty="0" smtClean="0">
                <a:latin typeface="+mn-ea"/>
              </a:rPr>
              <a:t>영화관에서 줄을 기다리는 시간을 측정한다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2) </a:t>
            </a:r>
            <a:r>
              <a:rPr lang="ko-KR" altLang="en-US" sz="1600" b="1" dirty="0" smtClean="0">
                <a:latin typeface="+mn-ea"/>
              </a:rPr>
              <a:t>전화가 왔을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전화를 한 사람이 여자인지를 측정한다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3) </a:t>
            </a:r>
            <a:r>
              <a:rPr lang="ko-KR" altLang="en-US" sz="1600" b="1" dirty="0" smtClean="0">
                <a:latin typeface="+mn-ea"/>
              </a:rPr>
              <a:t>주사위를 한 번 던졌을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나오는 숫자를 체크한다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4) </a:t>
            </a:r>
            <a:r>
              <a:rPr lang="ko-KR" altLang="en-US" sz="1600" b="1" dirty="0" smtClean="0">
                <a:latin typeface="+mn-ea"/>
              </a:rPr>
              <a:t>주사위를 한 번 던졌을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숫자 </a:t>
            </a:r>
            <a:r>
              <a:rPr lang="en-US" altLang="ko-KR" sz="1600" b="1" dirty="0" smtClean="0">
                <a:latin typeface="+mn-ea"/>
              </a:rPr>
              <a:t>2</a:t>
            </a:r>
            <a:r>
              <a:rPr lang="ko-KR" altLang="en-US" sz="1600" b="1" dirty="0" smtClean="0">
                <a:latin typeface="+mn-ea"/>
              </a:rPr>
              <a:t>가 나오는지를 체크한다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한 축구 선수가 </a:t>
            </a:r>
            <a:r>
              <a:rPr lang="ko-KR" altLang="en-US" sz="1600" b="1" dirty="0" err="1" smtClean="0">
                <a:latin typeface="+mn-ea"/>
              </a:rPr>
              <a:t>페널티킥을</a:t>
            </a:r>
            <a:r>
              <a:rPr lang="ko-KR" altLang="en-US" sz="1600" b="1" dirty="0" smtClean="0">
                <a:latin typeface="+mn-ea"/>
              </a:rPr>
              <a:t> 차면 </a:t>
            </a:r>
            <a:r>
              <a:rPr lang="en-US" altLang="ko-KR" sz="1600" b="1" dirty="0" smtClean="0">
                <a:latin typeface="+mn-ea"/>
              </a:rPr>
              <a:t>5</a:t>
            </a:r>
            <a:r>
              <a:rPr lang="ko-KR" altLang="en-US" sz="1600" b="1" dirty="0" smtClean="0">
                <a:latin typeface="+mn-ea"/>
              </a:rPr>
              <a:t>번 중 </a:t>
            </a:r>
            <a:r>
              <a:rPr lang="en-US" altLang="ko-KR" sz="1600" b="1" dirty="0" smtClean="0">
                <a:latin typeface="+mn-ea"/>
              </a:rPr>
              <a:t>4</a:t>
            </a:r>
            <a:r>
              <a:rPr lang="ko-KR" altLang="en-US" sz="1600" b="1" dirty="0" smtClean="0">
                <a:latin typeface="+mn-ea"/>
              </a:rPr>
              <a:t>번을 성공한다고 한다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이 선수가 </a:t>
            </a:r>
            <a:r>
              <a:rPr lang="en-US" altLang="ko-KR" sz="1600" b="1" dirty="0" smtClean="0">
                <a:latin typeface="+mn-ea"/>
              </a:rPr>
              <a:t>10</a:t>
            </a:r>
            <a:r>
              <a:rPr lang="ko-KR" altLang="en-US" sz="1600" b="1" dirty="0" smtClean="0">
                <a:latin typeface="+mn-ea"/>
              </a:rPr>
              <a:t>번의 </a:t>
            </a:r>
            <a:r>
              <a:rPr lang="ko-KR" altLang="en-US" sz="1600" b="1" dirty="0" err="1" smtClean="0">
                <a:latin typeface="+mn-ea"/>
              </a:rPr>
              <a:t>페널티킥을</a:t>
            </a:r>
            <a:r>
              <a:rPr lang="ko-KR" altLang="en-US" sz="1600" b="1" dirty="0" smtClean="0">
                <a:latin typeface="+mn-ea"/>
              </a:rPr>
              <a:t> 차서 </a:t>
            </a:r>
            <a:r>
              <a:rPr lang="en-US" altLang="ko-KR" sz="1600" b="1" dirty="0" smtClean="0">
                <a:latin typeface="+mn-ea"/>
              </a:rPr>
              <a:t>7</a:t>
            </a:r>
            <a:r>
              <a:rPr lang="ko-KR" altLang="en-US" sz="1600" b="1" dirty="0" smtClean="0">
                <a:latin typeface="+mn-ea"/>
              </a:rPr>
              <a:t>번 성공할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 smtClean="0">
                <a:latin typeface="+mn-ea"/>
              </a:rPr>
              <a:t>A</a:t>
            </a:r>
            <a:r>
              <a:rPr lang="ko-KR" altLang="en-US" sz="1600" b="1" dirty="0" smtClean="0">
                <a:latin typeface="+mn-ea"/>
              </a:rPr>
              <a:t>라는 회사는 </a:t>
            </a:r>
            <a:r>
              <a:rPr lang="ko-KR" altLang="en-US" sz="1600" b="1" dirty="0" err="1" smtClean="0">
                <a:latin typeface="+mn-ea"/>
              </a:rPr>
              <a:t>스마트폰의</a:t>
            </a:r>
            <a:r>
              <a:rPr lang="ko-KR" altLang="en-US" sz="1600" b="1" dirty="0" smtClean="0">
                <a:latin typeface="+mn-ea"/>
              </a:rPr>
              <a:t> 한 부품을 만드는 회사로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이 </a:t>
            </a:r>
            <a:r>
              <a:rPr lang="en-US" altLang="ko-KR" sz="1600" b="1" dirty="0" smtClean="0">
                <a:latin typeface="+mn-ea"/>
              </a:rPr>
              <a:t>A</a:t>
            </a:r>
            <a:r>
              <a:rPr lang="ko-KR" altLang="en-US" sz="1600" b="1" dirty="0" smtClean="0">
                <a:latin typeface="+mn-ea"/>
              </a:rPr>
              <a:t>사의 불량률은 </a:t>
            </a:r>
            <a:r>
              <a:rPr lang="en-US" altLang="ko-KR" sz="1600" b="1" dirty="0" smtClean="0">
                <a:latin typeface="+mn-ea"/>
              </a:rPr>
              <a:t>5%</a:t>
            </a:r>
            <a:r>
              <a:rPr lang="ko-KR" altLang="en-US" sz="1600" b="1" dirty="0" smtClean="0">
                <a:latin typeface="+mn-ea"/>
              </a:rPr>
              <a:t>로 알려져 있다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이 회사의 제품 </a:t>
            </a:r>
            <a:r>
              <a:rPr lang="en-US" altLang="ko-KR" sz="1600" b="1" dirty="0" smtClean="0">
                <a:latin typeface="+mn-ea"/>
              </a:rPr>
              <a:t>20</a:t>
            </a:r>
            <a:r>
              <a:rPr lang="ko-KR" altLang="en-US" sz="1600" b="1" dirty="0" smtClean="0">
                <a:latin typeface="+mn-ea"/>
              </a:rPr>
              <a:t>개를 조사했을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불량이 </a:t>
            </a:r>
            <a:r>
              <a:rPr lang="en-US" altLang="ko-KR" sz="1600" b="1" dirty="0" smtClean="0">
                <a:latin typeface="+mn-ea"/>
              </a:rPr>
              <a:t>2</a:t>
            </a:r>
            <a:r>
              <a:rPr lang="ko-KR" altLang="en-US" sz="1600" b="1" dirty="0" smtClean="0">
                <a:latin typeface="+mn-ea"/>
              </a:rPr>
              <a:t>개 이하로 나올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어떤 희귀 바이러스에 감염되었을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회복할 수 있는 </a:t>
            </a:r>
            <a:r>
              <a:rPr lang="ko-KR" altLang="en-US" sz="1600" b="1" dirty="0" err="1" smtClean="0">
                <a:latin typeface="+mn-ea"/>
              </a:rPr>
              <a:t>치료율은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20%</a:t>
            </a:r>
            <a:r>
              <a:rPr lang="ko-KR" altLang="en-US" sz="1600" b="1" dirty="0" smtClean="0">
                <a:latin typeface="+mn-ea"/>
              </a:rPr>
              <a:t>라고 한다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이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바이러스에 감염된 환자 </a:t>
            </a:r>
            <a:r>
              <a:rPr lang="en-US" altLang="ko-KR" sz="1600" b="1" dirty="0" smtClean="0">
                <a:latin typeface="+mn-ea"/>
              </a:rPr>
              <a:t>20</a:t>
            </a:r>
            <a:r>
              <a:rPr lang="ko-KR" altLang="en-US" sz="1600" b="1" dirty="0" smtClean="0">
                <a:latin typeface="+mn-ea"/>
              </a:rPr>
              <a:t>명을 치료했을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적어도 </a:t>
            </a:r>
            <a:r>
              <a:rPr lang="en-US" altLang="ko-KR" sz="1600" b="1" dirty="0" smtClean="0">
                <a:latin typeface="+mn-ea"/>
              </a:rPr>
              <a:t>2</a:t>
            </a:r>
            <a:r>
              <a:rPr lang="ko-KR" altLang="en-US" sz="1600" b="1" dirty="0" smtClean="0">
                <a:latin typeface="+mn-ea"/>
              </a:rPr>
              <a:t>명 이상은 회복될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주사위 두 개를 던졌을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눈금의 합이 </a:t>
            </a:r>
            <a:r>
              <a:rPr lang="en-US" altLang="ko-KR" sz="1600" b="1" dirty="0" smtClean="0">
                <a:latin typeface="+mn-ea"/>
              </a:rPr>
              <a:t>6</a:t>
            </a:r>
            <a:r>
              <a:rPr lang="ko-KR" altLang="en-US" sz="1600" b="1" dirty="0" smtClean="0">
                <a:latin typeface="+mn-ea"/>
              </a:rPr>
              <a:t>이 될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이항 분포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2417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61646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 smtClean="0">
                <a:latin typeface="+mn-ea"/>
              </a:rPr>
              <a:t>A</a:t>
            </a:r>
            <a:r>
              <a:rPr lang="ko-KR" altLang="en-US" sz="1600" b="1" dirty="0" smtClean="0">
                <a:latin typeface="+mn-ea"/>
              </a:rPr>
              <a:t>라는 전구회사에서 생산하는 전구의 수명은 </a:t>
            </a:r>
            <a:r>
              <a:rPr lang="en-US" altLang="ko-KR" sz="1600" b="1" dirty="0" smtClean="0">
                <a:latin typeface="+mn-ea"/>
              </a:rPr>
              <a:t>800</a:t>
            </a:r>
            <a:r>
              <a:rPr lang="ko-KR" altLang="en-US" sz="1600" b="1" dirty="0" smtClean="0">
                <a:latin typeface="+mn-ea"/>
              </a:rPr>
              <a:t>일이고 표준편차는 </a:t>
            </a:r>
            <a:r>
              <a:rPr lang="en-US" altLang="ko-KR" sz="1600" b="1" dirty="0" smtClean="0">
                <a:latin typeface="+mn-ea"/>
              </a:rPr>
              <a:t>40</a:t>
            </a:r>
            <a:r>
              <a:rPr lang="ko-KR" altLang="en-US" sz="1600" b="1" dirty="0" smtClean="0">
                <a:latin typeface="+mn-ea"/>
              </a:rPr>
              <a:t>일인 정규분포를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따른다고 한다</a:t>
            </a:r>
            <a:r>
              <a:rPr lang="en-US" altLang="ko-KR" sz="1600" b="1" dirty="0" smtClean="0">
                <a:latin typeface="+mn-ea"/>
              </a:rPr>
              <a:t>.  </a:t>
            </a:r>
            <a:r>
              <a:rPr lang="ko-KR" altLang="en-US" sz="1600" b="1" dirty="0" smtClean="0">
                <a:latin typeface="+mn-ea"/>
              </a:rPr>
              <a:t>이때 전구의 수명이 </a:t>
            </a:r>
            <a:r>
              <a:rPr lang="en-US" altLang="ko-KR" sz="1600" b="1" dirty="0" smtClean="0">
                <a:latin typeface="+mn-ea"/>
              </a:rPr>
              <a:t>750</a:t>
            </a:r>
            <a:r>
              <a:rPr lang="ko-KR" altLang="en-US" sz="1600" b="1" dirty="0" smtClean="0">
                <a:latin typeface="+mn-ea"/>
              </a:rPr>
              <a:t>일 이하일 확률을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어느 한 회사에 다니는 종업원들의 근무기간을 조사하였더니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평균은 </a:t>
            </a:r>
            <a:r>
              <a:rPr lang="en-US" altLang="ko-KR" sz="1600" b="1" dirty="0" smtClean="0">
                <a:latin typeface="+mn-ea"/>
              </a:rPr>
              <a:t>11</a:t>
            </a:r>
            <a:r>
              <a:rPr lang="ko-KR" altLang="en-US" sz="1600" b="1" dirty="0" smtClean="0">
                <a:latin typeface="+mn-ea"/>
              </a:rPr>
              <a:t>년이고 분산이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16</a:t>
            </a:r>
            <a:r>
              <a:rPr lang="ko-KR" altLang="en-US" sz="1600" b="1" dirty="0" smtClean="0">
                <a:latin typeface="+mn-ea"/>
              </a:rPr>
              <a:t>년인 정규분포를 따른다고 한다</a:t>
            </a:r>
            <a:r>
              <a:rPr lang="en-US" altLang="ko-KR" sz="1600" b="1" dirty="0" smtClean="0">
                <a:latin typeface="+mn-ea"/>
              </a:rPr>
              <a:t>.  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1)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20</a:t>
            </a:r>
            <a:r>
              <a:rPr lang="ko-KR" altLang="en-US" sz="1600" b="1" dirty="0" smtClean="0">
                <a:latin typeface="+mn-ea"/>
              </a:rPr>
              <a:t>년 이상 근무한 종업원의 비율을 구하시오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2) </a:t>
            </a:r>
            <a:r>
              <a:rPr lang="ko-KR" altLang="en-US" sz="1600" b="1" dirty="0" smtClean="0">
                <a:latin typeface="+mn-ea"/>
              </a:rPr>
              <a:t>근무연수가 가장 오래된 </a:t>
            </a:r>
            <a:r>
              <a:rPr lang="en-US" altLang="ko-KR" sz="1600" b="1" dirty="0" smtClean="0">
                <a:latin typeface="+mn-ea"/>
              </a:rPr>
              <a:t>10%</a:t>
            </a:r>
            <a:r>
              <a:rPr lang="ko-KR" altLang="en-US" sz="1600" b="1" dirty="0" smtClean="0">
                <a:latin typeface="+mn-ea"/>
              </a:rPr>
              <a:t>의 종업원은 이 회사에서 몇 년 이상 근무했다고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       </a:t>
            </a:r>
            <a:r>
              <a:rPr lang="ko-KR" altLang="en-US" sz="1600" b="1" dirty="0" smtClean="0">
                <a:latin typeface="+mn-ea"/>
              </a:rPr>
              <a:t>볼 수 있는가</a:t>
            </a:r>
            <a:r>
              <a:rPr lang="en-US" altLang="ko-KR" sz="1600" b="1" dirty="0" smtClean="0">
                <a:latin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어느 고등학교 </a:t>
            </a:r>
            <a:r>
              <a:rPr lang="en-US" altLang="ko-KR" sz="1600" b="1" dirty="0" smtClean="0">
                <a:latin typeface="+mn-ea"/>
              </a:rPr>
              <a:t>3</a:t>
            </a:r>
            <a:r>
              <a:rPr lang="ko-KR" altLang="en-US" sz="1600" b="1" dirty="0" smtClean="0">
                <a:latin typeface="+mn-ea"/>
              </a:rPr>
              <a:t>학년 학생들의 수학성적은 평균이 </a:t>
            </a:r>
            <a:r>
              <a:rPr lang="en-US" altLang="ko-KR" sz="1600" b="1" dirty="0" smtClean="0">
                <a:latin typeface="+mn-ea"/>
              </a:rPr>
              <a:t>70</a:t>
            </a:r>
            <a:r>
              <a:rPr lang="ko-KR" altLang="en-US" sz="1600" b="1" dirty="0" smtClean="0">
                <a:latin typeface="+mn-ea"/>
              </a:rPr>
              <a:t>이고 표준편차가 </a:t>
            </a:r>
            <a:r>
              <a:rPr lang="en-US" altLang="ko-KR" sz="1600" b="1" dirty="0" smtClean="0">
                <a:latin typeface="+mn-ea"/>
              </a:rPr>
              <a:t>8</a:t>
            </a:r>
            <a:r>
              <a:rPr lang="ko-KR" altLang="en-US" sz="1600" b="1" dirty="0" smtClean="0">
                <a:latin typeface="+mn-ea"/>
              </a:rPr>
              <a:t>인 정규분포를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따른다고 한다</a:t>
            </a:r>
            <a:r>
              <a:rPr lang="en-US" altLang="ko-KR" sz="1600" b="1" dirty="0" smtClean="0">
                <a:latin typeface="+mn-ea"/>
              </a:rPr>
              <a:t>.  </a:t>
            </a:r>
            <a:r>
              <a:rPr lang="ko-KR" altLang="en-US" sz="1600" b="1" dirty="0" smtClean="0">
                <a:latin typeface="+mn-ea"/>
              </a:rPr>
              <a:t>이때 점수가 </a:t>
            </a:r>
            <a:r>
              <a:rPr lang="en-US" altLang="ko-KR" sz="1600" b="1" dirty="0" smtClean="0">
                <a:latin typeface="+mn-ea"/>
              </a:rPr>
              <a:t>80</a:t>
            </a:r>
            <a:r>
              <a:rPr lang="ko-KR" altLang="en-US" sz="1600" b="1" dirty="0" smtClean="0">
                <a:latin typeface="+mn-ea"/>
              </a:rPr>
              <a:t>점 이상이고 </a:t>
            </a:r>
            <a:r>
              <a:rPr lang="en-US" altLang="ko-KR" sz="1600" b="1" dirty="0" smtClean="0">
                <a:latin typeface="+mn-ea"/>
              </a:rPr>
              <a:t>90</a:t>
            </a:r>
            <a:r>
              <a:rPr lang="ko-KR" altLang="en-US" sz="1600" b="1" dirty="0" smtClean="0">
                <a:latin typeface="+mn-ea"/>
              </a:rPr>
              <a:t>점 이하인 학생의 비율을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확률변수 </a:t>
            </a:r>
            <a:r>
              <a:rPr lang="en-US" altLang="ko-KR" sz="1600" b="1" dirty="0" smtClean="0">
                <a:latin typeface="+mn-ea"/>
              </a:rPr>
              <a:t>X</a:t>
            </a:r>
            <a:r>
              <a:rPr lang="ko-KR" altLang="en-US" sz="1600" b="1" dirty="0" smtClean="0">
                <a:latin typeface="+mn-ea"/>
              </a:rPr>
              <a:t>가 평균이 </a:t>
            </a:r>
            <a:r>
              <a:rPr lang="en-US" altLang="ko-KR" sz="1600" b="1" dirty="0" smtClean="0">
                <a:latin typeface="+mn-ea"/>
              </a:rPr>
              <a:t>1.5, </a:t>
            </a:r>
            <a:r>
              <a:rPr lang="ko-KR" altLang="en-US" sz="1600" b="1" dirty="0" smtClean="0">
                <a:latin typeface="+mn-ea"/>
              </a:rPr>
              <a:t>표준편차가 </a:t>
            </a:r>
            <a:r>
              <a:rPr lang="en-US" altLang="ko-KR" sz="1600" b="1" dirty="0" smtClean="0">
                <a:latin typeface="+mn-ea"/>
              </a:rPr>
              <a:t>2</a:t>
            </a:r>
            <a:r>
              <a:rPr lang="ko-KR" altLang="en-US" sz="1600" b="1" dirty="0" smtClean="0">
                <a:latin typeface="+mn-ea"/>
              </a:rPr>
              <a:t>인 정규분포를 따를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실수 전체의 집합에서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정의된 함수 </a:t>
            </a:r>
            <a:r>
              <a:rPr lang="en-US" altLang="ko-KR" sz="1600" b="1" dirty="0" smtClean="0">
                <a:latin typeface="+mn-ea"/>
              </a:rPr>
              <a:t>H(t)</a:t>
            </a:r>
            <a:r>
              <a:rPr lang="ko-KR" altLang="en-US" sz="1600" b="1" dirty="0" smtClean="0">
                <a:latin typeface="+mn-ea"/>
              </a:rPr>
              <a:t>는 </a:t>
            </a:r>
            <a:r>
              <a:rPr lang="en-US" altLang="ko-KR" sz="1600" b="1" dirty="0" smtClean="0">
                <a:latin typeface="+mn-ea"/>
              </a:rPr>
              <a:t>H(t) = P(t </a:t>
            </a:r>
            <a:r>
              <a:rPr lang="ko-KR" altLang="en-US" sz="1600" b="1" dirty="0" smtClean="0">
                <a:latin typeface="+mn-ea"/>
              </a:rPr>
              <a:t>≤ </a:t>
            </a:r>
            <a:r>
              <a:rPr lang="en-US" altLang="ko-KR" sz="1600" b="1" dirty="0" smtClean="0">
                <a:latin typeface="+mn-ea"/>
              </a:rPr>
              <a:t>X </a:t>
            </a:r>
            <a:r>
              <a:rPr lang="ko-KR" altLang="en-US" sz="1600" b="1" dirty="0" smtClean="0">
                <a:latin typeface="+mn-ea"/>
              </a:rPr>
              <a:t>≤ </a:t>
            </a:r>
            <a:r>
              <a:rPr lang="en-US" altLang="ko-KR" sz="1600" b="1" dirty="0" smtClean="0">
                <a:latin typeface="+mn-ea"/>
              </a:rPr>
              <a:t>t+1) </a:t>
            </a:r>
            <a:r>
              <a:rPr lang="ko-KR" altLang="en-US" sz="1600" b="1" dirty="0" smtClean="0">
                <a:latin typeface="+mn-ea"/>
              </a:rPr>
              <a:t>이다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H(0) + H(2)</a:t>
            </a:r>
            <a:r>
              <a:rPr lang="ko-KR" altLang="en-US" sz="1600" b="1" dirty="0" smtClean="0">
                <a:latin typeface="+mn-ea"/>
              </a:rPr>
              <a:t>의 값을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ko-KR" altLang="en-US" b="1" dirty="0" smtClean="0"/>
              <a:t>정규 분포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871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4101</TotalTime>
  <Words>37</Words>
  <Application>Microsoft Office PowerPoint</Application>
  <PresentationFormat>화면 슬라이드 쇼(4:3)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Windows 사용자</cp:lastModifiedBy>
  <cp:revision>135</cp:revision>
  <dcterms:created xsi:type="dcterms:W3CDTF">2018-09-14T06:04:22Z</dcterms:created>
  <dcterms:modified xsi:type="dcterms:W3CDTF">2019-06-20T05:09:17Z</dcterms:modified>
</cp:coreProperties>
</file>