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26" autoAdjust="0"/>
    <p:restoredTop sz="94660"/>
  </p:normalViewPr>
  <p:slideViewPr>
    <p:cSldViewPr>
      <p:cViewPr>
        <p:scale>
          <a:sx n="95" d="100"/>
          <a:sy n="95" d="100"/>
        </p:scale>
        <p:origin x="-576" y="-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2019-06-28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69340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부모의 키가 클수록 자식의 키도 상대적으로 크다고 하는데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아버지의 키와 아들의 키를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조사하였더니 아래와 같이 나왔다고 한다</a:t>
            </a:r>
            <a:r>
              <a:rPr lang="en-US" altLang="ko-KR" sz="1600" b="1" dirty="0" smtClean="0">
                <a:latin typeface="+mn-ea"/>
              </a:rPr>
              <a:t>. </a:t>
            </a:r>
            <a:r>
              <a:rPr lang="ko-KR" altLang="en-US" sz="1600" b="1" dirty="0" smtClean="0">
                <a:latin typeface="+mn-ea"/>
              </a:rPr>
              <a:t>이 자료를 바탕으로 해서 </a:t>
            </a:r>
            <a:r>
              <a:rPr lang="ko-KR" altLang="en-US" sz="1600" b="1" dirty="0" err="1" smtClean="0">
                <a:latin typeface="+mn-ea"/>
              </a:rPr>
              <a:t>회귀식을</a:t>
            </a:r>
            <a:r>
              <a:rPr lang="ko-KR" altLang="en-US" sz="1600" b="1" dirty="0" smtClean="0">
                <a:latin typeface="+mn-ea"/>
              </a:rPr>
              <a:t> 구하고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아버지의 키가 </a:t>
            </a:r>
            <a:r>
              <a:rPr lang="en-US" altLang="ko-KR" sz="1600" b="1" dirty="0" smtClean="0">
                <a:latin typeface="+mn-ea"/>
              </a:rPr>
              <a:t>165cm</a:t>
            </a:r>
            <a:r>
              <a:rPr lang="ko-KR" altLang="en-US" sz="1600" b="1" dirty="0" smtClean="0">
                <a:latin typeface="+mn-ea"/>
              </a:rPr>
              <a:t>일 때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아들의 키는 얼마인지 예측하시오</a:t>
            </a:r>
            <a:r>
              <a:rPr lang="en-US" altLang="ko-KR" sz="1600" b="1" dirty="0" smtClean="0">
                <a:latin typeface="+mn-ea"/>
              </a:rPr>
              <a:t>.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	</a:t>
            </a:r>
            <a:r>
              <a:rPr lang="ko-KR" altLang="en-US" sz="1600" b="1" dirty="0" smtClean="0">
                <a:latin typeface="+mn-ea"/>
              </a:rPr>
              <a:t>아버지의 키</a:t>
            </a:r>
            <a:r>
              <a:rPr lang="en-US" altLang="ko-KR" sz="1600" b="1" dirty="0" smtClean="0">
                <a:latin typeface="+mn-ea"/>
              </a:rPr>
              <a:t>(x):	150  160  170  180  190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	</a:t>
            </a:r>
            <a:r>
              <a:rPr lang="ko-KR" altLang="en-US" sz="1600" b="1" dirty="0" smtClean="0">
                <a:latin typeface="+mn-ea"/>
              </a:rPr>
              <a:t>아들의 키</a:t>
            </a:r>
            <a:r>
              <a:rPr lang="en-US" altLang="ko-KR" sz="1600" b="1" dirty="0" smtClean="0">
                <a:latin typeface="+mn-ea"/>
              </a:rPr>
              <a:t>(y):	176  179  182  181  185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소득이 높을수록 신용카드 사용량이 많아진다고 하는데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월 소득 대비 신용카드 사용량을</a:t>
            </a:r>
            <a:r>
              <a:rPr lang="en-US" altLang="ko-KR" sz="1600" b="1" dirty="0" smtClean="0">
                <a:latin typeface="+mn-ea"/>
              </a:rPr>
              <a:t/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조사하였더니 아래와 같이 나왔다고 한다</a:t>
            </a:r>
            <a:r>
              <a:rPr lang="en-US" altLang="ko-KR" sz="1600" b="1" dirty="0" smtClean="0">
                <a:latin typeface="+mn-ea"/>
              </a:rPr>
              <a:t>. </a:t>
            </a:r>
            <a:r>
              <a:rPr lang="ko-KR" altLang="en-US" sz="1600" b="1" dirty="0" smtClean="0">
                <a:latin typeface="+mn-ea"/>
              </a:rPr>
              <a:t>이 자료를 바탕으로 해서 </a:t>
            </a:r>
            <a:r>
              <a:rPr lang="ko-KR" altLang="en-US" sz="1600" b="1" dirty="0" err="1" smtClean="0">
                <a:latin typeface="+mn-ea"/>
              </a:rPr>
              <a:t>회귀식을</a:t>
            </a:r>
            <a:r>
              <a:rPr lang="ko-KR" altLang="en-US" sz="1600" b="1" dirty="0" smtClean="0">
                <a:latin typeface="+mn-ea"/>
              </a:rPr>
              <a:t> 구하고</a:t>
            </a:r>
            <a:r>
              <a:rPr lang="en-US" altLang="ko-KR" sz="1600" b="1" dirty="0" smtClean="0">
                <a:latin typeface="+mn-ea"/>
              </a:rPr>
              <a:t>,</a:t>
            </a:r>
            <a:br>
              <a:rPr lang="en-US" altLang="ko-KR" sz="1600" b="1" dirty="0" smtClean="0">
                <a:latin typeface="+mn-ea"/>
              </a:rPr>
            </a:br>
            <a:r>
              <a:rPr lang="ko-KR" altLang="en-US" sz="1600" b="1" dirty="0" smtClean="0">
                <a:latin typeface="+mn-ea"/>
              </a:rPr>
              <a:t>월 소득이 </a:t>
            </a:r>
            <a:r>
              <a:rPr lang="en-US" altLang="ko-KR" sz="1600" b="1" dirty="0" smtClean="0">
                <a:latin typeface="+mn-ea"/>
              </a:rPr>
              <a:t>250</a:t>
            </a:r>
            <a:r>
              <a:rPr lang="ko-KR" altLang="en-US" sz="1600" b="1" dirty="0" smtClean="0">
                <a:latin typeface="+mn-ea"/>
              </a:rPr>
              <a:t>만원일 </a:t>
            </a:r>
            <a:r>
              <a:rPr lang="ko-KR" altLang="en-US" sz="1600" b="1" dirty="0">
                <a:latin typeface="+mn-ea"/>
              </a:rPr>
              <a:t>때</a:t>
            </a:r>
            <a:r>
              <a:rPr lang="ko-KR" altLang="en-US" sz="1600" b="1" dirty="0" smtClean="0">
                <a:latin typeface="+mn-ea"/>
              </a:rPr>
              <a:t> 신용카드 사용량을 예측하시오</a:t>
            </a:r>
            <a:r>
              <a:rPr lang="en-US" altLang="ko-KR" sz="1600" b="1" dirty="0" smtClean="0">
                <a:latin typeface="+mn-ea"/>
              </a:rPr>
              <a:t>. (</a:t>
            </a:r>
            <a:r>
              <a:rPr lang="ko-KR" altLang="en-US" sz="1600" b="1" dirty="0" smtClean="0">
                <a:latin typeface="+mn-ea"/>
              </a:rPr>
              <a:t>단위</a:t>
            </a:r>
            <a:r>
              <a:rPr lang="en-US" altLang="ko-KR" sz="1600" b="1" dirty="0" smtClean="0">
                <a:latin typeface="+mn-ea"/>
              </a:rPr>
              <a:t>: </a:t>
            </a:r>
            <a:r>
              <a:rPr lang="ko-KR" altLang="en-US" sz="1600" b="1" dirty="0" smtClean="0">
                <a:latin typeface="+mn-ea"/>
              </a:rPr>
              <a:t>만원</a:t>
            </a:r>
            <a:r>
              <a:rPr lang="en-US" altLang="ko-KR" sz="1600" b="1" dirty="0" smtClean="0">
                <a:latin typeface="+mn-ea"/>
              </a:rPr>
              <a:t>)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	</a:t>
            </a:r>
            <a:r>
              <a:rPr lang="ko-KR" altLang="en-US" sz="1600" b="1" dirty="0" smtClean="0">
                <a:latin typeface="+mn-ea"/>
              </a:rPr>
              <a:t>월 소득</a:t>
            </a:r>
            <a:r>
              <a:rPr lang="en-US" altLang="ko-KR" sz="1600" b="1" dirty="0" smtClean="0">
                <a:latin typeface="+mn-ea"/>
              </a:rPr>
              <a:t>(x):	100  200  300  400  500</a:t>
            </a:r>
            <a:br>
              <a:rPr lang="en-US" altLang="ko-KR" sz="1600" b="1" dirty="0" smtClean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	</a:t>
            </a:r>
            <a:r>
              <a:rPr lang="ko-KR" altLang="en-US" sz="1600" b="1" dirty="0" smtClean="0">
                <a:latin typeface="+mn-ea"/>
              </a:rPr>
              <a:t>카드 사용량</a:t>
            </a:r>
            <a:r>
              <a:rPr lang="en-US" altLang="ko-KR" sz="1600" b="1" dirty="0" smtClean="0">
                <a:latin typeface="+mn-ea"/>
              </a:rPr>
              <a:t>(y):	 30    70    85  140  197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 err="1">
                <a:latin typeface="+mn-ea"/>
              </a:rPr>
              <a:t>mtcars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데이터셋에서</a:t>
            </a:r>
            <a:r>
              <a:rPr lang="ko-KR" altLang="en-US" sz="1600" b="1" dirty="0" smtClean="0">
                <a:latin typeface="+mn-ea"/>
              </a:rPr>
              <a:t> 배기량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en-US" altLang="ko-KR" sz="1600" b="1" dirty="0" err="1" smtClean="0">
                <a:latin typeface="+mn-ea"/>
              </a:rPr>
              <a:t>disp</a:t>
            </a:r>
            <a:r>
              <a:rPr lang="en-US" altLang="ko-KR" sz="1600" b="1" dirty="0" smtClean="0">
                <a:latin typeface="+mn-ea"/>
              </a:rPr>
              <a:t>)</a:t>
            </a:r>
            <a:r>
              <a:rPr lang="ko-KR" altLang="en-US" sz="1600" b="1" dirty="0" smtClean="0">
                <a:latin typeface="+mn-ea"/>
              </a:rPr>
              <a:t>에 따른 마력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en-US" altLang="ko-KR" sz="1600" b="1" dirty="0" err="1" smtClean="0">
                <a:latin typeface="+mn-ea"/>
              </a:rPr>
              <a:t>hp</a:t>
            </a:r>
            <a:r>
              <a:rPr lang="en-US" altLang="ko-KR" sz="1600" b="1" dirty="0" smtClean="0">
                <a:latin typeface="+mn-ea"/>
              </a:rPr>
              <a:t>)</a:t>
            </a:r>
            <a:r>
              <a:rPr lang="ko-KR" altLang="en-US" sz="1600" b="1" dirty="0" smtClean="0">
                <a:latin typeface="+mn-ea"/>
              </a:rPr>
              <a:t>의 </a:t>
            </a:r>
            <a:r>
              <a:rPr lang="ko-KR" altLang="en-US" sz="1600" b="1" dirty="0" err="1" smtClean="0">
                <a:latin typeface="+mn-ea"/>
              </a:rPr>
              <a:t>회귀식을</a:t>
            </a:r>
            <a:r>
              <a:rPr lang="ko-KR" altLang="en-US" sz="1600" b="1" dirty="0" smtClean="0">
                <a:latin typeface="+mn-ea"/>
              </a:rPr>
              <a:t> 구하시오</a:t>
            </a:r>
            <a:r>
              <a:rPr lang="en-US" altLang="ko-KR" sz="1600" b="1" dirty="0" smtClean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 smtClean="0">
                <a:latin typeface="+mn-ea"/>
              </a:rPr>
              <a:t>MASS </a:t>
            </a:r>
            <a:r>
              <a:rPr lang="ko-KR" altLang="en-US" sz="1600" b="1" dirty="0" smtClean="0">
                <a:latin typeface="+mn-ea"/>
              </a:rPr>
              <a:t>패키지를 설치하고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이 패키지 안에 있는 </a:t>
            </a:r>
            <a:r>
              <a:rPr lang="en-US" altLang="ko-KR" sz="1600" b="1" dirty="0" smtClean="0">
                <a:latin typeface="+mn-ea"/>
              </a:rPr>
              <a:t>Boston </a:t>
            </a:r>
            <a:r>
              <a:rPr lang="ko-KR" altLang="en-US" sz="1600" b="1" dirty="0" err="1" smtClean="0">
                <a:latin typeface="+mn-ea"/>
              </a:rPr>
              <a:t>데이터셋을</a:t>
            </a:r>
            <a:r>
              <a:rPr lang="ko-KR" altLang="en-US" sz="1600" b="1" dirty="0" smtClean="0">
                <a:latin typeface="+mn-ea"/>
              </a:rPr>
              <a:t> 이용하여</a:t>
            </a:r>
            <a:r>
              <a:rPr lang="en-US" altLang="ko-KR" sz="1600" b="1" dirty="0">
                <a:latin typeface="+mn-ea"/>
              </a:rPr>
              <a:t/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 smtClean="0">
                <a:latin typeface="+mn-ea"/>
              </a:rPr>
              <a:t>Boston </a:t>
            </a:r>
            <a:r>
              <a:rPr lang="ko-KR" altLang="en-US" sz="1600" b="1" dirty="0" smtClean="0">
                <a:latin typeface="+mn-ea"/>
              </a:rPr>
              <a:t>인근의 집값을 결정하는 다중회귀 모델을 만드시오</a:t>
            </a:r>
            <a:r>
              <a:rPr lang="en-US" altLang="ko-KR" sz="1600" b="1" dirty="0" smtClean="0">
                <a:latin typeface="+mn-ea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12. </a:t>
            </a:r>
            <a:r>
              <a:rPr lang="ko-KR" altLang="en-US" b="1" dirty="0" smtClean="0"/>
              <a:t>회귀 분석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6291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4142</TotalTime>
  <Words>17</Words>
  <Application>Microsoft Office PowerPoint</Application>
  <PresentationFormat>화면 슬라이드 쇼(4:3)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Windows 사용자</cp:lastModifiedBy>
  <cp:revision>143</cp:revision>
  <dcterms:created xsi:type="dcterms:W3CDTF">2018-09-14T06:04:22Z</dcterms:created>
  <dcterms:modified xsi:type="dcterms:W3CDTF">2019-06-28T03:32:10Z</dcterms:modified>
</cp:coreProperties>
</file>