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-1248" y="-96"/>
      </p:cViewPr>
      <p:guideLst>
        <p:guide orient="horz" pos="22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r>
              <a:rPr 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비행기편 별 지연시간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>
        <c:manualLayout>
          <c:xMode val="edge"/>
          <c:yMode val="edge"/>
          <c:x val="0.33536365375210314"/>
          <c:y val="7.778612182701107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1"/>
          <c:order val="0"/>
          <c:tx>
            <c:strRef>
              <c:f>'Q1'!$B$1</c:f>
              <c:strCache>
                <c:ptCount val="1"/>
                <c:pt idx="0">
                  <c:v>max_arrdelay</c:v>
                </c:pt>
              </c:strCache>
            </c:strRef>
          </c:tx>
          <c:invertIfNegative val="0"/>
          <c:cat>
            <c:numRef>
              <c:f>'Q1'!$A$2:$A$11</c:f>
              <c:numCache>
                <c:formatCode>General</c:formatCode>
                <c:ptCount val="10"/>
                <c:pt idx="0">
                  <c:v>837</c:v>
                </c:pt>
                <c:pt idx="1">
                  <c:v>377</c:v>
                </c:pt>
                <c:pt idx="2">
                  <c:v>164</c:v>
                </c:pt>
                <c:pt idx="3">
                  <c:v>922</c:v>
                </c:pt>
                <c:pt idx="4">
                  <c:v>920</c:v>
                </c:pt>
                <c:pt idx="5">
                  <c:v>945</c:v>
                </c:pt>
                <c:pt idx="6">
                  <c:v>1717</c:v>
                </c:pt>
                <c:pt idx="7">
                  <c:v>208</c:v>
                </c:pt>
                <c:pt idx="8">
                  <c:v>587</c:v>
                </c:pt>
                <c:pt idx="9">
                  <c:v>511</c:v>
                </c:pt>
              </c:numCache>
            </c:numRef>
          </c:cat>
          <c:val>
            <c:numRef>
              <c:f>'Q1'!$B$2:$B$11</c:f>
              <c:numCache>
                <c:formatCode>General</c:formatCode>
                <c:ptCount val="10"/>
                <c:pt idx="0">
                  <c:v>2137</c:v>
                </c:pt>
                <c:pt idx="1">
                  <c:v>1946</c:v>
                </c:pt>
                <c:pt idx="2">
                  <c:v>1724</c:v>
                </c:pt>
                <c:pt idx="3">
                  <c:v>1710</c:v>
                </c:pt>
                <c:pt idx="4">
                  <c:v>1688</c:v>
                </c:pt>
                <c:pt idx="5">
                  <c:v>1634</c:v>
                </c:pt>
                <c:pt idx="6">
                  <c:v>1611</c:v>
                </c:pt>
                <c:pt idx="7">
                  <c:v>1597</c:v>
                </c:pt>
                <c:pt idx="8">
                  <c:v>1575</c:v>
                </c:pt>
                <c:pt idx="9">
                  <c:v>1528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03050240"/>
        <c:axId val="109634688"/>
        <c:axId val="0"/>
      </c:bar3DChart>
      <c:catAx>
        <c:axId val="103050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09634688"/>
        <c:crosses val="autoZero"/>
        <c:auto val="1"/>
        <c:lblAlgn val="ctr"/>
        <c:lblOffset val="100"/>
        <c:noMultiLvlLbl val="0"/>
      </c:catAx>
      <c:valAx>
        <c:axId val="1096346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305024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8609776902887144"/>
          <c:y val="0.26444444444444443"/>
          <c:w val="0.22224890638670167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월별 비행 취소 건수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399680"/>
        <c:axId val="90986112"/>
      </c:lineChart>
      <c:catAx>
        <c:axId val="9139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90986112"/>
        <c:crosses val="autoZero"/>
        <c:auto val="1"/>
        <c:lblAlgn val="ctr"/>
        <c:lblOffset val="100"/>
        <c:noMultiLvlLbl val="0"/>
      </c:catAx>
      <c:valAx>
        <c:axId val="90986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9139968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4121591667808216"/>
          <c:y val="0.14465611215107804"/>
          <c:w val="0.16646761470947671"/>
          <c:h val="5.886233342651228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r>
              <a:rPr 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연도별 월별 평균 비행시간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lineChart>
        <c:grouping val="stacked"/>
        <c:varyColors val="0"/>
        <c:ser>
          <c:idx val="1"/>
          <c:order val="0"/>
          <c:tx>
            <c:strRef>
              <c:f>'Q6'!$C$1</c:f>
              <c:strCache>
                <c:ptCount val="1"/>
                <c:pt idx="0">
                  <c:v>avg_airtime</c:v>
                </c:pt>
              </c:strCache>
            </c:strRef>
          </c:tx>
          <c:marker>
            <c:symbol val="circle"/>
            <c:size val="5"/>
          </c:marker>
          <c:cat>
            <c:strRef>
              <c:f>'Q6'!$D$2:$D$49</c:f>
              <c:strCache>
                <c:ptCount val="48"/>
                <c:pt idx="0">
                  <c:v>1999-1</c:v>
                </c:pt>
                <c:pt idx="1">
                  <c:v>1999-2</c:v>
                </c:pt>
                <c:pt idx="2">
                  <c:v>1999-3</c:v>
                </c:pt>
                <c:pt idx="3">
                  <c:v>1999-4</c:v>
                </c:pt>
                <c:pt idx="4">
                  <c:v>1999-5</c:v>
                </c:pt>
                <c:pt idx="5">
                  <c:v>1999-6</c:v>
                </c:pt>
                <c:pt idx="6">
                  <c:v>1999-7</c:v>
                </c:pt>
                <c:pt idx="7">
                  <c:v>1999-8</c:v>
                </c:pt>
                <c:pt idx="8">
                  <c:v>1999-9</c:v>
                </c:pt>
                <c:pt idx="9">
                  <c:v>1999-10</c:v>
                </c:pt>
                <c:pt idx="10">
                  <c:v>1999-11</c:v>
                </c:pt>
                <c:pt idx="11">
                  <c:v>1999-12</c:v>
                </c:pt>
                <c:pt idx="12">
                  <c:v>2000-1</c:v>
                </c:pt>
                <c:pt idx="13">
                  <c:v>2000-2</c:v>
                </c:pt>
                <c:pt idx="14">
                  <c:v>2000-3</c:v>
                </c:pt>
                <c:pt idx="15">
                  <c:v>2000-4</c:v>
                </c:pt>
                <c:pt idx="16">
                  <c:v>2000-5</c:v>
                </c:pt>
                <c:pt idx="17">
                  <c:v>2000-6</c:v>
                </c:pt>
                <c:pt idx="18">
                  <c:v>2000-7</c:v>
                </c:pt>
                <c:pt idx="19">
                  <c:v>2000-8</c:v>
                </c:pt>
                <c:pt idx="20">
                  <c:v>2000-9</c:v>
                </c:pt>
                <c:pt idx="21">
                  <c:v>2000-10</c:v>
                </c:pt>
                <c:pt idx="22">
                  <c:v>2000-11</c:v>
                </c:pt>
                <c:pt idx="23">
                  <c:v>2000-12</c:v>
                </c:pt>
                <c:pt idx="24">
                  <c:v>2001-1</c:v>
                </c:pt>
                <c:pt idx="25">
                  <c:v>2001-2</c:v>
                </c:pt>
                <c:pt idx="26">
                  <c:v>2001-3</c:v>
                </c:pt>
                <c:pt idx="27">
                  <c:v>2001-4</c:v>
                </c:pt>
                <c:pt idx="28">
                  <c:v>2001-5</c:v>
                </c:pt>
                <c:pt idx="29">
                  <c:v>2001-6</c:v>
                </c:pt>
                <c:pt idx="30">
                  <c:v>2001-7</c:v>
                </c:pt>
                <c:pt idx="31">
                  <c:v>2001-8</c:v>
                </c:pt>
                <c:pt idx="32">
                  <c:v>2001-9</c:v>
                </c:pt>
                <c:pt idx="33">
                  <c:v>2001-10</c:v>
                </c:pt>
                <c:pt idx="34">
                  <c:v>2001-11</c:v>
                </c:pt>
                <c:pt idx="35">
                  <c:v>2001-12</c:v>
                </c:pt>
                <c:pt idx="36">
                  <c:v>2002-1</c:v>
                </c:pt>
                <c:pt idx="37">
                  <c:v>2002-2</c:v>
                </c:pt>
                <c:pt idx="38">
                  <c:v>2002-3</c:v>
                </c:pt>
                <c:pt idx="39">
                  <c:v>2002-4</c:v>
                </c:pt>
                <c:pt idx="40">
                  <c:v>2002-5</c:v>
                </c:pt>
                <c:pt idx="41">
                  <c:v>2002-6</c:v>
                </c:pt>
                <c:pt idx="42">
                  <c:v>2002-7</c:v>
                </c:pt>
                <c:pt idx="43">
                  <c:v>2002-8</c:v>
                </c:pt>
                <c:pt idx="44">
                  <c:v>2002-9</c:v>
                </c:pt>
                <c:pt idx="45">
                  <c:v>2002-10</c:v>
                </c:pt>
                <c:pt idx="46">
                  <c:v>2002-11</c:v>
                </c:pt>
                <c:pt idx="47">
                  <c:v>2002-12</c:v>
                </c:pt>
              </c:strCache>
            </c:strRef>
          </c:cat>
          <c:val>
            <c:numRef>
              <c:f>'Q6'!$C$2:$C$49</c:f>
              <c:numCache>
                <c:formatCode>General</c:formatCode>
                <c:ptCount val="48"/>
                <c:pt idx="0">
                  <c:v>105.793355486415</c:v>
                </c:pt>
                <c:pt idx="1">
                  <c:v>104.310789314085</c:v>
                </c:pt>
                <c:pt idx="2">
                  <c:v>104.937560592107</c:v>
                </c:pt>
                <c:pt idx="3">
                  <c:v>105.01841567125</c:v>
                </c:pt>
                <c:pt idx="4">
                  <c:v>104.68622769959801</c:v>
                </c:pt>
                <c:pt idx="5">
                  <c:v>104.769385934635</c:v>
                </c:pt>
                <c:pt idx="6">
                  <c:v>104.772025731203</c:v>
                </c:pt>
                <c:pt idx="7">
                  <c:v>104.85168028967099</c:v>
                </c:pt>
                <c:pt idx="8">
                  <c:v>103.849224465905</c:v>
                </c:pt>
                <c:pt idx="9">
                  <c:v>103.983698555779</c:v>
                </c:pt>
                <c:pt idx="10">
                  <c:v>104.088406796664</c:v>
                </c:pt>
                <c:pt idx="11">
                  <c:v>105.40918065795501</c:v>
                </c:pt>
                <c:pt idx="12">
                  <c:v>106.274113421745</c:v>
                </c:pt>
                <c:pt idx="13">
                  <c:v>105.99699926207499</c:v>
                </c:pt>
                <c:pt idx="14">
                  <c:v>106.16374991785</c:v>
                </c:pt>
                <c:pt idx="15">
                  <c:v>106.765899699515</c:v>
                </c:pt>
                <c:pt idx="16">
                  <c:v>106.09297382183</c:v>
                </c:pt>
                <c:pt idx="17">
                  <c:v>106.54805197109501</c:v>
                </c:pt>
                <c:pt idx="18">
                  <c:v>106.53943540901599</c:v>
                </c:pt>
                <c:pt idx="19">
                  <c:v>106.194907422027</c:v>
                </c:pt>
                <c:pt idx="20">
                  <c:v>105.929349835195</c:v>
                </c:pt>
                <c:pt idx="21">
                  <c:v>106.36682628067</c:v>
                </c:pt>
                <c:pt idx="22">
                  <c:v>106.84344218209699</c:v>
                </c:pt>
                <c:pt idx="23">
                  <c:v>107.80963637411899</c:v>
                </c:pt>
                <c:pt idx="24">
                  <c:v>103.290812337695</c:v>
                </c:pt>
                <c:pt idx="25">
                  <c:v>104.53773093625099</c:v>
                </c:pt>
                <c:pt idx="26">
                  <c:v>103.764048211584</c:v>
                </c:pt>
                <c:pt idx="27">
                  <c:v>103.22701395074399</c:v>
                </c:pt>
                <c:pt idx="28">
                  <c:v>102.829783794706</c:v>
                </c:pt>
                <c:pt idx="29">
                  <c:v>103.512996913021</c:v>
                </c:pt>
                <c:pt idx="30">
                  <c:v>103.229591167405</c:v>
                </c:pt>
                <c:pt idx="31">
                  <c:v>103.602278930002</c:v>
                </c:pt>
                <c:pt idx="32">
                  <c:v>101.842438741704</c:v>
                </c:pt>
                <c:pt idx="33">
                  <c:v>101.477215152147</c:v>
                </c:pt>
                <c:pt idx="34">
                  <c:v>102.752391833803</c:v>
                </c:pt>
                <c:pt idx="35">
                  <c:v>104.361971708347</c:v>
                </c:pt>
                <c:pt idx="36">
                  <c:v>104.48433624167799</c:v>
                </c:pt>
                <c:pt idx="37">
                  <c:v>104.32269838576001</c:v>
                </c:pt>
                <c:pt idx="38">
                  <c:v>106.15145201877</c:v>
                </c:pt>
                <c:pt idx="39">
                  <c:v>105.463606666451</c:v>
                </c:pt>
                <c:pt idx="40">
                  <c:v>105.372983590052</c:v>
                </c:pt>
                <c:pt idx="41">
                  <c:v>105.91557166934599</c:v>
                </c:pt>
                <c:pt idx="42">
                  <c:v>105.664070291988</c:v>
                </c:pt>
                <c:pt idx="43">
                  <c:v>105.648656101336</c:v>
                </c:pt>
                <c:pt idx="44">
                  <c:v>104.85354489004099</c:v>
                </c:pt>
                <c:pt idx="45">
                  <c:v>105.854108726571</c:v>
                </c:pt>
                <c:pt idx="46">
                  <c:v>106.97676909035501</c:v>
                </c:pt>
                <c:pt idx="47">
                  <c:v>108.534953405805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198272"/>
        <c:axId val="97103808"/>
      </c:lineChart>
      <c:catAx>
        <c:axId val="110198272"/>
        <c:scaling>
          <c:orientation val="minMax"/>
        </c:scaling>
        <c:delete val="0"/>
        <c:axPos val="b"/>
        <c:majorTickMark val="out"/>
        <c:minorTickMark val="none"/>
        <c:tickLblPos val="nextTo"/>
        <c:crossAx val="97103808"/>
        <c:crosses val="autoZero"/>
        <c:auto val="1"/>
        <c:lblAlgn val="ctr"/>
        <c:lblOffset val="100"/>
        <c:noMultiLvlLbl val="0"/>
      </c:catAx>
      <c:valAx>
        <c:axId val="97103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0198272"/>
        <c:crosses val="autoZero"/>
        <c:crossBetween val="between"/>
      </c:valAx>
    </c:plotArea>
    <c:legend>
      <c:legendPos val="t"/>
      <c:layout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/>
              <a:t>비행기편 별 지연시간</a:t>
            </a:r>
            <a:endParaRPr lang="en-US"/>
          </a:p>
        </c:rich>
      </c:tx>
      <c:layout>
        <c:manualLayout>
          <c:xMode val="edge"/>
          <c:yMode val="edge"/>
          <c:x val="0.33536365375210314"/>
          <c:y val="7.778612182701107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91428864"/>
        <c:axId val="91007808"/>
        <c:axId val="0"/>
      </c:bar3DChart>
      <c:catAx>
        <c:axId val="91428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91007808"/>
        <c:crosses val="autoZero"/>
        <c:auto val="1"/>
        <c:lblAlgn val="ctr"/>
        <c:lblOffset val="100"/>
        <c:noMultiLvlLbl val="0"/>
      </c:catAx>
      <c:valAx>
        <c:axId val="910078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142886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8609776902887144"/>
          <c:y val="0.26444444444444443"/>
          <c:w val="0.22224890638670167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월별 비행 취소 건수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475968"/>
        <c:axId val="91009536"/>
      </c:lineChart>
      <c:catAx>
        <c:axId val="91475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91009536"/>
        <c:crosses val="autoZero"/>
        <c:auto val="1"/>
        <c:lblAlgn val="ctr"/>
        <c:lblOffset val="100"/>
        <c:noMultiLvlLbl val="0"/>
      </c:catAx>
      <c:valAx>
        <c:axId val="910095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9147596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4121591667808216"/>
          <c:y val="0.14465611215107804"/>
          <c:w val="0.16646761470947671"/>
          <c:h val="5.886233342651228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비행기별 총 비행시간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TOP 10</a:t>
            </a:r>
            <a:endParaRPr lang="en-US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1"/>
          <c:order val="0"/>
          <c:tx>
            <c:strRef>
              <c:f>'Q7'!$B$1</c:f>
              <c:strCache>
                <c:ptCount val="1"/>
                <c:pt idx="0">
                  <c:v>airtime</c:v>
                </c:pt>
              </c:strCache>
            </c:strRef>
          </c:tx>
          <c:spPr>
            <a:gradFill>
              <a:gsLst>
                <a:gs pos="0">
                  <a:srgbClr val="03D4A8">
                    <a:alpha val="68000"/>
                    <a:lumMod val="97000"/>
                    <a:lumOff val="3000"/>
                  </a:srgbClr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</c:spPr>
          <c:invertIfNegative val="0"/>
          <c:cat>
            <c:numRef>
              <c:f>'Q7'!$A$2:$A$11</c:f>
              <c:numCache>
                <c:formatCode>General</c:formatCode>
                <c:ptCount val="10"/>
                <c:pt idx="0">
                  <c:v>1</c:v>
                </c:pt>
                <c:pt idx="1">
                  <c:v>197</c:v>
                </c:pt>
                <c:pt idx="2">
                  <c:v>73</c:v>
                </c:pt>
                <c:pt idx="3">
                  <c:v>199</c:v>
                </c:pt>
                <c:pt idx="4">
                  <c:v>2</c:v>
                </c:pt>
                <c:pt idx="5">
                  <c:v>65</c:v>
                </c:pt>
                <c:pt idx="6">
                  <c:v>231</c:v>
                </c:pt>
                <c:pt idx="7">
                  <c:v>343</c:v>
                </c:pt>
                <c:pt idx="8">
                  <c:v>39</c:v>
                </c:pt>
                <c:pt idx="9">
                  <c:v>14</c:v>
                </c:pt>
              </c:numCache>
            </c:numRef>
          </c:cat>
          <c:val>
            <c:numRef>
              <c:f>'Q7'!$B$2:$B$11</c:f>
              <c:numCache>
                <c:formatCode>General</c:formatCode>
                <c:ptCount val="10"/>
                <c:pt idx="0">
                  <c:v>2965968</c:v>
                </c:pt>
                <c:pt idx="1">
                  <c:v>2612043</c:v>
                </c:pt>
                <c:pt idx="2">
                  <c:v>2348715</c:v>
                </c:pt>
                <c:pt idx="3">
                  <c:v>2347589</c:v>
                </c:pt>
                <c:pt idx="4">
                  <c:v>2320869</c:v>
                </c:pt>
                <c:pt idx="5">
                  <c:v>2311578</c:v>
                </c:pt>
                <c:pt idx="6">
                  <c:v>2267516</c:v>
                </c:pt>
                <c:pt idx="7">
                  <c:v>2259869</c:v>
                </c:pt>
                <c:pt idx="8">
                  <c:v>2258054</c:v>
                </c:pt>
                <c:pt idx="9">
                  <c:v>2235920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0734848"/>
        <c:axId val="109290624"/>
        <c:axId val="0"/>
      </c:bar3DChart>
      <c:catAx>
        <c:axId val="110734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9290624"/>
        <c:crosses val="autoZero"/>
        <c:auto val="1"/>
        <c:lblAlgn val="ctr"/>
        <c:lblOffset val="100"/>
        <c:noMultiLvlLbl val="0"/>
      </c:catAx>
      <c:valAx>
        <c:axId val="109290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0734848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/>
              <a:t>비행기편 별 지연시간</a:t>
            </a:r>
            <a:endParaRPr lang="en-US"/>
          </a:p>
        </c:rich>
      </c:tx>
      <c:layout>
        <c:manualLayout>
          <c:xMode val="edge"/>
          <c:yMode val="edge"/>
          <c:x val="0.33536365375210314"/>
          <c:y val="7.778612182701107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91479040"/>
        <c:axId val="141266880"/>
        <c:axId val="0"/>
      </c:bar3DChart>
      <c:catAx>
        <c:axId val="9147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41266880"/>
        <c:crosses val="autoZero"/>
        <c:auto val="1"/>
        <c:lblAlgn val="ctr"/>
        <c:lblOffset val="100"/>
        <c:noMultiLvlLbl val="0"/>
      </c:catAx>
      <c:valAx>
        <c:axId val="1412668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147904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8609776902887144"/>
          <c:y val="0.26444444444444443"/>
          <c:w val="0.22224890638670167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r>
              <a:rPr 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요일별</a:t>
            </a:r>
            <a:r>
              <a:rPr 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평균</a:t>
            </a:r>
            <a:r>
              <a:rPr 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지연시간 </a:t>
            </a:r>
            <a:r>
              <a:rPr 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및 비행시간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'Q8'!$B$1</c:f>
              <c:strCache>
                <c:ptCount val="1"/>
                <c:pt idx="0">
                  <c:v>arrdelay</c:v>
                </c:pt>
              </c:strCache>
            </c:strRef>
          </c:tx>
          <c:invertIfNegative val="0"/>
          <c:cat>
            <c:strRef>
              <c:f>'Q8'!$A$2:$A$8</c:f>
              <c:strCache>
                <c:ptCount val="7"/>
                <c:pt idx="0">
                  <c:v>월</c:v>
                </c:pt>
                <c:pt idx="1">
                  <c:v>화</c:v>
                </c:pt>
                <c:pt idx="2">
                  <c:v>수</c:v>
                </c:pt>
                <c:pt idx="3">
                  <c:v>목</c:v>
                </c:pt>
                <c:pt idx="4">
                  <c:v>금</c:v>
                </c:pt>
                <c:pt idx="5">
                  <c:v>토</c:v>
                </c:pt>
                <c:pt idx="6">
                  <c:v>일</c:v>
                </c:pt>
              </c:strCache>
            </c:strRef>
          </c:cat>
          <c:val>
            <c:numRef>
              <c:f>'Q8'!$B$2:$B$8</c:f>
              <c:numCache>
                <c:formatCode>General</c:formatCode>
                <c:ptCount val="7"/>
                <c:pt idx="0">
                  <c:v>6.24</c:v>
                </c:pt>
                <c:pt idx="1">
                  <c:v>5.0599999999999996</c:v>
                </c:pt>
                <c:pt idx="2">
                  <c:v>6.26</c:v>
                </c:pt>
                <c:pt idx="3">
                  <c:v>8.99</c:v>
                </c:pt>
                <c:pt idx="4">
                  <c:v>10.43</c:v>
                </c:pt>
                <c:pt idx="5">
                  <c:v>3.96</c:v>
                </c:pt>
                <c:pt idx="6">
                  <c:v>6.92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0437376"/>
        <c:axId val="97107264"/>
      </c:barChart>
      <c:lineChart>
        <c:grouping val="standard"/>
        <c:varyColors val="0"/>
        <c:ser>
          <c:idx val="2"/>
          <c:order val="1"/>
          <c:tx>
            <c:strRef>
              <c:f>'Q8'!$C$1</c:f>
              <c:strCache>
                <c:ptCount val="1"/>
                <c:pt idx="0">
                  <c:v>airtime</c:v>
                </c:pt>
              </c:strCache>
            </c:strRef>
          </c:tx>
          <c:spPr>
            <a:ln cmpd="sng">
              <a:solidFill>
                <a:schemeClr val="accent5">
                  <a:lumMod val="75000"/>
                  <a:alpha val="75000"/>
                </a:schemeClr>
              </a:solidFill>
              <a:prstDash val="solid"/>
            </a:ln>
          </c:spPr>
          <c:marker>
            <c:symbol val="circle"/>
            <c:size val="6"/>
            <c:spPr>
              <a:solidFill>
                <a:schemeClr val="accent5">
                  <a:lumMod val="75000"/>
                </a:schemeClr>
              </a:solidFill>
            </c:spPr>
          </c:marker>
          <c:val>
            <c:numRef>
              <c:f>'Q8'!$C$2:$C$8</c:f>
              <c:numCache>
                <c:formatCode>General</c:formatCode>
                <c:ptCount val="7"/>
                <c:pt idx="0">
                  <c:v>104.33</c:v>
                </c:pt>
                <c:pt idx="1">
                  <c:v>104.42</c:v>
                </c:pt>
                <c:pt idx="2">
                  <c:v>104.41</c:v>
                </c:pt>
                <c:pt idx="3">
                  <c:v>104.56</c:v>
                </c:pt>
                <c:pt idx="4">
                  <c:v>104.45</c:v>
                </c:pt>
                <c:pt idx="5">
                  <c:v>107.56</c:v>
                </c:pt>
                <c:pt idx="6">
                  <c:v>105.68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418560"/>
        <c:axId val="109295808"/>
      </c:lineChart>
      <c:catAx>
        <c:axId val="110437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7107264"/>
        <c:crosses val="autoZero"/>
        <c:auto val="1"/>
        <c:lblAlgn val="ctr"/>
        <c:lblOffset val="100"/>
        <c:noMultiLvlLbl val="0"/>
      </c:catAx>
      <c:valAx>
        <c:axId val="971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0437376"/>
        <c:crosses val="autoZero"/>
        <c:crossBetween val="between"/>
      </c:valAx>
      <c:valAx>
        <c:axId val="1092958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140418560"/>
        <c:crosses val="max"/>
        <c:crossBetween val="between"/>
      </c:valAx>
      <c:catAx>
        <c:axId val="140418560"/>
        <c:scaling>
          <c:orientation val="minMax"/>
        </c:scaling>
        <c:delete val="1"/>
        <c:axPos val="b"/>
        <c:majorTickMark val="out"/>
        <c:minorTickMark val="none"/>
        <c:tickLblPos val="nextTo"/>
        <c:crossAx val="109295808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/>
              <a:t>비행기편 별 지연시간</a:t>
            </a:r>
            <a:endParaRPr lang="en-US"/>
          </a:p>
        </c:rich>
      </c:tx>
      <c:layout>
        <c:manualLayout>
          <c:xMode val="edge"/>
          <c:yMode val="edge"/>
          <c:x val="0.33536365375210314"/>
          <c:y val="7.778612182701107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91942912"/>
        <c:axId val="97114880"/>
        <c:axId val="0"/>
      </c:bar3DChart>
      <c:catAx>
        <c:axId val="91942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97114880"/>
        <c:crosses val="autoZero"/>
        <c:auto val="1"/>
        <c:lblAlgn val="ctr"/>
        <c:lblOffset val="100"/>
        <c:noMultiLvlLbl val="0"/>
      </c:catAx>
      <c:valAx>
        <c:axId val="971148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194291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8609776902887144"/>
          <c:y val="0.26444444444444443"/>
          <c:w val="0.22224890638670167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일별 평균 지연시간</a:t>
            </a:r>
            <a:endParaRPr lang="en-US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3.4559136655232497E-2"/>
          <c:y val="0.22089955018464977"/>
          <c:w val="0.94838484243508703"/>
          <c:h val="0.63076314734762817"/>
        </c:manualLayout>
      </c:layout>
      <c:lineChart>
        <c:grouping val="standard"/>
        <c:varyColors val="0"/>
        <c:ser>
          <c:idx val="1"/>
          <c:order val="0"/>
          <c:tx>
            <c:strRef>
              <c:f>'Q9'!$B$1</c:f>
              <c:strCache>
                <c:ptCount val="1"/>
                <c:pt idx="0">
                  <c:v>avg_arrdelay</c:v>
                </c:pt>
              </c:strCache>
            </c:strRef>
          </c:tx>
          <c:marker>
            <c:symbol val="none"/>
          </c:marker>
          <c:dLbls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'Q9'!$B$2:$B$32</c:f>
              <c:numCache>
                <c:formatCode>General</c:formatCode>
                <c:ptCount val="31"/>
                <c:pt idx="0">
                  <c:v>5.88</c:v>
                </c:pt>
                <c:pt idx="1">
                  <c:v>6.58</c:v>
                </c:pt>
                <c:pt idx="2">
                  <c:v>6.51</c:v>
                </c:pt>
                <c:pt idx="3">
                  <c:v>5.73</c:v>
                </c:pt>
                <c:pt idx="4">
                  <c:v>5.62</c:v>
                </c:pt>
                <c:pt idx="5">
                  <c:v>6.23</c:v>
                </c:pt>
                <c:pt idx="6">
                  <c:v>5.24</c:v>
                </c:pt>
                <c:pt idx="7">
                  <c:v>5.71</c:v>
                </c:pt>
                <c:pt idx="8">
                  <c:v>6.79</c:v>
                </c:pt>
                <c:pt idx="9">
                  <c:v>7.63</c:v>
                </c:pt>
                <c:pt idx="10">
                  <c:v>7.79</c:v>
                </c:pt>
                <c:pt idx="11">
                  <c:v>8.35</c:v>
                </c:pt>
                <c:pt idx="12">
                  <c:v>7.93</c:v>
                </c:pt>
                <c:pt idx="13">
                  <c:v>8.48</c:v>
                </c:pt>
                <c:pt idx="14">
                  <c:v>7.41</c:v>
                </c:pt>
                <c:pt idx="15">
                  <c:v>7.38</c:v>
                </c:pt>
                <c:pt idx="16">
                  <c:v>7.55</c:v>
                </c:pt>
                <c:pt idx="17">
                  <c:v>7.26</c:v>
                </c:pt>
                <c:pt idx="18">
                  <c:v>8.24</c:v>
                </c:pt>
                <c:pt idx="19">
                  <c:v>7.19</c:v>
                </c:pt>
                <c:pt idx="20">
                  <c:v>7.74</c:v>
                </c:pt>
                <c:pt idx="21">
                  <c:v>8.2799999999999994</c:v>
                </c:pt>
                <c:pt idx="22">
                  <c:v>7.15</c:v>
                </c:pt>
                <c:pt idx="23">
                  <c:v>5.97</c:v>
                </c:pt>
                <c:pt idx="24">
                  <c:v>6.15</c:v>
                </c:pt>
                <c:pt idx="25">
                  <c:v>7.18</c:v>
                </c:pt>
                <c:pt idx="26">
                  <c:v>6.48</c:v>
                </c:pt>
                <c:pt idx="27">
                  <c:v>6.81</c:v>
                </c:pt>
                <c:pt idx="28">
                  <c:v>5.56</c:v>
                </c:pt>
                <c:pt idx="29">
                  <c:v>5.74</c:v>
                </c:pt>
                <c:pt idx="30">
                  <c:v>6.61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359104"/>
        <c:axId val="109292928"/>
      </c:lineChart>
      <c:catAx>
        <c:axId val="101359104"/>
        <c:scaling>
          <c:orientation val="minMax"/>
        </c:scaling>
        <c:delete val="0"/>
        <c:axPos val="b"/>
        <c:majorTickMark val="none"/>
        <c:minorTickMark val="none"/>
        <c:tickLblPos val="nextTo"/>
        <c:crossAx val="109292928"/>
        <c:crosses val="autoZero"/>
        <c:auto val="1"/>
        <c:lblAlgn val="ctr"/>
        <c:lblOffset val="100"/>
        <c:noMultiLvlLbl val="0"/>
      </c:catAx>
      <c:valAx>
        <c:axId val="109292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10135910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/>
              <a:t>비행기편 별 지연시간</a:t>
            </a:r>
            <a:endParaRPr lang="en-US"/>
          </a:p>
        </c:rich>
      </c:tx>
      <c:layout>
        <c:manualLayout>
          <c:xMode val="edge"/>
          <c:yMode val="edge"/>
          <c:x val="0.33536365375210314"/>
          <c:y val="7.778612182701107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91508224"/>
        <c:axId val="90735168"/>
        <c:axId val="0"/>
      </c:bar3DChart>
      <c:catAx>
        <c:axId val="91508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90735168"/>
        <c:crosses val="autoZero"/>
        <c:auto val="1"/>
        <c:lblAlgn val="ctr"/>
        <c:lblOffset val="100"/>
        <c:noMultiLvlLbl val="0"/>
      </c:catAx>
      <c:valAx>
        <c:axId val="907351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150822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8609776902887144"/>
          <c:y val="0.26444444444444443"/>
          <c:w val="0.22224890638670167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/>
              <a:t>비행기편 별 지연시간</a:t>
            </a:r>
            <a:endParaRPr lang="en-US"/>
          </a:p>
        </c:rich>
      </c:tx>
      <c:layout>
        <c:manualLayout>
          <c:xMode val="edge"/>
          <c:yMode val="edge"/>
          <c:x val="0.33536365375210314"/>
          <c:y val="7.778612182701107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2425856"/>
        <c:axId val="110861632"/>
        <c:axId val="0"/>
      </c:bar3DChart>
      <c:catAx>
        <c:axId val="4242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10861632"/>
        <c:crosses val="autoZero"/>
        <c:auto val="1"/>
        <c:lblAlgn val="ctr"/>
        <c:lblOffset val="100"/>
        <c:noMultiLvlLbl val="0"/>
      </c:catAx>
      <c:valAx>
        <c:axId val="1108616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242585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8609776902887144"/>
          <c:y val="0.26444444444444443"/>
          <c:w val="0.22224890638670167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월별 비행 취소 건수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895296"/>
        <c:axId val="90736896"/>
      </c:lineChart>
      <c:catAx>
        <c:axId val="91895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90736896"/>
        <c:crosses val="autoZero"/>
        <c:auto val="1"/>
        <c:lblAlgn val="ctr"/>
        <c:lblOffset val="100"/>
        <c:noMultiLvlLbl val="0"/>
      </c:catAx>
      <c:valAx>
        <c:axId val="90736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9189529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4121591667808216"/>
          <c:y val="0.14465611215107804"/>
          <c:w val="0.16646761470947671"/>
          <c:h val="5.886233342651228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/>
              <a:t>노선별 평균 지연시간 </a:t>
            </a:r>
            <a:r>
              <a:rPr lang="en-US"/>
              <a:t>TOP 10</a:t>
            </a:r>
          </a:p>
        </c:rich>
      </c:tx>
      <c:layout/>
      <c:overlay val="0"/>
    </c:title>
    <c:autoTitleDeleted val="0"/>
    <c:view3D>
      <c:rotX val="0"/>
      <c:rotY val="0"/>
      <c:rAngAx val="0"/>
      <c:perspective val="1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'Q10'!$D$1</c:f>
              <c:strCache>
                <c:ptCount val="1"/>
                <c:pt idx="0">
                  <c:v>avg_arrdelay</c:v>
                </c:pt>
              </c:strCache>
            </c:strRef>
          </c:tx>
          <c:invertIfNegative val="0"/>
          <c:cat>
            <c:strRef>
              <c:f>'Q10'!$C$2:$C$11</c:f>
              <c:strCache>
                <c:ptCount val="10"/>
                <c:pt idx="0">
                  <c:v>w-PSC</c:v>
                </c:pt>
                <c:pt idx="1">
                  <c:v>SAT-JFK</c:v>
                </c:pt>
                <c:pt idx="2">
                  <c:v>MEM-DSM</c:v>
                </c:pt>
                <c:pt idx="3">
                  <c:v>BNA-IAD</c:v>
                </c:pt>
                <c:pt idx="4">
                  <c:v>OKC-AUS</c:v>
                </c:pt>
                <c:pt idx="5">
                  <c:v>SJC-SFO</c:v>
                </c:pt>
                <c:pt idx="6">
                  <c:v>ORF-FLL</c:v>
                </c:pt>
                <c:pt idx="7">
                  <c:v>IAD-PBI</c:v>
                </c:pt>
                <c:pt idx="8">
                  <c:v>IAD-BWI</c:v>
                </c:pt>
                <c:pt idx="9">
                  <c:v>ACY-JFK</c:v>
                </c:pt>
              </c:strCache>
            </c:strRef>
          </c:cat>
          <c:val>
            <c:numRef>
              <c:f>'Q10'!$D$2:$D$11</c:f>
              <c:numCache>
                <c:formatCode>General</c:formatCode>
                <c:ptCount val="10"/>
                <c:pt idx="0">
                  <c:v>249</c:v>
                </c:pt>
                <c:pt idx="1">
                  <c:v>195</c:v>
                </c:pt>
                <c:pt idx="2">
                  <c:v>169</c:v>
                </c:pt>
                <c:pt idx="3">
                  <c:v>165</c:v>
                </c:pt>
                <c:pt idx="4">
                  <c:v>143</c:v>
                </c:pt>
                <c:pt idx="5">
                  <c:v>114</c:v>
                </c:pt>
                <c:pt idx="6">
                  <c:v>114</c:v>
                </c:pt>
                <c:pt idx="7">
                  <c:v>104</c:v>
                </c:pt>
                <c:pt idx="8">
                  <c:v>99</c:v>
                </c:pt>
                <c:pt idx="9">
                  <c:v>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shape val="cylinder"/>
        <c:axId val="89473024"/>
        <c:axId val="97108544"/>
        <c:axId val="0"/>
      </c:bar3DChart>
      <c:catAx>
        <c:axId val="8947302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>
              <a:defRPr sz="1400"/>
            </a:pPr>
            <a:endParaRPr lang="ko-KR"/>
          </a:p>
        </c:txPr>
        <c:crossAx val="97108544"/>
        <c:auto val="1"/>
        <c:lblAlgn val="ctr"/>
        <c:lblOffset val="100"/>
        <c:noMultiLvlLbl val="0"/>
      </c:catAx>
      <c:valAx>
        <c:axId val="97108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9473024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/>
              <a:t>비행기편 별 지연시간</a:t>
            </a:r>
            <a:endParaRPr lang="en-US"/>
          </a:p>
        </c:rich>
      </c:tx>
      <c:layout>
        <c:manualLayout>
          <c:xMode val="edge"/>
          <c:yMode val="edge"/>
          <c:x val="0.33536365375210314"/>
          <c:y val="7.778612182701107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92334592"/>
        <c:axId val="141269760"/>
        <c:axId val="0"/>
      </c:bar3DChart>
      <c:catAx>
        <c:axId val="92334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41269760"/>
        <c:crosses val="autoZero"/>
        <c:auto val="1"/>
        <c:lblAlgn val="ctr"/>
        <c:lblOffset val="100"/>
        <c:noMultiLvlLbl val="0"/>
      </c:catAx>
      <c:valAx>
        <c:axId val="1412697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233459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8609776902887144"/>
          <c:y val="0.26444444444444443"/>
          <c:w val="0.22224890638670167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월별 비행 취소 건수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335104"/>
        <c:axId val="141279808"/>
      </c:lineChart>
      <c:catAx>
        <c:axId val="92335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41279808"/>
        <c:crosses val="autoZero"/>
        <c:auto val="1"/>
        <c:lblAlgn val="ctr"/>
        <c:lblOffset val="100"/>
        <c:noMultiLvlLbl val="0"/>
      </c:catAx>
      <c:valAx>
        <c:axId val="141279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9233510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4121591667808216"/>
          <c:y val="0.14465611215107804"/>
          <c:w val="0.16646761470947671"/>
          <c:h val="5.886233342651228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0"/>
    </mc:Choice>
    <mc:Fallback>
      <c:style val="30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노선별 평균비행시간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TOP</a:t>
            </a:r>
            <a:r>
              <a:rPr lang="en-US" altLang="ko-KR" baseline="0">
                <a:solidFill>
                  <a:schemeClr val="tx1">
                    <a:lumMod val="75000"/>
                    <a:lumOff val="25000"/>
                  </a:schemeClr>
                </a:solidFill>
              </a:rPr>
              <a:t> 10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'Q11'!$D$1</c:f>
              <c:strCache>
                <c:ptCount val="1"/>
                <c:pt idx="0">
                  <c:v>airtime</c:v>
                </c:pt>
              </c:strCache>
            </c:strRef>
          </c:tx>
          <c:invertIfNegative val="0"/>
          <c:cat>
            <c:strRef>
              <c:f>'Q11'!$C$2:$C$11</c:f>
              <c:strCache>
                <c:ptCount val="10"/>
                <c:pt idx="0">
                  <c:v>EWR-HNL</c:v>
                </c:pt>
                <c:pt idx="1">
                  <c:v>DTW-HNL</c:v>
                </c:pt>
                <c:pt idx="2">
                  <c:v>ATL-HNL</c:v>
                </c:pt>
                <c:pt idx="3">
                  <c:v>HNL-EWR</c:v>
                </c:pt>
                <c:pt idx="4">
                  <c:v>STL-HNL</c:v>
                </c:pt>
                <c:pt idx="5">
                  <c:v>STL-OGG</c:v>
                </c:pt>
                <c:pt idx="6">
                  <c:v>ORD-HNL</c:v>
                </c:pt>
                <c:pt idx="7">
                  <c:v>MSP-HNL</c:v>
                </c:pt>
                <c:pt idx="8">
                  <c:v>HNL-DTW</c:v>
                </c:pt>
                <c:pt idx="9">
                  <c:v>HNL-ATL</c:v>
                </c:pt>
              </c:strCache>
            </c:strRef>
          </c:cat>
          <c:val>
            <c:numRef>
              <c:f>'Q11'!$D$2:$D$11</c:f>
              <c:numCache>
                <c:formatCode>General</c:formatCode>
                <c:ptCount val="10"/>
                <c:pt idx="0">
                  <c:v>589.91999999999996</c:v>
                </c:pt>
                <c:pt idx="1">
                  <c:v>541.12</c:v>
                </c:pt>
                <c:pt idx="2">
                  <c:v>524.66999999999996</c:v>
                </c:pt>
                <c:pt idx="3">
                  <c:v>524.14</c:v>
                </c:pt>
                <c:pt idx="4">
                  <c:v>509.5</c:v>
                </c:pt>
                <c:pt idx="5">
                  <c:v>504.98</c:v>
                </c:pt>
                <c:pt idx="6">
                  <c:v>502.57</c:v>
                </c:pt>
                <c:pt idx="7">
                  <c:v>474.94</c:v>
                </c:pt>
                <c:pt idx="8">
                  <c:v>472.58</c:v>
                </c:pt>
                <c:pt idx="9">
                  <c:v>472.18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1"/>
        <c:axId val="109790720"/>
        <c:axId val="152119552"/>
      </c:barChart>
      <c:catAx>
        <c:axId val="109790720"/>
        <c:scaling>
          <c:orientation val="minMax"/>
        </c:scaling>
        <c:delete val="0"/>
        <c:axPos val="b"/>
        <c:majorTickMark val="none"/>
        <c:minorTickMark val="none"/>
        <c:tickLblPos val="nextTo"/>
        <c:crossAx val="152119552"/>
        <c:crosses val="autoZero"/>
        <c:auto val="1"/>
        <c:lblAlgn val="ctr"/>
        <c:lblOffset val="100"/>
        <c:noMultiLvlLbl val="0"/>
      </c:catAx>
      <c:valAx>
        <c:axId val="15211955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097907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/>
              <a:t>비행기편 별 지연시간</a:t>
            </a:r>
            <a:endParaRPr lang="en-US"/>
          </a:p>
        </c:rich>
      </c:tx>
      <c:layout>
        <c:manualLayout>
          <c:xMode val="edge"/>
          <c:yMode val="edge"/>
          <c:x val="0.33536365375210314"/>
          <c:y val="7.778612182701107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92875264"/>
        <c:axId val="90760896"/>
        <c:axId val="0"/>
      </c:bar3DChart>
      <c:catAx>
        <c:axId val="9287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90760896"/>
        <c:crosses val="autoZero"/>
        <c:auto val="1"/>
        <c:lblAlgn val="ctr"/>
        <c:lblOffset val="100"/>
        <c:noMultiLvlLbl val="0"/>
      </c:catAx>
      <c:valAx>
        <c:axId val="90760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287526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8609776902887144"/>
          <c:y val="0.26444444444444443"/>
          <c:w val="0.22224890638670167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월별 비행 취소 건수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875776"/>
        <c:axId val="90762624"/>
      </c:lineChart>
      <c:catAx>
        <c:axId val="92875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90762624"/>
        <c:crosses val="autoZero"/>
        <c:auto val="1"/>
        <c:lblAlgn val="ctr"/>
        <c:lblOffset val="100"/>
        <c:noMultiLvlLbl val="0"/>
      </c:catAx>
      <c:valAx>
        <c:axId val="90762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9287577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4121591667808216"/>
          <c:y val="0.14465611215107804"/>
          <c:w val="0.16646761470947671"/>
          <c:h val="5.886233342651228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연도</a:t>
            </a:r>
            <a:r>
              <a:rPr lang="ko-KR" altLang="en-US" baseline="0">
                <a:solidFill>
                  <a:schemeClr val="tx1">
                    <a:lumMod val="75000"/>
                    <a:lumOff val="25000"/>
                  </a:schemeClr>
                </a:solidFill>
              </a:rPr>
              <a:t> 및 요일별 평균 비행시간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26113237732525002"/>
          <c:y val="0.16274290583647394"/>
          <c:w val="0.47519612913383313"/>
          <c:h val="0.77848567107829159"/>
        </c:manualLayout>
      </c:layout>
      <c:radarChart>
        <c:radarStyle val="marker"/>
        <c:varyColors val="0"/>
        <c:ser>
          <c:idx val="0"/>
          <c:order val="0"/>
          <c:tx>
            <c:strRef>
              <c:f>'Q12'!$D$1</c:f>
              <c:strCache>
                <c:ptCount val="1"/>
                <c:pt idx="0">
                  <c:v>avg_airtime</c:v>
                </c:pt>
              </c:strCache>
            </c:strRef>
          </c:tx>
          <c:cat>
            <c:strRef>
              <c:f>'Q12'!$C$2:$C$29</c:f>
              <c:strCache>
                <c:ptCount val="28"/>
                <c:pt idx="0">
                  <c:v>1999-1</c:v>
                </c:pt>
                <c:pt idx="1">
                  <c:v>1999-2</c:v>
                </c:pt>
                <c:pt idx="2">
                  <c:v>1999-3</c:v>
                </c:pt>
                <c:pt idx="3">
                  <c:v>1999-4</c:v>
                </c:pt>
                <c:pt idx="4">
                  <c:v>1999-5</c:v>
                </c:pt>
                <c:pt idx="5">
                  <c:v>1999-6</c:v>
                </c:pt>
                <c:pt idx="6">
                  <c:v>1999-7</c:v>
                </c:pt>
                <c:pt idx="7">
                  <c:v>2000-1</c:v>
                </c:pt>
                <c:pt idx="8">
                  <c:v>2000-2</c:v>
                </c:pt>
                <c:pt idx="9">
                  <c:v>2000-3</c:v>
                </c:pt>
                <c:pt idx="10">
                  <c:v>2000-4</c:v>
                </c:pt>
                <c:pt idx="11">
                  <c:v>2000-5</c:v>
                </c:pt>
                <c:pt idx="12">
                  <c:v>2000-6</c:v>
                </c:pt>
                <c:pt idx="13">
                  <c:v>2000-7</c:v>
                </c:pt>
                <c:pt idx="14">
                  <c:v>2001-1</c:v>
                </c:pt>
                <c:pt idx="15">
                  <c:v>2001-2</c:v>
                </c:pt>
                <c:pt idx="16">
                  <c:v>2001-3</c:v>
                </c:pt>
                <c:pt idx="17">
                  <c:v>2001-4</c:v>
                </c:pt>
                <c:pt idx="18">
                  <c:v>2001-5</c:v>
                </c:pt>
                <c:pt idx="19">
                  <c:v>2001-6</c:v>
                </c:pt>
                <c:pt idx="20">
                  <c:v>2001-7</c:v>
                </c:pt>
                <c:pt idx="21">
                  <c:v>2002-1</c:v>
                </c:pt>
                <c:pt idx="22">
                  <c:v>2002-2</c:v>
                </c:pt>
                <c:pt idx="23">
                  <c:v>2002-3</c:v>
                </c:pt>
                <c:pt idx="24">
                  <c:v>2002-4</c:v>
                </c:pt>
                <c:pt idx="25">
                  <c:v>2002-5</c:v>
                </c:pt>
                <c:pt idx="26">
                  <c:v>2002-6</c:v>
                </c:pt>
                <c:pt idx="27">
                  <c:v>2002-7</c:v>
                </c:pt>
              </c:strCache>
            </c:strRef>
          </c:cat>
          <c:val>
            <c:numRef>
              <c:f>'Q12'!$D$2:$D$29</c:f>
              <c:numCache>
                <c:formatCode>General</c:formatCode>
                <c:ptCount val="28"/>
                <c:pt idx="0">
                  <c:v>104.02</c:v>
                </c:pt>
                <c:pt idx="1">
                  <c:v>104.09</c:v>
                </c:pt>
                <c:pt idx="2">
                  <c:v>104.13</c:v>
                </c:pt>
                <c:pt idx="3">
                  <c:v>104.15</c:v>
                </c:pt>
                <c:pt idx="4">
                  <c:v>104.02</c:v>
                </c:pt>
                <c:pt idx="5">
                  <c:v>107.56</c:v>
                </c:pt>
                <c:pt idx="6">
                  <c:v>105.38</c:v>
                </c:pt>
                <c:pt idx="7">
                  <c:v>105.9</c:v>
                </c:pt>
                <c:pt idx="8">
                  <c:v>105.82</c:v>
                </c:pt>
                <c:pt idx="9">
                  <c:v>105.81</c:v>
                </c:pt>
                <c:pt idx="10">
                  <c:v>105.97</c:v>
                </c:pt>
                <c:pt idx="11">
                  <c:v>105.83</c:v>
                </c:pt>
                <c:pt idx="12">
                  <c:v>108.9</c:v>
                </c:pt>
                <c:pt idx="13">
                  <c:v>107.26</c:v>
                </c:pt>
                <c:pt idx="14">
                  <c:v>102.48</c:v>
                </c:pt>
                <c:pt idx="15">
                  <c:v>102.6</c:v>
                </c:pt>
                <c:pt idx="16">
                  <c:v>102.72</c:v>
                </c:pt>
                <c:pt idx="17">
                  <c:v>103.02</c:v>
                </c:pt>
                <c:pt idx="18">
                  <c:v>102.93</c:v>
                </c:pt>
                <c:pt idx="19">
                  <c:v>105.49</c:v>
                </c:pt>
                <c:pt idx="20">
                  <c:v>103.64</c:v>
                </c:pt>
                <c:pt idx="21">
                  <c:v>105.09</c:v>
                </c:pt>
                <c:pt idx="22">
                  <c:v>105.27</c:v>
                </c:pt>
                <c:pt idx="23">
                  <c:v>105.08</c:v>
                </c:pt>
                <c:pt idx="24">
                  <c:v>105.19</c:v>
                </c:pt>
                <c:pt idx="25">
                  <c:v>105.1</c:v>
                </c:pt>
                <c:pt idx="26">
                  <c:v>108.45</c:v>
                </c:pt>
                <c:pt idx="27">
                  <c:v>106.57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7509760"/>
        <c:axId val="109635840"/>
      </c:radarChart>
      <c:catAx>
        <c:axId val="107509760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109635840"/>
        <c:crosses val="autoZero"/>
        <c:auto val="1"/>
        <c:lblAlgn val="ctr"/>
        <c:lblOffset val="100"/>
        <c:noMultiLvlLbl val="0"/>
      </c:catAx>
      <c:valAx>
        <c:axId val="109635840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1075097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0639359054076134"/>
          <c:y val="0.1099164533090044"/>
          <c:w val="0.12909011327808934"/>
          <c:h val="4.967133703477504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월별 비행 취소 건수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'Q2'!$B$1</c:f>
              <c:strCache>
                <c:ptCount val="1"/>
                <c:pt idx="0">
                  <c:v>cancelled</c:v>
                </c:pt>
              </c:strCache>
            </c:strRef>
          </c:tx>
          <c:dLbls>
            <c:dLbl>
              <c:idx val="1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-4.8249762971320338E-2"/>
                  <c:y val="-6.36754988396331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'Q2'!$A$2:$A$12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12</c:v>
                </c:pt>
              </c:numCache>
            </c:numRef>
          </c:cat>
          <c:val>
            <c:numRef>
              <c:f>'Q2'!$B$2:$B$12</c:f>
              <c:numCache>
                <c:formatCode>General</c:formatCode>
                <c:ptCount val="11"/>
                <c:pt idx="0">
                  <c:v>1890567</c:v>
                </c:pt>
                <c:pt idx="1">
                  <c:v>1739485</c:v>
                </c:pt>
                <c:pt idx="2">
                  <c:v>1928226</c:v>
                </c:pt>
                <c:pt idx="3">
                  <c:v>1866211</c:v>
                </c:pt>
                <c:pt idx="4">
                  <c:v>1920949</c:v>
                </c:pt>
                <c:pt idx="5">
                  <c:v>1900130</c:v>
                </c:pt>
                <c:pt idx="6">
                  <c:v>1961402</c:v>
                </c:pt>
                <c:pt idx="7">
                  <c:v>1982030</c:v>
                </c:pt>
                <c:pt idx="8">
                  <c:v>1844042</c:v>
                </c:pt>
                <c:pt idx="9">
                  <c:v>1854441</c:v>
                </c:pt>
                <c:pt idx="10">
                  <c:v>1807976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536000"/>
        <c:axId val="81923456"/>
      </c:lineChart>
      <c:catAx>
        <c:axId val="65536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81923456"/>
        <c:crosses val="autoZero"/>
        <c:auto val="1"/>
        <c:lblAlgn val="ctr"/>
        <c:lblOffset val="100"/>
        <c:noMultiLvlLbl val="0"/>
      </c:catAx>
      <c:valAx>
        <c:axId val="81923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6553600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4121591667808216"/>
          <c:y val="0.14465611215107804"/>
          <c:w val="0.16646761470947671"/>
          <c:h val="5.886233342651228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/>
              <a:t>비행기편 별 지연시간</a:t>
            </a:r>
            <a:endParaRPr lang="en-US"/>
          </a:p>
        </c:rich>
      </c:tx>
      <c:layout>
        <c:manualLayout>
          <c:xMode val="edge"/>
          <c:yMode val="edge"/>
          <c:x val="0.33536365375210314"/>
          <c:y val="7.778612182701107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90427904"/>
        <c:axId val="141262848"/>
        <c:axId val="0"/>
      </c:bar3DChart>
      <c:catAx>
        <c:axId val="90427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41262848"/>
        <c:crosses val="autoZero"/>
        <c:auto val="1"/>
        <c:lblAlgn val="ctr"/>
        <c:lblOffset val="100"/>
        <c:noMultiLvlLbl val="0"/>
      </c:catAx>
      <c:valAx>
        <c:axId val="1412628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042790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8609776902887144"/>
          <c:y val="0.26444444444444443"/>
          <c:w val="0.22224890638670167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월별 비행 취소 건수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429376"/>
        <c:axId val="97109696"/>
      </c:lineChart>
      <c:catAx>
        <c:axId val="9142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97109696"/>
        <c:crosses val="autoZero"/>
        <c:auto val="1"/>
        <c:lblAlgn val="ctr"/>
        <c:lblOffset val="100"/>
        <c:noMultiLvlLbl val="0"/>
      </c:catAx>
      <c:valAx>
        <c:axId val="97109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9142937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4121591667808216"/>
          <c:y val="0.14465611215107804"/>
          <c:w val="0.16646761470947671"/>
          <c:h val="5.886233342651228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월별 총 비행거리</a:t>
            </a:r>
            <a:endParaRPr lang="en-US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lineChart>
        <c:grouping val="stacked"/>
        <c:varyColors val="0"/>
        <c:ser>
          <c:idx val="1"/>
          <c:order val="0"/>
          <c:tx>
            <c:strRef>
              <c:f>'Q4'!$B$1</c:f>
              <c:strCache>
                <c:ptCount val="1"/>
                <c:pt idx="0">
                  <c:v>sum_distance</c:v>
                </c:pt>
              </c:strCache>
            </c:strRef>
          </c:tx>
          <c:dLbls>
            <c:dLbl>
              <c:idx val="1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'Q4'!$A$2:$A$13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'Q4'!$B$2:$B$13</c:f>
              <c:numCache>
                <c:formatCode>General</c:formatCode>
                <c:ptCount val="12"/>
                <c:pt idx="0">
                  <c:v>1398372516</c:v>
                </c:pt>
                <c:pt idx="1">
                  <c:v>1289546437</c:v>
                </c:pt>
                <c:pt idx="2">
                  <c:v>1437277380</c:v>
                </c:pt>
                <c:pt idx="3">
                  <c:v>1393515766</c:v>
                </c:pt>
                <c:pt idx="4">
                  <c:v>1439576642</c:v>
                </c:pt>
                <c:pt idx="5">
                  <c:v>1439218701</c:v>
                </c:pt>
                <c:pt idx="6">
                  <c:v>1495811218</c:v>
                </c:pt>
                <c:pt idx="7">
                  <c:v>1510476581</c:v>
                </c:pt>
                <c:pt idx="8">
                  <c:v>1390326669</c:v>
                </c:pt>
                <c:pt idx="9">
                  <c:v>1392719209</c:v>
                </c:pt>
                <c:pt idx="10">
                  <c:v>1321281118</c:v>
                </c:pt>
                <c:pt idx="11">
                  <c:v>1371866913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331328"/>
        <c:axId val="97114304"/>
      </c:lineChart>
      <c:catAx>
        <c:axId val="103331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97114304"/>
        <c:crosses val="autoZero"/>
        <c:auto val="1"/>
        <c:lblAlgn val="ctr"/>
        <c:lblOffset val="100"/>
        <c:noMultiLvlLbl val="0"/>
      </c:catAx>
      <c:valAx>
        <c:axId val="971143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103331328"/>
        <c:crosses val="autoZero"/>
        <c:crossBetween val="between"/>
      </c:valAx>
    </c:plotArea>
    <c:legend>
      <c:legendPos val="t"/>
      <c:layout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/>
              <a:t>비행기편 별 지연시간</a:t>
            </a:r>
            <a:endParaRPr lang="en-US"/>
          </a:p>
        </c:rich>
      </c:tx>
      <c:layout>
        <c:manualLayout>
          <c:xMode val="edge"/>
          <c:yMode val="edge"/>
          <c:x val="0.33536365375210314"/>
          <c:y val="7.778612182701107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90430976"/>
        <c:axId val="110857024"/>
        <c:axId val="0"/>
      </c:bar3DChart>
      <c:catAx>
        <c:axId val="9043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10857024"/>
        <c:crosses val="autoZero"/>
        <c:auto val="1"/>
        <c:lblAlgn val="ctr"/>
        <c:lblOffset val="100"/>
        <c:noMultiLvlLbl val="0"/>
      </c:catAx>
      <c:valAx>
        <c:axId val="1108570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043097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8609776902887144"/>
          <c:y val="0.26444444444444443"/>
          <c:w val="0.22224890638670167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연도별 비행 취소 건수</a:t>
            </a:r>
            <a:endParaRPr lang="en-US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lineChart>
        <c:grouping val="stacked"/>
        <c:varyColors val="0"/>
        <c:ser>
          <c:idx val="1"/>
          <c:order val="0"/>
          <c:tx>
            <c:strRef>
              <c:f>'Q5'!$B$1</c:f>
              <c:strCache>
                <c:ptCount val="1"/>
                <c:pt idx="0">
                  <c:v>cnt_cancel</c:v>
                </c:pt>
              </c:strCache>
            </c:strRef>
          </c:tx>
          <c:cat>
            <c:numRef>
              <c:f>'Q5'!$A$2:$A$5</c:f>
              <c:numCache>
                <c:formatCode>General</c:formatCode>
                <c:ptCount val="4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</c:numCache>
            </c:numRef>
          </c:cat>
          <c:val>
            <c:numRef>
              <c:f>'Q5'!$B$2:$B$5</c:f>
              <c:numCache>
                <c:formatCode>General</c:formatCode>
                <c:ptCount val="4"/>
                <c:pt idx="0">
                  <c:v>5527884</c:v>
                </c:pt>
                <c:pt idx="1">
                  <c:v>5683047</c:v>
                </c:pt>
                <c:pt idx="2">
                  <c:v>5967780</c:v>
                </c:pt>
                <c:pt idx="3">
                  <c:v>5271359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328320"/>
        <c:axId val="97102656"/>
      </c:lineChart>
      <c:catAx>
        <c:axId val="110328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97102656"/>
        <c:crosses val="autoZero"/>
        <c:auto val="1"/>
        <c:lblAlgn val="ctr"/>
        <c:lblOffset val="100"/>
        <c:noMultiLvlLbl val="0"/>
      </c:catAx>
      <c:valAx>
        <c:axId val="97102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110328320"/>
        <c:crosses val="autoZero"/>
        <c:crossBetween val="between"/>
      </c:valAx>
    </c:plotArea>
    <c:legend>
      <c:legendPos val="t"/>
      <c:layout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/>
              <a:t>비행기편 별 지연시간</a:t>
            </a:r>
            <a:endParaRPr lang="en-US"/>
          </a:p>
        </c:rich>
      </c:tx>
      <c:layout>
        <c:manualLayout>
          <c:xMode val="edge"/>
          <c:yMode val="edge"/>
          <c:x val="0.33536365375210314"/>
          <c:y val="7.778612182701107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91399168"/>
        <c:axId val="90984384"/>
        <c:axId val="0"/>
      </c:bar3DChart>
      <c:catAx>
        <c:axId val="91399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90984384"/>
        <c:crosses val="autoZero"/>
        <c:auto val="1"/>
        <c:lblAlgn val="ctr"/>
        <c:lblOffset val="100"/>
        <c:noMultiLvlLbl val="0"/>
      </c:catAx>
      <c:valAx>
        <c:axId val="909843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139916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8609776902887144"/>
          <c:y val="0.26444444444444443"/>
          <c:w val="0.22224890638670167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43E1C-3A12-4FAF-9B20-1382A4191E66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40662-ECDD-4E63-A4C0-02E19CC9F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97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40662-ECDD-4E63-A4C0-02E19CC9F5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679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8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4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34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8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78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76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29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54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26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97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59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07500-2A3F-4A97-891A-0A7BF163BC20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6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99196" y="3052626"/>
            <a:ext cx="5145608" cy="752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하이브적용예제문제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_190920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92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557808" y="5764212"/>
            <a:ext cx="8028384" cy="752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주로 </a:t>
            </a:r>
            <a:r>
              <a:rPr lang="ko-KR" altLang="en-US" sz="18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 중반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지연시간이 높게 나타나는 경향이 있음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4819621"/>
              </p:ext>
            </p:extLst>
          </p:nvPr>
        </p:nvGraphicFramePr>
        <p:xfrm>
          <a:off x="1079612" y="1196752"/>
          <a:ext cx="6984776" cy="456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Q9.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매월 중 일별로 지연시간의 차이가 있는지 살피시오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55033"/>
              </p:ext>
            </p:extLst>
          </p:nvPr>
        </p:nvGraphicFramePr>
        <p:xfrm>
          <a:off x="557808" y="1293044"/>
          <a:ext cx="8190656" cy="4471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타원 2"/>
          <p:cNvSpPr/>
          <p:nvPr/>
        </p:nvSpPr>
        <p:spPr>
          <a:xfrm>
            <a:off x="2699792" y="1844824"/>
            <a:ext cx="3744416" cy="144016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6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557808" y="5764212"/>
            <a:ext cx="8028384" cy="752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평균 지연시간이 가장 긴 노선은 </a:t>
            </a:r>
            <a:r>
              <a:rPr lang="en-US" altLang="ko-KR" sz="18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W-PSC </a:t>
            </a:r>
            <a:r>
              <a:rPr lang="ko-KR" altLang="en-US" sz="18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노선</a:t>
            </a:r>
            <a:endParaRPr lang="ko-KR" altLang="en-US" sz="1800" dirty="0">
              <a:solidFill>
                <a:srgbClr val="FF505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2629062"/>
              </p:ext>
            </p:extLst>
          </p:nvPr>
        </p:nvGraphicFramePr>
        <p:xfrm>
          <a:off x="1079612" y="1196752"/>
          <a:ext cx="6984776" cy="456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Q10.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평균지연시간이 가장 긴 노선을 살펴보시오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9276438"/>
              </p:ext>
            </p:extLst>
          </p:nvPr>
        </p:nvGraphicFramePr>
        <p:xfrm>
          <a:off x="863588" y="1484784"/>
          <a:ext cx="7416824" cy="4402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6437911"/>
              </p:ext>
            </p:extLst>
          </p:nvPr>
        </p:nvGraphicFramePr>
        <p:xfrm>
          <a:off x="557808" y="1297608"/>
          <a:ext cx="8028384" cy="4579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7347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557808" y="5764212"/>
            <a:ext cx="8028384" cy="752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평균 비행시간이 가장 긴 노선은 </a:t>
            </a:r>
            <a:r>
              <a:rPr lang="en-US" altLang="ko-KR" sz="18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EWR-HNL</a:t>
            </a:r>
            <a:endParaRPr lang="ko-KR" altLang="en-US" sz="1800" dirty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4789616"/>
              </p:ext>
            </p:extLst>
          </p:nvPr>
        </p:nvGraphicFramePr>
        <p:xfrm>
          <a:off x="1079612" y="1196752"/>
          <a:ext cx="6984776" cy="456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Q11.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평균비행시간이 가장 긴 노선을 살펴보시오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962864"/>
              </p:ext>
            </p:extLst>
          </p:nvPr>
        </p:nvGraphicFramePr>
        <p:xfrm>
          <a:off x="863588" y="1484784"/>
          <a:ext cx="7416824" cy="4402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331025"/>
              </p:ext>
            </p:extLst>
          </p:nvPr>
        </p:nvGraphicFramePr>
        <p:xfrm>
          <a:off x="550416" y="1421606"/>
          <a:ext cx="8035776" cy="4342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2540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588392" y="6105253"/>
            <a:ext cx="8028384" cy="752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매년 토요일</a:t>
            </a: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(6)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평균비행시간이 길다</a:t>
            </a:r>
            <a:endParaRPr lang="ko-KR" altLang="en-US" sz="1800" dirty="0">
              <a:solidFill>
                <a:schemeClr val="accent6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2306423"/>
              </p:ext>
            </p:extLst>
          </p:nvPr>
        </p:nvGraphicFramePr>
        <p:xfrm>
          <a:off x="1079612" y="1196752"/>
          <a:ext cx="6984776" cy="456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Q12.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연도 및 </a:t>
              </a:r>
              <a:r>
                <a:rPr lang="ko-KR" altLang="en-US" sz="2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요일별로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비행시간의 차이가 있는지 살피시오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563656"/>
              </p:ext>
            </p:extLst>
          </p:nvPr>
        </p:nvGraphicFramePr>
        <p:xfrm>
          <a:off x="863588" y="1484784"/>
          <a:ext cx="7416824" cy="4402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755822"/>
              </p:ext>
            </p:extLst>
          </p:nvPr>
        </p:nvGraphicFramePr>
        <p:xfrm>
          <a:off x="557808" y="1150619"/>
          <a:ext cx="8028384" cy="4900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5105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557808" y="5764212"/>
            <a:ext cx="8028384" cy="752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최대 지연을 일으킨 비행기는 </a:t>
            </a:r>
            <a:r>
              <a:rPr lang="en-US" altLang="ko-KR" sz="1800" dirty="0" smtClean="0">
                <a:solidFill>
                  <a:schemeClr val="accent5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837</a:t>
            </a:r>
            <a:r>
              <a:rPr lang="ko-KR" altLang="en-US" sz="1800" dirty="0" smtClean="0">
                <a:solidFill>
                  <a:schemeClr val="accent5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편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비행기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7863906"/>
              </p:ext>
            </p:extLst>
          </p:nvPr>
        </p:nvGraphicFramePr>
        <p:xfrm>
          <a:off x="1079612" y="1196752"/>
          <a:ext cx="6984776" cy="456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14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Q1.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최대 지연을 일으킨 비행기를 찾아내시오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273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557808" y="5764212"/>
            <a:ext cx="8028384" cy="752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가장 </a:t>
            </a:r>
            <a:r>
              <a:rPr lang="ko-KR" altLang="en-US" sz="18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많이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취소된 비행일정은 </a:t>
            </a:r>
            <a:r>
              <a:rPr lang="en-US" altLang="ko-KR" sz="18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</a:t>
            </a:r>
            <a:r>
              <a:rPr lang="ko-KR" altLang="en-US" sz="18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</a:t>
            </a:r>
            <a:endParaRPr lang="en-US" altLang="ko-KR" sz="1800" dirty="0" smtClean="0">
              <a:solidFill>
                <a:srgbClr val="FF505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가장 </a:t>
            </a:r>
            <a:r>
              <a:rPr lang="ko-KR" altLang="en-US" sz="1800" dirty="0" smtClean="0">
                <a:solidFill>
                  <a:schemeClr val="accent5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적게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취소된 비행일정은 </a:t>
            </a:r>
            <a:r>
              <a:rPr lang="en-US" altLang="ko-KR" sz="1800" dirty="0" smtClean="0">
                <a:solidFill>
                  <a:schemeClr val="accent5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1800" dirty="0" smtClean="0">
                <a:solidFill>
                  <a:schemeClr val="accent5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</a:t>
            </a:r>
            <a:endParaRPr lang="ko-KR" altLang="en-US" sz="1800" dirty="0">
              <a:solidFill>
                <a:schemeClr val="accent5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923935"/>
              </p:ext>
            </p:extLst>
          </p:nvPr>
        </p:nvGraphicFramePr>
        <p:xfrm>
          <a:off x="1079612" y="1196752"/>
          <a:ext cx="6984776" cy="456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Q2.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가장 많이 취소된 비행일정은 몇 월에 주로 나타나는가</a:t>
              </a: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?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8982117"/>
              </p:ext>
            </p:extLst>
          </p:nvPr>
        </p:nvGraphicFramePr>
        <p:xfrm>
          <a:off x="863588" y="1484784"/>
          <a:ext cx="7416824" cy="4402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직사각형 2"/>
          <p:cNvSpPr/>
          <p:nvPr/>
        </p:nvSpPr>
        <p:spPr>
          <a:xfrm>
            <a:off x="5720855" y="1988840"/>
            <a:ext cx="654618" cy="3775372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45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557808" y="3108052"/>
            <a:ext cx="8028384" cy="752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누락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Q3.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비행일정이 주로 취소되는 원인은 무엇인가</a:t>
              </a: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?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012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557808" y="5764212"/>
            <a:ext cx="8028384" cy="752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총 비행거리가 </a:t>
            </a:r>
            <a:r>
              <a:rPr lang="ko-KR" altLang="en-US" sz="1800" dirty="0" smtClean="0">
                <a:solidFill>
                  <a:schemeClr val="accent5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긴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월은 </a:t>
            </a:r>
            <a:r>
              <a:rPr lang="en-US" altLang="ko-KR" sz="1800" dirty="0" smtClean="0">
                <a:solidFill>
                  <a:schemeClr val="accent5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</a:t>
            </a:r>
            <a:r>
              <a:rPr lang="ko-KR" altLang="en-US" sz="1800" dirty="0" smtClean="0">
                <a:solidFill>
                  <a:schemeClr val="accent5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이며 가장 </a:t>
            </a:r>
            <a:r>
              <a:rPr lang="ko-KR" altLang="en-US" sz="18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짧은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월은 </a:t>
            </a:r>
            <a:r>
              <a:rPr lang="en-US" altLang="ko-KR" sz="18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18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</a:t>
            </a:r>
            <a:endParaRPr lang="en-US" altLang="ko-KR" sz="1800" dirty="0" smtClean="0">
              <a:solidFill>
                <a:srgbClr val="FF505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주로 겨울철 보다 여름철에 비행기 이용객이 많은 것으로 보임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3383870"/>
              </p:ext>
            </p:extLst>
          </p:nvPr>
        </p:nvGraphicFramePr>
        <p:xfrm>
          <a:off x="1079612" y="1196752"/>
          <a:ext cx="6984776" cy="456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Q4.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월별 비행거리가 차이가 있는지 살펴보시오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0883122"/>
              </p:ext>
            </p:extLst>
          </p:nvPr>
        </p:nvGraphicFramePr>
        <p:xfrm>
          <a:off x="863588" y="1484784"/>
          <a:ext cx="7416824" cy="4402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6840904"/>
              </p:ext>
            </p:extLst>
          </p:nvPr>
        </p:nvGraphicFramePr>
        <p:xfrm>
          <a:off x="718716" y="1412776"/>
          <a:ext cx="7902624" cy="4351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66892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557808" y="5764212"/>
            <a:ext cx="8028384" cy="752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2001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년까지 비행 취소가 증가하다 </a:t>
            </a: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2002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년에 감소하는 추세를 보임</a:t>
            </a:r>
            <a:endParaRPr lang="ko-KR" altLang="en-US" sz="1800" dirty="0">
              <a:solidFill>
                <a:schemeClr val="accent6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8444582"/>
              </p:ext>
            </p:extLst>
          </p:nvPr>
        </p:nvGraphicFramePr>
        <p:xfrm>
          <a:off x="1079612" y="1196752"/>
          <a:ext cx="6984776" cy="456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Q5.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연도별 취소 비행건수를 비교하시오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0829442"/>
              </p:ext>
            </p:extLst>
          </p:nvPr>
        </p:nvGraphicFramePr>
        <p:xfrm>
          <a:off x="557808" y="1484784"/>
          <a:ext cx="8118648" cy="4279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7275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557808" y="5764212"/>
            <a:ext cx="8028384" cy="752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매년 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10~12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월에 평균 비행시간이 증가한다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974611"/>
              </p:ext>
            </p:extLst>
          </p:nvPr>
        </p:nvGraphicFramePr>
        <p:xfrm>
          <a:off x="1079612" y="1196752"/>
          <a:ext cx="6984776" cy="456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Q6.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비행시간을 년</a:t>
              </a:r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및 월별로 하여 평균시간으로 나타내시오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4726466"/>
              </p:ext>
            </p:extLst>
          </p:nvPr>
        </p:nvGraphicFramePr>
        <p:xfrm>
          <a:off x="863588" y="1484784"/>
          <a:ext cx="7416824" cy="4402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9251422"/>
              </p:ext>
            </p:extLst>
          </p:nvPr>
        </p:nvGraphicFramePr>
        <p:xfrm>
          <a:off x="557808" y="1268760"/>
          <a:ext cx="8118648" cy="4495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4664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557808" y="5764212"/>
            <a:ext cx="8028384" cy="752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년간 가장 많은 비행을 한 비행기는 </a:t>
            </a:r>
            <a:r>
              <a:rPr lang="en-US" altLang="ko-KR" sz="1800" dirty="0" smtClean="0">
                <a:solidFill>
                  <a:srgbClr val="00B0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1800" dirty="0" smtClean="0">
                <a:solidFill>
                  <a:srgbClr val="00B0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 비행기</a:t>
            </a:r>
            <a:endParaRPr lang="ko-KR" altLang="en-US" sz="1800" dirty="0">
              <a:solidFill>
                <a:srgbClr val="00B0F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2832809"/>
              </p:ext>
            </p:extLst>
          </p:nvPr>
        </p:nvGraphicFramePr>
        <p:xfrm>
          <a:off x="1079612" y="1196752"/>
          <a:ext cx="6984776" cy="456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Q7.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비행기별 비행시간을 큰 순서부터 나열하시오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063564"/>
              </p:ext>
            </p:extLst>
          </p:nvPr>
        </p:nvGraphicFramePr>
        <p:xfrm>
          <a:off x="863588" y="1484784"/>
          <a:ext cx="7416824" cy="4402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9715719"/>
              </p:ext>
            </p:extLst>
          </p:nvPr>
        </p:nvGraphicFramePr>
        <p:xfrm>
          <a:off x="557808" y="1268760"/>
          <a:ext cx="8028384" cy="4495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359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557808" y="5764212"/>
            <a:ext cx="8028384" cy="752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평균 지연시간이 가장 긴 요일은 </a:t>
            </a:r>
            <a:r>
              <a:rPr lang="ko-KR" altLang="en-US" sz="18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금요일</a:t>
            </a:r>
            <a:endParaRPr lang="en-US" altLang="ko-KR" sz="1800" dirty="0" smtClean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평균 비행시간은 </a:t>
            </a:r>
            <a:r>
              <a:rPr lang="ko-KR" altLang="en-US" sz="18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주말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높은 경향을 보임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0719154"/>
              </p:ext>
            </p:extLst>
          </p:nvPr>
        </p:nvGraphicFramePr>
        <p:xfrm>
          <a:off x="1079612" y="1196752"/>
          <a:ext cx="6984776" cy="456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Q8. </a:t>
              </a:r>
              <a:r>
                <a:rPr lang="ko-KR" altLang="en-US" sz="2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요일별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지연시간 및 비행시간의 차이를 보시오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6994279"/>
              </p:ext>
            </p:extLst>
          </p:nvPr>
        </p:nvGraphicFramePr>
        <p:xfrm>
          <a:off x="557808" y="1412776"/>
          <a:ext cx="8190656" cy="4351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7638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322</Words>
  <Application>Microsoft Office PowerPoint</Application>
  <PresentationFormat>화면 슬라이드 쇼(4:3)</PresentationFormat>
  <Paragraphs>60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Hadoop_hive _190920_example</dc:title>
  <dc:creator>709-000</dc:creator>
  <cp:lastModifiedBy>709-000</cp:lastModifiedBy>
  <cp:revision>10</cp:revision>
  <dcterms:created xsi:type="dcterms:W3CDTF">2019-09-20T06:06:39Z</dcterms:created>
  <dcterms:modified xsi:type="dcterms:W3CDTF">2019-09-20T07:57:32Z</dcterms:modified>
</cp:coreProperties>
</file>