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56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AB2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26" autoAdjust="0"/>
  </p:normalViewPr>
  <p:slideViewPr>
    <p:cSldViewPr showGuides="1">
      <p:cViewPr>
        <p:scale>
          <a:sx n="66" d="100"/>
          <a:sy n="66" d="100"/>
        </p:scale>
        <p:origin x="-2040" y="-93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mworkspace\Reference\Hadoop\HIVE\lotto\190924_example_lott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월별 당첨자수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'ex1'!$B$1</c:f>
              <c:strCache>
                <c:ptCount val="1"/>
                <c:pt idx="0">
                  <c:v>당첨자수</c:v>
                </c:pt>
              </c:strCache>
            </c:strRef>
          </c:tx>
          <c:spPr>
            <a:ln w="25400" cap="flat" cmpd="sng" algn="ctr">
              <a:solidFill>
                <a:schemeClr val="accent5">
                  <a:shade val="50000"/>
                </a:schemeClr>
              </a:solidFill>
              <a:prstDash val="solid"/>
            </a:ln>
            <a:effectLst/>
          </c:spPr>
          <c:marker>
            <c:spPr>
              <a:solidFill>
                <a:schemeClr val="accent5"/>
              </a:solidFill>
              <a:ln w="25400" cap="flat" cmpd="sng" algn="ctr">
                <a:solidFill>
                  <a:schemeClr val="accent5">
                    <a:shade val="50000"/>
                  </a:schemeClr>
                </a:solidFill>
                <a:prstDash val="solid"/>
              </a:ln>
              <a:effectLst/>
            </c:spPr>
          </c:marker>
          <c:dLbls>
            <c:dLbl>
              <c:idx val="0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'ex1'!$B$2:$B$13</c:f>
              <c:numCache>
                <c:formatCode>General</c:formatCode>
                <c:ptCount val="12"/>
                <c:pt idx="0">
                  <c:v>451</c:v>
                </c:pt>
                <c:pt idx="1">
                  <c:v>403</c:v>
                </c:pt>
                <c:pt idx="2">
                  <c:v>460</c:v>
                </c:pt>
                <c:pt idx="3">
                  <c:v>468</c:v>
                </c:pt>
                <c:pt idx="4">
                  <c:v>441</c:v>
                </c:pt>
                <c:pt idx="5">
                  <c:v>391</c:v>
                </c:pt>
                <c:pt idx="6">
                  <c:v>417</c:v>
                </c:pt>
                <c:pt idx="7">
                  <c:v>395</c:v>
                </c:pt>
                <c:pt idx="8">
                  <c:v>402</c:v>
                </c:pt>
                <c:pt idx="9">
                  <c:v>368</c:v>
                </c:pt>
                <c:pt idx="10">
                  <c:v>381</c:v>
                </c:pt>
                <c:pt idx="11">
                  <c:v>379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28032"/>
        <c:axId val="39288128"/>
      </c:lineChart>
      <c:catAx>
        <c:axId val="48428032"/>
        <c:scaling>
          <c:orientation val="minMax"/>
        </c:scaling>
        <c:delete val="0"/>
        <c:axPos val="b"/>
        <c:majorTickMark val="none"/>
        <c:minorTickMark val="none"/>
        <c:tickLblPos val="nextTo"/>
        <c:crossAx val="39288128"/>
        <c:crosses val="autoZero"/>
        <c:auto val="1"/>
        <c:lblAlgn val="ctr"/>
        <c:lblOffset val="100"/>
        <c:noMultiLvlLbl val="0"/>
      </c:catAx>
      <c:valAx>
        <c:axId val="39288128"/>
        <c:scaling>
          <c:orientation val="minMax"/>
          <c:min val="300"/>
        </c:scaling>
        <c:delete val="0"/>
        <c:axPos val="l"/>
        <c:numFmt formatCode="General" sourceLinked="1"/>
        <c:majorTickMark val="none"/>
        <c:minorTickMark val="none"/>
        <c:tickLblPos val="nextTo"/>
        <c:crossAx val="4842803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번호별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빈도수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'ex4'!$L$1</c:f>
              <c:strCache>
                <c:ptCount val="1"/>
                <c:pt idx="0">
                  <c:v>총빈도수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cat>
            <c:numRef>
              <c:f>'ex4'!$K$2:$K$11</c:f>
              <c:numCache>
                <c:formatCode>General</c:formatCode>
                <c:ptCount val="10"/>
                <c:pt idx="0">
                  <c:v>27</c:v>
                </c:pt>
                <c:pt idx="1">
                  <c:v>1</c:v>
                </c:pt>
                <c:pt idx="2">
                  <c:v>43</c:v>
                </c:pt>
                <c:pt idx="3">
                  <c:v>20</c:v>
                </c:pt>
                <c:pt idx="4">
                  <c:v>34</c:v>
                </c:pt>
                <c:pt idx="5">
                  <c:v>4</c:v>
                </c:pt>
                <c:pt idx="6">
                  <c:v>40</c:v>
                </c:pt>
                <c:pt idx="7">
                  <c:v>17</c:v>
                </c:pt>
                <c:pt idx="8">
                  <c:v>13</c:v>
                </c:pt>
                <c:pt idx="9">
                  <c:v>33</c:v>
                </c:pt>
              </c:numCache>
            </c:numRef>
          </c:cat>
          <c:val>
            <c:numRef>
              <c:f>'ex4'!$L$2:$L$11</c:f>
              <c:numCache>
                <c:formatCode>General</c:formatCode>
                <c:ptCount val="10"/>
                <c:pt idx="0">
                  <c:v>140</c:v>
                </c:pt>
                <c:pt idx="1">
                  <c:v>139</c:v>
                </c:pt>
                <c:pt idx="2">
                  <c:v>138</c:v>
                </c:pt>
                <c:pt idx="3">
                  <c:v>135</c:v>
                </c:pt>
                <c:pt idx="4">
                  <c:v>134</c:v>
                </c:pt>
                <c:pt idx="5">
                  <c:v>131</c:v>
                </c:pt>
                <c:pt idx="6">
                  <c:v>131</c:v>
                </c:pt>
                <c:pt idx="7">
                  <c:v>130</c:v>
                </c:pt>
                <c:pt idx="8">
                  <c:v>129</c:v>
                </c:pt>
                <c:pt idx="9">
                  <c:v>129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7127680"/>
        <c:axId val="75801152"/>
      </c:barChart>
      <c:catAx>
        <c:axId val="771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75801152"/>
        <c:crosses val="autoZero"/>
        <c:auto val="1"/>
        <c:lblAlgn val="ctr"/>
        <c:lblOffset val="100"/>
        <c:noMultiLvlLbl val="0"/>
      </c:catAx>
      <c:valAx>
        <c:axId val="7580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77127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연도별 당첨자수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'ex5'!$B$1</c:f>
              <c:strCache>
                <c:ptCount val="1"/>
                <c:pt idx="0">
                  <c:v>당첨자수</c:v>
                </c:pt>
              </c:strCache>
            </c:strRef>
          </c:tx>
          <c:spPr>
            <a:ln w="1587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8"/>
              <c:layout>
                <c:manualLayout>
                  <c:x val="-3.120935854801947E-2"/>
                  <c:y val="-4.48179271708683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2.6007798790016173E-2"/>
                  <c:y val="-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/>
                      <a:t>458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'ex5'!$A$3:$A$17</c:f>
              <c:numCache>
                <c:formatCode>General</c:formatCode>
                <c:ptCount val="1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</c:numCache>
            </c:numRef>
          </c:cat>
          <c:val>
            <c:numRef>
              <c:f>'ex5'!$B$3:$B$17</c:f>
              <c:numCache>
                <c:formatCode>General</c:formatCode>
                <c:ptCount val="15"/>
                <c:pt idx="0">
                  <c:v>209</c:v>
                </c:pt>
                <c:pt idx="1">
                  <c:v>252</c:v>
                </c:pt>
                <c:pt idx="2">
                  <c:v>341</c:v>
                </c:pt>
                <c:pt idx="3">
                  <c:v>302</c:v>
                </c:pt>
                <c:pt idx="4">
                  <c:v>302</c:v>
                </c:pt>
                <c:pt idx="5">
                  <c:v>285</c:v>
                </c:pt>
                <c:pt idx="6">
                  <c:v>295</c:v>
                </c:pt>
                <c:pt idx="7">
                  <c:v>291</c:v>
                </c:pt>
                <c:pt idx="8">
                  <c:v>366</c:v>
                </c:pt>
                <c:pt idx="9">
                  <c:v>346</c:v>
                </c:pt>
                <c:pt idx="10">
                  <c:v>403</c:v>
                </c:pt>
                <c:pt idx="11">
                  <c:v>391</c:v>
                </c:pt>
                <c:pt idx="12">
                  <c:v>393</c:v>
                </c:pt>
                <c:pt idx="13">
                  <c:v>458</c:v>
                </c:pt>
                <c:pt idx="14">
                  <c:v>320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745472"/>
        <c:axId val="45566208"/>
      </c:lineChart>
      <c:catAx>
        <c:axId val="8074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ko-KR"/>
          </a:p>
        </c:txPr>
        <c:crossAx val="45566208"/>
        <c:crosses val="autoZero"/>
        <c:auto val="1"/>
        <c:lblAlgn val="ctr"/>
        <c:lblOffset val="100"/>
        <c:noMultiLvlLbl val="0"/>
      </c:catAx>
      <c:valAx>
        <c:axId val="4556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074547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회차별 당첨자수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'ex2'!$B$1</c:f>
              <c:strCache>
                <c:ptCount val="1"/>
                <c:pt idx="0">
                  <c:v>당첨자수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1.2302960399846213E-2"/>
                  <c:y val="-1.2519561815336464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 smtClean="0"/>
                      <a:t>30</a:t>
                    </a:r>
                    <a:r>
                      <a:rPr lang="ko-KR" altLang="en-US" dirty="0" smtClean="0"/>
                      <a:t>명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'ex2'!$A$2:$A$10</c:f>
              <c:numCache>
                <c:formatCode>General</c:formatCode>
                <c:ptCount val="9"/>
                <c:pt idx="0">
                  <c:v>546</c:v>
                </c:pt>
                <c:pt idx="1">
                  <c:v>21</c:v>
                </c:pt>
                <c:pt idx="2">
                  <c:v>757</c:v>
                </c:pt>
                <c:pt idx="3">
                  <c:v>745</c:v>
                </c:pt>
                <c:pt idx="4">
                  <c:v>381</c:v>
                </c:pt>
                <c:pt idx="5">
                  <c:v>740</c:v>
                </c:pt>
                <c:pt idx="6">
                  <c:v>718</c:v>
                </c:pt>
                <c:pt idx="7">
                  <c:v>742</c:v>
                </c:pt>
                <c:pt idx="8">
                  <c:v>683</c:v>
                </c:pt>
              </c:numCache>
            </c:numRef>
          </c:cat>
          <c:val>
            <c:numRef>
              <c:f>'ex2'!$B$2:$B$10</c:f>
              <c:numCache>
                <c:formatCode>General</c:formatCode>
                <c:ptCount val="9"/>
                <c:pt idx="0">
                  <c:v>30</c:v>
                </c:pt>
                <c:pt idx="1">
                  <c:v>23</c:v>
                </c:pt>
                <c:pt idx="2">
                  <c:v>21</c:v>
                </c:pt>
                <c:pt idx="3">
                  <c:v>20</c:v>
                </c:pt>
                <c:pt idx="4">
                  <c:v>19</c:v>
                </c:pt>
                <c:pt idx="5">
                  <c:v>18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77668864"/>
        <c:axId val="50669824"/>
        <c:axId val="0"/>
      </c:bar3DChart>
      <c:catAx>
        <c:axId val="7766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50669824"/>
        <c:crosses val="autoZero"/>
        <c:auto val="1"/>
        <c:lblAlgn val="ctr"/>
        <c:lblOffset val="100"/>
        <c:noMultiLvlLbl val="0"/>
      </c:catAx>
      <c:valAx>
        <c:axId val="50669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7668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첫번째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'ex3'!$B$1</c:f>
              <c:strCache>
                <c:ptCount val="1"/>
                <c:pt idx="0">
                  <c:v>no1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dk1"/>
              </a:solidFill>
              <a:ln w="25400" cap="flat" cmpd="sng" algn="ctr">
                <a:solidFill>
                  <a:schemeClr val="dk1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'ex3'!$B$2:$B$46</c:f>
              <c:numCache>
                <c:formatCode>General</c:formatCode>
                <c:ptCount val="45"/>
                <c:pt idx="0">
                  <c:v>113</c:v>
                </c:pt>
                <c:pt idx="1">
                  <c:v>84</c:v>
                </c:pt>
                <c:pt idx="2">
                  <c:v>74</c:v>
                </c:pt>
                <c:pt idx="3">
                  <c:v>75</c:v>
                </c:pt>
                <c:pt idx="4">
                  <c:v>64</c:v>
                </c:pt>
                <c:pt idx="5">
                  <c:v>56</c:v>
                </c:pt>
                <c:pt idx="6">
                  <c:v>50</c:v>
                </c:pt>
                <c:pt idx="7">
                  <c:v>37</c:v>
                </c:pt>
                <c:pt idx="8">
                  <c:v>24</c:v>
                </c:pt>
                <c:pt idx="9">
                  <c:v>31</c:v>
                </c:pt>
                <c:pt idx="10">
                  <c:v>28</c:v>
                </c:pt>
                <c:pt idx="11">
                  <c:v>23</c:v>
                </c:pt>
                <c:pt idx="12">
                  <c:v>20</c:v>
                </c:pt>
                <c:pt idx="13">
                  <c:v>20</c:v>
                </c:pt>
                <c:pt idx="14">
                  <c:v>9</c:v>
                </c:pt>
                <c:pt idx="15">
                  <c:v>16</c:v>
                </c:pt>
                <c:pt idx="16">
                  <c:v>13</c:v>
                </c:pt>
                <c:pt idx="17">
                  <c:v>5</c:v>
                </c:pt>
                <c:pt idx="18">
                  <c:v>8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622208"/>
        <c:axId val="80699392"/>
      </c:barChart>
      <c:catAx>
        <c:axId val="54622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699392"/>
        <c:crosses val="autoZero"/>
        <c:auto val="1"/>
        <c:lblAlgn val="ctr"/>
        <c:lblOffset val="100"/>
        <c:noMultiLvlLbl val="0"/>
      </c:catAx>
      <c:valAx>
        <c:axId val="80699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46222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두번째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'ex3'!$C$1</c:f>
              <c:strCache>
                <c:ptCount val="1"/>
                <c:pt idx="0">
                  <c:v>no2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:ln>
              <a:effectLst/>
            </c:spPr>
          </c:dPt>
          <c:val>
            <c:numRef>
              <c:f>'ex3'!$C$2:$C$46</c:f>
              <c:numCache>
                <c:formatCode>General</c:formatCode>
                <c:ptCount val="45"/>
                <c:pt idx="0">
                  <c:v>0</c:v>
                </c:pt>
                <c:pt idx="1">
                  <c:v>18</c:v>
                </c:pt>
                <c:pt idx="2">
                  <c:v>26</c:v>
                </c:pt>
                <c:pt idx="3">
                  <c:v>31</c:v>
                </c:pt>
                <c:pt idx="4">
                  <c:v>37</c:v>
                </c:pt>
                <c:pt idx="5">
                  <c:v>23</c:v>
                </c:pt>
                <c:pt idx="6">
                  <c:v>48</c:v>
                </c:pt>
                <c:pt idx="7">
                  <c:v>53</c:v>
                </c:pt>
                <c:pt idx="8">
                  <c:v>36</c:v>
                </c:pt>
                <c:pt idx="9">
                  <c:v>47</c:v>
                </c:pt>
                <c:pt idx="10">
                  <c:v>44</c:v>
                </c:pt>
                <c:pt idx="11">
                  <c:v>46</c:v>
                </c:pt>
                <c:pt idx="12">
                  <c:v>38</c:v>
                </c:pt>
                <c:pt idx="13">
                  <c:v>38</c:v>
                </c:pt>
                <c:pt idx="14">
                  <c:v>35</c:v>
                </c:pt>
                <c:pt idx="15">
                  <c:v>26</c:v>
                </c:pt>
                <c:pt idx="16">
                  <c:v>33</c:v>
                </c:pt>
                <c:pt idx="17">
                  <c:v>29</c:v>
                </c:pt>
                <c:pt idx="18">
                  <c:v>23</c:v>
                </c:pt>
                <c:pt idx="19">
                  <c:v>25</c:v>
                </c:pt>
                <c:pt idx="20">
                  <c:v>14</c:v>
                </c:pt>
                <c:pt idx="21">
                  <c:v>17</c:v>
                </c:pt>
                <c:pt idx="22">
                  <c:v>17</c:v>
                </c:pt>
                <c:pt idx="23">
                  <c:v>11</c:v>
                </c:pt>
                <c:pt idx="24">
                  <c:v>11</c:v>
                </c:pt>
                <c:pt idx="25">
                  <c:v>6</c:v>
                </c:pt>
                <c:pt idx="26">
                  <c:v>13</c:v>
                </c:pt>
                <c:pt idx="27">
                  <c:v>4</c:v>
                </c:pt>
                <c:pt idx="28">
                  <c:v>5</c:v>
                </c:pt>
                <c:pt idx="29">
                  <c:v>5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38688"/>
        <c:axId val="80896000"/>
      </c:barChart>
      <c:catAx>
        <c:axId val="8113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896000"/>
        <c:crosses val="autoZero"/>
        <c:auto val="1"/>
        <c:lblAlgn val="ctr"/>
        <c:lblOffset val="100"/>
        <c:noMultiLvlLbl val="0"/>
      </c:catAx>
      <c:valAx>
        <c:axId val="8089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1386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세번째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'ex3'!$D$1</c:f>
              <c:strCache>
                <c:ptCount val="1"/>
                <c:pt idx="0">
                  <c:v>no3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7"/>
            <c:invertIfNegative val="0"/>
            <c:bubble3D val="0"/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  <a:ln w="25400" cap="flat" cmpd="sng" algn="ctr">
                <a:solidFill>
                  <a:schemeClr val="accent2">
                    <a:shade val="50000"/>
                  </a:schemeClr>
                </a:solidFill>
                <a:prstDash val="solid"/>
              </a:ln>
              <a:effectLst/>
            </c:spPr>
          </c:dPt>
          <c:val>
            <c:numRef>
              <c:f>'ex3'!$D$2:$D$46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11</c:v>
                </c:pt>
                <c:pt idx="6">
                  <c:v>9</c:v>
                </c:pt>
                <c:pt idx="7">
                  <c:v>16</c:v>
                </c:pt>
                <c:pt idx="8">
                  <c:v>13</c:v>
                </c:pt>
                <c:pt idx="9">
                  <c:v>25</c:v>
                </c:pt>
                <c:pt idx="10">
                  <c:v>21</c:v>
                </c:pt>
                <c:pt idx="11">
                  <c:v>20</c:v>
                </c:pt>
                <c:pt idx="12">
                  <c:v>40</c:v>
                </c:pt>
                <c:pt idx="13">
                  <c:v>36</c:v>
                </c:pt>
                <c:pt idx="14">
                  <c:v>38</c:v>
                </c:pt>
                <c:pt idx="15">
                  <c:v>28</c:v>
                </c:pt>
                <c:pt idx="16">
                  <c:v>34</c:v>
                </c:pt>
                <c:pt idx="17">
                  <c:v>42</c:v>
                </c:pt>
                <c:pt idx="18">
                  <c:v>40</c:v>
                </c:pt>
                <c:pt idx="19">
                  <c:v>47</c:v>
                </c:pt>
                <c:pt idx="20">
                  <c:v>34</c:v>
                </c:pt>
                <c:pt idx="21">
                  <c:v>31</c:v>
                </c:pt>
                <c:pt idx="22">
                  <c:v>24</c:v>
                </c:pt>
                <c:pt idx="23">
                  <c:v>32</c:v>
                </c:pt>
                <c:pt idx="24">
                  <c:v>26</c:v>
                </c:pt>
                <c:pt idx="25">
                  <c:v>29</c:v>
                </c:pt>
                <c:pt idx="26">
                  <c:v>32</c:v>
                </c:pt>
                <c:pt idx="27">
                  <c:v>23</c:v>
                </c:pt>
                <c:pt idx="28">
                  <c:v>20</c:v>
                </c:pt>
                <c:pt idx="29">
                  <c:v>20</c:v>
                </c:pt>
                <c:pt idx="30">
                  <c:v>14</c:v>
                </c:pt>
                <c:pt idx="31">
                  <c:v>6</c:v>
                </c:pt>
                <c:pt idx="32">
                  <c:v>13</c:v>
                </c:pt>
                <c:pt idx="33">
                  <c:v>8</c:v>
                </c:pt>
                <c:pt idx="34">
                  <c:v>8</c:v>
                </c:pt>
                <c:pt idx="35">
                  <c:v>6</c:v>
                </c:pt>
                <c:pt idx="36">
                  <c:v>7</c:v>
                </c:pt>
                <c:pt idx="37">
                  <c:v>2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469376"/>
        <c:axId val="75805184"/>
      </c:barChart>
      <c:catAx>
        <c:axId val="74469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5805184"/>
        <c:crosses val="autoZero"/>
        <c:auto val="1"/>
        <c:lblAlgn val="ctr"/>
        <c:lblOffset val="100"/>
        <c:noMultiLvlLbl val="0"/>
      </c:catAx>
      <c:valAx>
        <c:axId val="75805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4693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네번째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'ex3'!$E$1</c:f>
              <c:strCache>
                <c:ptCount val="1"/>
                <c:pt idx="0">
                  <c:v>no4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26"/>
            <c:invertIfNegative val="0"/>
            <c:bubble3D val="0"/>
            <c:spPr>
              <a:solidFill>
                <a:schemeClr val="accent3"/>
              </a:solidFill>
              <a:ln w="25400" cap="flat" cmpd="sng" algn="ctr">
                <a:solidFill>
                  <a:schemeClr val="accent3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'ex3'!$E$2:$E$46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0</c:v>
                </c:pt>
                <c:pt idx="7">
                  <c:v>3</c:v>
                </c:pt>
                <c:pt idx="8">
                  <c:v>4</c:v>
                </c:pt>
                <c:pt idx="9">
                  <c:v>1</c:v>
                </c:pt>
                <c:pt idx="10">
                  <c:v>12</c:v>
                </c:pt>
                <c:pt idx="11">
                  <c:v>10</c:v>
                </c:pt>
                <c:pt idx="12">
                  <c:v>8</c:v>
                </c:pt>
                <c:pt idx="13">
                  <c:v>14</c:v>
                </c:pt>
                <c:pt idx="14">
                  <c:v>20</c:v>
                </c:pt>
                <c:pt idx="15">
                  <c:v>23</c:v>
                </c:pt>
                <c:pt idx="16">
                  <c:v>24</c:v>
                </c:pt>
                <c:pt idx="17">
                  <c:v>20</c:v>
                </c:pt>
                <c:pt idx="18">
                  <c:v>20</c:v>
                </c:pt>
                <c:pt idx="19">
                  <c:v>25</c:v>
                </c:pt>
                <c:pt idx="20">
                  <c:v>29</c:v>
                </c:pt>
                <c:pt idx="21">
                  <c:v>22</c:v>
                </c:pt>
                <c:pt idx="22">
                  <c:v>32</c:v>
                </c:pt>
                <c:pt idx="23">
                  <c:v>38</c:v>
                </c:pt>
                <c:pt idx="24">
                  <c:v>37</c:v>
                </c:pt>
                <c:pt idx="25">
                  <c:v>36</c:v>
                </c:pt>
                <c:pt idx="26">
                  <c:v>41</c:v>
                </c:pt>
                <c:pt idx="27">
                  <c:v>25</c:v>
                </c:pt>
                <c:pt idx="28">
                  <c:v>30</c:v>
                </c:pt>
                <c:pt idx="29">
                  <c:v>33</c:v>
                </c:pt>
                <c:pt idx="30">
                  <c:v>41</c:v>
                </c:pt>
                <c:pt idx="31">
                  <c:v>33</c:v>
                </c:pt>
                <c:pt idx="32">
                  <c:v>40</c:v>
                </c:pt>
                <c:pt idx="33">
                  <c:v>35</c:v>
                </c:pt>
                <c:pt idx="34">
                  <c:v>23</c:v>
                </c:pt>
                <c:pt idx="35">
                  <c:v>25</c:v>
                </c:pt>
                <c:pt idx="36">
                  <c:v>17</c:v>
                </c:pt>
                <c:pt idx="37">
                  <c:v>12</c:v>
                </c:pt>
                <c:pt idx="38">
                  <c:v>11</c:v>
                </c:pt>
                <c:pt idx="39">
                  <c:v>10</c:v>
                </c:pt>
                <c:pt idx="40">
                  <c:v>6</c:v>
                </c:pt>
                <c:pt idx="41">
                  <c:v>3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50976"/>
        <c:axId val="80902336"/>
      </c:barChart>
      <c:catAx>
        <c:axId val="81150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0902336"/>
        <c:crosses val="autoZero"/>
        <c:auto val="1"/>
        <c:lblAlgn val="ctr"/>
        <c:lblOffset val="100"/>
        <c:noMultiLvlLbl val="0"/>
      </c:catAx>
      <c:valAx>
        <c:axId val="8090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150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다섯번째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'ex3'!$F$1</c:f>
              <c:strCache>
                <c:ptCount val="1"/>
                <c:pt idx="0">
                  <c:v>no5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33"/>
            <c:invertIfNegative val="0"/>
            <c:bubble3D val="0"/>
            <c:spPr>
              <a:solidFill>
                <a:schemeClr val="accent4"/>
              </a:solidFill>
              <a:ln w="25400" cap="flat" cmpd="sng" algn="ctr">
                <a:solidFill>
                  <a:schemeClr val="accent4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'ex3'!$F$2:$F$46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15</c:v>
                </c:pt>
                <c:pt idx="20">
                  <c:v>12</c:v>
                </c:pt>
                <c:pt idx="21">
                  <c:v>10</c:v>
                </c:pt>
                <c:pt idx="22">
                  <c:v>15</c:v>
                </c:pt>
                <c:pt idx="23">
                  <c:v>18</c:v>
                </c:pt>
                <c:pt idx="24">
                  <c:v>21</c:v>
                </c:pt>
                <c:pt idx="25">
                  <c:v>25</c:v>
                </c:pt>
                <c:pt idx="26">
                  <c:v>25</c:v>
                </c:pt>
                <c:pt idx="27">
                  <c:v>31</c:v>
                </c:pt>
                <c:pt idx="28">
                  <c:v>33</c:v>
                </c:pt>
                <c:pt idx="29">
                  <c:v>23</c:v>
                </c:pt>
                <c:pt idx="30">
                  <c:v>33</c:v>
                </c:pt>
                <c:pt idx="31">
                  <c:v>32</c:v>
                </c:pt>
                <c:pt idx="32">
                  <c:v>37</c:v>
                </c:pt>
                <c:pt idx="33">
                  <c:v>49</c:v>
                </c:pt>
                <c:pt idx="34">
                  <c:v>38</c:v>
                </c:pt>
                <c:pt idx="35">
                  <c:v>40</c:v>
                </c:pt>
                <c:pt idx="36">
                  <c:v>47</c:v>
                </c:pt>
                <c:pt idx="37">
                  <c:v>45</c:v>
                </c:pt>
                <c:pt idx="38">
                  <c:v>46</c:v>
                </c:pt>
                <c:pt idx="39">
                  <c:v>40</c:v>
                </c:pt>
                <c:pt idx="40">
                  <c:v>40</c:v>
                </c:pt>
                <c:pt idx="41">
                  <c:v>31</c:v>
                </c:pt>
                <c:pt idx="42">
                  <c:v>20</c:v>
                </c:pt>
                <c:pt idx="43">
                  <c:v>8</c:v>
                </c:pt>
                <c:pt idx="4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152000"/>
        <c:axId val="88595776"/>
      </c:barChart>
      <c:catAx>
        <c:axId val="81152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8595776"/>
        <c:crosses val="autoZero"/>
        <c:auto val="1"/>
        <c:lblAlgn val="ctr"/>
        <c:lblOffset val="100"/>
        <c:noMultiLvlLbl val="0"/>
      </c:catAx>
      <c:valAx>
        <c:axId val="8859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152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여섯번째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'ex3'!$G$1</c:f>
              <c:strCache>
                <c:ptCount val="1"/>
                <c:pt idx="0">
                  <c:v>no6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44"/>
            <c:invertIfNegative val="0"/>
            <c:bubble3D val="0"/>
            <c:spPr>
              <a:solidFill>
                <a:schemeClr val="accent5"/>
              </a:solidFill>
              <a:ln w="25400" cap="flat" cmpd="sng" algn="ctr">
                <a:solidFill>
                  <a:schemeClr val="accent5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'ex3'!$G$2:$G$46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4</c:v>
                </c:pt>
                <c:pt idx="25">
                  <c:v>5</c:v>
                </c:pt>
                <c:pt idx="26">
                  <c:v>9</c:v>
                </c:pt>
                <c:pt idx="27">
                  <c:v>7</c:v>
                </c:pt>
                <c:pt idx="28">
                  <c:v>5</c:v>
                </c:pt>
                <c:pt idx="29">
                  <c:v>10</c:v>
                </c:pt>
                <c:pt idx="30">
                  <c:v>13</c:v>
                </c:pt>
                <c:pt idx="31">
                  <c:v>16</c:v>
                </c:pt>
                <c:pt idx="32">
                  <c:v>15</c:v>
                </c:pt>
                <c:pt idx="33">
                  <c:v>29</c:v>
                </c:pt>
                <c:pt idx="34">
                  <c:v>25</c:v>
                </c:pt>
                <c:pt idx="35">
                  <c:v>30</c:v>
                </c:pt>
                <c:pt idx="36">
                  <c:v>40</c:v>
                </c:pt>
                <c:pt idx="37">
                  <c:v>35</c:v>
                </c:pt>
                <c:pt idx="38">
                  <c:v>43</c:v>
                </c:pt>
                <c:pt idx="39">
                  <c:v>68</c:v>
                </c:pt>
                <c:pt idx="40">
                  <c:v>48</c:v>
                </c:pt>
                <c:pt idx="41">
                  <c:v>61</c:v>
                </c:pt>
                <c:pt idx="42">
                  <c:v>87</c:v>
                </c:pt>
                <c:pt idx="43">
                  <c:v>97</c:v>
                </c:pt>
                <c:pt idx="44">
                  <c:v>104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946368"/>
        <c:axId val="113191168"/>
      </c:barChart>
      <c:catAx>
        <c:axId val="85946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191168"/>
        <c:crosses val="autoZero"/>
        <c:auto val="1"/>
        <c:lblAlgn val="ctr"/>
        <c:lblOffset val="100"/>
        <c:noMultiLvlLbl val="0"/>
      </c:catAx>
      <c:valAx>
        <c:axId val="113191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946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일곱번째 로또번호 분포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'ex3'!$H$1</c:f>
              <c:strCache>
                <c:ptCount val="1"/>
                <c:pt idx="0">
                  <c:v>no7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42"/>
            <c:invertIfNegative val="0"/>
            <c:bubble3D val="0"/>
            <c:spPr>
              <a:solidFill>
                <a:schemeClr val="accent6"/>
              </a:solidFill>
              <a:ln w="25400" cap="flat" cmpd="sng" algn="ctr">
                <a:solidFill>
                  <a:schemeClr val="accent6">
                    <a:shade val="50000"/>
                  </a:schemeClr>
                </a:solidFill>
                <a:prstDash val="solid"/>
              </a:ln>
              <a:effectLst/>
            </c:spPr>
          </c:dPt>
          <c:cat>
            <c:numRef>
              <c:f>'ex3'!$A$2:$A$46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'ex3'!$H$2:$H$46</c:f>
              <c:numCache>
                <c:formatCode>General</c:formatCode>
                <c:ptCount val="45"/>
                <c:pt idx="0">
                  <c:v>26</c:v>
                </c:pt>
                <c:pt idx="1">
                  <c:v>22</c:v>
                </c:pt>
                <c:pt idx="2">
                  <c:v>18</c:v>
                </c:pt>
                <c:pt idx="3">
                  <c:v>21</c:v>
                </c:pt>
                <c:pt idx="4">
                  <c:v>13</c:v>
                </c:pt>
                <c:pt idx="5">
                  <c:v>22</c:v>
                </c:pt>
                <c:pt idx="6">
                  <c:v>19</c:v>
                </c:pt>
                <c:pt idx="7">
                  <c:v>18</c:v>
                </c:pt>
                <c:pt idx="8">
                  <c:v>15</c:v>
                </c:pt>
                <c:pt idx="9">
                  <c:v>18</c:v>
                </c:pt>
                <c:pt idx="10">
                  <c:v>17</c:v>
                </c:pt>
                <c:pt idx="11">
                  <c:v>17</c:v>
                </c:pt>
                <c:pt idx="12">
                  <c:v>22</c:v>
                </c:pt>
                <c:pt idx="13">
                  <c:v>15</c:v>
                </c:pt>
                <c:pt idx="14">
                  <c:v>14</c:v>
                </c:pt>
                <c:pt idx="15">
                  <c:v>21</c:v>
                </c:pt>
                <c:pt idx="16">
                  <c:v>19</c:v>
                </c:pt>
                <c:pt idx="17">
                  <c:v>11</c:v>
                </c:pt>
                <c:pt idx="18">
                  <c:v>14</c:v>
                </c:pt>
                <c:pt idx="19">
                  <c:v>16</c:v>
                </c:pt>
                <c:pt idx="20">
                  <c:v>20</c:v>
                </c:pt>
                <c:pt idx="21">
                  <c:v>11</c:v>
                </c:pt>
                <c:pt idx="22">
                  <c:v>13</c:v>
                </c:pt>
                <c:pt idx="23">
                  <c:v>18</c:v>
                </c:pt>
                <c:pt idx="24">
                  <c:v>15</c:v>
                </c:pt>
                <c:pt idx="25">
                  <c:v>18</c:v>
                </c:pt>
                <c:pt idx="26">
                  <c:v>20</c:v>
                </c:pt>
                <c:pt idx="27">
                  <c:v>14</c:v>
                </c:pt>
                <c:pt idx="28">
                  <c:v>8</c:v>
                </c:pt>
                <c:pt idx="29">
                  <c:v>20</c:v>
                </c:pt>
                <c:pt idx="30">
                  <c:v>18</c:v>
                </c:pt>
                <c:pt idx="31">
                  <c:v>16</c:v>
                </c:pt>
                <c:pt idx="32">
                  <c:v>22</c:v>
                </c:pt>
                <c:pt idx="33">
                  <c:v>12</c:v>
                </c:pt>
                <c:pt idx="34">
                  <c:v>20</c:v>
                </c:pt>
                <c:pt idx="35">
                  <c:v>12</c:v>
                </c:pt>
                <c:pt idx="36">
                  <c:v>17</c:v>
                </c:pt>
                <c:pt idx="37">
                  <c:v>18</c:v>
                </c:pt>
                <c:pt idx="38">
                  <c:v>18</c:v>
                </c:pt>
                <c:pt idx="39">
                  <c:v>13</c:v>
                </c:pt>
                <c:pt idx="40">
                  <c:v>12</c:v>
                </c:pt>
                <c:pt idx="41">
                  <c:v>16</c:v>
                </c:pt>
                <c:pt idx="42">
                  <c:v>30</c:v>
                </c:pt>
                <c:pt idx="43">
                  <c:v>16</c:v>
                </c:pt>
                <c:pt idx="44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11168"/>
        <c:axId val="113193472"/>
      </c:barChart>
      <c:catAx>
        <c:axId val="87111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3193472"/>
        <c:crosses val="autoZero"/>
        <c:auto val="1"/>
        <c:lblAlgn val="ctr"/>
        <c:lblOffset val="100"/>
        <c:noMultiLvlLbl val="0"/>
      </c:catAx>
      <c:valAx>
        <c:axId val="113193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111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3E1C-3A12-4FAF-9B20-1382A4191E66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40662-ECDD-4E63-A4C0-02E19CC9F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40662-ECDD-4E63-A4C0-02E19CC9F5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7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4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9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9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07500-2A3F-4A97-891A-0A7BF163BC20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1788-5225-41D9-8939-8B267E350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99196" y="3500438"/>
            <a:ext cx="5145608" cy="752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HIVE </a:t>
            </a:r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예제문제 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Lotte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Table</a:t>
            </a:r>
          </a:p>
          <a:p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임원기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48133" y="1357622"/>
          <a:ext cx="7847734" cy="414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섯번째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45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40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번대 번호가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차트 6"/>
          <p:cNvGraphicFramePr>
            <a:graphicFrameLocks/>
          </p:cNvGraphicFramePr>
          <p:nvPr/>
        </p:nvGraphicFramePr>
        <p:xfrm>
          <a:off x="642566" y="1359477"/>
          <a:ext cx="7858868" cy="413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보너스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비교적 고른 분포를 보인다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Q4.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전체 숫자에서 가장 많은 빈도를 나타낸 숫자를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765419"/>
              </p:ext>
            </p:extLst>
          </p:nvPr>
        </p:nvGraphicFramePr>
        <p:xfrm>
          <a:off x="405061" y="1609725"/>
          <a:ext cx="8415411" cy="390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0" y="5648764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번호중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가장 많은 빈도수가 나타낸 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 &gt; 1 &gt; 43 &gt; 20 &gt; 34 &gt; 4 &gt; 40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순이다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Q5.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연도별 당첨자수를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1"/>
          <p:cNvSpPr txBox="1">
            <a:spLocks/>
          </p:cNvSpPr>
          <p:nvPr/>
        </p:nvSpPr>
        <p:spPr>
          <a:xfrm>
            <a:off x="4572000" y="5861744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2004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이후 당첨자수가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명을 넘어섰으며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2011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이후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350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명을 넘어 점차 증가하는 추세를 보임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2018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월까지의 데이터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4126" y="5861744"/>
            <a:ext cx="2808312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year, sum(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as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sum_wn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lotto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group by year;</a:t>
            </a: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359467"/>
              </p:ext>
            </p:extLst>
          </p:nvPr>
        </p:nvGraphicFramePr>
        <p:xfrm>
          <a:off x="909637" y="1162050"/>
          <a:ext cx="7324726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89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테이블 생성 및 데이터 읽기</a:t>
              </a:r>
              <a:endPara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63688" y="1904703"/>
            <a:ext cx="2732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##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테이블 생성하기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create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table lotto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seq_no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string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win_no1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win_no3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win_no4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win_no5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win_no6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win_no7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winner_nu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year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month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row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format delimited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fields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terminated by ','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lines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terminated by '\n'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stored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textfile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;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8024" y="19006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##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불러오기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load data local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inpath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'lotto.csv'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overwrite into table lotto;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4694348" y="5661248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이전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비교적 많은 당첨자수가 발생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Q1.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월별 당첨자수를 구분하여 나타내시오</a:t>
              </a:r>
              <a:endPara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763689" y="5661248"/>
            <a:ext cx="2808312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month,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lotto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group by month;</a:t>
            </a:r>
            <a:endParaRPr lang="ko-KR" altLang="ko-KR" dirty="0" smtClean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l"/>
            <a:endParaRPr lang="ko-KR" altLang="en-US" sz="11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/>
        </p:nvGraphicFramePr>
        <p:xfrm>
          <a:off x="714375" y="1423987"/>
          <a:ext cx="77152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Q2. </a:t>
              </a:r>
              <a:r>
                <a:rPr lang="ko-KR" altLang="en-US" sz="2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회차별로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당첨자수를 내림차순으로 나타내시오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247049"/>
              </p:ext>
            </p:extLst>
          </p:nvPr>
        </p:nvGraphicFramePr>
        <p:xfrm>
          <a:off x="442912" y="1400175"/>
          <a:ext cx="8258175" cy="405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>
          <a:xfrm>
            <a:off x="4694348" y="5661248"/>
            <a:ext cx="423021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546</a:t>
            </a:r>
            <a:r>
              <a:rPr lang="ko-KR" altLang="en-US" sz="1400" dirty="0" err="1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회차에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당첨자수가 가장 많음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3689" y="5661248"/>
            <a:ext cx="2808312" cy="8640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select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seq_no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from lotto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order by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winner_nu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34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355335"/>
              </p:ext>
            </p:extLst>
          </p:nvPr>
        </p:nvGraphicFramePr>
        <p:xfrm>
          <a:off x="626485" y="1359477"/>
          <a:ext cx="7891030" cy="413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주로 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숫자</a:t>
            </a:r>
            <a:r>
              <a:rPr lang="en-US" altLang="ko-KR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(1~7)</a:t>
            </a:r>
            <a:r>
              <a:rPr lang="ko-KR" altLang="en-US" sz="1400" dirty="0" smtClean="0">
                <a:solidFill>
                  <a:srgbClr val="FF505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빈도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많은 경향을 보임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1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26485" y="1360343"/>
          <a:ext cx="7891030" cy="413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7,8,10,11,12,13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번호가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13, 14,15, 18,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비교적 많다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/>
        </p:nvGraphicFramePr>
        <p:xfrm>
          <a:off x="626485" y="1360343"/>
          <a:ext cx="7891030" cy="413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42566" y="1359477"/>
          <a:ext cx="7858868" cy="413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27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31,33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번호거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516013"/>
            <a:ext cx="9144000" cy="752747"/>
            <a:chOff x="0" y="516013"/>
            <a:chExt cx="9144000" cy="752747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0" y="516013"/>
              <a:ext cx="9144000" cy="7527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     </a:t>
              </a:r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Q3. </a:t>
              </a:r>
              <a:r>
                <a:rPr lang="ko-KR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각 번호의 선택숫자에서 나타나는 숫자들의 패턴을 파악하시오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3528" y="634155"/>
              <a:ext cx="81533" cy="5164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642566" y="1357622"/>
          <a:ext cx="7858868" cy="414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0" y="5661925"/>
            <a:ext cx="9144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섯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번째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로또번호는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34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번이 가장 많았으며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37~39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번호가 비교적 많다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397</Words>
  <Application>Microsoft Office PowerPoint</Application>
  <PresentationFormat>화면 슬라이드 쇼(4:3)</PresentationFormat>
  <Paragraphs>92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Hadoop_hive _190920_example</dc:title>
  <dc:creator>709-000</dc:creator>
  <cp:lastModifiedBy>709-000</cp:lastModifiedBy>
  <cp:revision>29</cp:revision>
  <dcterms:created xsi:type="dcterms:W3CDTF">2019-09-20T06:06:39Z</dcterms:created>
  <dcterms:modified xsi:type="dcterms:W3CDTF">2019-09-24T04:49:41Z</dcterms:modified>
</cp:coreProperties>
</file>