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248" y="-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비행기편 별 지연시간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'Q1'!$B$1</c:f>
              <c:strCache>
                <c:ptCount val="1"/>
                <c:pt idx="0">
                  <c:v>max_arrdelay</c:v>
                </c:pt>
              </c:strCache>
            </c:strRef>
          </c:tx>
          <c:invertIfNegative val="0"/>
          <c:cat>
            <c:numRef>
              <c:f>'Q1'!$A$2:$A$11</c:f>
              <c:numCache>
                <c:formatCode>General</c:formatCode>
                <c:ptCount val="10"/>
                <c:pt idx="0">
                  <c:v>837</c:v>
                </c:pt>
                <c:pt idx="1">
                  <c:v>377</c:v>
                </c:pt>
                <c:pt idx="2">
                  <c:v>164</c:v>
                </c:pt>
                <c:pt idx="3">
                  <c:v>922</c:v>
                </c:pt>
                <c:pt idx="4">
                  <c:v>920</c:v>
                </c:pt>
                <c:pt idx="5">
                  <c:v>945</c:v>
                </c:pt>
                <c:pt idx="6">
                  <c:v>1717</c:v>
                </c:pt>
                <c:pt idx="7">
                  <c:v>208</c:v>
                </c:pt>
                <c:pt idx="8">
                  <c:v>587</c:v>
                </c:pt>
                <c:pt idx="9">
                  <c:v>511</c:v>
                </c:pt>
              </c:numCache>
            </c:numRef>
          </c:cat>
          <c:val>
            <c:numRef>
              <c:f>'Q1'!$B$2:$B$11</c:f>
              <c:numCache>
                <c:formatCode>General</c:formatCode>
                <c:ptCount val="10"/>
                <c:pt idx="0">
                  <c:v>2137</c:v>
                </c:pt>
                <c:pt idx="1">
                  <c:v>1946</c:v>
                </c:pt>
                <c:pt idx="2">
                  <c:v>1724</c:v>
                </c:pt>
                <c:pt idx="3">
                  <c:v>1710</c:v>
                </c:pt>
                <c:pt idx="4">
                  <c:v>1688</c:v>
                </c:pt>
                <c:pt idx="5">
                  <c:v>1634</c:v>
                </c:pt>
                <c:pt idx="6">
                  <c:v>1611</c:v>
                </c:pt>
                <c:pt idx="7">
                  <c:v>1597</c:v>
                </c:pt>
                <c:pt idx="8">
                  <c:v>1575</c:v>
                </c:pt>
                <c:pt idx="9">
                  <c:v>1528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0626048"/>
        <c:axId val="78986560"/>
        <c:axId val="0"/>
      </c:bar3DChart>
      <c:catAx>
        <c:axId val="5062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8986560"/>
        <c:crosses val="autoZero"/>
        <c:auto val="1"/>
        <c:lblAlgn val="ctr"/>
        <c:lblOffset val="100"/>
        <c:noMultiLvlLbl val="0"/>
      </c:catAx>
      <c:valAx>
        <c:axId val="7898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6260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30080"/>
        <c:axId val="50534016"/>
      </c:lineChart>
      <c:catAx>
        <c:axId val="5323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34016"/>
        <c:crosses val="autoZero"/>
        <c:auto val="1"/>
        <c:lblAlgn val="ctr"/>
        <c:lblOffset val="100"/>
        <c:noMultiLvlLbl val="0"/>
      </c:catAx>
      <c:valAx>
        <c:axId val="50534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3230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연도별 월별 평균 비행시간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'Q6'!$C$1</c:f>
              <c:strCache>
                <c:ptCount val="1"/>
                <c:pt idx="0">
                  <c:v>avg_airtime</c:v>
                </c:pt>
              </c:strCache>
            </c:strRef>
          </c:tx>
          <c:marker>
            <c:symbol val="circle"/>
            <c:size val="5"/>
          </c:marker>
          <c:cat>
            <c:strRef>
              <c:f>'Q6'!$D$2:$D$49</c:f>
              <c:strCache>
                <c:ptCount val="4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1999-8</c:v>
                </c:pt>
                <c:pt idx="8">
                  <c:v>1999-9</c:v>
                </c:pt>
                <c:pt idx="9">
                  <c:v>1999-10</c:v>
                </c:pt>
                <c:pt idx="10">
                  <c:v>1999-11</c:v>
                </c:pt>
                <c:pt idx="11">
                  <c:v>1999-12</c:v>
                </c:pt>
                <c:pt idx="12">
                  <c:v>2000-1</c:v>
                </c:pt>
                <c:pt idx="13">
                  <c:v>2000-2</c:v>
                </c:pt>
                <c:pt idx="14">
                  <c:v>2000-3</c:v>
                </c:pt>
                <c:pt idx="15">
                  <c:v>2000-4</c:v>
                </c:pt>
                <c:pt idx="16">
                  <c:v>2000-5</c:v>
                </c:pt>
                <c:pt idx="17">
                  <c:v>2000-6</c:v>
                </c:pt>
                <c:pt idx="18">
                  <c:v>2000-7</c:v>
                </c:pt>
                <c:pt idx="19">
                  <c:v>2000-8</c:v>
                </c:pt>
                <c:pt idx="20">
                  <c:v>2000-9</c:v>
                </c:pt>
                <c:pt idx="21">
                  <c:v>2000-10</c:v>
                </c:pt>
                <c:pt idx="22">
                  <c:v>2000-11</c:v>
                </c:pt>
                <c:pt idx="23">
                  <c:v>2000-12</c:v>
                </c:pt>
                <c:pt idx="24">
                  <c:v>2001-1</c:v>
                </c:pt>
                <c:pt idx="25">
                  <c:v>2001-2</c:v>
                </c:pt>
                <c:pt idx="26">
                  <c:v>2001-3</c:v>
                </c:pt>
                <c:pt idx="27">
                  <c:v>2001-4</c:v>
                </c:pt>
                <c:pt idx="28">
                  <c:v>2001-5</c:v>
                </c:pt>
                <c:pt idx="29">
                  <c:v>2001-6</c:v>
                </c:pt>
                <c:pt idx="30">
                  <c:v>2001-7</c:v>
                </c:pt>
                <c:pt idx="31">
                  <c:v>2001-8</c:v>
                </c:pt>
                <c:pt idx="32">
                  <c:v>2001-9</c:v>
                </c:pt>
                <c:pt idx="33">
                  <c:v>2001-10</c:v>
                </c:pt>
                <c:pt idx="34">
                  <c:v>2001-11</c:v>
                </c:pt>
                <c:pt idx="35">
                  <c:v>2001-12</c:v>
                </c:pt>
                <c:pt idx="36">
                  <c:v>2002-1</c:v>
                </c:pt>
                <c:pt idx="37">
                  <c:v>2002-2</c:v>
                </c:pt>
                <c:pt idx="38">
                  <c:v>2002-3</c:v>
                </c:pt>
                <c:pt idx="39">
                  <c:v>2002-4</c:v>
                </c:pt>
                <c:pt idx="40">
                  <c:v>2002-5</c:v>
                </c:pt>
                <c:pt idx="41">
                  <c:v>2002-6</c:v>
                </c:pt>
                <c:pt idx="42">
                  <c:v>2002-7</c:v>
                </c:pt>
                <c:pt idx="43">
                  <c:v>2002-8</c:v>
                </c:pt>
                <c:pt idx="44">
                  <c:v>2002-9</c:v>
                </c:pt>
                <c:pt idx="45">
                  <c:v>2002-10</c:v>
                </c:pt>
                <c:pt idx="46">
                  <c:v>2002-11</c:v>
                </c:pt>
                <c:pt idx="47">
                  <c:v>2002-12</c:v>
                </c:pt>
              </c:strCache>
            </c:strRef>
          </c:cat>
          <c:val>
            <c:numRef>
              <c:f>'Q6'!$C$2:$C$49</c:f>
              <c:numCache>
                <c:formatCode>General</c:formatCode>
                <c:ptCount val="48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  <c:pt idx="12">
                  <c:v>106.274113421745</c:v>
                </c:pt>
                <c:pt idx="13">
                  <c:v>105.99699926207499</c:v>
                </c:pt>
                <c:pt idx="14">
                  <c:v>106.16374991785</c:v>
                </c:pt>
                <c:pt idx="15">
                  <c:v>106.765899699515</c:v>
                </c:pt>
                <c:pt idx="16">
                  <c:v>106.09297382183</c:v>
                </c:pt>
                <c:pt idx="17">
                  <c:v>106.54805197109501</c:v>
                </c:pt>
                <c:pt idx="18">
                  <c:v>106.53943540901599</c:v>
                </c:pt>
                <c:pt idx="19">
                  <c:v>106.194907422027</c:v>
                </c:pt>
                <c:pt idx="20">
                  <c:v>105.929349835195</c:v>
                </c:pt>
                <c:pt idx="21">
                  <c:v>106.36682628067</c:v>
                </c:pt>
                <c:pt idx="22">
                  <c:v>106.84344218209699</c:v>
                </c:pt>
                <c:pt idx="23">
                  <c:v>107.80963637411899</c:v>
                </c:pt>
                <c:pt idx="24">
                  <c:v>103.290812337695</c:v>
                </c:pt>
                <c:pt idx="25">
                  <c:v>104.53773093625099</c:v>
                </c:pt>
                <c:pt idx="26">
                  <c:v>103.764048211584</c:v>
                </c:pt>
                <c:pt idx="27">
                  <c:v>103.22701395074399</c:v>
                </c:pt>
                <c:pt idx="28">
                  <c:v>102.829783794706</c:v>
                </c:pt>
                <c:pt idx="29">
                  <c:v>103.512996913021</c:v>
                </c:pt>
                <c:pt idx="30">
                  <c:v>103.229591167405</c:v>
                </c:pt>
                <c:pt idx="31">
                  <c:v>103.602278930002</c:v>
                </c:pt>
                <c:pt idx="32">
                  <c:v>101.842438741704</c:v>
                </c:pt>
                <c:pt idx="33">
                  <c:v>101.477215152147</c:v>
                </c:pt>
                <c:pt idx="34">
                  <c:v>102.752391833803</c:v>
                </c:pt>
                <c:pt idx="35">
                  <c:v>104.361971708347</c:v>
                </c:pt>
                <c:pt idx="36">
                  <c:v>104.48433624167799</c:v>
                </c:pt>
                <c:pt idx="37">
                  <c:v>104.32269838576001</c:v>
                </c:pt>
                <c:pt idx="38">
                  <c:v>106.15145201877</c:v>
                </c:pt>
                <c:pt idx="39">
                  <c:v>105.463606666451</c:v>
                </c:pt>
                <c:pt idx="40">
                  <c:v>105.372983590052</c:v>
                </c:pt>
                <c:pt idx="41">
                  <c:v>105.91557166934599</c:v>
                </c:pt>
                <c:pt idx="42">
                  <c:v>105.664070291988</c:v>
                </c:pt>
                <c:pt idx="43">
                  <c:v>105.648656101336</c:v>
                </c:pt>
                <c:pt idx="44">
                  <c:v>104.85354489004099</c:v>
                </c:pt>
                <c:pt idx="45">
                  <c:v>105.854108726571</c:v>
                </c:pt>
                <c:pt idx="46">
                  <c:v>106.97676909035501</c:v>
                </c:pt>
                <c:pt idx="47">
                  <c:v>108.534953405805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31104"/>
        <c:axId val="50535744"/>
      </c:lineChart>
      <c:catAx>
        <c:axId val="53231104"/>
        <c:scaling>
          <c:orientation val="minMax"/>
        </c:scaling>
        <c:delete val="0"/>
        <c:axPos val="b"/>
        <c:majorTickMark val="out"/>
        <c:minorTickMark val="none"/>
        <c:tickLblPos val="nextTo"/>
        <c:crossAx val="50535744"/>
        <c:crosses val="autoZero"/>
        <c:auto val="1"/>
        <c:lblAlgn val="ctr"/>
        <c:lblOffset val="100"/>
        <c:noMultiLvlLbl val="0"/>
      </c:catAx>
      <c:valAx>
        <c:axId val="50535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231104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1380864"/>
        <c:axId val="132335296"/>
        <c:axId val="0"/>
      </c:bar3DChart>
      <c:catAx>
        <c:axId val="813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335296"/>
        <c:crosses val="autoZero"/>
        <c:auto val="1"/>
        <c:lblAlgn val="ctr"/>
        <c:lblOffset val="100"/>
        <c:noMultiLvlLbl val="0"/>
      </c:catAx>
      <c:valAx>
        <c:axId val="13233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80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81376"/>
        <c:axId val="132337024"/>
      </c:lineChart>
      <c:catAx>
        <c:axId val="8138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337024"/>
        <c:crosses val="autoZero"/>
        <c:auto val="1"/>
        <c:lblAlgn val="ctr"/>
        <c:lblOffset val="100"/>
        <c:noMultiLvlLbl val="0"/>
      </c:catAx>
      <c:valAx>
        <c:axId val="13233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13813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비행기별 총 비행시간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TOP 10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'Q7'!$B$1</c:f>
              <c:strCache>
                <c:ptCount val="1"/>
                <c:pt idx="0">
                  <c:v>airtime</c:v>
                </c:pt>
              </c:strCache>
            </c:strRef>
          </c:tx>
          <c:spPr>
            <a:gradFill>
              <a:gsLst>
                <a:gs pos="0">
                  <a:srgbClr val="03D4A8">
                    <a:alpha val="68000"/>
                    <a:lumMod val="97000"/>
                    <a:lumOff val="3000"/>
                  </a:srgb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c:spPr>
          <c:invertIfNegative val="0"/>
          <c:cat>
            <c:numRef>
              <c:f>'Q7'!$A$2:$A$11</c:f>
              <c:numCache>
                <c:formatCode>General</c:formatCode>
                <c:ptCount val="10"/>
                <c:pt idx="0">
                  <c:v>1</c:v>
                </c:pt>
                <c:pt idx="1">
                  <c:v>197</c:v>
                </c:pt>
                <c:pt idx="2">
                  <c:v>73</c:v>
                </c:pt>
                <c:pt idx="3">
                  <c:v>199</c:v>
                </c:pt>
                <c:pt idx="4">
                  <c:v>2</c:v>
                </c:pt>
                <c:pt idx="5">
                  <c:v>65</c:v>
                </c:pt>
                <c:pt idx="6">
                  <c:v>231</c:v>
                </c:pt>
                <c:pt idx="7">
                  <c:v>343</c:v>
                </c:pt>
                <c:pt idx="8">
                  <c:v>39</c:v>
                </c:pt>
                <c:pt idx="9">
                  <c:v>14</c:v>
                </c:pt>
              </c:numCache>
            </c:numRef>
          </c:cat>
          <c:val>
            <c:numRef>
              <c:f>'Q7'!$B$2:$B$11</c:f>
              <c:numCache>
                <c:formatCode>General</c:formatCode>
                <c:ptCount val="10"/>
                <c:pt idx="0">
                  <c:v>2965968</c:v>
                </c:pt>
                <c:pt idx="1">
                  <c:v>2612043</c:v>
                </c:pt>
                <c:pt idx="2">
                  <c:v>2348715</c:v>
                </c:pt>
                <c:pt idx="3">
                  <c:v>2347589</c:v>
                </c:pt>
                <c:pt idx="4">
                  <c:v>2320869</c:v>
                </c:pt>
                <c:pt idx="5">
                  <c:v>2311578</c:v>
                </c:pt>
                <c:pt idx="6">
                  <c:v>2267516</c:v>
                </c:pt>
                <c:pt idx="7">
                  <c:v>2259869</c:v>
                </c:pt>
                <c:pt idx="8">
                  <c:v>2258054</c:v>
                </c:pt>
                <c:pt idx="9">
                  <c:v>2235920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381888"/>
        <c:axId val="132338752"/>
        <c:axId val="0"/>
      </c:bar3DChart>
      <c:catAx>
        <c:axId val="8138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338752"/>
        <c:crosses val="autoZero"/>
        <c:auto val="1"/>
        <c:lblAlgn val="ctr"/>
        <c:lblOffset val="100"/>
        <c:noMultiLvlLbl val="0"/>
      </c:catAx>
      <c:valAx>
        <c:axId val="13233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38188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1643008"/>
        <c:axId val="50577408"/>
        <c:axId val="0"/>
      </c:bar3DChart>
      <c:catAx>
        <c:axId val="8164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77408"/>
        <c:crosses val="autoZero"/>
        <c:auto val="1"/>
        <c:lblAlgn val="ctr"/>
        <c:lblOffset val="100"/>
        <c:noMultiLvlLbl val="0"/>
      </c:catAx>
      <c:valAx>
        <c:axId val="50577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6430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요일별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평균</a:t>
            </a:r>
            <a:r>
              <a:rPr 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지연시간 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비행시간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'Q8'!$B$1</c:f>
              <c:strCache>
                <c:ptCount val="1"/>
                <c:pt idx="0">
                  <c:v>arrdelay</c:v>
                </c:pt>
              </c:strCache>
            </c:strRef>
          </c:tx>
          <c:invertIfNegative val="0"/>
          <c:cat>
            <c:strRef>
              <c:f>'Q8'!$A$2:$A$8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'Q8'!$B$2:$B$8</c:f>
              <c:numCache>
                <c:formatCode>General</c:formatCode>
                <c:ptCount val="7"/>
                <c:pt idx="0">
                  <c:v>6.24</c:v>
                </c:pt>
                <c:pt idx="1">
                  <c:v>5.0599999999999996</c:v>
                </c:pt>
                <c:pt idx="2">
                  <c:v>6.26</c:v>
                </c:pt>
                <c:pt idx="3">
                  <c:v>8.99</c:v>
                </c:pt>
                <c:pt idx="4">
                  <c:v>10.43</c:v>
                </c:pt>
                <c:pt idx="5">
                  <c:v>3.96</c:v>
                </c:pt>
                <c:pt idx="6">
                  <c:v>6.92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643520"/>
        <c:axId val="50579136"/>
      </c:barChart>
      <c:lineChart>
        <c:grouping val="standard"/>
        <c:varyColors val="0"/>
        <c:ser>
          <c:idx val="2"/>
          <c:order val="1"/>
          <c:tx>
            <c:strRef>
              <c:f>'Q8'!$C$1</c:f>
              <c:strCache>
                <c:ptCount val="1"/>
                <c:pt idx="0">
                  <c:v>airtime</c:v>
                </c:pt>
              </c:strCache>
            </c:strRef>
          </c:tx>
          <c:spPr>
            <a:ln cmpd="sng">
              <a:solidFill>
                <a:schemeClr val="accent5">
                  <a:lumMod val="75000"/>
                  <a:alpha val="75000"/>
                </a:schemeClr>
              </a:solidFill>
              <a:prstDash val="solid"/>
            </a:ln>
          </c:spPr>
          <c:marker>
            <c:symbol val="circle"/>
            <c:size val="6"/>
            <c:spPr>
              <a:solidFill>
                <a:schemeClr val="accent5">
                  <a:lumMod val="75000"/>
                </a:schemeClr>
              </a:solidFill>
            </c:spPr>
          </c:marker>
          <c:val>
            <c:numRef>
              <c:f>'Q8'!$C$2:$C$8</c:f>
              <c:numCache>
                <c:formatCode>General</c:formatCode>
                <c:ptCount val="7"/>
                <c:pt idx="0">
                  <c:v>104.33</c:v>
                </c:pt>
                <c:pt idx="1">
                  <c:v>104.42</c:v>
                </c:pt>
                <c:pt idx="2">
                  <c:v>104.41</c:v>
                </c:pt>
                <c:pt idx="3">
                  <c:v>104.56</c:v>
                </c:pt>
                <c:pt idx="4">
                  <c:v>104.45</c:v>
                </c:pt>
                <c:pt idx="5">
                  <c:v>107.56</c:v>
                </c:pt>
                <c:pt idx="6">
                  <c:v>105.68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642496"/>
        <c:axId val="50579712"/>
      </c:lineChart>
      <c:catAx>
        <c:axId val="8164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579136"/>
        <c:crosses val="autoZero"/>
        <c:auto val="1"/>
        <c:lblAlgn val="ctr"/>
        <c:lblOffset val="100"/>
        <c:noMultiLvlLbl val="0"/>
      </c:catAx>
      <c:valAx>
        <c:axId val="50579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643520"/>
        <c:crosses val="autoZero"/>
        <c:crossBetween val="between"/>
      </c:valAx>
      <c:valAx>
        <c:axId val="50579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81642496"/>
        <c:crosses val="max"/>
        <c:crossBetween val="between"/>
      </c:valAx>
      <c:catAx>
        <c:axId val="81642496"/>
        <c:scaling>
          <c:orientation val="minMax"/>
        </c:scaling>
        <c:delete val="1"/>
        <c:axPos val="b"/>
        <c:majorTickMark val="out"/>
        <c:minorTickMark val="none"/>
        <c:tickLblPos val="nextTo"/>
        <c:crossAx val="5057971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207680"/>
        <c:axId val="50581440"/>
        <c:axId val="0"/>
      </c:bar3DChart>
      <c:catAx>
        <c:axId val="832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81440"/>
        <c:crosses val="autoZero"/>
        <c:auto val="1"/>
        <c:lblAlgn val="ctr"/>
        <c:lblOffset val="100"/>
        <c:noMultiLvlLbl val="0"/>
      </c:catAx>
      <c:valAx>
        <c:axId val="50581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2076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일별 평균 지연시간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4559136655232497E-2"/>
          <c:y val="0.22089955018464977"/>
          <c:w val="0.94838484243508703"/>
          <c:h val="0.63076314734762817"/>
        </c:manualLayout>
      </c:layout>
      <c:lineChart>
        <c:grouping val="standard"/>
        <c:varyColors val="0"/>
        <c:ser>
          <c:idx val="1"/>
          <c:order val="0"/>
          <c:tx>
            <c:strRef>
              <c:f>'Q9'!$B$1</c:f>
              <c:strCache>
                <c:ptCount val="1"/>
                <c:pt idx="0">
                  <c:v>avg_arrdelay</c:v>
                </c:pt>
              </c:strCache>
            </c:strRef>
          </c:tx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'Q9'!$B$2:$B$32</c:f>
              <c:numCache>
                <c:formatCode>General</c:formatCode>
                <c:ptCount val="31"/>
                <c:pt idx="0">
                  <c:v>5.88</c:v>
                </c:pt>
                <c:pt idx="1">
                  <c:v>6.58</c:v>
                </c:pt>
                <c:pt idx="2">
                  <c:v>6.51</c:v>
                </c:pt>
                <c:pt idx="3">
                  <c:v>5.73</c:v>
                </c:pt>
                <c:pt idx="4">
                  <c:v>5.62</c:v>
                </c:pt>
                <c:pt idx="5">
                  <c:v>6.23</c:v>
                </c:pt>
                <c:pt idx="6">
                  <c:v>5.24</c:v>
                </c:pt>
                <c:pt idx="7">
                  <c:v>5.71</c:v>
                </c:pt>
                <c:pt idx="8">
                  <c:v>6.79</c:v>
                </c:pt>
                <c:pt idx="9">
                  <c:v>7.63</c:v>
                </c:pt>
                <c:pt idx="10">
                  <c:v>7.79</c:v>
                </c:pt>
                <c:pt idx="11">
                  <c:v>8.35</c:v>
                </c:pt>
                <c:pt idx="12">
                  <c:v>7.93</c:v>
                </c:pt>
                <c:pt idx="13">
                  <c:v>8.48</c:v>
                </c:pt>
                <c:pt idx="14">
                  <c:v>7.41</c:v>
                </c:pt>
                <c:pt idx="15">
                  <c:v>7.38</c:v>
                </c:pt>
                <c:pt idx="16">
                  <c:v>7.55</c:v>
                </c:pt>
                <c:pt idx="17">
                  <c:v>7.26</c:v>
                </c:pt>
                <c:pt idx="18">
                  <c:v>8.24</c:v>
                </c:pt>
                <c:pt idx="19">
                  <c:v>7.19</c:v>
                </c:pt>
                <c:pt idx="20">
                  <c:v>7.74</c:v>
                </c:pt>
                <c:pt idx="21">
                  <c:v>8.2799999999999994</c:v>
                </c:pt>
                <c:pt idx="22">
                  <c:v>7.15</c:v>
                </c:pt>
                <c:pt idx="23">
                  <c:v>5.97</c:v>
                </c:pt>
                <c:pt idx="24">
                  <c:v>6.15</c:v>
                </c:pt>
                <c:pt idx="25">
                  <c:v>7.18</c:v>
                </c:pt>
                <c:pt idx="26">
                  <c:v>6.48</c:v>
                </c:pt>
                <c:pt idx="27">
                  <c:v>6.81</c:v>
                </c:pt>
                <c:pt idx="28">
                  <c:v>5.56</c:v>
                </c:pt>
                <c:pt idx="29">
                  <c:v>5.74</c:v>
                </c:pt>
                <c:pt idx="30">
                  <c:v>6.61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208192"/>
        <c:axId val="50583168"/>
      </c:lineChart>
      <c:catAx>
        <c:axId val="83208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50583168"/>
        <c:crosses val="autoZero"/>
        <c:auto val="1"/>
        <c:lblAlgn val="ctr"/>
        <c:lblOffset val="100"/>
        <c:noMultiLvlLbl val="0"/>
      </c:catAx>
      <c:valAx>
        <c:axId val="505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3208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5279232"/>
        <c:axId val="54419456"/>
        <c:axId val="0"/>
      </c:bar3DChart>
      <c:catAx>
        <c:axId val="8527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19456"/>
        <c:crosses val="autoZero"/>
        <c:auto val="1"/>
        <c:lblAlgn val="ctr"/>
        <c:lblOffset val="100"/>
        <c:noMultiLvlLbl val="0"/>
      </c:catAx>
      <c:valAx>
        <c:axId val="5441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2792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209152"/>
        <c:axId val="85918848"/>
        <c:axId val="0"/>
      </c:bar3DChart>
      <c:catAx>
        <c:axId val="522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18848"/>
        <c:crosses val="autoZero"/>
        <c:auto val="1"/>
        <c:lblAlgn val="ctr"/>
        <c:lblOffset val="100"/>
        <c:noMultiLvlLbl val="0"/>
      </c:catAx>
      <c:valAx>
        <c:axId val="8591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2091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80256"/>
        <c:axId val="54421184"/>
      </c:lineChart>
      <c:catAx>
        <c:axId val="8528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21184"/>
        <c:crosses val="autoZero"/>
        <c:auto val="1"/>
        <c:lblAlgn val="ctr"/>
        <c:lblOffset val="100"/>
        <c:noMultiLvlLbl val="0"/>
      </c:catAx>
      <c:valAx>
        <c:axId val="54421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2802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노선별 평균 지연시간 </a:t>
            </a:r>
            <a:r>
              <a:rPr lang="en-US"/>
              <a:t>TOP 10</a:t>
            </a:r>
          </a:p>
        </c:rich>
      </c:tx>
      <c:layout/>
      <c:overlay val="0"/>
    </c:title>
    <c:autoTitleDeleted val="0"/>
    <c:view3D>
      <c:rotX val="0"/>
      <c:rotY val="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'Q10'!$D$1</c:f>
              <c:strCache>
                <c:ptCount val="1"/>
                <c:pt idx="0">
                  <c:v>avg_arrdelay</c:v>
                </c:pt>
              </c:strCache>
            </c:strRef>
          </c:tx>
          <c:invertIfNegative val="0"/>
          <c:cat>
            <c:strRef>
              <c:f>'Q10'!$C$2:$C$11</c:f>
              <c:strCache>
                <c:ptCount val="10"/>
                <c:pt idx="0">
                  <c:v>w-PSC</c:v>
                </c:pt>
                <c:pt idx="1">
                  <c:v>SAT-JFK</c:v>
                </c:pt>
                <c:pt idx="2">
                  <c:v>MEM-DSM</c:v>
                </c:pt>
                <c:pt idx="3">
                  <c:v>BNA-IAD</c:v>
                </c:pt>
                <c:pt idx="4">
                  <c:v>OKC-AUS</c:v>
                </c:pt>
                <c:pt idx="5">
                  <c:v>SJC-SFO</c:v>
                </c:pt>
                <c:pt idx="6">
                  <c:v>ORF-FLL</c:v>
                </c:pt>
                <c:pt idx="7">
                  <c:v>IAD-PBI</c:v>
                </c:pt>
                <c:pt idx="8">
                  <c:v>IAD-BWI</c:v>
                </c:pt>
                <c:pt idx="9">
                  <c:v>ACY-JFK</c:v>
                </c:pt>
              </c:strCache>
            </c:strRef>
          </c:cat>
          <c:val>
            <c:numRef>
              <c:f>'Q10'!$D$2:$D$11</c:f>
              <c:numCache>
                <c:formatCode>General</c:formatCode>
                <c:ptCount val="10"/>
                <c:pt idx="0">
                  <c:v>249</c:v>
                </c:pt>
                <c:pt idx="1">
                  <c:v>195</c:v>
                </c:pt>
                <c:pt idx="2">
                  <c:v>169</c:v>
                </c:pt>
                <c:pt idx="3">
                  <c:v>165</c:v>
                </c:pt>
                <c:pt idx="4">
                  <c:v>143</c:v>
                </c:pt>
                <c:pt idx="5">
                  <c:v>114</c:v>
                </c:pt>
                <c:pt idx="6">
                  <c:v>114</c:v>
                </c:pt>
                <c:pt idx="7">
                  <c:v>104</c:v>
                </c:pt>
                <c:pt idx="8">
                  <c:v>99</c:v>
                </c:pt>
                <c:pt idx="9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85280768"/>
        <c:axId val="54422912"/>
        <c:axId val="0"/>
      </c:bar3DChart>
      <c:catAx>
        <c:axId val="85280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ko-KR"/>
          </a:p>
        </c:txPr>
        <c:crossAx val="54422912"/>
        <c:crosses val="autoZero"/>
        <c:auto val="1"/>
        <c:lblAlgn val="ctr"/>
        <c:lblOffset val="100"/>
        <c:noMultiLvlLbl val="0"/>
      </c:catAx>
      <c:valAx>
        <c:axId val="54422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280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6020096"/>
        <c:axId val="54425216"/>
        <c:axId val="0"/>
      </c:bar3DChart>
      <c:catAx>
        <c:axId val="8602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25216"/>
        <c:crosses val="autoZero"/>
        <c:auto val="1"/>
        <c:lblAlgn val="ctr"/>
        <c:lblOffset val="100"/>
        <c:noMultiLvlLbl val="0"/>
      </c:catAx>
      <c:valAx>
        <c:axId val="54425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0200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020608"/>
        <c:axId val="54426944"/>
      </c:lineChart>
      <c:catAx>
        <c:axId val="86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26944"/>
        <c:crosses val="autoZero"/>
        <c:auto val="1"/>
        <c:lblAlgn val="ctr"/>
        <c:lblOffset val="100"/>
        <c:noMultiLvlLbl val="0"/>
      </c:catAx>
      <c:valAx>
        <c:axId val="54426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6020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노선별 평균비행시간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en-US" altLang="ko-KR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10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'Q11'!$D$1</c:f>
              <c:strCache>
                <c:ptCount val="1"/>
                <c:pt idx="0">
                  <c:v>airtime</c:v>
                </c:pt>
              </c:strCache>
            </c:strRef>
          </c:tx>
          <c:invertIfNegative val="0"/>
          <c:cat>
            <c:strRef>
              <c:f>'Q11'!$C$2:$C$11</c:f>
              <c:strCache>
                <c:ptCount val="10"/>
                <c:pt idx="0">
                  <c:v>EWR-HNL</c:v>
                </c:pt>
                <c:pt idx="1">
                  <c:v>DTW-HNL</c:v>
                </c:pt>
                <c:pt idx="2">
                  <c:v>ATL-HNL</c:v>
                </c:pt>
                <c:pt idx="3">
                  <c:v>HNL-EWR</c:v>
                </c:pt>
                <c:pt idx="4">
                  <c:v>STL-HNL</c:v>
                </c:pt>
                <c:pt idx="5">
                  <c:v>STL-OGG</c:v>
                </c:pt>
                <c:pt idx="6">
                  <c:v>ORD-HNL</c:v>
                </c:pt>
                <c:pt idx="7">
                  <c:v>MSP-HNL</c:v>
                </c:pt>
                <c:pt idx="8">
                  <c:v>HNL-DTW</c:v>
                </c:pt>
                <c:pt idx="9">
                  <c:v>HNL-ATL</c:v>
                </c:pt>
              </c:strCache>
            </c:strRef>
          </c:cat>
          <c:val>
            <c:numRef>
              <c:f>'Q11'!$D$2:$D$11</c:f>
              <c:numCache>
                <c:formatCode>General</c:formatCode>
                <c:ptCount val="10"/>
                <c:pt idx="0">
                  <c:v>589.91999999999996</c:v>
                </c:pt>
                <c:pt idx="1">
                  <c:v>541.12</c:v>
                </c:pt>
                <c:pt idx="2">
                  <c:v>524.66999999999996</c:v>
                </c:pt>
                <c:pt idx="3">
                  <c:v>524.14</c:v>
                </c:pt>
                <c:pt idx="4">
                  <c:v>509.5</c:v>
                </c:pt>
                <c:pt idx="5">
                  <c:v>504.98</c:v>
                </c:pt>
                <c:pt idx="6">
                  <c:v>502.57</c:v>
                </c:pt>
                <c:pt idx="7">
                  <c:v>474.94</c:v>
                </c:pt>
                <c:pt idx="8">
                  <c:v>472.58</c:v>
                </c:pt>
                <c:pt idx="9">
                  <c:v>472.18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1"/>
        <c:axId val="86021632"/>
        <c:axId val="126338176"/>
      </c:barChart>
      <c:catAx>
        <c:axId val="860216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6338176"/>
        <c:crosses val="autoZero"/>
        <c:auto val="1"/>
        <c:lblAlgn val="ctr"/>
        <c:lblOffset val="100"/>
        <c:noMultiLvlLbl val="0"/>
      </c:catAx>
      <c:valAx>
        <c:axId val="126338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6021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6023680"/>
        <c:axId val="126340480"/>
        <c:axId val="0"/>
      </c:bar3DChart>
      <c:catAx>
        <c:axId val="8602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340480"/>
        <c:crosses val="autoZero"/>
        <c:auto val="1"/>
        <c:lblAlgn val="ctr"/>
        <c:lblOffset val="100"/>
        <c:noMultiLvlLbl val="0"/>
      </c:catAx>
      <c:valAx>
        <c:axId val="126340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0236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4416"/>
        <c:axId val="126342208"/>
      </c:lineChart>
      <c:catAx>
        <c:axId val="8620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342208"/>
        <c:crosses val="autoZero"/>
        <c:auto val="1"/>
        <c:lblAlgn val="ctr"/>
        <c:lblOffset val="100"/>
        <c:noMultiLvlLbl val="0"/>
      </c:catAx>
      <c:valAx>
        <c:axId val="12634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6204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  <a:r>
              <a:rPr lang="ko-KR" alt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및 요일별 평균 비행시간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6113237732525002"/>
          <c:y val="0.16274290583647394"/>
          <c:w val="0.47519612913383313"/>
          <c:h val="0.77848567107829159"/>
        </c:manualLayout>
      </c:layout>
      <c:radarChart>
        <c:radarStyle val="marker"/>
        <c:varyColors val="0"/>
        <c:ser>
          <c:idx val="0"/>
          <c:order val="0"/>
          <c:tx>
            <c:strRef>
              <c:f>'Q12'!$D$1</c:f>
              <c:strCache>
                <c:ptCount val="1"/>
                <c:pt idx="0">
                  <c:v>avg_airtime</c:v>
                </c:pt>
              </c:strCache>
            </c:strRef>
          </c:tx>
          <c:cat>
            <c:strRef>
              <c:f>'Q12'!$C$2:$C$29</c:f>
              <c:strCache>
                <c:ptCount val="2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2000-1</c:v>
                </c:pt>
                <c:pt idx="8">
                  <c:v>2000-2</c:v>
                </c:pt>
                <c:pt idx="9">
                  <c:v>2000-3</c:v>
                </c:pt>
                <c:pt idx="10">
                  <c:v>2000-4</c:v>
                </c:pt>
                <c:pt idx="11">
                  <c:v>2000-5</c:v>
                </c:pt>
                <c:pt idx="12">
                  <c:v>2000-6</c:v>
                </c:pt>
                <c:pt idx="13">
                  <c:v>2000-7</c:v>
                </c:pt>
                <c:pt idx="14">
                  <c:v>2001-1</c:v>
                </c:pt>
                <c:pt idx="15">
                  <c:v>2001-2</c:v>
                </c:pt>
                <c:pt idx="16">
                  <c:v>2001-3</c:v>
                </c:pt>
                <c:pt idx="17">
                  <c:v>2001-4</c:v>
                </c:pt>
                <c:pt idx="18">
                  <c:v>2001-5</c:v>
                </c:pt>
                <c:pt idx="19">
                  <c:v>2001-6</c:v>
                </c:pt>
                <c:pt idx="20">
                  <c:v>2001-7</c:v>
                </c:pt>
                <c:pt idx="21">
                  <c:v>2002-1</c:v>
                </c:pt>
                <c:pt idx="22">
                  <c:v>2002-2</c:v>
                </c:pt>
                <c:pt idx="23">
                  <c:v>2002-3</c:v>
                </c:pt>
                <c:pt idx="24">
                  <c:v>2002-4</c:v>
                </c:pt>
                <c:pt idx="25">
                  <c:v>2002-5</c:v>
                </c:pt>
                <c:pt idx="26">
                  <c:v>2002-6</c:v>
                </c:pt>
                <c:pt idx="27">
                  <c:v>2002-7</c:v>
                </c:pt>
              </c:strCache>
            </c:strRef>
          </c:cat>
          <c:val>
            <c:numRef>
              <c:f>'Q12'!$D$2:$D$29</c:f>
              <c:numCache>
                <c:formatCode>General</c:formatCode>
                <c:ptCount val="28"/>
                <c:pt idx="0">
                  <c:v>104.02</c:v>
                </c:pt>
                <c:pt idx="1">
                  <c:v>104.09</c:v>
                </c:pt>
                <c:pt idx="2">
                  <c:v>104.13</c:v>
                </c:pt>
                <c:pt idx="3">
                  <c:v>104.15</c:v>
                </c:pt>
                <c:pt idx="4">
                  <c:v>104.02</c:v>
                </c:pt>
                <c:pt idx="5">
                  <c:v>107.56</c:v>
                </c:pt>
                <c:pt idx="6">
                  <c:v>105.38</c:v>
                </c:pt>
                <c:pt idx="7">
                  <c:v>105.9</c:v>
                </c:pt>
                <c:pt idx="8">
                  <c:v>105.82</c:v>
                </c:pt>
                <c:pt idx="9">
                  <c:v>105.81</c:v>
                </c:pt>
                <c:pt idx="10">
                  <c:v>105.97</c:v>
                </c:pt>
                <c:pt idx="11">
                  <c:v>105.83</c:v>
                </c:pt>
                <c:pt idx="12">
                  <c:v>108.9</c:v>
                </c:pt>
                <c:pt idx="13">
                  <c:v>107.26</c:v>
                </c:pt>
                <c:pt idx="14">
                  <c:v>102.48</c:v>
                </c:pt>
                <c:pt idx="15">
                  <c:v>102.6</c:v>
                </c:pt>
                <c:pt idx="16">
                  <c:v>102.72</c:v>
                </c:pt>
                <c:pt idx="17">
                  <c:v>103.02</c:v>
                </c:pt>
                <c:pt idx="18">
                  <c:v>102.93</c:v>
                </c:pt>
                <c:pt idx="19">
                  <c:v>105.49</c:v>
                </c:pt>
                <c:pt idx="20">
                  <c:v>103.64</c:v>
                </c:pt>
                <c:pt idx="21">
                  <c:v>105.09</c:v>
                </c:pt>
                <c:pt idx="22">
                  <c:v>105.27</c:v>
                </c:pt>
                <c:pt idx="23">
                  <c:v>105.08</c:v>
                </c:pt>
                <c:pt idx="24">
                  <c:v>105.19</c:v>
                </c:pt>
                <c:pt idx="25">
                  <c:v>105.1</c:v>
                </c:pt>
                <c:pt idx="26">
                  <c:v>108.45</c:v>
                </c:pt>
                <c:pt idx="27">
                  <c:v>106.57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04928"/>
        <c:axId val="126343936"/>
      </c:radarChart>
      <c:catAx>
        <c:axId val="8620492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26343936"/>
        <c:crosses val="autoZero"/>
        <c:auto val="1"/>
        <c:lblAlgn val="ctr"/>
        <c:lblOffset val="100"/>
        <c:noMultiLvlLbl val="0"/>
      </c:catAx>
      <c:valAx>
        <c:axId val="12634393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86204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639359054076134"/>
          <c:y val="0.1099164533090044"/>
          <c:w val="0.12909011327808934"/>
          <c:h val="4.96713370347750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'Q2'!$B$1</c:f>
              <c:strCache>
                <c:ptCount val="1"/>
                <c:pt idx="0">
                  <c:v>cancelled</c:v>
                </c:pt>
              </c:strCache>
            </c:strRef>
          </c:tx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8249762971320338E-2"/>
                  <c:y val="-6.36754988396331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'Q2'!$A$2:$A$12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</c:numCache>
            </c:numRef>
          </c:cat>
          <c:val>
            <c:numRef>
              <c:f>'Q2'!$B$2:$B$12</c:f>
              <c:numCache>
                <c:formatCode>General</c:formatCode>
                <c:ptCount val="11"/>
                <c:pt idx="0">
                  <c:v>1890567</c:v>
                </c:pt>
                <c:pt idx="1">
                  <c:v>1739485</c:v>
                </c:pt>
                <c:pt idx="2">
                  <c:v>1928226</c:v>
                </c:pt>
                <c:pt idx="3">
                  <c:v>1866211</c:v>
                </c:pt>
                <c:pt idx="4">
                  <c:v>1920949</c:v>
                </c:pt>
                <c:pt idx="5">
                  <c:v>1900130</c:v>
                </c:pt>
                <c:pt idx="6">
                  <c:v>1961402</c:v>
                </c:pt>
                <c:pt idx="7">
                  <c:v>1982030</c:v>
                </c:pt>
                <c:pt idx="8">
                  <c:v>1844042</c:v>
                </c:pt>
                <c:pt idx="9">
                  <c:v>1854441</c:v>
                </c:pt>
                <c:pt idx="10">
                  <c:v>1807976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09664"/>
        <c:axId val="85959232"/>
      </c:lineChart>
      <c:catAx>
        <c:axId val="522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59232"/>
        <c:crosses val="autoZero"/>
        <c:auto val="1"/>
        <c:lblAlgn val="ctr"/>
        <c:lblOffset val="100"/>
        <c:noMultiLvlLbl val="0"/>
      </c:catAx>
      <c:valAx>
        <c:axId val="85959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2209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389376"/>
        <c:axId val="85961536"/>
        <c:axId val="0"/>
      </c:bar3DChart>
      <c:catAx>
        <c:axId val="523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61536"/>
        <c:crosses val="autoZero"/>
        <c:auto val="1"/>
        <c:lblAlgn val="ctr"/>
        <c:lblOffset val="100"/>
        <c:noMultiLvlLbl val="0"/>
      </c:catAx>
      <c:valAx>
        <c:axId val="85961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3893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89888"/>
        <c:axId val="85963264"/>
      </c:lineChart>
      <c:catAx>
        <c:axId val="5238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63264"/>
        <c:crosses val="autoZero"/>
        <c:auto val="1"/>
        <c:lblAlgn val="ctr"/>
        <c:lblOffset val="100"/>
        <c:noMultiLvlLbl val="0"/>
      </c:catAx>
      <c:valAx>
        <c:axId val="8596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23898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월별 총 비행거리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'Q4'!$B$1</c:f>
              <c:strCache>
                <c:ptCount val="1"/>
                <c:pt idx="0">
                  <c:v>sum_distance</c:v>
                </c:pt>
              </c:strCache>
            </c:strRef>
          </c:tx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'Q4'!$A$2:$A$13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'Q4'!$B$2:$B$13</c:f>
              <c:numCache>
                <c:formatCode>General</c:formatCode>
                <c:ptCount val="12"/>
                <c:pt idx="0">
                  <c:v>1398372516</c:v>
                </c:pt>
                <c:pt idx="1">
                  <c:v>1289546437</c:v>
                </c:pt>
                <c:pt idx="2">
                  <c:v>1437277380</c:v>
                </c:pt>
                <c:pt idx="3">
                  <c:v>1393515766</c:v>
                </c:pt>
                <c:pt idx="4">
                  <c:v>1439576642</c:v>
                </c:pt>
                <c:pt idx="5">
                  <c:v>1439218701</c:v>
                </c:pt>
                <c:pt idx="6">
                  <c:v>1495811218</c:v>
                </c:pt>
                <c:pt idx="7">
                  <c:v>1510476581</c:v>
                </c:pt>
                <c:pt idx="8">
                  <c:v>1390326669</c:v>
                </c:pt>
                <c:pt idx="9">
                  <c:v>1392719209</c:v>
                </c:pt>
                <c:pt idx="10">
                  <c:v>1321281118</c:v>
                </c:pt>
                <c:pt idx="11">
                  <c:v>1371866913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90400"/>
        <c:axId val="85964992"/>
      </c:lineChart>
      <c:catAx>
        <c:axId val="5239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64992"/>
        <c:crosses val="autoZero"/>
        <c:auto val="1"/>
        <c:lblAlgn val="ctr"/>
        <c:lblOffset val="100"/>
        <c:noMultiLvlLbl val="0"/>
      </c:catAx>
      <c:valAx>
        <c:axId val="8596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2390400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014016"/>
        <c:axId val="50528256"/>
        <c:axId val="0"/>
      </c:bar3DChart>
      <c:catAx>
        <c:axId val="530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28256"/>
        <c:crosses val="autoZero"/>
        <c:auto val="1"/>
        <c:lblAlgn val="ctr"/>
        <c:lblOffset val="100"/>
        <c:noMultiLvlLbl val="0"/>
      </c:catAx>
      <c:valAx>
        <c:axId val="50528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0140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연도별 비행 취소 건수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'Q5'!$B$1</c:f>
              <c:strCache>
                <c:ptCount val="1"/>
                <c:pt idx="0">
                  <c:v>cnt_cancel</c:v>
                </c:pt>
              </c:strCache>
            </c:strRef>
          </c:tx>
          <c:cat>
            <c:numRef>
              <c:f>'Q5'!$A$2:$A$5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'Q5'!$B$2:$B$5</c:f>
              <c:numCache>
                <c:formatCode>General</c:formatCode>
                <c:ptCount val="4"/>
                <c:pt idx="0">
                  <c:v>5527884</c:v>
                </c:pt>
                <c:pt idx="1">
                  <c:v>5683047</c:v>
                </c:pt>
                <c:pt idx="2">
                  <c:v>5967780</c:v>
                </c:pt>
                <c:pt idx="3">
                  <c:v>5271359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27520"/>
        <c:axId val="50529984"/>
      </c:lineChart>
      <c:catAx>
        <c:axId val="5322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29984"/>
        <c:crosses val="autoZero"/>
        <c:auto val="1"/>
        <c:lblAlgn val="ctr"/>
        <c:lblOffset val="100"/>
        <c:noMultiLvlLbl val="0"/>
      </c:catAx>
      <c:valAx>
        <c:axId val="50529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3227520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229568"/>
        <c:axId val="50532288"/>
        <c:axId val="0"/>
      </c:bar3DChart>
      <c:catAx>
        <c:axId val="5322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32288"/>
        <c:crosses val="autoZero"/>
        <c:auto val="1"/>
        <c:lblAlgn val="ctr"/>
        <c:lblOffset val="100"/>
        <c:noMultiLvlLbl val="0"/>
      </c:catAx>
      <c:valAx>
        <c:axId val="50532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2295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3E1C-3A12-4FAF-9B20-1382A4191E66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40662-ECDD-4E63-A4C0-02E19CC9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40662-ECDD-4E63-A4C0-02E19CC9F5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99196" y="3052626"/>
            <a:ext cx="5145608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HIVE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예제문제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Table</a:t>
            </a:r>
          </a:p>
          <a:p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임원기</a:t>
            </a:r>
            <a:endParaRPr lang="ko-KR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중반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지연시간이 높게 나타나는 경향이 있음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1962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Q9.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매월 중 일별로 지연시간의 차이가 있는지 살피시오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55033"/>
              </p:ext>
            </p:extLst>
          </p:nvPr>
        </p:nvGraphicFramePr>
        <p:xfrm>
          <a:off x="557808" y="1293044"/>
          <a:ext cx="8190656" cy="447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타원 2"/>
          <p:cNvSpPr/>
          <p:nvPr/>
        </p:nvSpPr>
        <p:spPr>
          <a:xfrm>
            <a:off x="2699792" y="1844824"/>
            <a:ext cx="3744416" cy="144016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지연시간이 가장 긴 노선은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W-PSC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</a:t>
            </a:r>
            <a:endParaRPr lang="ko-KR" altLang="en-US" sz="1800" dirty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62906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Q10.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평균지연시간이 가장 긴 노선을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76438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437911"/>
              </p:ext>
            </p:extLst>
          </p:nvPr>
        </p:nvGraphicFramePr>
        <p:xfrm>
          <a:off x="557808" y="1297608"/>
          <a:ext cx="8028384" cy="457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3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비행시간이 가장 긴 노선은 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EWR-HNL</a:t>
            </a:r>
            <a:endParaRPr lang="ko-KR" altLang="en-US" sz="18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89616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평균비행시간이 가장 긴 노선을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962864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31025"/>
              </p:ext>
            </p:extLst>
          </p:nvPr>
        </p:nvGraphicFramePr>
        <p:xfrm>
          <a:off x="550416" y="1421606"/>
          <a:ext cx="8035776" cy="4342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5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88392" y="6105253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토요일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(6)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평균비행시간이 길다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306423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Q12.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 및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요일별로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비행시간의 차이가 있는지 살피시오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563656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55822"/>
              </p:ext>
            </p:extLst>
          </p:nvPr>
        </p:nvGraphicFramePr>
        <p:xfrm>
          <a:off x="557808" y="1150619"/>
          <a:ext cx="8028384" cy="490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10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지연을 일으킨 비행기는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837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비행기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863906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최대 지연을 일으킨 비행기를 찾아내시오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많이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취소된 비행일정은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en-US" altLang="ko-KR" sz="18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적게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취소된 비행일정은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23935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Q2.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가장 많이 취소된 비행일정은 몇 월에 주로 나타나는가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982117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/>
          <p:cNvSpPr/>
          <p:nvPr/>
        </p:nvSpPr>
        <p:spPr>
          <a:xfrm>
            <a:off x="5720855" y="1988840"/>
            <a:ext cx="654618" cy="377537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310805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누락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비행일정이 주로 취소되는 원인은 무엇인가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1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비행거리가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긴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월은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이며 가장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짧은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월은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en-US" altLang="ko-KR" sz="18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겨울철 보다 여름철에 비행기 이용객이 많은 것으로 보임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383870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Q4.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월별 비행거리가 차이가 있는지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83122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840904"/>
              </p:ext>
            </p:extLst>
          </p:nvPr>
        </p:nvGraphicFramePr>
        <p:xfrm>
          <a:off x="718716" y="1412776"/>
          <a:ext cx="7902624" cy="435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68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2001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년까지 비행 취소가 증가하다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2002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년에 감소하는 추세를 보임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44458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Q5.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취소 비행건수를 비교하시오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829442"/>
              </p:ext>
            </p:extLst>
          </p:nvPr>
        </p:nvGraphicFramePr>
        <p:xfrm>
          <a:off x="557808" y="1484784"/>
          <a:ext cx="8118648" cy="427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2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10~12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평균 비행시간이 증가한다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7461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Q6.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비행시간을 년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및 월별로 하여 평균시간으로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726466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251422"/>
              </p:ext>
            </p:extLst>
          </p:nvPr>
        </p:nvGraphicFramePr>
        <p:xfrm>
          <a:off x="557808" y="1268760"/>
          <a:ext cx="8118648" cy="449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66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년간 가장 많은 비행을 한 비행기는 </a:t>
            </a:r>
            <a:r>
              <a:rPr lang="en-US" altLang="ko-KR" sz="1800" dirty="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800" dirty="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비행기</a:t>
            </a:r>
            <a:endParaRPr lang="ko-KR" altLang="en-US" sz="1800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832809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Q7.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비행기별 비행시간을 큰 순서부터 나열하시오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063564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715719"/>
              </p:ext>
            </p:extLst>
          </p:nvPr>
        </p:nvGraphicFramePr>
        <p:xfrm>
          <a:off x="557808" y="1268760"/>
          <a:ext cx="8028384" cy="449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5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지연시간이 가장 긴 요일은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금요일</a:t>
            </a:r>
            <a:endParaRPr lang="en-US" altLang="ko-KR" sz="1800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비행시간은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주말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높은 경향을 보임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719154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Q8.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요일별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지연시간 및 비행시간의 차이를 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994279"/>
              </p:ext>
            </p:extLst>
          </p:nvPr>
        </p:nvGraphicFramePr>
        <p:xfrm>
          <a:off x="557808" y="1412776"/>
          <a:ext cx="8190656" cy="435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3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324</Words>
  <Application>Microsoft Office PowerPoint</Application>
  <PresentationFormat>화면 슬라이드 쇼(4:3)</PresentationFormat>
  <Paragraphs>61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Hadoop_hive _190920_example</dc:title>
  <dc:creator>709-000</dc:creator>
  <cp:lastModifiedBy>709-000</cp:lastModifiedBy>
  <cp:revision>11</cp:revision>
  <dcterms:created xsi:type="dcterms:W3CDTF">2019-09-20T06:06:39Z</dcterms:created>
  <dcterms:modified xsi:type="dcterms:W3CDTF">2019-09-20T08:43:27Z</dcterms:modified>
</cp:coreProperties>
</file>