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5" r:id="rId2"/>
    <p:sldId id="313" r:id="rId3"/>
    <p:sldId id="305" r:id="rId4"/>
    <p:sldId id="312" r:id="rId5"/>
    <p:sldId id="306" r:id="rId6"/>
    <p:sldId id="309" r:id="rId7"/>
    <p:sldId id="269" r:id="rId8"/>
  </p:sldIdLst>
  <p:sldSz cx="9144000" cy="6858000" type="screen4x3"/>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E5663"/>
    <a:srgbClr val="FB5A66"/>
    <a:srgbClr val="35A7E0"/>
    <a:srgbClr val="E5F5FD"/>
    <a:srgbClr val="F6FBFF"/>
    <a:srgbClr val="D9F4FC"/>
    <a:srgbClr val="65B1E2"/>
    <a:srgbClr val="C1E5F8"/>
    <a:srgbClr val="D5E1E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745" autoAdjust="0"/>
    <p:restoredTop sz="95263" autoAdjust="0"/>
  </p:normalViewPr>
  <p:slideViewPr>
    <p:cSldViewPr>
      <p:cViewPr>
        <p:scale>
          <a:sx n="100" d="100"/>
          <a:sy n="100" d="100"/>
        </p:scale>
        <p:origin x="-78" y="816"/>
      </p:cViewPr>
      <p:guideLst>
        <p:guide orient="horz" pos="2160"/>
        <p:guide pos="2880"/>
      </p:guideLst>
    </p:cSldViewPr>
  </p:slideViewPr>
  <p:outlineViewPr>
    <p:cViewPr>
      <p:scale>
        <a:sx n="33" d="100"/>
        <a:sy n="33" d="100"/>
      </p:scale>
      <p:origin x="0" y="614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9D4F783-F107-4D58-976D-50EE4C269660}" type="datetimeFigureOut">
              <a:rPr lang="zh-CN" altLang="en-US" smtClean="0"/>
              <a:pPr/>
              <a:t>2016/6/7</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324A235-9805-473E-B1EC-FAF5C1A40CDD}" type="slidenum">
              <a:rPr lang="zh-CN" altLang="en-US" smtClean="0"/>
              <a:pPr/>
              <a:t>‹#›</a:t>
            </a:fld>
            <a:endParaRPr lang="zh-CN" altLang="en-US"/>
          </a:p>
        </p:txBody>
      </p:sp>
    </p:spTree>
    <p:extLst>
      <p:ext uri="{BB962C8B-B14F-4D97-AF65-F5344CB8AC3E}">
        <p14:creationId xmlns:p14="http://schemas.microsoft.com/office/powerpoint/2010/main" xmlns="" val="217970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24A235-9805-473E-B1EC-FAF5C1A40CDD}" type="slidenum">
              <a:rPr lang="zh-CN" altLang="en-US" smtClean="0"/>
              <a:pPr/>
              <a:t>1</a:t>
            </a:fld>
            <a:endParaRPr lang="zh-CN" altLang="en-US"/>
          </a:p>
        </p:txBody>
      </p:sp>
    </p:spTree>
    <p:extLst>
      <p:ext uri="{BB962C8B-B14F-4D97-AF65-F5344CB8AC3E}">
        <p14:creationId xmlns:p14="http://schemas.microsoft.com/office/powerpoint/2010/main" xmlns="" val="37631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24A235-9805-473E-B1EC-FAF5C1A40CDD}" type="slidenum">
              <a:rPr lang="zh-CN" altLang="en-US" smtClean="0"/>
              <a:pPr/>
              <a:t>3</a:t>
            </a:fld>
            <a:endParaRPr lang="zh-CN" altLang="en-US"/>
          </a:p>
        </p:txBody>
      </p:sp>
    </p:spTree>
    <p:extLst>
      <p:ext uri="{BB962C8B-B14F-4D97-AF65-F5344CB8AC3E}">
        <p14:creationId xmlns:p14="http://schemas.microsoft.com/office/powerpoint/2010/main" xmlns="" val="1742498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蓝色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4" name="图片 3" descr="云计算开源产业联盟logo横式.jpg"/>
          <p:cNvPicPr>
            <a:picLocks noChangeAspect="1"/>
          </p:cNvPicPr>
          <p:nvPr userDrawn="1"/>
        </p:nvPicPr>
        <p:blipFill>
          <a:blip r:embed="rId3"/>
          <a:srcRect l="21875" t="28792" r="21874" b="52120"/>
          <a:stretch>
            <a:fillRect/>
          </a:stretch>
        </p:blipFill>
        <p:spPr>
          <a:xfrm>
            <a:off x="5500694" y="428604"/>
            <a:ext cx="3071834" cy="767959"/>
          </a:xfrm>
          <a:prstGeom prst="rect">
            <a:avLst/>
          </a:prstGeom>
        </p:spPr>
      </p:pic>
    </p:spTree>
    <p:extLst>
      <p:ext uri="{BB962C8B-B14F-4D97-AF65-F5344CB8AC3E}">
        <p14:creationId xmlns:p14="http://schemas.microsoft.com/office/powerpoint/2010/main" xmlns="" val="231877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橙色1">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6047365" y="604045"/>
            <a:ext cx="2650330" cy="312360"/>
          </a:xfrm>
          <a:prstGeom prst="rect">
            <a:avLst/>
          </a:prstGeom>
        </p:spPr>
      </p:pic>
    </p:spTree>
    <p:extLst>
      <p:ext uri="{BB962C8B-B14F-4D97-AF65-F5344CB8AC3E}">
        <p14:creationId xmlns:p14="http://schemas.microsoft.com/office/powerpoint/2010/main" xmlns="" val="1181690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水印">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9" name="文本框 8"/>
          <p:cNvSpPr txBox="1"/>
          <p:nvPr userDrawn="1"/>
        </p:nvSpPr>
        <p:spPr>
          <a:xfrm rot="20242101">
            <a:off x="215978" y="1124631"/>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1" name="文本框 10"/>
          <p:cNvSpPr txBox="1"/>
          <p:nvPr userDrawn="1"/>
        </p:nvSpPr>
        <p:spPr>
          <a:xfrm rot="20242101">
            <a:off x="4225641" y="2382770"/>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2" name="文本框 11"/>
          <p:cNvSpPr txBox="1"/>
          <p:nvPr userDrawn="1"/>
        </p:nvSpPr>
        <p:spPr>
          <a:xfrm rot="20242101">
            <a:off x="6907917" y="5843158"/>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3" name="文本框 12"/>
          <p:cNvSpPr txBox="1"/>
          <p:nvPr userDrawn="1"/>
        </p:nvSpPr>
        <p:spPr>
          <a:xfrm rot="20242101">
            <a:off x="6426637" y="1465157"/>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4" name="文本框 13"/>
          <p:cNvSpPr txBox="1"/>
          <p:nvPr userDrawn="1"/>
        </p:nvSpPr>
        <p:spPr>
          <a:xfrm rot="20242101">
            <a:off x="6082230" y="3118751"/>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7" name="文本框 16"/>
          <p:cNvSpPr txBox="1"/>
          <p:nvPr userDrawn="1"/>
        </p:nvSpPr>
        <p:spPr>
          <a:xfrm rot="20242101">
            <a:off x="5323931" y="5045498"/>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19" name="文本框 18"/>
          <p:cNvSpPr txBox="1"/>
          <p:nvPr userDrawn="1"/>
        </p:nvSpPr>
        <p:spPr>
          <a:xfrm rot="20242101">
            <a:off x="7524927" y="4127885"/>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0" name="文本框 19"/>
          <p:cNvSpPr txBox="1"/>
          <p:nvPr userDrawn="1"/>
        </p:nvSpPr>
        <p:spPr>
          <a:xfrm rot="20242101">
            <a:off x="433976" y="2397933"/>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1" name="文本框 20"/>
          <p:cNvSpPr txBox="1"/>
          <p:nvPr userDrawn="1"/>
        </p:nvSpPr>
        <p:spPr>
          <a:xfrm rot="20242101">
            <a:off x="2634972" y="1480320"/>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2" name="文本框 21"/>
          <p:cNvSpPr txBox="1"/>
          <p:nvPr userDrawn="1"/>
        </p:nvSpPr>
        <p:spPr>
          <a:xfrm rot="20242101">
            <a:off x="-197883" y="4226973"/>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3" name="文本框 22"/>
          <p:cNvSpPr txBox="1"/>
          <p:nvPr userDrawn="1"/>
        </p:nvSpPr>
        <p:spPr>
          <a:xfrm rot="20242101">
            <a:off x="2003113" y="3309360"/>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4" name="文本框 23"/>
          <p:cNvSpPr txBox="1"/>
          <p:nvPr userDrawn="1"/>
        </p:nvSpPr>
        <p:spPr>
          <a:xfrm rot="20242101">
            <a:off x="1658706" y="4962954"/>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5" name="文本框 24"/>
          <p:cNvSpPr txBox="1"/>
          <p:nvPr userDrawn="1"/>
        </p:nvSpPr>
        <p:spPr>
          <a:xfrm rot="20242101">
            <a:off x="3859702" y="4045341"/>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6" name="文本框 25"/>
          <p:cNvSpPr txBox="1"/>
          <p:nvPr userDrawn="1"/>
        </p:nvSpPr>
        <p:spPr>
          <a:xfrm rot="20242101">
            <a:off x="900407" y="6889701"/>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7" name="文本框 26"/>
          <p:cNvSpPr txBox="1"/>
          <p:nvPr userDrawn="1"/>
        </p:nvSpPr>
        <p:spPr>
          <a:xfrm rot="20242101">
            <a:off x="3101403" y="5972088"/>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29" name="文本框 28"/>
          <p:cNvSpPr txBox="1"/>
          <p:nvPr userDrawn="1"/>
        </p:nvSpPr>
        <p:spPr>
          <a:xfrm rot="20242101">
            <a:off x="-542289" y="5905216"/>
            <a:ext cx="1872208" cy="720080"/>
          </a:xfrm>
          <a:prstGeom prst="rect">
            <a:avLst/>
          </a:prstGeom>
        </p:spPr>
        <p:txBody>
          <a:bodyPr vert="horz" wrap="square" lIns="91440" tIns="45720" rIns="91440" bIns="45720" rtlCol="0" anchor="ctr">
            <a:normAutofit/>
          </a:bodyPr>
          <a:lstStyle/>
          <a:p>
            <a:pPr algn="ctr"/>
            <a:r>
              <a:rPr lang="en-US" altLang="zh-CN" sz="3600" b="1" dirty="0" smtClean="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rPr>
              <a:t>CAICT</a:t>
            </a:r>
            <a:endParaRPr lang="zh-CN" altLang="en-US" sz="3600" b="1" dirty="0">
              <a:solidFill>
                <a:schemeClr val="bg1">
                  <a:lumMod val="95000"/>
                </a:schemeClr>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30" name="矩形 29"/>
          <p:cNvSpPr/>
          <p:nvPr userDrawn="1"/>
        </p:nvSpPr>
        <p:spPr>
          <a:xfrm>
            <a:off x="3448" y="6531429"/>
            <a:ext cx="9144000" cy="351621"/>
          </a:xfrm>
          <a:prstGeom prst="rect">
            <a:avLst/>
          </a:prstGeom>
          <a:gradFill>
            <a:gsLst>
              <a:gs pos="0">
                <a:schemeClr val="bg1"/>
              </a:gs>
              <a:gs pos="6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userDrawn="1"/>
        </p:nvSpPr>
        <p:spPr>
          <a:xfrm>
            <a:off x="3923928" y="6551578"/>
            <a:ext cx="1715534" cy="276999"/>
          </a:xfrm>
          <a:prstGeom prst="rect">
            <a:avLst/>
          </a:prstGeom>
          <a:noFill/>
        </p:spPr>
        <p:txBody>
          <a:bodyPr wrap="none" rtlCol="0">
            <a:spAutoFit/>
          </a:bodyPr>
          <a:lstStyle/>
          <a:p>
            <a:r>
              <a:rPr lang="en-US" altLang="zh-CN" sz="12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rPr>
              <a:t>http://www.caict.ac.cn/</a:t>
            </a:r>
            <a:endParaRPr lang="zh-CN" altLang="en-US" sz="1200" dirty="0">
              <a:solidFill>
                <a:prstClr val="black"/>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32" name="图片 31"/>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323528" y="6580974"/>
            <a:ext cx="1787217" cy="210636"/>
          </a:xfrm>
          <a:prstGeom prst="rect">
            <a:avLst/>
          </a:prstGeom>
        </p:spPr>
      </p:pic>
      <p:sp>
        <p:nvSpPr>
          <p:cNvPr id="33" name="灯片编号占位符 5"/>
          <p:cNvSpPr txBox="1">
            <a:spLocks/>
          </p:cNvSpPr>
          <p:nvPr userDrawn="1"/>
        </p:nvSpPr>
        <p:spPr>
          <a:xfrm>
            <a:off x="6732240" y="6492875"/>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5453554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白板">
    <p:spTree>
      <p:nvGrpSpPr>
        <p:cNvPr id="1" name=""/>
        <p:cNvGrpSpPr/>
        <p:nvPr/>
      </p:nvGrpSpPr>
      <p:grpSpPr>
        <a:xfrm>
          <a:off x="0" y="0"/>
          <a:ext cx="0" cy="0"/>
          <a:chOff x="0" y="0"/>
          <a:chExt cx="0" cy="0"/>
        </a:xfrm>
      </p:grpSpPr>
      <p:pic>
        <p:nvPicPr>
          <p:cNvPr id="11" name="图片 10" descr="云计算开源产业联盟logo2016.3.7-01.jpg"/>
          <p:cNvPicPr>
            <a:picLocks noChangeAspect="1"/>
          </p:cNvPicPr>
          <p:nvPr userDrawn="1"/>
        </p:nvPicPr>
        <p:blipFill>
          <a:blip r:embed="rId2"/>
          <a:srcRect l="37500" t="23491" r="37109" b="50000"/>
          <a:stretch>
            <a:fillRect/>
          </a:stretch>
        </p:blipFill>
        <p:spPr>
          <a:xfrm>
            <a:off x="0" y="285728"/>
            <a:ext cx="928694" cy="714380"/>
          </a:xfrm>
          <a:prstGeom prst="rect">
            <a:avLst/>
          </a:prstGeom>
        </p:spPr>
      </p:pic>
      <p:sp>
        <p:nvSpPr>
          <p:cNvPr id="2" name="标题 1"/>
          <p:cNvSpPr>
            <a:spLocks noGrp="1"/>
          </p:cNvSpPr>
          <p:nvPr>
            <p:ph type="title"/>
          </p:nvPr>
        </p:nvSpPr>
        <p:spPr>
          <a:xfrm>
            <a:off x="842994" y="274638"/>
            <a:ext cx="8229600" cy="778098"/>
          </a:xfrm>
        </p:spPr>
        <p:txBody>
          <a:bodyPr/>
          <a:lstStyle/>
          <a:p>
            <a:r>
              <a:rPr lang="zh-CN" altLang="en-US" smtClean="0"/>
              <a:t>单击此处编辑母版标题样式</a:t>
            </a:r>
            <a:endParaRPr lang="zh-CN" altLang="en-US"/>
          </a:p>
        </p:txBody>
      </p:sp>
      <p:sp>
        <p:nvSpPr>
          <p:cNvPr id="7" name="矩形 6"/>
          <p:cNvSpPr/>
          <p:nvPr userDrawn="1"/>
        </p:nvSpPr>
        <p:spPr>
          <a:xfrm>
            <a:off x="3448" y="6531429"/>
            <a:ext cx="9144000" cy="351621"/>
          </a:xfrm>
          <a:prstGeom prst="rect">
            <a:avLst/>
          </a:prstGeom>
          <a:gradFill>
            <a:gsLst>
              <a:gs pos="0">
                <a:schemeClr val="bg1"/>
              </a:gs>
              <a:gs pos="60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5"/>
          <p:cNvSpPr txBox="1">
            <a:spLocks/>
          </p:cNvSpPr>
          <p:nvPr userDrawn="1"/>
        </p:nvSpPr>
        <p:spPr>
          <a:xfrm>
            <a:off x="6732240" y="6492875"/>
            <a:ext cx="21336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xmlns="" val="782828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封底-蓝色">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35872652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橙色">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9999562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cxnSp>
        <p:nvCxnSpPr>
          <p:cNvPr id="4" name="直接连接符 9"/>
          <p:cNvCxnSpPr>
            <a:cxnSpLocks noChangeShapeType="1"/>
          </p:cNvCxnSpPr>
          <p:nvPr/>
        </p:nvCxnSpPr>
        <p:spPr bwMode="auto">
          <a:xfrm>
            <a:off x="0" y="976313"/>
            <a:ext cx="9144000" cy="1587"/>
          </a:xfrm>
          <a:prstGeom prst="line">
            <a:avLst/>
          </a:prstGeom>
          <a:ln w="19050" cmpd="sng">
            <a:solidFill>
              <a:schemeClr val="tx2"/>
            </a:solidFill>
            <a:headEnd/>
            <a:tailEnd/>
          </a:ln>
        </p:spPr>
        <p:style>
          <a:lnRef idx="1">
            <a:schemeClr val="dk1"/>
          </a:lnRef>
          <a:fillRef idx="0">
            <a:schemeClr val="dk1"/>
          </a:fillRef>
          <a:effectRef idx="0">
            <a:schemeClr val="dk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cSld>
  <p:clrMapOvr>
    <a:masterClrMapping/>
  </p:clrMapOvr>
  <p:transition spd="slow"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79101C8-AE1E-4CD1-A7E6-8DDD5106CFB3}" type="datetimeFigureOut">
              <a:rPr lang="zh-CN" altLang="en-US" smtClean="0"/>
              <a:pPr/>
              <a:t>2016/6/7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47B163-0C82-429D-AA28-288370BBAA1A}" type="slidenum">
              <a:rPr lang="zh-CN" altLang="en-US" smtClean="0"/>
              <a:pPr/>
              <a:t>‹#›</a:t>
            </a:fld>
            <a:endParaRPr lang="zh-CN" altLang="en-US"/>
          </a:p>
        </p:txBody>
      </p:sp>
      <p:sp>
        <p:nvSpPr>
          <p:cNvPr id="2" name="标题 1"/>
          <p:cNvSpPr>
            <a:spLocks noGrp="1"/>
          </p:cNvSpPr>
          <p:nvPr>
            <p:ph type="title"/>
          </p:nvPr>
        </p:nvSpPr>
        <p:spPr>
          <a:xfrm>
            <a:off x="69676" y="-99392"/>
            <a:ext cx="7886700" cy="1325563"/>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07042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56792"/>
            <a:ext cx="8229600" cy="456937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xmlns="" val="650855124"/>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89" r:id="rId3"/>
    <p:sldLayoutId id="2147483690" r:id="rId4"/>
    <p:sldLayoutId id="2147483691" r:id="rId5"/>
    <p:sldLayoutId id="2147483692" r:id="rId6"/>
    <p:sldLayoutId id="2147483694" r:id="rId7"/>
    <p:sldLayoutId id="2147483695" r:id="rId8"/>
    <p:sldLayoutId id="2147483696" r:id="rId9"/>
  </p:sldLayoutIdLst>
  <p:hf hdr="0" ftr="0" dt="0"/>
  <p:txStyles>
    <p:titleStyle>
      <a:lvl1pPr algn="l" defTabSz="914400" rtl="0" eaLnBrk="1" latinLnBrk="0" hangingPunct="1">
        <a:spcBef>
          <a:spcPct val="0"/>
        </a:spcBef>
        <a:buNone/>
        <a:defRPr sz="30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标题 3"/>
          <p:cNvSpPr>
            <a:spLocks noGrp="1"/>
          </p:cNvSpPr>
          <p:nvPr>
            <p:ph type="ctrTitle" idx="4294967295"/>
          </p:nvPr>
        </p:nvSpPr>
        <p:spPr>
          <a:xfrm>
            <a:off x="285292" y="2420888"/>
            <a:ext cx="8712968" cy="1470025"/>
          </a:xfrm>
        </p:spPr>
        <p:txBody>
          <a:bodyPr>
            <a:normAutofit/>
          </a:bodyPr>
          <a:lstStyle/>
          <a:p>
            <a:pPr algn="ctr"/>
            <a:r>
              <a:rPr lang="zh-CN" altLang="en-US" sz="3600" smtClean="0">
                <a:latin typeface="微软雅黑" panose="020B0503020204020204" pitchFamily="34" charset="-122"/>
                <a:ea typeface="微软雅黑" panose="020B0503020204020204" pitchFamily="34" charset="-122"/>
              </a:rPr>
              <a:t>银行业金融机构采购</a:t>
            </a:r>
            <a:r>
              <a:rPr lang="zh-CN" altLang="en-US" sz="3600" dirty="0" smtClean="0">
                <a:latin typeface="微软雅黑" panose="020B0503020204020204" pitchFamily="34" charset="-122"/>
                <a:ea typeface="微软雅黑" panose="020B0503020204020204" pitchFamily="34" charset="-122"/>
              </a:rPr>
              <a:t>云计算服务指标指南</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175504" y="4956048"/>
            <a:ext cx="914400" cy="914400"/>
          </a:xfrm>
          <a:prstGeom prst="rect">
            <a:avLst/>
          </a:prstGeom>
        </p:spPr>
        <p:txBody>
          <a:bodyPr vert="horz" wrap="none" lIns="91440" tIns="45720" rIns="91440" bIns="45720" rtlCol="0" anchor="ctr">
            <a:normAutofit/>
          </a:bodyPr>
          <a:lstStyle/>
          <a:p>
            <a:endParaRPr kumimoji="1" lang="zh-CN" altLang="en-US" sz="36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431352" y="5085184"/>
            <a:ext cx="2420848" cy="914400"/>
          </a:xfrm>
          <a:prstGeom prst="rect">
            <a:avLst/>
          </a:prstGeom>
        </p:spPr>
        <p:txBody>
          <a:bodyPr vert="horz" wrap="none" lIns="91440" tIns="45720" rIns="91440" bIns="45720" rtlCol="0" anchor="ctr">
            <a:normAutofit fontScale="92500" lnSpcReduction="20000"/>
          </a:bodyPr>
          <a:lstStyle/>
          <a:p>
            <a:pPr algn="ctr"/>
            <a:r>
              <a:rPr kumimoji="1" lang="zh-CN" altLang="en-US" sz="2400" dirty="0" smtClean="0">
                <a:latin typeface="微软雅黑" panose="020B0503020204020204" pitchFamily="34" charset="-122"/>
                <a:ea typeface="微软雅黑" panose="020B0503020204020204" pitchFamily="34" charset="-122"/>
              </a:rPr>
              <a:t>中国信息通信研究院</a:t>
            </a:r>
            <a:endParaRPr kumimoji="1" lang="en-US" altLang="zh-CN" sz="2400" dirty="0" smtClean="0">
              <a:latin typeface="微软雅黑" panose="020B0503020204020204" pitchFamily="34" charset="-122"/>
              <a:ea typeface="微软雅黑" panose="020B0503020204020204" pitchFamily="34" charset="-122"/>
            </a:endParaRPr>
          </a:p>
          <a:p>
            <a:pPr algn="ctr"/>
            <a:r>
              <a:rPr kumimoji="1" lang="zh-CN" altLang="en-US" sz="2400" dirty="0" smtClean="0">
                <a:latin typeface="微软雅黑" panose="020B0503020204020204" pitchFamily="34" charset="-122"/>
                <a:ea typeface="微软雅黑" panose="020B0503020204020204" pitchFamily="34" charset="-122"/>
              </a:rPr>
              <a:t>陈文弢</a:t>
            </a:r>
            <a:endParaRPr kumimoji="1" lang="en-US" altLang="zh-CN" sz="2400" smtClean="0">
              <a:latin typeface="微软雅黑" panose="020B0503020204020204" pitchFamily="34" charset="-122"/>
              <a:ea typeface="微软雅黑" panose="020B0503020204020204" pitchFamily="34" charset="-122"/>
            </a:endParaRPr>
          </a:p>
          <a:p>
            <a:pPr algn="ctr"/>
            <a:fld id="{E7C0D6E2-2E3C-494B-B02D-BB7AFFEBF27B}" type="datetime6">
              <a:rPr kumimoji="1" lang="zh-CN" altLang="en-US" sz="2400" smtClean="0">
                <a:latin typeface="微软雅黑" panose="020B0503020204020204" pitchFamily="34" charset="-122"/>
                <a:ea typeface="微软雅黑" panose="020B0503020204020204" pitchFamily="34" charset="-122"/>
              </a:rPr>
              <a:pPr algn="ctr"/>
              <a:t>2016年6月</a:t>
            </a:fld>
            <a:endParaRPr kumimoji="1"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68462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descr="1122282884.jpg"/>
          <p:cNvPicPr>
            <a:picLocks noChangeAspect="1"/>
          </p:cNvPicPr>
          <p:nvPr/>
        </p:nvPicPr>
        <p:blipFill>
          <a:blip r:embed="rId2"/>
          <a:stretch>
            <a:fillRect/>
          </a:stretch>
        </p:blipFill>
        <p:spPr>
          <a:xfrm>
            <a:off x="333375" y="2781300"/>
            <a:ext cx="8477250" cy="1295400"/>
          </a:xfrm>
          <a:prstGeom prst="rect">
            <a:avLst/>
          </a:prstGeom>
        </p:spPr>
      </p:pic>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63825" y="2693823"/>
            <a:ext cx="9008769" cy="447145"/>
          </a:xfrm>
          <a:prstGeom prst="rect">
            <a:avLst/>
          </a:prstGeom>
          <a:solidFill>
            <a:schemeClr val="accent3">
              <a:lumMod val="60000"/>
              <a:lumOff val="40000"/>
            </a:schemeClr>
          </a:solidFill>
        </p:spPr>
        <p:txBody>
          <a:bodyPr vert="horz" wrap="square" lIns="91440" tIns="45720" rIns="91440" bIns="45720" rtlCol="0" anchor="ctr">
            <a:noAutofit/>
          </a:bodyPr>
          <a:lstStyle/>
          <a:p>
            <a:pPr algn="ctr"/>
            <a:r>
              <a:rPr kumimoji="1" lang="zh-CN" altLang="en-US" sz="2400" dirty="0" smtClean="0">
                <a:solidFill>
                  <a:schemeClr val="bg1"/>
                </a:solidFill>
                <a:latin typeface="SimHei" charset="-122"/>
                <a:ea typeface="SimHei" charset="-122"/>
                <a:cs typeface="SimHei" charset="-122"/>
              </a:rPr>
              <a:t>及相关细则、附件</a:t>
            </a:r>
            <a:endParaRPr kumimoji="1" lang="zh-CN" altLang="en-US" sz="2400" dirty="0">
              <a:solidFill>
                <a:schemeClr val="bg1"/>
              </a:solidFill>
              <a:latin typeface="SimHei" charset="-122"/>
              <a:ea typeface="SimHei" charset="-122"/>
              <a:cs typeface="SimHei" charset="-122"/>
            </a:endParaRPr>
          </a:p>
        </p:txBody>
      </p:sp>
      <p:sp>
        <p:nvSpPr>
          <p:cNvPr id="3" name="标题 2"/>
          <p:cNvSpPr>
            <a:spLocks noGrp="1"/>
          </p:cNvSpPr>
          <p:nvPr>
            <p:ph type="title"/>
          </p:nvPr>
        </p:nvSpPr>
        <p:spPr/>
        <p:txBody>
          <a:bodyPr/>
          <a:lstStyle/>
          <a:p>
            <a:r>
              <a:rPr kumimoji="1" lang="zh-CN" altLang="en-US" dirty="0"/>
              <a:t>银行业</a:t>
            </a:r>
            <a:r>
              <a:rPr kumimoji="1" lang="zh-CN" altLang="en-US" dirty="0" smtClean="0"/>
              <a:t>金融机构使用云计算服务参考文件</a:t>
            </a:r>
            <a:endParaRPr kumimoji="1" lang="zh-CN" altLang="en-US" dirty="0"/>
          </a:p>
        </p:txBody>
      </p:sp>
      <p:sp>
        <p:nvSpPr>
          <p:cNvPr id="2" name="圆角矩形 1"/>
          <p:cNvSpPr/>
          <p:nvPr/>
        </p:nvSpPr>
        <p:spPr>
          <a:xfrm>
            <a:off x="1331640" y="3284984"/>
            <a:ext cx="5976664"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dirty="0" smtClean="0">
                <a:solidFill>
                  <a:schemeClr val="bg1"/>
                </a:solidFill>
                <a:latin typeface="SimHei" charset="-122"/>
                <a:ea typeface="SimHei" charset="-122"/>
                <a:cs typeface="SimHei" charset="-122"/>
              </a:rPr>
              <a:t>银行业金融机构使用云计算服务</a:t>
            </a:r>
            <a:endParaRPr kumimoji="1" lang="zh-CN" altLang="en-US" sz="3200" dirty="0">
              <a:solidFill>
                <a:schemeClr val="bg1"/>
              </a:solidFill>
              <a:latin typeface="SimHei" charset="-122"/>
              <a:ea typeface="SimHei" charset="-122"/>
              <a:cs typeface="SimHei" charset="-122"/>
            </a:endParaRPr>
          </a:p>
        </p:txBody>
      </p:sp>
      <p:sp>
        <p:nvSpPr>
          <p:cNvPr id="5" name="矩形 4"/>
          <p:cNvSpPr/>
          <p:nvPr/>
        </p:nvSpPr>
        <p:spPr>
          <a:xfrm>
            <a:off x="63824" y="1871813"/>
            <a:ext cx="2376962" cy="738664"/>
          </a:xfrm>
          <a:prstGeom prst="rect">
            <a:avLst/>
          </a:prstGeom>
          <a:solidFill>
            <a:schemeClr val="accent3"/>
          </a:solidFill>
        </p:spPr>
        <p:txBody>
          <a:bodyPr wrap="square" anchor="ctr">
            <a:spAutoFit/>
          </a:bodyPr>
          <a:lstStyle/>
          <a:p>
            <a:pPr algn="ctr"/>
            <a:r>
              <a:rPr lang="zh-CN" altLang="en-US" sz="1400" dirty="0">
                <a:solidFill>
                  <a:schemeClr val="bg1"/>
                </a:solidFill>
                <a:latin typeface="SimHei" charset="-122"/>
                <a:ea typeface="SimHei" charset="-122"/>
                <a:cs typeface="SimHei" charset="-122"/>
              </a:rPr>
              <a:t>网上银行系统信息安全通用</a:t>
            </a:r>
            <a:r>
              <a:rPr lang="zh-CN" altLang="en-US" sz="1400" dirty="0" smtClean="0">
                <a:solidFill>
                  <a:schemeClr val="bg1"/>
                </a:solidFill>
                <a:latin typeface="SimHei" charset="-122"/>
                <a:ea typeface="SimHei" charset="-122"/>
                <a:cs typeface="SimHei" charset="-122"/>
              </a:rPr>
              <a:t>规范</a:t>
            </a:r>
            <a:endParaRPr lang="en-US" altLang="zh-CN" sz="1400" dirty="0" smtClean="0">
              <a:solidFill>
                <a:schemeClr val="bg1"/>
              </a:solidFill>
              <a:latin typeface="SimHei" charset="-122"/>
              <a:ea typeface="SimHei" charset="-122"/>
              <a:cs typeface="SimHei" charset="-122"/>
            </a:endParaRPr>
          </a:p>
          <a:p>
            <a:pPr algn="ctr"/>
            <a:r>
              <a:rPr lang="is-IS" altLang="zh-CN" sz="1400" dirty="0">
                <a:solidFill>
                  <a:schemeClr val="bg1"/>
                </a:solidFill>
                <a:latin typeface="SimHei" charset="-122"/>
                <a:ea typeface="SimHei" charset="-122"/>
                <a:cs typeface="SimHei" charset="-122"/>
              </a:rPr>
              <a:t>JR/T </a:t>
            </a:r>
            <a:r>
              <a:rPr lang="is-IS" altLang="zh-CN" sz="1400" dirty="0" smtClean="0">
                <a:solidFill>
                  <a:schemeClr val="bg1"/>
                </a:solidFill>
                <a:latin typeface="SimHei" charset="-122"/>
                <a:ea typeface="SimHei" charset="-122"/>
                <a:cs typeface="SimHei" charset="-122"/>
              </a:rPr>
              <a:t>0068—2012</a:t>
            </a:r>
            <a:endParaRPr lang="is-IS" altLang="zh-CN" sz="1400" dirty="0">
              <a:solidFill>
                <a:schemeClr val="bg1"/>
              </a:solidFill>
              <a:latin typeface="SimHei" charset="-122"/>
              <a:ea typeface="SimHei" charset="-122"/>
              <a:cs typeface="SimHei" charset="-122"/>
            </a:endParaRPr>
          </a:p>
        </p:txBody>
      </p:sp>
      <p:sp>
        <p:nvSpPr>
          <p:cNvPr id="6" name="矩形 5"/>
          <p:cNvSpPr/>
          <p:nvPr/>
        </p:nvSpPr>
        <p:spPr>
          <a:xfrm>
            <a:off x="2529337" y="1151730"/>
            <a:ext cx="3312368" cy="1477328"/>
          </a:xfrm>
          <a:prstGeom prst="rect">
            <a:avLst/>
          </a:prstGeom>
          <a:solidFill>
            <a:schemeClr val="accent3"/>
          </a:solidFill>
        </p:spPr>
        <p:txBody>
          <a:bodyPr wrap="square" anchor="ctr">
            <a:spAutoFit/>
          </a:bodyPr>
          <a:lstStyle/>
          <a:p>
            <a:pPr algn="ctr">
              <a:spcAft>
                <a:spcPts val="0"/>
              </a:spcAft>
            </a:pPr>
            <a:r>
              <a:rPr lang="zh-CN" altLang="en-US" dirty="0">
                <a:solidFill>
                  <a:schemeClr val="bg1"/>
                </a:solidFill>
                <a:latin typeface="SimHei" charset="-122"/>
                <a:ea typeface="SimHei" charset="-122"/>
                <a:cs typeface="SimHei" charset="-122"/>
              </a:rPr>
              <a:t>中国银监会办公厅</a:t>
            </a:r>
            <a:r>
              <a:rPr lang="zh-CN" altLang="en-US" dirty="0" smtClean="0">
                <a:solidFill>
                  <a:schemeClr val="bg1"/>
                </a:solidFill>
                <a:latin typeface="SimHei" charset="-122"/>
                <a:ea typeface="SimHei" charset="-122"/>
                <a:cs typeface="SimHei" charset="-122"/>
              </a:rPr>
              <a:t>关于</a:t>
            </a:r>
            <a:r>
              <a:rPr lang="zh-CN" altLang="en-US" b="1" dirty="0" smtClean="0">
                <a:solidFill>
                  <a:schemeClr val="bg1"/>
                </a:solidFill>
                <a:latin typeface="SimHei" charset="-122"/>
                <a:ea typeface="SimHei" charset="-122"/>
                <a:cs typeface="SimHei" charset="-122"/>
              </a:rPr>
              <a:t>开</a:t>
            </a:r>
            <a:r>
              <a:rPr lang="zh-CN" altLang="en-US" dirty="0" smtClean="0">
                <a:solidFill>
                  <a:schemeClr val="bg1"/>
                </a:solidFill>
                <a:latin typeface="SimHei" charset="-122"/>
                <a:ea typeface="SimHei" charset="-122"/>
                <a:cs typeface="SimHei" charset="-122"/>
              </a:rPr>
              <a:t>展</a:t>
            </a:r>
            <a:r>
              <a:rPr lang="zh-CN" altLang="en-US" dirty="0">
                <a:solidFill>
                  <a:schemeClr val="bg1"/>
                </a:solidFill>
                <a:latin typeface="SimHei" charset="-122"/>
                <a:ea typeface="SimHei" charset="-122"/>
                <a:cs typeface="SimHei" charset="-122"/>
              </a:rPr>
              <a:t>银行业金融机构信息</a:t>
            </a:r>
            <a:r>
              <a:rPr lang="zh-CN" altLang="en-US" dirty="0" smtClean="0">
                <a:solidFill>
                  <a:schemeClr val="bg1"/>
                </a:solidFill>
                <a:latin typeface="SimHei" charset="-122"/>
                <a:ea typeface="SimHei" charset="-122"/>
                <a:cs typeface="SimHei" charset="-122"/>
              </a:rPr>
              <a:t>科技非</a:t>
            </a:r>
            <a:r>
              <a:rPr lang="zh-CN" altLang="en-US" dirty="0">
                <a:solidFill>
                  <a:schemeClr val="bg1"/>
                </a:solidFill>
                <a:latin typeface="SimHei" charset="-122"/>
                <a:ea typeface="SimHei" charset="-122"/>
                <a:cs typeface="SimHei" charset="-122"/>
              </a:rPr>
              <a:t>驻场集中式外包监管评估工作的</a:t>
            </a:r>
            <a:r>
              <a:rPr lang="zh-CN" altLang="en-US" dirty="0" smtClean="0">
                <a:solidFill>
                  <a:schemeClr val="bg1"/>
                </a:solidFill>
                <a:latin typeface="SimHei" charset="-122"/>
                <a:ea typeface="SimHei" charset="-122"/>
                <a:cs typeface="SimHei" charset="-122"/>
              </a:rPr>
              <a:t>通知</a:t>
            </a:r>
            <a:endParaRPr lang="en-US" altLang="zh-CN" dirty="0" smtClean="0">
              <a:solidFill>
                <a:schemeClr val="bg1"/>
              </a:solidFill>
              <a:latin typeface="SimHei" charset="-122"/>
              <a:ea typeface="SimHei" charset="-122"/>
              <a:cs typeface="SimHei" charset="-122"/>
            </a:endParaRPr>
          </a:p>
          <a:p>
            <a:pPr algn="ctr">
              <a:spcAft>
                <a:spcPts val="0"/>
              </a:spcAft>
            </a:pPr>
            <a:r>
              <a:rPr lang="zh-CN" altLang="en-US" dirty="0" smtClean="0">
                <a:solidFill>
                  <a:schemeClr val="bg1"/>
                </a:solidFill>
                <a:latin typeface="SimHei" charset="-122"/>
                <a:ea typeface="SimHei" charset="-122"/>
                <a:cs typeface="SimHei" charset="-122"/>
              </a:rPr>
              <a:t>银监办发</a:t>
            </a:r>
            <a:r>
              <a:rPr lang="en-US" altLang="zh-CN" dirty="0" smtClean="0">
                <a:solidFill>
                  <a:schemeClr val="bg1"/>
                </a:solidFill>
                <a:latin typeface="SimHei" charset="-122"/>
                <a:ea typeface="SimHei" charset="-122"/>
                <a:cs typeface="SimHei" charset="-122"/>
              </a:rPr>
              <a:t>[2014]272</a:t>
            </a:r>
            <a:r>
              <a:rPr lang="zh-CN" altLang="en-US" dirty="0" smtClean="0">
                <a:solidFill>
                  <a:schemeClr val="bg1"/>
                </a:solidFill>
                <a:latin typeface="SimHei" charset="-122"/>
                <a:ea typeface="SimHei" charset="-122"/>
                <a:cs typeface="SimHei" charset="-122"/>
              </a:rPr>
              <a:t>号</a:t>
            </a:r>
            <a:endParaRPr lang="zh-CN" altLang="en-US" b="0" i="0" dirty="0">
              <a:solidFill>
                <a:schemeClr val="bg1"/>
              </a:solidFill>
              <a:effectLst/>
              <a:latin typeface="SimHei" charset="-122"/>
              <a:ea typeface="SimHei" charset="-122"/>
              <a:cs typeface="SimHei" charset="-122"/>
            </a:endParaRPr>
          </a:p>
        </p:txBody>
      </p:sp>
      <p:sp>
        <p:nvSpPr>
          <p:cNvPr id="7" name="矩形 6"/>
          <p:cNvSpPr/>
          <p:nvPr/>
        </p:nvSpPr>
        <p:spPr>
          <a:xfrm>
            <a:off x="5919044" y="1151730"/>
            <a:ext cx="3117057" cy="1477328"/>
          </a:xfrm>
          <a:prstGeom prst="rect">
            <a:avLst/>
          </a:prstGeom>
          <a:solidFill>
            <a:schemeClr val="accent3"/>
          </a:solidFill>
        </p:spPr>
        <p:txBody>
          <a:bodyPr wrap="square" anchor="ctr">
            <a:spAutoFit/>
          </a:bodyPr>
          <a:lstStyle/>
          <a:p>
            <a:pPr algn="ctr"/>
            <a:r>
              <a:rPr lang="zh-CN" altLang="en-US" dirty="0">
                <a:solidFill>
                  <a:schemeClr val="bg1"/>
                </a:solidFill>
                <a:latin typeface="SimHei" charset="-122"/>
                <a:ea typeface="SimHei" charset="-122"/>
                <a:cs typeface="SimHei" charset="-122"/>
              </a:rPr>
              <a:t>中国银监会办公厅关于加强银行业金融机构信息科技非驻场集中式外包风险管理的</a:t>
            </a:r>
            <a:r>
              <a:rPr lang="zh-CN" altLang="en-US" dirty="0" smtClean="0">
                <a:solidFill>
                  <a:schemeClr val="bg1"/>
                </a:solidFill>
                <a:latin typeface="SimHei" charset="-122"/>
                <a:ea typeface="SimHei" charset="-122"/>
                <a:cs typeface="SimHei" charset="-122"/>
              </a:rPr>
              <a:t>通知</a:t>
            </a:r>
            <a:endParaRPr lang="en-US" altLang="zh-CN" dirty="0" smtClean="0">
              <a:solidFill>
                <a:schemeClr val="bg1"/>
              </a:solidFill>
              <a:latin typeface="SimHei" charset="-122"/>
              <a:ea typeface="SimHei" charset="-122"/>
              <a:cs typeface="SimHei" charset="-122"/>
            </a:endParaRPr>
          </a:p>
          <a:p>
            <a:pPr algn="ctr"/>
            <a:r>
              <a:rPr lang="zh-CN" altLang="en-US" dirty="0" smtClean="0">
                <a:solidFill>
                  <a:schemeClr val="bg1"/>
                </a:solidFill>
                <a:latin typeface="SimHei" charset="-122"/>
                <a:ea typeface="SimHei" charset="-122"/>
                <a:cs typeface="SimHei" charset="-122"/>
              </a:rPr>
              <a:t>银监</a:t>
            </a:r>
            <a:r>
              <a:rPr lang="zh-CN" altLang="en-US" dirty="0">
                <a:solidFill>
                  <a:schemeClr val="bg1"/>
                </a:solidFill>
                <a:latin typeface="SimHei" charset="-122"/>
                <a:ea typeface="SimHei" charset="-122"/>
                <a:cs typeface="SimHei" charset="-122"/>
              </a:rPr>
              <a:t>办发</a:t>
            </a:r>
            <a:r>
              <a:rPr lang="en-US" altLang="zh-CN" dirty="0">
                <a:solidFill>
                  <a:schemeClr val="bg1"/>
                </a:solidFill>
                <a:latin typeface="SimHei" charset="-122"/>
                <a:ea typeface="SimHei" charset="-122"/>
                <a:cs typeface="SimHei" charset="-122"/>
              </a:rPr>
              <a:t>〔2014〕187</a:t>
            </a:r>
            <a:r>
              <a:rPr lang="zh-CN" altLang="en-US" dirty="0" smtClean="0">
                <a:solidFill>
                  <a:schemeClr val="bg1"/>
                </a:solidFill>
                <a:latin typeface="SimHei" charset="-122"/>
                <a:ea typeface="SimHei" charset="-122"/>
                <a:cs typeface="SimHei" charset="-122"/>
              </a:rPr>
              <a:t>号</a:t>
            </a:r>
            <a:endParaRPr lang="zh-CN" altLang="en-US" dirty="0">
              <a:solidFill>
                <a:schemeClr val="bg1"/>
              </a:solidFill>
              <a:latin typeface="SimHei" charset="-122"/>
              <a:ea typeface="SimHei" charset="-122"/>
              <a:cs typeface="SimHei" charset="-122"/>
            </a:endParaRPr>
          </a:p>
        </p:txBody>
      </p:sp>
      <p:cxnSp>
        <p:nvCxnSpPr>
          <p:cNvPr id="9" name="肘形连接符 8"/>
          <p:cNvCxnSpPr>
            <a:stCxn id="5" idx="2"/>
            <a:endCxn id="2" idx="0"/>
          </p:cNvCxnSpPr>
          <p:nvPr/>
        </p:nvCxnSpPr>
        <p:spPr>
          <a:xfrm rot="16200000" flipH="1">
            <a:off x="2448885" y="1413896"/>
            <a:ext cx="674507" cy="3067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7" idx="2"/>
            <a:endCxn id="2" idx="0"/>
          </p:cNvCxnSpPr>
          <p:nvPr/>
        </p:nvCxnSpPr>
        <p:spPr>
          <a:xfrm rot="5400000">
            <a:off x="5570810" y="1378221"/>
            <a:ext cx="655926" cy="31576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endCxn id="2" idx="0"/>
          </p:cNvCxnSpPr>
          <p:nvPr/>
        </p:nvCxnSpPr>
        <p:spPr>
          <a:xfrm>
            <a:off x="4319972" y="2581803"/>
            <a:ext cx="0" cy="70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63824" y="4106386"/>
            <a:ext cx="9008770" cy="2492990"/>
          </a:xfrm>
          <a:prstGeom prst="rect">
            <a:avLst/>
          </a:prstGeom>
          <a:solidFill>
            <a:schemeClr val="accent1"/>
          </a:solidFill>
        </p:spPr>
        <p:txBody>
          <a:bodyPr wrap="square">
            <a:spAutoFit/>
          </a:bodyPr>
          <a:lstStyle/>
          <a:p>
            <a:pPr>
              <a:lnSpc>
                <a:spcPct val="130000"/>
              </a:lnSpc>
            </a:pPr>
            <a:r>
              <a:rPr lang="zh-CN" altLang="en-US" sz="2000" dirty="0" smtClean="0">
                <a:solidFill>
                  <a:srgbClr val="FFFF00"/>
                </a:solidFill>
                <a:latin typeface="SimHei" charset="-122"/>
                <a:ea typeface="SimHei" charset="-122"/>
                <a:cs typeface="SimHei" charset="-122"/>
              </a:rPr>
              <a:t>由于</a:t>
            </a:r>
            <a:r>
              <a:rPr lang="zh-CN" altLang="en-US" sz="2000" dirty="0">
                <a:solidFill>
                  <a:srgbClr val="FFFF00"/>
                </a:solidFill>
                <a:latin typeface="SimHei" charset="-122"/>
                <a:ea typeface="SimHei" charset="-122"/>
                <a:cs typeface="SimHei" charset="-122"/>
              </a:rPr>
              <a:t>外包企业缺乏有效的外部监管约束，管理成熟度不高，风险控制能力薄弱，对银行信息系统安全和可持续服务能力产生了影响</a:t>
            </a:r>
            <a:r>
              <a:rPr lang="zh-CN" altLang="en-US" sz="2000" dirty="0" smtClean="0">
                <a:solidFill>
                  <a:srgbClr val="FFFF00"/>
                </a:solidFill>
                <a:latin typeface="SimHei" charset="-122"/>
                <a:ea typeface="SimHei" charset="-122"/>
                <a:cs typeface="SimHei" charset="-122"/>
              </a:rPr>
              <a:t>。同时，在上述指引、通知实施的几年中，很多金融机构的信息系统、服务已经升级换代，标准中出现了一些不再适用的地方。</a:t>
            </a:r>
            <a:endParaRPr lang="en-US" altLang="zh-CN" sz="2000" dirty="0" smtClean="0">
              <a:solidFill>
                <a:srgbClr val="FFFF00"/>
              </a:solidFill>
              <a:latin typeface="SimHei" charset="-122"/>
              <a:ea typeface="SimHei" charset="-122"/>
              <a:cs typeface="SimHei" charset="-122"/>
            </a:endParaRPr>
          </a:p>
          <a:p>
            <a:pPr>
              <a:lnSpc>
                <a:spcPct val="130000"/>
              </a:lnSpc>
            </a:pPr>
            <a:r>
              <a:rPr lang="zh-CN" altLang="en-US" sz="2000" dirty="0" smtClean="0">
                <a:solidFill>
                  <a:srgbClr val="FFFF00"/>
                </a:solidFill>
                <a:latin typeface="SimHei" charset="-122"/>
                <a:ea typeface="SimHei" charset="-122"/>
                <a:cs typeface="SimHei" charset="-122"/>
              </a:rPr>
              <a:t>另一方面，也是为了进一步推广开源解决方案，让开源解决方案与银行业实际需求接轨，培育银行业开源云计算市场。</a:t>
            </a:r>
            <a:endParaRPr lang="zh-CN" altLang="en-US" sz="2000" dirty="0">
              <a:solidFill>
                <a:srgbClr val="FFFF00"/>
              </a:solidFill>
              <a:latin typeface="SimHei" charset="-122"/>
              <a:ea typeface="SimHei" charset="-122"/>
              <a:cs typeface="SimHei" charset="-122"/>
            </a:endParaRPr>
          </a:p>
        </p:txBody>
      </p:sp>
      <p:sp>
        <p:nvSpPr>
          <p:cNvPr id="58" name="矩形 57"/>
          <p:cNvSpPr/>
          <p:nvPr/>
        </p:nvSpPr>
        <p:spPr>
          <a:xfrm>
            <a:off x="63824" y="1151730"/>
            <a:ext cx="2376962" cy="646331"/>
          </a:xfrm>
          <a:prstGeom prst="rect">
            <a:avLst/>
          </a:prstGeom>
          <a:solidFill>
            <a:schemeClr val="accent3"/>
          </a:solidFill>
        </p:spPr>
        <p:txBody>
          <a:bodyPr wrap="square" anchor="ctr">
            <a:spAutoFit/>
          </a:bodyPr>
          <a:lstStyle/>
          <a:p>
            <a:pPr algn="ctr"/>
            <a:r>
              <a:rPr lang="zh-CN" altLang="en-US" sz="1200" dirty="0">
                <a:solidFill>
                  <a:schemeClr val="bg1"/>
                </a:solidFill>
                <a:latin typeface="SimHei" charset="-122"/>
                <a:ea typeface="SimHei" charset="-122"/>
                <a:cs typeface="SimHei" charset="-122"/>
              </a:rPr>
              <a:t>银行业金融机构信息科技外包风险监管</a:t>
            </a:r>
            <a:r>
              <a:rPr lang="zh-CN" altLang="en-US" sz="1200" dirty="0" smtClean="0">
                <a:solidFill>
                  <a:schemeClr val="bg1"/>
                </a:solidFill>
                <a:latin typeface="SimHei" charset="-122"/>
                <a:ea typeface="SimHei" charset="-122"/>
                <a:cs typeface="SimHei" charset="-122"/>
              </a:rPr>
              <a:t>指引</a:t>
            </a:r>
            <a:endParaRPr lang="en-US" altLang="zh-CN" sz="1200" dirty="0" smtClean="0">
              <a:solidFill>
                <a:schemeClr val="bg1"/>
              </a:solidFill>
              <a:latin typeface="SimHei" charset="-122"/>
              <a:ea typeface="SimHei" charset="-122"/>
              <a:cs typeface="SimHei" charset="-122"/>
            </a:endParaRPr>
          </a:p>
          <a:p>
            <a:pPr algn="ctr"/>
            <a:r>
              <a:rPr lang="zh-CN" altLang="en-US" sz="1200" dirty="0" smtClean="0">
                <a:solidFill>
                  <a:schemeClr val="bg1"/>
                </a:solidFill>
                <a:latin typeface="SimHei" charset="-122"/>
                <a:ea typeface="SimHei" charset="-122"/>
                <a:cs typeface="SimHei" charset="-122"/>
              </a:rPr>
              <a:t>银监</a:t>
            </a:r>
            <a:r>
              <a:rPr lang="zh-CN" altLang="en-US" sz="1200" dirty="0">
                <a:solidFill>
                  <a:schemeClr val="bg1"/>
                </a:solidFill>
                <a:latin typeface="SimHei" charset="-122"/>
                <a:ea typeface="SimHei" charset="-122"/>
                <a:cs typeface="SimHei" charset="-122"/>
              </a:rPr>
              <a:t>发</a:t>
            </a:r>
            <a:r>
              <a:rPr lang="en-US" altLang="zh-CN" sz="1200" dirty="0">
                <a:solidFill>
                  <a:schemeClr val="bg1"/>
                </a:solidFill>
                <a:latin typeface="SimHei" charset="-122"/>
                <a:ea typeface="SimHei" charset="-122"/>
                <a:cs typeface="SimHei" charset="-122"/>
              </a:rPr>
              <a:t>[2013]5</a:t>
            </a:r>
            <a:r>
              <a:rPr lang="zh-CN" altLang="en-US" sz="1200" dirty="0">
                <a:solidFill>
                  <a:schemeClr val="bg1"/>
                </a:solidFill>
                <a:latin typeface="SimHei" charset="-122"/>
                <a:ea typeface="SimHei" charset="-122"/>
                <a:cs typeface="SimHei" charset="-122"/>
              </a:rPr>
              <a:t>号</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银行</a:t>
            </a:r>
            <a:r>
              <a:rPr kumimoji="1" lang="en-US" altLang="zh-CN" dirty="0" smtClean="0"/>
              <a:t>IT</a:t>
            </a:r>
            <a:r>
              <a:rPr kumimoji="1" lang="zh-CN" altLang="en-US" dirty="0" smtClean="0"/>
              <a:t>系统整体视图</a:t>
            </a:r>
            <a:endParaRPr kumimoji="1"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4300" y="908720"/>
            <a:ext cx="8905875" cy="5949280"/>
          </a:xfrm>
          <a:prstGeom prst="rect">
            <a:avLst/>
          </a:prstGeom>
        </p:spPr>
      </p:pic>
    </p:spTree>
    <p:extLst>
      <p:ext uri="{BB962C8B-B14F-4D97-AF65-F5344CB8AC3E}">
        <p14:creationId xmlns:p14="http://schemas.microsoft.com/office/powerpoint/2010/main" xmlns="" val="1600407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银行业金融机构使用云计算</a:t>
            </a:r>
            <a:r>
              <a:rPr kumimoji="1" lang="zh-CN" altLang="en-US" dirty="0" smtClean="0"/>
              <a:t>服务监管评估的重点领域</a:t>
            </a:r>
            <a:endParaRPr kumimoji="1" lang="zh-CN" altLang="en-US" dirty="0"/>
          </a:p>
        </p:txBody>
      </p:sp>
      <p:sp>
        <p:nvSpPr>
          <p:cNvPr id="3" name="圆角矩形 2"/>
          <p:cNvSpPr/>
          <p:nvPr/>
        </p:nvSpPr>
        <p:spPr>
          <a:xfrm>
            <a:off x="1583668" y="1196752"/>
            <a:ext cx="5976664"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200" dirty="0" smtClean="0">
                <a:solidFill>
                  <a:schemeClr val="bg1"/>
                </a:solidFill>
                <a:latin typeface="SimHei" charset="-122"/>
                <a:ea typeface="SimHei" charset="-122"/>
                <a:cs typeface="SimHei" charset="-122"/>
              </a:rPr>
              <a:t>银行业金融机构使用云计算服务</a:t>
            </a:r>
            <a:endParaRPr kumimoji="1" lang="zh-CN" altLang="en-US" sz="3200" dirty="0">
              <a:solidFill>
                <a:schemeClr val="bg1"/>
              </a:solidFill>
              <a:latin typeface="SimHei" charset="-122"/>
              <a:ea typeface="SimHei" charset="-122"/>
              <a:cs typeface="SimHei" charset="-122"/>
            </a:endParaRPr>
          </a:p>
        </p:txBody>
      </p:sp>
      <p:sp>
        <p:nvSpPr>
          <p:cNvPr id="5" name="Shape 8672"/>
          <p:cNvSpPr/>
          <p:nvPr/>
        </p:nvSpPr>
        <p:spPr>
          <a:xfrm>
            <a:off x="4617150" y="2282965"/>
            <a:ext cx="0" cy="243192"/>
          </a:xfrm>
          <a:prstGeom prst="line">
            <a:avLst/>
          </a:prstGeom>
          <a:noFill/>
          <a:ln w="38100" cap="rnd">
            <a:solidFill>
              <a:srgbClr val="D9D9D9"/>
            </a:solidFill>
            <a:prstDash val="solid"/>
            <a:round/>
            <a:tailEnd type="triangle" w="med" len="me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6" name="Shape 8673"/>
          <p:cNvSpPr/>
          <p:nvPr/>
        </p:nvSpPr>
        <p:spPr>
          <a:xfrm flipH="1">
            <a:off x="2905820" y="2282019"/>
            <a:ext cx="1711329" cy="155579"/>
          </a:xfrm>
          <a:prstGeom prst="line">
            <a:avLst/>
          </a:prstGeom>
          <a:noFill/>
          <a:ln w="38100" cap="rnd">
            <a:solidFill>
              <a:srgbClr val="D9D9D9"/>
            </a:solidFill>
            <a:prstDash val="solid"/>
            <a:round/>
            <a:tailEnd type="triangle" w="med" len="me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7" name="Shape 8674"/>
          <p:cNvSpPr/>
          <p:nvPr/>
        </p:nvSpPr>
        <p:spPr>
          <a:xfrm>
            <a:off x="4617148" y="2282020"/>
            <a:ext cx="1755051" cy="155578"/>
          </a:xfrm>
          <a:prstGeom prst="line">
            <a:avLst/>
          </a:prstGeom>
          <a:noFill/>
          <a:ln w="38100" cap="rnd">
            <a:solidFill>
              <a:srgbClr val="D9D9D9"/>
            </a:solidFill>
            <a:prstDash val="solid"/>
            <a:round/>
            <a:tailEnd type="triangle" w="med" len="me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8" name="Shape 8675"/>
          <p:cNvSpPr/>
          <p:nvPr/>
        </p:nvSpPr>
        <p:spPr>
          <a:xfrm>
            <a:off x="4617148" y="1916832"/>
            <a:ext cx="2" cy="365189"/>
          </a:xfrm>
          <a:prstGeom prst="line">
            <a:avLst/>
          </a:prstGeom>
          <a:noFill/>
          <a:ln w="38100" cap="rnd">
            <a:solidFill>
              <a:srgbClr val="D9D9D9"/>
            </a:solidFill>
            <a:prstDash val="solid"/>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grpSp>
        <p:nvGrpSpPr>
          <p:cNvPr id="24" name="组 23"/>
          <p:cNvGrpSpPr/>
          <p:nvPr/>
        </p:nvGrpSpPr>
        <p:grpSpPr>
          <a:xfrm>
            <a:off x="2302297" y="2518517"/>
            <a:ext cx="2311334" cy="2761637"/>
            <a:chOff x="2625256" y="2526157"/>
            <a:chExt cx="1991892" cy="2761637"/>
          </a:xfrm>
        </p:grpSpPr>
        <p:sp>
          <p:nvSpPr>
            <p:cNvPr id="22" name="矩形 21"/>
            <p:cNvSpPr/>
            <p:nvPr/>
          </p:nvSpPr>
          <p:spPr>
            <a:xfrm>
              <a:off x="2627782" y="2782493"/>
              <a:ext cx="1989366" cy="2505301"/>
            </a:xfrm>
            <a:prstGeom prst="rect">
              <a:avLst/>
            </a:prstGeom>
            <a:solidFill>
              <a:srgbClr val="FB5A66"/>
            </a:solidFill>
          </p:spPr>
          <p:txBody>
            <a:bodyPr wrap="square">
              <a:spAutoFit/>
            </a:bodyPr>
            <a:lstStyle/>
            <a:p>
              <a:pPr marL="273050" indent="-273050"/>
              <a:endParaRPr lang="en-US" altLang="zh-CN" sz="1600" dirty="0" smtClean="0">
                <a:solidFill>
                  <a:srgbClr val="000000"/>
                </a:solidFill>
                <a:latin typeface="仿宋_GB2312" charset="-122"/>
              </a:endParaRPr>
            </a:p>
            <a:p>
              <a:pPr marL="273050" indent="-273050"/>
              <a:endParaRPr lang="en-US" altLang="zh-CN" sz="1600" dirty="0">
                <a:solidFill>
                  <a:srgbClr val="000000"/>
                </a:solidFill>
                <a:latin typeface="仿宋_GB2312" charset="-122"/>
              </a:endParaRPr>
            </a:p>
            <a:p>
              <a:pPr marL="273050" indent="-273050">
                <a:lnSpc>
                  <a:spcPct val="130000"/>
                </a:lnSpc>
                <a:buFont typeface="Arial" charset="0"/>
                <a:buChar char="•"/>
              </a:pPr>
              <a:r>
                <a:rPr lang="zh-CN" altLang="en-US" sz="1600" dirty="0" smtClean="0">
                  <a:solidFill>
                    <a:schemeClr val="bg1"/>
                  </a:solidFill>
                  <a:latin typeface="SimHei" charset="-122"/>
                  <a:ea typeface="SimHei" charset="-122"/>
                  <a:cs typeface="SimHei" charset="-122"/>
                </a:rPr>
                <a:t>数据</a:t>
              </a:r>
              <a:r>
                <a:rPr lang="zh-CN" altLang="en-US" sz="1600" dirty="0">
                  <a:solidFill>
                    <a:schemeClr val="bg1"/>
                  </a:solidFill>
                  <a:latin typeface="SimHei" charset="-122"/>
                  <a:ea typeface="SimHei" charset="-122"/>
                  <a:cs typeface="SimHei" charset="-122"/>
                </a:rPr>
                <a:t>（灾备）</a:t>
              </a:r>
              <a:r>
                <a:rPr lang="zh-CN" altLang="en-US" sz="1600" dirty="0" smtClean="0">
                  <a:solidFill>
                    <a:schemeClr val="bg1"/>
                  </a:solidFill>
                  <a:latin typeface="SimHei" charset="-122"/>
                  <a:ea typeface="SimHei" charset="-122"/>
                  <a:cs typeface="SimHei" charset="-122"/>
                </a:rPr>
                <a:t>中心整体运维、系统</a:t>
              </a:r>
              <a:r>
                <a:rPr lang="zh-CN" altLang="en-US" sz="1600" dirty="0">
                  <a:solidFill>
                    <a:schemeClr val="bg1"/>
                  </a:solidFill>
                  <a:latin typeface="SimHei" charset="-122"/>
                  <a:ea typeface="SimHei" charset="-122"/>
                  <a:cs typeface="SimHei" charset="-122"/>
                </a:rPr>
                <a:t>管理；</a:t>
              </a:r>
            </a:p>
            <a:p>
              <a:pPr marL="273050" indent="-273050">
                <a:lnSpc>
                  <a:spcPct val="130000"/>
                </a:lnSpc>
                <a:buFont typeface="Arial" charset="0"/>
                <a:buChar char="•"/>
              </a:pPr>
              <a:r>
                <a:rPr lang="zh-CN" altLang="en-US" sz="1600" dirty="0" smtClean="0">
                  <a:solidFill>
                    <a:schemeClr val="bg1"/>
                  </a:solidFill>
                  <a:latin typeface="SimHei" charset="-122"/>
                  <a:ea typeface="SimHei" charset="-122"/>
                  <a:cs typeface="SimHei" charset="-122"/>
                </a:rPr>
                <a:t>应用</a:t>
              </a:r>
              <a:r>
                <a:rPr lang="zh-CN" altLang="en-US" sz="1600" dirty="0">
                  <a:solidFill>
                    <a:schemeClr val="bg1"/>
                  </a:solidFill>
                  <a:latin typeface="SimHei" charset="-122"/>
                  <a:ea typeface="SimHei" charset="-122"/>
                  <a:cs typeface="SimHei" charset="-122"/>
                </a:rPr>
                <a:t>系统服务，</a:t>
              </a:r>
              <a:r>
                <a:rPr lang="zh-CN" altLang="en-US" sz="1600" dirty="0" smtClean="0">
                  <a:solidFill>
                    <a:schemeClr val="bg1"/>
                  </a:solidFill>
                  <a:latin typeface="SimHei" charset="-122"/>
                  <a:ea typeface="SimHei" charset="-122"/>
                  <a:cs typeface="SimHei" charset="-122"/>
                </a:rPr>
                <a:t>包括网站</a:t>
              </a:r>
              <a:r>
                <a:rPr lang="zh-CN" altLang="en-US" sz="1600" dirty="0">
                  <a:solidFill>
                    <a:schemeClr val="bg1"/>
                  </a:solidFill>
                  <a:latin typeface="SimHei" charset="-122"/>
                  <a:ea typeface="SimHei" charset="-122"/>
                  <a:cs typeface="SimHei" charset="-122"/>
                </a:rPr>
                <a:t>、电子商城</a:t>
              </a:r>
              <a:r>
                <a:rPr lang="zh-CN" altLang="en-US" sz="1600" dirty="0" smtClean="0">
                  <a:solidFill>
                    <a:schemeClr val="bg1"/>
                  </a:solidFill>
                  <a:latin typeface="SimHei" charset="-122"/>
                  <a:ea typeface="SimHei" charset="-122"/>
                  <a:cs typeface="SimHei" charset="-122"/>
                </a:rPr>
                <a:t>等系统</a:t>
              </a:r>
              <a:r>
                <a:rPr lang="zh-CN" altLang="en-US" sz="1600" dirty="0">
                  <a:solidFill>
                    <a:schemeClr val="bg1"/>
                  </a:solidFill>
                  <a:latin typeface="SimHei" charset="-122"/>
                  <a:ea typeface="SimHei" charset="-122"/>
                  <a:cs typeface="SimHei" charset="-122"/>
                </a:rPr>
                <a:t>开发与运维；</a:t>
              </a:r>
            </a:p>
            <a:p>
              <a:pPr marL="273050" indent="-273050">
                <a:lnSpc>
                  <a:spcPct val="130000"/>
                </a:lnSpc>
                <a:buFont typeface="Arial" charset="0"/>
                <a:buChar char="•"/>
              </a:pPr>
              <a:r>
                <a:rPr lang="zh-CN" altLang="en-US" sz="1600" dirty="0" smtClean="0">
                  <a:solidFill>
                    <a:schemeClr val="bg1"/>
                  </a:solidFill>
                  <a:latin typeface="SimHei" charset="-122"/>
                  <a:ea typeface="SimHei" charset="-122"/>
                  <a:cs typeface="SimHei" charset="-122"/>
                </a:rPr>
                <a:t>金融</a:t>
              </a:r>
              <a:r>
                <a:rPr lang="zh-CN" altLang="en-US" sz="1600" dirty="0">
                  <a:solidFill>
                    <a:schemeClr val="bg1"/>
                  </a:solidFill>
                  <a:latin typeface="SimHei" charset="-122"/>
                  <a:ea typeface="SimHei" charset="-122"/>
                  <a:cs typeface="SimHei" charset="-122"/>
                </a:rPr>
                <a:t>自助</a:t>
              </a:r>
              <a:r>
                <a:rPr lang="zh-CN" altLang="en-US" sz="1600" dirty="0" smtClean="0">
                  <a:solidFill>
                    <a:schemeClr val="bg1"/>
                  </a:solidFill>
                  <a:latin typeface="SimHei" charset="-122"/>
                  <a:ea typeface="SimHei" charset="-122"/>
                  <a:cs typeface="SimHei" charset="-122"/>
                </a:rPr>
                <a:t>设备运维。</a:t>
              </a:r>
              <a:endParaRPr lang="zh-CN" altLang="en-US" sz="1600" dirty="0">
                <a:solidFill>
                  <a:schemeClr val="bg1"/>
                </a:solidFill>
                <a:latin typeface="SimHei" charset="-122"/>
                <a:ea typeface="SimHei" charset="-122"/>
                <a:cs typeface="SimHei" charset="-122"/>
              </a:endParaRPr>
            </a:p>
          </p:txBody>
        </p:sp>
        <p:grpSp>
          <p:nvGrpSpPr>
            <p:cNvPr id="9" name="Group 8692"/>
            <p:cNvGrpSpPr/>
            <p:nvPr/>
          </p:nvGrpSpPr>
          <p:grpSpPr>
            <a:xfrm>
              <a:off x="2625256" y="2526157"/>
              <a:ext cx="1991892" cy="711376"/>
              <a:chOff x="-1638" y="0"/>
              <a:chExt cx="1290688" cy="582310"/>
            </a:xfrm>
          </p:grpSpPr>
          <p:sp>
            <p:nvSpPr>
              <p:cNvPr id="10" name="Shape 8690"/>
              <p:cNvSpPr/>
              <p:nvPr/>
            </p:nvSpPr>
            <p:spPr>
              <a:xfrm>
                <a:off x="0" y="0"/>
                <a:ext cx="1289050" cy="582310"/>
              </a:xfrm>
              <a:prstGeom prst="roundRect">
                <a:avLst>
                  <a:gd name="adj" fmla="val 10905"/>
                </a:avLst>
              </a:prstGeom>
              <a:solidFill>
                <a:srgbClr val="E7535F"/>
              </a:solidFill>
              <a:ln w="12700" cap="flat">
                <a:noFill/>
                <a:miter lim="400000"/>
              </a:ln>
              <a:effectLst/>
            </p:spPr>
            <p:txBody>
              <a:bodyPr wrap="square" lIns="45719" tIns="45719" rIns="45719" bIns="45719" numCol="1" anchor="ctr">
                <a:noAutofit/>
              </a:bodyPr>
              <a:lstStyle/>
              <a:p>
                <a:pPr algn="ctr">
                  <a:defRPr>
                    <a:solidFill>
                      <a:srgbClr val="FFFFFF"/>
                    </a:solidFill>
                    <a:uFill>
                      <a:solidFill>
                        <a:srgbClr val="FFFFFF"/>
                      </a:solidFill>
                    </a:uFill>
                  </a:defRPr>
                </a:pPr>
                <a:endParaRPr/>
              </a:p>
            </p:txBody>
          </p:sp>
          <p:sp>
            <p:nvSpPr>
              <p:cNvPr id="11" name="Shape 8691"/>
              <p:cNvSpPr/>
              <p:nvPr/>
            </p:nvSpPr>
            <p:spPr>
              <a:xfrm>
                <a:off x="-1638" y="123961"/>
                <a:ext cx="1289052" cy="3023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000" b="1">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a:defRPr sz="1800" b="0">
                    <a:solidFill>
                      <a:srgbClr val="000000"/>
                    </a:solidFill>
                    <a:uFill>
                      <a:solidFill>
                        <a:srgbClr val="000000"/>
                      </a:solidFill>
                    </a:uFill>
                    <a:latin typeface="Calibri"/>
                    <a:ea typeface="Calibri"/>
                    <a:cs typeface="Calibri"/>
                    <a:sym typeface="Calibri"/>
                  </a:defRPr>
                </a:pPr>
                <a:r>
                  <a:rPr lang="zh-CN" altLang="en-US" sz="1800" b="0" dirty="0">
                    <a:solidFill>
                      <a:schemeClr val="bg1"/>
                    </a:solidFill>
                    <a:latin typeface="SimHei" charset="-122"/>
                    <a:ea typeface="SimHei" charset="-122"/>
                    <a:cs typeface="SimHei" charset="-122"/>
                    <a:sym typeface="Calibri"/>
                  </a:rPr>
                  <a:t>应用系统托管服务</a:t>
                </a:r>
                <a:endParaRPr sz="1000" b="1" dirty="0">
                  <a:solidFill>
                    <a:schemeClr val="bg1"/>
                  </a:solidFill>
                  <a:uFill>
                    <a:solidFill>
                      <a:srgbClr val="FFFFFF"/>
                    </a:solidFill>
                  </a:uFill>
                  <a:latin typeface="SimHei" charset="-122"/>
                  <a:ea typeface="SimHei" charset="-122"/>
                  <a:cs typeface="SimHei" charset="-122"/>
                  <a:sym typeface="Roboto Condensed Regular"/>
                </a:endParaRPr>
              </a:p>
            </p:txBody>
          </p:sp>
        </p:grpSp>
      </p:grpSp>
      <p:grpSp>
        <p:nvGrpSpPr>
          <p:cNvPr id="4" name="组 3"/>
          <p:cNvGrpSpPr/>
          <p:nvPr/>
        </p:nvGrpSpPr>
        <p:grpSpPr>
          <a:xfrm>
            <a:off x="117663" y="2518517"/>
            <a:ext cx="2130312" cy="1614198"/>
            <a:chOff x="6938767" y="2531216"/>
            <a:chExt cx="2130312" cy="1614198"/>
          </a:xfrm>
        </p:grpSpPr>
        <p:sp>
          <p:nvSpPr>
            <p:cNvPr id="27" name="矩形 26"/>
            <p:cNvSpPr/>
            <p:nvPr/>
          </p:nvSpPr>
          <p:spPr>
            <a:xfrm>
              <a:off x="6943378" y="2778886"/>
              <a:ext cx="2125701" cy="1366528"/>
            </a:xfrm>
            <a:prstGeom prst="rect">
              <a:avLst/>
            </a:prstGeom>
            <a:solidFill>
              <a:schemeClr val="accent3"/>
            </a:solidFill>
          </p:spPr>
          <p:txBody>
            <a:bodyPr wrap="square">
              <a:spAutoFit/>
            </a:bodyPr>
            <a:lstStyle/>
            <a:p>
              <a:pPr marL="57150"/>
              <a:endParaRPr lang="en-US" altLang="zh-CN" dirty="0" smtClean="0">
                <a:solidFill>
                  <a:srgbClr val="000000"/>
                </a:solidFill>
                <a:latin typeface="仿宋_GB2312" charset="-122"/>
              </a:endParaRPr>
            </a:p>
            <a:p>
              <a:pPr marL="57150"/>
              <a:endParaRPr lang="en-US" altLang="zh-CN" dirty="0">
                <a:solidFill>
                  <a:srgbClr val="000000"/>
                </a:solidFill>
                <a:latin typeface="仿宋_GB2312" charset="-122"/>
              </a:endParaRPr>
            </a:p>
            <a:p>
              <a:pPr marL="342900" indent="-285750">
                <a:lnSpc>
                  <a:spcPct val="130000"/>
                </a:lnSpc>
                <a:buFont typeface="Arial" charset="0"/>
                <a:buChar char="•"/>
              </a:pPr>
              <a:r>
                <a:rPr lang="zh-CN" altLang="en-US" dirty="0">
                  <a:solidFill>
                    <a:schemeClr val="bg1"/>
                  </a:solidFill>
                  <a:latin typeface="SimHei" charset="-122"/>
                  <a:ea typeface="SimHei" charset="-122"/>
                  <a:cs typeface="SimHei" charset="-122"/>
                </a:rPr>
                <a:t>开源解决方案</a:t>
              </a:r>
              <a:endParaRPr lang="en-US" altLang="zh-CN" dirty="0">
                <a:solidFill>
                  <a:schemeClr val="bg1"/>
                </a:solidFill>
                <a:latin typeface="SimHei" charset="-122"/>
                <a:ea typeface="SimHei" charset="-122"/>
                <a:cs typeface="SimHei" charset="-122"/>
              </a:endParaRPr>
            </a:p>
            <a:p>
              <a:pPr marL="342900" indent="-285750">
                <a:lnSpc>
                  <a:spcPct val="130000"/>
                </a:lnSpc>
                <a:buFont typeface="Arial" charset="0"/>
                <a:buChar char="•"/>
              </a:pPr>
              <a:r>
                <a:rPr lang="zh-CN" altLang="en-US" dirty="0" smtClean="0">
                  <a:solidFill>
                    <a:schemeClr val="bg1"/>
                  </a:solidFill>
                  <a:latin typeface="SimHei" charset="-122"/>
                  <a:ea typeface="SimHei" charset="-122"/>
                  <a:cs typeface="SimHei" charset="-122"/>
                </a:rPr>
                <a:t>闭源软件产品</a:t>
              </a:r>
              <a:endParaRPr lang="en-US" altLang="zh-CN" dirty="0" smtClean="0">
                <a:solidFill>
                  <a:schemeClr val="bg1"/>
                </a:solidFill>
                <a:latin typeface="SimHei" charset="-122"/>
                <a:ea typeface="SimHei" charset="-122"/>
                <a:cs typeface="SimHei" charset="-122"/>
              </a:endParaRPr>
            </a:p>
          </p:txBody>
        </p:sp>
        <p:grpSp>
          <p:nvGrpSpPr>
            <p:cNvPr id="12" name="Group 8695"/>
            <p:cNvGrpSpPr/>
            <p:nvPr/>
          </p:nvGrpSpPr>
          <p:grpSpPr>
            <a:xfrm>
              <a:off x="6938767" y="2531216"/>
              <a:ext cx="2130312" cy="698677"/>
              <a:chOff x="0" y="0"/>
              <a:chExt cx="1289050" cy="582310"/>
            </a:xfrm>
          </p:grpSpPr>
          <p:sp>
            <p:nvSpPr>
              <p:cNvPr id="13" name="Shape 8693"/>
              <p:cNvSpPr/>
              <p:nvPr/>
            </p:nvSpPr>
            <p:spPr>
              <a:xfrm>
                <a:off x="0" y="0"/>
                <a:ext cx="1289050" cy="582310"/>
              </a:xfrm>
              <a:prstGeom prst="roundRect">
                <a:avLst>
                  <a:gd name="adj" fmla="val 9814"/>
                </a:avLst>
              </a:prstGeom>
              <a:solidFill>
                <a:schemeClr val="accent3">
                  <a:lumMod val="75000"/>
                </a:schemeClr>
              </a:solidFill>
              <a:ln w="12700" cap="flat">
                <a:noFill/>
                <a:miter lim="400000"/>
              </a:ln>
              <a:effectLst/>
            </p:spPr>
            <p:txBody>
              <a:bodyPr wrap="square" lIns="45719" tIns="45719" rIns="45719" bIns="45719" numCol="1" anchor="ctr">
                <a:noAutofit/>
              </a:bodyPr>
              <a:lstStyle/>
              <a:p>
                <a:pPr algn="ctr">
                  <a:defRPr>
                    <a:solidFill>
                      <a:srgbClr val="FFFFFF"/>
                    </a:solidFill>
                    <a:uFill>
                      <a:solidFill>
                        <a:srgbClr val="FFFFFF"/>
                      </a:solidFill>
                    </a:uFill>
                  </a:defRPr>
                </a:pPr>
                <a:endParaRPr/>
              </a:p>
            </p:txBody>
          </p:sp>
          <p:sp>
            <p:nvSpPr>
              <p:cNvPr id="14" name="Shape 8694"/>
              <p:cNvSpPr/>
              <p:nvPr/>
            </p:nvSpPr>
            <p:spPr>
              <a:xfrm>
                <a:off x="116454" y="128746"/>
                <a:ext cx="1056141" cy="3078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000" b="1">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a:defRPr sz="1800" b="0">
                    <a:solidFill>
                      <a:srgbClr val="000000"/>
                    </a:solidFill>
                    <a:uFill>
                      <a:solidFill>
                        <a:srgbClr val="000000"/>
                      </a:solidFill>
                    </a:uFill>
                    <a:latin typeface="Calibri"/>
                    <a:ea typeface="Calibri"/>
                    <a:cs typeface="Calibri"/>
                    <a:sym typeface="Calibri"/>
                  </a:defRPr>
                </a:pPr>
                <a:r>
                  <a:rPr lang="zh-CN" altLang="en-US" sz="1800" b="0" dirty="0" smtClean="0">
                    <a:solidFill>
                      <a:schemeClr val="bg1"/>
                    </a:solidFill>
                    <a:latin typeface="SimHei" charset="-122"/>
                    <a:ea typeface="SimHei" charset="-122"/>
                    <a:cs typeface="SimHei" charset="-122"/>
                    <a:sym typeface="Calibri"/>
                  </a:rPr>
                  <a:t>软件服务</a:t>
                </a:r>
                <a:endParaRPr sz="1000" b="1" dirty="0">
                  <a:solidFill>
                    <a:schemeClr val="bg1"/>
                  </a:solidFill>
                  <a:uFill>
                    <a:solidFill>
                      <a:srgbClr val="FFFFFF"/>
                    </a:solidFill>
                  </a:uFill>
                  <a:latin typeface="SimHei" charset="-122"/>
                  <a:ea typeface="SimHei" charset="-122"/>
                  <a:cs typeface="SimHei" charset="-122"/>
                  <a:sym typeface="Roboto Condensed Regular"/>
                </a:endParaRPr>
              </a:p>
            </p:txBody>
          </p:sp>
        </p:grpSp>
      </p:grpSp>
      <p:grpSp>
        <p:nvGrpSpPr>
          <p:cNvPr id="23" name="组 22"/>
          <p:cNvGrpSpPr/>
          <p:nvPr/>
        </p:nvGrpSpPr>
        <p:grpSpPr>
          <a:xfrm>
            <a:off x="6950670" y="2510355"/>
            <a:ext cx="2002900" cy="1968699"/>
            <a:chOff x="395536" y="2538856"/>
            <a:chExt cx="1858884" cy="1968699"/>
          </a:xfrm>
        </p:grpSpPr>
        <p:sp>
          <p:nvSpPr>
            <p:cNvPr id="21" name="矩形 20"/>
            <p:cNvSpPr/>
            <p:nvPr/>
          </p:nvSpPr>
          <p:spPr>
            <a:xfrm>
              <a:off x="395536" y="2780928"/>
              <a:ext cx="1858884" cy="1726627"/>
            </a:xfrm>
            <a:prstGeom prst="rect">
              <a:avLst/>
            </a:prstGeom>
            <a:solidFill>
              <a:srgbClr val="35A7E0"/>
            </a:solidFill>
          </p:spPr>
          <p:txBody>
            <a:bodyPr wrap="square">
              <a:spAutoFit/>
            </a:bodyPr>
            <a:lstStyle/>
            <a:p>
              <a:pPr marL="57150"/>
              <a:endParaRPr lang="en-US" altLang="zh-CN" dirty="0" smtClean="0">
                <a:solidFill>
                  <a:srgbClr val="000000"/>
                </a:solidFill>
                <a:latin typeface="仿宋_GB2312" charset="-122"/>
              </a:endParaRPr>
            </a:p>
            <a:p>
              <a:pPr marL="57150"/>
              <a:endParaRPr lang="en-US" altLang="zh-CN" dirty="0">
                <a:solidFill>
                  <a:srgbClr val="000000"/>
                </a:solidFill>
                <a:latin typeface="仿宋_GB2312" charset="-122"/>
              </a:endParaRPr>
            </a:p>
            <a:p>
              <a:pPr marL="57150">
                <a:lnSpc>
                  <a:spcPct val="130000"/>
                </a:lnSpc>
              </a:pPr>
              <a:r>
                <a:rPr lang="zh-CN" altLang="en-US" dirty="0" smtClean="0">
                  <a:solidFill>
                    <a:schemeClr val="bg1"/>
                  </a:solidFill>
                  <a:latin typeface="SimHei" charset="-122"/>
                  <a:ea typeface="SimHei" charset="-122"/>
                  <a:cs typeface="SimHei" charset="-122"/>
                </a:rPr>
                <a:t>虚拟化</a:t>
              </a:r>
              <a:r>
                <a:rPr lang="zh-CN" altLang="en-US" dirty="0">
                  <a:solidFill>
                    <a:schemeClr val="bg1"/>
                  </a:solidFill>
                  <a:latin typeface="SimHei" charset="-122"/>
                  <a:ea typeface="SimHei" charset="-122"/>
                  <a:cs typeface="SimHei" charset="-122"/>
                </a:rPr>
                <a:t>资源服务等计算机基础设施服务</a:t>
              </a:r>
            </a:p>
          </p:txBody>
        </p:sp>
        <p:grpSp>
          <p:nvGrpSpPr>
            <p:cNvPr id="15" name="Group 8698"/>
            <p:cNvGrpSpPr/>
            <p:nvPr/>
          </p:nvGrpSpPr>
          <p:grpSpPr>
            <a:xfrm>
              <a:off x="395536" y="2538856"/>
              <a:ext cx="1858884" cy="698676"/>
              <a:chOff x="0" y="0"/>
              <a:chExt cx="1289050" cy="582310"/>
            </a:xfrm>
          </p:grpSpPr>
          <p:sp>
            <p:nvSpPr>
              <p:cNvPr id="16" name="Shape 8696"/>
              <p:cNvSpPr/>
              <p:nvPr/>
            </p:nvSpPr>
            <p:spPr>
              <a:xfrm>
                <a:off x="0" y="0"/>
                <a:ext cx="1289050" cy="582310"/>
              </a:xfrm>
              <a:prstGeom prst="roundRect">
                <a:avLst>
                  <a:gd name="adj" fmla="val 7633"/>
                </a:avLst>
              </a:prstGeom>
              <a:solidFill>
                <a:srgbClr val="3194C6"/>
              </a:solidFill>
              <a:ln w="12700" cap="flat">
                <a:noFill/>
                <a:miter lim="400000"/>
              </a:ln>
              <a:effectLst/>
            </p:spPr>
            <p:txBody>
              <a:bodyPr wrap="square" lIns="45719" tIns="45719" rIns="45719" bIns="45719" numCol="1" anchor="ctr">
                <a:noAutofit/>
              </a:bodyPr>
              <a:lstStyle/>
              <a:p>
                <a:pPr algn="ctr">
                  <a:defRPr>
                    <a:solidFill>
                      <a:srgbClr val="FFFFFF"/>
                    </a:solidFill>
                    <a:uFill>
                      <a:solidFill>
                        <a:srgbClr val="FFFFFF"/>
                      </a:solidFill>
                    </a:uFill>
                  </a:defRPr>
                </a:pPr>
                <a:endParaRPr/>
              </a:p>
            </p:txBody>
          </p:sp>
          <p:sp>
            <p:nvSpPr>
              <p:cNvPr id="17" name="Shape 8697"/>
              <p:cNvSpPr/>
              <p:nvPr/>
            </p:nvSpPr>
            <p:spPr>
              <a:xfrm>
                <a:off x="116455" y="124687"/>
                <a:ext cx="1056140" cy="3078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000" b="1">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a:defRPr sz="1800" b="0">
                    <a:solidFill>
                      <a:srgbClr val="000000"/>
                    </a:solidFill>
                    <a:uFill>
                      <a:solidFill>
                        <a:srgbClr val="000000"/>
                      </a:solidFill>
                    </a:uFill>
                    <a:latin typeface="Calibri"/>
                    <a:ea typeface="Calibri"/>
                    <a:cs typeface="Calibri"/>
                    <a:sym typeface="Calibri"/>
                  </a:defRPr>
                </a:pPr>
                <a:r>
                  <a:rPr lang="zh-CN" altLang="en-US" sz="1800" b="0" dirty="0" smtClean="0">
                    <a:solidFill>
                      <a:schemeClr val="bg1"/>
                    </a:solidFill>
                    <a:latin typeface="SimHei" charset="-122"/>
                    <a:ea typeface="SimHei" charset="-122"/>
                    <a:cs typeface="SimHei" charset="-122"/>
                    <a:sym typeface="Calibri"/>
                  </a:rPr>
                  <a:t>主机托管服务</a:t>
                </a:r>
                <a:endParaRPr sz="1000" b="1" dirty="0">
                  <a:solidFill>
                    <a:schemeClr val="bg1"/>
                  </a:solidFill>
                  <a:uFill>
                    <a:solidFill>
                      <a:srgbClr val="FFFFFF"/>
                    </a:solidFill>
                  </a:uFill>
                  <a:latin typeface="SimHei" charset="-122"/>
                  <a:ea typeface="SimHei" charset="-122"/>
                  <a:cs typeface="SimHei" charset="-122"/>
                  <a:sym typeface="Roboto Condensed Regular"/>
                </a:endParaRPr>
              </a:p>
            </p:txBody>
          </p:sp>
        </p:grpSp>
      </p:grpSp>
      <p:grpSp>
        <p:nvGrpSpPr>
          <p:cNvPr id="26" name="组 25"/>
          <p:cNvGrpSpPr/>
          <p:nvPr/>
        </p:nvGrpSpPr>
        <p:grpSpPr>
          <a:xfrm>
            <a:off x="4663053" y="2518517"/>
            <a:ext cx="2226003" cy="2756530"/>
            <a:chOff x="4665609" y="2526157"/>
            <a:chExt cx="1994624" cy="2756530"/>
          </a:xfrm>
        </p:grpSpPr>
        <p:sp>
          <p:nvSpPr>
            <p:cNvPr id="25" name="矩形 24"/>
            <p:cNvSpPr/>
            <p:nvPr/>
          </p:nvSpPr>
          <p:spPr>
            <a:xfrm>
              <a:off x="4670000" y="2777386"/>
              <a:ext cx="1990233" cy="2505301"/>
            </a:xfrm>
            <a:prstGeom prst="rect">
              <a:avLst/>
            </a:prstGeom>
            <a:solidFill>
              <a:schemeClr val="accent6"/>
            </a:solidFill>
          </p:spPr>
          <p:txBody>
            <a:bodyPr wrap="square">
              <a:spAutoFit/>
            </a:bodyPr>
            <a:lstStyle/>
            <a:p>
              <a:pPr marL="57150"/>
              <a:endParaRPr lang="en-US" altLang="zh-CN" sz="1600" dirty="0" smtClean="0">
                <a:solidFill>
                  <a:srgbClr val="000000"/>
                </a:solidFill>
                <a:latin typeface="仿宋_GB2312" charset="-122"/>
              </a:endParaRPr>
            </a:p>
            <a:p>
              <a:pPr marL="57150"/>
              <a:endParaRPr lang="en-US" altLang="zh-CN" sz="1600" dirty="0">
                <a:solidFill>
                  <a:srgbClr val="000000"/>
                </a:solidFill>
                <a:latin typeface="仿宋_GB2312" charset="-122"/>
              </a:endParaRPr>
            </a:p>
            <a:p>
              <a:pPr marL="230188" indent="-173038">
                <a:lnSpc>
                  <a:spcPct val="130000"/>
                </a:lnSpc>
                <a:buFont typeface="Arial" charset="0"/>
                <a:buChar char="•"/>
              </a:pPr>
              <a:r>
                <a:rPr lang="zh-CN" altLang="en-US" sz="1600" dirty="0" smtClean="0">
                  <a:solidFill>
                    <a:schemeClr val="bg1"/>
                  </a:solidFill>
                  <a:latin typeface="SimHei" charset="-122"/>
                  <a:ea typeface="SimHei" charset="-122"/>
                  <a:cs typeface="SimHei" charset="-122"/>
                </a:rPr>
                <a:t>涉及客户</a:t>
              </a:r>
              <a:r>
                <a:rPr lang="zh-CN" altLang="en-US" sz="1600" dirty="0">
                  <a:solidFill>
                    <a:schemeClr val="bg1"/>
                  </a:solidFill>
                  <a:latin typeface="SimHei" charset="-122"/>
                  <a:ea typeface="SimHei" charset="-122"/>
                  <a:cs typeface="SimHei" charset="-122"/>
                </a:rPr>
                <a:t>数据的电子化信息</a:t>
              </a:r>
              <a:r>
                <a:rPr lang="zh-CN" altLang="en-US" sz="1600" dirty="0" smtClean="0">
                  <a:solidFill>
                    <a:schemeClr val="bg1"/>
                  </a:solidFill>
                  <a:latin typeface="SimHei" charset="-122"/>
                  <a:ea typeface="SimHei" charset="-122"/>
                  <a:cs typeface="SimHei" charset="-122"/>
                </a:rPr>
                <a:t>处理文档</a:t>
              </a:r>
              <a:r>
                <a:rPr lang="zh-CN" altLang="en-US" sz="1600" dirty="0">
                  <a:solidFill>
                    <a:schemeClr val="bg1"/>
                  </a:solidFill>
                  <a:latin typeface="SimHei" charset="-122"/>
                  <a:ea typeface="SimHei" charset="-122"/>
                  <a:cs typeface="SimHei" charset="-122"/>
                </a:rPr>
                <a:t>、影像、票据等录入、</a:t>
              </a:r>
              <a:r>
                <a:rPr lang="zh-CN" altLang="en-US" sz="1600" dirty="0" smtClean="0">
                  <a:solidFill>
                    <a:schemeClr val="bg1"/>
                  </a:solidFill>
                  <a:latin typeface="SimHei" charset="-122"/>
                  <a:ea typeface="SimHei" charset="-122"/>
                  <a:cs typeface="SimHei" charset="-122"/>
                </a:rPr>
                <a:t>扫描、处理；</a:t>
              </a:r>
              <a:endParaRPr lang="en-US" altLang="zh-CN" sz="1600" dirty="0" smtClean="0">
                <a:solidFill>
                  <a:schemeClr val="bg1"/>
                </a:solidFill>
                <a:latin typeface="SimHei" charset="-122"/>
                <a:ea typeface="SimHei" charset="-122"/>
                <a:cs typeface="SimHei" charset="-122"/>
              </a:endParaRPr>
            </a:p>
            <a:p>
              <a:pPr marL="230188" indent="-173038">
                <a:lnSpc>
                  <a:spcPct val="130000"/>
                </a:lnSpc>
                <a:buFont typeface="Arial" charset="0"/>
                <a:buChar char="•"/>
              </a:pPr>
              <a:r>
                <a:rPr lang="zh-CN" altLang="en-US" sz="1600" dirty="0" smtClean="0">
                  <a:solidFill>
                    <a:schemeClr val="bg1"/>
                  </a:solidFill>
                  <a:latin typeface="SimHei" charset="-122"/>
                  <a:ea typeface="SimHei" charset="-122"/>
                  <a:cs typeface="SimHei" charset="-122"/>
                </a:rPr>
                <a:t>远程</a:t>
              </a:r>
              <a:r>
                <a:rPr lang="zh-CN" altLang="en-US" sz="1600" dirty="0">
                  <a:solidFill>
                    <a:schemeClr val="bg1"/>
                  </a:solidFill>
                  <a:latin typeface="SimHei" charset="-122"/>
                  <a:ea typeface="SimHei" charset="-122"/>
                  <a:cs typeface="SimHei" charset="-122"/>
                </a:rPr>
                <a:t>数据备份、存储与</a:t>
              </a:r>
              <a:r>
                <a:rPr lang="zh-CN" altLang="en-US" sz="1600" dirty="0" smtClean="0">
                  <a:solidFill>
                    <a:schemeClr val="bg1"/>
                  </a:solidFill>
                  <a:latin typeface="SimHei" charset="-122"/>
                  <a:ea typeface="SimHei" charset="-122"/>
                  <a:cs typeface="SimHei" charset="-122"/>
                </a:rPr>
                <a:t>分析等。</a:t>
              </a:r>
              <a:endParaRPr lang="zh-CN" altLang="en-US" sz="1600" dirty="0">
                <a:solidFill>
                  <a:schemeClr val="bg1"/>
                </a:solidFill>
                <a:latin typeface="SimHei" charset="-122"/>
                <a:ea typeface="SimHei" charset="-122"/>
                <a:cs typeface="SimHei" charset="-122"/>
              </a:endParaRPr>
            </a:p>
          </p:txBody>
        </p:sp>
        <p:sp>
          <p:nvSpPr>
            <p:cNvPr id="19" name="Shape 8690"/>
            <p:cNvSpPr/>
            <p:nvPr/>
          </p:nvSpPr>
          <p:spPr>
            <a:xfrm>
              <a:off x="4665609" y="2526157"/>
              <a:ext cx="1994624" cy="698676"/>
            </a:xfrm>
            <a:prstGeom prst="roundRect">
              <a:avLst>
                <a:gd name="adj" fmla="val 10905"/>
              </a:avLst>
            </a:prstGeom>
            <a:solidFill>
              <a:schemeClr val="accent6">
                <a:lumMod val="75000"/>
              </a:schemeClr>
            </a:solidFill>
            <a:ln w="12700" cap="flat">
              <a:noFill/>
              <a:miter lim="400000"/>
            </a:ln>
            <a:effectLst/>
          </p:spPr>
          <p:txBody>
            <a:bodyPr wrap="square" lIns="45719" tIns="45719" rIns="45719" bIns="45719" numCol="1" anchor="ctr">
              <a:noAutofit/>
            </a:bodyPr>
            <a:lstStyle/>
            <a:p>
              <a:pPr algn="ctr">
                <a:defRPr>
                  <a:solidFill>
                    <a:srgbClr val="FFFFFF"/>
                  </a:solidFill>
                  <a:uFill>
                    <a:solidFill>
                      <a:srgbClr val="FFFFFF"/>
                    </a:solidFill>
                  </a:uFill>
                </a:defRPr>
              </a:pPr>
              <a:endParaRPr/>
            </a:p>
          </p:txBody>
        </p:sp>
      </p:grpSp>
      <p:sp>
        <p:nvSpPr>
          <p:cNvPr id="20" name="Shape 8691"/>
          <p:cNvSpPr/>
          <p:nvPr/>
        </p:nvSpPr>
        <p:spPr>
          <a:xfrm>
            <a:off x="4667954" y="2668488"/>
            <a:ext cx="2221102" cy="36933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defRPr sz="1000" b="1">
                <a:solidFill>
                  <a:srgbClr val="FFFFFF"/>
                </a:solidFill>
                <a:uFill>
                  <a:solidFill>
                    <a:srgbClr val="FFFFFF"/>
                  </a:solidFill>
                </a:uFill>
                <a:latin typeface="Roboto Condensed Regular"/>
                <a:ea typeface="Roboto Condensed Regular"/>
                <a:cs typeface="Roboto Condensed Regular"/>
                <a:sym typeface="Roboto Condensed Regular"/>
              </a:defRPr>
            </a:lvl1pPr>
          </a:lstStyle>
          <a:p>
            <a:pPr>
              <a:defRPr sz="1800" b="0">
                <a:solidFill>
                  <a:srgbClr val="000000"/>
                </a:solidFill>
                <a:uFill>
                  <a:solidFill>
                    <a:srgbClr val="000000"/>
                  </a:solidFill>
                </a:uFill>
                <a:latin typeface="Calibri"/>
                <a:ea typeface="Calibri"/>
                <a:cs typeface="Calibri"/>
                <a:sym typeface="Calibri"/>
              </a:defRPr>
            </a:pPr>
            <a:r>
              <a:rPr lang="zh-CN" altLang="en-US" sz="1800" b="0" dirty="0">
                <a:solidFill>
                  <a:schemeClr val="bg1"/>
                </a:solidFill>
                <a:latin typeface="SimHei" charset="-122"/>
                <a:ea typeface="SimHei" charset="-122"/>
                <a:cs typeface="SimHei" charset="-122"/>
                <a:sym typeface="Calibri"/>
              </a:rPr>
              <a:t>数据</a:t>
            </a:r>
            <a:r>
              <a:rPr lang="zh-CN" altLang="en-US" sz="1800" b="0">
                <a:solidFill>
                  <a:schemeClr val="bg1"/>
                </a:solidFill>
                <a:latin typeface="SimHei" charset="-122"/>
                <a:ea typeface="SimHei" charset="-122"/>
                <a:cs typeface="SimHei" charset="-122"/>
                <a:sym typeface="Calibri"/>
              </a:rPr>
              <a:t>分析</a:t>
            </a:r>
            <a:r>
              <a:rPr lang="zh-CN" altLang="en-US" sz="1800" b="0" smtClean="0">
                <a:solidFill>
                  <a:schemeClr val="bg1"/>
                </a:solidFill>
                <a:latin typeface="SimHei" charset="-122"/>
                <a:ea typeface="SimHei" charset="-122"/>
                <a:cs typeface="SimHei" charset="-122"/>
                <a:sym typeface="Calibri"/>
              </a:rPr>
              <a:t>与处理</a:t>
            </a:r>
            <a:r>
              <a:rPr lang="zh-CN" altLang="en-US" sz="1800" b="0" dirty="0">
                <a:solidFill>
                  <a:schemeClr val="bg1"/>
                </a:solidFill>
                <a:latin typeface="SimHei" charset="-122"/>
                <a:ea typeface="SimHei" charset="-122"/>
                <a:cs typeface="SimHei" charset="-122"/>
                <a:sym typeface="Calibri"/>
              </a:rPr>
              <a:t>服务</a:t>
            </a:r>
            <a:endParaRPr sz="1000" b="1" dirty="0">
              <a:solidFill>
                <a:schemeClr val="bg1"/>
              </a:solidFill>
              <a:uFill>
                <a:solidFill>
                  <a:srgbClr val="FFFFFF"/>
                </a:solidFill>
              </a:uFill>
              <a:latin typeface="SimHei" charset="-122"/>
              <a:ea typeface="SimHei" charset="-122"/>
              <a:cs typeface="SimHei" charset="-122"/>
              <a:sym typeface="Roboto Condensed Regular"/>
            </a:endParaRPr>
          </a:p>
        </p:txBody>
      </p:sp>
      <p:grpSp>
        <p:nvGrpSpPr>
          <p:cNvPr id="31" name="Group 4307"/>
          <p:cNvGrpSpPr/>
          <p:nvPr/>
        </p:nvGrpSpPr>
        <p:grpSpPr>
          <a:xfrm>
            <a:off x="3175242" y="5441253"/>
            <a:ext cx="914402" cy="914401"/>
            <a:chOff x="0" y="0"/>
            <a:chExt cx="914401" cy="914400"/>
          </a:xfrm>
        </p:grpSpPr>
        <p:sp>
          <p:nvSpPr>
            <p:cNvPr id="32" name="Shape 4302"/>
            <p:cNvSpPr/>
            <p:nvPr/>
          </p:nvSpPr>
          <p:spPr>
            <a:xfrm>
              <a:off x="0" y="0"/>
              <a:ext cx="914401" cy="914400"/>
            </a:xfrm>
            <a:prstGeom prst="ellipse">
              <a:avLst/>
            </a:prstGeom>
            <a:solidFill>
              <a:schemeClr val="accent1"/>
            </a:solidFill>
            <a:ln w="12700" cap="flat">
              <a:noFill/>
              <a:miter lim="400000"/>
            </a:ln>
            <a:effectLst/>
          </p:spPr>
          <p:txBody>
            <a:bodyPr wrap="square" lIns="45719" tIns="45719" rIns="45719" bIns="45719" numCol="1" anchor="ctr">
              <a:noAutofit/>
            </a:bodyPr>
            <a:lstStyle/>
            <a:p>
              <a:pPr algn="ctr"/>
              <a:endParaRPr/>
            </a:p>
          </p:txBody>
        </p:sp>
        <p:sp>
          <p:nvSpPr>
            <p:cNvPr id="33" name="Shape 4303"/>
            <p:cNvSpPr/>
            <p:nvPr/>
          </p:nvSpPr>
          <p:spPr>
            <a:xfrm>
              <a:off x="1" y="287924"/>
              <a:ext cx="91440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a:defRPr sz="800">
                  <a:solidFill>
                    <a:srgbClr val="A6A6A6"/>
                  </a:solidFill>
                  <a:uFill>
                    <a:solidFill>
                      <a:srgbClr val="A6A6A6"/>
                    </a:solidFill>
                  </a:uFill>
                </a:defRPr>
              </a:pPr>
              <a:r>
                <a:rPr lang="zh-CN" altLang="en-US" sz="1600" dirty="0" smtClean="0">
                  <a:solidFill>
                    <a:srgbClr val="FFFFFF"/>
                  </a:solidFill>
                  <a:uFill>
                    <a:solidFill>
                      <a:srgbClr val="FFFFFF"/>
                    </a:solidFill>
                  </a:uFill>
                  <a:latin typeface="SimHei" charset="-122"/>
                  <a:ea typeface="SimHei" charset="-122"/>
                  <a:cs typeface="SimHei" charset="-122"/>
                </a:rPr>
                <a:t>调研调查</a:t>
              </a:r>
              <a:endParaRPr sz="1600" dirty="0">
                <a:solidFill>
                  <a:srgbClr val="FFFFFF"/>
                </a:solidFill>
                <a:uFill>
                  <a:solidFill>
                    <a:srgbClr val="FFFFFF"/>
                  </a:solidFill>
                </a:uFill>
                <a:latin typeface="SimHei" charset="-122"/>
                <a:ea typeface="SimHei" charset="-122"/>
                <a:cs typeface="SimHei" charset="-122"/>
              </a:endParaRPr>
            </a:p>
          </p:txBody>
        </p:sp>
      </p:grpSp>
      <p:grpSp>
        <p:nvGrpSpPr>
          <p:cNvPr id="44" name="Group 4318"/>
          <p:cNvGrpSpPr/>
          <p:nvPr/>
        </p:nvGrpSpPr>
        <p:grpSpPr>
          <a:xfrm>
            <a:off x="5457797" y="5428847"/>
            <a:ext cx="914402" cy="914401"/>
            <a:chOff x="0" y="0"/>
            <a:chExt cx="914401" cy="914400"/>
          </a:xfrm>
        </p:grpSpPr>
        <p:sp>
          <p:nvSpPr>
            <p:cNvPr id="45" name="Shape 4315"/>
            <p:cNvSpPr/>
            <p:nvPr/>
          </p:nvSpPr>
          <p:spPr>
            <a:xfrm>
              <a:off x="0" y="0"/>
              <a:ext cx="914401" cy="914400"/>
            </a:xfrm>
            <a:prstGeom prst="ellipse">
              <a:avLst/>
            </a:prstGeom>
            <a:solidFill>
              <a:schemeClr val="accent6"/>
            </a:solidFill>
            <a:ln w="12700" cap="flat">
              <a:noFill/>
              <a:miter lim="400000"/>
            </a:ln>
            <a:effectLst/>
          </p:spPr>
          <p:txBody>
            <a:bodyPr wrap="square" lIns="45719" tIns="45719" rIns="45719" bIns="45719" numCol="1" anchor="ctr">
              <a:noAutofit/>
            </a:bodyPr>
            <a:lstStyle/>
            <a:p>
              <a:pPr algn="ctr"/>
              <a:endParaRPr/>
            </a:p>
          </p:txBody>
        </p:sp>
        <p:sp>
          <p:nvSpPr>
            <p:cNvPr id="46" name="Shape 4316"/>
            <p:cNvSpPr/>
            <p:nvPr/>
          </p:nvSpPr>
          <p:spPr>
            <a:xfrm>
              <a:off x="1" y="287923"/>
              <a:ext cx="91440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a:defRPr sz="800">
                  <a:solidFill>
                    <a:srgbClr val="A6A6A6"/>
                  </a:solidFill>
                  <a:uFill>
                    <a:solidFill>
                      <a:srgbClr val="A6A6A6"/>
                    </a:solidFill>
                  </a:uFill>
                </a:defRPr>
              </a:pPr>
              <a:r>
                <a:rPr lang="zh-CN" altLang="en-US" sz="1600" dirty="0" smtClean="0">
                  <a:solidFill>
                    <a:srgbClr val="FFFFFF"/>
                  </a:solidFill>
                  <a:uFill>
                    <a:solidFill>
                      <a:srgbClr val="FFFFFF"/>
                    </a:solidFill>
                  </a:uFill>
                  <a:latin typeface="SimHei" charset="-122"/>
                  <a:ea typeface="SimHei" charset="-122"/>
                  <a:cs typeface="SimHei" charset="-122"/>
                </a:rPr>
                <a:t>风险评估</a:t>
              </a:r>
              <a:endParaRPr sz="1600" dirty="0">
                <a:solidFill>
                  <a:srgbClr val="FFFFFF"/>
                </a:solidFill>
                <a:uFill>
                  <a:solidFill>
                    <a:srgbClr val="FFFFFF"/>
                  </a:solidFill>
                </a:uFill>
                <a:latin typeface="SimHei" charset="-122"/>
                <a:ea typeface="SimHei" charset="-122"/>
                <a:cs typeface="SimHei" charset="-122"/>
              </a:endParaRPr>
            </a:p>
          </p:txBody>
        </p:sp>
      </p:grpSp>
      <p:grpSp>
        <p:nvGrpSpPr>
          <p:cNvPr id="48" name="Group 4322"/>
          <p:cNvGrpSpPr/>
          <p:nvPr/>
        </p:nvGrpSpPr>
        <p:grpSpPr>
          <a:xfrm>
            <a:off x="7740352" y="5428847"/>
            <a:ext cx="914402" cy="914401"/>
            <a:chOff x="0" y="0"/>
            <a:chExt cx="914401" cy="914400"/>
          </a:xfrm>
        </p:grpSpPr>
        <p:sp>
          <p:nvSpPr>
            <p:cNvPr id="49" name="Shape 4319"/>
            <p:cNvSpPr/>
            <p:nvPr/>
          </p:nvSpPr>
          <p:spPr>
            <a:xfrm>
              <a:off x="0" y="0"/>
              <a:ext cx="914401" cy="914400"/>
            </a:xfrm>
            <a:prstGeom prst="ellipse">
              <a:avLst/>
            </a:prstGeom>
            <a:solidFill>
              <a:srgbClr val="E7535F"/>
            </a:solidFill>
            <a:ln w="12700" cap="flat">
              <a:noFill/>
              <a:miter lim="400000"/>
            </a:ln>
            <a:effectLst/>
          </p:spPr>
          <p:txBody>
            <a:bodyPr wrap="square" lIns="45719" tIns="45719" rIns="45719" bIns="45719" numCol="1" anchor="ctr">
              <a:noAutofit/>
            </a:bodyPr>
            <a:lstStyle/>
            <a:p>
              <a:pPr algn="ctr"/>
              <a:endParaRPr/>
            </a:p>
          </p:txBody>
        </p:sp>
        <p:sp>
          <p:nvSpPr>
            <p:cNvPr id="50" name="Shape 4320"/>
            <p:cNvSpPr/>
            <p:nvPr/>
          </p:nvSpPr>
          <p:spPr>
            <a:xfrm>
              <a:off x="1" y="287924"/>
              <a:ext cx="914400" cy="33855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lgn="ctr">
                <a:spcBef>
                  <a:spcPts val="200"/>
                </a:spcBef>
                <a:defRPr sz="900">
                  <a:solidFill>
                    <a:srgbClr val="FFFFFF"/>
                  </a:solidFill>
                  <a:uFill>
                    <a:solidFill>
                      <a:srgbClr val="FFFFFF"/>
                    </a:solidFill>
                  </a:uFill>
                  <a:latin typeface="Roboto condensed"/>
                  <a:ea typeface="Roboto condensed"/>
                  <a:cs typeface="Roboto condensed"/>
                  <a:sym typeface="Roboto condensed"/>
                </a:defRPr>
              </a:lvl1pPr>
            </a:lstStyle>
            <a:p>
              <a:pPr>
                <a:defRPr sz="800">
                  <a:solidFill>
                    <a:srgbClr val="A6A6A6"/>
                  </a:solidFill>
                  <a:uFill>
                    <a:solidFill>
                      <a:srgbClr val="A6A6A6"/>
                    </a:solidFill>
                  </a:uFill>
                </a:defRPr>
              </a:pPr>
              <a:r>
                <a:rPr lang="zh-CN" altLang="en-US" sz="1600" dirty="0" smtClean="0">
                  <a:solidFill>
                    <a:srgbClr val="FFFFFF"/>
                  </a:solidFill>
                  <a:uFill>
                    <a:solidFill>
                      <a:srgbClr val="FFFFFF"/>
                    </a:solidFill>
                  </a:uFill>
                  <a:latin typeface="SimHei" charset="-122"/>
                  <a:ea typeface="SimHei" charset="-122"/>
                  <a:cs typeface="SimHei" charset="-122"/>
                </a:rPr>
                <a:t>作出决策</a:t>
              </a:r>
              <a:endParaRPr sz="1600" dirty="0">
                <a:solidFill>
                  <a:srgbClr val="FFFFFF"/>
                </a:solidFill>
                <a:uFill>
                  <a:solidFill>
                    <a:srgbClr val="FFFFFF"/>
                  </a:solidFill>
                </a:uFill>
                <a:latin typeface="SimHei" charset="-122"/>
                <a:ea typeface="SimHei" charset="-122"/>
                <a:cs typeface="SimHei" charset="-122"/>
              </a:endParaRPr>
            </a:p>
          </p:txBody>
        </p:sp>
      </p:grpSp>
      <p:sp>
        <p:nvSpPr>
          <p:cNvPr id="52" name="圆角矩形 51"/>
          <p:cNvSpPr/>
          <p:nvPr/>
        </p:nvSpPr>
        <p:spPr>
          <a:xfrm>
            <a:off x="168237" y="5528850"/>
            <a:ext cx="2512882" cy="72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solidFill>
                  <a:schemeClr val="bg1"/>
                </a:solidFill>
                <a:latin typeface="SimHei" charset="-122"/>
                <a:ea typeface="SimHei" charset="-122"/>
                <a:cs typeface="SimHei" charset="-122"/>
              </a:rPr>
              <a:t>银行业金融机构使用云</a:t>
            </a:r>
            <a:r>
              <a:rPr kumimoji="1" lang="zh-CN" altLang="en-US" smtClean="0">
                <a:solidFill>
                  <a:schemeClr val="bg1"/>
                </a:solidFill>
                <a:latin typeface="SimHei" charset="-122"/>
                <a:ea typeface="SimHei" charset="-122"/>
                <a:cs typeface="SimHei" charset="-122"/>
              </a:rPr>
              <a:t>计算服务操作流程</a:t>
            </a:r>
            <a:endParaRPr kumimoji="1" lang="zh-CN" altLang="en-US" dirty="0">
              <a:solidFill>
                <a:schemeClr val="bg1"/>
              </a:solidFill>
              <a:latin typeface="SimHei" charset="-122"/>
              <a:ea typeface="SimHei" charset="-122"/>
              <a:cs typeface="SimHei" charset="-122"/>
            </a:endParaRPr>
          </a:p>
        </p:txBody>
      </p:sp>
      <p:sp>
        <p:nvSpPr>
          <p:cNvPr id="53" name="右箭头 52"/>
          <p:cNvSpPr/>
          <p:nvPr/>
        </p:nvSpPr>
        <p:spPr>
          <a:xfrm>
            <a:off x="4305668" y="5723214"/>
            <a:ext cx="936104" cy="35047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a:off x="6588223" y="5704845"/>
            <a:ext cx="936104" cy="350477"/>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xmlns="" val="267847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银行业金融机构使用云计算</a:t>
            </a:r>
            <a:r>
              <a:rPr kumimoji="1" lang="zh-CN" altLang="en-US" dirty="0" smtClean="0"/>
              <a:t>服务应防范的主要风险</a:t>
            </a:r>
            <a:endParaRPr kumimoji="1" lang="zh-CN" altLang="en-US" dirty="0"/>
          </a:p>
        </p:txBody>
      </p:sp>
      <p:grpSp>
        <p:nvGrpSpPr>
          <p:cNvPr id="3" name="Group 8457"/>
          <p:cNvGrpSpPr/>
          <p:nvPr/>
        </p:nvGrpSpPr>
        <p:grpSpPr>
          <a:xfrm>
            <a:off x="1259632" y="1857052"/>
            <a:ext cx="6696744" cy="1086899"/>
            <a:chOff x="0" y="0"/>
            <a:chExt cx="5365269" cy="1086898"/>
          </a:xfrm>
        </p:grpSpPr>
        <p:sp>
          <p:nvSpPr>
            <p:cNvPr id="4" name="Shape 8449"/>
            <p:cNvSpPr/>
            <p:nvPr/>
          </p:nvSpPr>
          <p:spPr>
            <a:xfrm>
              <a:off x="1152044" y="0"/>
              <a:ext cx="1162051" cy="380149"/>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5" name="Shape 8450"/>
            <p:cNvSpPr/>
            <p:nvPr/>
          </p:nvSpPr>
          <p:spPr>
            <a:xfrm flipV="1">
              <a:off x="1152044" y="706749"/>
              <a:ext cx="1162051" cy="380150"/>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6" name="Shape 8451"/>
            <p:cNvSpPr/>
            <p:nvPr/>
          </p:nvSpPr>
          <p:spPr>
            <a:xfrm flipH="1">
              <a:off x="3279294" y="0"/>
              <a:ext cx="1162051" cy="380149"/>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7" name="Shape 8452"/>
            <p:cNvSpPr/>
            <p:nvPr/>
          </p:nvSpPr>
          <p:spPr>
            <a:xfrm flipH="1" flipV="1">
              <a:off x="3279294" y="706749"/>
              <a:ext cx="1162051" cy="380150"/>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8" name="Shape 8453"/>
            <p:cNvSpPr/>
            <p:nvPr/>
          </p:nvSpPr>
          <p:spPr>
            <a:xfrm flipH="1" flipV="1">
              <a:off x="4401032" y="-1"/>
              <a:ext cx="964238" cy="1"/>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9" name="Shape 8454"/>
            <p:cNvSpPr/>
            <p:nvPr/>
          </p:nvSpPr>
          <p:spPr>
            <a:xfrm flipH="1" flipV="1">
              <a:off x="4401032" y="1086897"/>
              <a:ext cx="964238" cy="1"/>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10" name="Shape 8455"/>
            <p:cNvSpPr/>
            <p:nvPr/>
          </p:nvSpPr>
          <p:spPr>
            <a:xfrm flipH="1" flipV="1">
              <a:off x="-1" y="-1"/>
              <a:ext cx="964238" cy="1"/>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sp>
          <p:nvSpPr>
            <p:cNvPr id="11" name="Shape 8456"/>
            <p:cNvSpPr/>
            <p:nvPr/>
          </p:nvSpPr>
          <p:spPr>
            <a:xfrm flipH="1" flipV="1">
              <a:off x="-1" y="1086897"/>
              <a:ext cx="964238" cy="1"/>
            </a:xfrm>
            <a:prstGeom prst="line">
              <a:avLst/>
            </a:prstGeom>
            <a:noFill/>
            <a:ln w="9525" cap="flat">
              <a:solidFill>
                <a:srgbClr val="BFBFBF"/>
              </a:solidFill>
              <a:prstDash val="dash"/>
              <a:round/>
            </a:ln>
            <a:effectLst/>
          </p:spPr>
          <p:txBody>
            <a:bodyPr wrap="square" lIns="45719" tIns="45719" rIns="45719" bIns="45719" numCol="1" anchor="t">
              <a:noAutofit/>
            </a:bodyPr>
            <a:lstStyle/>
            <a:p>
              <a:pPr>
                <a:defRPr sz="1200">
                  <a:uFillTx/>
                  <a:latin typeface="+mj-lt"/>
                  <a:ea typeface="+mj-ea"/>
                  <a:cs typeface="+mj-cs"/>
                  <a:sym typeface="Helvetica"/>
                </a:defRPr>
              </a:pPr>
              <a:endParaRPr/>
            </a:p>
          </p:txBody>
        </p:sp>
      </p:grpSp>
      <p:sp>
        <p:nvSpPr>
          <p:cNvPr id="12" name="Shape 8460"/>
          <p:cNvSpPr/>
          <p:nvPr/>
        </p:nvSpPr>
        <p:spPr>
          <a:xfrm>
            <a:off x="3575050" y="1943006"/>
            <a:ext cx="2127201" cy="844842"/>
          </a:xfrm>
          <a:prstGeom prst="roundRect">
            <a:avLst>
              <a:gd name="adj" fmla="val 16667"/>
            </a:avLst>
          </a:prstGeom>
          <a:solidFill>
            <a:srgbClr val="E7535F"/>
          </a:solidFill>
          <a:ln w="12700">
            <a:miter lim="400000"/>
          </a:ln>
        </p:spPr>
        <p:txBody>
          <a:bodyPr lIns="45719" rIns="45719" anchor="ctr"/>
          <a:lstStyle/>
          <a:p>
            <a:pPr algn="ctr"/>
            <a:endParaRPr/>
          </a:p>
        </p:txBody>
      </p:sp>
      <p:sp>
        <p:nvSpPr>
          <p:cNvPr id="13" name="Shape 8461"/>
          <p:cNvSpPr/>
          <p:nvPr/>
        </p:nvSpPr>
        <p:spPr>
          <a:xfrm>
            <a:off x="3575050" y="2080060"/>
            <a:ext cx="2134394" cy="61555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lgn="ctr">
              <a:defRPr sz="1000">
                <a:solidFill>
                  <a:srgbClr val="FFFFFF"/>
                </a:solidFill>
                <a:uFill>
                  <a:solidFill>
                    <a:srgbClr val="FFFFFF"/>
                  </a:solidFill>
                </a:uFill>
                <a:latin typeface="Roboto condensed"/>
                <a:ea typeface="Roboto condensed"/>
                <a:cs typeface="Roboto condensed"/>
                <a:sym typeface="Roboto condensed"/>
              </a:defRPr>
            </a:lvl1pPr>
          </a:lstStyle>
          <a:p>
            <a:pPr>
              <a:defRPr sz="1800">
                <a:solidFill>
                  <a:srgbClr val="000000"/>
                </a:solidFill>
                <a:uFill>
                  <a:solidFill>
                    <a:srgbClr val="000000"/>
                  </a:solidFill>
                </a:uFill>
                <a:latin typeface="Calibri"/>
                <a:ea typeface="Calibri"/>
                <a:cs typeface="Calibri"/>
                <a:sym typeface="Calibri"/>
              </a:defRPr>
            </a:pPr>
            <a:r>
              <a:rPr lang="zh-CN" altLang="en-US" sz="2000" dirty="0" smtClean="0">
                <a:solidFill>
                  <a:srgbClr val="FFFFFF"/>
                </a:solidFill>
                <a:uFill>
                  <a:solidFill>
                    <a:srgbClr val="FFFFFF"/>
                  </a:solidFill>
                </a:uFill>
                <a:latin typeface="SimHei" charset="-122"/>
                <a:ea typeface="SimHei" charset="-122"/>
                <a:cs typeface="SimHei" charset="-122"/>
                <a:sym typeface="Roboto condensed"/>
              </a:rPr>
              <a:t>银行业使用云计算面临的风险</a:t>
            </a:r>
            <a:endParaRPr sz="2000" dirty="0">
              <a:solidFill>
                <a:srgbClr val="FFFFFF"/>
              </a:solidFill>
              <a:uFill>
                <a:solidFill>
                  <a:srgbClr val="FFFFFF"/>
                </a:solidFill>
              </a:uFill>
              <a:latin typeface="SimHei" charset="-122"/>
              <a:ea typeface="SimHei" charset="-122"/>
              <a:cs typeface="SimHei" charset="-122"/>
              <a:sym typeface="Roboto condensed"/>
            </a:endParaRPr>
          </a:p>
        </p:txBody>
      </p:sp>
      <p:grpSp>
        <p:nvGrpSpPr>
          <p:cNvPr id="45" name="组 44"/>
          <p:cNvGrpSpPr/>
          <p:nvPr/>
        </p:nvGrpSpPr>
        <p:grpSpPr>
          <a:xfrm>
            <a:off x="1997415" y="1503610"/>
            <a:ext cx="1121740" cy="573298"/>
            <a:chOff x="2415210" y="1562305"/>
            <a:chExt cx="1121740" cy="573298"/>
          </a:xfrm>
        </p:grpSpPr>
        <p:sp>
          <p:nvSpPr>
            <p:cNvPr id="14" name="Shape 8462"/>
            <p:cNvSpPr/>
            <p:nvPr/>
          </p:nvSpPr>
          <p:spPr>
            <a:xfrm>
              <a:off x="2415210" y="1562305"/>
              <a:ext cx="1121740" cy="573298"/>
            </a:xfrm>
            <a:prstGeom prst="roundRect">
              <a:avLst>
                <a:gd name="adj" fmla="val 16667"/>
              </a:avLst>
            </a:prstGeom>
            <a:solidFill>
              <a:srgbClr val="4E5663"/>
            </a:solidFill>
            <a:ln w="12700">
              <a:miter lim="400000"/>
            </a:ln>
          </p:spPr>
          <p:txBody>
            <a:bodyPr lIns="45719" rIns="45719" anchor="ctr"/>
            <a:lstStyle/>
            <a:p>
              <a:pPr algn="ctr"/>
              <a:endParaRPr/>
            </a:p>
          </p:txBody>
        </p:sp>
        <p:sp>
          <p:nvSpPr>
            <p:cNvPr id="34" name="Shape 8482"/>
            <p:cNvSpPr/>
            <p:nvPr/>
          </p:nvSpPr>
          <p:spPr>
            <a:xfrm>
              <a:off x="2415210" y="1702257"/>
              <a:ext cx="1058240" cy="2769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lgn="ctr">
                <a:defRPr sz="1000">
                  <a:solidFill>
                    <a:srgbClr val="FFFFFF"/>
                  </a:solidFill>
                  <a:uFill>
                    <a:solidFill>
                      <a:srgbClr val="FFFFFF"/>
                    </a:solidFill>
                  </a:uFill>
                  <a:latin typeface="Roboto condensed"/>
                  <a:ea typeface="Roboto condensed"/>
                  <a:cs typeface="Roboto condensed"/>
                  <a:sym typeface="Roboto condensed"/>
                </a:defRPr>
              </a:lvl1pPr>
            </a:lstStyle>
            <a:p>
              <a:pPr>
                <a:defRPr sz="1800">
                  <a:solidFill>
                    <a:srgbClr val="000000"/>
                  </a:solidFill>
                  <a:uFill>
                    <a:solidFill>
                      <a:srgbClr val="000000"/>
                    </a:solidFill>
                  </a:uFill>
                  <a:latin typeface="Calibri"/>
                  <a:ea typeface="Calibri"/>
                  <a:cs typeface="Calibri"/>
                  <a:sym typeface="Calibri"/>
                </a:defRPr>
              </a:pPr>
              <a:r>
                <a:rPr lang="zh-CN" altLang="en-US" sz="1800" dirty="0" smtClean="0">
                  <a:solidFill>
                    <a:srgbClr val="FFFFFF"/>
                  </a:solidFill>
                  <a:uFill>
                    <a:solidFill>
                      <a:srgbClr val="FFFFFF"/>
                    </a:solidFill>
                  </a:uFill>
                  <a:latin typeface="SimHei" charset="-122"/>
                  <a:ea typeface="SimHei" charset="-122"/>
                  <a:cs typeface="SimHei" charset="-122"/>
                  <a:sym typeface="Roboto condensed"/>
                </a:rPr>
                <a:t>信息泄露</a:t>
              </a:r>
              <a:endParaRPr sz="1800" dirty="0">
                <a:solidFill>
                  <a:srgbClr val="FFFFFF"/>
                </a:solidFill>
                <a:uFill>
                  <a:solidFill>
                    <a:srgbClr val="FFFFFF"/>
                  </a:solidFill>
                </a:uFill>
                <a:latin typeface="SimHei" charset="-122"/>
                <a:ea typeface="SimHei" charset="-122"/>
                <a:cs typeface="SimHei" charset="-122"/>
                <a:sym typeface="Roboto condensed"/>
              </a:endParaRPr>
            </a:p>
          </p:txBody>
        </p:sp>
      </p:grpSp>
      <p:grpSp>
        <p:nvGrpSpPr>
          <p:cNvPr id="46" name="组 45"/>
          <p:cNvGrpSpPr/>
          <p:nvPr/>
        </p:nvGrpSpPr>
        <p:grpSpPr>
          <a:xfrm>
            <a:off x="1993168" y="2628004"/>
            <a:ext cx="1123950" cy="573298"/>
            <a:chOff x="2413000" y="2686353"/>
            <a:chExt cx="1123950" cy="573298"/>
          </a:xfrm>
        </p:grpSpPr>
        <p:sp>
          <p:nvSpPr>
            <p:cNvPr id="15" name="Shape 8463"/>
            <p:cNvSpPr/>
            <p:nvPr/>
          </p:nvSpPr>
          <p:spPr>
            <a:xfrm>
              <a:off x="2413000" y="2686353"/>
              <a:ext cx="1123950" cy="573298"/>
            </a:xfrm>
            <a:prstGeom prst="roundRect">
              <a:avLst>
                <a:gd name="adj" fmla="val 16667"/>
              </a:avLst>
            </a:prstGeom>
            <a:solidFill>
              <a:srgbClr val="4E5663"/>
            </a:solidFill>
            <a:ln w="12700">
              <a:miter lim="400000"/>
            </a:ln>
          </p:spPr>
          <p:txBody>
            <a:bodyPr lIns="45719" rIns="45719" anchor="ctr"/>
            <a:lstStyle/>
            <a:p>
              <a:pPr algn="ctr"/>
              <a:endParaRPr/>
            </a:p>
          </p:txBody>
        </p:sp>
        <p:sp>
          <p:nvSpPr>
            <p:cNvPr id="35" name="Shape 8483"/>
            <p:cNvSpPr/>
            <p:nvPr/>
          </p:nvSpPr>
          <p:spPr>
            <a:xfrm>
              <a:off x="2415210" y="2700609"/>
              <a:ext cx="1121740"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a:r>
                <a:rPr lang="zh-CN" altLang="en-US" dirty="0">
                  <a:solidFill>
                    <a:srgbClr val="FFFFFF"/>
                  </a:solidFill>
                  <a:uFill>
                    <a:solidFill>
                      <a:srgbClr val="FFFFFF"/>
                    </a:solidFill>
                  </a:uFill>
                  <a:latin typeface="SimHei" charset="-122"/>
                  <a:ea typeface="SimHei" charset="-122"/>
                  <a:cs typeface="SimHei" charset="-122"/>
                  <a:sym typeface="Roboto condensed"/>
                </a:rPr>
                <a:t>服务水平下降</a:t>
              </a:r>
              <a:endParaRPr dirty="0">
                <a:solidFill>
                  <a:srgbClr val="FFFFFF"/>
                </a:solidFill>
                <a:uFill>
                  <a:solidFill>
                    <a:srgbClr val="FFFFFF"/>
                  </a:solidFill>
                </a:uFill>
                <a:latin typeface="SimHei" charset="-122"/>
                <a:ea typeface="SimHei" charset="-122"/>
                <a:cs typeface="SimHei" charset="-122"/>
                <a:sym typeface="Roboto condensed"/>
              </a:endParaRPr>
            </a:p>
          </p:txBody>
        </p:sp>
      </p:grpSp>
      <p:grpSp>
        <p:nvGrpSpPr>
          <p:cNvPr id="48" name="组 47"/>
          <p:cNvGrpSpPr/>
          <p:nvPr/>
        </p:nvGrpSpPr>
        <p:grpSpPr>
          <a:xfrm>
            <a:off x="6015420" y="1522716"/>
            <a:ext cx="1143000" cy="573298"/>
            <a:chOff x="5664200" y="2686353"/>
            <a:chExt cx="1143000" cy="573298"/>
          </a:xfrm>
        </p:grpSpPr>
        <p:sp>
          <p:nvSpPr>
            <p:cNvPr id="17" name="Shape 8465"/>
            <p:cNvSpPr/>
            <p:nvPr/>
          </p:nvSpPr>
          <p:spPr>
            <a:xfrm>
              <a:off x="5664200" y="2686353"/>
              <a:ext cx="1143000" cy="573298"/>
            </a:xfrm>
            <a:prstGeom prst="roundRect">
              <a:avLst>
                <a:gd name="adj" fmla="val 16667"/>
              </a:avLst>
            </a:prstGeom>
            <a:solidFill>
              <a:srgbClr val="4E5663"/>
            </a:solidFill>
            <a:ln w="12700">
              <a:miter lim="400000"/>
            </a:ln>
          </p:spPr>
          <p:txBody>
            <a:bodyPr lIns="45719" rIns="45719" anchor="ctr"/>
            <a:lstStyle/>
            <a:p>
              <a:pPr algn="ctr"/>
              <a:endParaRPr/>
            </a:p>
          </p:txBody>
        </p:sp>
        <p:sp>
          <p:nvSpPr>
            <p:cNvPr id="36" name="Shape 8484"/>
            <p:cNvSpPr/>
            <p:nvPr/>
          </p:nvSpPr>
          <p:spPr>
            <a:xfrm>
              <a:off x="5715000" y="2839109"/>
              <a:ext cx="1070940" cy="2769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algn="ctr"/>
              <a:r>
                <a:rPr lang="zh-CN" altLang="en-US" dirty="0">
                  <a:solidFill>
                    <a:schemeClr val="bg1"/>
                  </a:solidFill>
                  <a:uFill>
                    <a:solidFill>
                      <a:srgbClr val="FFFFFF"/>
                    </a:solidFill>
                  </a:uFill>
                  <a:latin typeface="SimHei" charset="-122"/>
                  <a:ea typeface="SimHei" charset="-122"/>
                  <a:cs typeface="SimHei" charset="-122"/>
                  <a:sym typeface="Roboto condensed"/>
                </a:rPr>
                <a:t>业务中断</a:t>
              </a:r>
              <a:endParaRPr dirty="0">
                <a:solidFill>
                  <a:schemeClr val="bg1"/>
                </a:solidFill>
                <a:uFill>
                  <a:solidFill>
                    <a:srgbClr val="FFFFFF"/>
                  </a:solidFill>
                </a:uFill>
                <a:latin typeface="SimHei" charset="-122"/>
                <a:ea typeface="SimHei" charset="-122"/>
                <a:cs typeface="SimHei" charset="-122"/>
                <a:sym typeface="Roboto condensed"/>
              </a:endParaRPr>
            </a:p>
          </p:txBody>
        </p:sp>
      </p:grpSp>
      <p:grpSp>
        <p:nvGrpSpPr>
          <p:cNvPr id="47" name="组 46"/>
          <p:cNvGrpSpPr/>
          <p:nvPr/>
        </p:nvGrpSpPr>
        <p:grpSpPr>
          <a:xfrm>
            <a:off x="6030190" y="2656259"/>
            <a:ext cx="1143000" cy="573298"/>
            <a:chOff x="5664200" y="1562305"/>
            <a:chExt cx="1187450" cy="573298"/>
          </a:xfrm>
        </p:grpSpPr>
        <p:sp>
          <p:nvSpPr>
            <p:cNvPr id="16" name="Shape 8464"/>
            <p:cNvSpPr/>
            <p:nvPr/>
          </p:nvSpPr>
          <p:spPr>
            <a:xfrm>
              <a:off x="5664200" y="1562305"/>
              <a:ext cx="1187450" cy="573298"/>
            </a:xfrm>
            <a:prstGeom prst="roundRect">
              <a:avLst>
                <a:gd name="adj" fmla="val 16667"/>
              </a:avLst>
            </a:prstGeom>
            <a:solidFill>
              <a:srgbClr val="4E5663"/>
            </a:solidFill>
            <a:ln w="12700">
              <a:miter lim="400000"/>
            </a:ln>
          </p:spPr>
          <p:txBody>
            <a:bodyPr lIns="45719" rIns="45719" anchor="ctr"/>
            <a:lstStyle/>
            <a:p>
              <a:pPr algn="ctr"/>
              <a:endParaRPr/>
            </a:p>
          </p:txBody>
        </p:sp>
        <p:sp>
          <p:nvSpPr>
            <p:cNvPr id="37" name="Shape 8485"/>
            <p:cNvSpPr/>
            <p:nvPr/>
          </p:nvSpPr>
          <p:spPr>
            <a:xfrm>
              <a:off x="5714999" y="1574005"/>
              <a:ext cx="1070941"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lgn="ctr">
                <a:defRPr sz="1000">
                  <a:solidFill>
                    <a:srgbClr val="FFFFFF"/>
                  </a:solidFill>
                  <a:uFill>
                    <a:solidFill>
                      <a:srgbClr val="FFFFFF"/>
                    </a:solidFill>
                  </a:uFill>
                  <a:latin typeface="Roboto condensed"/>
                  <a:ea typeface="Roboto condensed"/>
                  <a:cs typeface="Roboto condensed"/>
                  <a:sym typeface="Roboto condensed"/>
                </a:defRPr>
              </a:lvl1pPr>
            </a:lstStyle>
            <a:p>
              <a:pPr>
                <a:defRPr sz="1800">
                  <a:solidFill>
                    <a:srgbClr val="000000"/>
                  </a:solidFill>
                  <a:uFill>
                    <a:solidFill>
                      <a:srgbClr val="000000"/>
                    </a:solidFill>
                  </a:uFill>
                  <a:latin typeface="Calibri"/>
                  <a:ea typeface="Calibri"/>
                  <a:cs typeface="Calibri"/>
                  <a:sym typeface="Calibri"/>
                </a:defRPr>
              </a:pPr>
              <a:r>
                <a:rPr lang="zh-CN" altLang="en-US" sz="1800" dirty="0">
                  <a:solidFill>
                    <a:schemeClr val="bg1"/>
                  </a:solidFill>
                  <a:latin typeface="SimHei" charset="-122"/>
                  <a:ea typeface="SimHei" charset="-122"/>
                  <a:cs typeface="SimHei" charset="-122"/>
                  <a:sym typeface="Calibri"/>
                </a:rPr>
                <a:t>科技能力丧失</a:t>
              </a:r>
              <a:endParaRPr sz="1000" dirty="0">
                <a:solidFill>
                  <a:schemeClr val="bg1"/>
                </a:solidFill>
                <a:uFill>
                  <a:solidFill>
                    <a:srgbClr val="FFFFFF"/>
                  </a:solidFill>
                </a:uFill>
                <a:latin typeface="SimHei" charset="-122"/>
                <a:ea typeface="SimHei" charset="-122"/>
                <a:cs typeface="SimHei" charset="-122"/>
                <a:sym typeface="Roboto condensed"/>
              </a:endParaRPr>
            </a:p>
          </p:txBody>
        </p:sp>
      </p:grpSp>
      <p:sp>
        <p:nvSpPr>
          <p:cNvPr id="43" name="Shape 8491"/>
          <p:cNvSpPr/>
          <p:nvPr/>
        </p:nvSpPr>
        <p:spPr>
          <a:xfrm>
            <a:off x="408609" y="3876264"/>
            <a:ext cx="8354391" cy="1"/>
          </a:xfrm>
          <a:prstGeom prst="line">
            <a:avLst/>
          </a:prstGeom>
          <a:ln w="3175">
            <a:solidFill>
              <a:srgbClr val="A6A6A6"/>
            </a:solidFill>
          </a:ln>
        </p:spPr>
        <p:txBody>
          <a:bodyPr lIns="45719" rIns="45719"/>
          <a:lstStyle/>
          <a:p>
            <a:pPr>
              <a:defRPr sz="1200">
                <a:uFillTx/>
                <a:latin typeface="+mj-lt"/>
                <a:ea typeface="+mj-ea"/>
                <a:cs typeface="+mj-cs"/>
                <a:sym typeface="Helvetica"/>
              </a:defRPr>
            </a:pPr>
            <a:endParaRPr/>
          </a:p>
        </p:txBody>
      </p:sp>
      <p:sp>
        <p:nvSpPr>
          <p:cNvPr id="49" name="圆角矩形 48"/>
          <p:cNvSpPr/>
          <p:nvPr/>
        </p:nvSpPr>
        <p:spPr>
          <a:xfrm>
            <a:off x="7325908" y="2464601"/>
            <a:ext cx="1779281" cy="1284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SimHei" charset="-122"/>
                <a:ea typeface="SimHei" charset="-122"/>
                <a:cs typeface="SimHei" charset="-122"/>
              </a:rPr>
              <a:t>过度依赖外部资源导致失去科技控制及创新能力，影响业务创新与发展</a:t>
            </a:r>
            <a:endParaRPr kumimoji="1" lang="zh-CN" altLang="en-US" sz="1600" dirty="0">
              <a:latin typeface="SimHei" charset="-122"/>
              <a:ea typeface="SimHei" charset="-122"/>
              <a:cs typeface="SimHei" charset="-122"/>
            </a:endParaRPr>
          </a:p>
        </p:txBody>
      </p:sp>
      <p:sp>
        <p:nvSpPr>
          <p:cNvPr id="50" name="圆角矩形 49"/>
          <p:cNvSpPr/>
          <p:nvPr/>
        </p:nvSpPr>
        <p:spPr>
          <a:xfrm>
            <a:off x="7327907" y="1017595"/>
            <a:ext cx="1779281" cy="1284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SimHei" charset="-122"/>
                <a:ea typeface="SimHei" charset="-122"/>
                <a:cs typeface="SimHei" charset="-122"/>
              </a:rPr>
              <a:t>支持业务运营的外包服务无法持续</a:t>
            </a:r>
            <a:r>
              <a:rPr lang="zh-CN" altLang="en-US" sz="1600" dirty="0" smtClean="0">
                <a:latin typeface="SimHei" charset="-122"/>
                <a:ea typeface="SimHei" charset="-122"/>
                <a:cs typeface="SimHei" charset="-122"/>
              </a:rPr>
              <a:t>提供，导致</a:t>
            </a:r>
            <a:r>
              <a:rPr lang="zh-CN" altLang="en-US" sz="1600" dirty="0">
                <a:latin typeface="SimHei" charset="-122"/>
                <a:ea typeface="SimHei" charset="-122"/>
                <a:cs typeface="SimHei" charset="-122"/>
              </a:rPr>
              <a:t>业务</a:t>
            </a:r>
            <a:r>
              <a:rPr lang="zh-CN" altLang="en-US" sz="1600" dirty="0" smtClean="0">
                <a:latin typeface="SimHei" charset="-122"/>
                <a:ea typeface="SimHei" charset="-122"/>
                <a:cs typeface="SimHei" charset="-122"/>
              </a:rPr>
              <a:t>中断</a:t>
            </a:r>
            <a:endParaRPr kumimoji="1" lang="zh-CN" altLang="en-US" sz="1600" dirty="0">
              <a:latin typeface="SimHei" charset="-122"/>
              <a:ea typeface="SimHei" charset="-122"/>
              <a:cs typeface="SimHei" charset="-122"/>
            </a:endParaRPr>
          </a:p>
        </p:txBody>
      </p:sp>
      <p:sp>
        <p:nvSpPr>
          <p:cNvPr id="51" name="圆角矩形 50"/>
          <p:cNvSpPr/>
          <p:nvPr/>
        </p:nvSpPr>
        <p:spPr>
          <a:xfrm>
            <a:off x="64014" y="1053326"/>
            <a:ext cx="1779281" cy="1284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SimHei" charset="-122"/>
                <a:ea typeface="SimHei" charset="-122"/>
                <a:cs typeface="SimHei" charset="-122"/>
              </a:rPr>
              <a:t>包含客户信息在内</a:t>
            </a:r>
            <a:r>
              <a:rPr lang="zh-CN" altLang="en-US" sz="1600" dirty="0" smtClean="0">
                <a:latin typeface="SimHei" charset="-122"/>
                <a:ea typeface="SimHei" charset="-122"/>
                <a:cs typeface="SimHei" charset="-122"/>
              </a:rPr>
              <a:t>的非</a:t>
            </a:r>
            <a:r>
              <a:rPr lang="zh-CN" altLang="en-US" sz="1600" dirty="0">
                <a:latin typeface="SimHei" charset="-122"/>
                <a:ea typeface="SimHei" charset="-122"/>
                <a:cs typeface="SimHei" charset="-122"/>
              </a:rPr>
              <a:t>公开数据被服务提供商非法获得或泄露</a:t>
            </a:r>
            <a:endParaRPr kumimoji="1" lang="zh-CN" altLang="en-US" sz="1600" dirty="0">
              <a:latin typeface="SimHei" charset="-122"/>
              <a:ea typeface="SimHei" charset="-122"/>
              <a:cs typeface="SimHei" charset="-122"/>
            </a:endParaRPr>
          </a:p>
        </p:txBody>
      </p:sp>
      <p:sp>
        <p:nvSpPr>
          <p:cNvPr id="52" name="圆角矩形 51"/>
          <p:cNvSpPr/>
          <p:nvPr/>
        </p:nvSpPr>
        <p:spPr>
          <a:xfrm>
            <a:off x="72639" y="2464601"/>
            <a:ext cx="1779281" cy="1284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SimHei" charset="-122"/>
                <a:ea typeface="SimHei" charset="-122"/>
                <a:cs typeface="SimHei" charset="-122"/>
              </a:rPr>
              <a:t>由于外包服务质量问题或内外部协作效率低下，</a:t>
            </a:r>
            <a:r>
              <a:rPr lang="zh-CN" altLang="en-US" sz="1600" dirty="0" smtClean="0">
                <a:latin typeface="SimHei" charset="-122"/>
                <a:ea typeface="SimHei" charset="-122"/>
                <a:cs typeface="SimHei" charset="-122"/>
              </a:rPr>
              <a:t>使服务</a:t>
            </a:r>
            <a:r>
              <a:rPr lang="zh-CN" altLang="en-US" sz="1600" dirty="0">
                <a:latin typeface="SimHei" charset="-122"/>
                <a:ea typeface="SimHei" charset="-122"/>
                <a:cs typeface="SimHei" charset="-122"/>
              </a:rPr>
              <a:t>水平下降</a:t>
            </a:r>
            <a:endParaRPr kumimoji="1" lang="zh-CN" altLang="en-US" sz="1600" dirty="0">
              <a:latin typeface="SimHei" charset="-122"/>
              <a:ea typeface="SimHei" charset="-122"/>
              <a:cs typeface="SimHei" charset="-122"/>
            </a:endParaRPr>
          </a:p>
        </p:txBody>
      </p:sp>
      <p:cxnSp>
        <p:nvCxnSpPr>
          <p:cNvPr id="63" name="肘形连接符 62"/>
          <p:cNvCxnSpPr>
            <a:stCxn id="12" idx="2"/>
            <a:endCxn id="65" idx="3"/>
          </p:cNvCxnSpPr>
          <p:nvPr/>
        </p:nvCxnSpPr>
        <p:spPr>
          <a:xfrm rot="5400000">
            <a:off x="2918958" y="3576795"/>
            <a:ext cx="2508641" cy="930747"/>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a:off x="72639" y="4139642"/>
            <a:ext cx="3635265" cy="231369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indent="-173038">
              <a:lnSpc>
                <a:spcPct val="130000"/>
              </a:lnSpc>
              <a:buFont typeface="Arial" charset="0"/>
              <a:buChar char="•"/>
            </a:pPr>
            <a:r>
              <a:rPr lang="zh-CN" altLang="en-US" dirty="0" smtClean="0">
                <a:latin typeface="SimHei" charset="-122"/>
                <a:ea typeface="SimHei" charset="-122"/>
                <a:cs typeface="SimHei" charset="-122"/>
              </a:rPr>
              <a:t>对风险</a:t>
            </a:r>
            <a:r>
              <a:rPr lang="zh-CN" altLang="en-US" dirty="0">
                <a:latin typeface="SimHei" charset="-122"/>
                <a:ea typeface="SimHei" charset="-122"/>
                <a:cs typeface="SimHei" charset="-122"/>
              </a:rPr>
              <a:t>进行识别、评估与风险提示；</a:t>
            </a:r>
          </a:p>
          <a:p>
            <a:pPr marL="187325" indent="-173038">
              <a:lnSpc>
                <a:spcPct val="130000"/>
              </a:lnSpc>
              <a:buFont typeface="Arial" charset="0"/>
              <a:buChar char="•"/>
            </a:pPr>
            <a:r>
              <a:rPr lang="zh-CN" altLang="en-US" dirty="0" smtClean="0">
                <a:latin typeface="SimHei" charset="-122"/>
                <a:ea typeface="SimHei" charset="-122"/>
                <a:cs typeface="SimHei" charset="-122"/>
              </a:rPr>
              <a:t>监督</a:t>
            </a:r>
            <a:r>
              <a:rPr lang="zh-CN" altLang="en-US" dirty="0">
                <a:latin typeface="SimHei" charset="-122"/>
                <a:ea typeface="SimHei" charset="-122"/>
                <a:cs typeface="SimHei" charset="-122"/>
              </a:rPr>
              <a:t>、评价外包管理工作，并</a:t>
            </a:r>
            <a:r>
              <a:rPr lang="zh-CN" altLang="en-US" dirty="0" smtClean="0">
                <a:latin typeface="SimHei" charset="-122"/>
                <a:ea typeface="SimHei" charset="-122"/>
                <a:cs typeface="SimHei" charset="-122"/>
              </a:rPr>
              <a:t>督促风险</a:t>
            </a:r>
            <a:r>
              <a:rPr lang="zh-CN" altLang="en-US" dirty="0">
                <a:latin typeface="SimHei" charset="-122"/>
                <a:ea typeface="SimHei" charset="-122"/>
                <a:cs typeface="SimHei" charset="-122"/>
              </a:rPr>
              <a:t>管理的持续改善；</a:t>
            </a:r>
          </a:p>
          <a:p>
            <a:pPr marL="187325" indent="-173038">
              <a:lnSpc>
                <a:spcPct val="130000"/>
              </a:lnSpc>
              <a:buFont typeface="Arial" charset="0"/>
              <a:buChar char="•"/>
            </a:pPr>
            <a:r>
              <a:rPr lang="zh-CN" altLang="en-US" dirty="0" smtClean="0">
                <a:latin typeface="SimHei" charset="-122"/>
                <a:ea typeface="SimHei" charset="-122"/>
                <a:cs typeface="SimHei" charset="-122"/>
              </a:rPr>
              <a:t>向</a:t>
            </a:r>
            <a:r>
              <a:rPr lang="zh-CN" altLang="en-US" dirty="0">
                <a:latin typeface="SimHei" charset="-122"/>
                <a:ea typeface="SimHei" charset="-122"/>
                <a:cs typeface="SimHei" charset="-122"/>
              </a:rPr>
              <a:t>高级管理层定期</a:t>
            </a:r>
            <a:r>
              <a:rPr lang="zh-CN" altLang="en-US" dirty="0" smtClean="0">
                <a:latin typeface="SimHei" charset="-122"/>
                <a:ea typeface="SimHei" charset="-122"/>
                <a:cs typeface="SimHei" charset="-122"/>
              </a:rPr>
              <a:t>汇报相关</a:t>
            </a:r>
            <a:r>
              <a:rPr lang="zh-CN" altLang="en-US" dirty="0">
                <a:latin typeface="SimHei" charset="-122"/>
                <a:ea typeface="SimHei" charset="-122"/>
                <a:cs typeface="SimHei" charset="-122"/>
              </a:rPr>
              <a:t>风险管理</a:t>
            </a:r>
            <a:r>
              <a:rPr lang="zh-CN" altLang="en-US" dirty="0" smtClean="0">
                <a:latin typeface="SimHei" charset="-122"/>
                <a:ea typeface="SimHei" charset="-122"/>
                <a:cs typeface="SimHei" charset="-122"/>
              </a:rPr>
              <a:t>情况</a:t>
            </a:r>
            <a:r>
              <a:rPr lang="zh-CN" altLang="en-US" dirty="0">
                <a:latin typeface="SimHei" charset="-122"/>
                <a:ea typeface="SimHei" charset="-122"/>
                <a:cs typeface="SimHei" charset="-122"/>
              </a:rPr>
              <a:t>。</a:t>
            </a:r>
          </a:p>
        </p:txBody>
      </p:sp>
      <p:sp>
        <p:nvSpPr>
          <p:cNvPr id="69" name="圆角矩形 68"/>
          <p:cNvSpPr/>
          <p:nvPr/>
        </p:nvSpPr>
        <p:spPr>
          <a:xfrm>
            <a:off x="5563889" y="4139642"/>
            <a:ext cx="3492482" cy="231369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7325" indent="-173038">
              <a:lnSpc>
                <a:spcPct val="130000"/>
              </a:lnSpc>
              <a:buFont typeface="Arial" charset="0"/>
              <a:buChar char="•"/>
            </a:pPr>
            <a:r>
              <a:rPr lang="zh-CN" altLang="en-US" sz="1400" dirty="0">
                <a:latin typeface="SimHei" charset="-122"/>
                <a:ea typeface="SimHei" charset="-122"/>
                <a:cs typeface="SimHei" charset="-122"/>
              </a:rPr>
              <a:t>实施信息科技外包战略；</a:t>
            </a:r>
          </a:p>
          <a:p>
            <a:pPr marL="187325" indent="-173038">
              <a:lnSpc>
                <a:spcPct val="130000"/>
              </a:lnSpc>
              <a:buFont typeface="Arial" charset="0"/>
              <a:buChar char="•"/>
            </a:pPr>
            <a:r>
              <a:rPr lang="zh-CN" altLang="en-US" sz="1400" dirty="0" smtClean="0">
                <a:latin typeface="SimHei" charset="-122"/>
                <a:ea typeface="SimHei" charset="-122"/>
                <a:cs typeface="SimHei" charset="-122"/>
              </a:rPr>
              <a:t>制定</a:t>
            </a:r>
            <a:r>
              <a:rPr lang="zh-CN" altLang="en-US" sz="1400" dirty="0">
                <a:latin typeface="SimHei" charset="-122"/>
                <a:ea typeface="SimHei" charset="-122"/>
                <a:cs typeface="SimHei" charset="-122"/>
              </a:rPr>
              <a:t>并</a:t>
            </a:r>
            <a:r>
              <a:rPr lang="zh-CN" altLang="en-US" sz="1400" dirty="0" smtClean="0">
                <a:latin typeface="SimHei" charset="-122"/>
                <a:ea typeface="SimHei" charset="-122"/>
                <a:cs typeface="SimHei" charset="-122"/>
              </a:rPr>
              <a:t>执行相关管理</a:t>
            </a:r>
            <a:r>
              <a:rPr lang="zh-CN" altLang="en-US" sz="1400" dirty="0">
                <a:latin typeface="SimHei" charset="-122"/>
                <a:ea typeface="SimHei" charset="-122"/>
                <a:cs typeface="SimHei" charset="-122"/>
              </a:rPr>
              <a:t>制度与流程；</a:t>
            </a:r>
          </a:p>
          <a:p>
            <a:pPr marL="187325" indent="-173038">
              <a:lnSpc>
                <a:spcPct val="130000"/>
              </a:lnSpc>
              <a:buFont typeface="Arial" charset="0"/>
              <a:buChar char="•"/>
            </a:pPr>
            <a:r>
              <a:rPr lang="zh-CN" altLang="en-US" sz="1400" dirty="0" smtClean="0">
                <a:latin typeface="SimHei" charset="-122"/>
                <a:ea typeface="SimHei" charset="-122"/>
                <a:cs typeface="SimHei" charset="-122"/>
              </a:rPr>
              <a:t>执行</a:t>
            </a:r>
            <a:r>
              <a:rPr lang="zh-CN" altLang="en-US" sz="1400" dirty="0">
                <a:latin typeface="SimHei" charset="-122"/>
                <a:ea typeface="SimHei" charset="-122"/>
                <a:cs typeface="SimHei" charset="-122"/>
              </a:rPr>
              <a:t>供应商准入、评价、退出</a:t>
            </a:r>
            <a:r>
              <a:rPr lang="zh-CN" altLang="en-US" sz="1400" dirty="0" smtClean="0">
                <a:latin typeface="SimHei" charset="-122"/>
                <a:ea typeface="SimHei" charset="-122"/>
                <a:cs typeface="SimHei" charset="-122"/>
              </a:rPr>
              <a:t>管理；</a:t>
            </a:r>
            <a:endParaRPr lang="zh-CN" altLang="en-US" sz="1400" dirty="0">
              <a:latin typeface="SimHei" charset="-122"/>
              <a:ea typeface="SimHei" charset="-122"/>
              <a:cs typeface="SimHei" charset="-122"/>
            </a:endParaRPr>
          </a:p>
          <a:p>
            <a:pPr marL="187325" indent="-173038">
              <a:lnSpc>
                <a:spcPct val="130000"/>
              </a:lnSpc>
              <a:buFont typeface="Arial" charset="0"/>
              <a:buChar char="•"/>
            </a:pPr>
            <a:r>
              <a:rPr lang="zh-CN" altLang="en-US" sz="1400" dirty="0" smtClean="0">
                <a:latin typeface="SimHei" charset="-122"/>
                <a:ea typeface="SimHei" charset="-122"/>
                <a:cs typeface="SimHei" charset="-122"/>
              </a:rPr>
              <a:t>制定</a:t>
            </a:r>
            <a:r>
              <a:rPr lang="zh-CN" altLang="en-US" sz="1400" dirty="0">
                <a:latin typeface="SimHei" charset="-122"/>
                <a:ea typeface="SimHei" charset="-122"/>
                <a:cs typeface="SimHei" charset="-122"/>
              </a:rPr>
              <a:t>保障外包服务持续性的应急管理方案，并组织实施定期演练；</a:t>
            </a:r>
          </a:p>
          <a:p>
            <a:pPr marL="187325" indent="-173038">
              <a:lnSpc>
                <a:spcPct val="130000"/>
              </a:lnSpc>
              <a:buFont typeface="Arial" charset="0"/>
              <a:buChar char="•"/>
            </a:pPr>
            <a:r>
              <a:rPr lang="zh-CN" altLang="en-US" sz="1400" dirty="0" smtClean="0">
                <a:latin typeface="SimHei" charset="-122"/>
                <a:ea typeface="SimHei" charset="-122"/>
                <a:cs typeface="SimHei" charset="-122"/>
              </a:rPr>
              <a:t>对外</a:t>
            </a:r>
            <a:r>
              <a:rPr lang="zh-CN" altLang="en-US" sz="1400" dirty="0">
                <a:latin typeface="SimHei" charset="-122"/>
                <a:ea typeface="SimHei" charset="-122"/>
                <a:cs typeface="SimHei" charset="-122"/>
              </a:rPr>
              <a:t>包过程中的各项管理活动进行监控及分析，</a:t>
            </a:r>
            <a:r>
              <a:rPr lang="zh-CN" altLang="en-US" sz="1400" dirty="0" smtClean="0">
                <a:latin typeface="SimHei" charset="-122"/>
                <a:ea typeface="SimHei" charset="-122"/>
                <a:cs typeface="SimHei" charset="-122"/>
              </a:rPr>
              <a:t>定期报告。</a:t>
            </a:r>
            <a:endParaRPr lang="zh-CN" altLang="en-US" sz="1400" dirty="0">
              <a:latin typeface="SimHei" charset="-122"/>
              <a:ea typeface="SimHei" charset="-122"/>
              <a:cs typeface="SimHei" charset="-122"/>
            </a:endParaRPr>
          </a:p>
        </p:txBody>
      </p:sp>
      <p:cxnSp>
        <p:nvCxnSpPr>
          <p:cNvPr id="71" name="肘形连接符 70"/>
          <p:cNvCxnSpPr>
            <a:stCxn id="12" idx="2"/>
            <a:endCxn id="69" idx="1"/>
          </p:cNvCxnSpPr>
          <p:nvPr/>
        </p:nvCxnSpPr>
        <p:spPr>
          <a:xfrm rot="16200000" flipH="1">
            <a:off x="3846950" y="3579549"/>
            <a:ext cx="2508641" cy="925238"/>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4746514" y="4580665"/>
            <a:ext cx="709512" cy="1431649"/>
          </a:xfrm>
          <a:prstGeom prst="rect">
            <a:avLst/>
          </a:prstGeom>
        </p:spPr>
        <p:txBody>
          <a:bodyPr vert="horz" wrap="square" lIns="91440" tIns="45720" rIns="91440" bIns="45720" rtlCol="0" anchor="ctr">
            <a:normAutofit/>
          </a:bodyPr>
          <a:lstStyle/>
          <a:p>
            <a:r>
              <a:rPr kumimoji="1" lang="zh-CN" altLang="en-US" sz="2000" dirty="0" smtClean="0">
                <a:latin typeface="SimHei" charset="-122"/>
                <a:ea typeface="SimHei" charset="-122"/>
                <a:cs typeface="SimHei" charset="-122"/>
              </a:rPr>
              <a:t>建立管理执行团队</a:t>
            </a:r>
            <a:endParaRPr kumimoji="1" lang="zh-CN" altLang="en-US" sz="2000" dirty="0">
              <a:latin typeface="SimHei" charset="-122"/>
              <a:ea typeface="SimHei" charset="-122"/>
              <a:cs typeface="SimHei" charset="-122"/>
            </a:endParaRPr>
          </a:p>
        </p:txBody>
      </p:sp>
      <p:sp>
        <p:nvSpPr>
          <p:cNvPr id="79" name="文本框 78"/>
          <p:cNvSpPr txBox="1"/>
          <p:nvPr/>
        </p:nvSpPr>
        <p:spPr>
          <a:xfrm>
            <a:off x="3793250" y="4580665"/>
            <a:ext cx="709512" cy="1431649"/>
          </a:xfrm>
          <a:prstGeom prst="rect">
            <a:avLst/>
          </a:prstGeom>
        </p:spPr>
        <p:txBody>
          <a:bodyPr vert="horz" wrap="square" lIns="91440" tIns="45720" rIns="91440" bIns="45720" rtlCol="0" anchor="ctr">
            <a:normAutofit/>
          </a:bodyPr>
          <a:lstStyle/>
          <a:p>
            <a:r>
              <a:rPr kumimoji="1" lang="zh-CN" altLang="en-US" sz="2000" dirty="0" smtClean="0">
                <a:latin typeface="SimHei" charset="-122"/>
                <a:ea typeface="SimHei" charset="-122"/>
                <a:cs typeface="SimHei" charset="-122"/>
              </a:rPr>
              <a:t>建立风险主管部门</a:t>
            </a:r>
            <a:endParaRPr kumimoji="1" lang="zh-CN" altLang="en-US" sz="2000" dirty="0">
              <a:latin typeface="SimHei" charset="-122"/>
              <a:ea typeface="SimHei" charset="-122"/>
              <a:cs typeface="SimHei" charset="-122"/>
            </a:endParaRPr>
          </a:p>
        </p:txBody>
      </p:sp>
    </p:spTree>
    <p:extLst>
      <p:ext uri="{BB962C8B-B14F-4D97-AF65-F5344CB8AC3E}">
        <p14:creationId xmlns:p14="http://schemas.microsoft.com/office/powerpoint/2010/main" xmlns="" val="2020045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3"/>
          <p:cNvSpPr txBox="1">
            <a:spLocks/>
          </p:cNvSpPr>
          <p:nvPr/>
        </p:nvSpPr>
        <p:spPr>
          <a:xfrm>
            <a:off x="1893188" y="3205235"/>
            <a:ext cx="5472608" cy="547140"/>
          </a:xfrm>
          <a:prstGeom prst="rect">
            <a:avLst/>
          </a:prstGeom>
        </p:spPr>
        <p:txBody>
          <a:bodyPr>
            <a:noAutofit/>
          </a:bodyPr>
          <a:lstStyle>
            <a:lvl1pPr algn="l" defTabSz="914400" rtl="0" eaLnBrk="1" latinLnBrk="0" hangingPunct="1">
              <a:spcBef>
                <a:spcPct val="0"/>
              </a:spcBef>
              <a:buNone/>
              <a:defRPr sz="30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4000" i="1" dirty="0" smtClean="0">
                <a:solidFill>
                  <a:srgbClr val="FF0000"/>
                </a:solidFill>
              </a:rPr>
              <a:t>谢谢！</a:t>
            </a:r>
            <a:endParaRPr lang="zh-CN" altLang="en-US" sz="4000" i="1" dirty="0">
              <a:solidFill>
                <a:srgbClr val="FF0000"/>
              </a:solidFill>
            </a:endParaRPr>
          </a:p>
        </p:txBody>
      </p:sp>
    </p:spTree>
    <p:extLst>
      <p:ext uri="{BB962C8B-B14F-4D97-AF65-F5344CB8AC3E}">
        <p14:creationId xmlns:p14="http://schemas.microsoft.com/office/powerpoint/2010/main" xmlns="" val="3100460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a:defRPr sz="3600"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xmlns="" name="云计算开源产业联盟v1 _EN" id="{ABB5BFDA-258A-4C40-87E4-F53D52C4E1B9}" vid="{A81E546A-26AE-EE40-AD01-A416A955DA8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联盟PPT模板</Template>
  <TotalTime>3176</TotalTime>
  <Words>537</Words>
  <Application>Microsoft Macintosh PowerPoint</Application>
  <PresentationFormat>全屏显示(4:3)</PresentationFormat>
  <Paragraphs>67</Paragraphs>
  <Slides>7</Slides>
  <Notes>2</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1_Office 主题</vt:lpstr>
      <vt:lpstr>银行业金融机构采购云计算服务指标指南</vt:lpstr>
      <vt:lpstr>幻灯片 2</vt:lpstr>
      <vt:lpstr>银行业金融机构使用云计算服务参考文件</vt:lpstr>
      <vt:lpstr>银行IT系统整体视图</vt:lpstr>
      <vt:lpstr>银行业金融机构使用云计算服务监管评估的重点领域</vt:lpstr>
      <vt:lpstr>银行业金融机构使用云计算服务应防范的主要风险</vt:lpstr>
      <vt:lpstr>幻灯片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金融银行业采购云计算服务指标指南</dc:title>
  <dc:creator>cailai3</dc:creator>
  <cp:lastModifiedBy>user</cp:lastModifiedBy>
  <cp:revision>56</cp:revision>
  <cp:lastPrinted>2015-09-18T05:08:18Z</cp:lastPrinted>
  <dcterms:created xsi:type="dcterms:W3CDTF">2016-05-31T05:32:33Z</dcterms:created>
  <dcterms:modified xsi:type="dcterms:W3CDTF">2016-06-07T09:51:45Z</dcterms:modified>
</cp:coreProperties>
</file>