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7" r:id="rId1"/>
  </p:sldMasterIdLst>
  <p:notesMasterIdLst>
    <p:notesMasterId r:id="rId19"/>
  </p:notesMasterIdLst>
  <p:sldIdLst>
    <p:sldId id="259" r:id="rId2"/>
    <p:sldId id="261" r:id="rId3"/>
    <p:sldId id="265" r:id="rId4"/>
    <p:sldId id="266" r:id="rId5"/>
    <p:sldId id="272" r:id="rId6"/>
    <p:sldId id="273" r:id="rId7"/>
    <p:sldId id="262" r:id="rId8"/>
    <p:sldId id="256" r:id="rId9"/>
    <p:sldId id="257" r:id="rId10"/>
    <p:sldId id="260" r:id="rId11"/>
    <p:sldId id="258" r:id="rId12"/>
    <p:sldId id="267" r:id="rId13"/>
    <p:sldId id="264" r:id="rId14"/>
    <p:sldId id="271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0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635" autoAdjust="0"/>
  </p:normalViewPr>
  <p:slideViewPr>
    <p:cSldViewPr snapToGrid="0" showGuides="1">
      <p:cViewPr varScale="1">
        <p:scale>
          <a:sx n="58" d="100"/>
          <a:sy n="58" d="100"/>
        </p:scale>
        <p:origin x="428" y="28"/>
      </p:cViewPr>
      <p:guideLst>
        <p:guide orient="horz" pos="3000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65CB9-6A90-4DFB-A40E-5C37A6A5190C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61E17-1CA3-4283-99F8-512C25B34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 students’ notebooks are wirelessly connected to the router, they will</a:t>
            </a:r>
            <a:r>
              <a:rPr lang="en-US" baseline="0" dirty="0"/>
              <a:t> have to download the Controlled System Intelligence Program into their notebooks and run the program. What this program does is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61E17-1CA3-4283-99F8-512C25B345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works like a heartbeat where it </a:t>
            </a:r>
            <a:r>
              <a:rPr lang="en-US"/>
              <a:t>pulsates</a:t>
            </a:r>
            <a:r>
              <a:rPr lang="en-US" baseline="0"/>
              <a:t> either OK or CHEAT </a:t>
            </a:r>
            <a:r>
              <a:rPr lang="en-US" baseline="0" dirty="0"/>
              <a:t>every eight </a:t>
            </a:r>
            <a:r>
              <a:rPr lang="en-US" baseline="0"/>
              <a:t>seconds.</a:t>
            </a:r>
          </a:p>
          <a:p>
            <a:r>
              <a:rPr lang="en-US" baseline="0" dirty="0"/>
              <a:t>It also provides keylogging and screen capture where it is automatically started when students cheat and it can be demanded by the invigilators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61E17-1CA3-4283-99F8-512C25B345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come up with some of the common shortcomings of</a:t>
            </a:r>
            <a:r>
              <a:rPr lang="en-US" baseline="0" dirty="0"/>
              <a:t> our system that could affect the accuracy of an examination.</a:t>
            </a:r>
            <a:endParaRPr lang="en-US" dirty="0"/>
          </a:p>
          <a:p>
            <a:r>
              <a:rPr lang="en-US" dirty="0"/>
              <a:t>Forgot notebook or notebook failure – Huge windows update, overheating problem</a:t>
            </a:r>
          </a:p>
          <a:p>
            <a:r>
              <a:rPr lang="en-US" dirty="0"/>
              <a:t>Slow</a:t>
            </a:r>
            <a:r>
              <a:rPr lang="en-US" baseline="0" dirty="0"/>
              <a:t> network – Huge number of students connect, cause it to slowdown and there is a possibility of unstable connection if there is a stronger network</a:t>
            </a:r>
          </a:p>
          <a:p>
            <a:r>
              <a:rPr lang="en-US" baseline="0" dirty="0"/>
              <a:t>CI failure, DNS Proxy failure, router failure – Program errors, router got damaged</a:t>
            </a:r>
          </a:p>
          <a:p>
            <a:r>
              <a:rPr lang="en-US" baseline="0" dirty="0"/>
              <a:t>Bypass system protection – another network 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61E17-1CA3-4283-99F8-512C25B345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45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know</a:t>
            </a:r>
            <a:r>
              <a:rPr lang="en-US" baseline="0" dirty="0"/>
              <a:t> more about our project, feel free to come and visit us at our booth!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61E17-1CA3-4283-99F8-512C25B345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6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BE90-BA96-4B07-ABEE-738571BBDBBF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BC05-4BE3-478C-B23F-3A84A6D5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59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BE90-BA96-4B07-ABEE-738571BBDBBF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BC05-4BE3-478C-B23F-3A84A6D5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BE90-BA96-4B07-ABEE-738571BBDBBF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BC05-4BE3-478C-B23F-3A84A6D5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4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BE90-BA96-4B07-ABEE-738571BBDBBF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BC05-4BE3-478C-B23F-3A84A6D5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8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BE90-BA96-4B07-ABEE-738571BBDBBF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BC05-4BE3-478C-B23F-3A84A6D5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6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BE90-BA96-4B07-ABEE-738571BBDBBF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BC05-4BE3-478C-B23F-3A84A6D5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72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BE90-BA96-4B07-ABEE-738571BBDBBF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BC05-4BE3-478C-B23F-3A84A6D5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00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BE90-BA96-4B07-ABEE-738571BBDBBF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BC05-4BE3-478C-B23F-3A84A6D5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9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BE90-BA96-4B07-ABEE-738571BBDBBF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BC05-4BE3-478C-B23F-3A84A6D5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871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BE90-BA96-4B07-ABEE-738571BBDBBF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BC05-4BE3-478C-B23F-3A84A6D5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71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BE90-BA96-4B07-ABEE-738571BBDBBF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BC05-4BE3-478C-B23F-3A84A6D5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2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rgbClr val="DFEFEC"/>
            </a:gs>
            <a:gs pos="72000">
              <a:schemeClr val="accent5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DBE90-BA96-4B07-ABEE-738571BBDBBF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DBC05-4BE3-478C-B23F-3A84A6D5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9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33887" y="6547933"/>
            <a:ext cx="42575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Garamond" panose="02020404030301010803" pitchFamily="18" charset="0"/>
              </a:rPr>
              <a:t>© 2017 Singapore Polytechnic (DISM/FT/3A/01/62)</a:t>
            </a:r>
            <a:endParaRPr lang="en-US" sz="1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64937" y="2241352"/>
            <a:ext cx="7462788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br>
              <a:rPr kumimoji="0" lang="en-US" altLang="en-US" sz="2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Vidaloka"/>
              </a:rPr>
              <a:t>Secured-T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Vidaloka"/>
              </a:rPr>
              <a:t>Team Members: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Vidaloka"/>
              </a:rPr>
              <a:t>Radin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Vidaloka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Vidaloka"/>
              </a:rPr>
              <a:t>Ayuwandira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Vidaloka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Vidaloka"/>
              </a:rPr>
              <a:t>Binte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Vidaloka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Vidaloka"/>
              </a:rPr>
              <a:t>Radin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Vidaloka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Vidaloka"/>
              </a:rPr>
              <a:t>Amirmuminin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Vidaloka"/>
              </a:rPr>
              <a:t> (Leader)	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Vidaloka"/>
              </a:rPr>
              <a:t>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Vidaloka"/>
              </a:rPr>
              <a:t>P1444968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Vidaloka"/>
              </a:rPr>
              <a:t>Lim Xin Li (Assistant Leader)                                                           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Vidaloka"/>
              </a:rPr>
              <a:t>      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Vidaloka"/>
              </a:rPr>
              <a:t>1529546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Vidaloka"/>
              </a:rPr>
              <a:t>Bavani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Vidaloka"/>
              </a:rPr>
              <a:t> D/o Raman	                                                                               P1551271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Vidaloka"/>
              </a:rPr>
              <a:t>T.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Vidaloka"/>
              </a:rPr>
              <a:t>Puvarneswaren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Vidaloka"/>
              </a:rPr>
              <a:t> Raja	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Vidaloka"/>
              </a:rPr>
              <a:t>                                                               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Vidaloka"/>
              </a:rPr>
              <a:t>1551354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Vidaloka"/>
              </a:rPr>
              <a:t>Supervisor: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Vidaloka"/>
              </a:rPr>
              <a:t>Mr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Vidaloka"/>
              </a:rPr>
              <a:t> Karl Kwan, SP-DMIT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lh6.googleusercontent.com/DOacAZHttQA1MFrZjZ2NUGyJZPfnPWSerYdZVh02FR4PRajyqGaGJ4l6mk8PsJqWdHLtL8X2KRfYEVyeA9IAfkyLZ_XqXF1m3ns3eR1hOSIMrOMHwXUfOtKBn2fsDve7Nk8C0rdFlO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850" y="207336"/>
            <a:ext cx="2378962" cy="257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0669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77652" y="401971"/>
            <a:ext cx="8411295" cy="14602475"/>
            <a:chOff x="1936018" y="1080851"/>
            <a:chExt cx="8411295" cy="146024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6018" y="1080851"/>
              <a:ext cx="8411295" cy="6030252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 flipV="1">
              <a:off x="5788363" y="14716219"/>
              <a:ext cx="960605" cy="967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8033887" y="6547933"/>
            <a:ext cx="42575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Garamond" panose="02020404030301010803" pitchFamily="18" charset="0"/>
              </a:rPr>
              <a:t>© 2017 Singapore Polytechnic (DISM/FT/3A/01/62)</a:t>
            </a:r>
            <a:endParaRPr lang="en-US" sz="1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8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ttps://lh3.googleusercontent.com/WAztCXjsusEy6NUMg0tj_-E1QGNeGHO0GeEEknzmt_lh3GcoO1APlJwYN712y3NIDAGGVZPDO0AH-NXpXV7wNuoZF5lMHDW_E7JBkBKPuMpBqA2K8qef85TTZIofpWwfzNqEMLufML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" r="46197"/>
          <a:stretch/>
        </p:blipFill>
        <p:spPr bwMode="auto">
          <a:xfrm>
            <a:off x="1571393" y="2529426"/>
            <a:ext cx="2519019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lh4.googleusercontent.com/WTtSsOtzrzRM1tKTc0xDzWKtKCiZLU8V2lbD2A6s76DqsDBskjG-SD1WyQuPkGKs91qvTrLzE25JXFU_3lDdNBKp9Dcd4aKqbbiJKFBMMJpz1ubUQPs9jh8BrIg6wMUL6cyuy8vEIU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4"/>
          <a:stretch/>
        </p:blipFill>
        <p:spPr bwMode="auto">
          <a:xfrm>
            <a:off x="1571393" y="4634480"/>
            <a:ext cx="2276707" cy="199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https://lh3.googleusercontent.com/WAztCXjsusEy6NUMg0tj_-E1QGNeGHO0GeEEknzmt_lh3GcoO1APlJwYN712y3NIDAGGVZPDO0AH-NXpXV7wNuoZF5lMHDW_E7JBkBKPuMpBqA2K8qef85TTZIofpWwfzNqEMLufML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53" r="4254"/>
          <a:stretch/>
        </p:blipFill>
        <p:spPr bwMode="auto">
          <a:xfrm>
            <a:off x="1739199" y="378906"/>
            <a:ext cx="1976799" cy="189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92600" y="4960975"/>
            <a:ext cx="72771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Screen Capture</a:t>
            </a:r>
            <a:endParaRPr lang="en-US" sz="2400" b="0" dirty="0">
              <a:effectLst/>
              <a:latin typeface="Garamond" panose="02020404030301010803" pitchFamily="18" charset="0"/>
            </a:endParaRPr>
          </a:p>
          <a:p>
            <a:pPr fontAlgn="base"/>
            <a:r>
              <a:rPr lang="en-US" sz="2000" dirty="0">
                <a:latin typeface="Garamond" panose="02020404030301010803" pitchFamily="18" charset="0"/>
              </a:rPr>
              <a:t>Automatically take screenshot of students’ screens when they </a:t>
            </a:r>
            <a:r>
              <a:rPr lang="en-US" sz="2000" b="1" dirty="0">
                <a:latin typeface="Garamond" panose="02020404030301010803" pitchFamily="18" charset="0"/>
              </a:rPr>
              <a:t>cheat</a:t>
            </a:r>
            <a:endParaRPr lang="en-US" sz="2000" dirty="0">
              <a:latin typeface="Garamond" panose="02020404030301010803" pitchFamily="18" charset="0"/>
            </a:endParaRPr>
          </a:p>
          <a:p>
            <a:r>
              <a:rPr lang="en-US" sz="2000" dirty="0">
                <a:latin typeface="Garamond" panose="02020404030301010803" pitchFamily="18" charset="0"/>
              </a:rPr>
              <a:t>Take screenshot of student’s screen when </a:t>
            </a:r>
            <a:r>
              <a:rPr lang="en-US" sz="2000" b="1" dirty="0">
                <a:latin typeface="Garamond" panose="02020404030301010803" pitchFamily="18" charset="0"/>
              </a:rPr>
              <a:t>demanded</a:t>
            </a:r>
            <a:r>
              <a:rPr lang="en-US" sz="2000" dirty="0">
                <a:latin typeface="Garamond" panose="02020404030301010803" pitchFamily="18" charset="0"/>
              </a:rPr>
              <a:t> by the invigilator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92600" y="2895600"/>
            <a:ext cx="57865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Keylogging</a:t>
            </a:r>
            <a:endParaRPr lang="en-US" sz="2400" b="0" dirty="0">
              <a:effectLst/>
              <a:latin typeface="Garamond" panose="02020404030301010803" pitchFamily="18" charset="0"/>
            </a:endParaRPr>
          </a:p>
          <a:p>
            <a:pPr fontAlgn="base"/>
            <a:r>
              <a:rPr lang="en-US" sz="2000" dirty="0">
                <a:latin typeface="Garamond" panose="02020404030301010803" pitchFamily="18" charset="0"/>
              </a:rPr>
              <a:t>Automatically record keys pressed when students </a:t>
            </a:r>
            <a:r>
              <a:rPr lang="en-US" sz="2000" b="1" dirty="0">
                <a:latin typeface="Garamond" panose="02020404030301010803" pitchFamily="18" charset="0"/>
              </a:rPr>
              <a:t>cheat</a:t>
            </a:r>
            <a:endParaRPr lang="en-US" sz="2000" dirty="0">
              <a:latin typeface="Garamond" panose="02020404030301010803" pitchFamily="18" charset="0"/>
            </a:endParaRPr>
          </a:p>
          <a:p>
            <a:r>
              <a:rPr lang="en-US" sz="2000" dirty="0">
                <a:latin typeface="Garamond" panose="02020404030301010803" pitchFamily="18" charset="0"/>
              </a:rPr>
              <a:t>Record keys pressed when it is </a:t>
            </a:r>
            <a:r>
              <a:rPr lang="en-US" sz="2000" b="1" dirty="0">
                <a:latin typeface="Garamond" panose="02020404030301010803" pitchFamily="18" charset="0"/>
              </a:rPr>
              <a:t>demanded </a:t>
            </a:r>
            <a:r>
              <a:rPr lang="en-US" sz="2000" dirty="0">
                <a:latin typeface="Garamond" panose="02020404030301010803" pitchFamily="18" charset="0"/>
              </a:rPr>
              <a:t>by invigilator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92600" y="723900"/>
            <a:ext cx="36191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Heartbeat</a:t>
            </a:r>
            <a:endParaRPr lang="en-US" sz="2400" b="0" dirty="0">
              <a:effectLst/>
              <a:latin typeface="Garamond" panose="02020404030301010803" pitchFamily="18" charset="0"/>
            </a:endParaRPr>
          </a:p>
          <a:p>
            <a:pPr fontAlgn="base"/>
            <a:r>
              <a:rPr lang="en-US" sz="2000" dirty="0">
                <a:latin typeface="Garamond" panose="02020404030301010803" pitchFamily="18" charset="0"/>
              </a:rPr>
              <a:t>Pulsates status every eight seconds</a:t>
            </a:r>
          </a:p>
          <a:p>
            <a:pPr fontAlgn="base"/>
            <a:r>
              <a:rPr lang="en-US" sz="2000" dirty="0">
                <a:latin typeface="Garamond" panose="02020404030301010803" pitchFamily="18" charset="0"/>
              </a:rPr>
              <a:t>Status includes OK or CHEAT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33887" y="6547933"/>
            <a:ext cx="42575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Garamond" panose="02020404030301010803" pitchFamily="18" charset="0"/>
              </a:rPr>
              <a:t>© 2017 Singapore Polytechnic (DISM/FT/3A/01/62)</a:t>
            </a:r>
            <a:endParaRPr lang="en-US" sz="1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8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771" y="2781401"/>
            <a:ext cx="10515600" cy="946409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latin typeface="Garamond" panose="02020404030301010803" pitchFamily="18" charset="0"/>
              </a:rPr>
              <a:t>Shortcomings and Countermeasures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033887" y="6547933"/>
            <a:ext cx="42575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Garamond" panose="02020404030301010803" pitchFamily="18" charset="0"/>
              </a:rPr>
              <a:t>© 2017 Singapore Polytechnic (DISM/FT/3A/01/62)</a:t>
            </a:r>
            <a:endParaRPr lang="en-US" sz="1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6906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184" y="91363"/>
            <a:ext cx="10515600" cy="946409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Shortcomings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8033887" y="6547933"/>
            <a:ext cx="42575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Garamond" panose="02020404030301010803" pitchFamily="18" charset="0"/>
              </a:rPr>
              <a:t>© 2017 Singapore Polytechnic (DISM/FT/3A/01/62)</a:t>
            </a:r>
            <a:endParaRPr lang="en-US" sz="1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8194" name="Picture 2" descr="https://lh6.googleusercontent.com/XJNDVPZgnoKdA2QzGmayi7NWsWVirmB5OCfdd0xk7RBJVc9LM9dvXroJrJHG-7JNQN3OtHbIYAPzYRtlKRDzkPmIiuwKlHtFieD7_-DWbwsdrrKVxO_GpmGadhtbwndcXJysC4C6h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63" y="1037772"/>
            <a:ext cx="6552042" cy="53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33190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368" y="170296"/>
            <a:ext cx="10515600" cy="910782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Countermeasures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231012"/>
              </p:ext>
            </p:extLst>
          </p:nvPr>
        </p:nvGraphicFramePr>
        <p:xfrm>
          <a:off x="828368" y="1081078"/>
          <a:ext cx="10515600" cy="539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2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2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SG" sz="2400" dirty="0">
                          <a:latin typeface="Garamond" panose="02020404030301010803" pitchFamily="18" charset="0"/>
                        </a:rPr>
                        <a:t>Shortcomings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SG" sz="2400" dirty="0">
                          <a:latin typeface="Garamond" panose="02020404030301010803" pitchFamily="18" charset="0"/>
                        </a:rPr>
                        <a:t>Countermeasures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SG" sz="2000" dirty="0">
                          <a:latin typeface="Garamond" panose="02020404030301010803" pitchFamily="18" charset="0"/>
                        </a:rPr>
                        <a:t>Router Failure</a:t>
                      </a:r>
                      <a:endParaRPr lang="en-SG" sz="20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Have backup routers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Forgot notebook or notebook failure</a:t>
                      </a:r>
                      <a:endParaRPr lang="en-US" sz="20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Send reminder by message, iChat or 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Have extra notebooks that can be lent to the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Do notebook testing before the assessment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DNS and CI Failure</a:t>
                      </a:r>
                      <a:endParaRPr lang="en-US" sz="20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Invigilators should make sure the blacklisted websites are</a:t>
                      </a:r>
                      <a:r>
                        <a:rPr lang="en-US" sz="2000" baseline="0" dirty="0">
                          <a:latin typeface="Garamond" panose="02020404030301010803" pitchFamily="18" charset="0"/>
                        </a:rPr>
                        <a:t> blocked and </a:t>
                      </a:r>
                      <a:r>
                        <a:rPr lang="en-US" sz="2000" baseline="0">
                          <a:latin typeface="Garamond" panose="02020404030301010803" pitchFamily="18" charset="0"/>
                        </a:rPr>
                        <a:t>the monitoring page</a:t>
                      </a:r>
                      <a:r>
                        <a:rPr lang="en-US" sz="2000"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en-US" sz="2000" dirty="0">
                          <a:latin typeface="Garamond" panose="02020404030301010803" pitchFamily="18" charset="0"/>
                        </a:rPr>
                        <a:t>works correctly a few hours before the assessment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Bypass System Protection</a:t>
                      </a:r>
                      <a:endParaRPr lang="en-US" sz="20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Invigilators should be walking around the room to ensure that the websites accessed are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Slow Network</a:t>
                      </a:r>
                      <a:endParaRPr lang="en-US" sz="20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Implement more than one router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033887" y="6547933"/>
            <a:ext cx="42575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Garamond" panose="02020404030301010803" pitchFamily="18" charset="0"/>
              </a:rPr>
              <a:t>© 2017 Singapore Polytechnic (DISM/FT/3A/01/62)</a:t>
            </a:r>
            <a:endParaRPr lang="en-US" sz="1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3068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771" y="2781401"/>
            <a:ext cx="10515600" cy="946409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latin typeface="Garamond" panose="02020404030301010803" pitchFamily="18" charset="0"/>
              </a:rPr>
              <a:t>Conclusion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033887" y="6547933"/>
            <a:ext cx="42575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Garamond" panose="02020404030301010803" pitchFamily="18" charset="0"/>
              </a:rPr>
              <a:t>© 2017 Singapore Polytechnic (DISM/FT/3A/01/62)</a:t>
            </a:r>
            <a:endParaRPr lang="en-US" sz="1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0846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944"/>
            <a:ext cx="10515600" cy="910782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62" y="1167859"/>
            <a:ext cx="5328684" cy="495421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b="1" dirty="0">
                <a:latin typeface="Garamond" panose="02020404030301010803" pitchFamily="18" charset="0"/>
              </a:rPr>
              <a:t>Initial Goals:</a:t>
            </a:r>
          </a:p>
          <a:p>
            <a:pPr fontAlgn="base">
              <a:buFont typeface="Wingdings" panose="05000000000000000000" pitchFamily="2" charset="2"/>
              <a:buChar char="¨"/>
            </a:pPr>
            <a:r>
              <a:rPr lang="en-US" sz="2000" dirty="0">
                <a:latin typeface="Garamond" panose="02020404030301010803" pitchFamily="18" charset="0"/>
                <a:sym typeface="Wingdings" panose="05000000000000000000" pitchFamily="2" charset="2"/>
              </a:rPr>
              <a:t> Allow students to use the available online                                   </a:t>
            </a:r>
            <a:br>
              <a:rPr lang="en-US" sz="2000" dirty="0">
                <a:latin typeface="Garamond" panose="02020404030301010803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Garamond" panose="02020404030301010803" pitchFamily="18" charset="0"/>
                <a:sym typeface="Wingdings" panose="05000000000000000000" pitchFamily="2" charset="2"/>
              </a:rPr>
              <a:t> resources during examination</a:t>
            </a:r>
          </a:p>
          <a:p>
            <a:pPr marL="0" indent="0" fontAlgn="base">
              <a:lnSpc>
                <a:spcPct val="200000"/>
              </a:lnSpc>
              <a:buNone/>
            </a:pPr>
            <a:r>
              <a:rPr lang="en-US" sz="2000" dirty="0">
                <a:latin typeface="Garamond" panose="02020404030301010803" pitchFamily="18" charset="0"/>
                <a:sym typeface="Wingdings" panose="05000000000000000000" pitchFamily="2" charset="2"/>
              </a:rPr>
              <a:t> Prevent students from cheating</a:t>
            </a:r>
          </a:p>
          <a:p>
            <a:pPr marL="457200" lvl="1" indent="0" fontAlgn="base">
              <a:lnSpc>
                <a:spcPct val="100000"/>
              </a:lnSpc>
              <a:buNone/>
            </a:pPr>
            <a:r>
              <a:rPr lang="en-US" sz="2000" dirty="0">
                <a:latin typeface="Garamond" panose="02020404030301010803" pitchFamily="18" charset="0"/>
                <a:sym typeface="Wingdings" panose="05000000000000000000" pitchFamily="2" charset="2"/>
              </a:rPr>
              <a:t> Allow lecturers to monitor students’   </a:t>
            </a:r>
            <a:br>
              <a:rPr lang="en-US" sz="2000" dirty="0">
                <a:latin typeface="Garamond" panose="02020404030301010803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Garamond" panose="02020404030301010803" pitchFamily="18" charset="0"/>
                <a:sym typeface="Wingdings" panose="05000000000000000000" pitchFamily="2" charset="2"/>
              </a:rPr>
              <a:t>     connection status</a:t>
            </a:r>
          </a:p>
          <a:p>
            <a:pPr marL="457200" lvl="1" indent="0" fontAlgn="base">
              <a:lnSpc>
                <a:spcPct val="150000"/>
              </a:lnSpc>
              <a:buNone/>
            </a:pPr>
            <a:r>
              <a:rPr lang="en-US" sz="2000" dirty="0">
                <a:latin typeface="Garamond" panose="02020404030301010803" pitchFamily="18" charset="0"/>
                <a:sym typeface="Wingdings" panose="05000000000000000000" pitchFamily="2" charset="2"/>
              </a:rPr>
              <a:t> Allow lecturers to log students’ activities</a:t>
            </a:r>
          </a:p>
          <a:p>
            <a:pPr marL="457200" lvl="1" indent="0" fontAlgn="base">
              <a:lnSpc>
                <a:spcPct val="150000"/>
              </a:lnSpc>
              <a:buNone/>
            </a:pPr>
            <a:r>
              <a:rPr lang="en-US" sz="2000" dirty="0">
                <a:latin typeface="Garamond" panose="02020404030301010803" pitchFamily="18" charset="0"/>
                <a:sym typeface="Wingdings" panose="05000000000000000000" pitchFamily="2" charset="2"/>
              </a:rPr>
              <a:t> Allow lecturers to limit access to domains</a:t>
            </a:r>
            <a:endParaRPr lang="en-US" sz="2000" dirty="0">
              <a:latin typeface="Garamond" panose="02020404030301010803" pitchFamily="18" charset="0"/>
            </a:endParaRPr>
          </a:p>
          <a:p>
            <a:pPr marL="0" indent="0" fontAlgn="base">
              <a:buNone/>
            </a:pPr>
            <a:endParaRPr lang="en-US" sz="2400" b="1" dirty="0">
              <a:latin typeface="Garamond" panose="020204040303010108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33887" y="6547933"/>
            <a:ext cx="42575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Garamond" panose="02020404030301010803" pitchFamily="18" charset="0"/>
              </a:rPr>
              <a:t>© 2017 Singapore Polytechnic (DISM/FT/3A/01/62)</a:t>
            </a:r>
            <a:endParaRPr lang="en-US" sz="1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43332" y="1167859"/>
            <a:ext cx="5284380" cy="5380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600" b="1" dirty="0">
                <a:latin typeface="Garamond" panose="02020404030301010803" pitchFamily="18" charset="0"/>
              </a:rPr>
              <a:t>Achieved Goals: </a:t>
            </a:r>
          </a:p>
          <a:p>
            <a:pPr fontAlgn="base">
              <a:buFont typeface="Wingdings" panose="05000000000000000000" pitchFamily="2" charset="2"/>
              <a:buChar char="þ"/>
            </a:pPr>
            <a:r>
              <a:rPr lang="en-US" sz="2200" dirty="0">
                <a:latin typeface="Garamond" panose="02020404030301010803" pitchFamily="18" charset="0"/>
                <a:sym typeface="Wingdings" panose="05000000000000000000" pitchFamily="2" charset="2"/>
              </a:rPr>
              <a:t> Lecturers can monitor students’ connection </a:t>
            </a:r>
            <a:br>
              <a:rPr lang="en-US" sz="2200" dirty="0">
                <a:latin typeface="Garamond" panose="02020404030301010803" pitchFamily="18" charset="0"/>
                <a:sym typeface="Wingdings" panose="05000000000000000000" pitchFamily="2" charset="2"/>
              </a:rPr>
            </a:br>
            <a:r>
              <a:rPr lang="en-US" sz="2200" dirty="0">
                <a:latin typeface="Garamond" panose="02020404030301010803" pitchFamily="18" charset="0"/>
                <a:sym typeface="Wingdings" panose="05000000000000000000" pitchFamily="2" charset="2"/>
              </a:rPr>
              <a:t> status</a:t>
            </a:r>
          </a:p>
          <a:p>
            <a:pPr lvl="1" fontAlgn="base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en-US" sz="2200" dirty="0">
                <a:latin typeface="Garamond" panose="02020404030301010803" pitchFamily="18" charset="0"/>
                <a:sym typeface="Wingdings" panose="05000000000000000000" pitchFamily="2" charset="2"/>
              </a:rPr>
              <a:t> Heartbeat</a:t>
            </a:r>
          </a:p>
          <a:p>
            <a:pPr marL="0" indent="0" fontAlgn="base">
              <a:lnSpc>
                <a:spcPct val="170000"/>
              </a:lnSpc>
              <a:buNone/>
            </a:pPr>
            <a:r>
              <a:rPr lang="en-US" sz="2200" dirty="0">
                <a:latin typeface="Garamond" panose="02020404030301010803" pitchFamily="18" charset="0"/>
                <a:sym typeface="Wingdings" panose="05000000000000000000" pitchFamily="2" charset="2"/>
              </a:rPr>
              <a:t> Lecturers can log students’ activities</a:t>
            </a:r>
          </a:p>
          <a:p>
            <a:pPr marL="457200" lvl="1" indent="0" fontAlgn="base">
              <a:buNone/>
            </a:pPr>
            <a:r>
              <a:rPr lang="en-US" sz="2200" dirty="0">
                <a:latin typeface="Garamond" panose="02020404030301010803" pitchFamily="18" charset="0"/>
                <a:sym typeface="Wingdings" panose="05000000000000000000" pitchFamily="2" charset="2"/>
              </a:rPr>
              <a:t> Screen capture</a:t>
            </a:r>
          </a:p>
          <a:p>
            <a:pPr marL="457200" lvl="1" indent="0" fontAlgn="base">
              <a:lnSpc>
                <a:spcPct val="150000"/>
              </a:lnSpc>
              <a:buNone/>
            </a:pPr>
            <a:r>
              <a:rPr lang="en-US" sz="2200" dirty="0">
                <a:latin typeface="Garamond" panose="02020404030301010803" pitchFamily="18" charset="0"/>
                <a:sym typeface="Wingdings" panose="05000000000000000000" pitchFamily="2" charset="2"/>
              </a:rPr>
              <a:t> </a:t>
            </a:r>
            <a:r>
              <a:rPr lang="en-US" sz="2200" dirty="0" err="1">
                <a:latin typeface="Garamond" panose="02020404030301010803" pitchFamily="18" charset="0"/>
                <a:sym typeface="Wingdings" panose="05000000000000000000" pitchFamily="2" charset="2"/>
              </a:rPr>
              <a:t>Keylogger</a:t>
            </a:r>
            <a:endParaRPr lang="en-US" sz="2200" dirty="0"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fontAlgn="base">
              <a:lnSpc>
                <a:spcPct val="170000"/>
              </a:lnSpc>
              <a:buFont typeface="Wingdings" panose="05000000000000000000" pitchFamily="2" charset="2"/>
              <a:buChar char="þ"/>
            </a:pPr>
            <a:r>
              <a:rPr lang="en-US" sz="2200" dirty="0">
                <a:latin typeface="Garamond" panose="02020404030301010803" pitchFamily="18" charset="0"/>
                <a:sym typeface="Wingdings" panose="05000000000000000000" pitchFamily="2" charset="2"/>
              </a:rPr>
              <a:t> Lecturers can allow whitelist domains</a:t>
            </a:r>
          </a:p>
          <a:p>
            <a:pPr fontAlgn="base">
              <a:lnSpc>
                <a:spcPct val="120000"/>
              </a:lnSpc>
              <a:buFont typeface="Wingdings" panose="05000000000000000000" pitchFamily="2" charset="2"/>
              <a:buChar char="þ"/>
            </a:pPr>
            <a:r>
              <a:rPr lang="en-US" sz="2200" dirty="0">
                <a:latin typeface="Garamond" panose="02020404030301010803" pitchFamily="18" charset="0"/>
                <a:sym typeface="Wingdings" panose="05000000000000000000" pitchFamily="2" charset="2"/>
              </a:rPr>
              <a:t> Students can use the available online resources </a:t>
            </a:r>
            <a:br>
              <a:rPr lang="en-US" sz="2200" dirty="0">
                <a:latin typeface="Garamond" panose="02020404030301010803" pitchFamily="18" charset="0"/>
                <a:sym typeface="Wingdings" panose="05000000000000000000" pitchFamily="2" charset="2"/>
              </a:rPr>
            </a:br>
            <a:r>
              <a:rPr lang="en-US" sz="2200" dirty="0">
                <a:latin typeface="Garamond" panose="02020404030301010803" pitchFamily="18" charset="0"/>
                <a:sym typeface="Wingdings" panose="05000000000000000000" pitchFamily="2" charset="2"/>
              </a:rPr>
              <a:t> allowed by the lecturer</a:t>
            </a:r>
          </a:p>
          <a:p>
            <a:pPr fontAlgn="base">
              <a:lnSpc>
                <a:spcPct val="170000"/>
              </a:lnSpc>
              <a:buFont typeface="Wingdings" panose="05000000000000000000" pitchFamily="2" charset="2"/>
              <a:buChar char="þ"/>
            </a:pPr>
            <a:r>
              <a:rPr lang="en-US" sz="2200" dirty="0">
                <a:latin typeface="Garamond" panose="02020404030301010803" pitchFamily="18" charset="0"/>
                <a:sym typeface="Wingdings" panose="05000000000000000000" pitchFamily="2" charset="2"/>
              </a:rPr>
              <a:t> Students can upload submissions</a:t>
            </a:r>
          </a:p>
          <a:p>
            <a:pPr marL="0" indent="0" fontAlgn="base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2200" dirty="0">
                <a:latin typeface="Garamond" panose="02020404030301010803" pitchFamily="18" charset="0"/>
                <a:sym typeface="Wingdings" panose="05000000000000000000" pitchFamily="2" charset="2"/>
              </a:rPr>
              <a:t> Open source</a:t>
            </a:r>
            <a:endParaRPr lang="en-US" sz="2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856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771" y="2781401"/>
            <a:ext cx="10515600" cy="946409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latin typeface="Garamond" panose="02020404030301010803" pitchFamily="18" charset="0"/>
              </a:rPr>
              <a:t>Thank You</a:t>
            </a:r>
          </a:p>
        </p:txBody>
      </p:sp>
      <p:sp>
        <p:nvSpPr>
          <p:cNvPr id="4" name="Rectangle 3"/>
          <p:cNvSpPr/>
          <p:nvPr/>
        </p:nvSpPr>
        <p:spPr>
          <a:xfrm>
            <a:off x="8033887" y="6547933"/>
            <a:ext cx="42575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Garamond" panose="02020404030301010803" pitchFamily="18" charset="0"/>
              </a:rPr>
              <a:t>© 2017 Singapore Polytechnic (DISM/FT/3A/01/62)</a:t>
            </a:r>
            <a:endParaRPr lang="en-US" sz="1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4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Background</a:t>
            </a:r>
          </a:p>
          <a:p>
            <a:r>
              <a:rPr lang="en-US" dirty="0">
                <a:latin typeface="Garamond" panose="02020404030301010803" pitchFamily="18" charset="0"/>
              </a:rPr>
              <a:t>Objectives</a:t>
            </a:r>
          </a:p>
          <a:p>
            <a:r>
              <a:rPr lang="en-US" dirty="0">
                <a:latin typeface="Garamond" panose="02020404030301010803" pitchFamily="18" charset="0"/>
              </a:rPr>
              <a:t>Milestones</a:t>
            </a:r>
          </a:p>
          <a:p>
            <a:r>
              <a:rPr lang="en-US" dirty="0">
                <a:latin typeface="Garamond" panose="02020404030301010803" pitchFamily="18" charset="0"/>
              </a:rPr>
              <a:t>Solution and how it works</a:t>
            </a:r>
          </a:p>
          <a:p>
            <a:r>
              <a:rPr lang="en-US" dirty="0">
                <a:latin typeface="Garamond" panose="02020404030301010803" pitchFamily="18" charset="0"/>
              </a:rPr>
              <a:t>Shortcomings and countermeasures</a:t>
            </a:r>
          </a:p>
          <a:p>
            <a:r>
              <a:rPr lang="en-US" dirty="0">
                <a:latin typeface="Garamond" panose="02020404030301010803" pitchFamily="18" charset="0"/>
              </a:rPr>
              <a:t>Conclusion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033887" y="6547933"/>
            <a:ext cx="42575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Garamond" panose="02020404030301010803" pitchFamily="18" charset="0"/>
              </a:rPr>
              <a:t>© 2017 Singapore Polytechnic (DISM/FT/3A/01/62)</a:t>
            </a:r>
            <a:endParaRPr lang="en-US" sz="1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8407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In most educational institutions, examinations are conducted as </a:t>
            </a:r>
            <a:r>
              <a:rPr lang="en-US" b="1" dirty="0">
                <a:latin typeface="Garamond" panose="02020404030301010803" pitchFamily="18" charset="0"/>
              </a:rPr>
              <a:t>written papers </a:t>
            </a:r>
            <a:r>
              <a:rPr lang="en-US" dirty="0">
                <a:latin typeface="Garamond" panose="02020404030301010803" pitchFamily="18" charset="0"/>
              </a:rPr>
              <a:t>each year. However, for technical related modules that involves programming, it requires students to do coding. Students are </a:t>
            </a:r>
            <a:r>
              <a:rPr lang="en-US" b="1" dirty="0">
                <a:latin typeface="Garamond" panose="02020404030301010803" pitchFamily="18" charset="0"/>
              </a:rPr>
              <a:t>not able to make use of the available online resources</a:t>
            </a:r>
            <a:r>
              <a:rPr lang="en-US" dirty="0">
                <a:latin typeface="Garamond" panose="02020404030301010803" pitchFamily="18" charset="0"/>
              </a:rPr>
              <a:t> and would have to </a:t>
            </a:r>
            <a:r>
              <a:rPr lang="en-US" b="1" dirty="0">
                <a:latin typeface="Garamond" panose="02020404030301010803" pitchFamily="18" charset="0"/>
              </a:rPr>
              <a:t>rely on their memory</a:t>
            </a:r>
            <a:r>
              <a:rPr lang="en-US" dirty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In a normal examination room, </a:t>
            </a:r>
            <a:r>
              <a:rPr lang="en-US" b="1" dirty="0">
                <a:latin typeface="Garamond" panose="02020404030301010803" pitchFamily="18" charset="0"/>
              </a:rPr>
              <a:t>several invigilators are needed to prevent students from cheating</a:t>
            </a:r>
            <a:r>
              <a:rPr lang="en-US" dirty="0">
                <a:latin typeface="Garamond" panose="02020404030301010803" pitchFamily="18" charset="0"/>
              </a:rPr>
              <a:t>. Having the secured system allows for lesser invigilators as the students’ activities can be </a:t>
            </a:r>
            <a:r>
              <a:rPr lang="en-US" b="1" dirty="0">
                <a:latin typeface="Garamond" panose="02020404030301010803" pitchFamily="18" charset="0"/>
              </a:rPr>
              <a:t>monitored on one screen</a:t>
            </a:r>
            <a:r>
              <a:rPr lang="en-US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8033887" y="6547933"/>
            <a:ext cx="42575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Garamond" panose="02020404030301010803" pitchFamily="18" charset="0"/>
              </a:rPr>
              <a:t>© 2017 Singapore Polytechnic (DISM/FT/3A/01/62)</a:t>
            </a:r>
            <a:endParaRPr lang="en-US" sz="1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92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2314"/>
            <a:ext cx="10515600" cy="2352969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Garamond" panose="02020404030301010803" pitchFamily="18" charset="0"/>
              </a:rPr>
              <a:t>To attain a </a:t>
            </a:r>
            <a:r>
              <a:rPr lang="en-US" b="1" dirty="0">
                <a:latin typeface="Garamond" panose="02020404030301010803" pitchFamily="18" charset="0"/>
              </a:rPr>
              <a:t>secured</a:t>
            </a:r>
            <a:r>
              <a:rPr lang="en-US" dirty="0">
                <a:latin typeface="Garamond" panose="02020404030301010803" pitchFamily="18" charset="0"/>
              </a:rPr>
              <a:t> system for: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Lecturers to </a:t>
            </a:r>
            <a:r>
              <a:rPr lang="en-US" b="1" dirty="0">
                <a:latin typeface="Garamond" panose="02020404030301010803" pitchFamily="18" charset="0"/>
              </a:rPr>
              <a:t>facilitate</a:t>
            </a:r>
            <a:r>
              <a:rPr lang="en-US" dirty="0">
                <a:latin typeface="Garamond" panose="02020404030301010803" pitchFamily="18" charset="0"/>
              </a:rPr>
              <a:t> online examinations and </a:t>
            </a:r>
            <a:r>
              <a:rPr lang="en-US" b="1" dirty="0">
                <a:latin typeface="Garamond" panose="02020404030301010803" pitchFamily="18" charset="0"/>
              </a:rPr>
              <a:t>prevent cheating </a:t>
            </a:r>
            <a:r>
              <a:rPr lang="en-US" dirty="0">
                <a:latin typeface="Garamond" panose="02020404030301010803" pitchFamily="18" charset="0"/>
              </a:rPr>
              <a:t>amongst students.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Students to be able to </a:t>
            </a:r>
            <a:r>
              <a:rPr lang="en-US" b="1" dirty="0">
                <a:latin typeface="Garamond" panose="02020404030301010803" pitchFamily="18" charset="0"/>
              </a:rPr>
              <a:t>use their own notebook</a:t>
            </a:r>
            <a:r>
              <a:rPr lang="en-US" dirty="0">
                <a:latin typeface="Garamond" panose="02020404030301010803" pitchFamily="18" charset="0"/>
              </a:rPr>
              <a:t> to </a:t>
            </a:r>
            <a:r>
              <a:rPr lang="en-US" b="1" dirty="0">
                <a:latin typeface="Garamond" panose="02020404030301010803" pitchFamily="18" charset="0"/>
              </a:rPr>
              <a:t>access the available resources</a:t>
            </a:r>
            <a:r>
              <a:rPr lang="en-US" dirty="0">
                <a:latin typeface="Garamond" panose="02020404030301010803" pitchFamily="18" charset="0"/>
              </a:rPr>
              <a:t> and take the online examinations.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033887" y="6547933"/>
            <a:ext cx="42575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Garamond" panose="02020404030301010803" pitchFamily="18" charset="0"/>
              </a:rPr>
              <a:t>© 2017 Singapore Polytechnic (DISM/FT/3A/01/62)</a:t>
            </a:r>
            <a:endParaRPr lang="en-US" sz="1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8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Milestones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033887" y="6547933"/>
            <a:ext cx="42575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Garamond" panose="02020404030301010803" pitchFamily="18" charset="0"/>
              </a:rPr>
              <a:t>© 2017 Singapore Polytechnic (DISM/FT/3A/01/62)</a:t>
            </a:r>
            <a:endParaRPr lang="en-US" sz="1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90105" y="2372221"/>
            <a:ext cx="12172597" cy="3494178"/>
            <a:chOff x="1693542" y="2434519"/>
            <a:chExt cx="8666018" cy="2087465"/>
          </a:xfrm>
        </p:grpSpPr>
        <p:sp>
          <p:nvSpPr>
            <p:cNvPr id="5" name="Chevron 24"/>
            <p:cNvSpPr/>
            <p:nvPr/>
          </p:nvSpPr>
          <p:spPr>
            <a:xfrm flipV="1">
              <a:off x="1693542" y="2434519"/>
              <a:ext cx="8666018" cy="636443"/>
            </a:xfrm>
            <a:prstGeom prst="chevron">
              <a:avLst>
                <a:gd name="adj" fmla="val 30408"/>
              </a:avLst>
            </a:prstGeom>
            <a:gradFill>
              <a:gsLst>
                <a:gs pos="0">
                  <a:schemeClr val="bg1"/>
                </a:gs>
                <a:gs pos="36000">
                  <a:srgbClr val="D5DBDD"/>
                </a:gs>
                <a:gs pos="73000">
                  <a:srgbClr val="B2BEC2"/>
                </a:gs>
                <a:gs pos="100000">
                  <a:srgbClr val="D5DBDD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93366" y="2577258"/>
              <a:ext cx="783975" cy="349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>
                      <a:lumMod val="50000"/>
                    </a:schemeClr>
                  </a:solidFill>
                  <a:latin typeface="Gill Sans MT Condensed" pitchFamily="34" charset="0"/>
                </a:rPr>
                <a:t>Week 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75434" y="2577258"/>
              <a:ext cx="1263289" cy="349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>
                      <a:lumMod val="50000"/>
                    </a:schemeClr>
                  </a:solidFill>
                  <a:latin typeface="Gill Sans MT Condensed" pitchFamily="34" charset="0"/>
                </a:rPr>
                <a:t>Week 5 - 12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39259" y="2578064"/>
              <a:ext cx="1156014" cy="349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>
                      <a:lumMod val="50000"/>
                    </a:schemeClr>
                  </a:solidFill>
                  <a:latin typeface="Gill Sans MT Condensed" pitchFamily="34" charset="0"/>
                </a:rPr>
                <a:t>Week 1 - 4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56837" y="3142963"/>
              <a:ext cx="2393315" cy="71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Initiation and Plan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Research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System Programming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04564" y="3142963"/>
              <a:ext cx="1961581" cy="275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Interim Presentation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10869" y="3142963"/>
              <a:ext cx="2501884" cy="1379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Execution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Research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Design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Web Application and System Programming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Integration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345503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Milestones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033887" y="6547933"/>
            <a:ext cx="42575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Garamond" panose="02020404030301010803" pitchFamily="18" charset="0"/>
              </a:rPr>
              <a:t>© 2017 Singapore Polytechnic (DISM/FT/3A/01/62)</a:t>
            </a:r>
            <a:endParaRPr lang="en-US" sz="1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589521" y="2372811"/>
            <a:ext cx="12488295" cy="3402956"/>
            <a:chOff x="-311728" y="3059552"/>
            <a:chExt cx="8998527" cy="2038839"/>
          </a:xfrm>
        </p:grpSpPr>
        <p:sp>
          <p:nvSpPr>
            <p:cNvPr id="5" name="Chevron 24"/>
            <p:cNvSpPr/>
            <p:nvPr/>
          </p:nvSpPr>
          <p:spPr>
            <a:xfrm flipV="1">
              <a:off x="-311728" y="3059552"/>
              <a:ext cx="8998527" cy="636443"/>
            </a:xfrm>
            <a:prstGeom prst="chevron">
              <a:avLst>
                <a:gd name="adj" fmla="val 30408"/>
              </a:avLst>
            </a:prstGeom>
            <a:gradFill>
              <a:gsLst>
                <a:gs pos="0">
                  <a:schemeClr val="bg1"/>
                </a:gs>
                <a:gs pos="36000">
                  <a:srgbClr val="D5DBDD"/>
                </a:gs>
                <a:gs pos="73000">
                  <a:srgbClr val="B2BEC2"/>
                </a:gs>
                <a:gs pos="100000">
                  <a:srgbClr val="D5DBDD"/>
                </a:gs>
              </a:gsLst>
              <a:lin ang="16200000" scaled="0"/>
            </a:gra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93948" y="3177158"/>
              <a:ext cx="1387174" cy="401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>
                      <a:lumMod val="50000"/>
                    </a:schemeClr>
                  </a:solidFill>
                  <a:latin typeface="Gill Sans MT Condensed" pitchFamily="34" charset="0"/>
                </a:rPr>
                <a:t>Week 17 - 18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32935" y="3177158"/>
              <a:ext cx="902051" cy="401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>
                      <a:lumMod val="50000"/>
                    </a:schemeClr>
                  </a:solidFill>
                  <a:latin typeface="Gill Sans MT Condensed" pitchFamily="34" charset="0"/>
                </a:rPr>
                <a:t>Week 18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4729" y="3177158"/>
              <a:ext cx="1387174" cy="401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>
                      <a:lumMod val="50000"/>
                    </a:schemeClr>
                  </a:solidFill>
                  <a:latin typeface="Gill Sans MT Condensed" pitchFamily="34" charset="0"/>
                </a:rPr>
                <a:t>Week 13 - 16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3400" y="3740287"/>
              <a:ext cx="2481768" cy="1076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Configuration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Implementation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Web Application and System Programming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52800" y="3767996"/>
              <a:ext cx="1993905" cy="1330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System Testing and Preparation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Debugging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Preparation for release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1201" y="3767996"/>
              <a:ext cx="2743200" cy="570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Final Presentation and Release of Deliverables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673780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139" y="2409261"/>
            <a:ext cx="10515600" cy="1439725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latin typeface="Garamond" panose="02020404030301010803" pitchFamily="18" charset="0"/>
              </a:rPr>
              <a:t>Solution:</a:t>
            </a:r>
            <a:br>
              <a:rPr lang="en-US" sz="8000" dirty="0">
                <a:latin typeface="Garamond" panose="02020404030301010803" pitchFamily="18" charset="0"/>
              </a:rPr>
            </a:br>
            <a:r>
              <a:rPr lang="en-US" sz="8000" dirty="0">
                <a:latin typeface="Garamond" panose="02020404030301010803" pitchFamily="18" charset="0"/>
              </a:rPr>
              <a:t>Secured-T</a:t>
            </a:r>
          </a:p>
        </p:txBody>
      </p:sp>
      <p:sp>
        <p:nvSpPr>
          <p:cNvPr id="4" name="Rectangle 3"/>
          <p:cNvSpPr/>
          <p:nvPr/>
        </p:nvSpPr>
        <p:spPr>
          <a:xfrm>
            <a:off x="8033887" y="6547933"/>
            <a:ext cx="42575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Garamond" panose="02020404030301010803" pitchFamily="18" charset="0"/>
              </a:rPr>
              <a:t>© 2017 Singapore Polytechnic (DISM/FT/3A/01/62)</a:t>
            </a:r>
            <a:endParaRPr lang="en-US" sz="1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295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57696" y="-4233586"/>
            <a:ext cx="7878765" cy="10820025"/>
            <a:chOff x="2157696" y="-4325027"/>
            <a:chExt cx="7878765" cy="108200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249" y="986009"/>
              <a:ext cx="7684212" cy="5508989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2157696" y="-4325027"/>
              <a:ext cx="389106" cy="389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94540" y="147856"/>
            <a:ext cx="51996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Garamond" panose="02020404030301010803" pitchFamily="18" charset="0"/>
                <a:cs typeface="Calibri Light" panose="020F0302020204030204" pitchFamily="34" charset="0"/>
              </a:rPr>
              <a:t>How Secured-T Works</a:t>
            </a:r>
          </a:p>
        </p:txBody>
      </p:sp>
      <p:sp>
        <p:nvSpPr>
          <p:cNvPr id="8" name="Rectangle 7"/>
          <p:cNvSpPr/>
          <p:nvPr/>
        </p:nvSpPr>
        <p:spPr>
          <a:xfrm>
            <a:off x="8033887" y="6547933"/>
            <a:ext cx="42575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Garamond" panose="02020404030301010803" pitchFamily="18" charset="0"/>
              </a:rPr>
              <a:t>© 2017 Singapore Polytechnic (DISM/FT/3A/01/62)</a:t>
            </a:r>
            <a:endParaRPr lang="en-US" sz="1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04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7" t="26208" r="1311" b="2641"/>
          <a:stretch/>
        </p:blipFill>
        <p:spPr>
          <a:xfrm>
            <a:off x="1184330" y="347419"/>
            <a:ext cx="10073206" cy="57755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7710" y="6054291"/>
            <a:ext cx="270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Inside Lecturer’s Notebook</a:t>
            </a:r>
          </a:p>
        </p:txBody>
      </p:sp>
      <p:sp>
        <p:nvSpPr>
          <p:cNvPr id="6" name="Rectangle 5"/>
          <p:cNvSpPr/>
          <p:nvPr/>
        </p:nvSpPr>
        <p:spPr>
          <a:xfrm>
            <a:off x="8033887" y="6547933"/>
            <a:ext cx="42575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Garamond" panose="02020404030301010803" pitchFamily="18" charset="0"/>
              </a:rPr>
              <a:t>© 2017 Singapore Polytechnic (DISM/FT/3A/01/62)</a:t>
            </a:r>
            <a:endParaRPr lang="en-US" sz="1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77957" y="462708"/>
            <a:ext cx="6755930" cy="547538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3690651" y="1156771"/>
            <a:ext cx="6953303" cy="4685046"/>
          </a:xfrm>
          <a:prstGeom prst="triangle">
            <a:avLst>
              <a:gd name="adj" fmla="val 100000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0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</TotalTime>
  <Words>782</Words>
  <Application>Microsoft Office PowerPoint</Application>
  <PresentationFormat>Widescreen</PresentationFormat>
  <Paragraphs>146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Vidaloka</vt:lpstr>
      <vt:lpstr>Arial</vt:lpstr>
      <vt:lpstr>Calibri</vt:lpstr>
      <vt:lpstr>Calibri Light</vt:lpstr>
      <vt:lpstr>Garamond</vt:lpstr>
      <vt:lpstr>Gill Sans MT Condensed</vt:lpstr>
      <vt:lpstr>Wingdings</vt:lpstr>
      <vt:lpstr>Office Theme</vt:lpstr>
      <vt:lpstr>PowerPoint Presentation</vt:lpstr>
      <vt:lpstr>Presentation Outline</vt:lpstr>
      <vt:lpstr>Background</vt:lpstr>
      <vt:lpstr>Objectives</vt:lpstr>
      <vt:lpstr>Milestones</vt:lpstr>
      <vt:lpstr>Milestones</vt:lpstr>
      <vt:lpstr>Solution: Secured-T</vt:lpstr>
      <vt:lpstr>PowerPoint Presentation</vt:lpstr>
      <vt:lpstr>PowerPoint Presentation</vt:lpstr>
      <vt:lpstr>PowerPoint Presentation</vt:lpstr>
      <vt:lpstr>PowerPoint Presentation</vt:lpstr>
      <vt:lpstr>Shortcomings and Countermeasures</vt:lpstr>
      <vt:lpstr>Shortcomings</vt:lpstr>
      <vt:lpstr>Countermeasures</vt:lpstr>
      <vt:lpstr>Conclusion</vt:lpstr>
      <vt:lpstr>Outcome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Li</dc:creator>
  <cp:lastModifiedBy>Xin Li</cp:lastModifiedBy>
  <cp:revision>63</cp:revision>
  <dcterms:created xsi:type="dcterms:W3CDTF">2017-08-12T09:38:16Z</dcterms:created>
  <dcterms:modified xsi:type="dcterms:W3CDTF">2017-08-15T05:09:22Z</dcterms:modified>
</cp:coreProperties>
</file>