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joyinourjourney.com/uploads/4/2/4/8/4248738/7434686.png?480"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cbronline.com/wp-content/uploads/2016/05/firewall.jp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30y9cdsu7xlg0.cloudfront.net/png/18877-200.p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iconshock.com/img_jpg/STROKE/security/jpg/128/scan_port_icon.jpg" TargetMode="External"/><Relationship Id="rId5" Type="http://schemas.openxmlformats.org/officeDocument/2006/relationships/hyperlink" Target="https://cdn0.iconfinder.com/data/icons/cosmo-documents/40/log-128.png" TargetMode="External"/><Relationship Id="rId4" Type="http://schemas.openxmlformats.org/officeDocument/2006/relationships/hyperlink" Target="https://d30y9cdsu7xlg0.cloudfront.net/png/154534-200.pn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yenikutahya.com/wp-content/uploads/2015/11/M%C4%B0SAF%C4%B0R-KALEM-KARE.p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healthycities.zendesk.com/hc/en-us/article_attachments/209680108/Thumbs_down_icon_-_500px.p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mg.clipartfest.com/e57daaf44a21e6679d873338d7937805_computer-monitor-and-keyboard-computer-screen-clipart-black-and-white_2400-1879.png" TargetMode="External"/><Relationship Id="rId7" Type="http://schemas.openxmlformats.org/officeDocument/2006/relationships/hyperlink" Target="http://www.clipartkid.com/images/768/book-blank-card-clipart-cliparthut-free-clipart-hKi38J-clipart.jp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clipart-library.com/data_images/81928.png" TargetMode="External"/><Relationship Id="rId5" Type="http://schemas.openxmlformats.org/officeDocument/2006/relationships/hyperlink" Target="https://cdn1.iconfinder.com/data/icons/communication-social-media-set-2/512/3-128.png" TargetMode="External"/><Relationship Id="rId4" Type="http://schemas.openxmlformats.org/officeDocument/2006/relationships/hyperlink" Target="https://apoya.ateistaspr.org/wp-content/uploads/2015/05/arrow-55-xxl.p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assged.com/files/icons/computer-skill.p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dn.pixabay.com/photo/2016/03/31/15/18/teacher-1293148_1280.pn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image.flaticon.com/icons/png/512/46/46467.png" TargetMode="External"/><Relationship Id="rId5" Type="http://schemas.openxmlformats.org/officeDocument/2006/relationships/hyperlink" Target="http://www.clker.com/cliparts/6/S/W/2/g/t/transparent-red-no-circle.svg" TargetMode="External"/><Relationship Id="rId4" Type="http://schemas.openxmlformats.org/officeDocument/2006/relationships/hyperlink" Target="http://cliparting.com/wp-content/uploads/2016/06/Eyeball-eye-clip-art-clipart-cliparts-for-you-image.pn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lker.com/cliparts/O/7/n/r/k/w/hotel-icon-has-internet-in-room-hi.p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estagent.com/system/festivals/logos/000/001/098/medium/Crosstalk.png?1456773573" TargetMode="External"/><Relationship Id="rId7" Type="http://schemas.openxmlformats.org/officeDocument/2006/relationships/hyperlink" Target="https://blog.wellandcreative.com/wp-content/uploads/2017/05/https-secured-website.p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img.clipartfest.com/fd3dcecf7b8f8220d8774862f5a277f9_-download-clip-art-free-big-eyes-clip-art_800-800.png" TargetMode="External"/><Relationship Id="rId5" Type="http://schemas.openxmlformats.org/officeDocument/2006/relationships/hyperlink" Target="https://img.clipartfest.com/0d949dc4cb797f4b9b6122bd648b097e_free-laptop-clipart-pictures-laptop-clipart-black-and-white_2400-2400.png" TargetMode="External"/><Relationship Id="rId4" Type="http://schemas.openxmlformats.org/officeDocument/2006/relationships/hyperlink" Target="http://images.clipartpanda.com/crosstalk-clipart-ncELpM7cA.jpe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a:t>LanSchool: </a:t>
            </a:r>
            <a:r>
              <a:rPr lang="en" u="sng">
                <a:solidFill>
                  <a:schemeClr val="hlink"/>
                </a:solidFill>
                <a:latin typeface="Proxima Nova"/>
                <a:ea typeface="Proxima Nova"/>
                <a:cs typeface="Proxima Nova"/>
                <a:sym typeface="Proxima Nova"/>
                <a:hlinkClick r:id="rId3"/>
              </a:rPr>
              <a:t>http://www.joyinourjourney.com/uploads/4/2/4/8/4248738/7434686.png?480</a:t>
            </a:r>
            <a:br>
              <a:rPr lang="en"/>
            </a:br>
            <a:r>
              <a:rPr lang="en"/>
              <a:t>Firewall: </a:t>
            </a:r>
            <a:r>
              <a:rPr lang="en" u="sng">
                <a:solidFill>
                  <a:schemeClr val="hlink"/>
                </a:solidFill>
                <a:hlinkClick r:id="rId4"/>
              </a:rPr>
              <a:t>http://www.cbronline.com/wp-content/uploads/2016/05/firewall.jpg</a:t>
            </a:r>
          </a:p>
          <a:p>
            <a:pPr marL="457200" lvl="0" indent="-298450" rtl="0">
              <a:lnSpc>
                <a:spcPct val="115000"/>
              </a:lnSpc>
              <a:spcBef>
                <a:spcPts val="0"/>
              </a:spcBef>
              <a:spcAft>
                <a:spcPts val="1000"/>
              </a:spcAft>
              <a:buClr>
                <a:srgbClr val="000000"/>
              </a:buClr>
              <a:buSzPct val="100000"/>
              <a:buFont typeface="Arial"/>
            </a:pPr>
            <a:r>
              <a:rPr lang="en"/>
              <a:t>LanSchool Classroom Management Software (used in EHD class environment which is downloaded on every school pc)</a:t>
            </a:r>
          </a:p>
          <a:p>
            <a:pPr marL="914400" lvl="1" indent="-298450" rtl="0">
              <a:lnSpc>
                <a:spcPct val="115000"/>
              </a:lnSpc>
              <a:spcBef>
                <a:spcPts val="0"/>
              </a:spcBef>
              <a:spcAft>
                <a:spcPts val="1000"/>
              </a:spcAft>
              <a:buClr>
                <a:srgbClr val="000000"/>
              </a:buClr>
              <a:buSzPct val="100000"/>
              <a:buFont typeface="Arial"/>
            </a:pPr>
            <a:r>
              <a:rPr lang="en"/>
              <a:t>Monitor, Communicate, Blank student screen, </a:t>
            </a:r>
            <a:br>
              <a:rPr lang="en"/>
            </a:br>
            <a:r>
              <a:rPr lang="en"/>
              <a:t>Limit access to specific websites</a:t>
            </a:r>
          </a:p>
          <a:p>
            <a:pPr marL="1371600" lvl="2" indent="-298450" rtl="0">
              <a:lnSpc>
                <a:spcPct val="115000"/>
              </a:lnSpc>
              <a:spcBef>
                <a:spcPts val="0"/>
              </a:spcBef>
              <a:spcAft>
                <a:spcPts val="1000"/>
              </a:spcAft>
              <a:buClr>
                <a:srgbClr val="000000"/>
              </a:buClr>
              <a:buSzPct val="100000"/>
              <a:buFont typeface="Arial"/>
            </a:pPr>
            <a:r>
              <a:rPr lang="en"/>
              <a:t>Software needs to be downloaded on every student's’ laptop which causes It to be inconvenient, pose as a risk if the students do not have the software installed on the day of the examination. It is not recorded in database as well and lastly its very costly</a:t>
            </a:r>
          </a:p>
          <a:p>
            <a:pPr marL="457200" lvl="0" indent="-298450" rtl="0">
              <a:lnSpc>
                <a:spcPct val="115000"/>
              </a:lnSpc>
              <a:spcBef>
                <a:spcPts val="0"/>
              </a:spcBef>
              <a:spcAft>
                <a:spcPts val="1600"/>
              </a:spcAft>
              <a:buClr>
                <a:srgbClr val="000000"/>
              </a:buClr>
              <a:buSzPct val="100000"/>
              <a:buFont typeface="Arial"/>
            </a:pPr>
            <a:r>
              <a:rPr lang="en"/>
              <a:t>Firewall</a:t>
            </a:r>
          </a:p>
          <a:p>
            <a:pPr marL="914400" lvl="1" indent="-298450" rtl="0">
              <a:lnSpc>
                <a:spcPct val="115000"/>
              </a:lnSpc>
              <a:spcBef>
                <a:spcPts val="0"/>
              </a:spcBef>
              <a:spcAft>
                <a:spcPts val="1000"/>
              </a:spcAft>
              <a:buClr>
                <a:srgbClr val="000000"/>
              </a:buClr>
              <a:buSzPct val="100000"/>
              <a:buFont typeface="Arial"/>
            </a:pPr>
            <a:r>
              <a:rPr lang="en"/>
              <a:t>Set firewall rules</a:t>
            </a:r>
          </a:p>
          <a:p>
            <a:pPr marL="1371600" lvl="2" indent="-298450" rtl="0">
              <a:lnSpc>
                <a:spcPct val="115000"/>
              </a:lnSpc>
              <a:spcBef>
                <a:spcPts val="0"/>
              </a:spcBef>
              <a:spcAft>
                <a:spcPts val="1000"/>
              </a:spcAft>
              <a:buClr>
                <a:srgbClr val="000000"/>
              </a:buClr>
              <a:buSzPct val="100000"/>
              <a:buFont typeface="Arial"/>
            </a:pPr>
            <a:r>
              <a:rPr lang="en"/>
              <a:t>Tedious and impractical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Before we move on to the possible solutions, we will give a brief explanation on our network environment</a:t>
            </a:r>
          </a:p>
          <a:p>
            <a:pPr lvl="0">
              <a:spcBef>
                <a:spcPts val="0"/>
              </a:spcBef>
              <a:buNone/>
            </a:pPr>
            <a:endParaRPr/>
          </a:p>
          <a:p>
            <a:pPr lvl="0">
              <a:spcBef>
                <a:spcPts val="0"/>
              </a:spcBef>
              <a:buNone/>
            </a:pPr>
            <a:r>
              <a:rPr lang="en"/>
              <a:t>Students will be connected to this software defined network so that all connection to internet must go through a secured network. Within this network, we will be monitoring and controlling the student’s activities .Following are some of the possible solutions we could add to our 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1st image: </a:t>
            </a:r>
            <a:r>
              <a:rPr lang="en" u="sng">
                <a:solidFill>
                  <a:schemeClr val="hlink"/>
                </a:solidFill>
                <a:hlinkClick r:id="rId3"/>
              </a:rPr>
              <a:t>https://d30y9cdsu7xlg0.cloudfront.net/png/18877-200.png</a:t>
            </a:r>
          </a:p>
          <a:p>
            <a:pPr lvl="0" rtl="0">
              <a:spcBef>
                <a:spcPts val="0"/>
              </a:spcBef>
              <a:buNone/>
            </a:pPr>
            <a:r>
              <a:rPr lang="en"/>
              <a:t>2nd image: </a:t>
            </a:r>
            <a:r>
              <a:rPr lang="en" u="sng">
                <a:solidFill>
                  <a:schemeClr val="hlink"/>
                </a:solidFill>
                <a:hlinkClick r:id="rId4"/>
              </a:rPr>
              <a:t>https://d30y9cdsu7xlg0.cloudfront.net/png/154534-200.png</a:t>
            </a:r>
          </a:p>
          <a:p>
            <a:pPr lvl="0" rtl="0">
              <a:spcBef>
                <a:spcPts val="0"/>
              </a:spcBef>
              <a:buNone/>
            </a:pPr>
            <a:r>
              <a:rPr lang="en"/>
              <a:t>3rd image: </a:t>
            </a:r>
            <a:r>
              <a:rPr lang="en" u="sng">
                <a:solidFill>
                  <a:schemeClr val="hlink"/>
                </a:solidFill>
                <a:hlinkClick r:id="rId5"/>
              </a:rPr>
              <a:t>https://cdn0.iconfinder.com/data/icons/cosmo-documents/40/log-128.png</a:t>
            </a:r>
          </a:p>
          <a:p>
            <a:pPr lvl="0" rtl="0">
              <a:spcBef>
                <a:spcPts val="0"/>
              </a:spcBef>
              <a:buNone/>
            </a:pPr>
            <a:r>
              <a:rPr lang="en"/>
              <a:t>4th image: </a:t>
            </a:r>
            <a:r>
              <a:rPr lang="en" u="sng">
                <a:solidFill>
                  <a:schemeClr val="hlink"/>
                </a:solidFill>
                <a:hlinkClick r:id="rId6"/>
              </a:rPr>
              <a:t>http://www.iconshock.com/img_jpg/STROKE/security/jpg/128/scan_port_icon.jpg</a:t>
            </a:r>
          </a:p>
          <a:p>
            <a:pPr lvl="0">
              <a:spcBef>
                <a:spcPts val="0"/>
              </a:spcBef>
              <a:buNone/>
            </a:pPr>
            <a:endParaRPr/>
          </a:p>
          <a:p>
            <a:pPr lvl="0">
              <a:spcBef>
                <a:spcPts val="0"/>
              </a:spcBef>
              <a:buNone/>
            </a:pPr>
            <a:endParaRPr/>
          </a:p>
          <a:p>
            <a:pPr marL="457200" lvl="0" indent="-298450" rtl="0">
              <a:lnSpc>
                <a:spcPct val="115000"/>
              </a:lnSpc>
              <a:spcBef>
                <a:spcPts val="0"/>
              </a:spcBef>
              <a:spcAft>
                <a:spcPts val="1600"/>
              </a:spcAft>
              <a:buClr>
                <a:srgbClr val="000000"/>
              </a:buClr>
              <a:buSzPct val="100000"/>
              <a:buFont typeface="Proxima Nova"/>
            </a:pPr>
            <a:r>
              <a:rPr lang="en">
                <a:latin typeface="Proxima Nova"/>
                <a:ea typeface="Proxima Nova"/>
                <a:cs typeface="Proxima Nova"/>
                <a:sym typeface="Proxima Nova"/>
              </a:rPr>
              <a:t>Screen Capture</a:t>
            </a:r>
          </a:p>
          <a:p>
            <a:pPr marL="914400" lvl="1" indent="-298450" rtl="0">
              <a:lnSpc>
                <a:spcPct val="115000"/>
              </a:lnSpc>
              <a:spcBef>
                <a:spcPts val="0"/>
              </a:spcBef>
              <a:spcAft>
                <a:spcPts val="1000"/>
              </a:spcAft>
              <a:buClr>
                <a:srgbClr val="000000"/>
              </a:buClr>
              <a:buSzPct val="100000"/>
              <a:buFont typeface="Proxima Nova"/>
            </a:pPr>
            <a:r>
              <a:rPr lang="en">
                <a:latin typeface="Proxima Nova"/>
                <a:ea typeface="Proxima Nova"/>
                <a:cs typeface="Proxima Nova"/>
                <a:sym typeface="Proxima Nova"/>
              </a:rPr>
              <a:t>Take picture of screen to get an idea of what the student is doing</a:t>
            </a:r>
          </a:p>
          <a:p>
            <a:pPr marL="457200" lvl="0" indent="-298450" rtl="0">
              <a:lnSpc>
                <a:spcPct val="115000"/>
              </a:lnSpc>
              <a:spcBef>
                <a:spcPts val="0"/>
              </a:spcBef>
              <a:spcAft>
                <a:spcPts val="1600"/>
              </a:spcAft>
              <a:buClr>
                <a:srgbClr val="000000"/>
              </a:buClr>
              <a:buSzPct val="100000"/>
              <a:buFont typeface="Proxima Nova"/>
            </a:pPr>
            <a:r>
              <a:rPr lang="en">
                <a:latin typeface="Proxima Nova"/>
                <a:ea typeface="Proxima Nova"/>
                <a:cs typeface="Proxima Nova"/>
                <a:sym typeface="Proxima Nova"/>
              </a:rPr>
              <a:t>Heartbeat Program (constantly connected to our network)</a:t>
            </a:r>
          </a:p>
          <a:p>
            <a:pPr marL="914400" lvl="1" indent="-298450" rtl="0">
              <a:lnSpc>
                <a:spcPct val="115000"/>
              </a:lnSpc>
              <a:spcBef>
                <a:spcPts val="0"/>
              </a:spcBef>
              <a:spcAft>
                <a:spcPts val="1000"/>
              </a:spcAft>
              <a:buClr>
                <a:srgbClr val="000000"/>
              </a:buClr>
              <a:buSzPct val="100000"/>
              <a:buFont typeface="Proxima Nova"/>
            </a:pPr>
            <a:r>
              <a:rPr lang="en">
                <a:latin typeface="Proxima Nova"/>
                <a:ea typeface="Proxima Nova"/>
                <a:cs typeface="Proxima Nova"/>
                <a:sym typeface="Proxima Nova"/>
              </a:rPr>
              <a:t>It shows Alive when the student’s are connected to our network, shows dead when they are disconnected from the network</a:t>
            </a:r>
          </a:p>
          <a:p>
            <a:pPr marL="457200" lvl="0" indent="-298450" rtl="0">
              <a:lnSpc>
                <a:spcPct val="115000"/>
              </a:lnSpc>
              <a:spcBef>
                <a:spcPts val="0"/>
              </a:spcBef>
              <a:spcAft>
                <a:spcPts val="1600"/>
              </a:spcAft>
              <a:buClr>
                <a:srgbClr val="000000"/>
              </a:buClr>
              <a:buSzPct val="100000"/>
              <a:buFont typeface="Proxima Nova"/>
            </a:pPr>
            <a:r>
              <a:rPr lang="en">
                <a:latin typeface="Proxima Nova"/>
                <a:ea typeface="Proxima Nova"/>
                <a:cs typeface="Proxima Nova"/>
                <a:sym typeface="Proxima Nova"/>
              </a:rPr>
              <a:t>Logging (Key-logging)</a:t>
            </a:r>
          </a:p>
          <a:p>
            <a:pPr marL="914400" lvl="1" indent="-298450" rtl="0">
              <a:lnSpc>
                <a:spcPct val="115000"/>
              </a:lnSpc>
              <a:spcBef>
                <a:spcPts val="0"/>
              </a:spcBef>
              <a:spcAft>
                <a:spcPts val="1000"/>
              </a:spcAft>
              <a:buClr>
                <a:srgbClr val="000000"/>
              </a:buClr>
              <a:buSzPct val="100000"/>
              <a:buFont typeface="Proxima Nova"/>
            </a:pPr>
            <a:r>
              <a:rPr lang="en">
                <a:latin typeface="Proxima Nova"/>
                <a:ea typeface="Proxima Nova"/>
                <a:cs typeface="Proxima Nova"/>
                <a:sym typeface="Proxima Nova"/>
              </a:rPr>
              <a:t>To capture all the activities the students are doing on their notebook in real time</a:t>
            </a:r>
          </a:p>
          <a:p>
            <a:pPr marL="457200" lvl="0" indent="-298450" rtl="0">
              <a:lnSpc>
                <a:spcPct val="115000"/>
              </a:lnSpc>
              <a:spcBef>
                <a:spcPts val="0"/>
              </a:spcBef>
              <a:spcAft>
                <a:spcPts val="1600"/>
              </a:spcAft>
              <a:buClr>
                <a:srgbClr val="000000"/>
              </a:buClr>
              <a:buSzPct val="100000"/>
              <a:buFont typeface="Proxima Nova"/>
            </a:pPr>
            <a:r>
              <a:rPr lang="en">
                <a:latin typeface="Proxima Nova"/>
                <a:ea typeface="Proxima Nova"/>
                <a:cs typeface="Proxima Nova"/>
                <a:sym typeface="Proxima Nova"/>
              </a:rPr>
              <a:t>Port Scanning</a:t>
            </a:r>
          </a:p>
          <a:p>
            <a:pPr marL="914400" lvl="1" indent="-298450" rtl="0">
              <a:lnSpc>
                <a:spcPct val="115000"/>
              </a:lnSpc>
              <a:spcBef>
                <a:spcPts val="0"/>
              </a:spcBef>
              <a:spcAft>
                <a:spcPts val="1600"/>
              </a:spcAft>
              <a:buClr>
                <a:srgbClr val="000000"/>
              </a:buClr>
              <a:buSzPct val="100000"/>
              <a:buFont typeface="Proxima Nova"/>
            </a:pPr>
            <a:r>
              <a:rPr lang="en">
                <a:latin typeface="Proxima Nova"/>
                <a:ea typeface="Proxima Nova"/>
                <a:cs typeface="Proxima Nova"/>
                <a:sym typeface="Proxima Nova"/>
              </a:rPr>
              <a:t>Determine if there are any ports such as ssh and ftp  being active on a student’s laptop which they can make use of to cheat</a:t>
            </a:r>
          </a:p>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We wish to fulfill the needs of both the student and the lecturer.</a:t>
            </a:r>
          </a:p>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We would like to provide a controlled environment for online testing with our system, Secured-T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a:latin typeface="Proxima Nova"/>
                <a:ea typeface="Proxima Nova"/>
                <a:cs typeface="Proxima Nova"/>
                <a:sym typeface="Proxima Nova"/>
              </a:rPr>
              <a:t>Adaptive DNS -&gt; reference from previous project</a:t>
            </a:r>
            <a:br>
              <a:rPr lang="en">
                <a:latin typeface="Proxima Nova"/>
                <a:ea typeface="Proxima Nova"/>
                <a:cs typeface="Proxima Nova"/>
                <a:sym typeface="Proxima Nova"/>
              </a:rPr>
            </a:br>
            <a:r>
              <a:rPr lang="en">
                <a:latin typeface="Proxima Nova"/>
                <a:ea typeface="Proxima Nova"/>
                <a:cs typeface="Proxima Nova"/>
                <a:sym typeface="Proxima Nova"/>
              </a:rPr>
              <a:t>Router change to SDN (include Openflow switch, mininet, ryu controller, MySQL)</a:t>
            </a:r>
            <a:br>
              <a:rPr lang="en">
                <a:latin typeface="Proxima Nova"/>
                <a:ea typeface="Proxima Nova"/>
                <a:cs typeface="Proxima Nova"/>
                <a:sym typeface="Proxima Nova"/>
              </a:rPr>
            </a:br>
            <a:r>
              <a:rPr lang="en">
                <a:latin typeface="Proxima Nova"/>
                <a:ea typeface="Proxima Nova"/>
                <a:cs typeface="Proxima Nova"/>
                <a:sym typeface="Proxima Nova"/>
              </a:rPr>
              <a:t>Lecturer Workstation (Apache Web Server)</a:t>
            </a:r>
          </a:p>
          <a:p>
            <a:pPr lvl="0" rtl="0">
              <a:lnSpc>
                <a:spcPct val="115000"/>
              </a:lnSpc>
              <a:spcBef>
                <a:spcPts val="0"/>
              </a:spcBef>
              <a:spcAft>
                <a:spcPts val="1600"/>
              </a:spcAft>
              <a:buNone/>
            </a:pPr>
            <a:r>
              <a:rPr lang="en">
                <a:latin typeface="Proxima Nova"/>
                <a:ea typeface="Proxima Nova"/>
                <a:cs typeface="Proxima Nova"/>
                <a:sym typeface="Proxima Nova"/>
              </a:rPr>
              <a:t>IN CONCLUSION:</a:t>
            </a:r>
          </a:p>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Imagine we are conducting an online assessment, this is how it would look like.</a:t>
            </a:r>
          </a:p>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the students will be connecting to the SDN which comprises of:</a:t>
            </a:r>
          </a:p>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On the other end, the lecturer’s notebook will also be connecting to the SDN and will contain the website that allows them to control the network and monitor the students remotely while our system helps to cancel out any plausible cross-talking. </a:t>
            </a:r>
          </a:p>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And that is how it works</a:t>
            </a:r>
          </a:p>
          <a:p>
            <a:pPr lvl="0" rtl="0">
              <a:lnSpc>
                <a:spcPct val="115000"/>
              </a:lnSpc>
              <a:spcBef>
                <a:spcPts val="0"/>
              </a:spcBef>
              <a:spcAft>
                <a:spcPts val="1600"/>
              </a:spcAft>
              <a:buNone/>
            </a:pPr>
            <a:endParaRPr>
              <a:latin typeface="Proxima Nova"/>
              <a:ea typeface="Proxima Nova"/>
              <a:cs typeface="Proxima Nova"/>
              <a:sym typeface="Proxima Nova"/>
            </a:endParaRPr>
          </a:p>
          <a:p>
            <a:pPr marL="457200" lvl="0" indent="-228600" rtl="0">
              <a:lnSpc>
                <a:spcPct val="115000"/>
              </a:lnSpc>
              <a:spcBef>
                <a:spcPts val="0"/>
              </a:spcBef>
              <a:spcAft>
                <a:spcPts val="1600"/>
              </a:spcAft>
              <a:buFont typeface="Proxima Nova"/>
              <a:buChar char="-"/>
            </a:pPr>
            <a:r>
              <a:rPr lang="en">
                <a:latin typeface="Proxima Nova"/>
                <a:ea typeface="Proxima Nova"/>
                <a:cs typeface="Proxima Nova"/>
                <a:sym typeface="Proxima Nova"/>
              </a:rPr>
              <a:t>Ofc, this does not eliminate the need to invigilate the classroom environment.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OAS → Online Assessment System</a:t>
            </a:r>
          </a:p>
          <a:p>
            <a:pPr lvl="0">
              <a:spcBef>
                <a:spcPts val="0"/>
              </a:spcBef>
              <a:buNone/>
            </a:pPr>
            <a:endParaRPr/>
          </a:p>
          <a:p>
            <a:pPr lvl="0">
              <a:spcBef>
                <a:spcPts val="0"/>
              </a:spcBef>
              <a:buNone/>
            </a:pPr>
            <a:r>
              <a:rPr lang="en"/>
              <a:t>Qns:</a:t>
            </a:r>
          </a:p>
          <a:p>
            <a:pPr marL="457200" lvl="0" indent="-228600" rtl="0">
              <a:spcBef>
                <a:spcPts val="0"/>
              </a:spcBef>
              <a:buChar char="-"/>
            </a:pPr>
            <a:r>
              <a:rPr lang="en"/>
              <a:t>Why did you all name it as Secured-T? What does it even mean?</a:t>
            </a:r>
          </a:p>
          <a:p>
            <a:pPr marL="914400" lvl="1" indent="-228600">
              <a:spcBef>
                <a:spcPts val="0"/>
              </a:spcBef>
              <a:buChar char="-"/>
            </a:pPr>
            <a:r>
              <a:rPr lang="en"/>
              <a:t>Secured is in itself, its own meaning. A controlled and protected. T stands for testing. SeT</a:t>
            </a:r>
          </a:p>
          <a:p>
            <a:pPr marL="457200" lvl="0" indent="-228600">
              <a:spcBef>
                <a:spcPts val="0"/>
              </a:spcBef>
              <a:buChar char="-"/>
            </a:pPr>
            <a:r>
              <a:rPr lang="en"/>
              <a:t>When? </a:t>
            </a:r>
          </a:p>
          <a:p>
            <a:pPr marL="914400" lvl="0" indent="-228600" rtl="0">
              <a:spcBef>
                <a:spcPts val="0"/>
              </a:spcBef>
              <a:buChar char="-"/>
            </a:pPr>
            <a:r>
              <a:rPr lang="en"/>
              <a:t>Hopefully by week 18</a:t>
            </a:r>
          </a:p>
          <a:p>
            <a:pPr marL="457200" lvl="0" indent="-228600" rtl="0">
              <a:spcBef>
                <a:spcPts val="0"/>
              </a:spcBef>
              <a:buChar char="-"/>
            </a:pPr>
            <a:r>
              <a:rPr lang="en"/>
              <a:t>Will there be any problem when using this Secured OAS?</a:t>
            </a:r>
          </a:p>
          <a:p>
            <a:pPr marL="914400" lvl="1" indent="-228600" rtl="0">
              <a:spcBef>
                <a:spcPts val="0"/>
              </a:spcBef>
              <a:buChar char="-"/>
            </a:pPr>
            <a:r>
              <a:rPr lang="en"/>
              <a:t>Risk Analysis</a:t>
            </a:r>
          </a:p>
          <a:p>
            <a:pPr marL="457200" lvl="0" indent="-228600" rtl="0">
              <a:spcBef>
                <a:spcPts val="0"/>
              </a:spcBef>
              <a:buChar char="-"/>
            </a:pPr>
            <a:r>
              <a:rPr lang="en"/>
              <a:t>What does Ryu Controller do?</a:t>
            </a:r>
          </a:p>
          <a:p>
            <a:pPr marL="457200" lvl="0" indent="-228600" rtl="0">
              <a:spcBef>
                <a:spcPts val="0"/>
              </a:spcBef>
              <a:buChar char="-"/>
            </a:pPr>
            <a:r>
              <a:rPr lang="en"/>
              <a:t>What does Mininet do?</a:t>
            </a:r>
          </a:p>
          <a:p>
            <a:pPr marL="457200" lvl="0" indent="-228600" rtl="0">
              <a:spcBef>
                <a:spcPts val="0"/>
              </a:spcBef>
              <a:buChar char="-"/>
            </a:pPr>
            <a:r>
              <a:rPr lang="en"/>
              <a:t>What does OVS do?</a:t>
            </a:r>
          </a:p>
          <a:p>
            <a:pPr marL="457200" lvl="0" indent="-228600" rtl="0">
              <a:spcBef>
                <a:spcPts val="0"/>
              </a:spcBef>
              <a:buChar char="-"/>
            </a:pPr>
            <a:r>
              <a:rPr lang="en"/>
              <a:t>What does DNS do?</a:t>
            </a:r>
          </a:p>
          <a:p>
            <a:pPr marL="457200" lvl="0" indent="-228600" rtl="0">
              <a:spcBef>
                <a:spcPts val="0"/>
              </a:spcBef>
              <a:buChar char="-"/>
            </a:pPr>
            <a:r>
              <a:rPr lang="en"/>
              <a:t>Why do you need a router?</a:t>
            </a:r>
          </a:p>
          <a:p>
            <a:pPr marL="457200" lvl="0" indent="-228600" rtl="0">
              <a:spcBef>
                <a:spcPts val="0"/>
              </a:spcBef>
              <a:buChar char="-"/>
            </a:pPr>
            <a:r>
              <a:rPr lang="en"/>
              <a:t>Apart from the possible solution is there any other ways to secure OAS?</a:t>
            </a:r>
          </a:p>
          <a:p>
            <a:pPr marL="457200" lvl="0" indent="-228600" rtl="0">
              <a:spcBef>
                <a:spcPts val="0"/>
              </a:spcBef>
              <a:buChar char="-"/>
            </a:pPr>
            <a:r>
              <a:rPr lang="en"/>
              <a:t>LANSchool vs Secured-T</a:t>
            </a:r>
          </a:p>
          <a:p>
            <a:pPr marL="914400" lvl="1" indent="-228600" rtl="0">
              <a:spcBef>
                <a:spcPts val="0"/>
              </a:spcBef>
              <a:buChar char="-"/>
            </a:pPr>
            <a:r>
              <a:rPr lang="en"/>
              <a:t>Requires minimum setup</a:t>
            </a:r>
          </a:p>
          <a:p>
            <a:pPr marL="1371600" lvl="0" indent="-228600" rtl="0">
              <a:spcBef>
                <a:spcPts val="0"/>
              </a:spcBef>
              <a:buChar char="-"/>
            </a:pPr>
            <a:r>
              <a:rPr lang="en"/>
              <a:t>Notebook</a:t>
            </a:r>
          </a:p>
          <a:p>
            <a:pPr marL="1371600" lvl="0" indent="-228600" rtl="0">
              <a:spcBef>
                <a:spcPts val="0"/>
              </a:spcBef>
              <a:buChar char="-"/>
            </a:pPr>
            <a:r>
              <a:rPr lang="en"/>
              <a:t>Router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 </a:t>
            </a:r>
          </a:p>
          <a:p>
            <a:pPr marL="457200" lvl="0" indent="-298450" rtl="0">
              <a:lnSpc>
                <a:spcPct val="115000"/>
              </a:lnSpc>
              <a:spcBef>
                <a:spcPts val="0"/>
              </a:spcBef>
              <a:buSzPct val="100000"/>
              <a:buChar char="-"/>
            </a:pPr>
            <a:r>
              <a:rPr lang="en"/>
              <a:t>In most educational institutions, the examinations are conducted as written papers each year. However, for technical related modules such as programming (as in EAD, PSE, WCD, JAVA) where it requires students to code, it is less appropriate to assess them in written format. </a:t>
            </a:r>
          </a:p>
          <a:p>
            <a:pPr lvl="0" rtl="0">
              <a:lnSpc>
                <a:spcPct val="115000"/>
              </a:lnSpc>
              <a:spcBef>
                <a:spcPts val="0"/>
              </a:spcBef>
              <a:buNone/>
            </a:pPr>
            <a:endParaRPr/>
          </a:p>
          <a:p>
            <a:pPr lvl="0">
              <a:spcBef>
                <a:spcPts val="0"/>
              </a:spcBef>
              <a:buNone/>
            </a:pPr>
            <a:r>
              <a:rPr lang="en"/>
              <a:t>Examinations. One of a student’s nightmares. It assesses our ability to remember facts and our understanding in the particular subject. However, </a:t>
            </a:r>
          </a:p>
          <a:p>
            <a:pPr lvl="0">
              <a:spcBef>
                <a:spcPts val="0"/>
              </a:spcBef>
              <a:buNone/>
            </a:pPr>
            <a:endParaRPr/>
          </a:p>
          <a:p>
            <a:pPr lvl="0">
              <a:spcBef>
                <a:spcPts val="0"/>
              </a:spcBef>
              <a:buNone/>
            </a:pPr>
            <a:r>
              <a:rPr lang="en"/>
              <a:t>Writing: </a:t>
            </a:r>
            <a:r>
              <a:rPr lang="en" u="sng">
                <a:solidFill>
                  <a:schemeClr val="hlink"/>
                </a:solidFill>
                <a:hlinkClick r:id="rId3"/>
              </a:rPr>
              <a:t>http://yenikutahya.com/wp-content/uploads/2015/11/M%C4%B0SAF%C4%B0R-KALEM-KARE.png</a:t>
            </a:r>
          </a:p>
          <a:p>
            <a:pPr lvl="0">
              <a:spcBef>
                <a:spcPts val="0"/>
              </a:spcBef>
              <a:buNone/>
            </a:pPr>
            <a:r>
              <a:rPr lang="en"/>
              <a:t>Thumbs down: </a:t>
            </a:r>
            <a:r>
              <a:rPr lang="en" u="sng">
                <a:solidFill>
                  <a:schemeClr val="hlink"/>
                </a:solidFill>
                <a:hlinkClick r:id="rId4"/>
              </a:rPr>
              <a:t>https://healthycities.zendesk.com/hc/en-us/article_attachments/209680108/Thumbs_down_icon_-_500px.png</a:t>
            </a:r>
          </a:p>
          <a:p>
            <a:pPr lvl="0">
              <a:spcBef>
                <a:spcPts val="0"/>
              </a:spcBef>
              <a:buNone/>
            </a:pPr>
            <a:r>
              <a:rPr lang="en"/>
              <a:t>Man with laptop is linked in slide 6</a:t>
            </a:r>
          </a:p>
          <a:p>
            <a:pPr lvl="0">
              <a:spcBef>
                <a:spcPts val="0"/>
              </a:spcBef>
              <a:buNone/>
            </a:pPr>
            <a:endParaRPr/>
          </a:p>
          <a:p>
            <a:pPr lvl="0">
              <a:spcBef>
                <a:spcPts val="0"/>
              </a:spcBef>
              <a:buNone/>
            </a:pPr>
            <a:r>
              <a:rPr lang="en"/>
              <a:t>Background should have some problems??</a:t>
            </a:r>
          </a:p>
          <a:p>
            <a:pPr lvl="0">
              <a:spcBef>
                <a:spcPts val="0"/>
              </a:spcBef>
              <a:buNone/>
            </a:pPr>
            <a:r>
              <a:rPr lang="en"/>
              <a:t>Some modules are practical oriented, but during exam is written, that is very wrong</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 a student who has done written technical modules, I find it to be </a:t>
            </a:r>
          </a:p>
          <a:p>
            <a:pPr lvl="0">
              <a:spcBef>
                <a:spcPts val="0"/>
              </a:spcBef>
              <a:buNone/>
            </a:pPr>
            <a:r>
              <a:rPr lang="en"/>
              <a:t>Unfamiliar</a:t>
            </a:r>
          </a:p>
          <a:p>
            <a:pPr marL="457200" lvl="0" indent="-228600" rtl="0">
              <a:spcBef>
                <a:spcPts val="0"/>
              </a:spcBef>
              <a:buChar char="-"/>
            </a:pPr>
            <a:r>
              <a:rPr lang="en"/>
              <a:t>All these while, I have been doing all my practicals and assignments on my laptop and having to switch to written test form makes me feel unaccustomed to the change</a:t>
            </a:r>
          </a:p>
          <a:p>
            <a:pPr lvl="0">
              <a:spcBef>
                <a:spcPts val="0"/>
              </a:spcBef>
              <a:buNone/>
            </a:pPr>
            <a:endParaRPr/>
          </a:p>
          <a:p>
            <a:pPr lvl="0">
              <a:spcBef>
                <a:spcPts val="0"/>
              </a:spcBef>
              <a:buNone/>
            </a:pPr>
            <a:r>
              <a:rPr lang="en"/>
              <a:t>Unfair</a:t>
            </a:r>
          </a:p>
          <a:p>
            <a:pPr marL="457200" lvl="0" indent="-228600" rtl="0">
              <a:spcBef>
                <a:spcPts val="0"/>
              </a:spcBef>
              <a:buChar char="-"/>
            </a:pPr>
            <a:r>
              <a:rPr lang="en"/>
              <a:t>I feel that it tests on my memory instead of my capabilities since I would have to memorise all the little things that would have been corrected by the software and thus, not getting the score I deserved</a:t>
            </a:r>
          </a:p>
          <a:p>
            <a:pPr lvl="0">
              <a:spcBef>
                <a:spcPts val="0"/>
              </a:spcBef>
              <a:buNone/>
            </a:pPr>
            <a:endParaRPr/>
          </a:p>
          <a:p>
            <a:pPr lvl="0">
              <a:spcBef>
                <a:spcPts val="0"/>
              </a:spcBef>
              <a:buNone/>
            </a:pPr>
            <a:r>
              <a:rPr lang="en"/>
              <a:t>Last but not least, it is unfavourable to me if the exam is open book</a:t>
            </a:r>
          </a:p>
          <a:p>
            <a:pPr marL="457200" lvl="0" indent="-298450" rtl="0">
              <a:spcBef>
                <a:spcPts val="0"/>
              </a:spcBef>
              <a:buSzPct val="100000"/>
              <a:buChar char="-"/>
            </a:pPr>
            <a:r>
              <a:rPr lang="en"/>
              <a:t>I would have to buy and bring the hard-copied resources</a:t>
            </a:r>
          </a:p>
          <a:p>
            <a:pPr marL="914400" lvl="1" indent="-298450" rtl="0">
              <a:spcBef>
                <a:spcPts val="0"/>
              </a:spcBef>
              <a:buSzPct val="100000"/>
              <a:buChar char="-"/>
            </a:pPr>
            <a:r>
              <a:rPr lang="en"/>
              <a:t>However with online assessments I could access information on the internet or the notes on my laptop</a:t>
            </a:r>
          </a:p>
          <a:p>
            <a:pPr marL="1371600" lvl="2" indent="-298450" rtl="0">
              <a:lnSpc>
                <a:spcPct val="115000"/>
              </a:lnSpc>
              <a:spcBef>
                <a:spcPts val="0"/>
              </a:spcBef>
              <a:buSzPct val="100000"/>
              <a:buChar char="-"/>
            </a:pPr>
            <a:r>
              <a:rPr lang="en"/>
              <a:t>makes it more convenient and time-saving</a:t>
            </a:r>
          </a:p>
          <a:p>
            <a:pPr marL="0" lvl="0" indent="0" rtl="0">
              <a:lnSpc>
                <a:spcPct val="115000"/>
              </a:lnSpc>
              <a:spcBef>
                <a:spcPts val="0"/>
              </a:spcBef>
              <a:buNone/>
            </a:pPr>
            <a:endParaRPr/>
          </a:p>
          <a:p>
            <a:pPr lvl="0">
              <a:spcBef>
                <a:spcPts val="0"/>
              </a:spcBef>
              <a:buNone/>
            </a:pPr>
            <a:endParaRPr/>
          </a:p>
          <a:p>
            <a:pPr lvl="0">
              <a:spcBef>
                <a:spcPts val="0"/>
              </a:spcBef>
              <a:buNone/>
            </a:pPr>
            <a:endParaRPr/>
          </a:p>
          <a:p>
            <a:pPr lvl="0">
              <a:spcBef>
                <a:spcPts val="0"/>
              </a:spcBef>
              <a:buNone/>
            </a:pPr>
            <a:r>
              <a:rPr lang="en"/>
              <a:t>Computer: </a:t>
            </a:r>
            <a:r>
              <a:rPr lang="en" u="sng">
                <a:solidFill>
                  <a:schemeClr val="hlink"/>
                </a:solidFill>
                <a:hlinkClick r:id="rId3"/>
              </a:rPr>
              <a:t>https://img.clipartfest.com/e57daaf44a21e6679d873338d7937805_computer-monitor-and-keyboard-computer-screen-clipart-black-and-white_2400-1879.png</a:t>
            </a:r>
            <a:r>
              <a:rPr lang="en"/>
              <a:t> </a:t>
            </a:r>
          </a:p>
          <a:p>
            <a:pPr lvl="0">
              <a:spcBef>
                <a:spcPts val="0"/>
              </a:spcBef>
              <a:buNone/>
            </a:pPr>
            <a:r>
              <a:rPr lang="en"/>
              <a:t>Arrow clipart: </a:t>
            </a:r>
            <a:r>
              <a:rPr lang="en" u="sng">
                <a:solidFill>
                  <a:schemeClr val="hlink"/>
                </a:solidFill>
                <a:hlinkClick r:id="rId4"/>
              </a:rPr>
              <a:t>https://apoya.ateistaspr.org/wp-content/uploads/2015/05/arrow-55-xxl.png</a:t>
            </a:r>
            <a:r>
              <a:rPr lang="en"/>
              <a:t> </a:t>
            </a:r>
          </a:p>
          <a:p>
            <a:pPr lvl="0">
              <a:spcBef>
                <a:spcPts val="0"/>
              </a:spcBef>
              <a:buNone/>
            </a:pPr>
            <a:r>
              <a:rPr lang="en"/>
              <a:t>Written paper:</a:t>
            </a:r>
          </a:p>
          <a:p>
            <a:pPr lvl="0">
              <a:spcBef>
                <a:spcPts val="0"/>
              </a:spcBef>
              <a:buNone/>
            </a:pPr>
            <a:r>
              <a:rPr lang="en" u="sng">
                <a:solidFill>
                  <a:schemeClr val="accent5"/>
                </a:solidFill>
                <a:hlinkClick r:id="rId5"/>
              </a:rPr>
              <a:t>https://cdn1.iconfinder.com/data/icons/communication-social-media-set-2/512/3-128.png</a:t>
            </a:r>
            <a:r>
              <a:rPr lang="en"/>
              <a:t> </a:t>
            </a:r>
          </a:p>
          <a:p>
            <a:pPr lvl="0">
              <a:spcBef>
                <a:spcPts val="0"/>
              </a:spcBef>
              <a:buNone/>
            </a:pPr>
            <a:r>
              <a:rPr lang="en"/>
              <a:t>???: </a:t>
            </a:r>
            <a:r>
              <a:rPr lang="en" u="sng">
                <a:solidFill>
                  <a:schemeClr val="accent5"/>
                </a:solidFill>
                <a:hlinkClick r:id="rId6"/>
              </a:rPr>
              <a:t>http://clipart-library.com/data_images/81928.png</a:t>
            </a:r>
          </a:p>
          <a:p>
            <a:pPr lvl="0">
              <a:spcBef>
                <a:spcPts val="0"/>
              </a:spcBef>
              <a:buNone/>
            </a:pPr>
            <a:r>
              <a:rPr lang="en"/>
              <a:t>Books clipart: </a:t>
            </a:r>
            <a:r>
              <a:rPr lang="en" u="sng">
                <a:solidFill>
                  <a:schemeClr val="hlink"/>
                </a:solidFill>
                <a:hlinkClick r:id="rId7"/>
              </a:rPr>
              <a:t>http://www.clipartkid.com/images/768/book-blank-card-clipart-cliparthut-free-clipart-hKi38J-clipart.jpg</a:t>
            </a:r>
            <a:r>
              <a:rPr lang="en"/>
              <a:t> </a:t>
            </a: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a:t>Therefore, as a student, I want to be able to do online assessments for technical modules so that I can be assessed more accurately.</a:t>
            </a:r>
          </a:p>
          <a:p>
            <a:pPr lvl="0">
              <a:spcBef>
                <a:spcPts val="0"/>
              </a:spcBef>
              <a:buNone/>
            </a:pPr>
            <a:r>
              <a:rPr lang="en"/>
              <a:t>Lecturer: However, as a lecturer, allowing students to use their notebook for the examination lead to problems as a result.</a:t>
            </a:r>
          </a:p>
          <a:p>
            <a:pPr lvl="0">
              <a:spcBef>
                <a:spcPts val="0"/>
              </a:spcBef>
              <a:buNone/>
            </a:pPr>
            <a:endParaRPr/>
          </a:p>
          <a:p>
            <a:pPr lvl="0">
              <a:spcBef>
                <a:spcPts val="0"/>
              </a:spcBef>
              <a:buNone/>
            </a:pPr>
            <a:r>
              <a:rPr lang="en"/>
              <a:t>Image 1:</a:t>
            </a:r>
          </a:p>
          <a:p>
            <a:pPr lvl="0">
              <a:spcBef>
                <a:spcPts val="0"/>
              </a:spcBef>
              <a:buNone/>
            </a:pPr>
            <a:r>
              <a:rPr lang="en" u="sng">
                <a:solidFill>
                  <a:schemeClr val="accent5"/>
                </a:solidFill>
                <a:hlinkClick r:id="rId3"/>
              </a:rPr>
              <a:t>https://www.passged.com/files/icons/computer-skill.png</a:t>
            </a:r>
            <a:r>
              <a:rPr lang="e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Lecturer: However, as a lecturer, allowing students to use their notebook for the examination lead to problems as a result.</a:t>
            </a:r>
          </a:p>
          <a:p>
            <a:pPr lvl="0" rtl="0">
              <a:spcBef>
                <a:spcPts val="0"/>
              </a:spcBef>
              <a:buNone/>
            </a:pPr>
            <a:endParaRPr/>
          </a:p>
          <a:p>
            <a:pPr lvl="0" rtl="0">
              <a:lnSpc>
                <a:spcPct val="115000"/>
              </a:lnSpc>
              <a:spcBef>
                <a:spcPts val="0"/>
              </a:spcBef>
              <a:spcAft>
                <a:spcPts val="1600"/>
              </a:spcAft>
              <a:buNone/>
            </a:pPr>
            <a:endParaRPr/>
          </a:p>
          <a:p>
            <a:pPr marL="457200" lvl="0" indent="-298450" rtl="0">
              <a:lnSpc>
                <a:spcPct val="115000"/>
              </a:lnSpc>
              <a:spcBef>
                <a:spcPts val="0"/>
              </a:spcBef>
              <a:spcAft>
                <a:spcPts val="1600"/>
              </a:spcAft>
              <a:buClr>
                <a:srgbClr val="000000"/>
              </a:buClr>
              <a:buSzPct val="100000"/>
              <a:buFont typeface="Arial"/>
            </a:pPr>
            <a:r>
              <a:rPr lang="en"/>
              <a:t>Challenging</a:t>
            </a:r>
          </a:p>
          <a:p>
            <a:pPr marL="914400" lvl="1" indent="-298450" rtl="0">
              <a:lnSpc>
                <a:spcPct val="115000"/>
              </a:lnSpc>
              <a:spcBef>
                <a:spcPts val="0"/>
              </a:spcBef>
              <a:spcAft>
                <a:spcPts val="1600"/>
              </a:spcAft>
              <a:buClr>
                <a:srgbClr val="000000"/>
              </a:buClr>
              <a:buSzPct val="100000"/>
              <a:buFont typeface="Arial"/>
            </a:pPr>
            <a:r>
              <a:rPr lang="en"/>
              <a:t>To monitor all students at the same time</a:t>
            </a:r>
          </a:p>
          <a:p>
            <a:pPr marL="914400" lvl="1" indent="-298450" rtl="0">
              <a:lnSpc>
                <a:spcPct val="115000"/>
              </a:lnSpc>
              <a:spcBef>
                <a:spcPts val="0"/>
              </a:spcBef>
              <a:spcAft>
                <a:spcPts val="1600"/>
              </a:spcAft>
              <a:buClr>
                <a:schemeClr val="accent3"/>
              </a:buClr>
              <a:buSzPct val="100000"/>
              <a:buFont typeface="Arial"/>
            </a:pPr>
            <a:r>
              <a:rPr lang="en"/>
              <a:t>When students aren't being monitored</a:t>
            </a:r>
          </a:p>
          <a:p>
            <a:pPr marL="1371600" lvl="2" indent="-298450" rtl="0">
              <a:lnSpc>
                <a:spcPct val="115000"/>
              </a:lnSpc>
              <a:spcBef>
                <a:spcPts val="0"/>
              </a:spcBef>
              <a:spcAft>
                <a:spcPts val="1600"/>
              </a:spcAft>
              <a:buClr>
                <a:srgbClr val="000000"/>
              </a:buClr>
              <a:buSzPct val="100000"/>
              <a:buFont typeface="Arial"/>
            </a:pPr>
            <a:r>
              <a:rPr lang="en"/>
              <a:t>It become Easy for the students to cheat </a:t>
            </a:r>
          </a:p>
          <a:p>
            <a:pPr marL="1371600" lvl="2" indent="-298450" rtl="0">
              <a:lnSpc>
                <a:spcPct val="115000"/>
              </a:lnSpc>
              <a:spcBef>
                <a:spcPts val="0"/>
              </a:spcBef>
              <a:spcAft>
                <a:spcPts val="1600"/>
              </a:spcAft>
              <a:buClr>
                <a:schemeClr val="accent3"/>
              </a:buClr>
              <a:buSzPct val="100000"/>
              <a:buFont typeface="Arial"/>
            </a:pPr>
            <a:r>
              <a:rPr lang="en"/>
              <a:t>Communicate with fellow mates to share answer</a:t>
            </a:r>
          </a:p>
          <a:p>
            <a:pPr marL="457200" lvl="0" indent="-298450" rtl="0">
              <a:lnSpc>
                <a:spcPct val="115000"/>
              </a:lnSpc>
              <a:spcBef>
                <a:spcPts val="0"/>
              </a:spcBef>
              <a:spcAft>
                <a:spcPts val="1600"/>
              </a:spcAft>
              <a:buSzPct val="100000"/>
              <a:buChar char="-"/>
            </a:pPr>
            <a:r>
              <a:rPr lang="en"/>
              <a:t>Not only that previously during online examination Lecturers have experienced cases like students sharing answers by</a:t>
            </a:r>
            <a:br>
              <a:rPr lang="en"/>
            </a:br>
            <a:r>
              <a:rPr lang="en"/>
              <a:t>- Cross-talking or through social media, forums, SSH, FTP, and so on</a:t>
            </a:r>
          </a:p>
          <a:p>
            <a:pPr lvl="0" rtl="0">
              <a:lnSpc>
                <a:spcPct val="115000"/>
              </a:lnSpc>
              <a:spcBef>
                <a:spcPts val="0"/>
              </a:spcBef>
              <a:buNone/>
            </a:pPr>
            <a:endParaRPr b="1"/>
          </a:p>
          <a:p>
            <a:pPr lvl="0" rtl="0">
              <a:lnSpc>
                <a:spcPct val="115000"/>
              </a:lnSpc>
              <a:spcBef>
                <a:spcPts val="0"/>
              </a:spcBef>
              <a:buNone/>
            </a:pPr>
            <a:r>
              <a:rPr lang="en"/>
              <a:t>Teacher: </a:t>
            </a:r>
            <a:r>
              <a:rPr lang="en" u="sng">
                <a:solidFill>
                  <a:schemeClr val="hlink"/>
                </a:solidFill>
                <a:hlinkClick r:id="rId3"/>
              </a:rPr>
              <a:t>https://cdn.pixabay.com/photo/2016/03/31/15/18/teacher-1293148_1280.png</a:t>
            </a:r>
          </a:p>
          <a:p>
            <a:pPr lvl="0" rtl="0">
              <a:lnSpc>
                <a:spcPct val="115000"/>
              </a:lnSpc>
              <a:spcBef>
                <a:spcPts val="0"/>
              </a:spcBef>
              <a:buNone/>
            </a:pPr>
            <a:r>
              <a:rPr lang="en"/>
              <a:t>Eye: </a:t>
            </a:r>
            <a:r>
              <a:rPr lang="en" u="sng">
                <a:solidFill>
                  <a:schemeClr val="hlink"/>
                </a:solidFill>
                <a:hlinkClick r:id="rId4"/>
              </a:rPr>
              <a:t>http://cliparting.com/wp-content/uploads/2016/06/Eyeball-eye-clip-art-clipart-cliparts-for-you-image.png</a:t>
            </a:r>
          </a:p>
          <a:p>
            <a:pPr lvl="0" rtl="0">
              <a:lnSpc>
                <a:spcPct val="115000"/>
              </a:lnSpc>
              <a:spcBef>
                <a:spcPts val="0"/>
              </a:spcBef>
              <a:buNone/>
            </a:pPr>
            <a:r>
              <a:rPr lang="en"/>
              <a:t>Red no circle: </a:t>
            </a:r>
            <a:r>
              <a:rPr lang="en" u="sng">
                <a:solidFill>
                  <a:schemeClr val="hlink"/>
                </a:solidFill>
                <a:hlinkClick r:id="rId5"/>
              </a:rPr>
              <a:t>http://www.clker.com/cliparts/6/S/W/2/g/t/transparent-red-no-circle.svg</a:t>
            </a:r>
          </a:p>
          <a:p>
            <a:pPr lvl="0" rtl="0">
              <a:lnSpc>
                <a:spcPct val="115000"/>
              </a:lnSpc>
              <a:spcBef>
                <a:spcPts val="0"/>
              </a:spcBef>
              <a:buNone/>
            </a:pPr>
            <a:r>
              <a:rPr lang="en"/>
              <a:t>Man with laptop: </a:t>
            </a:r>
            <a:r>
              <a:rPr lang="en" u="sng">
                <a:solidFill>
                  <a:schemeClr val="hlink"/>
                </a:solidFill>
                <a:hlinkClick r:id="rId6"/>
              </a:rPr>
              <a:t>https://image.flaticon.com/icons/png/512/46/46467.png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b="1" u="sng">
                <a:solidFill>
                  <a:schemeClr val="hlink"/>
                </a:solidFill>
                <a:hlinkClick r:id="rId3"/>
              </a:rPr>
              <a:t>http://www.clker.com/cliparts/O/7/n/r/k/w/hotel-icon-has-internet-in-room-hi.png</a:t>
            </a:r>
          </a:p>
          <a:p>
            <a:pPr marL="457200" lvl="0" indent="-228600" rtl="0">
              <a:lnSpc>
                <a:spcPct val="115000"/>
              </a:lnSpc>
              <a:spcBef>
                <a:spcPts val="0"/>
              </a:spcBef>
              <a:buChar char="-"/>
            </a:pPr>
            <a:r>
              <a:rPr lang="en" b="1"/>
              <a:t>Therefore, As a lecturer, I want a controlled environment for online examinations so that I can remotely monitor and limit access to websites in order to prevent students from cheating.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a:t>Crosstalk1: </a:t>
            </a:r>
            <a:r>
              <a:rPr lang="en" u="sng">
                <a:solidFill>
                  <a:schemeClr val="hlink"/>
                </a:solidFill>
                <a:hlinkClick r:id="rId3"/>
              </a:rPr>
              <a:t>https://festagent.com/system/festivals/logos/000/001/098/medium/Crosstalk.png?1456773573</a:t>
            </a:r>
            <a:r>
              <a:rPr lang="en"/>
              <a:t> </a:t>
            </a:r>
          </a:p>
          <a:p>
            <a:pPr lvl="0" rtl="0">
              <a:lnSpc>
                <a:spcPct val="115000"/>
              </a:lnSpc>
              <a:spcBef>
                <a:spcPts val="0"/>
              </a:spcBef>
              <a:buNone/>
            </a:pPr>
            <a:r>
              <a:rPr lang="en"/>
              <a:t>Crosstalk: </a:t>
            </a:r>
            <a:r>
              <a:rPr lang="en" u="sng">
                <a:solidFill>
                  <a:schemeClr val="accent5"/>
                </a:solidFill>
                <a:hlinkClick r:id="rId4"/>
              </a:rPr>
              <a:t>http://images.clipartpanda.com/crosstalk-clipart-ncELpM7cA.jpeg</a:t>
            </a:r>
          </a:p>
          <a:p>
            <a:pPr lvl="0" rtl="0">
              <a:lnSpc>
                <a:spcPct val="115000"/>
              </a:lnSpc>
              <a:spcBef>
                <a:spcPts val="0"/>
              </a:spcBef>
              <a:buNone/>
            </a:pPr>
            <a:endParaRPr/>
          </a:p>
          <a:p>
            <a:pPr lvl="0" rtl="0">
              <a:lnSpc>
                <a:spcPct val="115000"/>
              </a:lnSpc>
              <a:spcBef>
                <a:spcPts val="0"/>
              </a:spcBef>
              <a:buNone/>
            </a:pPr>
            <a:r>
              <a:rPr lang="en"/>
              <a:t>Laptop: </a:t>
            </a:r>
            <a:r>
              <a:rPr lang="en" u="sng">
                <a:solidFill>
                  <a:schemeClr val="hlink"/>
                </a:solidFill>
                <a:hlinkClick r:id="rId5"/>
              </a:rPr>
              <a:t>https://img.clipartfest.com/0d949dc4cb797f4b9b6122bd648b097e_free-laptop-clipart-pictures-laptop-clipart-black-and-white_2400-2400.png</a:t>
            </a:r>
          </a:p>
          <a:p>
            <a:pPr lvl="0" rtl="0">
              <a:lnSpc>
                <a:spcPct val="115000"/>
              </a:lnSpc>
              <a:spcBef>
                <a:spcPts val="0"/>
              </a:spcBef>
              <a:buNone/>
            </a:pPr>
            <a:r>
              <a:rPr lang="en"/>
              <a:t>Eye: </a:t>
            </a:r>
            <a:r>
              <a:rPr lang="en" u="sng">
                <a:solidFill>
                  <a:schemeClr val="hlink"/>
                </a:solidFill>
                <a:hlinkClick r:id="rId6"/>
              </a:rPr>
              <a:t>https://img.clipartfest.com/fd3dcecf7b8f8220d8774862f5a277f9_-download-clip-art-free-big-eyes-clip-art_800-800.png</a:t>
            </a:r>
          </a:p>
          <a:p>
            <a:pPr lvl="0" rtl="0">
              <a:lnSpc>
                <a:spcPct val="115000"/>
              </a:lnSpc>
              <a:spcBef>
                <a:spcPts val="0"/>
              </a:spcBef>
              <a:buNone/>
            </a:pPr>
            <a:r>
              <a:rPr lang="en"/>
              <a:t>Website: </a:t>
            </a:r>
            <a:r>
              <a:rPr lang="en" u="sng">
                <a:solidFill>
                  <a:schemeClr val="hlink"/>
                </a:solidFill>
                <a:hlinkClick r:id="rId7"/>
              </a:rPr>
              <a:t>https://blog.wellandcreative.com/wp-content/uploads/2017/05/https-secured-website.png</a:t>
            </a:r>
            <a:r>
              <a:rPr lang="en"/>
              <a:t> </a:t>
            </a:r>
          </a:p>
          <a:p>
            <a:pPr marL="914400" lvl="0" indent="0" rtl="0">
              <a:spcBef>
                <a:spcPts val="0"/>
              </a:spcBef>
              <a:buNone/>
            </a:pPr>
            <a:endParaRPr sz="1000">
              <a:latin typeface="Proxima Nova"/>
              <a:ea typeface="Proxima Nova"/>
              <a:cs typeface="Proxima Nova"/>
              <a:sym typeface="Proxima Nova"/>
            </a:endParaRPr>
          </a:p>
          <a:p>
            <a:pPr lvl="0" rtl="0">
              <a:spcBef>
                <a:spcPts val="0"/>
              </a:spcBef>
              <a:buNone/>
            </a:pPr>
            <a:r>
              <a:rPr lang="en" sz="1000">
                <a:latin typeface="Proxima Nova"/>
                <a:ea typeface="Proxima Nova"/>
                <a:cs typeface="Proxima Nova"/>
                <a:sym typeface="Proxima Nova"/>
              </a:rPr>
              <a:t>By:</a:t>
            </a:r>
          </a:p>
          <a:p>
            <a:pPr marL="914400" lvl="1" indent="-292100" rtl="0">
              <a:spcBef>
                <a:spcPts val="0"/>
              </a:spcBef>
              <a:buClr>
                <a:srgbClr val="000000"/>
              </a:buClr>
              <a:buSzPct val="100000"/>
              <a:buFont typeface="Proxima Nova"/>
              <a:buChar char="●"/>
            </a:pPr>
            <a:r>
              <a:rPr lang="en" sz="1000">
                <a:latin typeface="Proxima Nova"/>
                <a:ea typeface="Proxima Nova"/>
                <a:cs typeface="Proxima Nova"/>
                <a:sym typeface="Proxima Nova"/>
              </a:rPr>
              <a:t>Monitoring the students remotely</a:t>
            </a:r>
          </a:p>
          <a:p>
            <a:pPr marL="914400" lvl="1" indent="-292100" rtl="0">
              <a:spcBef>
                <a:spcPts val="0"/>
              </a:spcBef>
              <a:buClr>
                <a:srgbClr val="000000"/>
              </a:buClr>
              <a:buSzPct val="100000"/>
              <a:buFont typeface="Proxima Nova"/>
              <a:buChar char="●"/>
            </a:pPr>
            <a:r>
              <a:rPr lang="en" sz="1000">
                <a:latin typeface="Proxima Nova"/>
                <a:ea typeface="Proxima Nova"/>
                <a:cs typeface="Proxima Nova"/>
                <a:sym typeface="Proxima Nova"/>
              </a:rPr>
              <a:t>Allowing access to only accepted websites thus preventing students from accessing other websites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hyperlink" Target="http://clipart-library.com/data_images/81928.png" TargetMode="External"/><Relationship Id="rId13" Type="http://schemas.openxmlformats.org/officeDocument/2006/relationships/hyperlink" Target="http://www.iconshock.com/img_jpg/STROKE/security/jpg/128/scan_port_icon.jpg" TargetMode="External"/><Relationship Id="rId3" Type="http://schemas.openxmlformats.org/officeDocument/2006/relationships/hyperlink" Target="http://yenikutahya.com/wp-content/uploads/2015/11/M%C4%B0SAF%C4%B0R-KALEM-KARE.png" TargetMode="External"/><Relationship Id="rId7" Type="http://schemas.openxmlformats.org/officeDocument/2006/relationships/hyperlink" Target="https://cdn1.iconfinder.com/data/icons/communication-social-media-set-2/512/3-128.png" TargetMode="External"/><Relationship Id="rId12" Type="http://schemas.openxmlformats.org/officeDocument/2006/relationships/hyperlink" Target="http://cliparting.com/wp-content/uploads/2016/06/Eyeball-eye-clip-art-clipart-cliparts-for-you-image.png" TargetMode="External"/><Relationship Id="rId17" Type="http://schemas.openxmlformats.org/officeDocument/2006/relationships/hyperlink" Target="https://d30y9cdsu7xlg0.cloudfront.net/png/154534-200.png" TargetMode="External"/><Relationship Id="rId2" Type="http://schemas.openxmlformats.org/officeDocument/2006/relationships/notesSlide" Target="../notesSlides/notesSlide17.xml"/><Relationship Id="rId16" Type="http://schemas.openxmlformats.org/officeDocument/2006/relationships/hyperlink" Target="https://d30y9cdsu7xlg0.cloudfront.net/png/18877-200.png" TargetMode="External"/><Relationship Id="rId1" Type="http://schemas.openxmlformats.org/officeDocument/2006/relationships/slideLayout" Target="../slideLayouts/slideLayout3.xml"/><Relationship Id="rId6" Type="http://schemas.openxmlformats.org/officeDocument/2006/relationships/hyperlink" Target="https://apoya.ateistaspr.org/wp-content/uploads/2015/05/arrow-55-xxl.png" TargetMode="External"/><Relationship Id="rId11" Type="http://schemas.openxmlformats.org/officeDocument/2006/relationships/hyperlink" Target="https://cdn.pixabay.com/photo/2016/03/31/15/18/teacher-1293148_1280.png" TargetMode="External"/><Relationship Id="rId5" Type="http://schemas.openxmlformats.org/officeDocument/2006/relationships/hyperlink" Target="https://img.clipartfest.com/e57daaf44a21e6679d873338d7937805_computer-monitor-and-keyboard-computer-screen-clipart-black-and-white_2400-1879.png" TargetMode="External"/><Relationship Id="rId15" Type="http://schemas.openxmlformats.org/officeDocument/2006/relationships/hyperlink" Target="http://www.clker.com/cliparts/O/7/n/r/k/w/hotel-icon-has-internet-in-room-hi.png" TargetMode="External"/><Relationship Id="rId10" Type="http://schemas.openxmlformats.org/officeDocument/2006/relationships/hyperlink" Target="https://www.passged.com/files/icons/computer-skill.png" TargetMode="External"/><Relationship Id="rId4" Type="http://schemas.openxmlformats.org/officeDocument/2006/relationships/hyperlink" Target="https://healthycities.zendesk.com/hc/en-us/article_attachments/209680108/Thumbs_down_icon_-_500px.png" TargetMode="External"/><Relationship Id="rId9" Type="http://schemas.openxmlformats.org/officeDocument/2006/relationships/hyperlink" Target="http://www.clipartkid.com/images/768/book-blank-card-clipart-cliparthut-free-clipart-hKi38J-clipart.jpg" TargetMode="External"/><Relationship Id="rId14" Type="http://schemas.openxmlformats.org/officeDocument/2006/relationships/hyperlink" Target="http://www.ies-resilience.co.uk/images/tab_images/grid.png"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img.clipartfest.com/0d949dc4cb797f4b9b6122bd648b097e_free-laptop-clipart-pictures-laptop-clipart-black-and-white_2400-2400.png" TargetMode="External"/><Relationship Id="rId3" Type="http://schemas.openxmlformats.org/officeDocument/2006/relationships/hyperlink" Target="http://www.clker.com/cliparts/6/S/W/2/g/t/transparent-red-no-circle.svg" TargetMode="External"/><Relationship Id="rId7" Type="http://schemas.openxmlformats.org/officeDocument/2006/relationships/hyperlink" Target="http://www.joyinourjourney.com/uploads/4/2/4/8/4248738/7434686.png?480"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www.cbronline.com/wp-content/uploads/2016/05/firewall.jpg" TargetMode="External"/><Relationship Id="rId5" Type="http://schemas.openxmlformats.org/officeDocument/2006/relationships/hyperlink" Target="https://img.clipartfest.com/fd3dcecf7b8f8220d8774862f5a277f9_-download-clip-art-free-big-eyes-clip-art_800-800.png" TargetMode="External"/><Relationship Id="rId10" Type="http://schemas.openxmlformats.org/officeDocument/2006/relationships/hyperlink" Target="https://cdn0.iconfinder.com/data/icons/cosmo-documents/40/log-128.png" TargetMode="External"/><Relationship Id="rId4" Type="http://schemas.openxmlformats.org/officeDocument/2006/relationships/hyperlink" Target="https://image.flaticon.com/icons/png/512/46/46467.png" TargetMode="External"/><Relationship Id="rId9" Type="http://schemas.openxmlformats.org/officeDocument/2006/relationships/hyperlink" Target="https://blog.wellandcreative.com/wp-content/uploads/2017/05/https-secured-website.p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spcBef>
                <a:spcPts val="0"/>
              </a:spcBef>
              <a:buNone/>
            </a:pPr>
            <a:r>
              <a:rPr lang="en"/>
              <a:t>Secured-T</a:t>
            </a:r>
          </a:p>
        </p:txBody>
      </p:sp>
      <p:sp>
        <p:nvSpPr>
          <p:cNvPr id="60" name="Shape 60"/>
          <p:cNvSpPr txBox="1">
            <a:spLocks noGrp="1"/>
          </p:cNvSpPr>
          <p:nvPr>
            <p:ph type="subTitle" idx="1"/>
          </p:nvPr>
        </p:nvSpPr>
        <p:spPr>
          <a:xfrm>
            <a:off x="510450" y="3812325"/>
            <a:ext cx="2290200" cy="630000"/>
          </a:xfrm>
          <a:prstGeom prst="rect">
            <a:avLst/>
          </a:prstGeom>
        </p:spPr>
        <p:txBody>
          <a:bodyPr lIns="91425" tIns="91425" rIns="91425" bIns="91425" anchor="t" anchorCtr="0">
            <a:noAutofit/>
          </a:bodyPr>
          <a:lstStyle/>
          <a:p>
            <a:pPr marL="0" lvl="0" indent="0" algn="just" rtl="0">
              <a:lnSpc>
                <a:spcPct val="115000"/>
              </a:lnSpc>
              <a:spcBef>
                <a:spcPts val="0"/>
              </a:spcBef>
              <a:buNone/>
            </a:pPr>
            <a:r>
              <a:rPr lang="en" sz="1400">
                <a:solidFill>
                  <a:srgbClr val="FFFFFF"/>
                </a:solidFill>
              </a:rPr>
              <a:t>Sponsor: DMIT</a:t>
            </a:r>
          </a:p>
          <a:p>
            <a:pPr marL="0" lvl="0" indent="0" algn="just" rtl="0">
              <a:lnSpc>
                <a:spcPct val="115000"/>
              </a:lnSpc>
              <a:spcBef>
                <a:spcPts val="0"/>
              </a:spcBef>
              <a:buNone/>
            </a:pPr>
            <a:r>
              <a:rPr lang="en" sz="1400">
                <a:solidFill>
                  <a:srgbClr val="FFFFFF"/>
                </a:solidFill>
              </a:rPr>
              <a:t>Supervisor: Karl Kwan</a:t>
            </a:r>
          </a:p>
          <a:p>
            <a:pPr lvl="0" algn="just" rtl="0">
              <a:spcBef>
                <a:spcPts val="0"/>
              </a:spcBef>
              <a:buNone/>
            </a:pPr>
            <a:endParaRPr sz="1400">
              <a:solidFill>
                <a:srgbClr val="FFFFFF"/>
              </a:solidFill>
            </a:endParaRPr>
          </a:p>
        </p:txBody>
      </p:sp>
      <p:sp>
        <p:nvSpPr>
          <p:cNvPr id="61" name="Shape 61"/>
          <p:cNvSpPr txBox="1"/>
          <p:nvPr/>
        </p:nvSpPr>
        <p:spPr>
          <a:xfrm>
            <a:off x="4777825" y="3447075"/>
            <a:ext cx="4249200" cy="1360500"/>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a:solidFill>
                  <a:schemeClr val="lt1"/>
                </a:solidFill>
                <a:latin typeface="Proxima Nova"/>
                <a:ea typeface="Proxima Nova"/>
                <a:cs typeface="Proxima Nova"/>
                <a:sym typeface="Proxima Nova"/>
              </a:rPr>
              <a:t>Group members:</a:t>
            </a:r>
          </a:p>
          <a:p>
            <a:pPr lvl="0" algn="just" rtl="0">
              <a:lnSpc>
                <a:spcPct val="115000"/>
              </a:lnSpc>
              <a:spcBef>
                <a:spcPts val="0"/>
              </a:spcBef>
              <a:buNone/>
            </a:pPr>
            <a:r>
              <a:rPr lang="en">
                <a:solidFill>
                  <a:schemeClr val="lt1"/>
                </a:solidFill>
                <a:latin typeface="Proxima Nova"/>
                <a:ea typeface="Proxima Nova"/>
                <a:cs typeface="Proxima Nova"/>
                <a:sym typeface="Proxima Nova"/>
              </a:rPr>
              <a:t>RADIN AYUWANDIRA BINTE RADIN AMIRMUMININ</a:t>
            </a:r>
          </a:p>
          <a:p>
            <a:pPr lvl="0" algn="just" rtl="0">
              <a:lnSpc>
                <a:spcPct val="115000"/>
              </a:lnSpc>
              <a:spcBef>
                <a:spcPts val="0"/>
              </a:spcBef>
              <a:buNone/>
            </a:pPr>
            <a:r>
              <a:rPr lang="en">
                <a:solidFill>
                  <a:schemeClr val="lt1"/>
                </a:solidFill>
                <a:latin typeface="Proxima Nova"/>
                <a:ea typeface="Proxima Nova"/>
                <a:cs typeface="Proxima Nova"/>
                <a:sym typeface="Proxima Nova"/>
              </a:rPr>
              <a:t>LIM XIN LI</a:t>
            </a:r>
          </a:p>
          <a:p>
            <a:pPr lvl="0" algn="just" rtl="0">
              <a:lnSpc>
                <a:spcPct val="115000"/>
              </a:lnSpc>
              <a:spcBef>
                <a:spcPts val="0"/>
              </a:spcBef>
              <a:buNone/>
            </a:pPr>
            <a:r>
              <a:rPr lang="en">
                <a:solidFill>
                  <a:schemeClr val="lt1"/>
                </a:solidFill>
                <a:latin typeface="Proxima Nova"/>
                <a:ea typeface="Proxima Nova"/>
                <a:cs typeface="Proxima Nova"/>
                <a:sym typeface="Proxima Nova"/>
              </a:rPr>
              <a:t>BAVANI D/O RAMAN</a:t>
            </a:r>
          </a:p>
          <a:p>
            <a:pPr lvl="0" algn="just" rtl="0">
              <a:lnSpc>
                <a:spcPct val="115000"/>
              </a:lnSpc>
              <a:spcBef>
                <a:spcPts val="0"/>
              </a:spcBef>
              <a:buNone/>
            </a:pPr>
            <a:r>
              <a:rPr lang="en">
                <a:solidFill>
                  <a:schemeClr val="lt1"/>
                </a:solidFill>
                <a:latin typeface="Proxima Nova"/>
                <a:ea typeface="Proxima Nova"/>
                <a:cs typeface="Proxima Nova"/>
                <a:sym typeface="Proxima Nova"/>
              </a:rPr>
              <a:t>T.PUVARNESWAREN RAJA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Existing Solutions</a:t>
            </a:r>
          </a:p>
        </p:txBody>
      </p:sp>
      <p:sp>
        <p:nvSpPr>
          <p:cNvPr id="142" name="Shape 142"/>
          <p:cNvSpPr txBox="1">
            <a:spLocks noGrp="1"/>
          </p:cNvSpPr>
          <p:nvPr>
            <p:ph type="body" idx="1"/>
          </p:nvPr>
        </p:nvSpPr>
        <p:spPr>
          <a:xfrm>
            <a:off x="907600" y="2968700"/>
            <a:ext cx="3424800" cy="1098000"/>
          </a:xfrm>
          <a:prstGeom prst="rect">
            <a:avLst/>
          </a:prstGeom>
        </p:spPr>
        <p:txBody>
          <a:bodyPr lIns="91425" tIns="91425" rIns="91425" bIns="91425" anchor="t" anchorCtr="0">
            <a:noAutofit/>
          </a:bodyPr>
          <a:lstStyle/>
          <a:p>
            <a:pPr lvl="0" rtl="0">
              <a:spcBef>
                <a:spcPts val="0"/>
              </a:spcBef>
              <a:spcAft>
                <a:spcPts val="1000"/>
              </a:spcAft>
              <a:buNone/>
            </a:pPr>
            <a:r>
              <a:rPr lang="en" sz="2400">
                <a:solidFill>
                  <a:srgbClr val="000000"/>
                </a:solidFill>
              </a:rPr>
              <a:t>LanSchool Classroom Management Software</a:t>
            </a:r>
          </a:p>
          <a:p>
            <a:pPr marL="0" marR="0" lvl="0" indent="0" algn="l" rtl="0">
              <a:lnSpc>
                <a:spcPct val="115000"/>
              </a:lnSpc>
              <a:spcBef>
                <a:spcPts val="0"/>
              </a:spcBef>
              <a:spcAft>
                <a:spcPts val="1000"/>
              </a:spcAft>
              <a:buNone/>
            </a:pPr>
            <a:endParaRPr sz="2400">
              <a:solidFill>
                <a:srgbClr val="000000"/>
              </a:solidFill>
            </a:endParaRPr>
          </a:p>
          <a:p>
            <a:pPr lvl="0" rtl="0">
              <a:spcBef>
                <a:spcPts val="0"/>
              </a:spcBef>
              <a:spcAft>
                <a:spcPts val="1000"/>
              </a:spcAft>
              <a:buNone/>
            </a:pPr>
            <a:endParaRPr sz="1800">
              <a:solidFill>
                <a:srgbClr val="000000"/>
              </a:solidFill>
            </a:endParaRPr>
          </a:p>
          <a:p>
            <a:pPr lvl="0" rtl="0">
              <a:spcBef>
                <a:spcPts val="0"/>
              </a:spcBef>
              <a:buNone/>
            </a:pPr>
            <a:endParaRPr sz="1800"/>
          </a:p>
          <a:p>
            <a:pPr lvl="0" rtl="0">
              <a:spcBef>
                <a:spcPts val="0"/>
              </a:spcBef>
              <a:buNone/>
            </a:pPr>
            <a:endParaRPr/>
          </a:p>
        </p:txBody>
      </p:sp>
      <p:pic>
        <p:nvPicPr>
          <p:cNvPr id="143" name="Shape 143"/>
          <p:cNvPicPr preferRelativeResize="0"/>
          <p:nvPr/>
        </p:nvPicPr>
        <p:blipFill>
          <a:blip r:embed="rId3">
            <a:alphaModFix/>
          </a:blip>
          <a:stretch>
            <a:fillRect/>
          </a:stretch>
        </p:blipFill>
        <p:spPr>
          <a:xfrm>
            <a:off x="907610" y="1742822"/>
            <a:ext cx="3233432" cy="1098000"/>
          </a:xfrm>
          <a:prstGeom prst="rect">
            <a:avLst/>
          </a:prstGeom>
          <a:noFill/>
          <a:ln>
            <a:noFill/>
          </a:ln>
        </p:spPr>
      </p:pic>
      <p:pic>
        <p:nvPicPr>
          <p:cNvPr id="144" name="Shape 144"/>
          <p:cNvPicPr preferRelativeResize="0"/>
          <p:nvPr/>
        </p:nvPicPr>
        <p:blipFill>
          <a:blip r:embed="rId4">
            <a:alphaModFix/>
          </a:blip>
          <a:stretch>
            <a:fillRect/>
          </a:stretch>
        </p:blipFill>
        <p:spPr>
          <a:xfrm>
            <a:off x="5196974" y="1678024"/>
            <a:ext cx="2606725" cy="1375774"/>
          </a:xfrm>
          <a:prstGeom prst="rect">
            <a:avLst/>
          </a:prstGeom>
          <a:noFill/>
          <a:ln>
            <a:noFill/>
          </a:ln>
        </p:spPr>
      </p:pic>
      <p:sp>
        <p:nvSpPr>
          <p:cNvPr id="145" name="Shape 145"/>
          <p:cNvSpPr txBox="1">
            <a:spLocks noGrp="1"/>
          </p:cNvSpPr>
          <p:nvPr>
            <p:ph type="body" idx="1"/>
          </p:nvPr>
        </p:nvSpPr>
        <p:spPr>
          <a:xfrm>
            <a:off x="5925175" y="3053800"/>
            <a:ext cx="1216200" cy="654600"/>
          </a:xfrm>
          <a:prstGeom prst="rect">
            <a:avLst/>
          </a:prstGeom>
        </p:spPr>
        <p:txBody>
          <a:bodyPr lIns="91425" tIns="91425" rIns="91425" bIns="91425" anchor="t" anchorCtr="0">
            <a:noAutofit/>
          </a:bodyPr>
          <a:lstStyle/>
          <a:p>
            <a:pPr lvl="0" rtl="0">
              <a:spcBef>
                <a:spcPts val="0"/>
              </a:spcBef>
              <a:spcAft>
                <a:spcPts val="1000"/>
              </a:spcAft>
              <a:buNone/>
            </a:pPr>
            <a:r>
              <a:rPr lang="en" sz="2400">
                <a:solidFill>
                  <a:srgbClr val="000000"/>
                </a:solidFill>
              </a:rPr>
              <a:t>Firewall</a:t>
            </a:r>
          </a:p>
          <a:p>
            <a:pPr marL="0" marR="0" lvl="0" indent="0" algn="l" rtl="0">
              <a:lnSpc>
                <a:spcPct val="115000"/>
              </a:lnSpc>
              <a:spcBef>
                <a:spcPts val="0"/>
              </a:spcBef>
              <a:spcAft>
                <a:spcPts val="1000"/>
              </a:spcAft>
              <a:buNone/>
            </a:pPr>
            <a:endParaRPr sz="2400">
              <a:solidFill>
                <a:srgbClr val="000000"/>
              </a:solidFill>
            </a:endParaRPr>
          </a:p>
          <a:p>
            <a:pPr lvl="0" rtl="0">
              <a:spcBef>
                <a:spcPts val="0"/>
              </a:spcBef>
              <a:spcAft>
                <a:spcPts val="1000"/>
              </a:spcAft>
              <a:buNone/>
            </a:pPr>
            <a:endParaRPr sz="1800">
              <a:solidFill>
                <a:srgbClr val="000000"/>
              </a:solidFill>
            </a:endParaRPr>
          </a:p>
          <a:p>
            <a:pPr lvl="0" rtl="0">
              <a:spcBef>
                <a:spcPts val="0"/>
              </a:spcBef>
              <a:buNone/>
            </a:pPr>
            <a:endParaRPr sz="1800"/>
          </a:p>
          <a:p>
            <a:pPr lvl="0" rt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1000"/>
                                        <p:tgtEl>
                                          <p:spTgt spid="1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fade">
                                      <p:cBhvr>
                                        <p:cTn id="15" dur="1000"/>
                                        <p:tgtEl>
                                          <p:spTgt spid="144"/>
                                        </p:tgtEl>
                                      </p:cBhvr>
                                    </p:animEffect>
                                  </p:childTnLst>
                                </p:cTn>
                              </p:par>
                              <p:par>
                                <p:cTn id="16" presetID="10" presetClass="entr" presetSubtype="0" fill="hold" nodeType="withEffect">
                                  <p:stCondLst>
                                    <p:cond delay="0"/>
                                  </p:stCondLst>
                                  <p:childTnLst>
                                    <p:set>
                                      <p:cBhvr>
                                        <p:cTn id="17" dur="1" fill="hold">
                                          <p:stCondLst>
                                            <p:cond delay="0"/>
                                          </p:stCondLst>
                                        </p:cTn>
                                        <p:tgtEl>
                                          <p:spTgt spid="145"/>
                                        </p:tgtEl>
                                        <p:attrNameLst>
                                          <p:attrName>style.visibility</p:attrName>
                                        </p:attrNameLst>
                                      </p:cBhvr>
                                      <p:to>
                                        <p:strVal val="visible"/>
                                      </p:to>
                                    </p:set>
                                    <p:animEffect transition="in" filter="fade">
                                      <p:cBhvr>
                                        <p:cTn id="18"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Network Environment</a:t>
            </a:r>
          </a:p>
        </p:txBody>
      </p:sp>
      <p:pic>
        <p:nvPicPr>
          <p:cNvPr id="151" name="Shape 151"/>
          <p:cNvPicPr preferRelativeResize="0"/>
          <p:nvPr/>
        </p:nvPicPr>
        <p:blipFill>
          <a:blip r:embed="rId3">
            <a:alphaModFix/>
          </a:blip>
          <a:stretch>
            <a:fillRect/>
          </a:stretch>
        </p:blipFill>
        <p:spPr>
          <a:xfrm>
            <a:off x="1897312" y="1176000"/>
            <a:ext cx="5349364" cy="38209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28925"/>
            <a:ext cx="8520600" cy="572700"/>
          </a:xfrm>
          <a:prstGeom prst="rect">
            <a:avLst/>
          </a:prstGeom>
        </p:spPr>
        <p:txBody>
          <a:bodyPr lIns="91425" tIns="91425" rIns="91425" bIns="91425" anchor="t" anchorCtr="0">
            <a:noAutofit/>
          </a:bodyPr>
          <a:lstStyle/>
          <a:p>
            <a:pPr lvl="0" rtl="0">
              <a:spcBef>
                <a:spcPts val="0"/>
              </a:spcBef>
              <a:buNone/>
            </a:pPr>
            <a:r>
              <a:rPr lang="en"/>
              <a:t>Possible Solutions</a:t>
            </a:r>
          </a:p>
        </p:txBody>
      </p:sp>
      <p:sp>
        <p:nvSpPr>
          <p:cNvPr id="157" name="Shape 157"/>
          <p:cNvSpPr txBox="1">
            <a:spLocks noGrp="1"/>
          </p:cNvSpPr>
          <p:nvPr>
            <p:ph type="body" idx="1"/>
          </p:nvPr>
        </p:nvSpPr>
        <p:spPr>
          <a:xfrm>
            <a:off x="1115800" y="2307643"/>
            <a:ext cx="2380500" cy="572700"/>
          </a:xfrm>
          <a:prstGeom prst="rect">
            <a:avLst/>
          </a:prstGeom>
        </p:spPr>
        <p:txBody>
          <a:bodyPr lIns="91425" tIns="91425" rIns="91425" bIns="91425" anchor="t" anchorCtr="0">
            <a:noAutofit/>
          </a:bodyPr>
          <a:lstStyle/>
          <a:p>
            <a:pPr lvl="0" rtl="0">
              <a:spcBef>
                <a:spcPts val="0"/>
              </a:spcBef>
              <a:buNone/>
            </a:pPr>
            <a:r>
              <a:rPr lang="en" sz="2400">
                <a:solidFill>
                  <a:srgbClr val="000000"/>
                </a:solidFill>
              </a:rPr>
              <a:t>Screen Capture</a:t>
            </a:r>
          </a:p>
        </p:txBody>
      </p:sp>
      <p:pic>
        <p:nvPicPr>
          <p:cNvPr id="158" name="Shape 158"/>
          <p:cNvPicPr preferRelativeResize="0"/>
          <p:nvPr/>
        </p:nvPicPr>
        <p:blipFill>
          <a:blip r:embed="rId3">
            <a:alphaModFix/>
          </a:blip>
          <a:stretch>
            <a:fillRect/>
          </a:stretch>
        </p:blipFill>
        <p:spPr>
          <a:xfrm>
            <a:off x="1696450" y="1080262"/>
            <a:ext cx="1219200" cy="1219200"/>
          </a:xfrm>
          <a:prstGeom prst="rect">
            <a:avLst/>
          </a:prstGeom>
          <a:noFill/>
          <a:ln>
            <a:noFill/>
          </a:ln>
        </p:spPr>
      </p:pic>
      <p:pic>
        <p:nvPicPr>
          <p:cNvPr id="159" name="Shape 159"/>
          <p:cNvPicPr preferRelativeResize="0"/>
          <p:nvPr/>
        </p:nvPicPr>
        <p:blipFill>
          <a:blip r:embed="rId4">
            <a:alphaModFix/>
          </a:blip>
          <a:stretch>
            <a:fillRect/>
          </a:stretch>
        </p:blipFill>
        <p:spPr>
          <a:xfrm>
            <a:off x="5659227" y="1050025"/>
            <a:ext cx="1257625" cy="1257625"/>
          </a:xfrm>
          <a:prstGeom prst="rect">
            <a:avLst/>
          </a:prstGeom>
          <a:noFill/>
          <a:ln>
            <a:noFill/>
          </a:ln>
        </p:spPr>
      </p:pic>
      <p:pic>
        <p:nvPicPr>
          <p:cNvPr id="160" name="Shape 160"/>
          <p:cNvPicPr preferRelativeResize="0"/>
          <p:nvPr/>
        </p:nvPicPr>
        <p:blipFill>
          <a:blip r:embed="rId5">
            <a:alphaModFix/>
          </a:blip>
          <a:stretch>
            <a:fillRect/>
          </a:stretch>
        </p:blipFill>
        <p:spPr>
          <a:xfrm>
            <a:off x="1755624" y="3137262"/>
            <a:ext cx="1100874" cy="1100874"/>
          </a:xfrm>
          <a:prstGeom prst="rect">
            <a:avLst/>
          </a:prstGeom>
          <a:noFill/>
          <a:ln>
            <a:noFill/>
          </a:ln>
        </p:spPr>
      </p:pic>
      <p:pic>
        <p:nvPicPr>
          <p:cNvPr id="161" name="Shape 161"/>
          <p:cNvPicPr preferRelativeResize="0"/>
          <p:nvPr/>
        </p:nvPicPr>
        <p:blipFill>
          <a:blip r:embed="rId6">
            <a:alphaModFix/>
          </a:blip>
          <a:stretch>
            <a:fillRect/>
          </a:stretch>
        </p:blipFill>
        <p:spPr>
          <a:xfrm>
            <a:off x="5697650" y="3058875"/>
            <a:ext cx="1257624" cy="1257624"/>
          </a:xfrm>
          <a:prstGeom prst="rect">
            <a:avLst/>
          </a:prstGeom>
          <a:noFill/>
          <a:ln>
            <a:noFill/>
          </a:ln>
        </p:spPr>
      </p:pic>
      <p:sp>
        <p:nvSpPr>
          <p:cNvPr id="162" name="Shape 162"/>
          <p:cNvSpPr txBox="1">
            <a:spLocks noGrp="1"/>
          </p:cNvSpPr>
          <p:nvPr>
            <p:ph type="body" idx="1"/>
          </p:nvPr>
        </p:nvSpPr>
        <p:spPr>
          <a:xfrm>
            <a:off x="4908950" y="2285400"/>
            <a:ext cx="2796600" cy="572700"/>
          </a:xfrm>
          <a:prstGeom prst="rect">
            <a:avLst/>
          </a:prstGeom>
        </p:spPr>
        <p:txBody>
          <a:bodyPr lIns="91425" tIns="91425" rIns="91425" bIns="91425" anchor="t" anchorCtr="0">
            <a:noAutofit/>
          </a:bodyPr>
          <a:lstStyle/>
          <a:p>
            <a:pPr lvl="0" rtl="0">
              <a:lnSpc>
                <a:spcPct val="138000"/>
              </a:lnSpc>
              <a:spcBef>
                <a:spcPts val="0"/>
              </a:spcBef>
              <a:buNone/>
            </a:pPr>
            <a:r>
              <a:rPr lang="en" sz="2400">
                <a:solidFill>
                  <a:srgbClr val="000000"/>
                </a:solidFill>
              </a:rPr>
              <a:t>Heartbeat Program</a:t>
            </a:r>
          </a:p>
          <a:p>
            <a:pPr lvl="0" rtl="0">
              <a:spcBef>
                <a:spcPts val="0"/>
              </a:spcBef>
              <a:spcAft>
                <a:spcPts val="0"/>
              </a:spcAft>
              <a:buNone/>
            </a:pPr>
            <a:endParaRPr sz="2400">
              <a:solidFill>
                <a:srgbClr val="000000"/>
              </a:solidFill>
            </a:endParaRPr>
          </a:p>
        </p:txBody>
      </p:sp>
      <p:sp>
        <p:nvSpPr>
          <p:cNvPr id="163" name="Shape 163"/>
          <p:cNvSpPr txBox="1">
            <a:spLocks noGrp="1"/>
          </p:cNvSpPr>
          <p:nvPr>
            <p:ph type="body" idx="1"/>
          </p:nvPr>
        </p:nvSpPr>
        <p:spPr>
          <a:xfrm>
            <a:off x="5265662" y="4316875"/>
            <a:ext cx="2121600" cy="572700"/>
          </a:xfrm>
          <a:prstGeom prst="rect">
            <a:avLst/>
          </a:prstGeom>
        </p:spPr>
        <p:txBody>
          <a:bodyPr lIns="91425" tIns="91425" rIns="91425" bIns="91425" anchor="t" anchorCtr="0">
            <a:noAutofit/>
          </a:bodyPr>
          <a:lstStyle/>
          <a:p>
            <a:pPr lvl="0" rtl="0">
              <a:spcBef>
                <a:spcPts val="0"/>
              </a:spcBef>
              <a:buNone/>
            </a:pPr>
            <a:r>
              <a:rPr lang="en" sz="2400">
                <a:solidFill>
                  <a:srgbClr val="000000"/>
                </a:solidFill>
              </a:rPr>
              <a:t>Port Scanning</a:t>
            </a:r>
          </a:p>
        </p:txBody>
      </p:sp>
      <p:sp>
        <p:nvSpPr>
          <p:cNvPr id="164" name="Shape 164"/>
          <p:cNvSpPr txBox="1">
            <a:spLocks noGrp="1"/>
          </p:cNvSpPr>
          <p:nvPr>
            <p:ph type="body" idx="1"/>
          </p:nvPr>
        </p:nvSpPr>
        <p:spPr>
          <a:xfrm>
            <a:off x="1654600" y="4316875"/>
            <a:ext cx="1302900" cy="572700"/>
          </a:xfrm>
          <a:prstGeom prst="rect">
            <a:avLst/>
          </a:prstGeom>
        </p:spPr>
        <p:txBody>
          <a:bodyPr lIns="91425" tIns="91425" rIns="91425" bIns="91425" anchor="t" anchorCtr="0">
            <a:noAutofit/>
          </a:bodyPr>
          <a:lstStyle/>
          <a:p>
            <a:pPr lvl="0" rtl="0">
              <a:spcBef>
                <a:spcPts val="0"/>
              </a:spcBef>
              <a:buNone/>
            </a:pPr>
            <a:r>
              <a:rPr lang="en" sz="2400">
                <a:solidFill>
                  <a:srgbClr val="000000"/>
                </a:solidFill>
              </a:rPr>
              <a:t>Logging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par>
                                <p:cTn id="8" presetID="10" presetClass="entr" presetSubtype="0"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fade">
                                      <p:cBhvr>
                                        <p:cTn id="10" dur="1000"/>
                                        <p:tgtEl>
                                          <p:spTgt spid="1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fade">
                                      <p:cBhvr>
                                        <p:cTn id="15" dur="1000"/>
                                        <p:tgtEl>
                                          <p:spTgt spid="159"/>
                                        </p:tgtEl>
                                      </p:cBhvr>
                                    </p:animEffect>
                                  </p:childTnLst>
                                </p:cTn>
                              </p:par>
                              <p:par>
                                <p:cTn id="16" presetID="10" presetClass="entr" presetSubtype="0" fill="hold" nodeType="with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1000"/>
                                        <p:tgtEl>
                                          <p:spTgt spid="1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fade">
                                      <p:cBhvr>
                                        <p:cTn id="23" dur="1000"/>
                                        <p:tgtEl>
                                          <p:spTgt spid="164"/>
                                        </p:tgtEl>
                                      </p:cBhvr>
                                    </p:animEffect>
                                  </p:childTnLst>
                                </p:cTn>
                              </p:par>
                              <p:par>
                                <p:cTn id="24" presetID="10" presetClass="entr" presetSubtype="0" fill="hold" nodeType="withEffect">
                                  <p:stCondLst>
                                    <p:cond delay="0"/>
                                  </p:stCondLst>
                                  <p:childTnLst>
                                    <p:set>
                                      <p:cBhvr>
                                        <p:cTn id="25" dur="1" fill="hold">
                                          <p:stCondLst>
                                            <p:cond delay="0"/>
                                          </p:stCondLst>
                                        </p:cTn>
                                        <p:tgtEl>
                                          <p:spTgt spid="160"/>
                                        </p:tgtEl>
                                        <p:attrNameLst>
                                          <p:attrName>style.visibility</p:attrName>
                                        </p:attrNameLst>
                                      </p:cBhvr>
                                      <p:to>
                                        <p:strVal val="visible"/>
                                      </p:to>
                                    </p:set>
                                    <p:animEffect transition="in" filter="fade">
                                      <p:cBhvr>
                                        <p:cTn id="26" dur="1000"/>
                                        <p:tgtEl>
                                          <p:spTgt spid="16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animEffect transition="in" filter="fade">
                                      <p:cBhvr>
                                        <p:cTn id="31" dur="1000"/>
                                        <p:tgtEl>
                                          <p:spTgt spid="161"/>
                                        </p:tgtEl>
                                      </p:cBhvr>
                                    </p:animEffect>
                                  </p:childTnLst>
                                </p:cTn>
                              </p:par>
                              <p:par>
                                <p:cTn id="32" presetID="10" presetClass="entr" presetSubtype="0" fill="hold" nodeType="withEffect">
                                  <p:stCondLst>
                                    <p:cond delay="0"/>
                                  </p:stCondLst>
                                  <p:childTnLst>
                                    <p:set>
                                      <p:cBhvr>
                                        <p:cTn id="33" dur="1" fill="hold">
                                          <p:stCondLst>
                                            <p:cond delay="0"/>
                                          </p:stCondLst>
                                        </p:cTn>
                                        <p:tgtEl>
                                          <p:spTgt spid="163"/>
                                        </p:tgtEl>
                                        <p:attrNameLst>
                                          <p:attrName>style.visibility</p:attrName>
                                        </p:attrNameLst>
                                      </p:cBhvr>
                                      <p:to>
                                        <p:strVal val="visible"/>
                                      </p:to>
                                    </p:set>
                                    <p:animEffect transition="in" filter="fade">
                                      <p:cBhvr>
                                        <p:cTn id="34"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0250" y="526350"/>
            <a:ext cx="8133300" cy="4090800"/>
          </a:xfrm>
          <a:prstGeom prst="rect">
            <a:avLst/>
          </a:prstGeom>
        </p:spPr>
        <p:txBody>
          <a:bodyPr lIns="91425" tIns="91425" rIns="91425" bIns="91425" anchor="ctr" anchorCtr="0">
            <a:noAutofit/>
          </a:bodyPr>
          <a:lstStyle/>
          <a:p>
            <a:pPr lvl="0" algn="ctr">
              <a:spcBef>
                <a:spcPts val="0"/>
              </a:spcBef>
              <a:buNone/>
            </a:pPr>
            <a:r>
              <a:rPr lang="en"/>
              <a:t>What we promise to deliver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Shape 174"/>
          <p:cNvPicPr preferRelativeResize="0"/>
          <p:nvPr/>
        </p:nvPicPr>
        <p:blipFill>
          <a:blip r:embed="rId3">
            <a:alphaModFix/>
          </a:blip>
          <a:stretch>
            <a:fillRect/>
          </a:stretch>
        </p:blipFill>
        <p:spPr>
          <a:xfrm>
            <a:off x="0" y="391387"/>
            <a:ext cx="9144000" cy="4360725"/>
          </a:xfrm>
          <a:prstGeom prst="rect">
            <a:avLst/>
          </a:prstGeom>
          <a:noFill/>
          <a:ln>
            <a:noFill/>
          </a:ln>
        </p:spPr>
      </p:pic>
      <p:pic>
        <p:nvPicPr>
          <p:cNvPr id="175" name="Shape 175"/>
          <p:cNvPicPr preferRelativeResize="0"/>
          <p:nvPr/>
        </p:nvPicPr>
        <p:blipFill>
          <a:blip r:embed="rId4">
            <a:alphaModFix/>
          </a:blip>
          <a:stretch>
            <a:fillRect/>
          </a:stretch>
        </p:blipFill>
        <p:spPr>
          <a:xfrm>
            <a:off x="-1836225" y="978975"/>
            <a:ext cx="3181350" cy="3448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1000"/>
                                        <p:tgtEl>
                                          <p:spTgt spid="175"/>
                                        </p:tgtEl>
                                        <p:attrNameLst>
                                          <p:attrName>ppt_y</p:attrName>
                                        </p:attrNameLst>
                                      </p:cBhvr>
                                      <p:tavLst>
                                        <p:tav tm="0">
                                          <p:val>
                                            <p:strVal val="#ppt_y"/>
                                          </p:val>
                                        </p:tav>
                                        <p:tav tm="100000">
                                          <p:val>
                                            <p:strVal val="#ppt_y-1"/>
                                          </p:val>
                                        </p:tav>
                                      </p:tavLst>
                                    </p:anim>
                                    <p:set>
                                      <p:cBhvr>
                                        <p:cTn id="7" dur="1" fill="hold">
                                          <p:stCondLst>
                                            <p:cond delay="1000"/>
                                          </p:stCondLst>
                                        </p:cTn>
                                        <p:tgtEl>
                                          <p:spTgt spid="175"/>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4"/>
                                        </p:tgtEl>
                                        <p:attrNameLst>
                                          <p:attrName>style.visibility</p:attrName>
                                        </p:attrNameLst>
                                      </p:cBhvr>
                                      <p:to>
                                        <p:strVal val="visible"/>
                                      </p:to>
                                    </p:set>
                                    <p:animEffect transition="in" filter="fade">
                                      <p:cBhvr>
                                        <p:cTn id="11"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Timeline</a:t>
            </a:r>
          </a:p>
        </p:txBody>
      </p:sp>
      <p:pic>
        <p:nvPicPr>
          <p:cNvPr id="181" name="Shape 181"/>
          <p:cNvPicPr preferRelativeResize="0"/>
          <p:nvPr/>
        </p:nvPicPr>
        <p:blipFill>
          <a:blip r:embed="rId3">
            <a:alphaModFix/>
          </a:blip>
          <a:stretch>
            <a:fillRect/>
          </a:stretch>
        </p:blipFill>
        <p:spPr>
          <a:xfrm>
            <a:off x="0" y="1218525"/>
            <a:ext cx="9144000" cy="33775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1530750"/>
            <a:ext cx="8520600" cy="2082000"/>
          </a:xfrm>
          <a:prstGeom prst="rect">
            <a:avLst/>
          </a:prstGeom>
        </p:spPr>
        <p:txBody>
          <a:bodyPr lIns="91425" tIns="91425" rIns="91425" bIns="91425" anchor="ctr" anchorCtr="0">
            <a:noAutofit/>
          </a:bodyPr>
          <a:lstStyle/>
          <a:p>
            <a:pPr lvl="0">
              <a:spcBef>
                <a:spcPts val="0"/>
              </a:spcBef>
              <a:buNone/>
            </a:pPr>
            <a:r>
              <a:rPr lang="en">
                <a:solidFill>
                  <a:srgbClr val="000000"/>
                </a:solidFill>
              </a:rPr>
              <a:t>Q &amp; 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92" name="Shape 192"/>
          <p:cNvSpPr txBox="1">
            <a:spLocks noGrp="1"/>
          </p:cNvSpPr>
          <p:nvPr>
            <p:ph type="body" idx="1"/>
          </p:nvPr>
        </p:nvSpPr>
        <p:spPr>
          <a:xfrm>
            <a:off x="311700" y="941900"/>
            <a:ext cx="8520600" cy="4037400"/>
          </a:xfrm>
          <a:prstGeom prst="rect">
            <a:avLst/>
          </a:prstGeom>
        </p:spPr>
        <p:txBody>
          <a:bodyPr lIns="91425" tIns="91425" rIns="91425" bIns="91425" anchor="t" anchorCtr="0">
            <a:noAutofit/>
          </a:bodyPr>
          <a:lstStyle/>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hlink"/>
                </a:solidFill>
                <a:hlinkClick r:id="rId3"/>
              </a:rPr>
              <a:t>http://yenikutahya.com/wp-content/uploads/2015/11/M%C4%B0SAF%C4%B0R-KALEM-KARE.png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Thumbs Down. (n.d). [image] Available at: </a:t>
            </a:r>
            <a:r>
              <a:rPr lang="en" sz="1000" u="sng">
                <a:solidFill>
                  <a:schemeClr val="hlink"/>
                </a:solidFill>
                <a:hlinkClick r:id="rId4"/>
              </a:rPr>
              <a:t>https://healthycities.zendesk.com/hc/en-us/article_attachments/209680108/Thumbs_down_icon_-_500px.png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Computer Monitor &amp; Keyboard Computer Screen. (n.d.). [image] Available at: </a:t>
            </a:r>
            <a:r>
              <a:rPr lang="en" sz="1000" u="sng">
                <a:solidFill>
                  <a:schemeClr val="hlink"/>
                </a:solidFill>
                <a:hlinkClick r:id="rId5"/>
              </a:rPr>
              <a:t>https://img.clipartfest.com/e57daaf44a21e6679d873338d7937805_computer-monitor-and-keyboard-computer-screen-clipart-black-and-white_2400-1879.png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Arrow. (n.d.). [image] Available at: </a:t>
            </a:r>
            <a:r>
              <a:rPr lang="en" sz="1000" u="sng">
                <a:solidFill>
                  <a:schemeClr val="hlink"/>
                </a:solidFill>
                <a:hlinkClick r:id="rId6"/>
              </a:rPr>
              <a:t>https://apoya.ateistaspr.org/wp-content/uploads/2015/05/arrow-55-xxl.png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hlink"/>
                </a:solidFill>
                <a:hlinkClick r:id="rId7"/>
              </a:rPr>
              <a:t>https://cdn1.iconfinder.com/data/icons/communication-social-media-set-2/512/3-128.png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hlink"/>
                </a:solidFill>
                <a:hlinkClick r:id="rId8"/>
              </a:rPr>
              <a:t>http://clipart-library.com/data_images/81928.png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accent5"/>
                </a:solidFill>
                <a:hlinkClick r:id="rId9"/>
              </a:rPr>
              <a:t>http://www.clipartkid.com/images/768/book-blank-card-clipart-cliparthut-free-clipart-hKi38J-clipart.jpg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Computer Skills. (n.d.). [image] Available at: </a:t>
            </a:r>
            <a:r>
              <a:rPr lang="en" sz="1000" u="sng">
                <a:solidFill>
                  <a:schemeClr val="accent5"/>
                </a:solidFill>
                <a:hlinkClick r:id="rId10"/>
              </a:rPr>
              <a:t>https://www.passged.com/files/icons/computer-skill.png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Teacher. (2017). [image] Available at: </a:t>
            </a:r>
            <a:r>
              <a:rPr lang="en" sz="1000" u="sng">
                <a:solidFill>
                  <a:schemeClr val="accent5"/>
                </a:solidFill>
                <a:hlinkClick r:id="rId11"/>
              </a:rPr>
              <a:t>https://cdn.pixabay.com/photo/2016/03/31/15/18/teacher-1293148_1280.png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Eye Ball. (n.d.). [image] Available at: </a:t>
            </a:r>
            <a:r>
              <a:rPr lang="en" sz="1000" u="sng">
                <a:solidFill>
                  <a:schemeClr val="accent5"/>
                </a:solidFill>
                <a:hlinkClick r:id="rId12"/>
              </a:rPr>
              <a:t>http://cliparting.com/wp-content/uploads/2016/06/Eyeball-eye-clip-art-clipart-cliparts-for-you-image.png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Scan Port. (n.d.). [image] Available at: </a:t>
            </a:r>
            <a:r>
              <a:rPr lang="en" sz="1000" u="sng">
                <a:solidFill>
                  <a:schemeClr val="accent5"/>
                </a:solidFill>
                <a:hlinkClick r:id="rId13"/>
              </a:rPr>
              <a:t>http://www.iconshock.com/img_jpg/STROKE/security/jpg/128/scan_port_icon.jpg</a:t>
            </a:r>
            <a:r>
              <a:rPr lang="en" sz="1000">
                <a:solidFill>
                  <a:srgbClr val="000000"/>
                </a:solidFill>
              </a:rPr>
              <a:t> [Accessed 9 May 2017]</a:t>
            </a:r>
          </a:p>
          <a:p>
            <a:pPr marL="457200" lvl="0" indent="-292100" rtl="0">
              <a:spcBef>
                <a:spcPts val="0"/>
              </a:spcBef>
              <a:buClr>
                <a:srgbClr val="000000"/>
              </a:buClr>
              <a:buSzPct val="100000"/>
              <a:buChar char="●"/>
            </a:pPr>
            <a:r>
              <a:rPr lang="en" sz="1000">
                <a:solidFill>
                  <a:srgbClr val="000000"/>
                </a:solidFill>
              </a:rPr>
              <a:t>Risk Analysis. (2017). [image] Available at: </a:t>
            </a:r>
            <a:r>
              <a:rPr lang="en" sz="1000" u="sng">
                <a:solidFill>
                  <a:schemeClr val="accent5"/>
                </a:solidFill>
                <a:hlinkClick r:id="rId14"/>
              </a:rPr>
              <a:t>http://www.ies-resilience.co.uk/images/tab_images/grid.png</a:t>
            </a:r>
            <a:r>
              <a:rPr lang="en" sz="1000">
                <a:solidFill>
                  <a:srgbClr val="000000"/>
                </a:solidFill>
              </a:rPr>
              <a:t> [Accessed 9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accent5"/>
                </a:solidFill>
                <a:hlinkClick r:id="rId15"/>
              </a:rPr>
              <a:t>http://www.clker.com/cliparts/O/7/n/r/k/w/hotel-icon-has-internet-in-room-hi.png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accent5"/>
                </a:solidFill>
                <a:hlinkClick r:id="rId16"/>
              </a:rPr>
              <a:t>https://d30y9cdsu7xlg0.cloudfront.net/png/18877-200.png</a:t>
            </a:r>
            <a:r>
              <a:rPr lang="en" sz="1000">
                <a:solidFill>
                  <a:srgbClr val="000000"/>
                </a:solidFill>
              </a:rPr>
              <a:t> [Accessed 9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accent5"/>
                </a:solidFill>
                <a:hlinkClick r:id="rId17"/>
              </a:rPr>
              <a:t>https://d30y9cdsu7xlg0.cloudfront.net/png/154534-200.png</a:t>
            </a:r>
            <a:r>
              <a:rPr lang="en" sz="1000">
                <a:solidFill>
                  <a:srgbClr val="000000"/>
                </a:solidFill>
              </a:rPr>
              <a:t> [Accessed 9 May 2017].</a:t>
            </a:r>
          </a:p>
          <a:p>
            <a:pPr lvl="0" rtl="0">
              <a:spcBef>
                <a:spcPts val="0"/>
              </a:spcBef>
              <a:buNone/>
            </a:pPr>
            <a:endParaRPr sz="1000">
              <a:solidFill>
                <a:srgbClr val="000000"/>
              </a:solidFill>
            </a:endParaRPr>
          </a:p>
          <a:p>
            <a:pPr lvl="0">
              <a:spcBef>
                <a:spcPts val="0"/>
              </a:spcBef>
              <a:buNone/>
            </a:pPr>
            <a:endParaRPr sz="1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References</a:t>
            </a:r>
          </a:p>
        </p:txBody>
      </p:sp>
      <p:sp>
        <p:nvSpPr>
          <p:cNvPr id="198" name="Shape 198"/>
          <p:cNvSpPr txBox="1">
            <a:spLocks noGrp="1"/>
          </p:cNvSpPr>
          <p:nvPr>
            <p:ph type="body" idx="1"/>
          </p:nvPr>
        </p:nvSpPr>
        <p:spPr>
          <a:xfrm>
            <a:off x="311700" y="941900"/>
            <a:ext cx="8520600" cy="4037400"/>
          </a:xfrm>
          <a:prstGeom prst="rect">
            <a:avLst/>
          </a:prstGeom>
        </p:spPr>
        <p:txBody>
          <a:bodyPr lIns="91425" tIns="91425" rIns="91425" bIns="91425" anchor="t" anchorCtr="0">
            <a:noAutofit/>
          </a:bodyPr>
          <a:lstStyle/>
          <a:p>
            <a:pPr marL="457200" lvl="0" indent="-292100" rtl="0">
              <a:spcBef>
                <a:spcPts val="0"/>
              </a:spcBef>
              <a:buClr>
                <a:srgbClr val="000000"/>
              </a:buClr>
              <a:buSzPct val="100000"/>
              <a:buChar char="●"/>
            </a:pPr>
            <a:r>
              <a:rPr lang="en" sz="1000">
                <a:solidFill>
                  <a:srgbClr val="000000"/>
                </a:solidFill>
              </a:rPr>
              <a:t>Red No Circle. (n.d.). [image] Available at: </a:t>
            </a:r>
            <a:r>
              <a:rPr lang="en" sz="1000" u="sng">
                <a:solidFill>
                  <a:schemeClr val="accent5"/>
                </a:solidFill>
                <a:hlinkClick r:id="rId3"/>
              </a:rPr>
              <a:t>http://www.clker.com/cliparts/6/S/W/2/g/t/transparent-red-no-circle.svg</a:t>
            </a:r>
            <a:r>
              <a:rPr lang="en" sz="1000">
                <a:solidFill>
                  <a:srgbClr val="000000"/>
                </a:solidFill>
              </a:rPr>
              <a:t> [Accessed 9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accent5"/>
                </a:solidFill>
                <a:hlinkClick r:id="rId4"/>
              </a:rPr>
              <a:t>https://image.flaticon.com/icons/png/512/46/46467.png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Anon, (n.d.). [image] Available at: </a:t>
            </a:r>
            <a:r>
              <a:rPr lang="en" sz="1000" u="sng">
                <a:solidFill>
                  <a:schemeClr val="hlink"/>
                </a:solidFill>
                <a:hlinkClick r:id="rId5"/>
              </a:rPr>
              <a:t>https://img.clipartfest.com/fd3dcecf7b8f8220d8774862f5a277f9_-download-clip-art-free-big-eyes-clip-art_800-800.png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Firewall. (n.d.). [image] Available at: </a:t>
            </a:r>
            <a:r>
              <a:rPr lang="en" sz="1000" u="sng">
                <a:solidFill>
                  <a:schemeClr val="hlink"/>
                </a:solidFill>
                <a:hlinkClick r:id="rId6"/>
              </a:rPr>
              <a:t>http://www.cbronline.com/wp-content/uploads/2016/05/firewall.jpg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LanSchool. (2017). [image] Available at: </a:t>
            </a:r>
            <a:r>
              <a:rPr lang="en" sz="1000" u="sng">
                <a:solidFill>
                  <a:schemeClr val="hlink"/>
                </a:solidFill>
                <a:hlinkClick r:id="rId7"/>
              </a:rPr>
              <a:t>http://www.joyinourjourney.com/uploads/4/2/4/8/4248738/7434686.png?480</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Laptop. (n.d.). [image] Available at: </a:t>
            </a:r>
            <a:r>
              <a:rPr lang="en" sz="1000" u="sng">
                <a:solidFill>
                  <a:schemeClr val="hlink"/>
                </a:solidFill>
                <a:hlinkClick r:id="rId8"/>
              </a:rPr>
              <a:t>https://img.clipartfest.com/0d949dc4cb797f4b9b6122bd648b097e_free-laptop-clipart-pictures-laptop-clipart-black-and-white_2400-2400.png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Secured Website. (n.d.). [image] Available at: </a:t>
            </a:r>
            <a:r>
              <a:rPr lang="en" sz="1000" u="sng">
                <a:solidFill>
                  <a:schemeClr val="accent5"/>
                </a:solidFill>
                <a:hlinkClick r:id="rId9"/>
              </a:rPr>
              <a:t>https://blog.wellandcreative.com/wp-content/uploads/2017/05/https-secured-website.png</a:t>
            </a:r>
            <a:r>
              <a:rPr lang="en" sz="1000">
                <a:solidFill>
                  <a:srgbClr val="000000"/>
                </a:solidFill>
              </a:rPr>
              <a:t> [Accessed 16 May 2017].</a:t>
            </a:r>
          </a:p>
          <a:p>
            <a:pPr marL="457200" lvl="0" indent="-292100" rtl="0">
              <a:spcBef>
                <a:spcPts val="0"/>
              </a:spcBef>
              <a:buClr>
                <a:srgbClr val="000000"/>
              </a:buClr>
              <a:buSzPct val="100000"/>
              <a:buChar char="●"/>
            </a:pPr>
            <a:r>
              <a:rPr lang="en" sz="1000">
                <a:solidFill>
                  <a:srgbClr val="000000"/>
                </a:solidFill>
              </a:rPr>
              <a:t>Cosmo Documents. (n.d.). [image] Available at: </a:t>
            </a:r>
            <a:r>
              <a:rPr lang="en" sz="1000" u="sng">
                <a:solidFill>
                  <a:schemeClr val="accent5"/>
                </a:solidFill>
                <a:hlinkClick r:id="rId10"/>
              </a:rPr>
              <a:t>https://cdn0.iconfinder.com/data/icons/cosmo-documents/40/log-128.png</a:t>
            </a:r>
            <a:r>
              <a:rPr lang="en" sz="1000">
                <a:solidFill>
                  <a:srgbClr val="000000"/>
                </a:solidFill>
              </a:rPr>
              <a:t> [Accessed 9 May 2017].</a:t>
            </a:r>
          </a:p>
          <a:p>
            <a:pPr lvl="0" rtl="0">
              <a:spcBef>
                <a:spcPts val="0"/>
              </a:spcBef>
              <a:buNone/>
            </a:pPr>
            <a:endParaRPr sz="1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384300" y="1732800"/>
            <a:ext cx="8520600" cy="1677900"/>
          </a:xfrm>
          <a:prstGeom prst="rect">
            <a:avLst/>
          </a:prstGeom>
        </p:spPr>
        <p:txBody>
          <a:bodyPr lIns="91425" tIns="91425" rIns="91425" bIns="91425" anchor="t" anchorCtr="0">
            <a:noAutofit/>
          </a:bodyPr>
          <a:lstStyle/>
          <a:p>
            <a:pPr lvl="0" algn="ctr" rtl="0">
              <a:spcBef>
                <a:spcPts val="0"/>
              </a:spcBef>
              <a:buNone/>
            </a:pPr>
            <a:r>
              <a:rPr lang="en" sz="10000" b="1">
                <a:solidFill>
                  <a:srgbClr val="000000"/>
                </a:solidFill>
              </a:rPr>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Table of Content</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en"/>
              <a:t>Background</a:t>
            </a:r>
          </a:p>
          <a:p>
            <a:pPr marL="457200" lvl="0" indent="-228600" rtl="0">
              <a:spcBef>
                <a:spcPts val="0"/>
              </a:spcBef>
              <a:buAutoNum type="arabicPeriod"/>
            </a:pPr>
            <a:r>
              <a:rPr lang="en"/>
              <a:t>Objectives</a:t>
            </a:r>
          </a:p>
          <a:p>
            <a:pPr marL="457200" lvl="0" indent="-228600" rtl="0">
              <a:spcBef>
                <a:spcPts val="0"/>
              </a:spcBef>
              <a:buAutoNum type="arabicPeriod"/>
            </a:pPr>
            <a:r>
              <a:rPr lang="en"/>
              <a:t>Solutions</a:t>
            </a:r>
          </a:p>
          <a:p>
            <a:pPr marL="457200" lvl="0" indent="-228600" rtl="0">
              <a:spcBef>
                <a:spcPts val="0"/>
              </a:spcBef>
              <a:buAutoNum type="arabicPeriod"/>
            </a:pPr>
            <a:r>
              <a:rPr lang="en"/>
              <a:t>Deliverables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004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Background</a:t>
            </a:r>
          </a:p>
        </p:txBody>
      </p:sp>
      <p:pic>
        <p:nvPicPr>
          <p:cNvPr id="73" name="Shape 73"/>
          <p:cNvPicPr preferRelativeResize="0"/>
          <p:nvPr/>
        </p:nvPicPr>
        <p:blipFill>
          <a:blip r:embed="rId3">
            <a:alphaModFix/>
          </a:blip>
          <a:stretch>
            <a:fillRect/>
          </a:stretch>
        </p:blipFill>
        <p:spPr>
          <a:xfrm>
            <a:off x="7522459" y="3583900"/>
            <a:ext cx="1017752" cy="1042460"/>
          </a:xfrm>
          <a:prstGeom prst="rect">
            <a:avLst/>
          </a:prstGeom>
          <a:noFill/>
          <a:ln>
            <a:noFill/>
          </a:ln>
        </p:spPr>
      </p:pic>
      <p:pic>
        <p:nvPicPr>
          <p:cNvPr id="74" name="Shape 74"/>
          <p:cNvPicPr preferRelativeResize="0"/>
          <p:nvPr/>
        </p:nvPicPr>
        <p:blipFill>
          <a:blip r:embed="rId4">
            <a:alphaModFix/>
          </a:blip>
          <a:stretch>
            <a:fillRect/>
          </a:stretch>
        </p:blipFill>
        <p:spPr>
          <a:xfrm>
            <a:off x="363700" y="1109249"/>
            <a:ext cx="1017750" cy="1042449"/>
          </a:xfrm>
          <a:prstGeom prst="rect">
            <a:avLst/>
          </a:prstGeom>
          <a:noFill/>
          <a:ln>
            <a:noFill/>
          </a:ln>
        </p:spPr>
      </p:pic>
      <p:pic>
        <p:nvPicPr>
          <p:cNvPr id="75" name="Shape 75"/>
          <p:cNvPicPr preferRelativeResize="0"/>
          <p:nvPr/>
        </p:nvPicPr>
        <p:blipFill>
          <a:blip r:embed="rId5">
            <a:alphaModFix/>
          </a:blip>
          <a:stretch>
            <a:fillRect/>
          </a:stretch>
        </p:blipFill>
        <p:spPr>
          <a:xfrm>
            <a:off x="3710222" y="2289574"/>
            <a:ext cx="559130" cy="572700"/>
          </a:xfrm>
          <a:prstGeom prst="rect">
            <a:avLst/>
          </a:prstGeom>
          <a:noFill/>
          <a:ln>
            <a:noFill/>
          </a:ln>
        </p:spPr>
      </p:pic>
      <p:sp>
        <p:nvSpPr>
          <p:cNvPr id="76" name="Shape 76"/>
          <p:cNvSpPr txBox="1"/>
          <p:nvPr/>
        </p:nvSpPr>
        <p:spPr>
          <a:xfrm>
            <a:off x="1923000" y="2623987"/>
            <a:ext cx="5298000" cy="828900"/>
          </a:xfrm>
          <a:prstGeom prst="rect">
            <a:avLst/>
          </a:prstGeom>
          <a:noFill/>
          <a:ln>
            <a:noFill/>
          </a:ln>
        </p:spPr>
        <p:txBody>
          <a:bodyPr lIns="91425" tIns="91425" rIns="91425" bIns="91425" anchor="t" anchorCtr="0">
            <a:noAutofit/>
          </a:bodyPr>
          <a:lstStyle/>
          <a:p>
            <a:pPr lvl="0">
              <a:spcBef>
                <a:spcPts val="0"/>
              </a:spcBef>
              <a:buNone/>
            </a:pPr>
            <a:r>
              <a:rPr lang="en" sz="3000">
                <a:latin typeface="Proxima Nova"/>
                <a:ea typeface="Proxima Nova"/>
                <a:cs typeface="Proxima Nova"/>
                <a:sym typeface="Proxima Nova"/>
              </a:rPr>
              <a:t>are </a:t>
            </a:r>
            <a:r>
              <a:rPr lang="en" sz="3600" b="1">
                <a:solidFill>
                  <a:srgbClr val="FF0000"/>
                </a:solidFill>
                <a:latin typeface="Proxima Nova"/>
                <a:ea typeface="Proxima Nova"/>
                <a:cs typeface="Proxima Nova"/>
                <a:sym typeface="Proxima Nova"/>
              </a:rPr>
              <a:t>inappropriate</a:t>
            </a:r>
            <a:r>
              <a:rPr lang="en" sz="3000">
                <a:latin typeface="Proxima Nova"/>
                <a:ea typeface="Proxima Nova"/>
                <a:cs typeface="Proxima Nova"/>
                <a:sym typeface="Proxima Nova"/>
              </a:rPr>
              <a:t> to assess </a:t>
            </a:r>
          </a:p>
        </p:txBody>
      </p:sp>
      <p:sp>
        <p:nvSpPr>
          <p:cNvPr id="77" name="Shape 77"/>
          <p:cNvSpPr txBox="1"/>
          <p:nvPr/>
        </p:nvSpPr>
        <p:spPr>
          <a:xfrm>
            <a:off x="1381450" y="1322800"/>
            <a:ext cx="3774300" cy="828900"/>
          </a:xfrm>
          <a:prstGeom prst="rect">
            <a:avLst/>
          </a:prstGeom>
          <a:noFill/>
          <a:ln>
            <a:noFill/>
          </a:ln>
        </p:spPr>
        <p:txBody>
          <a:bodyPr lIns="91425" tIns="91425" rIns="91425" bIns="91425" anchor="t" anchorCtr="0">
            <a:noAutofit/>
          </a:bodyPr>
          <a:lstStyle/>
          <a:p>
            <a:pPr lvl="0">
              <a:spcBef>
                <a:spcPts val="0"/>
              </a:spcBef>
              <a:buNone/>
            </a:pPr>
            <a:r>
              <a:rPr lang="en" sz="3000">
                <a:latin typeface="Proxima Nova"/>
                <a:ea typeface="Proxima Nova"/>
                <a:cs typeface="Proxima Nova"/>
                <a:sym typeface="Proxima Nova"/>
              </a:rPr>
              <a:t>Written examinations</a:t>
            </a:r>
          </a:p>
        </p:txBody>
      </p:sp>
      <p:sp>
        <p:nvSpPr>
          <p:cNvPr id="78" name="Shape 78"/>
          <p:cNvSpPr txBox="1"/>
          <p:nvPr/>
        </p:nvSpPr>
        <p:spPr>
          <a:xfrm>
            <a:off x="4350862" y="3797450"/>
            <a:ext cx="3774300" cy="828900"/>
          </a:xfrm>
          <a:prstGeom prst="rect">
            <a:avLst/>
          </a:prstGeom>
          <a:noFill/>
          <a:ln>
            <a:noFill/>
          </a:ln>
        </p:spPr>
        <p:txBody>
          <a:bodyPr lIns="91425" tIns="91425" rIns="91425" bIns="91425" anchor="t" anchorCtr="0">
            <a:noAutofit/>
          </a:bodyPr>
          <a:lstStyle/>
          <a:p>
            <a:pPr lvl="0" rtl="0">
              <a:spcBef>
                <a:spcPts val="0"/>
              </a:spcBef>
              <a:buNone/>
            </a:pPr>
            <a:r>
              <a:rPr lang="en" sz="3000">
                <a:latin typeface="Proxima Nova"/>
                <a:ea typeface="Proxima Nova"/>
                <a:cs typeface="Proxima Nova"/>
                <a:sym typeface="Proxima Nova"/>
              </a:rPr>
              <a:t>technical modules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1000"/>
                                        <p:tgtEl>
                                          <p:spTgt spid="7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 calcmode="lin" valueType="num">
                                      <p:cBhvr additive="base">
                                        <p:cTn id="10" dur="1000"/>
                                        <p:tgtEl>
                                          <p:spTgt spid="7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1000"/>
                                        <p:tgtEl>
                                          <p:spTgt spid="78"/>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1000"/>
                                        <p:tgtEl>
                                          <p:spTgt spid="73"/>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1000"/>
                                        <p:tgtEl>
                                          <p:spTgt spid="76"/>
                                        </p:tgtEl>
                                      </p:cBhvr>
                                    </p:animEffect>
                                  </p:childTnLst>
                                </p:cTn>
                              </p:par>
                              <p:par>
                                <p:cTn id="24" presetID="10" presetClass="entr" presetSubtype="0" fill="hold"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388875"/>
            <a:ext cx="8520600" cy="572700"/>
          </a:xfrm>
          <a:prstGeom prst="rect">
            <a:avLst/>
          </a:prstGeom>
        </p:spPr>
        <p:txBody>
          <a:bodyPr lIns="91425" tIns="91425" rIns="91425" bIns="91425" anchor="t" anchorCtr="0">
            <a:noAutofit/>
          </a:bodyPr>
          <a:lstStyle/>
          <a:p>
            <a:pPr lvl="0">
              <a:spcBef>
                <a:spcPts val="0"/>
              </a:spcBef>
              <a:buNone/>
            </a:pPr>
            <a:r>
              <a:rPr lang="en"/>
              <a:t>Student’s POV</a:t>
            </a:r>
          </a:p>
        </p:txBody>
      </p:sp>
      <p:sp>
        <p:nvSpPr>
          <p:cNvPr id="84" name="Shape 84"/>
          <p:cNvSpPr txBox="1">
            <a:spLocks noGrp="1"/>
          </p:cNvSpPr>
          <p:nvPr>
            <p:ph type="body" idx="1"/>
          </p:nvPr>
        </p:nvSpPr>
        <p:spPr>
          <a:xfrm>
            <a:off x="1042450" y="3691300"/>
            <a:ext cx="1582500" cy="57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2400" b="1">
                <a:solidFill>
                  <a:srgbClr val="000000"/>
                </a:solidFill>
              </a:rPr>
              <a:t>Un</a:t>
            </a:r>
            <a:r>
              <a:rPr lang="en" sz="2400">
                <a:solidFill>
                  <a:srgbClr val="000000"/>
                </a:solidFill>
              </a:rPr>
              <a:t>familiar</a:t>
            </a:r>
          </a:p>
        </p:txBody>
      </p:sp>
      <p:sp>
        <p:nvSpPr>
          <p:cNvPr id="85" name="Shape 85"/>
          <p:cNvSpPr txBox="1">
            <a:spLocks noGrp="1"/>
          </p:cNvSpPr>
          <p:nvPr>
            <p:ph type="body" idx="1"/>
          </p:nvPr>
        </p:nvSpPr>
        <p:spPr>
          <a:xfrm>
            <a:off x="4286325" y="3691300"/>
            <a:ext cx="1153800" cy="57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2400" b="1">
                <a:solidFill>
                  <a:srgbClr val="000000"/>
                </a:solidFill>
              </a:rPr>
              <a:t>Un</a:t>
            </a:r>
            <a:r>
              <a:rPr lang="en" sz="2400">
                <a:solidFill>
                  <a:srgbClr val="000000"/>
                </a:solidFill>
              </a:rPr>
              <a:t>fair</a:t>
            </a:r>
          </a:p>
        </p:txBody>
      </p:sp>
      <p:sp>
        <p:nvSpPr>
          <p:cNvPr id="86" name="Shape 86"/>
          <p:cNvSpPr txBox="1">
            <a:spLocks noGrp="1"/>
          </p:cNvSpPr>
          <p:nvPr>
            <p:ph type="body" idx="1"/>
          </p:nvPr>
        </p:nvSpPr>
        <p:spPr>
          <a:xfrm>
            <a:off x="6470025" y="3691300"/>
            <a:ext cx="2084400" cy="57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2400" b="1">
                <a:solidFill>
                  <a:srgbClr val="000000"/>
                </a:solidFill>
              </a:rPr>
              <a:t>Un</a:t>
            </a:r>
            <a:r>
              <a:rPr lang="en" sz="2400">
                <a:solidFill>
                  <a:srgbClr val="000000"/>
                </a:solidFill>
              </a:rPr>
              <a:t>favourable</a:t>
            </a:r>
          </a:p>
        </p:txBody>
      </p:sp>
      <p:pic>
        <p:nvPicPr>
          <p:cNvPr id="87" name="Shape 87"/>
          <p:cNvPicPr preferRelativeResize="0"/>
          <p:nvPr/>
        </p:nvPicPr>
        <p:blipFill>
          <a:blip r:embed="rId3">
            <a:alphaModFix/>
          </a:blip>
          <a:stretch>
            <a:fillRect/>
          </a:stretch>
        </p:blipFill>
        <p:spPr>
          <a:xfrm>
            <a:off x="4091012" y="1849937"/>
            <a:ext cx="1349124" cy="1443624"/>
          </a:xfrm>
          <a:prstGeom prst="rect">
            <a:avLst/>
          </a:prstGeom>
          <a:noFill/>
          <a:ln>
            <a:noFill/>
          </a:ln>
        </p:spPr>
      </p:pic>
      <p:pic>
        <p:nvPicPr>
          <p:cNvPr id="88" name="Shape 88"/>
          <p:cNvPicPr preferRelativeResize="0"/>
          <p:nvPr/>
        </p:nvPicPr>
        <p:blipFill>
          <a:blip r:embed="rId4">
            <a:alphaModFix/>
          </a:blip>
          <a:stretch>
            <a:fillRect/>
          </a:stretch>
        </p:blipFill>
        <p:spPr>
          <a:xfrm>
            <a:off x="6647046" y="1781896"/>
            <a:ext cx="1621449" cy="1720702"/>
          </a:xfrm>
          <a:prstGeom prst="rect">
            <a:avLst/>
          </a:prstGeom>
          <a:noFill/>
          <a:ln>
            <a:noFill/>
          </a:ln>
        </p:spPr>
      </p:pic>
      <p:grpSp>
        <p:nvGrpSpPr>
          <p:cNvPr id="89" name="Shape 89"/>
          <p:cNvGrpSpPr/>
          <p:nvPr/>
        </p:nvGrpSpPr>
        <p:grpSpPr>
          <a:xfrm>
            <a:off x="707421" y="1404425"/>
            <a:ext cx="2421603" cy="2237599"/>
            <a:chOff x="490871" y="1404425"/>
            <a:chExt cx="2421603" cy="2237599"/>
          </a:xfrm>
        </p:grpSpPr>
        <p:pic>
          <p:nvPicPr>
            <p:cNvPr id="90" name="Shape 90"/>
            <p:cNvPicPr preferRelativeResize="0"/>
            <p:nvPr/>
          </p:nvPicPr>
          <p:blipFill>
            <a:blip r:embed="rId5">
              <a:alphaModFix/>
            </a:blip>
            <a:stretch>
              <a:fillRect/>
            </a:stretch>
          </p:blipFill>
          <p:spPr>
            <a:xfrm>
              <a:off x="1874625" y="2556774"/>
              <a:ext cx="1037849" cy="1037849"/>
            </a:xfrm>
            <a:prstGeom prst="rect">
              <a:avLst/>
            </a:prstGeom>
            <a:noFill/>
            <a:ln>
              <a:noFill/>
            </a:ln>
          </p:spPr>
        </p:pic>
        <p:pic>
          <p:nvPicPr>
            <p:cNvPr id="91" name="Shape 91"/>
            <p:cNvPicPr preferRelativeResize="0"/>
            <p:nvPr/>
          </p:nvPicPr>
          <p:blipFill>
            <a:blip r:embed="rId6">
              <a:alphaModFix/>
            </a:blip>
            <a:stretch>
              <a:fillRect/>
            </a:stretch>
          </p:blipFill>
          <p:spPr>
            <a:xfrm>
              <a:off x="624149" y="1404425"/>
              <a:ext cx="1250478" cy="979024"/>
            </a:xfrm>
            <a:prstGeom prst="rect">
              <a:avLst/>
            </a:prstGeom>
            <a:noFill/>
            <a:ln>
              <a:noFill/>
            </a:ln>
          </p:spPr>
        </p:pic>
        <p:pic>
          <p:nvPicPr>
            <p:cNvPr id="92" name="Shape 92"/>
            <p:cNvPicPr preferRelativeResize="0"/>
            <p:nvPr/>
          </p:nvPicPr>
          <p:blipFill>
            <a:blip r:embed="rId7">
              <a:alphaModFix/>
            </a:blip>
            <a:stretch>
              <a:fillRect/>
            </a:stretch>
          </p:blipFill>
          <p:spPr>
            <a:xfrm>
              <a:off x="490871" y="2663000"/>
              <a:ext cx="979025" cy="9790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10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100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10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1000"/>
                                        <p:tgtEl>
                                          <p:spTgt spid="88"/>
                                        </p:tgtEl>
                                      </p:cBhvr>
                                    </p:animEffect>
                                  </p:childTnLst>
                                </p:cTn>
                              </p:par>
                              <p:par>
                                <p:cTn id="24" presetID="10" presetClass="entr" presetSubtype="0" fill="hold"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526350"/>
            <a:ext cx="4575900" cy="4090800"/>
          </a:xfrm>
          <a:prstGeom prst="rect">
            <a:avLst/>
          </a:prstGeom>
        </p:spPr>
        <p:txBody>
          <a:bodyPr lIns="91425" tIns="91425" rIns="91425" bIns="91425" anchor="ctr" anchorCtr="0">
            <a:noAutofit/>
          </a:bodyPr>
          <a:lstStyle/>
          <a:p>
            <a:pPr lvl="0">
              <a:spcBef>
                <a:spcPts val="0"/>
              </a:spcBef>
              <a:buNone/>
            </a:pPr>
            <a:r>
              <a:rPr lang="en"/>
              <a:t>Online Assessments</a:t>
            </a:r>
          </a:p>
        </p:txBody>
      </p:sp>
      <p:pic>
        <p:nvPicPr>
          <p:cNvPr id="98" name="Shape 98"/>
          <p:cNvPicPr preferRelativeResize="0"/>
          <p:nvPr/>
        </p:nvPicPr>
        <p:blipFill>
          <a:blip r:embed="rId3">
            <a:alphaModFix/>
          </a:blip>
          <a:stretch>
            <a:fillRect/>
          </a:stretch>
        </p:blipFill>
        <p:spPr>
          <a:xfrm>
            <a:off x="4810750" y="932100"/>
            <a:ext cx="3082025" cy="3279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Lecturer’s POV</a:t>
            </a:r>
          </a:p>
        </p:txBody>
      </p:sp>
      <p:sp>
        <p:nvSpPr>
          <p:cNvPr id="104" name="Shape 104"/>
          <p:cNvSpPr txBox="1">
            <a:spLocks noGrp="1"/>
          </p:cNvSpPr>
          <p:nvPr>
            <p:ph type="body" idx="1"/>
          </p:nvPr>
        </p:nvSpPr>
        <p:spPr>
          <a:xfrm>
            <a:off x="3649800" y="3924075"/>
            <a:ext cx="1844400" cy="572700"/>
          </a:xfrm>
          <a:prstGeom prst="rect">
            <a:avLst/>
          </a:prstGeom>
        </p:spPr>
        <p:txBody>
          <a:bodyPr lIns="91425" tIns="91425" rIns="91425" bIns="91425" anchor="t" anchorCtr="0">
            <a:noAutofit/>
          </a:bodyPr>
          <a:lstStyle/>
          <a:p>
            <a:pPr lvl="0" rtl="0">
              <a:spcBef>
                <a:spcPts val="0"/>
              </a:spcBef>
              <a:buNone/>
            </a:pPr>
            <a:r>
              <a:rPr lang="en" sz="2400">
                <a:solidFill>
                  <a:srgbClr val="000000"/>
                </a:solidFill>
              </a:rPr>
              <a:t>Challenging</a:t>
            </a:r>
          </a:p>
          <a:p>
            <a:pPr marL="0" marR="0" lvl="0" indent="0" algn="l" rtl="0">
              <a:lnSpc>
                <a:spcPct val="115000"/>
              </a:lnSpc>
              <a:spcBef>
                <a:spcPts val="0"/>
              </a:spcBef>
              <a:spcAft>
                <a:spcPts val="1600"/>
              </a:spcAft>
              <a:buNone/>
            </a:pPr>
            <a:endParaRPr>
              <a:solidFill>
                <a:srgbClr val="000000"/>
              </a:solidFill>
            </a:endParaRPr>
          </a:p>
        </p:txBody>
      </p:sp>
      <p:pic>
        <p:nvPicPr>
          <p:cNvPr id="105" name="Shape 105"/>
          <p:cNvPicPr preferRelativeResize="0"/>
          <p:nvPr/>
        </p:nvPicPr>
        <p:blipFill>
          <a:blip r:embed="rId3">
            <a:alphaModFix/>
          </a:blip>
          <a:stretch>
            <a:fillRect/>
          </a:stretch>
        </p:blipFill>
        <p:spPr>
          <a:xfrm>
            <a:off x="5231762" y="1769324"/>
            <a:ext cx="2042599" cy="2042599"/>
          </a:xfrm>
          <a:prstGeom prst="rect">
            <a:avLst/>
          </a:prstGeom>
          <a:noFill/>
          <a:ln>
            <a:noFill/>
          </a:ln>
        </p:spPr>
      </p:pic>
      <p:grpSp>
        <p:nvGrpSpPr>
          <p:cNvPr id="106" name="Shape 106"/>
          <p:cNvGrpSpPr/>
          <p:nvPr/>
        </p:nvGrpSpPr>
        <p:grpSpPr>
          <a:xfrm>
            <a:off x="2900814" y="1554199"/>
            <a:ext cx="2042600" cy="1749549"/>
            <a:chOff x="4629251" y="557936"/>
            <a:chExt cx="2042600" cy="1749549"/>
          </a:xfrm>
        </p:grpSpPr>
        <p:pic>
          <p:nvPicPr>
            <p:cNvPr id="107" name="Shape 107"/>
            <p:cNvPicPr preferRelativeResize="0"/>
            <p:nvPr/>
          </p:nvPicPr>
          <p:blipFill>
            <a:blip r:embed="rId4">
              <a:alphaModFix/>
            </a:blip>
            <a:stretch>
              <a:fillRect/>
            </a:stretch>
          </p:blipFill>
          <p:spPr>
            <a:xfrm>
              <a:off x="4629251" y="862813"/>
              <a:ext cx="2042600" cy="1139776"/>
            </a:xfrm>
            <a:prstGeom prst="rect">
              <a:avLst/>
            </a:prstGeom>
            <a:noFill/>
            <a:ln>
              <a:noFill/>
            </a:ln>
          </p:spPr>
        </p:pic>
        <p:pic>
          <p:nvPicPr>
            <p:cNvPr id="108" name="Shape 108"/>
            <p:cNvPicPr preferRelativeResize="0"/>
            <p:nvPr/>
          </p:nvPicPr>
          <p:blipFill>
            <a:blip r:embed="rId5">
              <a:alphaModFix/>
            </a:blip>
            <a:stretch>
              <a:fillRect/>
            </a:stretch>
          </p:blipFill>
          <p:spPr>
            <a:xfrm>
              <a:off x="4775775" y="557936"/>
              <a:ext cx="1749549" cy="1749549"/>
            </a:xfrm>
            <a:prstGeom prst="rect">
              <a:avLst/>
            </a:prstGeom>
            <a:noFill/>
            <a:ln>
              <a:noFill/>
            </a:ln>
          </p:spPr>
        </p:pic>
      </p:grpSp>
      <p:pic>
        <p:nvPicPr>
          <p:cNvPr id="109" name="Shape 109"/>
          <p:cNvPicPr preferRelativeResize="0"/>
          <p:nvPr/>
        </p:nvPicPr>
        <p:blipFill>
          <a:blip r:embed="rId6">
            <a:alphaModFix/>
          </a:blip>
          <a:stretch>
            <a:fillRect/>
          </a:stretch>
        </p:blipFill>
        <p:spPr>
          <a:xfrm flipH="1">
            <a:off x="640039" y="1657162"/>
            <a:ext cx="1885948" cy="2266916"/>
          </a:xfrm>
          <a:prstGeom prst="rect">
            <a:avLst/>
          </a:prstGeom>
          <a:noFill/>
          <a:ln>
            <a:noFill/>
          </a:ln>
        </p:spPr>
      </p:pic>
      <p:cxnSp>
        <p:nvCxnSpPr>
          <p:cNvPr id="110" name="Shape 110"/>
          <p:cNvCxnSpPr>
            <a:stCxn id="109" idx="0"/>
            <a:endCxn id="108" idx="0"/>
          </p:cNvCxnSpPr>
          <p:nvPr/>
        </p:nvCxnSpPr>
        <p:spPr>
          <a:xfrm rot="-5400000">
            <a:off x="2701113" y="436162"/>
            <a:ext cx="102900" cy="2339100"/>
          </a:xfrm>
          <a:prstGeom prst="curvedConnector3">
            <a:avLst>
              <a:gd name="adj1" fmla="val 424781"/>
            </a:avLst>
          </a:prstGeom>
          <a:noFill/>
          <a:ln w="38100" cap="flat" cmpd="sng">
            <a:solidFill>
              <a:schemeClr val="dk2"/>
            </a:solidFill>
            <a:prstDash val="lgDash"/>
            <a:round/>
            <a:headEnd type="none" w="lg" len="lg"/>
            <a:tailEnd type="none" w="lg" len="lg"/>
          </a:ln>
        </p:spPr>
      </p:cxnSp>
      <p:cxnSp>
        <p:nvCxnSpPr>
          <p:cNvPr id="111" name="Shape 111"/>
          <p:cNvCxnSpPr>
            <a:stCxn id="108" idx="0"/>
            <a:endCxn id="112" idx="0"/>
          </p:cNvCxnSpPr>
          <p:nvPr/>
        </p:nvCxnSpPr>
        <p:spPr>
          <a:xfrm rot="-5400000" flipH="1">
            <a:off x="6054662" y="-578350"/>
            <a:ext cx="600" cy="4265699"/>
          </a:xfrm>
          <a:prstGeom prst="curvedConnector3">
            <a:avLst>
              <a:gd name="adj1" fmla="val -73166516"/>
            </a:avLst>
          </a:prstGeom>
          <a:noFill/>
          <a:ln w="38100" cap="flat" cmpd="sng">
            <a:solidFill>
              <a:schemeClr val="dk2"/>
            </a:solidFill>
            <a:prstDash val="lgDash"/>
            <a:round/>
            <a:headEnd type="none" w="lg" len="lg"/>
            <a:tailEnd type="none" w="lg" len="lg"/>
          </a:ln>
        </p:spPr>
      </p:cxnSp>
      <p:pic>
        <p:nvPicPr>
          <p:cNvPr id="113" name="Shape 113"/>
          <p:cNvPicPr preferRelativeResize="0"/>
          <p:nvPr/>
        </p:nvPicPr>
        <p:blipFill>
          <a:blip r:embed="rId3">
            <a:alphaModFix/>
          </a:blip>
          <a:stretch>
            <a:fillRect/>
          </a:stretch>
        </p:blipFill>
        <p:spPr>
          <a:xfrm>
            <a:off x="6778449" y="1657174"/>
            <a:ext cx="1165799" cy="1165799"/>
          </a:xfrm>
          <a:prstGeom prst="rect">
            <a:avLst/>
          </a:prstGeom>
          <a:noFill/>
          <a:ln>
            <a:noFill/>
          </a:ln>
        </p:spPr>
      </p:pic>
      <p:pic>
        <p:nvPicPr>
          <p:cNvPr id="112" name="Shape 112"/>
          <p:cNvPicPr preferRelativeResize="0"/>
          <p:nvPr/>
        </p:nvPicPr>
        <p:blipFill>
          <a:blip r:embed="rId3">
            <a:alphaModFix/>
          </a:blip>
          <a:stretch>
            <a:fillRect/>
          </a:stretch>
        </p:blipFill>
        <p:spPr>
          <a:xfrm>
            <a:off x="7841150" y="1554200"/>
            <a:ext cx="693250" cy="693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1000"/>
                                        <p:tgtEl>
                                          <p:spTgt spid="106"/>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1000"/>
                                        <p:tgtEl>
                                          <p:spTgt spid="109"/>
                                        </p:tgtEl>
                                      </p:cBhvr>
                                    </p:animEffect>
                                  </p:childTnLst>
                                </p:cTn>
                              </p:par>
                              <p:par>
                                <p:cTn id="14" presetID="10" presetClass="entr" presetSubtype="0" fill="hold"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fade">
                                      <p:cBhvr>
                                        <p:cTn id="16" dur="1000"/>
                                        <p:tgtEl>
                                          <p:spTgt spid="110"/>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1000"/>
                                        <p:tgtEl>
                                          <p:spTgt spid="111"/>
                                        </p:tgtEl>
                                      </p:cBhvr>
                                    </p:animEffect>
                                  </p:childTnLst>
                                </p:cTn>
                              </p:par>
                              <p:par>
                                <p:cTn id="20" presetID="10" presetClass="entr" presetSubtype="0" fill="hold" nodeType="with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1000"/>
                                        <p:tgtEl>
                                          <p:spTgt spid="113"/>
                                        </p:tgtEl>
                                      </p:cBhvr>
                                    </p:animEffect>
                                  </p:childTnLst>
                                </p:cTn>
                              </p:par>
                              <p:par>
                                <p:cTn id="23" presetID="10"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90250" y="526350"/>
            <a:ext cx="5797500" cy="4090800"/>
          </a:xfrm>
          <a:prstGeom prst="rect">
            <a:avLst/>
          </a:prstGeom>
        </p:spPr>
        <p:txBody>
          <a:bodyPr lIns="91425" tIns="91425" rIns="91425" bIns="91425" anchor="ctr" anchorCtr="0">
            <a:noAutofit/>
          </a:bodyPr>
          <a:lstStyle/>
          <a:p>
            <a:pPr lvl="0">
              <a:spcBef>
                <a:spcPts val="0"/>
              </a:spcBef>
              <a:buNone/>
            </a:pPr>
            <a:r>
              <a:rPr lang="en"/>
              <a:t>Controlled Environment</a:t>
            </a:r>
          </a:p>
        </p:txBody>
      </p:sp>
      <p:pic>
        <p:nvPicPr>
          <p:cNvPr id="119" name="Shape 119"/>
          <p:cNvPicPr preferRelativeResize="0"/>
          <p:nvPr/>
        </p:nvPicPr>
        <p:blipFill>
          <a:blip r:embed="rId3">
            <a:alphaModFix/>
          </a:blip>
          <a:stretch>
            <a:fillRect/>
          </a:stretch>
        </p:blipFill>
        <p:spPr>
          <a:xfrm>
            <a:off x="4942824" y="1128962"/>
            <a:ext cx="3140025" cy="314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2"/>
          </p:nvPr>
        </p:nvSpPr>
        <p:spPr>
          <a:xfrm>
            <a:off x="4911300" y="682600"/>
            <a:ext cx="3921000" cy="1876500"/>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sz="2400">
                <a:solidFill>
                  <a:srgbClr val="FFFFFF"/>
                </a:solidFill>
              </a:rPr>
              <a:t>While preventing students from cheating by:</a:t>
            </a:r>
          </a:p>
          <a:p>
            <a:pPr lvl="0">
              <a:spcBef>
                <a:spcPts val="0"/>
              </a:spcBef>
              <a:buNone/>
            </a:pPr>
            <a:endParaRPr/>
          </a:p>
        </p:txBody>
      </p:sp>
      <p:sp>
        <p:nvSpPr>
          <p:cNvPr id="125" name="Shape 125"/>
          <p:cNvSpPr txBox="1">
            <a:spLocks noGrp="1"/>
          </p:cNvSpPr>
          <p:nvPr>
            <p:ph type="title"/>
          </p:nvPr>
        </p:nvSpPr>
        <p:spPr>
          <a:xfrm>
            <a:off x="311700" y="430875"/>
            <a:ext cx="8520600" cy="572700"/>
          </a:xfrm>
          <a:prstGeom prst="rect">
            <a:avLst/>
          </a:prstGeom>
        </p:spPr>
        <p:txBody>
          <a:bodyPr lIns="91425" tIns="91425" rIns="91425" bIns="91425" anchor="b" anchorCtr="0">
            <a:noAutofit/>
          </a:bodyPr>
          <a:lstStyle/>
          <a:p>
            <a:pPr lvl="0" algn="l" rtl="0">
              <a:spcBef>
                <a:spcPts val="0"/>
              </a:spcBef>
              <a:buNone/>
            </a:pPr>
            <a:r>
              <a:rPr lang="en"/>
              <a:t>Objectives</a:t>
            </a:r>
          </a:p>
        </p:txBody>
      </p:sp>
      <p:grpSp>
        <p:nvGrpSpPr>
          <p:cNvPr id="126" name="Shape 126"/>
          <p:cNvGrpSpPr/>
          <p:nvPr/>
        </p:nvGrpSpPr>
        <p:grpSpPr>
          <a:xfrm>
            <a:off x="5290761" y="2084150"/>
            <a:ext cx="1403259" cy="1420022"/>
            <a:chOff x="5120325" y="1816950"/>
            <a:chExt cx="1707960" cy="1707990"/>
          </a:xfrm>
        </p:grpSpPr>
        <p:pic>
          <p:nvPicPr>
            <p:cNvPr id="127" name="Shape 127"/>
            <p:cNvPicPr preferRelativeResize="0"/>
            <p:nvPr/>
          </p:nvPicPr>
          <p:blipFill>
            <a:blip r:embed="rId3">
              <a:alphaModFix/>
            </a:blip>
            <a:stretch>
              <a:fillRect/>
            </a:stretch>
          </p:blipFill>
          <p:spPr>
            <a:xfrm>
              <a:off x="5120325" y="1816950"/>
              <a:ext cx="1707960" cy="1707990"/>
            </a:xfrm>
            <a:prstGeom prst="rect">
              <a:avLst/>
            </a:prstGeom>
            <a:noFill/>
            <a:ln>
              <a:noFill/>
            </a:ln>
          </p:spPr>
        </p:pic>
        <p:pic>
          <p:nvPicPr>
            <p:cNvPr id="128" name="Shape 128"/>
            <p:cNvPicPr preferRelativeResize="0"/>
            <p:nvPr/>
          </p:nvPicPr>
          <p:blipFill>
            <a:blip r:embed="rId4">
              <a:alphaModFix/>
            </a:blip>
            <a:stretch>
              <a:fillRect/>
            </a:stretch>
          </p:blipFill>
          <p:spPr>
            <a:xfrm>
              <a:off x="5480802" y="1938524"/>
              <a:ext cx="987000" cy="987000"/>
            </a:xfrm>
            <a:prstGeom prst="rect">
              <a:avLst/>
            </a:prstGeom>
            <a:noFill/>
            <a:ln>
              <a:noFill/>
            </a:ln>
          </p:spPr>
        </p:pic>
      </p:grpSp>
      <p:pic>
        <p:nvPicPr>
          <p:cNvPr id="129" name="Shape 129"/>
          <p:cNvPicPr preferRelativeResize="0"/>
          <p:nvPr/>
        </p:nvPicPr>
        <p:blipFill>
          <a:blip r:embed="rId5">
            <a:alphaModFix/>
          </a:blip>
          <a:stretch>
            <a:fillRect/>
          </a:stretch>
        </p:blipFill>
        <p:spPr>
          <a:xfrm>
            <a:off x="7030549" y="3270849"/>
            <a:ext cx="1403275" cy="1269167"/>
          </a:xfrm>
          <a:prstGeom prst="rect">
            <a:avLst/>
          </a:prstGeom>
          <a:noFill/>
          <a:ln>
            <a:noFill/>
          </a:ln>
        </p:spPr>
      </p:pic>
      <p:sp>
        <p:nvSpPr>
          <p:cNvPr id="130" name="Shape 130"/>
          <p:cNvSpPr/>
          <p:nvPr/>
        </p:nvSpPr>
        <p:spPr>
          <a:xfrm>
            <a:off x="4805700" y="4353950"/>
            <a:ext cx="1074900" cy="5727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666666"/>
              </a:solidFill>
            </a:endParaRPr>
          </a:p>
        </p:txBody>
      </p:sp>
      <p:sp>
        <p:nvSpPr>
          <p:cNvPr id="131" name="Shape 131"/>
          <p:cNvSpPr txBox="1"/>
          <p:nvPr/>
        </p:nvSpPr>
        <p:spPr>
          <a:xfrm>
            <a:off x="311700" y="1542559"/>
            <a:ext cx="3921000" cy="2899500"/>
          </a:xfrm>
          <a:prstGeom prst="rect">
            <a:avLst/>
          </a:prstGeom>
          <a:noFill/>
          <a:ln>
            <a:noFill/>
          </a:ln>
        </p:spPr>
        <p:txBody>
          <a:bodyPr lIns="91425" tIns="91425" rIns="91425" bIns="91425" anchor="t" anchorCtr="0">
            <a:noAutofit/>
          </a:bodyPr>
          <a:lstStyle/>
          <a:p>
            <a:pPr lvl="0" algn="ctr">
              <a:spcBef>
                <a:spcPts val="0"/>
              </a:spcBef>
              <a:buNone/>
            </a:pPr>
            <a:r>
              <a:rPr lang="en" sz="3000">
                <a:latin typeface="Proxima Nova"/>
                <a:ea typeface="Proxima Nova"/>
                <a:cs typeface="Proxima Nova"/>
                <a:sym typeface="Proxima Nova"/>
              </a:rPr>
              <a:t>Allow </a:t>
            </a:r>
            <a:r>
              <a:rPr lang="en" sz="3000" b="1">
                <a:latin typeface="Proxima Nova"/>
                <a:ea typeface="Proxima Nova"/>
                <a:cs typeface="Proxima Nova"/>
                <a:sym typeface="Proxima Nova"/>
              </a:rPr>
              <a:t>online assessments</a:t>
            </a:r>
            <a:r>
              <a:rPr lang="en" sz="3000">
                <a:latin typeface="Proxima Nova"/>
                <a:ea typeface="Proxima Nova"/>
                <a:cs typeface="Proxima Nova"/>
                <a:sym typeface="Proxima Nova"/>
              </a:rPr>
              <a:t> to be conducted on the student’s </a:t>
            </a:r>
            <a:r>
              <a:rPr lang="en" sz="3000" b="1">
                <a:latin typeface="Proxima Nova"/>
                <a:ea typeface="Proxima Nova"/>
                <a:cs typeface="Proxima Nova"/>
                <a:sym typeface="Proxima Nova"/>
              </a:rPr>
              <a:t>personal notebook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10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691" y="1175621"/>
            <a:ext cx="8520600" cy="1917900"/>
          </a:xfrm>
          <a:prstGeom prst="rect">
            <a:avLst/>
          </a:prstGeom>
        </p:spPr>
        <p:txBody>
          <a:bodyPr lIns="91425" tIns="91425" rIns="91425" bIns="91425" anchor="ctr" anchorCtr="0">
            <a:noAutofit/>
          </a:bodyPr>
          <a:lstStyle/>
          <a:p>
            <a:pPr lvl="0">
              <a:spcBef>
                <a:spcPts val="0"/>
              </a:spcBef>
              <a:buNone/>
            </a:pPr>
            <a:r>
              <a:rPr lang="en" sz="9600"/>
              <a:t>Solutions</a:t>
            </a:r>
          </a:p>
          <a:p>
            <a:pPr lvl="0" rtl="0">
              <a:spcBef>
                <a:spcPts val="0"/>
              </a:spcBef>
              <a:buNone/>
            </a:pPr>
            <a:r>
              <a:rPr lang="en" sz="2400"/>
              <a:t>to prevent students from cheating</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2063</Words>
  <Application>Microsoft Office PowerPoint</Application>
  <PresentationFormat>On-screen Show (16:9)</PresentationFormat>
  <Paragraphs>187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Proxima Nova</vt:lpstr>
      <vt:lpstr>Arial</vt:lpstr>
      <vt:lpstr>Spearmint</vt:lpstr>
      <vt:lpstr>Secured-T</vt:lpstr>
      <vt:lpstr>Table of Content</vt:lpstr>
      <vt:lpstr>Background</vt:lpstr>
      <vt:lpstr>Student’s POV</vt:lpstr>
      <vt:lpstr>Online Assessments</vt:lpstr>
      <vt:lpstr>Lecturer’s POV</vt:lpstr>
      <vt:lpstr>Controlled Environment</vt:lpstr>
      <vt:lpstr>Objectives</vt:lpstr>
      <vt:lpstr>Solutions to prevent students from cheating</vt:lpstr>
      <vt:lpstr>Existing Solutions</vt:lpstr>
      <vt:lpstr>Network Environment</vt:lpstr>
      <vt:lpstr>Possible Solutions</vt:lpstr>
      <vt:lpstr>What we promise to deliver</vt:lpstr>
      <vt:lpstr>PowerPoint Presentation</vt:lpstr>
      <vt:lpstr>Timeline</vt:lpstr>
      <vt:lpstr>Q &amp; A</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Secured-T</dc:title>
  <cp:lastModifiedBy>Xin Li</cp:lastModifiedBy>
  <cp:revision>1</cp:revision>
  <dcterms:modified xsi:type="dcterms:W3CDTF">2017-08-17T04:19:20Z</dcterms:modified>
</cp:coreProperties>
</file>