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5" autoAdjust="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FBDD-E9DC-46D2-9B96-D15E470F179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0F2B-32EB-4AC7-BCF3-A7DC26D77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I&amp;%23039_m%20Misbehaving.wa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895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BANKING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3" name="I&amp;#039_m Misbehaving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What’s next?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133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1677412"/>
            <a:ext cx="7543800" cy="34163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 video covered basic banking.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Refer to more banking videos: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Banking - ATMs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Internet Banking/Mobile Banking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Banking - Deposits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8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bank?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2743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1400" y="838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place where: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143000" y="1600200"/>
            <a:ext cx="1447800" cy="1611086"/>
            <a:chOff x="1143000" y="1600200"/>
            <a:chExt cx="1447800" cy="1611086"/>
          </a:xfrm>
        </p:grpSpPr>
        <p:pic>
          <p:nvPicPr>
            <p:cNvPr id="8" name="Picture 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971800" y="22098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can keep your money safe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GH7W9ZK3\nicubunu_Lo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838200" cy="1086807"/>
          </a:xfrm>
          <a:prstGeom prst="rect">
            <a:avLst/>
          </a:prstGeom>
          <a:noFill/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5072743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800600"/>
            <a:ext cx="1447800" cy="1034143"/>
          </a:xfrm>
          <a:prstGeom prst="rect">
            <a:avLst/>
          </a:prstGeom>
        </p:spPr>
      </p:pic>
      <p:pic>
        <p:nvPicPr>
          <p:cNvPr id="19" name="Picture 18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495800"/>
            <a:ext cx="1447800" cy="1034143"/>
          </a:xfrm>
          <a:prstGeom prst="rect">
            <a:avLst/>
          </a:prstGeom>
        </p:spPr>
      </p:pic>
      <p:pic>
        <p:nvPicPr>
          <p:cNvPr id="20" name="Picture 19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4191000"/>
            <a:ext cx="1447800" cy="1034143"/>
          </a:xfrm>
          <a:prstGeom prst="rect">
            <a:avLst/>
          </a:prstGeom>
        </p:spPr>
      </p:pic>
      <p:pic>
        <p:nvPicPr>
          <p:cNvPr id="21" name="Picture 20" descr="bundles-of-money-clipart-4.png"/>
          <p:cNvPicPr>
            <a:picLocks noChangeAspect="1"/>
          </p:cNvPicPr>
          <p:nvPr/>
        </p:nvPicPr>
        <p:blipFill>
          <a:blip r:embed="rId2" cstate="print"/>
          <a:srcRect t="17143" b="11429"/>
          <a:stretch>
            <a:fillRect/>
          </a:stretch>
        </p:blipFill>
        <p:spPr>
          <a:xfrm>
            <a:off x="1143000" y="3886200"/>
            <a:ext cx="1447800" cy="103414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71800" y="46482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Your money can grow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0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1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chooroki bavdi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66762"/>
            <a:ext cx="3581400" cy="287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Why do we need banks?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038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keep the money we earn safe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539746"/>
            <a:ext cx="5867400" cy="508254"/>
            <a:chOff x="5562600" y="4978146"/>
            <a:chExt cx="5867400" cy="508254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grow our money through interest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3301746"/>
            <a:ext cx="7696200" cy="508254"/>
            <a:chOff x="5562600" y="4978146"/>
            <a:chExt cx="7696200" cy="508254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account for all incoming and outgoing money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1777746"/>
            <a:ext cx="4800600" cy="461665"/>
            <a:chOff x="5562600" y="3810000"/>
            <a:chExt cx="4800600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get into the habit of saving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457200" y="4063746"/>
            <a:ext cx="7696200" cy="508254"/>
            <a:chOff x="5562600" y="4978146"/>
            <a:chExt cx="7696200" cy="508254"/>
          </a:xfrm>
        </p:grpSpPr>
        <p:sp>
          <p:nvSpPr>
            <p:cNvPr id="28" name="TextBox 27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avoid risk of chit funds and </a:t>
              </a:r>
              <a:r>
                <a:rPr lang="en-US" sz="2400" b="1" dirty="0" err="1" smtClean="0">
                  <a:latin typeface="Arial" pitchFamily="34" charset="0"/>
                  <a:cs typeface="Arial" pitchFamily="34" charset="0"/>
                </a:rPr>
                <a:t>Sahukars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457200" y="4825746"/>
            <a:ext cx="7696200" cy="508254"/>
            <a:chOff x="5562600" y="4978146"/>
            <a:chExt cx="7696200" cy="508254"/>
          </a:xfrm>
        </p:grpSpPr>
        <p:sp>
          <p:nvSpPr>
            <p:cNvPr id="31" name="TextBox 30"/>
            <p:cNvSpPr txBox="1"/>
            <p:nvPr/>
          </p:nvSpPr>
          <p:spPr>
            <a:xfrm>
              <a:off x="5867400" y="5024735"/>
              <a:ext cx="73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To avail of loans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pic>
        <p:nvPicPr>
          <p:cNvPr id="37" name="Picture 36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878405"/>
            <a:ext cx="1295400" cy="951881"/>
          </a:xfrm>
          <a:prstGeom prst="rect">
            <a:avLst/>
          </a:prstGeom>
        </p:spPr>
      </p:pic>
      <p:pic>
        <p:nvPicPr>
          <p:cNvPr id="38" name="Picture 37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627909"/>
            <a:ext cx="1295400" cy="951881"/>
          </a:xfrm>
          <a:prstGeom prst="rect">
            <a:avLst/>
          </a:prstGeom>
        </p:spPr>
      </p:pic>
      <p:pic>
        <p:nvPicPr>
          <p:cNvPr id="39" name="Picture 38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5867400" y="1347355"/>
            <a:ext cx="1295400" cy="951881"/>
          </a:xfrm>
          <a:prstGeom prst="rect">
            <a:avLst/>
          </a:prstGeom>
        </p:spPr>
      </p:pic>
      <p:pic>
        <p:nvPicPr>
          <p:cNvPr id="41" name="Picture 40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2177143"/>
            <a:ext cx="1447800" cy="1034143"/>
          </a:xfrm>
          <a:prstGeom prst="rect">
            <a:avLst/>
          </a:prstGeom>
        </p:spPr>
      </p:pic>
      <p:pic>
        <p:nvPicPr>
          <p:cNvPr id="42" name="Picture 41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905000"/>
            <a:ext cx="1447800" cy="1034143"/>
          </a:xfrm>
          <a:prstGeom prst="rect">
            <a:avLst/>
          </a:prstGeom>
        </p:spPr>
      </p:pic>
      <p:pic>
        <p:nvPicPr>
          <p:cNvPr id="43" name="Picture 42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600200"/>
            <a:ext cx="1447800" cy="1034143"/>
          </a:xfrm>
          <a:prstGeom prst="rect">
            <a:avLst/>
          </a:prstGeom>
        </p:spPr>
      </p:pic>
      <p:pic>
        <p:nvPicPr>
          <p:cNvPr id="44" name="Picture 43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1295400"/>
            <a:ext cx="1447800" cy="1034143"/>
          </a:xfrm>
          <a:prstGeom prst="rect">
            <a:avLst/>
          </a:prstGeom>
        </p:spPr>
      </p:pic>
      <p:pic>
        <p:nvPicPr>
          <p:cNvPr id="45" name="Picture 44" descr="bundles-of-money-clipart-4.png"/>
          <p:cNvPicPr>
            <a:picLocks noChangeAspect="1"/>
          </p:cNvPicPr>
          <p:nvPr/>
        </p:nvPicPr>
        <p:blipFill>
          <a:blip r:embed="rId4" cstate="print"/>
          <a:srcRect t="17143" b="11429"/>
          <a:stretch>
            <a:fillRect/>
          </a:stretch>
        </p:blipFill>
        <p:spPr>
          <a:xfrm>
            <a:off x="6324600" y="990600"/>
            <a:ext cx="1447800" cy="1034143"/>
          </a:xfrm>
          <a:prstGeom prst="rect">
            <a:avLst/>
          </a:prstGeom>
        </p:spPr>
      </p:pic>
      <p:pic>
        <p:nvPicPr>
          <p:cNvPr id="46" name="Picture 45" descr="clip_image0212.jpg"/>
          <p:cNvPicPr>
            <a:picLocks noChangeAspect="1"/>
          </p:cNvPicPr>
          <p:nvPr/>
        </p:nvPicPr>
        <p:blipFill>
          <a:blip r:embed="rId5"/>
          <a:srcRect t="53465"/>
          <a:stretch>
            <a:fillRect/>
          </a:stretch>
        </p:blipFill>
        <p:spPr>
          <a:xfrm>
            <a:off x="457200" y="3962400"/>
            <a:ext cx="8039911" cy="2743200"/>
          </a:xfrm>
          <a:prstGeom prst="rect">
            <a:avLst/>
          </a:prstGeom>
        </p:spPr>
      </p:pic>
      <p:pic>
        <p:nvPicPr>
          <p:cNvPr id="2050" name="Picture 2" descr="C:\Users\abcd\AppData\Local\Microsoft\Windows\Temporary Internet Files\Content.IE5\ERPMI23B\1280px-Xmark01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1905000"/>
            <a:ext cx="2524283" cy="1784747"/>
          </a:xfrm>
          <a:prstGeom prst="rect">
            <a:avLst/>
          </a:prstGeom>
          <a:noFill/>
        </p:spPr>
      </p:pic>
      <p:pic>
        <p:nvPicPr>
          <p:cNvPr id="49" name="Picture 48" descr="17.jpg"/>
          <p:cNvPicPr>
            <a:picLocks noChangeAspect="1"/>
          </p:cNvPicPr>
          <p:nvPr/>
        </p:nvPicPr>
        <p:blipFill>
          <a:blip r:embed="rId7" cstate="print"/>
          <a:srcRect t="22698" b="28664"/>
          <a:stretch>
            <a:fillRect/>
          </a:stretch>
        </p:blipFill>
        <p:spPr>
          <a:xfrm rot="21148712">
            <a:off x="4127026" y="4857626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" name="Picture 49" descr="images.png"/>
          <p:cNvPicPr>
            <a:picLocks noChangeAspect="1"/>
          </p:cNvPicPr>
          <p:nvPr/>
        </p:nvPicPr>
        <p:blipFill>
          <a:blip r:embed="rId8"/>
          <a:srcRect t="14222" b="14667"/>
          <a:stretch>
            <a:fillRect/>
          </a:stretch>
        </p:blipFill>
        <p:spPr>
          <a:xfrm rot="624833">
            <a:off x="6380711" y="4886367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 descr="Sahukar.jpg"/>
          <p:cNvPicPr>
            <a:picLocks noChangeAspect="1"/>
          </p:cNvPicPr>
          <p:nvPr/>
        </p:nvPicPr>
        <p:blipFill>
          <a:blip r:embed="rId9"/>
          <a:srcRect l="7410" r="24661"/>
          <a:stretch>
            <a:fillRect/>
          </a:stretch>
        </p:blipFill>
        <p:spPr>
          <a:xfrm>
            <a:off x="5506317" y="1046015"/>
            <a:ext cx="3561483" cy="2819400"/>
          </a:xfrm>
          <a:prstGeom prst="rect">
            <a:avLst/>
          </a:prstGeom>
        </p:spPr>
      </p:pic>
    </p:spTree>
  </p:cSld>
  <p:clrMapOvr>
    <a:masterClrMapping/>
  </p:clrMapOvr>
  <p:transition advTm="348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9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7.40741E-7 L 0.22083 0.1342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7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90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04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are the types of bank accounts?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324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2"/>
            <a:endCxn id="7" idx="0"/>
          </p:cNvCxnSpPr>
          <p:nvPr/>
        </p:nvCxnSpPr>
        <p:spPr>
          <a:xfrm rot="5400000">
            <a:off x="2554933" y="192732"/>
            <a:ext cx="1367135" cy="20574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8" idx="0"/>
          </p:cNvCxnSpPr>
          <p:nvPr/>
        </p:nvCxnSpPr>
        <p:spPr>
          <a:xfrm rot="16200000" flipH="1">
            <a:off x="4650433" y="154632"/>
            <a:ext cx="1367135" cy="21336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90600" y="1905000"/>
            <a:ext cx="2438400" cy="914400"/>
            <a:chOff x="990600" y="1905000"/>
            <a:chExt cx="24384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2133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Savings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1600" y="1905000"/>
            <a:ext cx="2438400" cy="914400"/>
            <a:chOff x="5181600" y="1905000"/>
            <a:chExt cx="2438400" cy="914400"/>
          </a:xfrm>
        </p:grpSpPr>
        <p:sp>
          <p:nvSpPr>
            <p:cNvPr id="8" name="Rounded Rectangle 7"/>
            <p:cNvSpPr/>
            <p:nvPr/>
          </p:nvSpPr>
          <p:spPr>
            <a:xfrm>
              <a:off x="5181600" y="1905000"/>
              <a:ext cx="2438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2133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Current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2000" y="31242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For Individuals to deposit savings and use when required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29200" y="3124200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For Businesses to handle large number of transactions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do I need to open a bank account?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705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Identity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457200" y="4267200"/>
            <a:ext cx="5867400" cy="508254"/>
            <a:chOff x="5562600" y="4978146"/>
            <a:chExt cx="5867400" cy="508254"/>
          </a:xfrm>
        </p:grpSpPr>
        <p:sp>
          <p:nvSpPr>
            <p:cNvPr id="13" name="TextBox 12"/>
            <p:cNvSpPr txBox="1"/>
            <p:nvPr/>
          </p:nvSpPr>
          <p:spPr>
            <a:xfrm>
              <a:off x="5867400" y="50247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Signature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457200" y="2615946"/>
            <a:ext cx="4800600" cy="461665"/>
            <a:chOff x="5562600" y="3810000"/>
            <a:chExt cx="48006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Proof of Address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are who you say you are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33483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You live where you say you live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5341203"/>
            <a:ext cx="754380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Any document that covers the above needs to be submitted to the bank to get your bank account!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676400" y="1752600"/>
            <a:ext cx="5916706" cy="3352800"/>
            <a:chOff x="914400" y="1371600"/>
            <a:chExt cx="5916706" cy="3352800"/>
          </a:xfrm>
        </p:grpSpPr>
        <p:sp>
          <p:nvSpPr>
            <p:cNvPr id="23" name="Rounded Rectangle 22"/>
            <p:cNvSpPr/>
            <p:nvPr/>
          </p:nvSpPr>
          <p:spPr>
            <a:xfrm rot="20734142">
              <a:off x="1027117" y="1898814"/>
              <a:ext cx="5737991" cy="22425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pproved-29149_960_7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1371600"/>
              <a:ext cx="5916706" cy="33528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Age Limit for Bank Account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0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895600"/>
            <a:ext cx="2399351" cy="2209800"/>
          </a:xfrm>
          <a:prstGeom prst="rect">
            <a:avLst/>
          </a:prstGeom>
        </p:spPr>
      </p:pic>
      <p:pic>
        <p:nvPicPr>
          <p:cNvPr id="9" name="Picture 8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838200"/>
            <a:ext cx="2369931" cy="5638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1" name="Oval Callout 10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want to open a bank account in my 3 year old daughter’s name. Is that allowed?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3657600" y="4953000"/>
            <a:ext cx="2743200" cy="170267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6019800" y="49530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You can create a MINOR account. You only need her Birth Certificate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2990671"/>
            <a:ext cx="75438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There is no upper age limit for opening a bank account. It can be opened once a person has a birth certificate and used for their lifetime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99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2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4" presetClass="entr" presetSubtype="0" fill="hold" grpId="1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are joint bank accounts?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029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Kele ka Chhilka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334106"/>
            <a:ext cx="3505200" cy="3523894"/>
          </a:xfrm>
          <a:prstGeom prst="rect">
            <a:avLst/>
          </a:prstGeom>
        </p:spPr>
      </p:pic>
      <p:pic>
        <p:nvPicPr>
          <p:cNvPr id="10" name="Picture 9" descr="G-Priya-Final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581400" cy="564795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810000" y="685800"/>
            <a:ext cx="4495800" cy="1752600"/>
            <a:chOff x="4114800" y="838200"/>
            <a:chExt cx="4495800" cy="1752600"/>
          </a:xfrm>
        </p:grpSpPr>
        <p:sp>
          <p:nvSpPr>
            <p:cNvPr id="12" name="Oval Callout 11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1114961"/>
              <a:ext cx="3886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am earning in Mumbai now and I want to give my younger sister money for college. How can I do that?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62400" y="2967335"/>
            <a:ext cx="46482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Open a JOINT bank account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2209800"/>
            <a:ext cx="7543800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Joint Bank Account has more than 1 person as Account Holder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All account holders can use the money in the account freely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 one of the account holders dies, the account gets transferred in the name of the others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bank account nominee?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154990" y="1066800"/>
            <a:ext cx="4264610" cy="5029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962400" y="685800"/>
            <a:ext cx="4495800" cy="1752600"/>
            <a:chOff x="4114800" y="838200"/>
            <a:chExt cx="4495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004455"/>
              <a:ext cx="3657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such a dangerous job. What will happen to the money in my account if something happens to 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53000" y="3307140"/>
            <a:ext cx="34290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Add a nominee to your account. If you die, the money will go to the nominee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568476"/>
            <a:ext cx="75438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nominee can be added at any time by filling a nomination form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nominee’s signature is not required</a:t>
            </a:r>
          </a:p>
          <a:p>
            <a:pPr algn="ctr"/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There can be only one nominee per account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3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Cheque?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04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eque-printing-software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82" y="2209800"/>
            <a:ext cx="7654018" cy="3429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762000"/>
            <a:ext cx="7696200" cy="769441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 cheque is a printed form that orders the bank to pay money from your account into another account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60622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Account Number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Elbow Connector 26"/>
          <p:cNvCxnSpPr>
            <a:stCxn id="11" idx="1"/>
          </p:cNvCxnSpPr>
          <p:nvPr/>
        </p:nvCxnSpPr>
        <p:spPr>
          <a:xfrm rot="10800000" flipH="1">
            <a:off x="838200" y="4229101"/>
            <a:ext cx="228600" cy="2002423"/>
          </a:xfrm>
          <a:prstGeom prst="bentConnector3">
            <a:avLst>
              <a:gd name="adj1" fmla="val -1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5800" y="1795046"/>
            <a:ext cx="1295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Bank Name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Elbow Connector 30"/>
          <p:cNvCxnSpPr>
            <a:stCxn id="28" idx="1"/>
          </p:cNvCxnSpPr>
          <p:nvPr/>
        </p:nvCxnSpPr>
        <p:spPr>
          <a:xfrm rot="10800000" flipH="1" flipV="1">
            <a:off x="685800" y="1964323"/>
            <a:ext cx="381000" cy="591842"/>
          </a:xfrm>
          <a:prstGeom prst="bentConnector3">
            <a:avLst>
              <a:gd name="adj1" fmla="val -6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90800" y="62908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Cheque Number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Elbow Connector 34"/>
          <p:cNvCxnSpPr>
            <a:stCxn id="32" idx="0"/>
          </p:cNvCxnSpPr>
          <p:nvPr/>
        </p:nvCxnSpPr>
        <p:spPr>
          <a:xfrm rot="16200000" flipV="1">
            <a:off x="2931527" y="5717173"/>
            <a:ext cx="804446" cy="3429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57400" y="17950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Payee Account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>
            <a:stCxn id="37" idx="2"/>
          </p:cNvCxnSpPr>
          <p:nvPr/>
        </p:nvCxnSpPr>
        <p:spPr>
          <a:xfrm rot="16200000" flipH="1">
            <a:off x="2516332" y="2512867"/>
            <a:ext cx="762000" cy="34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2400" y="3242846"/>
            <a:ext cx="9906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Amount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Straight Arrow Connector 44"/>
          <p:cNvCxnSpPr>
            <a:stCxn id="42" idx="3"/>
          </p:cNvCxnSpPr>
          <p:nvPr/>
        </p:nvCxnSpPr>
        <p:spPr>
          <a:xfrm flipV="1">
            <a:off x="1143000" y="3404755"/>
            <a:ext cx="381000" cy="73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8200" y="5715000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IFSC Code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rot="5400000" flipH="1" flipV="1">
            <a:off x="1371600" y="5334000"/>
            <a:ext cx="762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43055" y="5833646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Branch Address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hape 60"/>
          <p:cNvCxnSpPr>
            <a:stCxn id="59" idx="0"/>
          </p:cNvCxnSpPr>
          <p:nvPr/>
        </p:nvCxnSpPr>
        <p:spPr>
          <a:xfrm rot="16200000" flipV="1">
            <a:off x="4024305" y="3900495"/>
            <a:ext cx="1185446" cy="268085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29400" y="1752600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Cheque Date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rot="5400000">
            <a:off x="7217777" y="2340977"/>
            <a:ext cx="4996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29400" y="5833646"/>
            <a:ext cx="16764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Signature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7" idx="0"/>
          </p:cNvCxnSpPr>
          <p:nvPr/>
        </p:nvCxnSpPr>
        <p:spPr>
          <a:xfrm rot="5400000" flipH="1" flipV="1">
            <a:off x="6951077" y="5317123"/>
            <a:ext cx="103304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366655" y="5853545"/>
            <a:ext cx="1828800" cy="33855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MICR Code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rot="16200000" flipV="1">
            <a:off x="4052456" y="5624945"/>
            <a:ext cx="443345" cy="138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7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8" grpId="0"/>
      <p:bldP spid="32" grpId="0"/>
      <p:bldP spid="37" grpId="0"/>
      <p:bldP spid="42" grpId="0"/>
      <p:bldP spid="54" grpId="0"/>
      <p:bldP spid="59" grpId="0"/>
      <p:bldP spid="63" grpId="0"/>
      <p:bldP spid="67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424</Words>
  <Application>Microsoft Office PowerPoint</Application>
  <PresentationFormat>On-screen Show (4:3)</PresentationFormat>
  <Paragraphs>65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24</cp:revision>
  <dcterms:created xsi:type="dcterms:W3CDTF">2018-10-01T10:06:56Z</dcterms:created>
  <dcterms:modified xsi:type="dcterms:W3CDTF">2018-10-05T06:53:23Z</dcterms:modified>
</cp:coreProperties>
</file>