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9F14-514D-4A99-AAAD-85748FE7BD78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05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6670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BANKING – </a:t>
            </a:r>
          </a:p>
          <a:p>
            <a:pPr algn="ctr"/>
            <a:r>
              <a:rPr lang="en-US" sz="3600" dirty="0" smtClean="0">
                <a:latin typeface="Arial Black" pitchFamily="34" charset="0"/>
              </a:rPr>
              <a:t>DEPOSITS AND GROWTH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5" name="Track05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858000" y="5029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406235" y="1981200"/>
            <a:ext cx="11430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ways do banks offer to save and grow money?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8610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81000" y="990600"/>
            <a:ext cx="3200400" cy="609600"/>
            <a:chOff x="2743200" y="2209800"/>
            <a:chExt cx="3200400" cy="609600"/>
          </a:xfrm>
        </p:grpSpPr>
        <p:sp>
          <p:nvSpPr>
            <p:cNvPr id="16" name="Rectangle 15"/>
            <p:cNvSpPr/>
            <p:nvPr/>
          </p:nvSpPr>
          <p:spPr>
            <a:xfrm>
              <a:off x="2743200" y="2209800"/>
              <a:ext cx="3200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819400" y="2286000"/>
              <a:ext cx="3124200" cy="461665"/>
              <a:chOff x="5562600" y="3810000"/>
              <a:chExt cx="3124200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867400" y="3810000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Savings Account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9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3810000"/>
                <a:ext cx="457200" cy="43205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457200" y="4814455"/>
            <a:ext cx="3962400" cy="609600"/>
            <a:chOff x="2770910" y="3699165"/>
            <a:chExt cx="3962400" cy="609600"/>
          </a:xfrm>
        </p:grpSpPr>
        <p:sp>
          <p:nvSpPr>
            <p:cNvPr id="18" name="Rectangle 17"/>
            <p:cNvSpPr/>
            <p:nvPr/>
          </p:nvSpPr>
          <p:spPr>
            <a:xfrm>
              <a:off x="2770910" y="3699165"/>
              <a:ext cx="3962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819400" y="3758946"/>
              <a:ext cx="3913910" cy="508254"/>
              <a:chOff x="5562600" y="4978146"/>
              <a:chExt cx="3913910" cy="50825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867400" y="5024735"/>
                <a:ext cx="3609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Recurring Deposit (RD)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2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4978146"/>
                <a:ext cx="457200" cy="43205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457200" y="2951020"/>
            <a:ext cx="3352800" cy="609600"/>
            <a:chOff x="2743200" y="2909455"/>
            <a:chExt cx="3352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2743200" y="2909455"/>
              <a:ext cx="33528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819400" y="2996946"/>
              <a:ext cx="3276600" cy="461665"/>
              <a:chOff x="5562600" y="3810000"/>
              <a:chExt cx="3276600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867400" y="3810000"/>
                <a:ext cx="2971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Fixed Deposit (FD)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5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3810000"/>
                <a:ext cx="457200" cy="43205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2" name="TextBox 21"/>
          <p:cNvSpPr txBox="1"/>
          <p:nvPr/>
        </p:nvSpPr>
        <p:spPr>
          <a:xfrm>
            <a:off x="304800" y="16002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Our money does not sit idle even in a savings account. </a:t>
            </a:r>
          </a:p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It earns interest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345" y="35814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A large sum when put in a fixed deposit account, earns higher interest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855" y="54864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Arial" pitchFamily="34" charset="0"/>
                <a:cs typeface="Arial" pitchFamily="34" charset="0"/>
              </a:rPr>
              <a:t>Small sums of money put in a recurring deposit account, on a regular basis, earn higher interest than a savings account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57200" y="2362200"/>
            <a:ext cx="3048000" cy="1447800"/>
            <a:chOff x="2209800" y="1205345"/>
            <a:chExt cx="3048000" cy="1447800"/>
          </a:xfrm>
          <a:solidFill>
            <a:schemeClr val="bg1"/>
          </a:solidFill>
        </p:grpSpPr>
        <p:sp>
          <p:nvSpPr>
            <p:cNvPr id="26" name="Up Arrow Callout 25"/>
            <p:cNvSpPr/>
            <p:nvPr/>
          </p:nvSpPr>
          <p:spPr>
            <a:xfrm>
              <a:off x="2209800" y="1205345"/>
              <a:ext cx="3048000" cy="1447800"/>
            </a:xfrm>
            <a:prstGeom prst="upArrowCallout">
              <a:avLst>
                <a:gd name="adj1" fmla="val 15431"/>
                <a:gd name="adj2" fmla="val 17345"/>
                <a:gd name="adj3" fmla="val 25000"/>
                <a:gd name="adj4" fmla="val 64977"/>
              </a:avLst>
            </a:prstGeom>
            <a:grpFill/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9800" y="1717965"/>
              <a:ext cx="2971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Money that the bank gives a customer for the money he/she keeps with the bank</a:t>
              </a:r>
              <a:endParaRPr lang="en-US" dirty="0"/>
            </a:p>
          </p:txBody>
        </p:sp>
      </p:grpSp>
    </p:spTree>
  </p:cSld>
  <p:clrMapOvr>
    <a:masterClrMapping/>
  </p:clrMapOvr>
  <p:transition advTm="287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xit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H="1">
            <a:off x="2089738" y="4741404"/>
            <a:ext cx="990600" cy="1458686"/>
            <a:chOff x="1143000" y="1600200"/>
            <a:chExt cx="1447800" cy="1611086"/>
          </a:xfrm>
          <a:scene3d>
            <a:camera prst="perspectiveRelaxed"/>
            <a:lightRig rig="threePt" dir="t"/>
          </a:scene3d>
        </p:grpSpPr>
        <p:pic>
          <p:nvPicPr>
            <p:cNvPr id="9" name="Picture 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10" name="Picture 9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1" name="Picture 10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090058" y="4500526"/>
            <a:ext cx="990600" cy="1099605"/>
            <a:chOff x="0" y="2264081"/>
            <a:chExt cx="990600" cy="1099605"/>
          </a:xfrm>
        </p:grpSpPr>
        <p:pic>
          <p:nvPicPr>
            <p:cNvPr id="21" name="Picture 20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 flipH="1">
              <a:off x="0" y="2427367"/>
              <a:ext cx="990600" cy="93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22" name="Picture 21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 flipH="1">
              <a:off x="0" y="2264081"/>
              <a:ext cx="990600" cy="93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grpSp>
        <p:nvGrpSpPr>
          <p:cNvPr id="16" name="Group 15"/>
          <p:cNvGrpSpPr/>
          <p:nvPr/>
        </p:nvGrpSpPr>
        <p:grpSpPr>
          <a:xfrm flipH="1">
            <a:off x="5899738" y="4741404"/>
            <a:ext cx="990600" cy="1458686"/>
            <a:chOff x="1143000" y="1600200"/>
            <a:chExt cx="1447800" cy="1611086"/>
          </a:xfrm>
          <a:scene3d>
            <a:camera prst="perspectiveRelaxed"/>
            <a:lightRig rig="threePt" dir="t"/>
          </a:scene3d>
        </p:grpSpPr>
        <p:pic>
          <p:nvPicPr>
            <p:cNvPr id="17" name="Picture 16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18" name="Picture 17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9" name="Picture 1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When can I use a Fixed Deposit?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410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bal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195045"/>
            <a:ext cx="5454062" cy="505335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600200" y="762000"/>
            <a:ext cx="5724378" cy="5791200"/>
            <a:chOff x="6934200" y="381000"/>
            <a:chExt cx="5724378" cy="5791200"/>
          </a:xfrm>
        </p:grpSpPr>
        <p:grpSp>
          <p:nvGrpSpPr>
            <p:cNvPr id="33" name="Group 32"/>
            <p:cNvGrpSpPr/>
            <p:nvPr/>
          </p:nvGrpSpPr>
          <p:grpSpPr>
            <a:xfrm flipH="1">
              <a:off x="11353800" y="4027714"/>
              <a:ext cx="990600" cy="1458686"/>
              <a:chOff x="1143000" y="1600200"/>
              <a:chExt cx="1447800" cy="1611086"/>
            </a:xfrm>
            <a:scene3d>
              <a:camera prst="perspectiveRelaxed"/>
              <a:lightRig rig="threePt" dir="t"/>
            </a:scene3d>
          </p:grpSpPr>
          <p:pic>
            <p:nvPicPr>
              <p:cNvPr id="34" name="Picture 33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2177143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35" name="Picture 34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905000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36" name="Picture 35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600200"/>
                <a:ext cx="1447800" cy="1034143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 flipH="1">
              <a:off x="7620000" y="4637314"/>
              <a:ext cx="990600" cy="1458686"/>
              <a:chOff x="1143000" y="1600200"/>
              <a:chExt cx="1447800" cy="1611086"/>
            </a:xfrm>
            <a:scene3d>
              <a:camera prst="perspectiveRelaxed"/>
              <a:lightRig rig="threePt" dir="t"/>
            </a:scene3d>
          </p:grpSpPr>
          <p:pic>
            <p:nvPicPr>
              <p:cNvPr id="27" name="Picture 26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2177143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28" name="Picture 27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905000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29" name="Picture 28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600200"/>
                <a:ext cx="1447800" cy="1034143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7613070" y="4400650"/>
              <a:ext cx="990600" cy="1099605"/>
              <a:chOff x="0" y="2264081"/>
              <a:chExt cx="990600" cy="1099605"/>
            </a:xfrm>
          </p:grpSpPr>
          <p:pic>
            <p:nvPicPr>
              <p:cNvPr id="31" name="Picture 30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 flipH="1">
                <a:off x="0" y="2427367"/>
                <a:ext cx="990600" cy="936319"/>
              </a:xfrm>
              <a:prstGeom prst="rect">
                <a:avLst/>
              </a:prstGeom>
              <a:scene3d>
                <a:camera prst="perspectiveRelaxed"/>
                <a:lightRig rig="threePt" dir="t"/>
              </a:scene3d>
            </p:spPr>
          </p:pic>
          <p:pic>
            <p:nvPicPr>
              <p:cNvPr id="32" name="Picture 31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 flipH="1">
                <a:off x="0" y="2264081"/>
                <a:ext cx="990600" cy="936319"/>
              </a:xfrm>
              <a:prstGeom prst="rect">
                <a:avLst/>
              </a:prstGeom>
              <a:scene3d>
                <a:camera prst="perspectiveRelaxed"/>
                <a:lightRig rig="threePt" dir="t"/>
              </a:scene3d>
            </p:spPr>
          </p:pic>
        </p:grpSp>
        <p:pic>
          <p:nvPicPr>
            <p:cNvPr id="25" name="Picture 24" descr="tipped balanc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4200" y="381000"/>
              <a:ext cx="5724378" cy="57912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1981200" y="75753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When money earned or collected…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57400" y="762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Is more than money spent…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6367835"/>
            <a:ext cx="175260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Saving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62600" y="6367835"/>
            <a:ext cx="175260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Spending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2000" y="3124200"/>
            <a:ext cx="75438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It can be put in a Fixed Deposit with the bank. A Fixed Deposit offers interest when a large sum of money is put into a Fixed Deposit Account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01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When can I use a Fixed Deposit?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410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09600" y="990600"/>
            <a:ext cx="2509556" cy="5334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19400" y="762000"/>
            <a:ext cx="3200400" cy="1524000"/>
            <a:chOff x="2819400" y="685800"/>
            <a:chExt cx="3200400" cy="1524000"/>
          </a:xfrm>
        </p:grpSpPr>
        <p:sp>
          <p:nvSpPr>
            <p:cNvPr id="7" name="Oval Callout 6"/>
            <p:cNvSpPr/>
            <p:nvPr/>
          </p:nvSpPr>
          <p:spPr>
            <a:xfrm>
              <a:off x="2819400" y="685800"/>
              <a:ext cx="3200400" cy="1524000"/>
            </a:xfrm>
            <a:prstGeom prst="wedgeEllipseCallout">
              <a:avLst>
                <a:gd name="adj1" fmla="val -63360"/>
                <a:gd name="adj2" fmla="val 6040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1800" y="965537"/>
              <a:ext cx="2895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have got a bonus! Should I keep it in a savings account?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3048000" y="3505200"/>
            <a:ext cx="5486400" cy="2209800"/>
            <a:chOff x="0" y="-304800"/>
            <a:chExt cx="5486400" cy="22098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5486400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-152400"/>
              <a:ext cx="5334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 better idea would be to put the sum into a Fixed Deposit account. </a:t>
              </a:r>
            </a:p>
            <a:p>
              <a:pPr algn="ctr"/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It will be locked in for some time but it will earn higher interest than a savings account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72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After how long can I get money back?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248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762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When you put your money in a fixed deposit you have to decide how long you want to leave it there for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05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This term can be: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27387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From: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4262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90600" y="3124200"/>
            <a:ext cx="2286000" cy="471055"/>
            <a:chOff x="990600" y="3124200"/>
            <a:chExt cx="2286000" cy="471055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3124200"/>
              <a:ext cx="2209800" cy="461665"/>
              <a:chOff x="1066800" y="2819400"/>
              <a:chExt cx="2209800" cy="461665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066800" y="2895600"/>
                <a:ext cx="990600" cy="381000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57400" y="2819400"/>
                <a:ext cx="12192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7 Days</a:t>
                </a:r>
                <a:endPara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90600" y="3290455"/>
              <a:ext cx="1371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66800" y="4599710"/>
            <a:ext cx="7800110" cy="508667"/>
            <a:chOff x="1066800" y="4599710"/>
            <a:chExt cx="7800110" cy="508667"/>
          </a:xfrm>
        </p:grpSpPr>
        <p:grpSp>
          <p:nvGrpSpPr>
            <p:cNvPr id="16" name="Group 15"/>
            <p:cNvGrpSpPr/>
            <p:nvPr/>
          </p:nvGrpSpPr>
          <p:grpSpPr>
            <a:xfrm>
              <a:off x="1066800" y="4599710"/>
              <a:ext cx="7800110" cy="505690"/>
              <a:chOff x="1066800" y="4294910"/>
              <a:chExt cx="7800110" cy="505690"/>
            </a:xfrm>
          </p:grpSpPr>
          <p:sp>
            <p:nvSpPr>
              <p:cNvPr id="9" name="Cube 8"/>
              <p:cNvSpPr/>
              <p:nvPr/>
            </p:nvSpPr>
            <p:spPr>
              <a:xfrm>
                <a:off x="1066800" y="4343400"/>
                <a:ext cx="6324600" cy="45720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66710" y="429491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10 Years</a:t>
                </a:r>
                <a:endPara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46910" y="4800600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2015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2016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2017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2018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2019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2020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2021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2022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2023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2024</a:t>
              </a:r>
            </a:p>
          </p:txBody>
        </p:sp>
      </p:grpSp>
    </p:spTree>
  </p:cSld>
  <p:clrMapOvr>
    <a:masterClrMapping/>
  </p:clrMapOvr>
  <p:transition advTm="185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4270545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happens at the end of the FD term?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6858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gar Padhe Hote1.jpg"/>
          <p:cNvPicPr>
            <a:picLocks noChangeAspect="1"/>
          </p:cNvPicPr>
          <p:nvPr/>
        </p:nvPicPr>
        <p:blipFill>
          <a:blip r:embed="rId3"/>
          <a:srcRect l="10198" t="7277" r="16958" b="8216"/>
          <a:stretch>
            <a:fillRect/>
          </a:stretch>
        </p:blipFill>
        <p:spPr>
          <a:xfrm>
            <a:off x="609600" y="1295400"/>
            <a:ext cx="3386667" cy="48768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648200" y="762000"/>
            <a:ext cx="4038600" cy="1676400"/>
            <a:chOff x="4537365" y="734290"/>
            <a:chExt cx="4038600" cy="1676400"/>
          </a:xfrm>
        </p:grpSpPr>
        <p:sp>
          <p:nvSpPr>
            <p:cNvPr id="8" name="Oval Callout 7"/>
            <p:cNvSpPr/>
            <p:nvPr/>
          </p:nvSpPr>
          <p:spPr>
            <a:xfrm>
              <a:off x="4537365" y="734290"/>
              <a:ext cx="4038600" cy="16764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29200" y="941776"/>
              <a:ext cx="32419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It is Diwali and I have a lot of business! My FD has matured but I don’t need the money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23972" y="3090208"/>
            <a:ext cx="3733800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Then you can RENEW the FD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And choose to reinvest the money you first invested and the interest you earned. </a:t>
            </a: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(This is called        Compound Interest)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5290" y="3110345"/>
            <a:ext cx="3733800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Then you can RENEW only the amount you first invested and withdraw the interest you earned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648200" y="762000"/>
            <a:ext cx="4038600" cy="1676400"/>
            <a:chOff x="4537365" y="734290"/>
            <a:chExt cx="4038600" cy="1676400"/>
          </a:xfrm>
        </p:grpSpPr>
        <p:sp>
          <p:nvSpPr>
            <p:cNvPr id="21" name="Oval Callout 20"/>
            <p:cNvSpPr/>
            <p:nvPr/>
          </p:nvSpPr>
          <p:spPr>
            <a:xfrm>
              <a:off x="4537365" y="734290"/>
              <a:ext cx="4038600" cy="16764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29200" y="941776"/>
              <a:ext cx="32419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My son has stood first in the university! I need money to visit him. My FD has matured.</a:t>
              </a:r>
            </a:p>
          </p:txBody>
        </p:sp>
      </p:grpSp>
      <p:pic>
        <p:nvPicPr>
          <p:cNvPr id="23" name="Picture 22" descr="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110911" cy="46482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648200" y="762000"/>
            <a:ext cx="4038600" cy="1676400"/>
            <a:chOff x="4537365" y="734290"/>
            <a:chExt cx="4038600" cy="1676400"/>
          </a:xfrm>
        </p:grpSpPr>
        <p:sp>
          <p:nvSpPr>
            <p:cNvPr id="25" name="Oval Callout 24"/>
            <p:cNvSpPr/>
            <p:nvPr/>
          </p:nvSpPr>
          <p:spPr>
            <a:xfrm>
              <a:off x="4537365" y="734290"/>
              <a:ext cx="4038600" cy="16764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07530" y="920996"/>
              <a:ext cx="347056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have decided to set up my own store. I need money immediately but my FD has not yet matured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04510" y="3048000"/>
            <a:ext cx="3733800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If you need money urgently, you can close the FD and withdraw the money. But only if it is not a tax saving FD. This FD has a lock-in period of 5 years.</a:t>
            </a:r>
          </a:p>
          <a:p>
            <a:pPr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You might have to pay a penalty in any case!</a:t>
            </a:r>
          </a:p>
        </p:txBody>
      </p:sp>
    </p:spTree>
  </p:cSld>
  <p:clrMapOvr>
    <a:masterClrMapping/>
  </p:clrMapOvr>
  <p:transition advTm="359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53075" y="3166770"/>
            <a:ext cx="3438525" cy="2895600"/>
            <a:chOff x="5553075" y="3166770"/>
            <a:chExt cx="3438525" cy="2895600"/>
          </a:xfrm>
        </p:grpSpPr>
        <p:pic>
          <p:nvPicPr>
            <p:cNvPr id="8" name="Picture 7" descr="bank.jpg"/>
            <p:cNvPicPr>
              <a:picLocks noChangeAspect="1"/>
            </p:cNvPicPr>
            <p:nvPr/>
          </p:nvPicPr>
          <p:blipFill>
            <a:blip r:embed="rId2" cstate="print"/>
            <a:srcRect l="4660" t="12965" r="6803" b="17891"/>
            <a:stretch>
              <a:fillRect/>
            </a:stretch>
          </p:blipFill>
          <p:spPr>
            <a:xfrm>
              <a:off x="5553075" y="3166770"/>
              <a:ext cx="3438525" cy="2895600"/>
            </a:xfrm>
            <a:prstGeom prst="rect">
              <a:avLst/>
            </a:prstGeom>
          </p:spPr>
        </p:pic>
        <p:pic>
          <p:nvPicPr>
            <p:cNvPr id="18" name="Picture 17" descr="Bank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510" y="4183552"/>
              <a:ext cx="975279" cy="40230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00" y="762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a Recurring Deposit?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876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an_ru6.jpg"/>
          <p:cNvPicPr>
            <a:picLocks noChangeAspect="1"/>
          </p:cNvPicPr>
          <p:nvPr/>
        </p:nvPicPr>
        <p:blipFill>
          <a:blip r:embed="rId4"/>
          <a:srcRect l="18639" r="26996" b="17856"/>
          <a:stretch>
            <a:fillRect/>
          </a:stretch>
        </p:blipFill>
        <p:spPr>
          <a:xfrm>
            <a:off x="228600" y="3166770"/>
            <a:ext cx="2667000" cy="2895600"/>
          </a:xfrm>
          <a:prstGeom prst="rect">
            <a:avLst/>
          </a:prstGeom>
        </p:spPr>
      </p:pic>
      <p:pic>
        <p:nvPicPr>
          <p:cNvPr id="10" name="Picture 9" descr="6.png"/>
          <p:cNvPicPr>
            <a:picLocks noChangeAspect="1"/>
          </p:cNvPicPr>
          <p:nvPr/>
        </p:nvPicPr>
        <p:blipFill>
          <a:blip r:embed="rId5" cstate="print"/>
          <a:srcRect l="6153" r="20010"/>
          <a:stretch>
            <a:fillRect/>
          </a:stretch>
        </p:blipFill>
        <p:spPr>
          <a:xfrm>
            <a:off x="3276600" y="2057400"/>
            <a:ext cx="1828800" cy="40722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7620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 type of account where a fixed amount is invested regularly over a period of time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bundles-of-money-clipart-4.png"/>
          <p:cNvPicPr>
            <a:picLocks noChangeAspect="1"/>
          </p:cNvPicPr>
          <p:nvPr/>
        </p:nvPicPr>
        <p:blipFill>
          <a:blip r:embed="rId6" cstate="print"/>
          <a:srcRect t="17143" b="11429"/>
          <a:stretch>
            <a:fillRect/>
          </a:stretch>
        </p:blipFill>
        <p:spPr>
          <a:xfrm flipH="1">
            <a:off x="990600" y="5040086"/>
            <a:ext cx="990600" cy="93631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15" name="Picture 14" descr="bundles-of-money-clipart-4.png"/>
          <p:cNvPicPr>
            <a:picLocks noChangeAspect="1"/>
          </p:cNvPicPr>
          <p:nvPr/>
        </p:nvPicPr>
        <p:blipFill>
          <a:blip r:embed="rId6" cstate="print"/>
          <a:srcRect t="17143" b="11429"/>
          <a:stretch>
            <a:fillRect/>
          </a:stretch>
        </p:blipFill>
        <p:spPr>
          <a:xfrm flipH="1">
            <a:off x="990600" y="4876800"/>
            <a:ext cx="990600" cy="93631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16" name="Picture 15" descr="bundles-of-money-clipart-4.png"/>
          <p:cNvPicPr>
            <a:picLocks noChangeAspect="1"/>
          </p:cNvPicPr>
          <p:nvPr/>
        </p:nvPicPr>
        <p:blipFill>
          <a:blip r:embed="rId6" cstate="print"/>
          <a:srcRect t="17143" b="11429"/>
          <a:stretch>
            <a:fillRect/>
          </a:stretch>
        </p:blipFill>
        <p:spPr>
          <a:xfrm flipH="1">
            <a:off x="990600" y="4702481"/>
            <a:ext cx="990600" cy="93631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7" name="Group 16"/>
          <p:cNvGrpSpPr/>
          <p:nvPr/>
        </p:nvGrpSpPr>
        <p:grpSpPr>
          <a:xfrm>
            <a:off x="4724400" y="533400"/>
            <a:ext cx="4038600" cy="1752600"/>
            <a:chOff x="4537365" y="734290"/>
            <a:chExt cx="4038600" cy="1752600"/>
          </a:xfrm>
        </p:grpSpPr>
        <p:sp>
          <p:nvSpPr>
            <p:cNvPr id="20" name="Oval Callout 19"/>
            <p:cNvSpPr/>
            <p:nvPr/>
          </p:nvSpPr>
          <p:spPr>
            <a:xfrm>
              <a:off x="4537365" y="734290"/>
              <a:ext cx="4038600" cy="17526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72895" y="997196"/>
              <a:ext cx="36160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have got an increment in my salary! Where should I invest the extra money that I will get every month?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53000" y="2562761"/>
            <a:ext cx="3886200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Put the money into a recurring deposit every month. It will earn higher interest than a savings account</a:t>
            </a:r>
          </a:p>
        </p:txBody>
      </p:sp>
    </p:spTree>
  </p:cSld>
  <p:clrMapOvr>
    <a:masterClrMapping/>
  </p:clrMapOvr>
  <p:transition advTm="243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500"/>
                            </p:stCondLst>
                            <p:childTnLst>
                              <p:par>
                                <p:cTn id="4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30417 -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29583 -0.2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" y="-1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L 0.2875 -0.2206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583 -0.23172 L 0.62917 0.0682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Which is better – FD or RD?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495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828800"/>
            <a:ext cx="7696200" cy="347787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Both Fixed and Recurring Deposits give you interest on the money you invest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If you have a large sum of money to invest at one time, choose FD.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If you want to invest small sums of money regularly, choose RD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There are other schemes that you can invest in too. Watch our video on Investments </a:t>
            </a:r>
            <a:r>
              <a:rPr lang="en-US" sz="2000" b="1" smtClean="0">
                <a:latin typeface="Arial" pitchFamily="34" charset="0"/>
                <a:cs typeface="Arial" pitchFamily="34" charset="0"/>
              </a:rPr>
              <a:t>to know more!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74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558</Words>
  <Application>Microsoft Office PowerPoint</Application>
  <PresentationFormat>On-screen Show (4:3)</PresentationFormat>
  <Paragraphs>53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31</cp:revision>
  <dcterms:created xsi:type="dcterms:W3CDTF">2018-10-03T04:40:51Z</dcterms:created>
  <dcterms:modified xsi:type="dcterms:W3CDTF">2018-10-05T05:59:24Z</dcterms:modified>
</cp:coreProperties>
</file>